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7.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1.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2.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3.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4.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5.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ags/tag1.xml" ContentType="application/vnd.openxmlformats-officedocument.presentationml.tags+xml"/>
  <Override PartName="/ppt/notesSlides/notesSlide78.xml" ContentType="application/vnd.openxmlformats-officedocument.presentationml.notesSlide+xml"/>
  <Override PartName="/ppt/tags/tag2.xml" ContentType="application/vnd.openxmlformats-officedocument.presentationml.tags+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ags/tag3.xml" ContentType="application/vnd.openxmlformats-officedocument.presentationml.tags+xml"/>
  <Override PartName="/ppt/notesSlides/notesSlide84.xml" ContentType="application/vnd.openxmlformats-officedocument.presentationml.notesSlide+xml"/>
  <Override PartName="/ppt/tags/tag4.xml" ContentType="application/vnd.openxmlformats-officedocument.presentationml.tags+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6" r:id="rId4"/>
    <p:sldMasterId id="2147483720" r:id="rId5"/>
    <p:sldMasterId id="2147483732" r:id="rId6"/>
    <p:sldMasterId id="2147483744" r:id="rId7"/>
    <p:sldMasterId id="2147483756" r:id="rId8"/>
    <p:sldMasterId id="2147483769" r:id="rId9"/>
    <p:sldMasterId id="2147483782" r:id="rId10"/>
    <p:sldMasterId id="2147483794" r:id="rId11"/>
    <p:sldMasterId id="2147483807" r:id="rId12"/>
    <p:sldMasterId id="2147483819" r:id="rId13"/>
    <p:sldMasterId id="2147483831" r:id="rId14"/>
    <p:sldMasterId id="2147483843" r:id="rId15"/>
    <p:sldMasterId id="2147483867" r:id="rId16"/>
    <p:sldMasterId id="2147483879" r:id="rId17"/>
    <p:sldMasterId id="2147483891" r:id="rId18"/>
    <p:sldMasterId id="2147483903" r:id="rId19"/>
    <p:sldMasterId id="2147483915" r:id="rId20"/>
    <p:sldMasterId id="2147483927" r:id="rId21"/>
    <p:sldMasterId id="2147483939" r:id="rId22"/>
    <p:sldMasterId id="2147483951" r:id="rId23"/>
    <p:sldMasterId id="2147483963" r:id="rId24"/>
    <p:sldMasterId id="2147483988" r:id="rId25"/>
    <p:sldMasterId id="2147484012" r:id="rId26"/>
  </p:sldMasterIdLst>
  <p:notesMasterIdLst>
    <p:notesMasterId r:id="rId397"/>
  </p:notesMasterIdLst>
  <p:sldIdLst>
    <p:sldId id="256" r:id="rId27"/>
    <p:sldId id="287" r:id="rId28"/>
    <p:sldId id="289" r:id="rId29"/>
    <p:sldId id="267" r:id="rId30"/>
    <p:sldId id="290" r:id="rId31"/>
    <p:sldId id="270" r:id="rId32"/>
    <p:sldId id="285" r:id="rId33"/>
    <p:sldId id="286" r:id="rId34"/>
    <p:sldId id="292" r:id="rId35"/>
    <p:sldId id="300" r:id="rId36"/>
    <p:sldId id="283" r:id="rId37"/>
    <p:sldId id="298" r:id="rId38"/>
    <p:sldId id="288" r:id="rId39"/>
    <p:sldId id="291" r:id="rId40"/>
    <p:sldId id="299" r:id="rId41"/>
    <p:sldId id="296" r:id="rId42"/>
    <p:sldId id="295" r:id="rId43"/>
    <p:sldId id="297" r:id="rId44"/>
    <p:sldId id="275" r:id="rId45"/>
    <p:sldId id="258" r:id="rId46"/>
    <p:sldId id="301" r:id="rId47"/>
    <p:sldId id="302" r:id="rId48"/>
    <p:sldId id="313" r:id="rId49"/>
    <p:sldId id="304" r:id="rId50"/>
    <p:sldId id="305" r:id="rId51"/>
    <p:sldId id="314" r:id="rId52"/>
    <p:sldId id="315" r:id="rId53"/>
    <p:sldId id="316" r:id="rId54"/>
    <p:sldId id="309" r:id="rId55"/>
    <p:sldId id="317" r:id="rId56"/>
    <p:sldId id="311" r:id="rId57"/>
    <p:sldId id="407" r:id="rId58"/>
    <p:sldId id="318" r:id="rId59"/>
    <p:sldId id="353" r:id="rId60"/>
    <p:sldId id="355" r:id="rId61"/>
    <p:sldId id="373" r:id="rId62"/>
    <p:sldId id="356" r:id="rId63"/>
    <p:sldId id="371" r:id="rId64"/>
    <p:sldId id="372" r:id="rId65"/>
    <p:sldId id="369" r:id="rId66"/>
    <p:sldId id="370" r:id="rId67"/>
    <p:sldId id="327" r:id="rId68"/>
    <p:sldId id="361" r:id="rId69"/>
    <p:sldId id="329" r:id="rId70"/>
    <p:sldId id="367" r:id="rId71"/>
    <p:sldId id="331" r:id="rId72"/>
    <p:sldId id="364" r:id="rId73"/>
    <p:sldId id="365" r:id="rId74"/>
    <p:sldId id="366" r:id="rId75"/>
    <p:sldId id="363" r:id="rId76"/>
    <p:sldId id="362" r:id="rId77"/>
    <p:sldId id="374" r:id="rId78"/>
    <p:sldId id="375" r:id="rId79"/>
    <p:sldId id="376" r:id="rId80"/>
    <p:sldId id="377" r:id="rId81"/>
    <p:sldId id="378" r:id="rId82"/>
    <p:sldId id="379" r:id="rId83"/>
    <p:sldId id="343" r:id="rId84"/>
    <p:sldId id="344" r:id="rId85"/>
    <p:sldId id="345" r:id="rId86"/>
    <p:sldId id="346" r:id="rId87"/>
    <p:sldId id="380" r:id="rId88"/>
    <p:sldId id="348" r:id="rId89"/>
    <p:sldId id="382" r:id="rId90"/>
    <p:sldId id="350" r:id="rId91"/>
    <p:sldId id="351" r:id="rId92"/>
    <p:sldId id="381" r:id="rId93"/>
    <p:sldId id="402" r:id="rId94"/>
    <p:sldId id="384" r:id="rId95"/>
    <p:sldId id="403" r:id="rId96"/>
    <p:sldId id="404" r:id="rId97"/>
    <p:sldId id="405" r:id="rId98"/>
    <p:sldId id="388" r:id="rId99"/>
    <p:sldId id="389" r:id="rId100"/>
    <p:sldId id="406" r:id="rId101"/>
    <p:sldId id="391" r:id="rId102"/>
    <p:sldId id="392" r:id="rId103"/>
    <p:sldId id="393" r:id="rId104"/>
    <p:sldId id="394" r:id="rId105"/>
    <p:sldId id="395" r:id="rId106"/>
    <p:sldId id="396" r:id="rId107"/>
    <p:sldId id="397" r:id="rId108"/>
    <p:sldId id="398" r:id="rId109"/>
    <p:sldId id="399" r:id="rId110"/>
    <p:sldId id="408" r:id="rId111"/>
    <p:sldId id="409" r:id="rId112"/>
    <p:sldId id="422" r:id="rId113"/>
    <p:sldId id="424" r:id="rId114"/>
    <p:sldId id="425" r:id="rId115"/>
    <p:sldId id="413" r:id="rId116"/>
    <p:sldId id="414" r:id="rId117"/>
    <p:sldId id="415" r:id="rId118"/>
    <p:sldId id="416" r:id="rId119"/>
    <p:sldId id="417" r:id="rId120"/>
    <p:sldId id="418" r:id="rId121"/>
    <p:sldId id="419" r:id="rId122"/>
    <p:sldId id="420" r:id="rId123"/>
    <p:sldId id="421" r:id="rId124"/>
    <p:sldId id="426" r:id="rId125"/>
    <p:sldId id="444" r:id="rId126"/>
    <p:sldId id="445" r:id="rId127"/>
    <p:sldId id="429" r:id="rId128"/>
    <p:sldId id="430" r:id="rId129"/>
    <p:sldId id="431" r:id="rId130"/>
    <p:sldId id="432" r:id="rId131"/>
    <p:sldId id="446" r:id="rId132"/>
    <p:sldId id="434" r:id="rId133"/>
    <p:sldId id="435" r:id="rId134"/>
    <p:sldId id="447" r:id="rId135"/>
    <p:sldId id="448" r:id="rId136"/>
    <p:sldId id="438" r:id="rId137"/>
    <p:sldId id="439" r:id="rId138"/>
    <p:sldId id="440" r:id="rId139"/>
    <p:sldId id="441" r:id="rId140"/>
    <p:sldId id="442" r:id="rId141"/>
    <p:sldId id="443" r:id="rId142"/>
    <p:sldId id="449" r:id="rId143"/>
    <p:sldId id="475" r:id="rId144"/>
    <p:sldId id="476" r:id="rId145"/>
    <p:sldId id="477" r:id="rId146"/>
    <p:sldId id="478" r:id="rId147"/>
    <p:sldId id="479" r:id="rId148"/>
    <p:sldId id="456" r:id="rId149"/>
    <p:sldId id="457" r:id="rId150"/>
    <p:sldId id="458" r:id="rId151"/>
    <p:sldId id="459" r:id="rId152"/>
    <p:sldId id="460" r:id="rId153"/>
    <p:sldId id="461" r:id="rId154"/>
    <p:sldId id="462" r:id="rId155"/>
    <p:sldId id="463" r:id="rId156"/>
    <p:sldId id="464" r:id="rId157"/>
    <p:sldId id="465" r:id="rId158"/>
    <p:sldId id="466" r:id="rId159"/>
    <p:sldId id="467" r:id="rId160"/>
    <p:sldId id="468" r:id="rId161"/>
    <p:sldId id="469" r:id="rId162"/>
    <p:sldId id="470" r:id="rId163"/>
    <p:sldId id="471" r:id="rId164"/>
    <p:sldId id="472" r:id="rId165"/>
    <p:sldId id="480" r:id="rId166"/>
    <p:sldId id="474" r:id="rId167"/>
    <p:sldId id="481" r:id="rId168"/>
    <p:sldId id="522" r:id="rId169"/>
    <p:sldId id="523" r:id="rId170"/>
    <p:sldId id="528" r:id="rId171"/>
    <p:sldId id="530" r:id="rId172"/>
    <p:sldId id="531" r:id="rId173"/>
    <p:sldId id="532" r:id="rId174"/>
    <p:sldId id="534" r:id="rId175"/>
    <p:sldId id="535" r:id="rId176"/>
    <p:sldId id="536" r:id="rId177"/>
    <p:sldId id="491" r:id="rId178"/>
    <p:sldId id="537" r:id="rId179"/>
    <p:sldId id="493" r:id="rId180"/>
    <p:sldId id="494" r:id="rId181"/>
    <p:sldId id="538" r:id="rId182"/>
    <p:sldId id="539" r:id="rId183"/>
    <p:sldId id="540" r:id="rId184"/>
    <p:sldId id="498" r:id="rId185"/>
    <p:sldId id="499" r:id="rId186"/>
    <p:sldId id="500" r:id="rId187"/>
    <p:sldId id="501" r:id="rId188"/>
    <p:sldId id="502" r:id="rId189"/>
    <p:sldId id="503" r:id="rId190"/>
    <p:sldId id="504" r:id="rId191"/>
    <p:sldId id="505" r:id="rId192"/>
    <p:sldId id="506" r:id="rId193"/>
    <p:sldId id="507" r:id="rId194"/>
    <p:sldId id="508" r:id="rId195"/>
    <p:sldId id="509" r:id="rId196"/>
    <p:sldId id="510" r:id="rId197"/>
    <p:sldId id="511" r:id="rId198"/>
    <p:sldId id="541" r:id="rId199"/>
    <p:sldId id="513" r:id="rId200"/>
    <p:sldId id="514" r:id="rId201"/>
    <p:sldId id="515" r:id="rId202"/>
    <p:sldId id="516" r:id="rId203"/>
    <p:sldId id="517" r:id="rId204"/>
    <p:sldId id="518" r:id="rId205"/>
    <p:sldId id="519" r:id="rId206"/>
    <p:sldId id="520" r:id="rId207"/>
    <p:sldId id="521" r:id="rId208"/>
    <p:sldId id="560" r:id="rId209"/>
    <p:sldId id="543" r:id="rId210"/>
    <p:sldId id="561" r:id="rId211"/>
    <p:sldId id="562" r:id="rId212"/>
    <p:sldId id="563" r:id="rId213"/>
    <p:sldId id="548" r:id="rId214"/>
    <p:sldId id="549" r:id="rId215"/>
    <p:sldId id="550" r:id="rId216"/>
    <p:sldId id="551" r:id="rId217"/>
    <p:sldId id="552" r:id="rId218"/>
    <p:sldId id="553" r:id="rId219"/>
    <p:sldId id="565" r:id="rId220"/>
    <p:sldId id="555" r:id="rId221"/>
    <p:sldId id="556" r:id="rId222"/>
    <p:sldId id="557" r:id="rId223"/>
    <p:sldId id="558" r:id="rId224"/>
    <p:sldId id="566" r:id="rId225"/>
    <p:sldId id="567" r:id="rId226"/>
    <p:sldId id="612" r:id="rId227"/>
    <p:sldId id="613" r:id="rId228"/>
    <p:sldId id="570" r:id="rId229"/>
    <p:sldId id="571" r:id="rId230"/>
    <p:sldId id="572" r:id="rId231"/>
    <p:sldId id="614" r:id="rId232"/>
    <p:sldId id="573" r:id="rId233"/>
    <p:sldId id="615" r:id="rId234"/>
    <p:sldId id="616" r:id="rId235"/>
    <p:sldId id="576" r:id="rId236"/>
    <p:sldId id="577" r:id="rId237"/>
    <p:sldId id="578" r:id="rId238"/>
    <p:sldId id="617" r:id="rId239"/>
    <p:sldId id="618" r:id="rId240"/>
    <p:sldId id="619" r:id="rId241"/>
    <p:sldId id="620" r:id="rId242"/>
    <p:sldId id="621" r:id="rId243"/>
    <p:sldId id="650" r:id="rId244"/>
    <p:sldId id="623" r:id="rId245"/>
    <p:sldId id="624" r:id="rId246"/>
    <p:sldId id="625" r:id="rId247"/>
    <p:sldId id="626" r:id="rId248"/>
    <p:sldId id="627" r:id="rId249"/>
    <p:sldId id="628" r:id="rId250"/>
    <p:sldId id="629" r:id="rId251"/>
    <p:sldId id="630" r:id="rId252"/>
    <p:sldId id="631" r:id="rId253"/>
    <p:sldId id="632" r:id="rId254"/>
    <p:sldId id="633" r:id="rId255"/>
    <p:sldId id="634" r:id="rId256"/>
    <p:sldId id="635" r:id="rId257"/>
    <p:sldId id="636" r:id="rId258"/>
    <p:sldId id="637" r:id="rId259"/>
    <p:sldId id="638" r:id="rId260"/>
    <p:sldId id="639" r:id="rId261"/>
    <p:sldId id="640" r:id="rId262"/>
    <p:sldId id="641" r:id="rId263"/>
    <p:sldId id="642" r:id="rId264"/>
    <p:sldId id="643" r:id="rId265"/>
    <p:sldId id="644" r:id="rId266"/>
    <p:sldId id="651" r:id="rId267"/>
    <p:sldId id="652" r:id="rId268"/>
    <p:sldId id="647" r:id="rId269"/>
    <p:sldId id="648" r:id="rId270"/>
    <p:sldId id="649" r:id="rId271"/>
    <p:sldId id="653" r:id="rId272"/>
    <p:sldId id="654" r:id="rId273"/>
    <p:sldId id="655" r:id="rId274"/>
    <p:sldId id="656" r:id="rId275"/>
    <p:sldId id="657" r:id="rId276"/>
    <p:sldId id="658" r:id="rId277"/>
    <p:sldId id="659" r:id="rId278"/>
    <p:sldId id="660" r:id="rId279"/>
    <p:sldId id="661" r:id="rId280"/>
    <p:sldId id="662" r:id="rId281"/>
    <p:sldId id="663" r:id="rId282"/>
    <p:sldId id="664" r:id="rId283"/>
    <p:sldId id="665" r:id="rId284"/>
    <p:sldId id="666" r:id="rId285"/>
    <p:sldId id="667" r:id="rId286"/>
    <p:sldId id="668" r:id="rId287"/>
    <p:sldId id="669" r:id="rId288"/>
    <p:sldId id="670" r:id="rId289"/>
    <p:sldId id="671" r:id="rId290"/>
    <p:sldId id="672" r:id="rId291"/>
    <p:sldId id="673" r:id="rId292"/>
    <p:sldId id="674" r:id="rId293"/>
    <p:sldId id="675" r:id="rId294"/>
    <p:sldId id="676" r:id="rId295"/>
    <p:sldId id="677" r:id="rId296"/>
    <p:sldId id="678" r:id="rId297"/>
    <p:sldId id="679" r:id="rId298"/>
    <p:sldId id="680" r:id="rId299"/>
    <p:sldId id="681" r:id="rId300"/>
    <p:sldId id="682" r:id="rId301"/>
    <p:sldId id="683" r:id="rId302"/>
    <p:sldId id="684" r:id="rId303"/>
    <p:sldId id="685" r:id="rId304"/>
    <p:sldId id="686" r:id="rId305"/>
    <p:sldId id="687" r:id="rId306"/>
    <p:sldId id="688" r:id="rId307"/>
    <p:sldId id="689" r:id="rId308"/>
    <p:sldId id="690" r:id="rId309"/>
    <p:sldId id="691" r:id="rId310"/>
    <p:sldId id="692" r:id="rId311"/>
    <p:sldId id="693" r:id="rId312"/>
    <p:sldId id="694" r:id="rId313"/>
    <p:sldId id="695" r:id="rId314"/>
    <p:sldId id="696" r:id="rId315"/>
    <p:sldId id="697" r:id="rId316"/>
    <p:sldId id="698" r:id="rId317"/>
    <p:sldId id="699" r:id="rId318"/>
    <p:sldId id="700" r:id="rId319"/>
    <p:sldId id="701" r:id="rId320"/>
    <p:sldId id="702" r:id="rId321"/>
    <p:sldId id="703" r:id="rId322"/>
    <p:sldId id="704" r:id="rId323"/>
    <p:sldId id="705" r:id="rId324"/>
    <p:sldId id="706" r:id="rId325"/>
    <p:sldId id="707" r:id="rId326"/>
    <p:sldId id="708" r:id="rId327"/>
    <p:sldId id="709" r:id="rId328"/>
    <p:sldId id="710" r:id="rId329"/>
    <p:sldId id="711" r:id="rId330"/>
    <p:sldId id="712" r:id="rId331"/>
    <p:sldId id="713" r:id="rId332"/>
    <p:sldId id="714" r:id="rId333"/>
    <p:sldId id="715" r:id="rId334"/>
    <p:sldId id="716" r:id="rId335"/>
    <p:sldId id="717" r:id="rId336"/>
    <p:sldId id="718" r:id="rId337"/>
    <p:sldId id="719" r:id="rId338"/>
    <p:sldId id="720" r:id="rId339"/>
    <p:sldId id="721" r:id="rId340"/>
    <p:sldId id="722" r:id="rId341"/>
    <p:sldId id="723" r:id="rId342"/>
    <p:sldId id="724" r:id="rId343"/>
    <p:sldId id="725" r:id="rId344"/>
    <p:sldId id="726" r:id="rId345"/>
    <p:sldId id="727" r:id="rId346"/>
    <p:sldId id="728" r:id="rId347"/>
    <p:sldId id="729" r:id="rId348"/>
    <p:sldId id="730" r:id="rId349"/>
    <p:sldId id="731" r:id="rId350"/>
    <p:sldId id="732" r:id="rId351"/>
    <p:sldId id="733" r:id="rId352"/>
    <p:sldId id="734" r:id="rId353"/>
    <p:sldId id="735" r:id="rId354"/>
    <p:sldId id="736" r:id="rId355"/>
    <p:sldId id="737" r:id="rId356"/>
    <p:sldId id="738" r:id="rId357"/>
    <p:sldId id="739" r:id="rId358"/>
    <p:sldId id="740" r:id="rId359"/>
    <p:sldId id="741" r:id="rId360"/>
    <p:sldId id="742" r:id="rId361"/>
    <p:sldId id="743" r:id="rId362"/>
    <p:sldId id="744" r:id="rId363"/>
    <p:sldId id="745" r:id="rId364"/>
    <p:sldId id="746" r:id="rId365"/>
    <p:sldId id="747" r:id="rId366"/>
    <p:sldId id="748" r:id="rId367"/>
    <p:sldId id="749" r:id="rId368"/>
    <p:sldId id="750" r:id="rId369"/>
    <p:sldId id="751" r:id="rId370"/>
    <p:sldId id="752" r:id="rId371"/>
    <p:sldId id="753" r:id="rId372"/>
    <p:sldId id="754" r:id="rId373"/>
    <p:sldId id="755" r:id="rId374"/>
    <p:sldId id="756" r:id="rId375"/>
    <p:sldId id="757" r:id="rId376"/>
    <p:sldId id="758" r:id="rId377"/>
    <p:sldId id="759" r:id="rId378"/>
    <p:sldId id="760" r:id="rId379"/>
    <p:sldId id="761" r:id="rId380"/>
    <p:sldId id="762" r:id="rId381"/>
    <p:sldId id="763" r:id="rId382"/>
    <p:sldId id="764" r:id="rId383"/>
    <p:sldId id="765" r:id="rId384"/>
    <p:sldId id="766" r:id="rId385"/>
    <p:sldId id="767" r:id="rId386"/>
    <p:sldId id="768" r:id="rId387"/>
    <p:sldId id="769" r:id="rId388"/>
    <p:sldId id="770" r:id="rId389"/>
    <p:sldId id="771" r:id="rId390"/>
    <p:sldId id="772" r:id="rId391"/>
    <p:sldId id="773" r:id="rId392"/>
    <p:sldId id="774" r:id="rId393"/>
    <p:sldId id="775" r:id="rId394"/>
    <p:sldId id="776" r:id="rId395"/>
    <p:sldId id="777" r:id="rId396"/>
  </p:sldIdLst>
  <p:sldSz cx="9144000" cy="5715000" type="screen16x1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59">
          <p15:clr>
            <a:srgbClr val="A4A3A4"/>
          </p15:clr>
        </p15:guide>
        <p15:guide id="2" pos="558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A50021"/>
    <a:srgbClr val="00FFFF"/>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84" autoAdjust="0"/>
    <p:restoredTop sz="93011" autoAdjust="0"/>
  </p:normalViewPr>
  <p:slideViewPr>
    <p:cSldViewPr showGuides="1">
      <p:cViewPr varScale="1">
        <p:scale>
          <a:sx n="47" d="100"/>
          <a:sy n="47" d="100"/>
        </p:scale>
        <p:origin x="984" y="36"/>
      </p:cViewPr>
      <p:guideLst>
        <p:guide orient="horz" pos="2759"/>
        <p:guide pos="5586"/>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1.xml"/><Relationship Id="rId299" Type="http://schemas.openxmlformats.org/officeDocument/2006/relationships/slide" Target="slides/slide273.xml"/><Relationship Id="rId21" Type="http://schemas.openxmlformats.org/officeDocument/2006/relationships/slideMaster" Target="slideMasters/slideMaster21.xml"/><Relationship Id="rId63" Type="http://schemas.openxmlformats.org/officeDocument/2006/relationships/slide" Target="slides/slide37.xml"/><Relationship Id="rId159" Type="http://schemas.openxmlformats.org/officeDocument/2006/relationships/slide" Target="slides/slide133.xml"/><Relationship Id="rId324" Type="http://schemas.openxmlformats.org/officeDocument/2006/relationships/slide" Target="slides/slide298.xml"/><Relationship Id="rId366" Type="http://schemas.openxmlformats.org/officeDocument/2006/relationships/slide" Target="slides/slide340.xml"/><Relationship Id="rId170" Type="http://schemas.openxmlformats.org/officeDocument/2006/relationships/slide" Target="slides/slide144.xml"/><Relationship Id="rId226" Type="http://schemas.openxmlformats.org/officeDocument/2006/relationships/slide" Target="slides/slide200.xml"/><Relationship Id="rId107" Type="http://schemas.openxmlformats.org/officeDocument/2006/relationships/slide" Target="slides/slide81.xml"/><Relationship Id="rId268" Type="http://schemas.openxmlformats.org/officeDocument/2006/relationships/slide" Target="slides/slide242.xml"/><Relationship Id="rId289" Type="http://schemas.openxmlformats.org/officeDocument/2006/relationships/slide" Target="slides/slide263.xml"/><Relationship Id="rId11" Type="http://schemas.openxmlformats.org/officeDocument/2006/relationships/slideMaster" Target="slideMasters/slideMaster11.xml"/><Relationship Id="rId32" Type="http://schemas.openxmlformats.org/officeDocument/2006/relationships/slide" Target="slides/slide6.xml"/><Relationship Id="rId53" Type="http://schemas.openxmlformats.org/officeDocument/2006/relationships/slide" Target="slides/slide27.xml"/><Relationship Id="rId74" Type="http://schemas.openxmlformats.org/officeDocument/2006/relationships/slide" Target="slides/slide48.xml"/><Relationship Id="rId128" Type="http://schemas.openxmlformats.org/officeDocument/2006/relationships/slide" Target="slides/slide102.xml"/><Relationship Id="rId149" Type="http://schemas.openxmlformats.org/officeDocument/2006/relationships/slide" Target="slides/slide123.xml"/><Relationship Id="rId314" Type="http://schemas.openxmlformats.org/officeDocument/2006/relationships/slide" Target="slides/slide288.xml"/><Relationship Id="rId335" Type="http://schemas.openxmlformats.org/officeDocument/2006/relationships/slide" Target="slides/slide309.xml"/><Relationship Id="rId356" Type="http://schemas.openxmlformats.org/officeDocument/2006/relationships/slide" Target="slides/slide330.xml"/><Relationship Id="rId377" Type="http://schemas.openxmlformats.org/officeDocument/2006/relationships/slide" Target="slides/slide351.xml"/><Relationship Id="rId398" Type="http://schemas.openxmlformats.org/officeDocument/2006/relationships/presProps" Target="presProps.xml"/><Relationship Id="rId5" Type="http://schemas.openxmlformats.org/officeDocument/2006/relationships/slideMaster" Target="slideMasters/slideMaster5.xml"/><Relationship Id="rId95" Type="http://schemas.openxmlformats.org/officeDocument/2006/relationships/slide" Target="slides/slide69.xml"/><Relationship Id="rId160" Type="http://schemas.openxmlformats.org/officeDocument/2006/relationships/slide" Target="slides/slide134.xml"/><Relationship Id="rId181" Type="http://schemas.openxmlformats.org/officeDocument/2006/relationships/slide" Target="slides/slide155.xml"/><Relationship Id="rId216" Type="http://schemas.openxmlformats.org/officeDocument/2006/relationships/slide" Target="slides/slide190.xml"/><Relationship Id="rId237" Type="http://schemas.openxmlformats.org/officeDocument/2006/relationships/slide" Target="slides/slide211.xml"/><Relationship Id="rId258" Type="http://schemas.openxmlformats.org/officeDocument/2006/relationships/slide" Target="slides/slide232.xml"/><Relationship Id="rId279" Type="http://schemas.openxmlformats.org/officeDocument/2006/relationships/slide" Target="slides/slide253.xml"/><Relationship Id="rId22" Type="http://schemas.openxmlformats.org/officeDocument/2006/relationships/slideMaster" Target="slideMasters/slideMaster22.xml"/><Relationship Id="rId43" Type="http://schemas.openxmlformats.org/officeDocument/2006/relationships/slide" Target="slides/slide17.xml"/><Relationship Id="rId64" Type="http://schemas.openxmlformats.org/officeDocument/2006/relationships/slide" Target="slides/slide38.xml"/><Relationship Id="rId118" Type="http://schemas.openxmlformats.org/officeDocument/2006/relationships/slide" Target="slides/slide92.xml"/><Relationship Id="rId139" Type="http://schemas.openxmlformats.org/officeDocument/2006/relationships/slide" Target="slides/slide113.xml"/><Relationship Id="rId290" Type="http://schemas.openxmlformats.org/officeDocument/2006/relationships/slide" Target="slides/slide264.xml"/><Relationship Id="rId304" Type="http://schemas.openxmlformats.org/officeDocument/2006/relationships/slide" Target="slides/slide278.xml"/><Relationship Id="rId325" Type="http://schemas.openxmlformats.org/officeDocument/2006/relationships/slide" Target="slides/slide299.xml"/><Relationship Id="rId346" Type="http://schemas.openxmlformats.org/officeDocument/2006/relationships/slide" Target="slides/slide320.xml"/><Relationship Id="rId367" Type="http://schemas.openxmlformats.org/officeDocument/2006/relationships/slide" Target="slides/slide341.xml"/><Relationship Id="rId388" Type="http://schemas.openxmlformats.org/officeDocument/2006/relationships/slide" Target="slides/slide362.xml"/><Relationship Id="rId85" Type="http://schemas.openxmlformats.org/officeDocument/2006/relationships/slide" Target="slides/slide59.xml"/><Relationship Id="rId150" Type="http://schemas.openxmlformats.org/officeDocument/2006/relationships/slide" Target="slides/slide124.xml"/><Relationship Id="rId171" Type="http://schemas.openxmlformats.org/officeDocument/2006/relationships/slide" Target="slides/slide145.xml"/><Relationship Id="rId192" Type="http://schemas.openxmlformats.org/officeDocument/2006/relationships/slide" Target="slides/slide166.xml"/><Relationship Id="rId206" Type="http://schemas.openxmlformats.org/officeDocument/2006/relationships/slide" Target="slides/slide180.xml"/><Relationship Id="rId227" Type="http://schemas.openxmlformats.org/officeDocument/2006/relationships/slide" Target="slides/slide201.xml"/><Relationship Id="rId248" Type="http://schemas.openxmlformats.org/officeDocument/2006/relationships/slide" Target="slides/slide222.xml"/><Relationship Id="rId269" Type="http://schemas.openxmlformats.org/officeDocument/2006/relationships/slide" Target="slides/slide243.xml"/><Relationship Id="rId12" Type="http://schemas.openxmlformats.org/officeDocument/2006/relationships/slideMaster" Target="slideMasters/slideMaster12.xml"/><Relationship Id="rId33" Type="http://schemas.openxmlformats.org/officeDocument/2006/relationships/slide" Target="slides/slide7.xml"/><Relationship Id="rId108" Type="http://schemas.openxmlformats.org/officeDocument/2006/relationships/slide" Target="slides/slide82.xml"/><Relationship Id="rId129" Type="http://schemas.openxmlformats.org/officeDocument/2006/relationships/slide" Target="slides/slide103.xml"/><Relationship Id="rId280" Type="http://schemas.openxmlformats.org/officeDocument/2006/relationships/slide" Target="slides/slide254.xml"/><Relationship Id="rId315" Type="http://schemas.openxmlformats.org/officeDocument/2006/relationships/slide" Target="slides/slide289.xml"/><Relationship Id="rId336" Type="http://schemas.openxmlformats.org/officeDocument/2006/relationships/slide" Target="slides/slide310.xml"/><Relationship Id="rId357" Type="http://schemas.openxmlformats.org/officeDocument/2006/relationships/slide" Target="slides/slide331.xml"/><Relationship Id="rId54" Type="http://schemas.openxmlformats.org/officeDocument/2006/relationships/slide" Target="slides/slide28.xml"/><Relationship Id="rId75" Type="http://schemas.openxmlformats.org/officeDocument/2006/relationships/slide" Target="slides/slide49.xml"/><Relationship Id="rId96" Type="http://schemas.openxmlformats.org/officeDocument/2006/relationships/slide" Target="slides/slide70.xml"/><Relationship Id="rId140" Type="http://schemas.openxmlformats.org/officeDocument/2006/relationships/slide" Target="slides/slide114.xml"/><Relationship Id="rId161" Type="http://schemas.openxmlformats.org/officeDocument/2006/relationships/slide" Target="slides/slide135.xml"/><Relationship Id="rId182" Type="http://schemas.openxmlformats.org/officeDocument/2006/relationships/slide" Target="slides/slide156.xml"/><Relationship Id="rId217" Type="http://schemas.openxmlformats.org/officeDocument/2006/relationships/slide" Target="slides/slide191.xml"/><Relationship Id="rId378" Type="http://schemas.openxmlformats.org/officeDocument/2006/relationships/slide" Target="slides/slide352.xml"/><Relationship Id="rId399" Type="http://schemas.openxmlformats.org/officeDocument/2006/relationships/viewProps" Target="viewProps.xml"/><Relationship Id="rId6" Type="http://schemas.openxmlformats.org/officeDocument/2006/relationships/slideMaster" Target="slideMasters/slideMaster6.xml"/><Relationship Id="rId238" Type="http://schemas.openxmlformats.org/officeDocument/2006/relationships/slide" Target="slides/slide212.xml"/><Relationship Id="rId259" Type="http://schemas.openxmlformats.org/officeDocument/2006/relationships/slide" Target="slides/slide233.xml"/><Relationship Id="rId23" Type="http://schemas.openxmlformats.org/officeDocument/2006/relationships/slideMaster" Target="slideMasters/slideMaster23.xml"/><Relationship Id="rId119" Type="http://schemas.openxmlformats.org/officeDocument/2006/relationships/slide" Target="slides/slide93.xml"/><Relationship Id="rId270" Type="http://schemas.openxmlformats.org/officeDocument/2006/relationships/slide" Target="slides/slide244.xml"/><Relationship Id="rId291" Type="http://schemas.openxmlformats.org/officeDocument/2006/relationships/slide" Target="slides/slide265.xml"/><Relationship Id="rId305" Type="http://schemas.openxmlformats.org/officeDocument/2006/relationships/slide" Target="slides/slide279.xml"/><Relationship Id="rId326" Type="http://schemas.openxmlformats.org/officeDocument/2006/relationships/slide" Target="slides/slide300.xml"/><Relationship Id="rId347" Type="http://schemas.openxmlformats.org/officeDocument/2006/relationships/slide" Target="slides/slide321.xml"/><Relationship Id="rId44" Type="http://schemas.openxmlformats.org/officeDocument/2006/relationships/slide" Target="slides/slide18.xml"/><Relationship Id="rId65" Type="http://schemas.openxmlformats.org/officeDocument/2006/relationships/slide" Target="slides/slide39.xml"/><Relationship Id="rId86" Type="http://schemas.openxmlformats.org/officeDocument/2006/relationships/slide" Target="slides/slide60.xml"/><Relationship Id="rId130" Type="http://schemas.openxmlformats.org/officeDocument/2006/relationships/slide" Target="slides/slide104.xml"/><Relationship Id="rId151" Type="http://schemas.openxmlformats.org/officeDocument/2006/relationships/slide" Target="slides/slide125.xml"/><Relationship Id="rId368" Type="http://schemas.openxmlformats.org/officeDocument/2006/relationships/slide" Target="slides/slide342.xml"/><Relationship Id="rId389" Type="http://schemas.openxmlformats.org/officeDocument/2006/relationships/slide" Target="slides/slide363.xml"/><Relationship Id="rId172" Type="http://schemas.openxmlformats.org/officeDocument/2006/relationships/slide" Target="slides/slide146.xml"/><Relationship Id="rId193" Type="http://schemas.openxmlformats.org/officeDocument/2006/relationships/slide" Target="slides/slide167.xml"/><Relationship Id="rId207" Type="http://schemas.openxmlformats.org/officeDocument/2006/relationships/slide" Target="slides/slide181.xml"/><Relationship Id="rId228" Type="http://schemas.openxmlformats.org/officeDocument/2006/relationships/slide" Target="slides/slide202.xml"/><Relationship Id="rId249" Type="http://schemas.openxmlformats.org/officeDocument/2006/relationships/slide" Target="slides/slide223.xml"/><Relationship Id="rId13" Type="http://schemas.openxmlformats.org/officeDocument/2006/relationships/slideMaster" Target="slideMasters/slideMaster13.xml"/><Relationship Id="rId109" Type="http://schemas.openxmlformats.org/officeDocument/2006/relationships/slide" Target="slides/slide83.xml"/><Relationship Id="rId260" Type="http://schemas.openxmlformats.org/officeDocument/2006/relationships/slide" Target="slides/slide234.xml"/><Relationship Id="rId281" Type="http://schemas.openxmlformats.org/officeDocument/2006/relationships/slide" Target="slides/slide255.xml"/><Relationship Id="rId316" Type="http://schemas.openxmlformats.org/officeDocument/2006/relationships/slide" Target="slides/slide290.xml"/><Relationship Id="rId337" Type="http://schemas.openxmlformats.org/officeDocument/2006/relationships/slide" Target="slides/slide311.xml"/><Relationship Id="rId34" Type="http://schemas.openxmlformats.org/officeDocument/2006/relationships/slide" Target="slides/slide8.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20" Type="http://schemas.openxmlformats.org/officeDocument/2006/relationships/slide" Target="slides/slide94.xml"/><Relationship Id="rId141" Type="http://schemas.openxmlformats.org/officeDocument/2006/relationships/slide" Target="slides/slide115.xml"/><Relationship Id="rId358" Type="http://schemas.openxmlformats.org/officeDocument/2006/relationships/slide" Target="slides/slide332.xml"/><Relationship Id="rId379" Type="http://schemas.openxmlformats.org/officeDocument/2006/relationships/slide" Target="slides/slide353.xml"/><Relationship Id="rId7" Type="http://schemas.openxmlformats.org/officeDocument/2006/relationships/slideMaster" Target="slideMasters/slideMaster7.xml"/><Relationship Id="rId162" Type="http://schemas.openxmlformats.org/officeDocument/2006/relationships/slide" Target="slides/slide136.xml"/><Relationship Id="rId183" Type="http://schemas.openxmlformats.org/officeDocument/2006/relationships/slide" Target="slides/slide157.xml"/><Relationship Id="rId218" Type="http://schemas.openxmlformats.org/officeDocument/2006/relationships/slide" Target="slides/slide192.xml"/><Relationship Id="rId239" Type="http://schemas.openxmlformats.org/officeDocument/2006/relationships/slide" Target="slides/slide213.xml"/><Relationship Id="rId390" Type="http://schemas.openxmlformats.org/officeDocument/2006/relationships/slide" Target="slides/slide364.xml"/><Relationship Id="rId250" Type="http://schemas.openxmlformats.org/officeDocument/2006/relationships/slide" Target="slides/slide224.xml"/><Relationship Id="rId271" Type="http://schemas.openxmlformats.org/officeDocument/2006/relationships/slide" Target="slides/slide245.xml"/><Relationship Id="rId292" Type="http://schemas.openxmlformats.org/officeDocument/2006/relationships/slide" Target="slides/slide266.xml"/><Relationship Id="rId306" Type="http://schemas.openxmlformats.org/officeDocument/2006/relationships/slide" Target="slides/slide280.xml"/><Relationship Id="rId24" Type="http://schemas.openxmlformats.org/officeDocument/2006/relationships/slideMaster" Target="slideMasters/slideMaster2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110" Type="http://schemas.openxmlformats.org/officeDocument/2006/relationships/slide" Target="slides/slide84.xml"/><Relationship Id="rId131" Type="http://schemas.openxmlformats.org/officeDocument/2006/relationships/slide" Target="slides/slide105.xml"/><Relationship Id="rId327" Type="http://schemas.openxmlformats.org/officeDocument/2006/relationships/slide" Target="slides/slide301.xml"/><Relationship Id="rId348" Type="http://schemas.openxmlformats.org/officeDocument/2006/relationships/slide" Target="slides/slide322.xml"/><Relationship Id="rId369" Type="http://schemas.openxmlformats.org/officeDocument/2006/relationships/slide" Target="slides/slide343.xml"/><Relationship Id="rId152" Type="http://schemas.openxmlformats.org/officeDocument/2006/relationships/slide" Target="slides/slide126.xml"/><Relationship Id="rId173" Type="http://schemas.openxmlformats.org/officeDocument/2006/relationships/slide" Target="slides/slide147.xml"/><Relationship Id="rId194" Type="http://schemas.openxmlformats.org/officeDocument/2006/relationships/slide" Target="slides/slide168.xml"/><Relationship Id="rId208" Type="http://schemas.openxmlformats.org/officeDocument/2006/relationships/slide" Target="slides/slide182.xml"/><Relationship Id="rId229" Type="http://schemas.openxmlformats.org/officeDocument/2006/relationships/slide" Target="slides/slide203.xml"/><Relationship Id="rId380" Type="http://schemas.openxmlformats.org/officeDocument/2006/relationships/slide" Target="slides/slide354.xml"/><Relationship Id="rId240" Type="http://schemas.openxmlformats.org/officeDocument/2006/relationships/slide" Target="slides/slide214.xml"/><Relationship Id="rId261" Type="http://schemas.openxmlformats.org/officeDocument/2006/relationships/slide" Target="slides/slide235.xml"/><Relationship Id="rId14" Type="http://schemas.openxmlformats.org/officeDocument/2006/relationships/slideMaster" Target="slideMasters/slideMaster14.xml"/><Relationship Id="rId35" Type="http://schemas.openxmlformats.org/officeDocument/2006/relationships/slide" Target="slides/slide9.xml"/><Relationship Id="rId56" Type="http://schemas.openxmlformats.org/officeDocument/2006/relationships/slide" Target="slides/slide30.xml"/><Relationship Id="rId77" Type="http://schemas.openxmlformats.org/officeDocument/2006/relationships/slide" Target="slides/slide51.xml"/><Relationship Id="rId100" Type="http://schemas.openxmlformats.org/officeDocument/2006/relationships/slide" Target="slides/slide74.xml"/><Relationship Id="rId282" Type="http://schemas.openxmlformats.org/officeDocument/2006/relationships/slide" Target="slides/slide256.xml"/><Relationship Id="rId317" Type="http://schemas.openxmlformats.org/officeDocument/2006/relationships/slide" Target="slides/slide291.xml"/><Relationship Id="rId338" Type="http://schemas.openxmlformats.org/officeDocument/2006/relationships/slide" Target="slides/slide312.xml"/><Relationship Id="rId359" Type="http://schemas.openxmlformats.org/officeDocument/2006/relationships/slide" Target="slides/slide333.xml"/><Relationship Id="rId8" Type="http://schemas.openxmlformats.org/officeDocument/2006/relationships/slideMaster" Target="slideMasters/slideMaster8.xml"/><Relationship Id="rId98" Type="http://schemas.openxmlformats.org/officeDocument/2006/relationships/slide" Target="slides/slide72.xml"/><Relationship Id="rId121" Type="http://schemas.openxmlformats.org/officeDocument/2006/relationships/slide" Target="slides/slide95.xml"/><Relationship Id="rId142" Type="http://schemas.openxmlformats.org/officeDocument/2006/relationships/slide" Target="slides/slide116.xml"/><Relationship Id="rId163" Type="http://schemas.openxmlformats.org/officeDocument/2006/relationships/slide" Target="slides/slide137.xml"/><Relationship Id="rId184" Type="http://schemas.openxmlformats.org/officeDocument/2006/relationships/slide" Target="slides/slide158.xml"/><Relationship Id="rId219" Type="http://schemas.openxmlformats.org/officeDocument/2006/relationships/slide" Target="slides/slide193.xml"/><Relationship Id="rId370" Type="http://schemas.openxmlformats.org/officeDocument/2006/relationships/slide" Target="slides/slide344.xml"/><Relationship Id="rId391" Type="http://schemas.openxmlformats.org/officeDocument/2006/relationships/slide" Target="slides/slide365.xml"/><Relationship Id="rId230" Type="http://schemas.openxmlformats.org/officeDocument/2006/relationships/slide" Target="slides/slide204.xml"/><Relationship Id="rId251" Type="http://schemas.openxmlformats.org/officeDocument/2006/relationships/slide" Target="slides/slide225.xml"/><Relationship Id="rId25" Type="http://schemas.openxmlformats.org/officeDocument/2006/relationships/slideMaster" Target="slideMasters/slideMaster25.xml"/><Relationship Id="rId46" Type="http://schemas.openxmlformats.org/officeDocument/2006/relationships/slide" Target="slides/slide20.xml"/><Relationship Id="rId67" Type="http://schemas.openxmlformats.org/officeDocument/2006/relationships/slide" Target="slides/slide41.xml"/><Relationship Id="rId272" Type="http://schemas.openxmlformats.org/officeDocument/2006/relationships/slide" Target="slides/slide246.xml"/><Relationship Id="rId293" Type="http://schemas.openxmlformats.org/officeDocument/2006/relationships/slide" Target="slides/slide267.xml"/><Relationship Id="rId307" Type="http://schemas.openxmlformats.org/officeDocument/2006/relationships/slide" Target="slides/slide281.xml"/><Relationship Id="rId328" Type="http://schemas.openxmlformats.org/officeDocument/2006/relationships/slide" Target="slides/slide302.xml"/><Relationship Id="rId349" Type="http://schemas.openxmlformats.org/officeDocument/2006/relationships/slide" Target="slides/slide323.xml"/><Relationship Id="rId88" Type="http://schemas.openxmlformats.org/officeDocument/2006/relationships/slide" Target="slides/slide62.xml"/><Relationship Id="rId111" Type="http://schemas.openxmlformats.org/officeDocument/2006/relationships/slide" Target="slides/slide85.xml"/><Relationship Id="rId132" Type="http://schemas.openxmlformats.org/officeDocument/2006/relationships/slide" Target="slides/slide106.xml"/><Relationship Id="rId153" Type="http://schemas.openxmlformats.org/officeDocument/2006/relationships/slide" Target="slides/slide127.xml"/><Relationship Id="rId174" Type="http://schemas.openxmlformats.org/officeDocument/2006/relationships/slide" Target="slides/slide148.xml"/><Relationship Id="rId195" Type="http://schemas.openxmlformats.org/officeDocument/2006/relationships/slide" Target="slides/slide169.xml"/><Relationship Id="rId209" Type="http://schemas.openxmlformats.org/officeDocument/2006/relationships/slide" Target="slides/slide183.xml"/><Relationship Id="rId360" Type="http://schemas.openxmlformats.org/officeDocument/2006/relationships/slide" Target="slides/slide334.xml"/><Relationship Id="rId381" Type="http://schemas.openxmlformats.org/officeDocument/2006/relationships/slide" Target="slides/slide355.xml"/><Relationship Id="rId220" Type="http://schemas.openxmlformats.org/officeDocument/2006/relationships/slide" Target="slides/slide194.xml"/><Relationship Id="rId241" Type="http://schemas.openxmlformats.org/officeDocument/2006/relationships/slide" Target="slides/slide215.xml"/><Relationship Id="rId15" Type="http://schemas.openxmlformats.org/officeDocument/2006/relationships/slideMaster" Target="slideMasters/slideMaster15.xml"/><Relationship Id="rId36" Type="http://schemas.openxmlformats.org/officeDocument/2006/relationships/slide" Target="slides/slide10.xml"/><Relationship Id="rId57" Type="http://schemas.openxmlformats.org/officeDocument/2006/relationships/slide" Target="slides/slide31.xml"/><Relationship Id="rId262" Type="http://schemas.openxmlformats.org/officeDocument/2006/relationships/slide" Target="slides/slide236.xml"/><Relationship Id="rId283" Type="http://schemas.openxmlformats.org/officeDocument/2006/relationships/slide" Target="slides/slide257.xml"/><Relationship Id="rId318" Type="http://schemas.openxmlformats.org/officeDocument/2006/relationships/slide" Target="slides/slide292.xml"/><Relationship Id="rId339" Type="http://schemas.openxmlformats.org/officeDocument/2006/relationships/slide" Target="slides/slide313.xml"/><Relationship Id="rId78" Type="http://schemas.openxmlformats.org/officeDocument/2006/relationships/slide" Target="slides/slide52.xml"/><Relationship Id="rId99" Type="http://schemas.openxmlformats.org/officeDocument/2006/relationships/slide" Target="slides/slide73.xml"/><Relationship Id="rId101" Type="http://schemas.openxmlformats.org/officeDocument/2006/relationships/slide" Target="slides/slide75.xml"/><Relationship Id="rId122" Type="http://schemas.openxmlformats.org/officeDocument/2006/relationships/slide" Target="slides/slide96.xml"/><Relationship Id="rId143" Type="http://schemas.openxmlformats.org/officeDocument/2006/relationships/slide" Target="slides/slide117.xml"/><Relationship Id="rId164" Type="http://schemas.openxmlformats.org/officeDocument/2006/relationships/slide" Target="slides/slide138.xml"/><Relationship Id="rId185" Type="http://schemas.openxmlformats.org/officeDocument/2006/relationships/slide" Target="slides/slide159.xml"/><Relationship Id="rId350" Type="http://schemas.openxmlformats.org/officeDocument/2006/relationships/slide" Target="slides/slide324.xml"/><Relationship Id="rId371" Type="http://schemas.openxmlformats.org/officeDocument/2006/relationships/slide" Target="slides/slide345.xml"/><Relationship Id="rId9" Type="http://schemas.openxmlformats.org/officeDocument/2006/relationships/slideMaster" Target="slideMasters/slideMaster9.xml"/><Relationship Id="rId210" Type="http://schemas.openxmlformats.org/officeDocument/2006/relationships/slide" Target="slides/slide184.xml"/><Relationship Id="rId392" Type="http://schemas.openxmlformats.org/officeDocument/2006/relationships/slide" Target="slides/slide366.xml"/><Relationship Id="rId26" Type="http://schemas.openxmlformats.org/officeDocument/2006/relationships/slideMaster" Target="slideMasters/slideMaster26.xml"/><Relationship Id="rId231" Type="http://schemas.openxmlformats.org/officeDocument/2006/relationships/slide" Target="slides/slide205.xml"/><Relationship Id="rId252" Type="http://schemas.openxmlformats.org/officeDocument/2006/relationships/slide" Target="slides/slide226.xml"/><Relationship Id="rId273" Type="http://schemas.openxmlformats.org/officeDocument/2006/relationships/slide" Target="slides/slide247.xml"/><Relationship Id="rId294" Type="http://schemas.openxmlformats.org/officeDocument/2006/relationships/slide" Target="slides/slide268.xml"/><Relationship Id="rId308" Type="http://schemas.openxmlformats.org/officeDocument/2006/relationships/slide" Target="slides/slide282.xml"/><Relationship Id="rId329" Type="http://schemas.openxmlformats.org/officeDocument/2006/relationships/slide" Target="slides/slide303.xml"/><Relationship Id="rId47" Type="http://schemas.openxmlformats.org/officeDocument/2006/relationships/slide" Target="slides/slide21.xml"/><Relationship Id="rId68" Type="http://schemas.openxmlformats.org/officeDocument/2006/relationships/slide" Target="slides/slide42.xml"/><Relationship Id="rId89" Type="http://schemas.openxmlformats.org/officeDocument/2006/relationships/slide" Target="slides/slide63.xml"/><Relationship Id="rId112" Type="http://schemas.openxmlformats.org/officeDocument/2006/relationships/slide" Target="slides/slide86.xml"/><Relationship Id="rId133" Type="http://schemas.openxmlformats.org/officeDocument/2006/relationships/slide" Target="slides/slide107.xml"/><Relationship Id="rId154" Type="http://schemas.openxmlformats.org/officeDocument/2006/relationships/slide" Target="slides/slide128.xml"/><Relationship Id="rId175" Type="http://schemas.openxmlformats.org/officeDocument/2006/relationships/slide" Target="slides/slide149.xml"/><Relationship Id="rId340" Type="http://schemas.openxmlformats.org/officeDocument/2006/relationships/slide" Target="slides/slide314.xml"/><Relationship Id="rId361" Type="http://schemas.openxmlformats.org/officeDocument/2006/relationships/slide" Target="slides/slide335.xml"/><Relationship Id="rId196" Type="http://schemas.openxmlformats.org/officeDocument/2006/relationships/slide" Target="slides/slide170.xml"/><Relationship Id="rId200" Type="http://schemas.openxmlformats.org/officeDocument/2006/relationships/slide" Target="slides/slide174.xml"/><Relationship Id="rId382" Type="http://schemas.openxmlformats.org/officeDocument/2006/relationships/slide" Target="slides/slide356.xml"/><Relationship Id="rId16" Type="http://schemas.openxmlformats.org/officeDocument/2006/relationships/slideMaster" Target="slideMasters/slideMaster16.xml"/><Relationship Id="rId221" Type="http://schemas.openxmlformats.org/officeDocument/2006/relationships/slide" Target="slides/slide195.xml"/><Relationship Id="rId242" Type="http://schemas.openxmlformats.org/officeDocument/2006/relationships/slide" Target="slides/slide216.xml"/><Relationship Id="rId263" Type="http://schemas.openxmlformats.org/officeDocument/2006/relationships/slide" Target="slides/slide237.xml"/><Relationship Id="rId284" Type="http://schemas.openxmlformats.org/officeDocument/2006/relationships/slide" Target="slides/slide258.xml"/><Relationship Id="rId319" Type="http://schemas.openxmlformats.org/officeDocument/2006/relationships/slide" Target="slides/slide293.xml"/><Relationship Id="rId37" Type="http://schemas.openxmlformats.org/officeDocument/2006/relationships/slide" Target="slides/slide11.xml"/><Relationship Id="rId58" Type="http://schemas.openxmlformats.org/officeDocument/2006/relationships/slide" Target="slides/slide32.xml"/><Relationship Id="rId79" Type="http://schemas.openxmlformats.org/officeDocument/2006/relationships/slide" Target="slides/slide53.xml"/><Relationship Id="rId102" Type="http://schemas.openxmlformats.org/officeDocument/2006/relationships/slide" Target="slides/slide76.xml"/><Relationship Id="rId123" Type="http://schemas.openxmlformats.org/officeDocument/2006/relationships/slide" Target="slides/slide97.xml"/><Relationship Id="rId144" Type="http://schemas.openxmlformats.org/officeDocument/2006/relationships/slide" Target="slides/slide118.xml"/><Relationship Id="rId330" Type="http://schemas.openxmlformats.org/officeDocument/2006/relationships/slide" Target="slides/slide304.xml"/><Relationship Id="rId90" Type="http://schemas.openxmlformats.org/officeDocument/2006/relationships/slide" Target="slides/slide64.xml"/><Relationship Id="rId165" Type="http://schemas.openxmlformats.org/officeDocument/2006/relationships/slide" Target="slides/slide139.xml"/><Relationship Id="rId186" Type="http://schemas.openxmlformats.org/officeDocument/2006/relationships/slide" Target="slides/slide160.xml"/><Relationship Id="rId351" Type="http://schemas.openxmlformats.org/officeDocument/2006/relationships/slide" Target="slides/slide325.xml"/><Relationship Id="rId372" Type="http://schemas.openxmlformats.org/officeDocument/2006/relationships/slide" Target="slides/slide346.xml"/><Relationship Id="rId393" Type="http://schemas.openxmlformats.org/officeDocument/2006/relationships/slide" Target="slides/slide367.xml"/><Relationship Id="rId211" Type="http://schemas.openxmlformats.org/officeDocument/2006/relationships/slide" Target="slides/slide185.xml"/><Relationship Id="rId232" Type="http://schemas.openxmlformats.org/officeDocument/2006/relationships/slide" Target="slides/slide206.xml"/><Relationship Id="rId253" Type="http://schemas.openxmlformats.org/officeDocument/2006/relationships/slide" Target="slides/slide227.xml"/><Relationship Id="rId274" Type="http://schemas.openxmlformats.org/officeDocument/2006/relationships/slide" Target="slides/slide248.xml"/><Relationship Id="rId295" Type="http://schemas.openxmlformats.org/officeDocument/2006/relationships/slide" Target="slides/slide269.xml"/><Relationship Id="rId309" Type="http://schemas.openxmlformats.org/officeDocument/2006/relationships/slide" Target="slides/slide283.xml"/><Relationship Id="rId27" Type="http://schemas.openxmlformats.org/officeDocument/2006/relationships/slide" Target="slides/slide1.xml"/><Relationship Id="rId48" Type="http://schemas.openxmlformats.org/officeDocument/2006/relationships/slide" Target="slides/slide22.xml"/><Relationship Id="rId69" Type="http://schemas.openxmlformats.org/officeDocument/2006/relationships/slide" Target="slides/slide43.xml"/><Relationship Id="rId113" Type="http://schemas.openxmlformats.org/officeDocument/2006/relationships/slide" Target="slides/slide87.xml"/><Relationship Id="rId134" Type="http://schemas.openxmlformats.org/officeDocument/2006/relationships/slide" Target="slides/slide108.xml"/><Relationship Id="rId320" Type="http://schemas.openxmlformats.org/officeDocument/2006/relationships/slide" Target="slides/slide294.xml"/><Relationship Id="rId80" Type="http://schemas.openxmlformats.org/officeDocument/2006/relationships/slide" Target="slides/slide54.xml"/><Relationship Id="rId155" Type="http://schemas.openxmlformats.org/officeDocument/2006/relationships/slide" Target="slides/slide129.xml"/><Relationship Id="rId176" Type="http://schemas.openxmlformats.org/officeDocument/2006/relationships/slide" Target="slides/slide150.xml"/><Relationship Id="rId197" Type="http://schemas.openxmlformats.org/officeDocument/2006/relationships/slide" Target="slides/slide171.xml"/><Relationship Id="rId341" Type="http://schemas.openxmlformats.org/officeDocument/2006/relationships/slide" Target="slides/slide315.xml"/><Relationship Id="rId362" Type="http://schemas.openxmlformats.org/officeDocument/2006/relationships/slide" Target="slides/slide336.xml"/><Relationship Id="rId383" Type="http://schemas.openxmlformats.org/officeDocument/2006/relationships/slide" Target="slides/slide357.xml"/><Relationship Id="rId201" Type="http://schemas.openxmlformats.org/officeDocument/2006/relationships/slide" Target="slides/slide175.xml"/><Relationship Id="rId222" Type="http://schemas.openxmlformats.org/officeDocument/2006/relationships/slide" Target="slides/slide196.xml"/><Relationship Id="rId243" Type="http://schemas.openxmlformats.org/officeDocument/2006/relationships/slide" Target="slides/slide217.xml"/><Relationship Id="rId264" Type="http://schemas.openxmlformats.org/officeDocument/2006/relationships/slide" Target="slides/slide238.xml"/><Relationship Id="rId285" Type="http://schemas.openxmlformats.org/officeDocument/2006/relationships/slide" Target="slides/slide259.xml"/><Relationship Id="rId17" Type="http://schemas.openxmlformats.org/officeDocument/2006/relationships/slideMaster" Target="slideMasters/slideMaster17.xml"/><Relationship Id="rId38" Type="http://schemas.openxmlformats.org/officeDocument/2006/relationships/slide" Target="slides/slide12.xml"/><Relationship Id="rId59" Type="http://schemas.openxmlformats.org/officeDocument/2006/relationships/slide" Target="slides/slide33.xml"/><Relationship Id="rId103" Type="http://schemas.openxmlformats.org/officeDocument/2006/relationships/slide" Target="slides/slide77.xml"/><Relationship Id="rId124" Type="http://schemas.openxmlformats.org/officeDocument/2006/relationships/slide" Target="slides/slide98.xml"/><Relationship Id="rId310" Type="http://schemas.openxmlformats.org/officeDocument/2006/relationships/slide" Target="slides/slide284.xml"/><Relationship Id="rId70" Type="http://schemas.openxmlformats.org/officeDocument/2006/relationships/slide" Target="slides/slide44.xml"/><Relationship Id="rId91" Type="http://schemas.openxmlformats.org/officeDocument/2006/relationships/slide" Target="slides/slide65.xml"/><Relationship Id="rId145" Type="http://schemas.openxmlformats.org/officeDocument/2006/relationships/slide" Target="slides/slide119.xml"/><Relationship Id="rId166" Type="http://schemas.openxmlformats.org/officeDocument/2006/relationships/slide" Target="slides/slide140.xml"/><Relationship Id="rId187" Type="http://schemas.openxmlformats.org/officeDocument/2006/relationships/slide" Target="slides/slide161.xml"/><Relationship Id="rId331" Type="http://schemas.openxmlformats.org/officeDocument/2006/relationships/slide" Target="slides/slide305.xml"/><Relationship Id="rId352" Type="http://schemas.openxmlformats.org/officeDocument/2006/relationships/slide" Target="slides/slide326.xml"/><Relationship Id="rId373" Type="http://schemas.openxmlformats.org/officeDocument/2006/relationships/slide" Target="slides/slide347.xml"/><Relationship Id="rId394" Type="http://schemas.openxmlformats.org/officeDocument/2006/relationships/slide" Target="slides/slide368.xml"/><Relationship Id="rId1" Type="http://schemas.openxmlformats.org/officeDocument/2006/relationships/slideMaster" Target="slideMasters/slideMaster1.xml"/><Relationship Id="rId212" Type="http://schemas.openxmlformats.org/officeDocument/2006/relationships/slide" Target="slides/slide186.xml"/><Relationship Id="rId233" Type="http://schemas.openxmlformats.org/officeDocument/2006/relationships/slide" Target="slides/slide207.xml"/><Relationship Id="rId254" Type="http://schemas.openxmlformats.org/officeDocument/2006/relationships/slide" Target="slides/slide228.xml"/><Relationship Id="rId28" Type="http://schemas.openxmlformats.org/officeDocument/2006/relationships/slide" Target="slides/slide2.xml"/><Relationship Id="rId49" Type="http://schemas.openxmlformats.org/officeDocument/2006/relationships/slide" Target="slides/slide23.xml"/><Relationship Id="rId114" Type="http://schemas.openxmlformats.org/officeDocument/2006/relationships/slide" Target="slides/slide88.xml"/><Relationship Id="rId275" Type="http://schemas.openxmlformats.org/officeDocument/2006/relationships/slide" Target="slides/slide249.xml"/><Relationship Id="rId296" Type="http://schemas.openxmlformats.org/officeDocument/2006/relationships/slide" Target="slides/slide270.xml"/><Relationship Id="rId300" Type="http://schemas.openxmlformats.org/officeDocument/2006/relationships/slide" Target="slides/slide274.xml"/><Relationship Id="rId60" Type="http://schemas.openxmlformats.org/officeDocument/2006/relationships/slide" Target="slides/slide34.xml"/><Relationship Id="rId81" Type="http://schemas.openxmlformats.org/officeDocument/2006/relationships/slide" Target="slides/slide55.xml"/><Relationship Id="rId135" Type="http://schemas.openxmlformats.org/officeDocument/2006/relationships/slide" Target="slides/slide109.xml"/><Relationship Id="rId156" Type="http://schemas.openxmlformats.org/officeDocument/2006/relationships/slide" Target="slides/slide130.xml"/><Relationship Id="rId177" Type="http://schemas.openxmlformats.org/officeDocument/2006/relationships/slide" Target="slides/slide151.xml"/><Relationship Id="rId198" Type="http://schemas.openxmlformats.org/officeDocument/2006/relationships/slide" Target="slides/slide172.xml"/><Relationship Id="rId321" Type="http://schemas.openxmlformats.org/officeDocument/2006/relationships/slide" Target="slides/slide295.xml"/><Relationship Id="rId342" Type="http://schemas.openxmlformats.org/officeDocument/2006/relationships/slide" Target="slides/slide316.xml"/><Relationship Id="rId363" Type="http://schemas.openxmlformats.org/officeDocument/2006/relationships/slide" Target="slides/slide337.xml"/><Relationship Id="rId384" Type="http://schemas.openxmlformats.org/officeDocument/2006/relationships/slide" Target="slides/slide358.xml"/><Relationship Id="rId202" Type="http://schemas.openxmlformats.org/officeDocument/2006/relationships/slide" Target="slides/slide176.xml"/><Relationship Id="rId223" Type="http://schemas.openxmlformats.org/officeDocument/2006/relationships/slide" Target="slides/slide197.xml"/><Relationship Id="rId244" Type="http://schemas.openxmlformats.org/officeDocument/2006/relationships/slide" Target="slides/slide218.xml"/><Relationship Id="rId18" Type="http://schemas.openxmlformats.org/officeDocument/2006/relationships/slideMaster" Target="slideMasters/slideMaster18.xml"/><Relationship Id="rId39" Type="http://schemas.openxmlformats.org/officeDocument/2006/relationships/slide" Target="slides/slide13.xml"/><Relationship Id="rId265" Type="http://schemas.openxmlformats.org/officeDocument/2006/relationships/slide" Target="slides/slide239.xml"/><Relationship Id="rId286" Type="http://schemas.openxmlformats.org/officeDocument/2006/relationships/slide" Target="slides/slide260.xml"/><Relationship Id="rId50" Type="http://schemas.openxmlformats.org/officeDocument/2006/relationships/slide" Target="slides/slide24.xml"/><Relationship Id="rId104" Type="http://schemas.openxmlformats.org/officeDocument/2006/relationships/slide" Target="slides/slide78.xml"/><Relationship Id="rId125" Type="http://schemas.openxmlformats.org/officeDocument/2006/relationships/slide" Target="slides/slide99.xml"/><Relationship Id="rId146" Type="http://schemas.openxmlformats.org/officeDocument/2006/relationships/slide" Target="slides/slide120.xml"/><Relationship Id="rId167" Type="http://schemas.openxmlformats.org/officeDocument/2006/relationships/slide" Target="slides/slide141.xml"/><Relationship Id="rId188" Type="http://schemas.openxmlformats.org/officeDocument/2006/relationships/slide" Target="slides/slide162.xml"/><Relationship Id="rId311" Type="http://schemas.openxmlformats.org/officeDocument/2006/relationships/slide" Target="slides/slide285.xml"/><Relationship Id="rId332" Type="http://schemas.openxmlformats.org/officeDocument/2006/relationships/slide" Target="slides/slide306.xml"/><Relationship Id="rId353" Type="http://schemas.openxmlformats.org/officeDocument/2006/relationships/slide" Target="slides/slide327.xml"/><Relationship Id="rId374" Type="http://schemas.openxmlformats.org/officeDocument/2006/relationships/slide" Target="slides/slide348.xml"/><Relationship Id="rId395" Type="http://schemas.openxmlformats.org/officeDocument/2006/relationships/slide" Target="slides/slide369.xml"/><Relationship Id="rId71" Type="http://schemas.openxmlformats.org/officeDocument/2006/relationships/slide" Target="slides/slide45.xml"/><Relationship Id="rId92" Type="http://schemas.openxmlformats.org/officeDocument/2006/relationships/slide" Target="slides/slide66.xml"/><Relationship Id="rId213" Type="http://schemas.openxmlformats.org/officeDocument/2006/relationships/slide" Target="slides/slide187.xml"/><Relationship Id="rId234" Type="http://schemas.openxmlformats.org/officeDocument/2006/relationships/slide" Target="slides/slide208.xml"/><Relationship Id="rId2" Type="http://schemas.openxmlformats.org/officeDocument/2006/relationships/slideMaster" Target="slideMasters/slideMaster2.xml"/><Relationship Id="rId29" Type="http://schemas.openxmlformats.org/officeDocument/2006/relationships/slide" Target="slides/slide3.xml"/><Relationship Id="rId255" Type="http://schemas.openxmlformats.org/officeDocument/2006/relationships/slide" Target="slides/slide229.xml"/><Relationship Id="rId276" Type="http://schemas.openxmlformats.org/officeDocument/2006/relationships/slide" Target="slides/slide250.xml"/><Relationship Id="rId297" Type="http://schemas.openxmlformats.org/officeDocument/2006/relationships/slide" Target="slides/slide271.xml"/><Relationship Id="rId40" Type="http://schemas.openxmlformats.org/officeDocument/2006/relationships/slide" Target="slides/slide14.xml"/><Relationship Id="rId115" Type="http://schemas.openxmlformats.org/officeDocument/2006/relationships/slide" Target="slides/slide89.xml"/><Relationship Id="rId136" Type="http://schemas.openxmlformats.org/officeDocument/2006/relationships/slide" Target="slides/slide110.xml"/><Relationship Id="rId157" Type="http://schemas.openxmlformats.org/officeDocument/2006/relationships/slide" Target="slides/slide131.xml"/><Relationship Id="rId178" Type="http://schemas.openxmlformats.org/officeDocument/2006/relationships/slide" Target="slides/slide152.xml"/><Relationship Id="rId301" Type="http://schemas.openxmlformats.org/officeDocument/2006/relationships/slide" Target="slides/slide275.xml"/><Relationship Id="rId322" Type="http://schemas.openxmlformats.org/officeDocument/2006/relationships/slide" Target="slides/slide296.xml"/><Relationship Id="rId343" Type="http://schemas.openxmlformats.org/officeDocument/2006/relationships/slide" Target="slides/slide317.xml"/><Relationship Id="rId364" Type="http://schemas.openxmlformats.org/officeDocument/2006/relationships/slide" Target="slides/slide338.xml"/><Relationship Id="rId61" Type="http://schemas.openxmlformats.org/officeDocument/2006/relationships/slide" Target="slides/slide35.xml"/><Relationship Id="rId82" Type="http://schemas.openxmlformats.org/officeDocument/2006/relationships/slide" Target="slides/slide56.xml"/><Relationship Id="rId199" Type="http://schemas.openxmlformats.org/officeDocument/2006/relationships/slide" Target="slides/slide173.xml"/><Relationship Id="rId203" Type="http://schemas.openxmlformats.org/officeDocument/2006/relationships/slide" Target="slides/slide177.xml"/><Relationship Id="rId385" Type="http://schemas.openxmlformats.org/officeDocument/2006/relationships/slide" Target="slides/slide359.xml"/><Relationship Id="rId19" Type="http://schemas.openxmlformats.org/officeDocument/2006/relationships/slideMaster" Target="slideMasters/slideMaster19.xml"/><Relationship Id="rId224" Type="http://schemas.openxmlformats.org/officeDocument/2006/relationships/slide" Target="slides/slide198.xml"/><Relationship Id="rId245" Type="http://schemas.openxmlformats.org/officeDocument/2006/relationships/slide" Target="slides/slide219.xml"/><Relationship Id="rId266" Type="http://schemas.openxmlformats.org/officeDocument/2006/relationships/slide" Target="slides/slide240.xml"/><Relationship Id="rId287" Type="http://schemas.openxmlformats.org/officeDocument/2006/relationships/slide" Target="slides/slide261.xml"/><Relationship Id="rId30" Type="http://schemas.openxmlformats.org/officeDocument/2006/relationships/slide" Target="slides/slide4.xml"/><Relationship Id="rId105" Type="http://schemas.openxmlformats.org/officeDocument/2006/relationships/slide" Target="slides/slide79.xml"/><Relationship Id="rId126" Type="http://schemas.openxmlformats.org/officeDocument/2006/relationships/slide" Target="slides/slide100.xml"/><Relationship Id="rId147" Type="http://schemas.openxmlformats.org/officeDocument/2006/relationships/slide" Target="slides/slide121.xml"/><Relationship Id="rId168" Type="http://schemas.openxmlformats.org/officeDocument/2006/relationships/slide" Target="slides/slide142.xml"/><Relationship Id="rId312" Type="http://schemas.openxmlformats.org/officeDocument/2006/relationships/slide" Target="slides/slide286.xml"/><Relationship Id="rId333" Type="http://schemas.openxmlformats.org/officeDocument/2006/relationships/slide" Target="slides/slide307.xml"/><Relationship Id="rId354" Type="http://schemas.openxmlformats.org/officeDocument/2006/relationships/slide" Target="slides/slide328.xml"/><Relationship Id="rId51" Type="http://schemas.openxmlformats.org/officeDocument/2006/relationships/slide" Target="slides/slide25.xml"/><Relationship Id="rId72" Type="http://schemas.openxmlformats.org/officeDocument/2006/relationships/slide" Target="slides/slide46.xml"/><Relationship Id="rId93" Type="http://schemas.openxmlformats.org/officeDocument/2006/relationships/slide" Target="slides/slide67.xml"/><Relationship Id="rId189" Type="http://schemas.openxmlformats.org/officeDocument/2006/relationships/slide" Target="slides/slide163.xml"/><Relationship Id="rId375" Type="http://schemas.openxmlformats.org/officeDocument/2006/relationships/slide" Target="slides/slide349.xml"/><Relationship Id="rId396" Type="http://schemas.openxmlformats.org/officeDocument/2006/relationships/slide" Target="slides/slide370.xml"/><Relationship Id="rId3" Type="http://schemas.openxmlformats.org/officeDocument/2006/relationships/slideMaster" Target="slideMasters/slideMaster3.xml"/><Relationship Id="rId214" Type="http://schemas.openxmlformats.org/officeDocument/2006/relationships/slide" Target="slides/slide188.xml"/><Relationship Id="rId235" Type="http://schemas.openxmlformats.org/officeDocument/2006/relationships/slide" Target="slides/slide209.xml"/><Relationship Id="rId256" Type="http://schemas.openxmlformats.org/officeDocument/2006/relationships/slide" Target="slides/slide230.xml"/><Relationship Id="rId277" Type="http://schemas.openxmlformats.org/officeDocument/2006/relationships/slide" Target="slides/slide251.xml"/><Relationship Id="rId298" Type="http://schemas.openxmlformats.org/officeDocument/2006/relationships/slide" Target="slides/slide272.xml"/><Relationship Id="rId400" Type="http://schemas.openxmlformats.org/officeDocument/2006/relationships/theme" Target="theme/theme1.xml"/><Relationship Id="rId116" Type="http://schemas.openxmlformats.org/officeDocument/2006/relationships/slide" Target="slides/slide90.xml"/><Relationship Id="rId137" Type="http://schemas.openxmlformats.org/officeDocument/2006/relationships/slide" Target="slides/slide111.xml"/><Relationship Id="rId158" Type="http://schemas.openxmlformats.org/officeDocument/2006/relationships/slide" Target="slides/slide132.xml"/><Relationship Id="rId302" Type="http://schemas.openxmlformats.org/officeDocument/2006/relationships/slide" Target="slides/slide276.xml"/><Relationship Id="rId323" Type="http://schemas.openxmlformats.org/officeDocument/2006/relationships/slide" Target="slides/slide297.xml"/><Relationship Id="rId344" Type="http://schemas.openxmlformats.org/officeDocument/2006/relationships/slide" Target="slides/slide318.xml"/><Relationship Id="rId20" Type="http://schemas.openxmlformats.org/officeDocument/2006/relationships/slideMaster" Target="slideMasters/slideMaster20.xml"/><Relationship Id="rId41" Type="http://schemas.openxmlformats.org/officeDocument/2006/relationships/slide" Target="slides/slide15.xml"/><Relationship Id="rId62" Type="http://schemas.openxmlformats.org/officeDocument/2006/relationships/slide" Target="slides/slide36.xml"/><Relationship Id="rId83" Type="http://schemas.openxmlformats.org/officeDocument/2006/relationships/slide" Target="slides/slide57.xml"/><Relationship Id="rId179" Type="http://schemas.openxmlformats.org/officeDocument/2006/relationships/slide" Target="slides/slide153.xml"/><Relationship Id="rId365" Type="http://schemas.openxmlformats.org/officeDocument/2006/relationships/slide" Target="slides/slide339.xml"/><Relationship Id="rId386" Type="http://schemas.openxmlformats.org/officeDocument/2006/relationships/slide" Target="slides/slide360.xml"/><Relationship Id="rId190" Type="http://schemas.openxmlformats.org/officeDocument/2006/relationships/slide" Target="slides/slide164.xml"/><Relationship Id="rId204" Type="http://schemas.openxmlformats.org/officeDocument/2006/relationships/slide" Target="slides/slide178.xml"/><Relationship Id="rId225" Type="http://schemas.openxmlformats.org/officeDocument/2006/relationships/slide" Target="slides/slide199.xml"/><Relationship Id="rId246" Type="http://schemas.openxmlformats.org/officeDocument/2006/relationships/slide" Target="slides/slide220.xml"/><Relationship Id="rId267" Type="http://schemas.openxmlformats.org/officeDocument/2006/relationships/slide" Target="slides/slide241.xml"/><Relationship Id="rId288" Type="http://schemas.openxmlformats.org/officeDocument/2006/relationships/slide" Target="slides/slide262.xml"/><Relationship Id="rId106" Type="http://schemas.openxmlformats.org/officeDocument/2006/relationships/slide" Target="slides/slide80.xml"/><Relationship Id="rId127" Type="http://schemas.openxmlformats.org/officeDocument/2006/relationships/slide" Target="slides/slide101.xml"/><Relationship Id="rId313" Type="http://schemas.openxmlformats.org/officeDocument/2006/relationships/slide" Target="slides/slide287.xml"/><Relationship Id="rId10" Type="http://schemas.openxmlformats.org/officeDocument/2006/relationships/slideMaster" Target="slideMasters/slideMaster10.xml"/><Relationship Id="rId31" Type="http://schemas.openxmlformats.org/officeDocument/2006/relationships/slide" Target="slides/slide5.xml"/><Relationship Id="rId52" Type="http://schemas.openxmlformats.org/officeDocument/2006/relationships/slide" Target="slides/slide26.xml"/><Relationship Id="rId73" Type="http://schemas.openxmlformats.org/officeDocument/2006/relationships/slide" Target="slides/slide47.xml"/><Relationship Id="rId94" Type="http://schemas.openxmlformats.org/officeDocument/2006/relationships/slide" Target="slides/slide68.xml"/><Relationship Id="rId148" Type="http://schemas.openxmlformats.org/officeDocument/2006/relationships/slide" Target="slides/slide122.xml"/><Relationship Id="rId169" Type="http://schemas.openxmlformats.org/officeDocument/2006/relationships/slide" Target="slides/slide143.xml"/><Relationship Id="rId334" Type="http://schemas.openxmlformats.org/officeDocument/2006/relationships/slide" Target="slides/slide308.xml"/><Relationship Id="rId355" Type="http://schemas.openxmlformats.org/officeDocument/2006/relationships/slide" Target="slides/slide329.xml"/><Relationship Id="rId376" Type="http://schemas.openxmlformats.org/officeDocument/2006/relationships/slide" Target="slides/slide350.xml"/><Relationship Id="rId397" Type="http://schemas.openxmlformats.org/officeDocument/2006/relationships/notesMaster" Target="notesMasters/notesMaster1.xml"/><Relationship Id="rId4" Type="http://schemas.openxmlformats.org/officeDocument/2006/relationships/slideMaster" Target="slideMasters/slideMaster4.xml"/><Relationship Id="rId180" Type="http://schemas.openxmlformats.org/officeDocument/2006/relationships/slide" Target="slides/slide154.xml"/><Relationship Id="rId215" Type="http://schemas.openxmlformats.org/officeDocument/2006/relationships/slide" Target="slides/slide189.xml"/><Relationship Id="rId236" Type="http://schemas.openxmlformats.org/officeDocument/2006/relationships/slide" Target="slides/slide210.xml"/><Relationship Id="rId257" Type="http://schemas.openxmlformats.org/officeDocument/2006/relationships/slide" Target="slides/slide231.xml"/><Relationship Id="rId278" Type="http://schemas.openxmlformats.org/officeDocument/2006/relationships/slide" Target="slides/slide252.xml"/><Relationship Id="rId401" Type="http://schemas.openxmlformats.org/officeDocument/2006/relationships/tableStyles" Target="tableStyles.xml"/><Relationship Id="rId303" Type="http://schemas.openxmlformats.org/officeDocument/2006/relationships/slide" Target="slides/slide277.xml"/><Relationship Id="rId42" Type="http://schemas.openxmlformats.org/officeDocument/2006/relationships/slide" Target="slides/slide16.xml"/><Relationship Id="rId84" Type="http://schemas.openxmlformats.org/officeDocument/2006/relationships/slide" Target="slides/slide58.xml"/><Relationship Id="rId138" Type="http://schemas.openxmlformats.org/officeDocument/2006/relationships/slide" Target="slides/slide112.xml"/><Relationship Id="rId345" Type="http://schemas.openxmlformats.org/officeDocument/2006/relationships/slide" Target="slides/slide319.xml"/><Relationship Id="rId387" Type="http://schemas.openxmlformats.org/officeDocument/2006/relationships/slide" Target="slides/slide361.xml"/><Relationship Id="rId191" Type="http://schemas.openxmlformats.org/officeDocument/2006/relationships/slide" Target="slides/slide165.xml"/><Relationship Id="rId205" Type="http://schemas.openxmlformats.org/officeDocument/2006/relationships/slide" Target="slides/slide179.xml"/><Relationship Id="rId247" Type="http://schemas.openxmlformats.org/officeDocument/2006/relationships/slide" Target="slides/slide22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5" Type="http://schemas.openxmlformats.org/officeDocument/2006/relationships/image" Target="../media/image33.png"/><Relationship Id="rId4" Type="http://schemas.openxmlformats.org/officeDocument/2006/relationships/image" Target="../media/image3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1.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34.emf"/><Relationship Id="rId2" Type="http://schemas.openxmlformats.org/officeDocument/2006/relationships/image" Target="../media/image233.emf"/><Relationship Id="rId1" Type="http://schemas.openxmlformats.org/officeDocument/2006/relationships/image" Target="../media/image23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3158A0B-633D-44C6-9596-F724DFEBA4F2}" type="datetimeFigureOut">
              <a:rPr lang="en-US" smtClean="0"/>
              <a:pPr/>
              <a:t>6/15/2023</a:t>
            </a:fld>
            <a:endParaRPr lang="en-US"/>
          </a:p>
        </p:txBody>
      </p:sp>
      <p:sp>
        <p:nvSpPr>
          <p:cNvPr id="4" name="Slide Image Placeholder 3"/>
          <p:cNvSpPr>
            <a:spLocks noGrp="1" noRot="1" noChangeAspect="1"/>
          </p:cNvSpPr>
          <p:nvPr>
            <p:ph type="sldImg" idx="2"/>
          </p:nvPr>
        </p:nvSpPr>
        <p:spPr>
          <a:xfrm>
            <a:off x="717550" y="696913"/>
            <a:ext cx="55753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003C762-705B-4BD3-B91B-6D7E27172869}" type="slidenum">
              <a:rPr lang="en-US" smtClean="0"/>
              <a:pPr/>
              <a:t>‹#›</a:t>
            </a:fld>
            <a:endParaRPr lang="en-US"/>
          </a:p>
        </p:txBody>
      </p:sp>
    </p:spTree>
    <p:extLst>
      <p:ext uri="{BB962C8B-B14F-4D97-AF65-F5344CB8AC3E}">
        <p14:creationId xmlns:p14="http://schemas.microsoft.com/office/powerpoint/2010/main" val="364335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r>
              <a:rPr lang="en-US" dirty="0" smtClean="0"/>
              <a:t>With animation</a:t>
            </a:r>
            <a:endParaRPr lang="en-US" dirty="0"/>
          </a:p>
        </p:txBody>
      </p:sp>
      <p:sp>
        <p:nvSpPr>
          <p:cNvPr id="4" name="Slide Number Placeholder 3"/>
          <p:cNvSpPr>
            <a:spLocks noGrp="1"/>
          </p:cNvSpPr>
          <p:nvPr>
            <p:ph type="sldNum" sz="quarter" idx="10"/>
          </p:nvPr>
        </p:nvSpPr>
        <p:spPr/>
        <p:txBody>
          <a:bodyPr/>
          <a:lstStyle/>
          <a:p>
            <a:fld id="{4622E40E-D70B-4B78-A92B-FB0DF4F879AE}"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38623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652463" y="706438"/>
            <a:ext cx="5576887" cy="3486150"/>
          </a:xfrm>
          <a:solidFill>
            <a:srgbClr val="729FCF"/>
          </a:solidFill>
          <a:ln w="25400">
            <a:solidFill>
              <a:srgbClr val="3465AF"/>
            </a:solidFill>
            <a:prstDash val="solid"/>
          </a:ln>
        </p:spPr>
      </p:sp>
      <p:sp>
        <p:nvSpPr>
          <p:cNvPr id="3" name="Notes Placeholder 2"/>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3681481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3888" y="685800"/>
            <a:ext cx="5484812" cy="3429000"/>
          </a:xfrm>
        </p:spPr>
      </p:sp>
      <p:sp>
        <p:nvSpPr>
          <p:cNvPr id="3" name="Notes Placeholder 2"/>
          <p:cNvSpPr>
            <a:spLocks noGrp="1"/>
          </p:cNvSpPr>
          <p:nvPr>
            <p:ph type="body" idx="1"/>
          </p:nvPr>
        </p:nvSpPr>
        <p:spPr/>
        <p:txBody>
          <a:bodyPr/>
          <a:lstStyle/>
          <a:p>
            <a:r>
              <a:rPr lang="en-US" dirty="0" smtClean="0"/>
              <a:t>With animation</a:t>
            </a:r>
            <a:endParaRPr lang="en-US" dirty="0"/>
          </a:p>
        </p:txBody>
      </p:sp>
      <p:sp>
        <p:nvSpPr>
          <p:cNvPr id="4" name="Slide Number Placeholder 3"/>
          <p:cNvSpPr>
            <a:spLocks noGrp="1"/>
          </p:cNvSpPr>
          <p:nvPr>
            <p:ph type="sldNum" sz="quarter" idx="10"/>
          </p:nvPr>
        </p:nvSpPr>
        <p:spPr/>
        <p:txBody>
          <a:bodyPr/>
          <a:lstStyle/>
          <a:p>
            <a:fld id="{4622E40E-D70B-4B78-A92B-FB0DF4F879AE}"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1500968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r>
              <a:rPr lang="en-US" dirty="0" smtClean="0"/>
              <a:t>Animated</a:t>
            </a:r>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pPr/>
              <a:t>72</a:t>
            </a:fld>
            <a:endParaRPr lang="en-US"/>
          </a:p>
        </p:txBody>
      </p:sp>
    </p:spTree>
    <p:extLst>
      <p:ext uri="{BB962C8B-B14F-4D97-AF65-F5344CB8AC3E}">
        <p14:creationId xmlns:p14="http://schemas.microsoft.com/office/powerpoint/2010/main" val="2955461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3888" y="685800"/>
            <a:ext cx="5484812" cy="3429000"/>
          </a:xfrm>
        </p:spPr>
      </p:sp>
      <p:sp>
        <p:nvSpPr>
          <p:cNvPr id="3" name="Notes Placeholder 2"/>
          <p:cNvSpPr>
            <a:spLocks noGrp="1"/>
          </p:cNvSpPr>
          <p:nvPr>
            <p:ph type="body" idx="1"/>
          </p:nvPr>
        </p:nvSpPr>
        <p:spPr/>
        <p:txBody>
          <a:bodyPr/>
          <a:lstStyle/>
          <a:p>
            <a:r>
              <a:rPr lang="en-US" dirty="0" smtClean="0"/>
              <a:t>With animation</a:t>
            </a:r>
            <a:endParaRPr lang="en-US" dirty="0"/>
          </a:p>
        </p:txBody>
      </p:sp>
      <p:sp>
        <p:nvSpPr>
          <p:cNvPr id="4" name="Slide Number Placeholder 3"/>
          <p:cNvSpPr>
            <a:spLocks noGrp="1"/>
          </p:cNvSpPr>
          <p:nvPr>
            <p:ph type="sldNum" sz="quarter" idx="10"/>
          </p:nvPr>
        </p:nvSpPr>
        <p:spPr/>
        <p:txBody>
          <a:bodyPr/>
          <a:lstStyle/>
          <a:p>
            <a:fld id="{4622E40E-D70B-4B78-A92B-FB0DF4F879AE}"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2252564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3888" y="685800"/>
            <a:ext cx="5484812" cy="3429000"/>
          </a:xfrm>
        </p:spPr>
      </p:sp>
      <p:sp>
        <p:nvSpPr>
          <p:cNvPr id="3" name="Notes Placeholder 2"/>
          <p:cNvSpPr>
            <a:spLocks noGrp="1"/>
          </p:cNvSpPr>
          <p:nvPr>
            <p:ph type="body" idx="1"/>
          </p:nvPr>
        </p:nvSpPr>
        <p:spPr/>
        <p:txBody>
          <a:bodyPr/>
          <a:lstStyle/>
          <a:p>
            <a:r>
              <a:rPr lang="en-US" dirty="0" smtClean="0"/>
              <a:t>With animation</a:t>
            </a:r>
            <a:endParaRPr lang="en-US" dirty="0"/>
          </a:p>
        </p:txBody>
      </p:sp>
      <p:sp>
        <p:nvSpPr>
          <p:cNvPr id="4" name="Slide Number Placeholder 3"/>
          <p:cNvSpPr>
            <a:spLocks noGrp="1"/>
          </p:cNvSpPr>
          <p:nvPr>
            <p:ph type="sldNum" sz="quarter" idx="10"/>
          </p:nvPr>
        </p:nvSpPr>
        <p:spPr/>
        <p:txBody>
          <a:bodyPr/>
          <a:lstStyle/>
          <a:p>
            <a:fld id="{4622E40E-D70B-4B78-A92B-FB0DF4F879AE}"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2779244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pPr/>
              <a:t>100</a:t>
            </a:fld>
            <a:endParaRPr lang="en-US"/>
          </a:p>
        </p:txBody>
      </p:sp>
    </p:spTree>
    <p:extLst>
      <p:ext uri="{BB962C8B-B14F-4D97-AF65-F5344CB8AC3E}">
        <p14:creationId xmlns:p14="http://schemas.microsoft.com/office/powerpoint/2010/main" val="2272440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pPr/>
              <a:t>103</a:t>
            </a:fld>
            <a:endParaRPr lang="en-US"/>
          </a:p>
        </p:txBody>
      </p:sp>
    </p:spTree>
    <p:extLst>
      <p:ext uri="{BB962C8B-B14F-4D97-AF65-F5344CB8AC3E}">
        <p14:creationId xmlns:p14="http://schemas.microsoft.com/office/powerpoint/2010/main" val="1904592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King Belshazzar (5: 1). Belshazzar was the son of Nabonidus, the last king of Babylon, who acted as regent in Babylon while Nabonidus spent ten years in </a:t>
            </a:r>
            <a:r>
              <a:rPr lang="en-US" dirty="0" err="1" smtClean="0"/>
              <a:t>Teima</a:t>
            </a:r>
            <a:r>
              <a:rPr lang="en-US" dirty="0" smtClean="0"/>
              <a:t> in Arabia. Because Belshazzar did not enjoy full royal prerogatives and was not given the title “king” in Babylonian records, 80 it has been argued that calling him “king” here is inaccurate. A bilingual ninth-century B.C. inscription throws light on this issue. In the Assyrian text the ruler of Guzan is called “governor,” whereas in the Aramaic text he is styled “king.” 81 This suggests that the Aramaic term “king” (</a:t>
            </a:r>
            <a:r>
              <a:rPr lang="en-US" dirty="0" err="1" smtClean="0"/>
              <a:t>mlk</a:t>
            </a:r>
            <a:r>
              <a:rPr lang="en-US" dirty="0" smtClean="0"/>
              <a:t>) had a wider meaning or was used more loosely than the Akkadian term (</a:t>
            </a:r>
            <a:r>
              <a:rPr lang="en-US" dirty="0" err="1" smtClean="0"/>
              <a:t>sharru</a:t>
            </a:r>
            <a:r>
              <a:rPr lang="en-US" dirty="0" smtClean="0"/>
              <a:t>) and that it is not wrong to use it of Belshazzar. Nabonidus cylinder inscription from Ur naming Belshazzar © The Trustees of the British Museum A great banquet (5: 1). This story records the final downfall of the Neo-Babylonian Empire in mid-October 539. Herodotus refers to festive celebrations taking place when the city of Babylon fell to the Persians (see the sidebar on “The Fall of Babylon” for the different accounts of that event). Beaulieu’s82 interpretation of the evidence is that the Persians entered Babylon unopposed on 16 </a:t>
            </a:r>
            <a:r>
              <a:rPr lang="en-US" dirty="0" err="1" smtClean="0"/>
              <a:t>Teshrit</a:t>
            </a:r>
            <a:r>
              <a:rPr lang="en-US" dirty="0" smtClean="0"/>
              <a:t> (the New Year Festival of the moon god Sin may have been in progress); when </a:t>
            </a:r>
            <a:r>
              <a:rPr lang="en-US" dirty="0" err="1" smtClean="0"/>
              <a:t>Ciro</a:t>
            </a:r>
            <a:r>
              <a:rPr lang="en-US" dirty="0" smtClean="0"/>
              <a:t> captured Nabonidus, he sent him into exile. The king is said to have been killed by </a:t>
            </a:r>
            <a:r>
              <a:rPr lang="en-US" dirty="0" err="1" smtClean="0"/>
              <a:t>Ciro’s</a:t>
            </a:r>
            <a:r>
              <a:rPr lang="en-US" dirty="0" smtClean="0"/>
              <a:t> general </a:t>
            </a:r>
            <a:r>
              <a:rPr lang="en-US" dirty="0" err="1" smtClean="0"/>
              <a:t>Gobryas</a:t>
            </a:r>
            <a:r>
              <a:rPr lang="en-US" dirty="0" smtClean="0"/>
              <a:t> may have been Belshazzar.</a:t>
            </a:r>
          </a:p>
          <a:p>
            <a:endParaRPr lang="en-US" dirty="0" smtClean="0"/>
          </a:p>
          <a:p>
            <a:r>
              <a:rPr lang="en-US" dirty="0" err="1" smtClean="0"/>
              <a:t>Bodi</a:t>
            </a:r>
            <a:r>
              <a:rPr lang="en-US" dirty="0" smtClean="0"/>
              <a:t>, Daniel; Lucas, Ernest C. (2016-01-12). Ezekiel and Daniel (Zondervan Illustrated Bible Backgrounds Commentary) (Kindle Locations 5618-5633). Zondervan. Kindle Edition. </a:t>
            </a:r>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pPr/>
              <a:t>105</a:t>
            </a:fld>
            <a:endParaRPr lang="en-US"/>
          </a:p>
        </p:txBody>
      </p:sp>
    </p:spTree>
    <p:extLst>
      <p:ext uri="{BB962C8B-B14F-4D97-AF65-F5344CB8AC3E}">
        <p14:creationId xmlns:p14="http://schemas.microsoft.com/office/powerpoint/2010/main" val="6682194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3888" y="685800"/>
            <a:ext cx="5484812" cy="3429000"/>
          </a:xfrm>
        </p:spPr>
      </p:sp>
      <p:sp>
        <p:nvSpPr>
          <p:cNvPr id="3" name="Notes Placeholder 2"/>
          <p:cNvSpPr>
            <a:spLocks noGrp="1"/>
          </p:cNvSpPr>
          <p:nvPr>
            <p:ph type="body" idx="1"/>
          </p:nvPr>
        </p:nvSpPr>
        <p:spPr/>
        <p:txBody>
          <a:bodyPr/>
          <a:lstStyle/>
          <a:p>
            <a:r>
              <a:rPr lang="en-US" dirty="0" smtClean="0"/>
              <a:t>With animation</a:t>
            </a:r>
            <a:endParaRPr lang="en-US" dirty="0"/>
          </a:p>
        </p:txBody>
      </p:sp>
      <p:sp>
        <p:nvSpPr>
          <p:cNvPr id="4" name="Slide Number Placeholder 3"/>
          <p:cNvSpPr>
            <a:spLocks noGrp="1"/>
          </p:cNvSpPr>
          <p:nvPr>
            <p:ph type="sldNum" sz="quarter" idx="10"/>
          </p:nvPr>
        </p:nvSpPr>
        <p:spPr/>
        <p:txBody>
          <a:bodyPr/>
          <a:lstStyle/>
          <a:p>
            <a:fld id="{4622E40E-D70B-4B78-A92B-FB0DF4F879AE}" type="slidenum">
              <a:rPr lang="en-US" smtClean="0">
                <a:solidFill>
                  <a:prstClr val="black"/>
                </a:solidFill>
              </a:rPr>
              <a:pPr/>
              <a:t>106</a:t>
            </a:fld>
            <a:endParaRPr lang="en-US">
              <a:solidFill>
                <a:prstClr val="black"/>
              </a:solidFill>
            </a:endParaRPr>
          </a:p>
        </p:txBody>
      </p:sp>
    </p:spTree>
    <p:extLst>
      <p:ext uri="{BB962C8B-B14F-4D97-AF65-F5344CB8AC3E}">
        <p14:creationId xmlns:p14="http://schemas.microsoft.com/office/powerpoint/2010/main" val="2984166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solidFill>
                  <a:prstClr val="black"/>
                </a:solidFill>
              </a:rPr>
              <a:pPr/>
              <a:t>118</a:t>
            </a:fld>
            <a:endParaRPr lang="en-US">
              <a:solidFill>
                <a:prstClr val="black"/>
              </a:solidFill>
            </a:endParaRPr>
          </a:p>
        </p:txBody>
      </p:sp>
    </p:spTree>
    <p:extLst>
      <p:ext uri="{BB962C8B-B14F-4D97-AF65-F5344CB8AC3E}">
        <p14:creationId xmlns:p14="http://schemas.microsoft.com/office/powerpoint/2010/main" val="4273700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pPr/>
              <a:t>19</a:t>
            </a:fld>
            <a:endParaRPr lang="en-US"/>
          </a:p>
        </p:txBody>
      </p:sp>
    </p:spTree>
    <p:extLst>
      <p:ext uri="{BB962C8B-B14F-4D97-AF65-F5344CB8AC3E}">
        <p14:creationId xmlns:p14="http://schemas.microsoft.com/office/powerpoint/2010/main" val="28814223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3888" y="685800"/>
            <a:ext cx="5484812" cy="3429000"/>
          </a:xfrm>
        </p:spPr>
      </p:sp>
      <p:sp>
        <p:nvSpPr>
          <p:cNvPr id="3" name="Notes Placeholder 2"/>
          <p:cNvSpPr>
            <a:spLocks noGrp="1"/>
          </p:cNvSpPr>
          <p:nvPr>
            <p:ph type="body" idx="1"/>
          </p:nvPr>
        </p:nvSpPr>
        <p:spPr/>
        <p:txBody>
          <a:bodyPr/>
          <a:lstStyle/>
          <a:p>
            <a:r>
              <a:rPr lang="en-US" dirty="0" smtClean="0"/>
              <a:t>With animation</a:t>
            </a:r>
            <a:endParaRPr lang="en-US" dirty="0"/>
          </a:p>
        </p:txBody>
      </p:sp>
      <p:sp>
        <p:nvSpPr>
          <p:cNvPr id="4" name="Slide Number Placeholder 3"/>
          <p:cNvSpPr>
            <a:spLocks noGrp="1"/>
          </p:cNvSpPr>
          <p:nvPr>
            <p:ph type="sldNum" sz="quarter" idx="10"/>
          </p:nvPr>
        </p:nvSpPr>
        <p:spPr/>
        <p:txBody>
          <a:bodyPr/>
          <a:lstStyle/>
          <a:p>
            <a:fld id="{4622E40E-D70B-4B78-A92B-FB0DF4F879AE}" type="slidenum">
              <a:rPr lang="en-US" smtClean="0">
                <a:solidFill>
                  <a:prstClr val="black"/>
                </a:solidFill>
              </a:rPr>
              <a:pPr/>
              <a:t>119</a:t>
            </a:fld>
            <a:endParaRPr lang="en-US">
              <a:solidFill>
                <a:prstClr val="black"/>
              </a:solidFill>
            </a:endParaRPr>
          </a:p>
        </p:txBody>
      </p:sp>
    </p:spTree>
    <p:extLst>
      <p:ext uri="{BB962C8B-B14F-4D97-AF65-F5344CB8AC3E}">
        <p14:creationId xmlns:p14="http://schemas.microsoft.com/office/powerpoint/2010/main" val="602282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pPr/>
              <a:t>120</a:t>
            </a:fld>
            <a:endParaRPr lang="en-US"/>
          </a:p>
        </p:txBody>
      </p:sp>
    </p:spTree>
    <p:extLst>
      <p:ext uri="{BB962C8B-B14F-4D97-AF65-F5344CB8AC3E}">
        <p14:creationId xmlns:p14="http://schemas.microsoft.com/office/powerpoint/2010/main" val="13498914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pPr/>
              <a:t>122</a:t>
            </a:fld>
            <a:endParaRPr lang="en-US"/>
          </a:p>
        </p:txBody>
      </p:sp>
    </p:spTree>
    <p:extLst>
      <p:ext uri="{BB962C8B-B14F-4D97-AF65-F5344CB8AC3E}">
        <p14:creationId xmlns:p14="http://schemas.microsoft.com/office/powerpoint/2010/main" val="287509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3448" rtl="0" eaLnBrk="1" fontAlgn="auto" latinLnBrk="0" hangingPunct="1">
              <a:lnSpc>
                <a:spcPct val="100000"/>
              </a:lnSpc>
              <a:spcBef>
                <a:spcPts val="0"/>
              </a:spcBef>
              <a:spcAft>
                <a:spcPts val="0"/>
              </a:spcAft>
              <a:buClrTx/>
              <a:buSzTx/>
              <a:buFontTx/>
              <a:buNone/>
              <a:tabLst/>
              <a:defRPr/>
            </a:pPr>
            <a:r>
              <a:rPr lang="en-US" b="1" dirty="0" smtClean="0"/>
              <a:t>Daniel 9:1 (NBLA) </a:t>
            </a:r>
            <a:r>
              <a:rPr lang="en-US" dirty="0" smtClean="0"/>
              <a:t/>
            </a:r>
            <a:br>
              <a:rPr lang="en-US" dirty="0" smtClean="0"/>
            </a:br>
            <a:r>
              <a:rPr lang="en-US" baseline="30000" dirty="0" smtClean="0"/>
              <a:t>1 </a:t>
            </a:r>
            <a:r>
              <a:rPr lang="en-US" dirty="0" smtClean="0"/>
              <a:t> In the first year of Darius the son of Ahasuerus, of the lineage of the Medes, who was made king over the realm of the Chaldeans– </a:t>
            </a:r>
          </a:p>
          <a:p>
            <a:pPr marL="0" marR="0" indent="0" algn="l" defTabSz="913448" rtl="0" eaLnBrk="1" fontAlgn="auto" latinLnBrk="0" hangingPunct="1">
              <a:lnSpc>
                <a:spcPct val="100000"/>
              </a:lnSpc>
              <a:spcBef>
                <a:spcPts val="0"/>
              </a:spcBef>
              <a:spcAft>
                <a:spcPts val="0"/>
              </a:spcAft>
              <a:buClrTx/>
              <a:buSzTx/>
              <a:buFontTx/>
              <a:buNone/>
              <a:tabLst/>
              <a:defRPr/>
            </a:pPr>
            <a:r>
              <a:rPr lang="en-US" b="1" dirty="0" smtClean="0"/>
              <a:t>Daniel 6:28 (NBLA) </a:t>
            </a:r>
            <a:r>
              <a:rPr lang="en-US" dirty="0" smtClean="0"/>
              <a:t/>
            </a:r>
            <a:br>
              <a:rPr lang="en-US" dirty="0" smtClean="0"/>
            </a:br>
            <a:r>
              <a:rPr lang="en-US" baseline="30000" dirty="0" smtClean="0"/>
              <a:t>28 </a:t>
            </a:r>
            <a:r>
              <a:rPr lang="en-US" dirty="0" smtClean="0"/>
              <a:t> So this Daniel prospered in the reign of Darius and in the reign of </a:t>
            </a:r>
            <a:r>
              <a:rPr lang="en-US" dirty="0" err="1" smtClean="0"/>
              <a:t>Ciro</a:t>
            </a:r>
            <a:r>
              <a:rPr lang="en-US" dirty="0" smtClean="0"/>
              <a:t> the Persian. </a:t>
            </a:r>
          </a:p>
          <a:p>
            <a:pPr marL="0" marR="0" indent="0" algn="l" defTabSz="913448" rtl="0" eaLnBrk="1" fontAlgn="auto" latinLnBrk="0" hangingPunct="1">
              <a:lnSpc>
                <a:spcPct val="100000"/>
              </a:lnSpc>
              <a:spcBef>
                <a:spcPts val="0"/>
              </a:spcBef>
              <a:spcAft>
                <a:spcPts val="0"/>
              </a:spcAft>
              <a:buClrTx/>
              <a:buSzTx/>
              <a:buFontTx/>
              <a:buNone/>
              <a:tabLst/>
              <a:defRPr/>
            </a:pPr>
            <a:r>
              <a:rPr lang="en-US" b="1" dirty="0" smtClean="0"/>
              <a:t>Daniel 5:31 (NBLA) </a:t>
            </a:r>
            <a:r>
              <a:rPr lang="en-US" dirty="0" smtClean="0"/>
              <a:t/>
            </a:r>
            <a:br>
              <a:rPr lang="en-US" dirty="0" smtClean="0"/>
            </a:br>
            <a:r>
              <a:rPr lang="en-US" baseline="30000" dirty="0" smtClean="0"/>
              <a:t>31 </a:t>
            </a:r>
            <a:r>
              <a:rPr lang="en-US" dirty="0" smtClean="0"/>
              <a:t> And Darius the Mede received the kingdom, </a:t>
            </a:r>
            <a:r>
              <a:rPr lang="en-US" i="1" dirty="0" smtClean="0"/>
              <a:t>being</a:t>
            </a:r>
            <a:r>
              <a:rPr lang="en-US" dirty="0" smtClean="0"/>
              <a:t> about sixty-two years old. </a:t>
            </a:r>
            <a:br>
              <a:rPr lang="en-US" dirty="0" smtClean="0"/>
            </a:br>
            <a:r>
              <a:rPr lang="en-US" dirty="0" smtClean="0"/>
              <a:t/>
            </a:r>
            <a:br>
              <a:rPr lang="en-US" dirty="0" smtClean="0"/>
            </a:br>
            <a:r>
              <a:rPr lang="en-US" dirty="0" smtClean="0"/>
              <a:t/>
            </a:r>
            <a:br>
              <a:rPr lang="en-US" dirty="0" smtClean="0"/>
            </a:br>
            <a:endParaRPr lang="en-US" dirty="0" smtClean="0"/>
          </a:p>
          <a:p>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pPr/>
              <a:t>126</a:t>
            </a:fld>
            <a:endParaRPr lang="en-US"/>
          </a:p>
        </p:txBody>
      </p:sp>
    </p:spTree>
    <p:extLst>
      <p:ext uri="{BB962C8B-B14F-4D97-AF65-F5344CB8AC3E}">
        <p14:creationId xmlns:p14="http://schemas.microsoft.com/office/powerpoint/2010/main" val="1447212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1" name="Rectangle 1"/>
          <p:cNvSpPr txBox="1">
            <a:spLocks noGrp="1" noRot="1" noChangeAspect="1" noChangeArrowheads="1"/>
          </p:cNvSpPr>
          <p:nvPr>
            <p:ph type="sldImg"/>
          </p:nvPr>
        </p:nvSpPr>
        <p:spPr bwMode="auto">
          <a:xfrm>
            <a:off x="654050" y="706438"/>
            <a:ext cx="55753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Rectangle 2"/>
          <p:cNvSpPr txBox="1">
            <a:spLocks noGrp="1" noChangeArrowheads="1"/>
          </p:cNvSpPr>
          <p:nvPr>
            <p:ph type="body" idx="1"/>
          </p:nvPr>
        </p:nvSpPr>
        <p:spPr bwMode="auto">
          <a:xfrm>
            <a:off x="688182" y="4415790"/>
            <a:ext cx="5505450" cy="41833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1165957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652463" y="706438"/>
            <a:ext cx="5576887" cy="3486150"/>
          </a:xfrm>
          <a:solidFill>
            <a:srgbClr val="729FCF"/>
          </a:solidFill>
          <a:ln w="25400">
            <a:solidFill>
              <a:srgbClr val="3465AF"/>
            </a:solidFill>
            <a:prstDash val="solid"/>
          </a:ln>
        </p:spPr>
      </p:sp>
      <p:sp>
        <p:nvSpPr>
          <p:cNvPr id="3" name="Notes Placeholder 2"/>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19110693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pPr/>
              <a:t>140</a:t>
            </a:fld>
            <a:endParaRPr lang="en-US"/>
          </a:p>
        </p:txBody>
      </p:sp>
    </p:spTree>
    <p:extLst>
      <p:ext uri="{BB962C8B-B14F-4D97-AF65-F5344CB8AC3E}">
        <p14:creationId xmlns:p14="http://schemas.microsoft.com/office/powerpoint/2010/main" val="27023467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pPr/>
              <a:t>143</a:t>
            </a:fld>
            <a:endParaRPr lang="en-US"/>
          </a:p>
        </p:txBody>
      </p:sp>
    </p:spTree>
    <p:extLst>
      <p:ext uri="{BB962C8B-B14F-4D97-AF65-F5344CB8AC3E}">
        <p14:creationId xmlns:p14="http://schemas.microsoft.com/office/powerpoint/2010/main" val="36343451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solidFill>
                  <a:prstClr val="black"/>
                </a:solidFill>
              </a:rPr>
              <a:pPr/>
              <a:t>145</a:t>
            </a:fld>
            <a:endParaRPr lang="en-US">
              <a:solidFill>
                <a:prstClr val="black"/>
              </a:solidFill>
            </a:endParaRPr>
          </a:p>
        </p:txBody>
      </p:sp>
    </p:spTree>
    <p:extLst>
      <p:ext uri="{BB962C8B-B14F-4D97-AF65-F5344CB8AC3E}">
        <p14:creationId xmlns:p14="http://schemas.microsoft.com/office/powerpoint/2010/main" val="336123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solidFill>
                  <a:prstClr val="black"/>
                </a:solidFill>
              </a:rPr>
              <a:pPr/>
              <a:t>146</a:t>
            </a:fld>
            <a:endParaRPr lang="en-US">
              <a:solidFill>
                <a:prstClr val="black"/>
              </a:solidFill>
            </a:endParaRPr>
          </a:p>
        </p:txBody>
      </p:sp>
    </p:spTree>
    <p:extLst>
      <p:ext uri="{BB962C8B-B14F-4D97-AF65-F5344CB8AC3E}">
        <p14:creationId xmlns:p14="http://schemas.microsoft.com/office/powerpoint/2010/main" val="367667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r>
              <a:rPr lang="en-US" dirty="0" smtClean="0"/>
              <a:t>Animated</a:t>
            </a:r>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pPr/>
              <a:t>20</a:t>
            </a:fld>
            <a:endParaRPr lang="en-US"/>
          </a:p>
        </p:txBody>
      </p:sp>
    </p:spTree>
    <p:extLst>
      <p:ext uri="{BB962C8B-B14F-4D97-AF65-F5344CB8AC3E}">
        <p14:creationId xmlns:p14="http://schemas.microsoft.com/office/powerpoint/2010/main" val="16493651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3888" y="685800"/>
            <a:ext cx="5484812" cy="3429000"/>
          </a:xfrm>
        </p:spPr>
      </p:sp>
      <p:sp>
        <p:nvSpPr>
          <p:cNvPr id="3" name="Notes Placeholder 2"/>
          <p:cNvSpPr>
            <a:spLocks noGrp="1"/>
          </p:cNvSpPr>
          <p:nvPr>
            <p:ph type="body" idx="1"/>
          </p:nvPr>
        </p:nvSpPr>
        <p:spPr/>
        <p:txBody>
          <a:bodyPr/>
          <a:lstStyle/>
          <a:p>
            <a:r>
              <a:rPr lang="en-US" dirty="0" smtClean="0"/>
              <a:t>With animation</a:t>
            </a:r>
            <a:endParaRPr lang="en-US" dirty="0"/>
          </a:p>
        </p:txBody>
      </p:sp>
      <p:sp>
        <p:nvSpPr>
          <p:cNvPr id="4" name="Slide Number Placeholder 3"/>
          <p:cNvSpPr>
            <a:spLocks noGrp="1"/>
          </p:cNvSpPr>
          <p:nvPr>
            <p:ph type="sldNum" sz="quarter" idx="10"/>
          </p:nvPr>
        </p:nvSpPr>
        <p:spPr/>
        <p:txBody>
          <a:bodyPr/>
          <a:lstStyle/>
          <a:p>
            <a:fld id="{4622E40E-D70B-4B78-A92B-FB0DF4F879AE}" type="slidenum">
              <a:rPr lang="en-US" smtClean="0">
                <a:solidFill>
                  <a:prstClr val="black"/>
                </a:solidFill>
              </a:rPr>
              <a:pPr/>
              <a:t>147</a:t>
            </a:fld>
            <a:endParaRPr lang="en-US">
              <a:solidFill>
                <a:prstClr val="black"/>
              </a:solidFill>
            </a:endParaRPr>
          </a:p>
        </p:txBody>
      </p:sp>
    </p:spTree>
    <p:extLst>
      <p:ext uri="{BB962C8B-B14F-4D97-AF65-F5344CB8AC3E}">
        <p14:creationId xmlns:p14="http://schemas.microsoft.com/office/powerpoint/2010/main" val="36973038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pPr/>
              <a:t>148</a:t>
            </a:fld>
            <a:endParaRPr lang="en-US"/>
          </a:p>
        </p:txBody>
      </p:sp>
    </p:spTree>
    <p:extLst>
      <p:ext uri="{BB962C8B-B14F-4D97-AF65-F5344CB8AC3E}">
        <p14:creationId xmlns:p14="http://schemas.microsoft.com/office/powerpoint/2010/main" val="32845056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696913"/>
            <a:ext cx="5576887" cy="3486150"/>
          </a:xfrm>
        </p:spPr>
      </p:sp>
      <p:sp>
        <p:nvSpPr>
          <p:cNvPr id="3" name="Notes Placeholder 2"/>
          <p:cNvSpPr>
            <a:spLocks noGrp="1"/>
          </p:cNvSpPr>
          <p:nvPr>
            <p:ph type="body" idx="1"/>
          </p:nvPr>
        </p:nvSpPr>
        <p:spPr/>
        <p:txBody>
          <a:bodyPr/>
          <a:lstStyle/>
          <a:p>
            <a:r>
              <a:rPr lang="en-US" dirty="0" smtClean="0"/>
              <a:t>Animated</a:t>
            </a:r>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solidFill>
                  <a:prstClr val="black"/>
                </a:solidFill>
              </a:rPr>
              <a:pPr/>
              <a:t>149</a:t>
            </a:fld>
            <a:endParaRPr lang="en-US">
              <a:solidFill>
                <a:prstClr val="black"/>
              </a:solidFill>
            </a:endParaRPr>
          </a:p>
        </p:txBody>
      </p:sp>
    </p:spTree>
    <p:extLst>
      <p:ext uri="{BB962C8B-B14F-4D97-AF65-F5344CB8AC3E}">
        <p14:creationId xmlns:p14="http://schemas.microsoft.com/office/powerpoint/2010/main" val="8385639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652463" y="706438"/>
            <a:ext cx="5576887" cy="3486150"/>
          </a:xfrm>
          <a:solidFill>
            <a:srgbClr val="729FCF"/>
          </a:solidFill>
          <a:ln w="25400">
            <a:solidFill>
              <a:srgbClr val="3465AF"/>
            </a:solidFill>
            <a:prstDash val="solid"/>
          </a:ln>
        </p:spPr>
      </p:sp>
      <p:sp>
        <p:nvSpPr>
          <p:cNvPr id="3" name="Notes Placeholder 2"/>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7150347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pPr/>
              <a:t>156</a:t>
            </a:fld>
            <a:endParaRPr lang="en-US"/>
          </a:p>
        </p:txBody>
      </p:sp>
    </p:spTree>
    <p:extLst>
      <p:ext uri="{BB962C8B-B14F-4D97-AF65-F5344CB8AC3E}">
        <p14:creationId xmlns:p14="http://schemas.microsoft.com/office/powerpoint/2010/main" val="3001465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696913"/>
            <a:ext cx="5576887" cy="3486150"/>
          </a:xfrm>
        </p:spPr>
      </p:sp>
      <p:sp>
        <p:nvSpPr>
          <p:cNvPr id="3" name="Notes Placeholder 2"/>
          <p:cNvSpPr>
            <a:spLocks noGrp="1"/>
          </p:cNvSpPr>
          <p:nvPr>
            <p:ph type="body" idx="1"/>
          </p:nvPr>
        </p:nvSpPr>
        <p:spPr/>
        <p:txBody>
          <a:bodyPr/>
          <a:lstStyle/>
          <a:p>
            <a:r>
              <a:rPr lang="en-US" dirty="0" smtClean="0"/>
              <a:t>Animated</a:t>
            </a:r>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a:solidFill>
                  <a:prstClr val="black"/>
                </a:solidFill>
              </a:rPr>
              <a:pPr/>
              <a:t>167</a:t>
            </a:fld>
            <a:endParaRPr lang="en-US">
              <a:solidFill>
                <a:prstClr val="black"/>
              </a:solidFill>
            </a:endParaRPr>
          </a:p>
        </p:txBody>
      </p:sp>
    </p:spTree>
    <p:extLst>
      <p:ext uri="{BB962C8B-B14F-4D97-AF65-F5344CB8AC3E}">
        <p14:creationId xmlns:p14="http://schemas.microsoft.com/office/powerpoint/2010/main" val="30770193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696913"/>
            <a:ext cx="5576887" cy="3486150"/>
          </a:xfrm>
        </p:spPr>
      </p:sp>
      <p:sp>
        <p:nvSpPr>
          <p:cNvPr id="3" name="Notes Placeholder 2"/>
          <p:cNvSpPr>
            <a:spLocks noGrp="1"/>
          </p:cNvSpPr>
          <p:nvPr>
            <p:ph type="body" idx="1"/>
          </p:nvPr>
        </p:nvSpPr>
        <p:spPr/>
        <p:txBody>
          <a:bodyPr/>
          <a:lstStyle/>
          <a:p>
            <a:r>
              <a:rPr lang="en-US" dirty="0" smtClean="0"/>
              <a:t>Animated</a:t>
            </a:r>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a:solidFill>
                  <a:prstClr val="black"/>
                </a:solidFill>
              </a:rPr>
              <a:pPr/>
              <a:t>168</a:t>
            </a:fld>
            <a:endParaRPr lang="en-US">
              <a:solidFill>
                <a:prstClr val="black"/>
              </a:solidFill>
            </a:endParaRPr>
          </a:p>
        </p:txBody>
      </p:sp>
    </p:spTree>
    <p:extLst>
      <p:ext uri="{BB962C8B-B14F-4D97-AF65-F5344CB8AC3E}">
        <p14:creationId xmlns:p14="http://schemas.microsoft.com/office/powerpoint/2010/main" val="36036111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pPr/>
              <a:t>169</a:t>
            </a:fld>
            <a:endParaRPr lang="en-US"/>
          </a:p>
        </p:txBody>
      </p:sp>
    </p:spTree>
    <p:extLst>
      <p:ext uri="{BB962C8B-B14F-4D97-AF65-F5344CB8AC3E}">
        <p14:creationId xmlns:p14="http://schemas.microsoft.com/office/powerpoint/2010/main" val="33064237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solidFill>
                  <a:prstClr val="black"/>
                </a:solidFill>
              </a:rPr>
              <a:pPr/>
              <a:t>183</a:t>
            </a:fld>
            <a:endParaRPr lang="en-US">
              <a:solidFill>
                <a:prstClr val="black"/>
              </a:solidFill>
            </a:endParaRPr>
          </a:p>
        </p:txBody>
      </p:sp>
    </p:spTree>
    <p:extLst>
      <p:ext uri="{BB962C8B-B14F-4D97-AF65-F5344CB8AC3E}">
        <p14:creationId xmlns:p14="http://schemas.microsoft.com/office/powerpoint/2010/main" val="13294159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solidFill>
                  <a:prstClr val="black"/>
                </a:solidFill>
              </a:rPr>
              <a:pPr/>
              <a:t>185</a:t>
            </a:fld>
            <a:endParaRPr lang="en-US">
              <a:solidFill>
                <a:prstClr val="black"/>
              </a:solidFill>
            </a:endParaRPr>
          </a:p>
        </p:txBody>
      </p:sp>
    </p:spTree>
    <p:extLst>
      <p:ext uri="{BB962C8B-B14F-4D97-AF65-F5344CB8AC3E}">
        <p14:creationId xmlns:p14="http://schemas.microsoft.com/office/powerpoint/2010/main" val="679888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3888" y="685800"/>
            <a:ext cx="5484812" cy="3429000"/>
          </a:xfrm>
        </p:spPr>
      </p:sp>
      <p:sp>
        <p:nvSpPr>
          <p:cNvPr id="3" name="Notes Placeholder 2"/>
          <p:cNvSpPr>
            <a:spLocks noGrp="1"/>
          </p:cNvSpPr>
          <p:nvPr>
            <p:ph type="body" idx="1"/>
          </p:nvPr>
        </p:nvSpPr>
        <p:spPr/>
        <p:txBody>
          <a:bodyPr/>
          <a:lstStyle/>
          <a:p>
            <a:r>
              <a:rPr lang="en-US" dirty="0" smtClean="0"/>
              <a:t>With animation</a:t>
            </a:r>
            <a:endParaRPr lang="en-US" dirty="0"/>
          </a:p>
        </p:txBody>
      </p:sp>
      <p:sp>
        <p:nvSpPr>
          <p:cNvPr id="4" name="Slide Number Placeholder 3"/>
          <p:cNvSpPr>
            <a:spLocks noGrp="1"/>
          </p:cNvSpPr>
          <p:nvPr>
            <p:ph type="sldNum" sz="quarter" idx="10"/>
          </p:nvPr>
        </p:nvSpPr>
        <p:spPr/>
        <p:txBody>
          <a:bodyPr/>
          <a:lstStyle/>
          <a:p>
            <a:fld id="{4622E40E-D70B-4B78-A92B-FB0DF4F879AE}"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41640312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3888" y="685800"/>
            <a:ext cx="5484812" cy="3429000"/>
          </a:xfrm>
        </p:spPr>
      </p:sp>
      <p:sp>
        <p:nvSpPr>
          <p:cNvPr id="3" name="Notes Placeholder 2"/>
          <p:cNvSpPr>
            <a:spLocks noGrp="1"/>
          </p:cNvSpPr>
          <p:nvPr>
            <p:ph type="body" idx="1"/>
          </p:nvPr>
        </p:nvSpPr>
        <p:spPr/>
        <p:txBody>
          <a:bodyPr/>
          <a:lstStyle/>
          <a:p>
            <a:r>
              <a:rPr lang="en-US" dirty="0" smtClean="0"/>
              <a:t>With animation</a:t>
            </a:r>
            <a:endParaRPr lang="en-US" dirty="0"/>
          </a:p>
        </p:txBody>
      </p:sp>
      <p:sp>
        <p:nvSpPr>
          <p:cNvPr id="4" name="Slide Number Placeholder 3"/>
          <p:cNvSpPr>
            <a:spLocks noGrp="1"/>
          </p:cNvSpPr>
          <p:nvPr>
            <p:ph type="sldNum" sz="quarter" idx="10"/>
          </p:nvPr>
        </p:nvSpPr>
        <p:spPr/>
        <p:txBody>
          <a:bodyPr/>
          <a:lstStyle/>
          <a:p>
            <a:fld id="{4622E40E-D70B-4B78-A92B-FB0DF4F879AE}" type="slidenum">
              <a:rPr lang="en-US" smtClean="0">
                <a:solidFill>
                  <a:prstClr val="black"/>
                </a:solidFill>
              </a:rPr>
              <a:pPr/>
              <a:t>186</a:t>
            </a:fld>
            <a:endParaRPr lang="en-US">
              <a:solidFill>
                <a:prstClr val="black"/>
              </a:solidFill>
            </a:endParaRPr>
          </a:p>
        </p:txBody>
      </p:sp>
    </p:spTree>
    <p:extLst>
      <p:ext uri="{BB962C8B-B14F-4D97-AF65-F5344CB8AC3E}">
        <p14:creationId xmlns:p14="http://schemas.microsoft.com/office/powerpoint/2010/main" val="9613623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pPr/>
              <a:t>189</a:t>
            </a:fld>
            <a:endParaRPr lang="en-US"/>
          </a:p>
        </p:txBody>
      </p:sp>
    </p:spTree>
    <p:extLst>
      <p:ext uri="{BB962C8B-B14F-4D97-AF65-F5344CB8AC3E}">
        <p14:creationId xmlns:p14="http://schemas.microsoft.com/office/powerpoint/2010/main" val="34273755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pPr/>
              <a:t>190</a:t>
            </a:fld>
            <a:endParaRPr lang="en-US"/>
          </a:p>
        </p:txBody>
      </p:sp>
    </p:spTree>
    <p:extLst>
      <p:ext uri="{BB962C8B-B14F-4D97-AF65-F5344CB8AC3E}">
        <p14:creationId xmlns:p14="http://schemas.microsoft.com/office/powerpoint/2010/main" val="12174520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pPr/>
              <a:t>193</a:t>
            </a:fld>
            <a:endParaRPr lang="en-US"/>
          </a:p>
        </p:txBody>
      </p:sp>
    </p:spTree>
    <p:extLst>
      <p:ext uri="{BB962C8B-B14F-4D97-AF65-F5344CB8AC3E}">
        <p14:creationId xmlns:p14="http://schemas.microsoft.com/office/powerpoint/2010/main" val="9995170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solidFill>
                  <a:prstClr val="black"/>
                </a:solidFill>
              </a:rPr>
              <a:pPr/>
              <a:t>194</a:t>
            </a:fld>
            <a:endParaRPr lang="en-US">
              <a:solidFill>
                <a:prstClr val="black"/>
              </a:solidFill>
            </a:endParaRPr>
          </a:p>
        </p:txBody>
      </p:sp>
    </p:spTree>
    <p:extLst>
      <p:ext uri="{BB962C8B-B14F-4D97-AF65-F5344CB8AC3E}">
        <p14:creationId xmlns:p14="http://schemas.microsoft.com/office/powerpoint/2010/main" val="3570838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pPr/>
              <a:t>197</a:t>
            </a:fld>
            <a:endParaRPr lang="en-US"/>
          </a:p>
        </p:txBody>
      </p:sp>
    </p:spTree>
    <p:extLst>
      <p:ext uri="{BB962C8B-B14F-4D97-AF65-F5344CB8AC3E}">
        <p14:creationId xmlns:p14="http://schemas.microsoft.com/office/powerpoint/2010/main" val="33866989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3888" y="685800"/>
            <a:ext cx="5484812" cy="3429000"/>
          </a:xfrm>
        </p:spPr>
      </p:sp>
      <p:sp>
        <p:nvSpPr>
          <p:cNvPr id="3" name="Notes Placeholder 2"/>
          <p:cNvSpPr>
            <a:spLocks noGrp="1"/>
          </p:cNvSpPr>
          <p:nvPr>
            <p:ph type="body" idx="1"/>
          </p:nvPr>
        </p:nvSpPr>
        <p:spPr/>
        <p:txBody>
          <a:bodyPr/>
          <a:lstStyle/>
          <a:p>
            <a:r>
              <a:rPr lang="en-US" dirty="0" smtClean="0"/>
              <a:t>With animation</a:t>
            </a:r>
            <a:endParaRPr lang="en-US" dirty="0"/>
          </a:p>
        </p:txBody>
      </p:sp>
      <p:sp>
        <p:nvSpPr>
          <p:cNvPr id="4" name="Slide Number Placeholder 3"/>
          <p:cNvSpPr>
            <a:spLocks noGrp="1"/>
          </p:cNvSpPr>
          <p:nvPr>
            <p:ph type="sldNum" sz="quarter" idx="10"/>
          </p:nvPr>
        </p:nvSpPr>
        <p:spPr/>
        <p:txBody>
          <a:bodyPr/>
          <a:lstStyle/>
          <a:p>
            <a:fld id="{4622E40E-D70B-4B78-A92B-FB0DF4F879AE}" type="slidenum">
              <a:rPr lang="en-US" smtClean="0">
                <a:solidFill>
                  <a:prstClr val="black"/>
                </a:solidFill>
              </a:rPr>
              <a:pPr/>
              <a:t>201</a:t>
            </a:fld>
            <a:endParaRPr lang="en-US">
              <a:solidFill>
                <a:prstClr val="black"/>
              </a:solidFill>
            </a:endParaRPr>
          </a:p>
        </p:txBody>
      </p:sp>
    </p:spTree>
    <p:extLst>
      <p:ext uri="{BB962C8B-B14F-4D97-AF65-F5344CB8AC3E}">
        <p14:creationId xmlns:p14="http://schemas.microsoft.com/office/powerpoint/2010/main" val="28517750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696913"/>
            <a:ext cx="5576887"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3677BD1-F61E-4A8A-93FD-955EDF7EC03F}" type="slidenum">
              <a:rPr lang="en-US" smtClean="0">
                <a:solidFill>
                  <a:prstClr val="black"/>
                </a:solidFill>
              </a:rPr>
              <a:pPr>
                <a:defRPr/>
              </a:pPr>
              <a:t>209</a:t>
            </a:fld>
            <a:endParaRPr lang="en-US">
              <a:solidFill>
                <a:prstClr val="black"/>
              </a:solidFill>
            </a:endParaRPr>
          </a:p>
        </p:txBody>
      </p:sp>
    </p:spTree>
    <p:extLst>
      <p:ext uri="{BB962C8B-B14F-4D97-AF65-F5344CB8AC3E}">
        <p14:creationId xmlns:p14="http://schemas.microsoft.com/office/powerpoint/2010/main" val="11228977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696913"/>
            <a:ext cx="5576887"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3677BD1-F61E-4A8A-93FD-955EDF7EC03F}" type="slidenum">
              <a:rPr lang="en-US" smtClean="0">
                <a:solidFill>
                  <a:prstClr val="black"/>
                </a:solidFill>
              </a:rPr>
              <a:pPr>
                <a:defRPr/>
              </a:pPr>
              <a:t>217</a:t>
            </a:fld>
            <a:endParaRPr lang="en-US">
              <a:solidFill>
                <a:prstClr val="black"/>
              </a:solidFill>
            </a:endParaRPr>
          </a:p>
        </p:txBody>
      </p:sp>
    </p:spTree>
    <p:extLst>
      <p:ext uri="{BB962C8B-B14F-4D97-AF65-F5344CB8AC3E}">
        <p14:creationId xmlns:p14="http://schemas.microsoft.com/office/powerpoint/2010/main" val="33585395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696913"/>
            <a:ext cx="5576887"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3677BD1-F61E-4A8A-93FD-955EDF7EC03F}" type="slidenum">
              <a:rPr lang="en-US" smtClean="0">
                <a:solidFill>
                  <a:prstClr val="black"/>
                </a:solidFill>
              </a:rPr>
              <a:pPr>
                <a:defRPr/>
              </a:pPr>
              <a:t>227</a:t>
            </a:fld>
            <a:endParaRPr lang="en-US">
              <a:solidFill>
                <a:prstClr val="black"/>
              </a:solidFill>
            </a:endParaRPr>
          </a:p>
        </p:txBody>
      </p:sp>
    </p:spTree>
    <p:extLst>
      <p:ext uri="{BB962C8B-B14F-4D97-AF65-F5344CB8AC3E}">
        <p14:creationId xmlns:p14="http://schemas.microsoft.com/office/powerpoint/2010/main" val="1451131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r>
              <a:rPr lang="en-US" dirty="0" smtClean="0"/>
              <a:t>Animated</a:t>
            </a:r>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pPr/>
              <a:t>28</a:t>
            </a:fld>
            <a:endParaRPr lang="en-US"/>
          </a:p>
        </p:txBody>
      </p:sp>
    </p:spTree>
    <p:extLst>
      <p:ext uri="{BB962C8B-B14F-4D97-AF65-F5344CB8AC3E}">
        <p14:creationId xmlns:p14="http://schemas.microsoft.com/office/powerpoint/2010/main" val="6196931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696913"/>
            <a:ext cx="5576887"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3677BD1-F61E-4A8A-93FD-955EDF7EC03F}" type="slidenum">
              <a:rPr lang="en-US" smtClean="0">
                <a:solidFill>
                  <a:prstClr val="black"/>
                </a:solidFill>
              </a:rPr>
              <a:pPr>
                <a:defRPr/>
              </a:pPr>
              <a:t>228</a:t>
            </a:fld>
            <a:endParaRPr lang="en-US">
              <a:solidFill>
                <a:prstClr val="black"/>
              </a:solidFill>
            </a:endParaRPr>
          </a:p>
        </p:txBody>
      </p:sp>
    </p:spTree>
    <p:extLst>
      <p:ext uri="{BB962C8B-B14F-4D97-AF65-F5344CB8AC3E}">
        <p14:creationId xmlns:p14="http://schemas.microsoft.com/office/powerpoint/2010/main" val="18404561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696913"/>
            <a:ext cx="5576887"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3677BD1-F61E-4A8A-93FD-955EDF7EC03F}" type="slidenum">
              <a:rPr lang="en-US" smtClean="0">
                <a:solidFill>
                  <a:prstClr val="black"/>
                </a:solidFill>
              </a:rPr>
              <a:pPr>
                <a:defRPr/>
              </a:pPr>
              <a:t>229</a:t>
            </a:fld>
            <a:endParaRPr lang="en-US">
              <a:solidFill>
                <a:prstClr val="black"/>
              </a:solidFill>
            </a:endParaRPr>
          </a:p>
        </p:txBody>
      </p:sp>
    </p:spTree>
    <p:extLst>
      <p:ext uri="{BB962C8B-B14F-4D97-AF65-F5344CB8AC3E}">
        <p14:creationId xmlns:p14="http://schemas.microsoft.com/office/powerpoint/2010/main" val="9884233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652463" y="706438"/>
            <a:ext cx="5576887" cy="3486150"/>
          </a:xfrm>
          <a:solidFill>
            <a:srgbClr val="729FCF"/>
          </a:solidFill>
          <a:ln w="25400">
            <a:solidFill>
              <a:srgbClr val="3465AF"/>
            </a:solidFill>
            <a:prstDash val="solid"/>
          </a:ln>
        </p:spPr>
      </p:sp>
      <p:sp>
        <p:nvSpPr>
          <p:cNvPr id="3" name="Notes Placeholder 2"/>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41216475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3888" y="685800"/>
            <a:ext cx="5484812" cy="3429000"/>
          </a:xfrm>
        </p:spPr>
      </p:sp>
      <p:sp>
        <p:nvSpPr>
          <p:cNvPr id="3" name="Notes Placeholder 2"/>
          <p:cNvSpPr>
            <a:spLocks noGrp="1"/>
          </p:cNvSpPr>
          <p:nvPr>
            <p:ph type="body" idx="1"/>
          </p:nvPr>
        </p:nvSpPr>
        <p:spPr/>
        <p:txBody>
          <a:bodyPr/>
          <a:lstStyle/>
          <a:p>
            <a:r>
              <a:rPr lang="en-US" dirty="0" smtClean="0"/>
              <a:t>With animation</a:t>
            </a:r>
            <a:endParaRPr lang="en-US" dirty="0"/>
          </a:p>
        </p:txBody>
      </p:sp>
      <p:sp>
        <p:nvSpPr>
          <p:cNvPr id="4" name="Slide Number Placeholder 3"/>
          <p:cNvSpPr>
            <a:spLocks noGrp="1"/>
          </p:cNvSpPr>
          <p:nvPr>
            <p:ph type="sldNum" sz="quarter" idx="10"/>
          </p:nvPr>
        </p:nvSpPr>
        <p:spPr/>
        <p:txBody>
          <a:bodyPr/>
          <a:lstStyle/>
          <a:p>
            <a:fld id="{4622E40E-D70B-4B78-A92B-FB0DF4F879AE}" type="slidenum">
              <a:rPr lang="en-US" smtClean="0">
                <a:solidFill>
                  <a:prstClr val="black"/>
                </a:solidFill>
              </a:rPr>
              <a:pPr/>
              <a:t>248</a:t>
            </a:fld>
            <a:endParaRPr lang="en-US">
              <a:solidFill>
                <a:prstClr val="black"/>
              </a:solidFill>
            </a:endParaRPr>
          </a:p>
        </p:txBody>
      </p:sp>
    </p:spTree>
    <p:extLst>
      <p:ext uri="{BB962C8B-B14F-4D97-AF65-F5344CB8AC3E}">
        <p14:creationId xmlns:p14="http://schemas.microsoft.com/office/powerpoint/2010/main" val="31053808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pPr/>
              <a:t>249</a:t>
            </a:fld>
            <a:endParaRPr lang="en-US"/>
          </a:p>
        </p:txBody>
      </p:sp>
    </p:spTree>
    <p:extLst>
      <p:ext uri="{BB962C8B-B14F-4D97-AF65-F5344CB8AC3E}">
        <p14:creationId xmlns:p14="http://schemas.microsoft.com/office/powerpoint/2010/main" val="26500068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696913"/>
            <a:ext cx="5576887"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pPr/>
              <a:t>260</a:t>
            </a:fld>
            <a:endParaRPr lang="en-US"/>
          </a:p>
        </p:txBody>
      </p:sp>
    </p:spTree>
    <p:extLst>
      <p:ext uri="{BB962C8B-B14F-4D97-AF65-F5344CB8AC3E}">
        <p14:creationId xmlns:p14="http://schemas.microsoft.com/office/powerpoint/2010/main" val="23043591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30000" dirty="0" smtClean="0">
                <a:effectLst/>
              </a:rPr>
              <a:t>2</a:t>
            </a:r>
            <a:r>
              <a:rPr lang="es-ES" dirty="0" smtClean="0"/>
              <a:t>Ahora te declararé la verdad: Se levantarán tres reyes más en Persia, y un cuarto rey obtendrá muchas más riquezas que todos ellos. Cuando este se haya hecho fuerte con sus riquezas, provocará a todo el imperio contra el reino de Grecia. </a:t>
            </a:r>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pPr/>
              <a:t>269</a:t>
            </a:fld>
            <a:endParaRPr lang="en-US"/>
          </a:p>
        </p:txBody>
      </p:sp>
    </p:spTree>
    <p:extLst>
      <p:ext uri="{BB962C8B-B14F-4D97-AF65-F5344CB8AC3E}">
        <p14:creationId xmlns:p14="http://schemas.microsoft.com/office/powerpoint/2010/main" val="26585169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Alexander’s death </a:t>
            </a:r>
            <a:r>
              <a:rPr lang="en-US" dirty="0" err="1" smtClean="0"/>
              <a:t>Perdiccas</a:t>
            </a:r>
            <a:r>
              <a:rPr lang="en-US" dirty="0" smtClean="0"/>
              <a:t> became the effective regent. Seleuco was one of his generals and was among the group that assassinated </a:t>
            </a:r>
            <a:r>
              <a:rPr lang="en-US" dirty="0" err="1" smtClean="0"/>
              <a:t>Perdiccas</a:t>
            </a:r>
            <a:r>
              <a:rPr lang="en-US" dirty="0" smtClean="0"/>
              <a:t> in 321 B.C. He gained control of Babylon but was forced to flee by </a:t>
            </a:r>
            <a:r>
              <a:rPr lang="en-US" dirty="0" err="1" smtClean="0"/>
              <a:t>Perdiccas’s</a:t>
            </a:r>
            <a:r>
              <a:rPr lang="en-US" dirty="0" smtClean="0"/>
              <a:t> successor, </a:t>
            </a:r>
            <a:r>
              <a:rPr lang="en-US" dirty="0" err="1" smtClean="0"/>
              <a:t>Antigonus</a:t>
            </a:r>
            <a:r>
              <a:rPr lang="en-US" dirty="0" smtClean="0"/>
              <a:t>. Seleuco then served as one of </a:t>
            </a:r>
            <a:r>
              <a:rPr lang="en-US" dirty="0" err="1" smtClean="0"/>
              <a:t>Ptolomeo’s</a:t>
            </a:r>
            <a:r>
              <a:rPr lang="en-US" dirty="0" smtClean="0"/>
              <a:t> generals from 316– 312. Together they defeated </a:t>
            </a:r>
            <a:r>
              <a:rPr lang="en-US" dirty="0" err="1" smtClean="0"/>
              <a:t>Antigonus</a:t>
            </a:r>
            <a:r>
              <a:rPr lang="en-US" dirty="0" smtClean="0"/>
              <a:t> at the Battle of Gaza, after which Seleuco regained control of Babylon. With this as his base, he gradually extended his realm until it became the largest of the four successor kingdoms of Alexander’s empire. The struggle between the dynasty he founded, the Seleucids, and the Ptolemies for control of Syria and Palestine was a major factor in the history of the Jews for over two centuries.</a:t>
            </a:r>
          </a:p>
          <a:p>
            <a:endParaRPr lang="en-US" dirty="0" smtClean="0"/>
          </a:p>
          <a:p>
            <a:r>
              <a:rPr lang="en-US" dirty="0" err="1" smtClean="0"/>
              <a:t>Bodi</a:t>
            </a:r>
            <a:r>
              <a:rPr lang="en-US" dirty="0" smtClean="0"/>
              <a:t>, Daniel; Lucas, Ernest C. (2016-01-12). Ezekiel and Daniel (Zondervan Illustrated Bible Backgrounds Commentary) (Kindle Locations 6210-6215). Zondervan. Kindle Edition. </a:t>
            </a:r>
          </a:p>
          <a:p>
            <a:r>
              <a:rPr lang="en-US" dirty="0" smtClean="0"/>
              <a:t> </a:t>
            </a:r>
          </a:p>
          <a:p>
            <a:endParaRPr lang="en-US" dirty="0" smtClean="0"/>
          </a:p>
          <a:p>
            <a:r>
              <a:rPr lang="en-US" dirty="0" smtClean="0"/>
              <a:t>11:5 </a:t>
            </a:r>
            <a:r>
              <a:rPr lang="en-US" dirty="0" err="1" smtClean="0"/>
              <a:t>Ptolomeo</a:t>
            </a:r>
            <a:r>
              <a:rPr lang="en-US" dirty="0" smtClean="0"/>
              <a:t> I </a:t>
            </a:r>
            <a:r>
              <a:rPr lang="en-US" dirty="0" err="1" smtClean="0"/>
              <a:t>Soter</a:t>
            </a:r>
            <a:r>
              <a:rPr lang="en-US" dirty="0" smtClean="0"/>
              <a:t> (323–285 B.C., king of the south) was a very capable general under Alexander who became ruler of Egypt. About the same time, Seleuco I </a:t>
            </a:r>
            <a:r>
              <a:rPr lang="en-US" dirty="0" err="1" smtClean="0"/>
              <a:t>Nicator</a:t>
            </a:r>
            <a:r>
              <a:rPr lang="en-US" dirty="0" smtClean="0"/>
              <a:t> (king of the north) started out as a lesser general under Alexander and was given Babylon to rule, but one of the other generals, </a:t>
            </a:r>
            <a:r>
              <a:rPr lang="en-US" dirty="0" err="1" smtClean="0"/>
              <a:t>Antigonus</a:t>
            </a:r>
            <a:r>
              <a:rPr lang="en-US" dirty="0" smtClean="0"/>
              <a:t> I </a:t>
            </a:r>
            <a:r>
              <a:rPr lang="en-US" dirty="0" err="1" smtClean="0"/>
              <a:t>Monophthalmus</a:t>
            </a:r>
            <a:r>
              <a:rPr lang="en-US" dirty="0" smtClean="0"/>
              <a:t>, took over Babylon and caused Seleuco to flee (c. 316 B.C.). He fled south to </a:t>
            </a:r>
            <a:r>
              <a:rPr lang="en-US" dirty="0" err="1" smtClean="0"/>
              <a:t>Ptolomeo</a:t>
            </a:r>
            <a:r>
              <a:rPr lang="en-US" dirty="0" smtClean="0"/>
              <a:t> I </a:t>
            </a:r>
            <a:r>
              <a:rPr lang="en-US" dirty="0" err="1" smtClean="0"/>
              <a:t>Soter</a:t>
            </a:r>
            <a:r>
              <a:rPr lang="en-US" dirty="0" smtClean="0"/>
              <a:t> in Egypt to serve under him. Thus for a short time he became one of his princes. Then </a:t>
            </a:r>
            <a:r>
              <a:rPr lang="en-US" dirty="0" err="1" smtClean="0"/>
              <a:t>Antigonus</a:t>
            </a:r>
            <a:r>
              <a:rPr lang="en-US" dirty="0" smtClean="0"/>
              <a:t> was defeated at Gaza in 312 B.C., and Seleuco returned to Babylon to retake his former authority. He increased significantly in power and took over the areas of Babylon, Syria, and Media, so that he was stronger than </a:t>
            </a:r>
            <a:r>
              <a:rPr lang="en-US" dirty="0" err="1" smtClean="0"/>
              <a:t>Ptolomeo</a:t>
            </a:r>
            <a:r>
              <a:rPr lang="en-US" dirty="0" smtClean="0"/>
              <a:t> I </a:t>
            </a:r>
            <a:r>
              <a:rPr lang="en-US" dirty="0" err="1" smtClean="0"/>
              <a:t>Soter</a:t>
            </a:r>
            <a:r>
              <a:rPr lang="en-US" dirty="0" smtClean="0"/>
              <a:t>.</a:t>
            </a:r>
          </a:p>
          <a:p>
            <a:endParaRPr lang="en-US" dirty="0" smtClean="0"/>
          </a:p>
          <a:p>
            <a:r>
              <a:rPr lang="en-US" dirty="0" smtClean="0"/>
              <a:t>Crossway Bibles. (2008). The ESV Study Bible (p. 1610). Wheaton, IL: Crossway Bibles.</a:t>
            </a:r>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solidFill>
                  <a:prstClr val="black"/>
                </a:solidFill>
              </a:rPr>
              <a:pPr/>
              <a:t>276</a:t>
            </a:fld>
            <a:endParaRPr lang="en-US">
              <a:solidFill>
                <a:prstClr val="black"/>
              </a:solidFill>
            </a:endParaRPr>
          </a:p>
        </p:txBody>
      </p:sp>
    </p:spTree>
    <p:extLst>
      <p:ext uri="{BB962C8B-B14F-4D97-AF65-F5344CB8AC3E}">
        <p14:creationId xmlns:p14="http://schemas.microsoft.com/office/powerpoint/2010/main" val="17657418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Alexander’s death </a:t>
            </a:r>
            <a:r>
              <a:rPr lang="en-US" dirty="0" err="1" smtClean="0"/>
              <a:t>Perdiccas</a:t>
            </a:r>
            <a:r>
              <a:rPr lang="en-US" dirty="0" smtClean="0"/>
              <a:t> became the effective regent. Seleuco was one of his generals and was among the group that assassinated </a:t>
            </a:r>
            <a:r>
              <a:rPr lang="en-US" dirty="0" err="1" smtClean="0"/>
              <a:t>Perdiccas</a:t>
            </a:r>
            <a:r>
              <a:rPr lang="en-US" dirty="0" smtClean="0"/>
              <a:t> in 321 B.C. He gained control of Babylon but was forced to flee by </a:t>
            </a:r>
            <a:r>
              <a:rPr lang="en-US" dirty="0" err="1" smtClean="0"/>
              <a:t>Perdiccas’s</a:t>
            </a:r>
            <a:r>
              <a:rPr lang="en-US" dirty="0" smtClean="0"/>
              <a:t> successor, </a:t>
            </a:r>
            <a:r>
              <a:rPr lang="en-US" dirty="0" err="1" smtClean="0"/>
              <a:t>Antigonus</a:t>
            </a:r>
            <a:r>
              <a:rPr lang="en-US" dirty="0" smtClean="0"/>
              <a:t>. Seleuco then served as one of </a:t>
            </a:r>
            <a:r>
              <a:rPr lang="en-US" dirty="0" err="1" smtClean="0"/>
              <a:t>Ptolomeo’s</a:t>
            </a:r>
            <a:r>
              <a:rPr lang="en-US" dirty="0" smtClean="0"/>
              <a:t> generals from 316– 312. Together they defeated </a:t>
            </a:r>
            <a:r>
              <a:rPr lang="en-US" dirty="0" err="1" smtClean="0"/>
              <a:t>Antigonus</a:t>
            </a:r>
            <a:r>
              <a:rPr lang="en-US" dirty="0" smtClean="0"/>
              <a:t> at the Battle of Gaza, after which Seleuco regained control of Babylon. With this as his base, he gradually extended his realm until it became the largest of the four successor kingdoms of Alexander’s empire. The struggle between the dynasty he founded, the Seleucids, and the Ptolemies for control of Syria and Palestine was a major factor in the history of the Jews for over two centuries.</a:t>
            </a:r>
          </a:p>
          <a:p>
            <a:endParaRPr lang="en-US" dirty="0" smtClean="0"/>
          </a:p>
          <a:p>
            <a:r>
              <a:rPr lang="en-US" dirty="0" err="1" smtClean="0"/>
              <a:t>Bodi</a:t>
            </a:r>
            <a:r>
              <a:rPr lang="en-US" dirty="0" smtClean="0"/>
              <a:t>, Daniel; Lucas, Ernest C. (2016-01-12). Ezekiel and Daniel (Zondervan Illustrated Bible Backgrounds Commentary) (Kindle Locations 6210-6215). Zondervan. Kindle Edition. </a:t>
            </a:r>
          </a:p>
          <a:p>
            <a:r>
              <a:rPr lang="en-US" dirty="0" smtClean="0"/>
              <a:t> </a:t>
            </a:r>
          </a:p>
          <a:p>
            <a:endParaRPr lang="en-US" dirty="0" smtClean="0"/>
          </a:p>
          <a:p>
            <a:r>
              <a:rPr lang="en-US" dirty="0" smtClean="0"/>
              <a:t>11:5 </a:t>
            </a:r>
            <a:r>
              <a:rPr lang="en-US" dirty="0" err="1" smtClean="0"/>
              <a:t>Ptolomeo</a:t>
            </a:r>
            <a:r>
              <a:rPr lang="en-US" dirty="0" smtClean="0"/>
              <a:t> I </a:t>
            </a:r>
            <a:r>
              <a:rPr lang="en-US" dirty="0" err="1" smtClean="0"/>
              <a:t>Soter</a:t>
            </a:r>
            <a:r>
              <a:rPr lang="en-US" dirty="0" smtClean="0"/>
              <a:t> (323–285 B.C., king of the south) was a very capable general under Alexander who became ruler of Egypt. About the same time, Seleuco I </a:t>
            </a:r>
            <a:r>
              <a:rPr lang="en-US" dirty="0" err="1" smtClean="0"/>
              <a:t>Nicator</a:t>
            </a:r>
            <a:r>
              <a:rPr lang="en-US" dirty="0" smtClean="0"/>
              <a:t> (king of the north) started out as a lesser general under Alexander and was given Babylon to rule, but one of the other generals, </a:t>
            </a:r>
            <a:r>
              <a:rPr lang="en-US" dirty="0" err="1" smtClean="0"/>
              <a:t>Antigonus</a:t>
            </a:r>
            <a:r>
              <a:rPr lang="en-US" dirty="0" smtClean="0"/>
              <a:t> I </a:t>
            </a:r>
            <a:r>
              <a:rPr lang="en-US" dirty="0" err="1" smtClean="0"/>
              <a:t>Monophthalmus</a:t>
            </a:r>
            <a:r>
              <a:rPr lang="en-US" dirty="0" smtClean="0"/>
              <a:t>, took over Babylon and caused Seleuco to flee (c. 316 B.C.). He fled south to </a:t>
            </a:r>
            <a:r>
              <a:rPr lang="en-US" dirty="0" err="1" smtClean="0"/>
              <a:t>Ptolomeo</a:t>
            </a:r>
            <a:r>
              <a:rPr lang="en-US" dirty="0" smtClean="0"/>
              <a:t> I </a:t>
            </a:r>
            <a:r>
              <a:rPr lang="en-US" dirty="0" err="1" smtClean="0"/>
              <a:t>Soter</a:t>
            </a:r>
            <a:r>
              <a:rPr lang="en-US" dirty="0" smtClean="0"/>
              <a:t> in Egypt to serve under him. Thus for a short time he became one of his princes. Then </a:t>
            </a:r>
            <a:r>
              <a:rPr lang="en-US" dirty="0" err="1" smtClean="0"/>
              <a:t>Antigonus</a:t>
            </a:r>
            <a:r>
              <a:rPr lang="en-US" dirty="0" smtClean="0"/>
              <a:t> was defeated at Gaza in 312 B.C., and Seleuco returned to Babylon to retake his former authority. He increased significantly in power and took over the areas of Babylon, Syria, and Media, so that he was stronger than </a:t>
            </a:r>
            <a:r>
              <a:rPr lang="en-US" dirty="0" err="1" smtClean="0"/>
              <a:t>Ptolomeo</a:t>
            </a:r>
            <a:r>
              <a:rPr lang="en-US" dirty="0" smtClean="0"/>
              <a:t> I </a:t>
            </a:r>
            <a:r>
              <a:rPr lang="en-US" dirty="0" err="1" smtClean="0"/>
              <a:t>Soter</a:t>
            </a:r>
            <a:r>
              <a:rPr lang="en-US" dirty="0" smtClean="0"/>
              <a:t>.</a:t>
            </a:r>
          </a:p>
          <a:p>
            <a:endParaRPr lang="en-US" dirty="0" smtClean="0"/>
          </a:p>
          <a:p>
            <a:r>
              <a:rPr lang="en-US" dirty="0" smtClean="0"/>
              <a:t>Crossway Bibles. (2008). The ESV Study Bible (p. 1610). Wheaton, IL: Crossway Bibles.</a:t>
            </a:r>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pPr/>
              <a:t>279</a:t>
            </a:fld>
            <a:endParaRPr lang="en-US"/>
          </a:p>
        </p:txBody>
      </p:sp>
    </p:spTree>
    <p:extLst>
      <p:ext uri="{BB962C8B-B14F-4D97-AF65-F5344CB8AC3E}">
        <p14:creationId xmlns:p14="http://schemas.microsoft.com/office/powerpoint/2010/main" val="10023854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Ptolomeo</a:t>
            </a:r>
            <a:r>
              <a:rPr lang="en-US" dirty="0" smtClean="0"/>
              <a:t> </a:t>
            </a:r>
            <a:r>
              <a:rPr lang="en-US" dirty="0"/>
              <a:t>III </a:t>
            </a:r>
            <a:r>
              <a:rPr lang="en-US" dirty="0" err="1"/>
              <a:t>Euergetes</a:t>
            </a:r>
            <a:r>
              <a:rPr lang="en-US" dirty="0"/>
              <a:t> organized a campaign to avenge the murder of his sister.  He captured Antioch and marched all the way to Bactria and also defeated the Seleucid navy in the Aegean, recapturing the former conquests of his father in Asia Minor.</a:t>
            </a:r>
          </a:p>
        </p:txBody>
      </p:sp>
      <p:sp>
        <p:nvSpPr>
          <p:cNvPr id="4" name="Slide Number Placeholder 3"/>
          <p:cNvSpPr>
            <a:spLocks noGrp="1"/>
          </p:cNvSpPr>
          <p:nvPr>
            <p:ph type="sldNum" sz="quarter" idx="10"/>
          </p:nvPr>
        </p:nvSpPr>
        <p:spPr/>
        <p:txBody>
          <a:bodyPr/>
          <a:lstStyle/>
          <a:p>
            <a:fld id="{4003C762-705B-4BD3-B91B-6D7E27172869}" type="slidenum">
              <a:rPr lang="en-US" smtClean="0"/>
              <a:pPr/>
              <a:t>282</a:t>
            </a:fld>
            <a:endParaRPr lang="en-US"/>
          </a:p>
        </p:txBody>
      </p:sp>
    </p:spTree>
    <p:extLst>
      <p:ext uri="{BB962C8B-B14F-4D97-AF65-F5344CB8AC3E}">
        <p14:creationId xmlns:p14="http://schemas.microsoft.com/office/powerpoint/2010/main" val="3223747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3888" y="685800"/>
            <a:ext cx="5484812" cy="3429000"/>
          </a:xfrm>
        </p:spPr>
      </p:sp>
      <p:sp>
        <p:nvSpPr>
          <p:cNvPr id="3" name="Notes Placeholder 2"/>
          <p:cNvSpPr>
            <a:spLocks noGrp="1"/>
          </p:cNvSpPr>
          <p:nvPr>
            <p:ph type="body" idx="1"/>
          </p:nvPr>
        </p:nvSpPr>
        <p:spPr/>
        <p:txBody>
          <a:bodyPr/>
          <a:lstStyle/>
          <a:p>
            <a:r>
              <a:rPr lang="en-US" dirty="0" smtClean="0"/>
              <a:t>With animation</a:t>
            </a:r>
            <a:endParaRPr lang="en-US" dirty="0"/>
          </a:p>
        </p:txBody>
      </p:sp>
      <p:sp>
        <p:nvSpPr>
          <p:cNvPr id="4" name="Slide Number Placeholder 3"/>
          <p:cNvSpPr>
            <a:spLocks noGrp="1"/>
          </p:cNvSpPr>
          <p:nvPr>
            <p:ph type="sldNum" sz="quarter" idx="10"/>
          </p:nvPr>
        </p:nvSpPr>
        <p:spPr/>
        <p:txBody>
          <a:bodyPr/>
          <a:lstStyle/>
          <a:p>
            <a:fld id="{4622E40E-D70B-4B78-A92B-FB0DF4F879AE}"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3304887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Ptolomeo</a:t>
            </a:r>
            <a:r>
              <a:rPr lang="en-US" dirty="0" smtClean="0"/>
              <a:t> </a:t>
            </a:r>
            <a:r>
              <a:rPr lang="en-US" dirty="0"/>
              <a:t>III </a:t>
            </a:r>
            <a:r>
              <a:rPr lang="en-US" dirty="0" err="1"/>
              <a:t>Euergetes</a:t>
            </a:r>
            <a:r>
              <a:rPr lang="en-US" dirty="0"/>
              <a:t> organized a campaign to avenge the murder of his sister.  He captured Antioch and marched all the way to Bactria and also defeated the Seleucid navy in the Aegean, recapturing the former conquests of his father in Asia Minor.</a:t>
            </a:r>
          </a:p>
        </p:txBody>
      </p:sp>
      <p:sp>
        <p:nvSpPr>
          <p:cNvPr id="4" name="Slide Number Placeholder 3"/>
          <p:cNvSpPr>
            <a:spLocks noGrp="1"/>
          </p:cNvSpPr>
          <p:nvPr>
            <p:ph type="sldNum" sz="quarter" idx="10"/>
          </p:nvPr>
        </p:nvSpPr>
        <p:spPr/>
        <p:txBody>
          <a:bodyPr/>
          <a:lstStyle/>
          <a:p>
            <a:fld id="{4003C762-705B-4BD3-B91B-6D7E27172869}" type="slidenum">
              <a:rPr lang="en-US" smtClean="0">
                <a:solidFill>
                  <a:prstClr val="black"/>
                </a:solidFill>
              </a:rPr>
              <a:pPr/>
              <a:t>283</a:t>
            </a:fld>
            <a:endParaRPr lang="en-US">
              <a:solidFill>
                <a:prstClr val="black"/>
              </a:solidFill>
            </a:endParaRPr>
          </a:p>
        </p:txBody>
      </p:sp>
    </p:spTree>
    <p:extLst>
      <p:ext uri="{BB962C8B-B14F-4D97-AF65-F5344CB8AC3E}">
        <p14:creationId xmlns:p14="http://schemas.microsoft.com/office/powerpoint/2010/main" val="34118787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Ptolomeo</a:t>
            </a:r>
            <a:r>
              <a:rPr lang="en-US" dirty="0" smtClean="0"/>
              <a:t> </a:t>
            </a:r>
            <a:r>
              <a:rPr lang="en-US" dirty="0"/>
              <a:t>III </a:t>
            </a:r>
            <a:r>
              <a:rPr lang="en-US" dirty="0" err="1"/>
              <a:t>Euergetes</a:t>
            </a:r>
            <a:r>
              <a:rPr lang="en-US" dirty="0"/>
              <a:t> organized a campaign to avenge the murder of his sister.  He captured Antioch and marched all the way to Bactria and also defeated the Seleucid navy in the Aegean, recapturing the former conquests of his father in Asia Minor.</a:t>
            </a:r>
          </a:p>
        </p:txBody>
      </p:sp>
      <p:sp>
        <p:nvSpPr>
          <p:cNvPr id="4" name="Slide Number Placeholder 3"/>
          <p:cNvSpPr>
            <a:spLocks noGrp="1"/>
          </p:cNvSpPr>
          <p:nvPr>
            <p:ph type="sldNum" sz="quarter" idx="10"/>
          </p:nvPr>
        </p:nvSpPr>
        <p:spPr/>
        <p:txBody>
          <a:bodyPr/>
          <a:lstStyle/>
          <a:p>
            <a:fld id="{4003C762-705B-4BD3-B91B-6D7E27172869}" type="slidenum">
              <a:rPr lang="en-US" smtClean="0">
                <a:solidFill>
                  <a:prstClr val="black"/>
                </a:solidFill>
              </a:rPr>
              <a:pPr/>
              <a:t>285</a:t>
            </a:fld>
            <a:endParaRPr lang="en-US">
              <a:solidFill>
                <a:prstClr val="black"/>
              </a:solidFill>
            </a:endParaRPr>
          </a:p>
        </p:txBody>
      </p:sp>
    </p:spTree>
    <p:extLst>
      <p:ext uri="{BB962C8B-B14F-4D97-AF65-F5344CB8AC3E}">
        <p14:creationId xmlns:p14="http://schemas.microsoft.com/office/powerpoint/2010/main" val="1365266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Ptolomeo</a:t>
            </a:r>
            <a:r>
              <a:rPr lang="en-US" dirty="0" smtClean="0"/>
              <a:t> </a:t>
            </a:r>
            <a:r>
              <a:rPr lang="en-US" dirty="0"/>
              <a:t>III </a:t>
            </a:r>
            <a:r>
              <a:rPr lang="en-US" dirty="0" err="1"/>
              <a:t>Euergetes</a:t>
            </a:r>
            <a:r>
              <a:rPr lang="en-US" dirty="0"/>
              <a:t> organized a campaign to avenge the murder of his sister.  He captured Antioch and marched all the way to Bactria and also defeated the Seleucid navy in the Aegean, recapturing the former conquests of his father in Asia Minor.</a:t>
            </a:r>
          </a:p>
        </p:txBody>
      </p:sp>
      <p:sp>
        <p:nvSpPr>
          <p:cNvPr id="4" name="Slide Number Placeholder 3"/>
          <p:cNvSpPr>
            <a:spLocks noGrp="1"/>
          </p:cNvSpPr>
          <p:nvPr>
            <p:ph type="sldNum" sz="quarter" idx="10"/>
          </p:nvPr>
        </p:nvSpPr>
        <p:spPr/>
        <p:txBody>
          <a:bodyPr/>
          <a:lstStyle/>
          <a:p>
            <a:fld id="{4003C762-705B-4BD3-B91B-6D7E27172869}" type="slidenum">
              <a:rPr lang="en-US" smtClean="0">
                <a:solidFill>
                  <a:prstClr val="black"/>
                </a:solidFill>
              </a:rPr>
              <a:pPr/>
              <a:t>287</a:t>
            </a:fld>
            <a:endParaRPr lang="en-US">
              <a:solidFill>
                <a:prstClr val="black"/>
              </a:solidFill>
            </a:endParaRPr>
          </a:p>
        </p:txBody>
      </p:sp>
    </p:spTree>
    <p:extLst>
      <p:ext uri="{BB962C8B-B14F-4D97-AF65-F5344CB8AC3E}">
        <p14:creationId xmlns:p14="http://schemas.microsoft.com/office/powerpoint/2010/main" val="7949158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Ptolomeo</a:t>
            </a:r>
            <a:r>
              <a:rPr lang="en-US" dirty="0" smtClean="0"/>
              <a:t> </a:t>
            </a:r>
            <a:r>
              <a:rPr lang="en-US" dirty="0"/>
              <a:t>III </a:t>
            </a:r>
            <a:r>
              <a:rPr lang="en-US" dirty="0" err="1"/>
              <a:t>Euergetes</a:t>
            </a:r>
            <a:r>
              <a:rPr lang="en-US" dirty="0"/>
              <a:t> organized a campaign to avenge the murder of his sister.  He captured Antioch and marched all the way to Bactria and also defeated the Seleucid navy in the Aegean, recapturing the former conquests of his father in Asia Minor.</a:t>
            </a:r>
          </a:p>
        </p:txBody>
      </p:sp>
      <p:sp>
        <p:nvSpPr>
          <p:cNvPr id="4" name="Slide Number Placeholder 3"/>
          <p:cNvSpPr>
            <a:spLocks noGrp="1"/>
          </p:cNvSpPr>
          <p:nvPr>
            <p:ph type="sldNum" sz="quarter" idx="10"/>
          </p:nvPr>
        </p:nvSpPr>
        <p:spPr/>
        <p:txBody>
          <a:bodyPr/>
          <a:lstStyle/>
          <a:p>
            <a:fld id="{4003C762-705B-4BD3-B91B-6D7E27172869}" type="slidenum">
              <a:rPr lang="en-US" smtClean="0">
                <a:solidFill>
                  <a:prstClr val="black"/>
                </a:solidFill>
              </a:rPr>
              <a:pPr/>
              <a:t>289</a:t>
            </a:fld>
            <a:endParaRPr lang="en-US">
              <a:solidFill>
                <a:prstClr val="black"/>
              </a:solidFill>
            </a:endParaRPr>
          </a:p>
        </p:txBody>
      </p:sp>
    </p:spTree>
    <p:extLst>
      <p:ext uri="{BB962C8B-B14F-4D97-AF65-F5344CB8AC3E}">
        <p14:creationId xmlns:p14="http://schemas.microsoft.com/office/powerpoint/2010/main" val="12527611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pPr/>
              <a:t>291</a:t>
            </a:fld>
            <a:endParaRPr lang="en-US"/>
          </a:p>
        </p:txBody>
      </p:sp>
    </p:spTree>
    <p:extLst>
      <p:ext uri="{BB962C8B-B14F-4D97-AF65-F5344CB8AC3E}">
        <p14:creationId xmlns:p14="http://schemas.microsoft.com/office/powerpoint/2010/main" val="6430733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Ptolomeo</a:t>
            </a:r>
            <a:r>
              <a:rPr lang="en-US" dirty="0" smtClean="0"/>
              <a:t> </a:t>
            </a:r>
            <a:r>
              <a:rPr lang="en-US" dirty="0"/>
              <a:t>III </a:t>
            </a:r>
            <a:r>
              <a:rPr lang="en-US" dirty="0" err="1"/>
              <a:t>Euergetes</a:t>
            </a:r>
            <a:r>
              <a:rPr lang="en-US" dirty="0"/>
              <a:t> organized a campaign to avenge the murder of his sister.  He captured Antioch and marched all the way to Bactria and also defeated the Seleucid navy in the Aegean, recapturing the former conquests of his father in Asia Minor.</a:t>
            </a:r>
          </a:p>
        </p:txBody>
      </p:sp>
      <p:sp>
        <p:nvSpPr>
          <p:cNvPr id="4" name="Slide Number Placeholder 3"/>
          <p:cNvSpPr>
            <a:spLocks noGrp="1"/>
          </p:cNvSpPr>
          <p:nvPr>
            <p:ph type="sldNum" sz="quarter" idx="10"/>
          </p:nvPr>
        </p:nvSpPr>
        <p:spPr/>
        <p:txBody>
          <a:bodyPr/>
          <a:lstStyle/>
          <a:p>
            <a:fld id="{4003C762-705B-4BD3-B91B-6D7E27172869}" type="slidenum">
              <a:rPr lang="en-US" smtClean="0">
                <a:solidFill>
                  <a:prstClr val="black"/>
                </a:solidFill>
              </a:rPr>
              <a:pPr/>
              <a:t>292</a:t>
            </a:fld>
            <a:endParaRPr lang="en-US">
              <a:solidFill>
                <a:prstClr val="black"/>
              </a:solidFill>
            </a:endParaRPr>
          </a:p>
        </p:txBody>
      </p:sp>
    </p:spTree>
    <p:extLst>
      <p:ext uri="{BB962C8B-B14F-4D97-AF65-F5344CB8AC3E}">
        <p14:creationId xmlns:p14="http://schemas.microsoft.com/office/powerpoint/2010/main" val="39444141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pPr/>
              <a:t>296</a:t>
            </a:fld>
            <a:endParaRPr lang="en-US"/>
          </a:p>
        </p:txBody>
      </p:sp>
    </p:spTree>
    <p:extLst>
      <p:ext uri="{BB962C8B-B14F-4D97-AF65-F5344CB8AC3E}">
        <p14:creationId xmlns:p14="http://schemas.microsoft.com/office/powerpoint/2010/main" val="3644998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pPr/>
              <a:t>298</a:t>
            </a:fld>
            <a:endParaRPr lang="en-US"/>
          </a:p>
        </p:txBody>
      </p:sp>
    </p:spTree>
    <p:extLst>
      <p:ext uri="{BB962C8B-B14F-4D97-AF65-F5344CB8AC3E}">
        <p14:creationId xmlns:p14="http://schemas.microsoft.com/office/powerpoint/2010/main" val="22660326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pPr algn="l" rtl="0"/>
            <a:fld id="{4003C762-705B-4BD3-B91B-6D7E27172869}" type="slidenum">
              <a:rPr lang="en-US" smtClean="0"/>
              <a:pPr algn="l" rtl="0"/>
              <a:t>304</a:t>
            </a:fld>
            <a:endParaRPr lang="en-US"/>
          </a:p>
        </p:txBody>
      </p:sp>
    </p:spTree>
    <p:extLst>
      <p:ext uri="{BB962C8B-B14F-4D97-AF65-F5344CB8AC3E}">
        <p14:creationId xmlns:p14="http://schemas.microsoft.com/office/powerpoint/2010/main" val="36912186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696913"/>
            <a:ext cx="5576887" cy="3486150"/>
          </a:xfrm>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pPr algn="l" rtl="0"/>
            <a:fld id="{4003C762-705B-4BD3-B91B-6D7E27172869}" type="slidenum">
              <a:rPr lang="en-US" smtClean="0"/>
              <a:pPr algn="l" rtl="0"/>
              <a:t>305</a:t>
            </a:fld>
            <a:endParaRPr lang="en-US"/>
          </a:p>
        </p:txBody>
      </p:sp>
    </p:spTree>
    <p:extLst>
      <p:ext uri="{BB962C8B-B14F-4D97-AF65-F5344CB8AC3E}">
        <p14:creationId xmlns:p14="http://schemas.microsoft.com/office/powerpoint/2010/main" val="3674816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r>
              <a:rPr lang="en-US" dirty="0" smtClean="0"/>
              <a:t>Animated</a:t>
            </a:r>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pPr/>
              <a:t>40</a:t>
            </a:fld>
            <a:endParaRPr lang="en-US"/>
          </a:p>
        </p:txBody>
      </p:sp>
    </p:spTree>
    <p:extLst>
      <p:ext uri="{BB962C8B-B14F-4D97-AF65-F5344CB8AC3E}">
        <p14:creationId xmlns:p14="http://schemas.microsoft.com/office/powerpoint/2010/main" val="40911538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Ptolomeo</a:t>
            </a:r>
            <a:r>
              <a:rPr lang="en-US" dirty="0" smtClean="0"/>
              <a:t> </a:t>
            </a:r>
            <a:r>
              <a:rPr lang="en-US" dirty="0"/>
              <a:t>III </a:t>
            </a:r>
            <a:r>
              <a:rPr lang="en-US" dirty="0" err="1"/>
              <a:t>Euergetes</a:t>
            </a:r>
            <a:r>
              <a:rPr lang="en-US" dirty="0"/>
              <a:t> organized a campaign to avenge the murder of his sister.  He captured Antioch and marched all the way to Bactria and also defeated the Seleucid navy in the Aegean, recapturing the former conquests of his father in Asia Minor.</a:t>
            </a:r>
          </a:p>
        </p:txBody>
      </p:sp>
      <p:sp>
        <p:nvSpPr>
          <p:cNvPr id="4" name="Slide Number Placeholder 3"/>
          <p:cNvSpPr>
            <a:spLocks noGrp="1"/>
          </p:cNvSpPr>
          <p:nvPr>
            <p:ph type="sldNum" sz="quarter" idx="10"/>
          </p:nvPr>
        </p:nvSpPr>
        <p:spPr/>
        <p:txBody>
          <a:bodyPr/>
          <a:lstStyle/>
          <a:p>
            <a:fld id="{4003C762-705B-4BD3-B91B-6D7E27172869}" type="slidenum">
              <a:rPr lang="en-US" smtClean="0">
                <a:solidFill>
                  <a:prstClr val="black"/>
                </a:solidFill>
              </a:rPr>
              <a:pPr/>
              <a:t>315</a:t>
            </a:fld>
            <a:endParaRPr lang="en-US">
              <a:solidFill>
                <a:prstClr val="black"/>
              </a:solidFill>
            </a:endParaRPr>
          </a:p>
        </p:txBody>
      </p:sp>
    </p:spTree>
    <p:extLst>
      <p:ext uri="{BB962C8B-B14F-4D97-AF65-F5344CB8AC3E}">
        <p14:creationId xmlns:p14="http://schemas.microsoft.com/office/powerpoint/2010/main" val="38449515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pPr algn="l" rtl="0"/>
            <a:fld id="{4003C762-705B-4BD3-B91B-6D7E27172869}" type="slidenum">
              <a:rPr lang="en-US" smtClean="0"/>
              <a:pPr algn="l" rtl="0"/>
              <a:t>317</a:t>
            </a:fld>
            <a:endParaRPr lang="en-US"/>
          </a:p>
        </p:txBody>
      </p:sp>
    </p:spTree>
    <p:extLst>
      <p:ext uri="{BB962C8B-B14F-4D97-AF65-F5344CB8AC3E}">
        <p14:creationId xmlns:p14="http://schemas.microsoft.com/office/powerpoint/2010/main" val="129048161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1122" indent="-288893" eaLnBrk="0" hangingPunct="0">
              <a:spcBef>
                <a:spcPct val="30000"/>
              </a:spcBef>
              <a:defRPr sz="1200">
                <a:solidFill>
                  <a:schemeClr val="tx1"/>
                </a:solidFill>
                <a:latin typeface="Arial" pitchFamily="34" charset="0"/>
              </a:defRPr>
            </a:lvl2pPr>
            <a:lvl3pPr marL="1155573" indent="-231115" eaLnBrk="0" hangingPunct="0">
              <a:spcBef>
                <a:spcPct val="30000"/>
              </a:spcBef>
              <a:defRPr sz="1200">
                <a:solidFill>
                  <a:schemeClr val="tx1"/>
                </a:solidFill>
                <a:latin typeface="Arial" pitchFamily="34" charset="0"/>
              </a:defRPr>
            </a:lvl3pPr>
            <a:lvl4pPr marL="1617802" indent="-231115" eaLnBrk="0" hangingPunct="0">
              <a:spcBef>
                <a:spcPct val="30000"/>
              </a:spcBef>
              <a:defRPr sz="1200">
                <a:solidFill>
                  <a:schemeClr val="tx1"/>
                </a:solidFill>
                <a:latin typeface="Arial" pitchFamily="34" charset="0"/>
              </a:defRPr>
            </a:lvl4pPr>
            <a:lvl5pPr marL="2080031" indent="-231115" eaLnBrk="0" hangingPunct="0">
              <a:spcBef>
                <a:spcPct val="30000"/>
              </a:spcBef>
              <a:defRPr sz="1200">
                <a:solidFill>
                  <a:schemeClr val="tx1"/>
                </a:solidFill>
                <a:latin typeface="Arial" pitchFamily="34" charset="0"/>
              </a:defRPr>
            </a:lvl5pPr>
            <a:lvl6pPr marL="2542261" indent="-231115" eaLnBrk="0" fontAlgn="base" hangingPunct="0">
              <a:spcBef>
                <a:spcPct val="30000"/>
              </a:spcBef>
              <a:spcAft>
                <a:spcPct val="0"/>
              </a:spcAft>
              <a:defRPr sz="1200">
                <a:solidFill>
                  <a:schemeClr val="tx1"/>
                </a:solidFill>
                <a:latin typeface="Arial" pitchFamily="34" charset="0"/>
              </a:defRPr>
            </a:lvl6pPr>
            <a:lvl7pPr marL="3004490" indent="-231115" eaLnBrk="0" fontAlgn="base" hangingPunct="0">
              <a:spcBef>
                <a:spcPct val="30000"/>
              </a:spcBef>
              <a:spcAft>
                <a:spcPct val="0"/>
              </a:spcAft>
              <a:defRPr sz="1200">
                <a:solidFill>
                  <a:schemeClr val="tx1"/>
                </a:solidFill>
                <a:latin typeface="Arial" pitchFamily="34" charset="0"/>
              </a:defRPr>
            </a:lvl7pPr>
            <a:lvl8pPr marL="3466719" indent="-231115" eaLnBrk="0" fontAlgn="base" hangingPunct="0">
              <a:spcBef>
                <a:spcPct val="30000"/>
              </a:spcBef>
              <a:spcAft>
                <a:spcPct val="0"/>
              </a:spcAft>
              <a:defRPr sz="1200">
                <a:solidFill>
                  <a:schemeClr val="tx1"/>
                </a:solidFill>
                <a:latin typeface="Arial" pitchFamily="34" charset="0"/>
              </a:defRPr>
            </a:lvl8pPr>
            <a:lvl9pPr marL="3928948" indent="-231115" eaLnBrk="0" fontAlgn="base" hangingPunct="0">
              <a:spcBef>
                <a:spcPct val="30000"/>
              </a:spcBef>
              <a:spcAft>
                <a:spcPct val="0"/>
              </a:spcAft>
              <a:defRPr sz="1200">
                <a:solidFill>
                  <a:schemeClr val="tx1"/>
                </a:solidFill>
                <a:latin typeface="Arial" pitchFamily="34" charset="0"/>
              </a:defRPr>
            </a:lvl9pPr>
          </a:lstStyle>
          <a:p>
            <a:pPr algn="l" rtl="0" eaLnBrk="1" hangingPunct="1">
              <a:spcBef>
                <a:spcPct val="0"/>
              </a:spcBef>
            </a:pPr>
            <a:fld id="{E17755BB-D5BE-47D4-94D5-B265FBE972E6}" type="slidenum">
              <a:rPr lang="en-US" altLang="en-US" smtClean="0">
                <a:solidFill>
                  <a:prstClr val="black"/>
                </a:solidFill>
              </a:rPr>
              <a:pPr algn="l" rtl="0" eaLnBrk="1" hangingPunct="1">
                <a:spcBef>
                  <a:spcPct val="0"/>
                </a:spcBef>
              </a:pPr>
              <a:t>324</a:t>
            </a:fld>
            <a:endParaRPr lang="en-US" altLang="en-US" smtClean="0">
              <a:solidFill>
                <a:prstClr val="black"/>
              </a:solidFill>
            </a:endParaRPr>
          </a:p>
        </p:txBody>
      </p:sp>
      <p:sp>
        <p:nvSpPr>
          <p:cNvPr id="105475" name="Rectangle 2"/>
          <p:cNvSpPr>
            <a:spLocks noGrp="1" noRot="1" noChangeAspect="1" noChangeArrowheads="1" noTextEdit="1"/>
          </p:cNvSpPr>
          <p:nvPr>
            <p:ph type="sldImg"/>
          </p:nvPr>
        </p:nvSpPr>
        <p:spPr>
          <a:xfrm>
            <a:off x="654050" y="696913"/>
            <a:ext cx="5575300" cy="3486150"/>
          </a:xfrm>
          <a:ln/>
        </p:spPr>
      </p:sp>
      <p:sp>
        <p:nvSpPr>
          <p:cNvPr id="105476" name="Rectangle 3"/>
          <p:cNvSpPr>
            <a:spLocks noGrp="1" noChangeArrowheads="1"/>
          </p:cNvSpPr>
          <p:nvPr>
            <p:ph type="body" idx="1"/>
          </p:nvPr>
        </p:nvSpPr>
        <p:spPr>
          <a:xfrm>
            <a:off x="688182" y="4415790"/>
            <a:ext cx="5505450" cy="4183380"/>
          </a:xfrm>
          <a:noFill/>
        </p:spPr>
        <p:txBody>
          <a:bodyPr/>
          <a:lstStyle/>
          <a:p>
            <a:pPr algn="l" rtl="0" eaLnBrk="1" hangingPunct="1">
              <a:lnSpc>
                <a:spcPct val="80000"/>
              </a:lnSpc>
            </a:pPr>
            <a:r>
              <a:rPr lang="en-US" altLang="en-US" sz="800" dirty="0"/>
              <a:t>Este mapa de la costa noroeste del Mar Muerto muestra la ubicación de las 11 cuevas en las que se encontraron materiales escritos entre 1947 y 1956.</a:t>
            </a:r>
          </a:p>
          <a:p>
            <a:pPr algn="l" rtl="0" eaLnBrk="1" hangingPunct="1">
              <a:lnSpc>
                <a:spcPct val="80000"/>
              </a:lnSpc>
            </a:pPr>
            <a:r>
              <a:rPr lang="en-US" altLang="en-US" sz="800" dirty="0"/>
              <a:t>La secuencia de los hallazgos fue la siguiente: la Cueva 1, aproximadamente a media milla al norte de Khirbet Qumran, fue descubierta a principios de 1947 por pastores beduinos e inicialmente arrojó siete Rollos del Mar Muerto (ver Diapositivas 23-29). Los académicos de la expedición conjunta organizada por el Departamento de Antigüedades de Jordania investigaron la Cueva 1 en 1949 y encontraron 72 fragmentos de rollos adicionales, algunos pertenecientes a los siete rollos iniciales.</a:t>
            </a:r>
          </a:p>
          <a:p>
            <a:pPr algn="l" rtl="0" eaLnBrk="1" hangingPunct="1">
              <a:lnSpc>
                <a:spcPct val="80000"/>
              </a:lnSpc>
            </a:pPr>
            <a:r>
              <a:rPr lang="en-US" altLang="en-US" sz="800" dirty="0"/>
              <a:t>La cueva 2, también en los acantilados del norte, fue descubierta por beduinos en 1952; En esta cueva se encontraron 18 fragmentos de textos bíblicos hebreos, junto con 15 porciones de escritos no bíblicos.</a:t>
            </a:r>
          </a:p>
          <a:p>
            <a:pPr algn="l" rtl="0" eaLnBrk="1" hangingPunct="1">
              <a:lnSpc>
                <a:spcPct val="80000"/>
              </a:lnSpc>
            </a:pPr>
            <a:r>
              <a:rPr lang="en-US" altLang="en-US" sz="800" dirty="0"/>
              <a:t>Más tarde ese año, miembros de la expedición conjunta encontraron la Cueva 3 con la ayuda de la Escuela Estadounidense de Investigación Oriental en Jerusalén. El equipo estaba realizando un estudio sistemático de las cuevas de la región, motivado por el descubrimiento de la Cueva 2. El famoso Rollo de Cobre se encontró en la Cueva 3 (ver Diapositivas 93-96), así como 14 fragmentos de rollos de cuero (tres bíblicos y 11 no bíblico).</a:t>
            </a:r>
          </a:p>
          <a:p>
            <a:pPr algn="l" rtl="0" eaLnBrk="1" hangingPunct="1">
              <a:lnSpc>
                <a:spcPct val="80000"/>
              </a:lnSpc>
            </a:pPr>
            <a:r>
              <a:rPr lang="en-US" altLang="en-US" sz="800" dirty="0"/>
              <a:t>Las cuevas 4 y 5 estaban más cerca de los edificios comunitarios de Khirbet Qumran y fueron descubiertas después de que comenzaran las excavaciones en el asentamiento. La cueva 4 fue descubierta en 1952 por beduinos. Por qué no fue encontrado por los arqueólogos que excavaron a unos cientos de metros de distancia sigue siendo un misterio. Pero habían limitado su búsqueda a los acantilados de piedra caliza sobre el asentamiento, ignorando las cuevas en la terraza de marga de abajo. ¿Por qué no exploraron las cuevas inferiores? Frank Cross, un destacado erudito de los Rollos del Mar Muerto (ver diapositiva 78), sugiere que pueden haber sufrido de calor, malaria o simple fatiga. En cualquier caso, después de que los beduinos recuperaran el 80 por ciento de los más de 500 rollos fragmentarios encontrados en esta cueva, los arqueólogos profesionales se encontraron con la excavación clandestina y completaron sistemáticamente el trabajo. Al mismo tiempo,</a:t>
            </a:r>
          </a:p>
          <a:p>
            <a:pPr algn="l" rtl="0" eaLnBrk="1" hangingPunct="1">
              <a:lnSpc>
                <a:spcPct val="80000"/>
              </a:lnSpc>
            </a:pPr>
            <a:r>
              <a:rPr lang="en-US" altLang="en-US" sz="800" dirty="0"/>
              <a:t>La cueva 6 fue descubierta por los beduinos antes de encontrar la cueva 4. La cueva 6 está ubicada en la pared sur de la entrada a</a:t>
            </a:r>
            <a:r>
              <a:rPr lang="en-US" altLang="en-US" sz="800" dirty="0" err="1"/>
              <a:t>Cauce</a:t>
            </a:r>
            <a:r>
              <a:rPr lang="en-US" altLang="en-US" sz="800" dirty="0"/>
              <a:t>Qumran, entre los acantilados de piedra caliza y la terraza de margas. El descubrimiento de la Cueva 6 en esta área llevó a los beduinos a la terraza y a la Cueva 4. En la Cueva 6 se encontraron fragmentos de siete textos bíblicos y veinticuatro no bíblicos. Pero estos fragmentos no agregaron nada significativo a los otros hallazgos, aunque partes del importante texto conocido como el Documento de Damasco se encontraban entre ellos.</a:t>
            </a:r>
          </a:p>
          <a:p>
            <a:pPr algn="l" rtl="0" eaLnBrk="1" hangingPunct="1">
              <a:lnSpc>
                <a:spcPct val="80000"/>
              </a:lnSpc>
            </a:pPr>
            <a:r>
              <a:rPr lang="en-US" altLang="en-US" sz="800" dirty="0"/>
              <a:t>Las cuevas 7-10 fueron ubicadas durante la temporada de 1955 por miembros de una expedición conjunta que realizaron un estudio sistemático de las cuevas a lo largo del borde de los acantilados que se extienden hacia el norte desde Qumrán. La cueva 7 arrojó solo 19 fragmentos pequeños, pero, sorprendentemente, todos estaban escritos en griego. Dos de los fragmentos fueron identificados como traducciones griegas de textos bíblicos hebreos. Las piezas restantes son tan pequeñas que los eruditos no han podido ponerse de acuerdo sobre su identificación, aunque se ha afirmado que algunas son fragmentos de documentos del Nuevo Testamento (ver diapositiva 112). La cueva 7 también produjo el texto conocido como la Carta de Jeremías. Las cuevas 8-10 proporcionaron solo restos modestos (aunque su descubrimiento habría causado sensación antes del descubrimiento de otros Rollos del Mar Muerto). La cueva 8 fue probablemente un taller de pergaminos. En esta cueva se encontraron cientos de pestañas, las cuales, según una teoría, estaban destinados a asegurar las correas de cuero que se envolvían alrededor de los rollos. La cueva 8 también contenía fragmentos de cuatro textos bíblicos (uno del tamaño de un texto de filacteria y otro del tamaño de un texto de mezuzá) y un texto no bíblico. La cueva 9 arrojó solo un pequeño fragmento de rollo. La cueva 10 contenía solo un ostracón, un fragmento de cerámica con dos caracteres hebreos escritos en él.</a:t>
            </a:r>
          </a:p>
          <a:p>
            <a:pPr algn="l" rtl="0" eaLnBrk="1" hangingPunct="1">
              <a:lnSpc>
                <a:spcPct val="80000"/>
              </a:lnSpc>
            </a:pPr>
            <a:r>
              <a:rPr lang="en-US" altLang="en-US" sz="800" dirty="0"/>
              <a:t>La cueva 11 fue encontrada en 1956 por beduinos, cerca del límite norte de las cuevas de los rollos, y fue investigada el mismo año por miembros del equipo de expedición. Esta cueva contenía los descubrimientos de rollos más importantes después de las Cuevas 1 y 4. Además de una serie de pequeños fragmentos, el famoso Rollo del Templo, que es el rollo más largo y la única copia completa de este documento previamente desconocido en la biblioteca de Qumran (ver Diapositivas 98- 101), se encontró en la cueva 11. También había allí otros tres rollos, cada uno interesante por derecho propio: un Targum (una traducción al arameo) de Job, un rollo de salmos y una copia de Levítico en paleohebreo (el hebreo escritura utilizada antes de la conquista babilónica).</a:t>
            </a:r>
          </a:p>
          <a:p>
            <a:pPr algn="l" rtl="0" eaLnBrk="1" hangingPunct="1">
              <a:lnSpc>
                <a:spcPct val="80000"/>
              </a:lnSpc>
            </a:pPr>
            <a:r>
              <a:rPr lang="en-US" altLang="en-US" sz="800" dirty="0"/>
              <a:t>Mientras tanto, se encontraron unas 26 otras cuevas en esta misma área que mostraban signos de habitación durante el período de la comunidad de Qumran. Algunos de ellos produjeron cerámica tipo Qumran (ver Diapositiva 14).</a:t>
            </a:r>
          </a:p>
        </p:txBody>
      </p:sp>
    </p:spTree>
    <p:extLst>
      <p:ext uri="{BB962C8B-B14F-4D97-AF65-F5344CB8AC3E}">
        <p14:creationId xmlns:p14="http://schemas.microsoft.com/office/powerpoint/2010/main" val="15701816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Daniel 11:36-37 (NVI)</a:t>
            </a:r>
          </a:p>
          <a:p>
            <a:pPr algn="l" rtl="0"/>
            <a:r>
              <a:rPr lang="en-US" dirty="0" smtClean="0"/>
              <a:t>36 "Entonces el rey hará conforme a su propia voluntad: se exaltará y se engrandecerá sobre todo dios, hablará blasfemias contra el Dios de los dioses, y prosperará hasta que la ira se haya cumplido; porque lo que está determinado se hará .</a:t>
            </a:r>
          </a:p>
          <a:p>
            <a:pPr algn="l" rtl="0"/>
            <a:r>
              <a:rPr lang="en-US" dirty="0" smtClean="0"/>
              <a:t>37 No hará caso del Dios de sus padres, ni del deseo de las mujeres, ni hará caso de dios alguno; porque él se exaltará sobre todos ellos.</a:t>
            </a:r>
            <a:endParaRPr lang="en-US" dirty="0"/>
          </a:p>
        </p:txBody>
      </p:sp>
      <p:sp>
        <p:nvSpPr>
          <p:cNvPr id="4" name="Slide Number Placeholder 3"/>
          <p:cNvSpPr>
            <a:spLocks noGrp="1"/>
          </p:cNvSpPr>
          <p:nvPr>
            <p:ph type="sldNum" sz="quarter" idx="10"/>
          </p:nvPr>
        </p:nvSpPr>
        <p:spPr/>
        <p:txBody>
          <a:bodyPr/>
          <a:lstStyle/>
          <a:p>
            <a:pPr algn="l" rtl="0"/>
            <a:fld id="{4003C762-705B-4BD3-B91B-6D7E27172869}" type="slidenum">
              <a:rPr lang="en-US" smtClean="0"/>
              <a:pPr algn="l" rtl="0"/>
              <a:t>330</a:t>
            </a:fld>
            <a:endParaRPr lang="en-US"/>
          </a:p>
        </p:txBody>
      </p:sp>
    </p:spTree>
    <p:extLst>
      <p:ext uri="{BB962C8B-B14F-4D97-AF65-F5344CB8AC3E}">
        <p14:creationId xmlns:p14="http://schemas.microsoft.com/office/powerpoint/2010/main" val="123093546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Daniel 11:36-37 (NVI)</a:t>
            </a:r>
          </a:p>
          <a:p>
            <a:pPr algn="l" rtl="0"/>
            <a:r>
              <a:rPr lang="en-US" dirty="0" smtClean="0"/>
              <a:t>36 "Entonces el rey hará conforme a su propia voluntad: se exaltará y se engrandecerá sobre todo dios, hablará blasfemias contra el Dios de los dioses, y prosperará hasta que la ira se haya cumplido; porque lo que está determinado se hará .</a:t>
            </a:r>
          </a:p>
          <a:p>
            <a:pPr algn="l" rtl="0"/>
            <a:r>
              <a:rPr lang="en-US" dirty="0" smtClean="0"/>
              <a:t>37 No </a:t>
            </a:r>
            <a:r>
              <a:rPr lang="en-US" dirty="0" err="1" smtClean="0"/>
              <a:t>hará</a:t>
            </a:r>
            <a:r>
              <a:rPr lang="en-US" dirty="0" smtClean="0"/>
              <a:t> </a:t>
            </a:r>
            <a:r>
              <a:rPr lang="en-US" dirty="0" err="1" smtClean="0"/>
              <a:t>caso</a:t>
            </a:r>
            <a:r>
              <a:rPr lang="en-US" dirty="0" smtClean="0"/>
              <a:t> del Dios de </a:t>
            </a:r>
            <a:r>
              <a:rPr lang="en-US" dirty="0" err="1" smtClean="0"/>
              <a:t>sus</a:t>
            </a:r>
            <a:r>
              <a:rPr lang="en-US" dirty="0" smtClean="0"/>
              <a:t> padres, </a:t>
            </a:r>
            <a:r>
              <a:rPr lang="en-US" dirty="0" err="1" smtClean="0"/>
              <a:t>ni</a:t>
            </a:r>
            <a:r>
              <a:rPr lang="en-US" dirty="0" smtClean="0"/>
              <a:t> del </a:t>
            </a:r>
            <a:r>
              <a:rPr lang="en-US" dirty="0" err="1" smtClean="0"/>
              <a:t>deseo</a:t>
            </a:r>
            <a:r>
              <a:rPr lang="en-US" dirty="0" smtClean="0"/>
              <a:t> de las </a:t>
            </a:r>
            <a:r>
              <a:rPr lang="en-US" dirty="0" err="1" smtClean="0"/>
              <a:t>mujeres</a:t>
            </a:r>
            <a:r>
              <a:rPr lang="en-US" dirty="0" smtClean="0"/>
              <a:t>, </a:t>
            </a:r>
            <a:r>
              <a:rPr lang="en-US" dirty="0" err="1" smtClean="0"/>
              <a:t>ni</a:t>
            </a:r>
            <a:r>
              <a:rPr lang="en-US" dirty="0" smtClean="0"/>
              <a:t> </a:t>
            </a:r>
            <a:r>
              <a:rPr lang="en-US" dirty="0" err="1" smtClean="0"/>
              <a:t>hará</a:t>
            </a:r>
            <a:r>
              <a:rPr lang="en-US" dirty="0" smtClean="0"/>
              <a:t> </a:t>
            </a:r>
            <a:r>
              <a:rPr lang="en-US" dirty="0" err="1" smtClean="0"/>
              <a:t>caso</a:t>
            </a:r>
            <a:r>
              <a:rPr lang="en-US" dirty="0" smtClean="0"/>
              <a:t> de </a:t>
            </a:r>
            <a:r>
              <a:rPr lang="en-US" dirty="0" err="1" smtClean="0"/>
              <a:t>dios</a:t>
            </a:r>
            <a:r>
              <a:rPr lang="en-US" dirty="0" smtClean="0"/>
              <a:t> </a:t>
            </a:r>
            <a:r>
              <a:rPr lang="en-US" dirty="0" err="1" smtClean="0"/>
              <a:t>alguno</a:t>
            </a:r>
            <a:r>
              <a:rPr lang="en-US" dirty="0" smtClean="0"/>
              <a:t>; </a:t>
            </a:r>
            <a:r>
              <a:rPr lang="en-US" dirty="0" err="1" smtClean="0"/>
              <a:t>porque</a:t>
            </a:r>
            <a:r>
              <a:rPr lang="en-US" dirty="0" smtClean="0"/>
              <a:t> </a:t>
            </a:r>
            <a:r>
              <a:rPr lang="en-US" dirty="0" err="1" smtClean="0"/>
              <a:t>él</a:t>
            </a:r>
            <a:r>
              <a:rPr lang="en-US" dirty="0" smtClean="0"/>
              <a:t> se </a:t>
            </a:r>
            <a:r>
              <a:rPr lang="en-US" dirty="0" err="1" smtClean="0"/>
              <a:t>exaltará</a:t>
            </a:r>
            <a:r>
              <a:rPr lang="en-US" dirty="0" smtClean="0"/>
              <a:t> </a:t>
            </a:r>
            <a:r>
              <a:rPr lang="en-US" dirty="0" err="1" smtClean="0"/>
              <a:t>sobre</a:t>
            </a:r>
            <a:r>
              <a:rPr lang="en-US" dirty="0" smtClean="0"/>
              <a:t> </a:t>
            </a:r>
            <a:r>
              <a:rPr lang="en-US" dirty="0" err="1" smtClean="0"/>
              <a:t>todos</a:t>
            </a:r>
            <a:r>
              <a:rPr lang="en-US" dirty="0" smtClean="0"/>
              <a:t> </a:t>
            </a:r>
            <a:r>
              <a:rPr lang="en-US" dirty="0" err="1" smtClean="0"/>
              <a:t>ellos</a:t>
            </a:r>
            <a:r>
              <a:rPr lang="en-US" dirty="0" smtClean="0"/>
              <a:t>.</a:t>
            </a:r>
            <a:endParaRPr lang="en-US" dirty="0"/>
          </a:p>
        </p:txBody>
      </p:sp>
      <p:sp>
        <p:nvSpPr>
          <p:cNvPr id="4" name="Slide Number Placeholder 3"/>
          <p:cNvSpPr>
            <a:spLocks noGrp="1"/>
          </p:cNvSpPr>
          <p:nvPr>
            <p:ph type="sldNum" sz="quarter" idx="10"/>
          </p:nvPr>
        </p:nvSpPr>
        <p:spPr/>
        <p:txBody>
          <a:bodyPr/>
          <a:lstStyle/>
          <a:p>
            <a:pPr algn="l" rtl="0"/>
            <a:fld id="{4003C762-705B-4BD3-B91B-6D7E27172869}" type="slidenum">
              <a:rPr lang="en-US" smtClean="0">
                <a:solidFill>
                  <a:prstClr val="black"/>
                </a:solidFill>
              </a:rPr>
              <a:pPr algn="l" rtl="0"/>
              <a:t>333</a:t>
            </a:fld>
            <a:endParaRPr lang="en-US">
              <a:solidFill>
                <a:prstClr val="black"/>
              </a:solidFill>
            </a:endParaRPr>
          </a:p>
        </p:txBody>
      </p:sp>
    </p:spTree>
    <p:extLst>
      <p:ext uri="{BB962C8B-B14F-4D97-AF65-F5344CB8AC3E}">
        <p14:creationId xmlns:p14="http://schemas.microsoft.com/office/powerpoint/2010/main" val="27592124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696913"/>
            <a:ext cx="5576887" cy="3486150"/>
          </a:xfrm>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pPr algn="l" rtl="0"/>
            <a:fld id="{4003C762-705B-4BD3-B91B-6D7E27172869}" type="slidenum">
              <a:rPr lang="en-US" smtClean="0">
                <a:solidFill>
                  <a:prstClr val="black"/>
                </a:solidFill>
              </a:rPr>
              <a:pPr algn="l" rtl="0"/>
              <a:t>335</a:t>
            </a:fld>
            <a:endParaRPr lang="en-US">
              <a:solidFill>
                <a:prstClr val="black"/>
              </a:solidFill>
            </a:endParaRPr>
          </a:p>
        </p:txBody>
      </p:sp>
    </p:spTree>
    <p:extLst>
      <p:ext uri="{BB962C8B-B14F-4D97-AF65-F5344CB8AC3E}">
        <p14:creationId xmlns:p14="http://schemas.microsoft.com/office/powerpoint/2010/main" val="28782699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696913"/>
            <a:ext cx="5576887" cy="3486150"/>
          </a:xfrm>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pPr algn="l" rtl="0"/>
            <a:fld id="{4003C762-705B-4BD3-B91B-6D7E27172869}" type="slidenum">
              <a:rPr lang="en-US" smtClean="0">
                <a:solidFill>
                  <a:prstClr val="black"/>
                </a:solidFill>
              </a:rPr>
              <a:pPr algn="l" rtl="0"/>
              <a:t>336</a:t>
            </a:fld>
            <a:endParaRPr lang="en-US">
              <a:solidFill>
                <a:prstClr val="black"/>
              </a:solidFill>
            </a:endParaRPr>
          </a:p>
        </p:txBody>
      </p:sp>
    </p:spTree>
    <p:extLst>
      <p:ext uri="{BB962C8B-B14F-4D97-AF65-F5344CB8AC3E}">
        <p14:creationId xmlns:p14="http://schemas.microsoft.com/office/powerpoint/2010/main" val="40033162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696913"/>
            <a:ext cx="5576887" cy="3486150"/>
          </a:xfrm>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pPr algn="l" rtl="0"/>
            <a:fld id="{4003C762-705B-4BD3-B91B-6D7E27172869}" type="slidenum">
              <a:rPr lang="en-US" smtClean="0">
                <a:solidFill>
                  <a:prstClr val="black"/>
                </a:solidFill>
              </a:rPr>
              <a:pPr algn="l" rtl="0"/>
              <a:t>337</a:t>
            </a:fld>
            <a:endParaRPr lang="en-US">
              <a:solidFill>
                <a:prstClr val="black"/>
              </a:solidFill>
            </a:endParaRPr>
          </a:p>
        </p:txBody>
      </p:sp>
    </p:spTree>
    <p:extLst>
      <p:ext uri="{BB962C8B-B14F-4D97-AF65-F5344CB8AC3E}">
        <p14:creationId xmlns:p14="http://schemas.microsoft.com/office/powerpoint/2010/main" val="22439504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l" rtl="0"/>
            <a:fld id="{16938E65-4BC9-4327-93A4-49F2CDF5C404}" type="slidenum">
              <a:rPr lang="en-US" altLang="en-US">
                <a:solidFill>
                  <a:prstClr val="black"/>
                </a:solidFill>
              </a:rPr>
              <a:pPr algn="l" rtl="0"/>
              <a:t>338</a:t>
            </a:fld>
            <a:endParaRPr lang="en-US" altLang="en-US">
              <a:solidFill>
                <a:prstClr val="black"/>
              </a:solidFill>
            </a:endParaRPr>
          </a:p>
        </p:txBody>
      </p:sp>
      <p:sp>
        <p:nvSpPr>
          <p:cNvPr id="357378" name="Rectangle 2"/>
          <p:cNvSpPr>
            <a:spLocks noGrp="1" noRot="1" noChangeAspect="1" noChangeArrowheads="1" noTextEdit="1"/>
          </p:cNvSpPr>
          <p:nvPr>
            <p:ph type="sldImg"/>
          </p:nvPr>
        </p:nvSpPr>
        <p:spPr bwMode="auto">
          <a:xfrm>
            <a:off x="654050" y="696913"/>
            <a:ext cx="5575300" cy="3486150"/>
          </a:xfrm>
          <a:prstGeom prst="rect">
            <a:avLst/>
          </a:prstGeom>
          <a:solidFill>
            <a:srgbClr val="FFFFFF"/>
          </a:solidFill>
          <a:ln>
            <a:solidFill>
              <a:srgbClr val="000000"/>
            </a:solidFill>
            <a:miter lim="800000"/>
            <a:headEnd/>
            <a:tailEnd/>
          </a:ln>
        </p:spPr>
      </p:sp>
      <p:sp>
        <p:nvSpPr>
          <p:cNvPr id="357379" name="Rectangle 3"/>
          <p:cNvSpPr>
            <a:spLocks noGrp="1" noChangeArrowheads="1"/>
          </p:cNvSpPr>
          <p:nvPr>
            <p:ph type="body" idx="1"/>
          </p:nvPr>
        </p:nvSpPr>
        <p:spPr bwMode="auto">
          <a:xfrm>
            <a:off x="688182" y="4415790"/>
            <a:ext cx="5505450" cy="4183380"/>
          </a:xfrm>
          <a:prstGeom prst="rect">
            <a:avLst/>
          </a:prstGeom>
          <a:solidFill>
            <a:srgbClr val="FFFFFF"/>
          </a:solidFill>
          <a:ln>
            <a:solidFill>
              <a:srgbClr val="000000"/>
            </a:solidFill>
            <a:miter lim="800000"/>
            <a:headEnd/>
            <a:tailEnd/>
          </a:ln>
        </p:spPr>
        <p:txBody>
          <a:bodyPr/>
          <a:lstStyle/>
          <a:p>
            <a:pPr algn="l" rtl="0"/>
            <a:r>
              <a:rPr lang="en-US" altLang="en-US"/>
              <a:t>La flecha roja y las piedras lisas muestran el área de oración del Muro Occidental de hoy.</a:t>
            </a:r>
          </a:p>
          <a:p>
            <a:pPr algn="l" rtl="0"/>
            <a:endParaRPr lang="en-US" altLang="en-US"/>
          </a:p>
        </p:txBody>
      </p:sp>
    </p:spTree>
    <p:extLst>
      <p:ext uri="{BB962C8B-B14F-4D97-AF65-F5344CB8AC3E}">
        <p14:creationId xmlns:p14="http://schemas.microsoft.com/office/powerpoint/2010/main" val="298993200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l" rtl="0"/>
            <a:fld id="{67186582-3D5A-4B15-8F9F-812B97F5FCF8}" type="slidenum">
              <a:rPr lang="en-US" altLang="en-US">
                <a:solidFill>
                  <a:prstClr val="black"/>
                </a:solidFill>
              </a:rPr>
              <a:pPr algn="l" rtl="0"/>
              <a:t>340</a:t>
            </a:fld>
            <a:endParaRPr lang="en-US" altLang="en-US">
              <a:solidFill>
                <a:prstClr val="black"/>
              </a:solidFill>
            </a:endParaRPr>
          </a:p>
        </p:txBody>
      </p:sp>
      <p:sp>
        <p:nvSpPr>
          <p:cNvPr id="362498" name="Rectangle 2"/>
          <p:cNvSpPr>
            <a:spLocks noGrp="1" noRot="1" noChangeAspect="1" noChangeArrowheads="1" noTextEdit="1"/>
          </p:cNvSpPr>
          <p:nvPr>
            <p:ph type="sldImg"/>
          </p:nvPr>
        </p:nvSpPr>
        <p:spPr bwMode="auto">
          <a:xfrm>
            <a:off x="654050" y="696913"/>
            <a:ext cx="5575300" cy="3486150"/>
          </a:xfrm>
          <a:prstGeom prst="rect">
            <a:avLst/>
          </a:prstGeom>
          <a:solidFill>
            <a:srgbClr val="FFFFFF"/>
          </a:solidFill>
          <a:ln>
            <a:solidFill>
              <a:srgbClr val="000000"/>
            </a:solidFill>
            <a:miter lim="800000"/>
            <a:headEnd/>
            <a:tailEnd/>
          </a:ln>
        </p:spPr>
      </p:sp>
      <p:sp>
        <p:nvSpPr>
          <p:cNvPr id="362499" name="Rectangle 3"/>
          <p:cNvSpPr>
            <a:spLocks noGrp="1" noChangeArrowheads="1"/>
          </p:cNvSpPr>
          <p:nvPr>
            <p:ph type="body" idx="1"/>
          </p:nvPr>
        </p:nvSpPr>
        <p:spPr bwMode="auto">
          <a:xfrm>
            <a:off x="688182" y="4415790"/>
            <a:ext cx="5505450" cy="4183380"/>
          </a:xfrm>
          <a:prstGeom prst="rect">
            <a:avLst/>
          </a:prstGeom>
          <a:solidFill>
            <a:srgbClr val="FFFFFF"/>
          </a:solidFill>
          <a:ln>
            <a:solidFill>
              <a:srgbClr val="000000"/>
            </a:solidFill>
            <a:miter lim="800000"/>
            <a:headEnd/>
            <a:tailEnd/>
          </a:ln>
        </p:spPr>
        <p:txBody>
          <a:bodyPr/>
          <a:lstStyle/>
          <a:p>
            <a:pPr algn="l" rtl="0"/>
            <a:endParaRPr lang="en-US" altLang="en-US"/>
          </a:p>
        </p:txBody>
      </p:sp>
    </p:spTree>
    <p:extLst>
      <p:ext uri="{BB962C8B-B14F-4D97-AF65-F5344CB8AC3E}">
        <p14:creationId xmlns:p14="http://schemas.microsoft.com/office/powerpoint/2010/main" val="2943629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696913"/>
            <a:ext cx="5576887" cy="3486150"/>
          </a:xfrm>
        </p:spPr>
      </p:sp>
      <p:sp>
        <p:nvSpPr>
          <p:cNvPr id="3" name="Notes Placeholder 2"/>
          <p:cNvSpPr>
            <a:spLocks noGrp="1"/>
          </p:cNvSpPr>
          <p:nvPr>
            <p:ph type="body" idx="1"/>
          </p:nvPr>
        </p:nvSpPr>
        <p:spPr/>
        <p:txBody>
          <a:bodyPr/>
          <a:lstStyle/>
          <a:p>
            <a:r>
              <a:rPr lang="en-US" dirty="0"/>
              <a:t>Animated</a:t>
            </a:r>
          </a:p>
        </p:txBody>
      </p:sp>
      <p:sp>
        <p:nvSpPr>
          <p:cNvPr id="4" name="Slide Number Placeholder 3"/>
          <p:cNvSpPr>
            <a:spLocks noGrp="1"/>
          </p:cNvSpPr>
          <p:nvPr>
            <p:ph type="sldNum" sz="quarter" idx="10"/>
          </p:nvPr>
        </p:nvSpPr>
        <p:spPr/>
        <p:txBody>
          <a:bodyPr/>
          <a:lstStyle/>
          <a:p>
            <a:fld id="{4003C762-705B-4BD3-B91B-6D7E27172869}"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16652717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696913"/>
            <a:ext cx="5576887" cy="3486150"/>
          </a:xfrm>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pPr algn="l" rtl="0"/>
            <a:fld id="{4003C762-705B-4BD3-B91B-6D7E27172869}" type="slidenum">
              <a:rPr lang="en-US" smtClean="0">
                <a:solidFill>
                  <a:prstClr val="black"/>
                </a:solidFill>
              </a:rPr>
              <a:pPr algn="l" rtl="0"/>
              <a:t>343</a:t>
            </a:fld>
            <a:endParaRPr lang="en-US">
              <a:solidFill>
                <a:prstClr val="black"/>
              </a:solidFill>
            </a:endParaRPr>
          </a:p>
        </p:txBody>
      </p:sp>
    </p:spTree>
    <p:extLst>
      <p:ext uri="{BB962C8B-B14F-4D97-AF65-F5344CB8AC3E}">
        <p14:creationId xmlns:p14="http://schemas.microsoft.com/office/powerpoint/2010/main" val="2183093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652463" y="706438"/>
            <a:ext cx="5576887" cy="3486150"/>
          </a:xfrm>
          <a:solidFill>
            <a:srgbClr val="729FCF"/>
          </a:solidFill>
          <a:ln w="25400">
            <a:solidFill>
              <a:srgbClr val="3465AF"/>
            </a:solidFill>
            <a:prstDash val="solid"/>
          </a:ln>
        </p:spPr>
      </p:sp>
      <p:sp>
        <p:nvSpPr>
          <p:cNvPr id="3" name="Notes Placeholder 2"/>
          <p:cNvSpPr txBox="1">
            <a:spLocks noGrp="1"/>
          </p:cNvSpPr>
          <p:nvPr>
            <p:ph type="body" sz="quarter" idx="1"/>
          </p:nvPr>
        </p:nvSpPr>
        <p:spPr/>
        <p:txBody>
          <a:bodyPr/>
          <a:lstStyle/>
          <a:p>
            <a:pPr algn="l" rtl="0"/>
            <a:endParaRPr lang="en-US"/>
          </a:p>
        </p:txBody>
      </p:sp>
    </p:spTree>
    <p:extLst>
      <p:ext uri="{BB962C8B-B14F-4D97-AF65-F5344CB8AC3E}">
        <p14:creationId xmlns:p14="http://schemas.microsoft.com/office/powerpoint/2010/main" val="62601482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pPr algn="l" rtl="0"/>
            <a:fld id="{4003C762-705B-4BD3-B91B-6D7E27172869}" type="slidenum">
              <a:rPr lang="en-US" smtClean="0"/>
              <a:pPr algn="l" rtl="0"/>
              <a:t>351</a:t>
            </a:fld>
            <a:endParaRPr lang="en-US"/>
          </a:p>
        </p:txBody>
      </p:sp>
    </p:spTree>
    <p:extLst>
      <p:ext uri="{BB962C8B-B14F-4D97-AF65-F5344CB8AC3E}">
        <p14:creationId xmlns:p14="http://schemas.microsoft.com/office/powerpoint/2010/main" val="304237096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696913"/>
            <a:ext cx="5576887" cy="3486150"/>
          </a:xfrm>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pPr algn="l" rtl="0"/>
            <a:fld id="{4003C762-705B-4BD3-B91B-6D7E27172869}" type="slidenum">
              <a:rPr lang="en-US" smtClean="0">
                <a:solidFill>
                  <a:prstClr val="black"/>
                </a:solidFill>
              </a:rPr>
              <a:pPr algn="l" rtl="0"/>
              <a:t>355</a:t>
            </a:fld>
            <a:endParaRPr lang="en-US">
              <a:solidFill>
                <a:prstClr val="black"/>
              </a:solidFill>
            </a:endParaRPr>
          </a:p>
        </p:txBody>
      </p:sp>
    </p:spTree>
    <p:extLst>
      <p:ext uri="{BB962C8B-B14F-4D97-AF65-F5344CB8AC3E}">
        <p14:creationId xmlns:p14="http://schemas.microsoft.com/office/powerpoint/2010/main" val="143091461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l" rtl="0"/>
            <a:fld id="{16938E65-4BC9-4327-93A4-49F2CDF5C404}" type="slidenum">
              <a:rPr lang="en-US" altLang="en-US">
                <a:solidFill>
                  <a:prstClr val="black"/>
                </a:solidFill>
              </a:rPr>
              <a:pPr algn="l" rtl="0"/>
              <a:t>356</a:t>
            </a:fld>
            <a:endParaRPr lang="en-US" altLang="en-US">
              <a:solidFill>
                <a:prstClr val="black"/>
              </a:solidFill>
            </a:endParaRPr>
          </a:p>
        </p:txBody>
      </p:sp>
      <p:sp>
        <p:nvSpPr>
          <p:cNvPr id="357378" name="Rectangle 2"/>
          <p:cNvSpPr>
            <a:spLocks noGrp="1" noRot="1" noChangeAspect="1" noChangeArrowheads="1" noTextEdit="1"/>
          </p:cNvSpPr>
          <p:nvPr>
            <p:ph type="sldImg"/>
          </p:nvPr>
        </p:nvSpPr>
        <p:spPr bwMode="auto">
          <a:xfrm>
            <a:off x="654050" y="696913"/>
            <a:ext cx="5575300" cy="3486150"/>
          </a:xfrm>
          <a:prstGeom prst="rect">
            <a:avLst/>
          </a:prstGeom>
          <a:solidFill>
            <a:srgbClr val="FFFFFF"/>
          </a:solidFill>
          <a:ln>
            <a:solidFill>
              <a:srgbClr val="000000"/>
            </a:solidFill>
            <a:miter lim="800000"/>
            <a:headEnd/>
            <a:tailEnd/>
          </a:ln>
        </p:spPr>
      </p:sp>
      <p:sp>
        <p:nvSpPr>
          <p:cNvPr id="357379" name="Rectangle 3"/>
          <p:cNvSpPr>
            <a:spLocks noGrp="1" noChangeArrowheads="1"/>
          </p:cNvSpPr>
          <p:nvPr>
            <p:ph type="body" idx="1"/>
          </p:nvPr>
        </p:nvSpPr>
        <p:spPr bwMode="auto">
          <a:xfrm>
            <a:off x="688182" y="4415790"/>
            <a:ext cx="5505450" cy="4183380"/>
          </a:xfrm>
          <a:prstGeom prst="rect">
            <a:avLst/>
          </a:prstGeom>
          <a:solidFill>
            <a:srgbClr val="FFFFFF"/>
          </a:solidFill>
          <a:ln>
            <a:solidFill>
              <a:srgbClr val="000000"/>
            </a:solidFill>
            <a:miter lim="800000"/>
            <a:headEnd/>
            <a:tailEnd/>
          </a:ln>
        </p:spPr>
        <p:txBody>
          <a:bodyPr/>
          <a:lstStyle/>
          <a:p>
            <a:pPr algn="l" rtl="0"/>
            <a:r>
              <a:rPr lang="en-US" altLang="en-US"/>
              <a:t>La flecha roja y las piedras lisas muestran el área de oración del Muro Occidental de hoy.</a:t>
            </a:r>
          </a:p>
          <a:p>
            <a:pPr algn="l" rtl="0"/>
            <a:endParaRPr lang="en-US" altLang="en-US"/>
          </a:p>
        </p:txBody>
      </p:sp>
    </p:spTree>
    <p:extLst>
      <p:ext uri="{BB962C8B-B14F-4D97-AF65-F5344CB8AC3E}">
        <p14:creationId xmlns:p14="http://schemas.microsoft.com/office/powerpoint/2010/main" val="29528335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l" rtl="0"/>
            <a:fld id="{67186582-3D5A-4B15-8F9F-812B97F5FCF8}" type="slidenum">
              <a:rPr lang="en-US" altLang="en-US">
                <a:solidFill>
                  <a:prstClr val="black"/>
                </a:solidFill>
              </a:rPr>
              <a:pPr algn="l" rtl="0"/>
              <a:t>358</a:t>
            </a:fld>
            <a:endParaRPr lang="en-US" altLang="en-US">
              <a:solidFill>
                <a:prstClr val="black"/>
              </a:solidFill>
            </a:endParaRPr>
          </a:p>
        </p:txBody>
      </p:sp>
      <p:sp>
        <p:nvSpPr>
          <p:cNvPr id="362498" name="Rectangle 2"/>
          <p:cNvSpPr>
            <a:spLocks noGrp="1" noRot="1" noChangeAspect="1" noChangeArrowheads="1" noTextEdit="1"/>
          </p:cNvSpPr>
          <p:nvPr>
            <p:ph type="sldImg"/>
          </p:nvPr>
        </p:nvSpPr>
        <p:spPr bwMode="auto">
          <a:xfrm>
            <a:off x="654050" y="696913"/>
            <a:ext cx="5575300" cy="3486150"/>
          </a:xfrm>
          <a:prstGeom prst="rect">
            <a:avLst/>
          </a:prstGeom>
          <a:solidFill>
            <a:srgbClr val="FFFFFF"/>
          </a:solidFill>
          <a:ln>
            <a:solidFill>
              <a:srgbClr val="000000"/>
            </a:solidFill>
            <a:miter lim="800000"/>
            <a:headEnd/>
            <a:tailEnd/>
          </a:ln>
        </p:spPr>
      </p:sp>
      <p:sp>
        <p:nvSpPr>
          <p:cNvPr id="362499" name="Rectangle 3"/>
          <p:cNvSpPr>
            <a:spLocks noGrp="1" noChangeArrowheads="1"/>
          </p:cNvSpPr>
          <p:nvPr>
            <p:ph type="body" idx="1"/>
          </p:nvPr>
        </p:nvSpPr>
        <p:spPr bwMode="auto">
          <a:xfrm>
            <a:off x="688182" y="4415790"/>
            <a:ext cx="5505450" cy="4183380"/>
          </a:xfrm>
          <a:prstGeom prst="rect">
            <a:avLst/>
          </a:prstGeom>
          <a:solidFill>
            <a:srgbClr val="FFFFFF"/>
          </a:solidFill>
          <a:ln>
            <a:solidFill>
              <a:srgbClr val="000000"/>
            </a:solidFill>
            <a:miter lim="800000"/>
            <a:headEnd/>
            <a:tailEnd/>
          </a:ln>
        </p:spPr>
        <p:txBody>
          <a:bodyPr/>
          <a:lstStyle/>
          <a:p>
            <a:pPr algn="l" rtl="0"/>
            <a:endParaRPr lang="en-US" altLang="en-US"/>
          </a:p>
        </p:txBody>
      </p:sp>
    </p:spTree>
    <p:extLst>
      <p:ext uri="{BB962C8B-B14F-4D97-AF65-F5344CB8AC3E}">
        <p14:creationId xmlns:p14="http://schemas.microsoft.com/office/powerpoint/2010/main" val="172306800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696913"/>
            <a:ext cx="5576887" cy="3486150"/>
          </a:xfrm>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pPr algn="l" rtl="0"/>
            <a:fld id="{4003C762-705B-4BD3-B91B-6D7E27172869}" type="slidenum">
              <a:rPr lang="en-US" smtClean="0">
                <a:solidFill>
                  <a:prstClr val="black"/>
                </a:solidFill>
              </a:rPr>
              <a:pPr algn="l" rtl="0"/>
              <a:t>359</a:t>
            </a:fld>
            <a:endParaRPr lang="en-US">
              <a:solidFill>
                <a:prstClr val="black"/>
              </a:solidFill>
            </a:endParaRPr>
          </a:p>
        </p:txBody>
      </p:sp>
    </p:spTree>
    <p:extLst>
      <p:ext uri="{BB962C8B-B14F-4D97-AF65-F5344CB8AC3E}">
        <p14:creationId xmlns:p14="http://schemas.microsoft.com/office/powerpoint/2010/main" val="194589315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696913"/>
            <a:ext cx="5576887" cy="3486150"/>
          </a:xfrm>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pPr algn="l" rtl="0"/>
            <a:fld id="{4003C762-705B-4BD3-B91B-6D7E27172869}" type="slidenum">
              <a:rPr lang="en-US" smtClean="0">
                <a:solidFill>
                  <a:prstClr val="black"/>
                </a:solidFill>
              </a:rPr>
              <a:pPr algn="l" rtl="0"/>
              <a:t>361</a:t>
            </a:fld>
            <a:endParaRPr lang="en-US">
              <a:solidFill>
                <a:prstClr val="black"/>
              </a:solidFill>
            </a:endParaRPr>
          </a:p>
        </p:txBody>
      </p:sp>
    </p:spTree>
    <p:extLst>
      <p:ext uri="{BB962C8B-B14F-4D97-AF65-F5344CB8AC3E}">
        <p14:creationId xmlns:p14="http://schemas.microsoft.com/office/powerpoint/2010/main" val="393476263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solidFill>
                  <a:prstClr val="black"/>
                </a:solidFill>
              </a:rPr>
              <a:pPr/>
              <a:t>364</a:t>
            </a:fld>
            <a:endParaRPr lang="en-US">
              <a:solidFill>
                <a:prstClr val="black"/>
              </a:solidFill>
            </a:endParaRPr>
          </a:p>
        </p:txBody>
      </p:sp>
    </p:spTree>
    <p:extLst>
      <p:ext uri="{BB962C8B-B14F-4D97-AF65-F5344CB8AC3E}">
        <p14:creationId xmlns:p14="http://schemas.microsoft.com/office/powerpoint/2010/main" val="129736475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652463" y="706438"/>
            <a:ext cx="5576887" cy="3486150"/>
          </a:xfrm>
          <a:solidFill>
            <a:srgbClr val="729FCF"/>
          </a:solidFill>
          <a:ln w="25400">
            <a:solidFill>
              <a:srgbClr val="3465AF"/>
            </a:solidFill>
            <a:prstDash val="solid"/>
          </a:ln>
        </p:spPr>
      </p:sp>
      <p:sp>
        <p:nvSpPr>
          <p:cNvPr id="3" name="Notes Placeholder 2"/>
          <p:cNvSpPr txBox="1">
            <a:spLocks noGrp="1"/>
          </p:cNvSpPr>
          <p:nvPr>
            <p:ph type="body" sz="quarter" idx="1"/>
          </p:nvPr>
        </p:nvSpPr>
        <p:spPr/>
        <p:txBody>
          <a:bodyPr/>
          <a:lstStyle/>
          <a:p>
            <a:pPr algn="l" rtl="0"/>
            <a:endParaRPr lang="en-US"/>
          </a:p>
        </p:txBody>
      </p:sp>
    </p:spTree>
    <p:extLst>
      <p:ext uri="{BB962C8B-B14F-4D97-AF65-F5344CB8AC3E}">
        <p14:creationId xmlns:p14="http://schemas.microsoft.com/office/powerpoint/2010/main" val="774495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696913"/>
            <a:ext cx="5576887" cy="3486150"/>
          </a:xfrm>
        </p:spPr>
      </p:sp>
      <p:sp>
        <p:nvSpPr>
          <p:cNvPr id="3" name="Notes Placeholder 2"/>
          <p:cNvSpPr>
            <a:spLocks noGrp="1"/>
          </p:cNvSpPr>
          <p:nvPr>
            <p:ph type="body" idx="1"/>
          </p:nvPr>
        </p:nvSpPr>
        <p:spPr/>
        <p:txBody>
          <a:bodyPr/>
          <a:lstStyle/>
          <a:p>
            <a:r>
              <a:rPr lang="en-US" dirty="0"/>
              <a:t>Animated</a:t>
            </a:r>
          </a:p>
        </p:txBody>
      </p:sp>
      <p:sp>
        <p:nvSpPr>
          <p:cNvPr id="4" name="Slide Number Placeholder 3"/>
          <p:cNvSpPr>
            <a:spLocks noGrp="1"/>
          </p:cNvSpPr>
          <p:nvPr>
            <p:ph type="sldNum" sz="quarter" idx="10"/>
          </p:nvPr>
        </p:nvSpPr>
        <p:spPr/>
        <p:txBody>
          <a:bodyPr/>
          <a:lstStyle/>
          <a:p>
            <a:fld id="{4003C762-705B-4BD3-B91B-6D7E27172869}"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3502326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Master" Target="../slideMasters/slideMaster1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Master" Target="../slideMasters/slideMaster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9.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Master" Target="../slideMasters/slideMaster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9.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89"/>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3191B2-E780-4C3F-A9C0-0E4B16AFF62D}"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1086A6-844C-4C0F-936E-FFCDADE4F9D2}" type="slidenum">
              <a:rPr lang="en-US" smtClean="0"/>
              <a:pPr/>
              <a:t>‹#›</a:t>
            </a:fld>
            <a:endParaRPr lang="en-US"/>
          </a:p>
        </p:txBody>
      </p:sp>
    </p:spTree>
    <p:extLst>
      <p:ext uri="{BB962C8B-B14F-4D97-AF65-F5344CB8AC3E}">
        <p14:creationId xmlns:p14="http://schemas.microsoft.com/office/powerpoint/2010/main" val="2271034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3191B2-E780-4C3F-A9C0-0E4B16AFF62D}"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1086A6-844C-4C0F-936E-FFCDADE4F9D2}" type="slidenum">
              <a:rPr lang="en-US" smtClean="0"/>
              <a:pPr/>
              <a:t>‹#›</a:t>
            </a:fld>
            <a:endParaRPr lang="en-US"/>
          </a:p>
        </p:txBody>
      </p:sp>
    </p:spTree>
    <p:extLst>
      <p:ext uri="{BB962C8B-B14F-4D97-AF65-F5344CB8AC3E}">
        <p14:creationId xmlns:p14="http://schemas.microsoft.com/office/powerpoint/2010/main" val="263742277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2C9051-B4DF-45F4-9801-A127265E14A6}" type="slidenum">
              <a:rPr lang="en-US"/>
              <a:pPr>
                <a:defRPr/>
              </a:pPr>
              <a:t>‹#›</a:t>
            </a:fld>
            <a:endParaRPr lang="en-US"/>
          </a:p>
        </p:txBody>
      </p:sp>
    </p:spTree>
    <p:extLst>
      <p:ext uri="{BB962C8B-B14F-4D97-AF65-F5344CB8AC3E}">
        <p14:creationId xmlns:p14="http://schemas.microsoft.com/office/powerpoint/2010/main" val="30895801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73"/>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73"/>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FFEC1D7-73C5-48C1-B160-ED9796CCA42E}" type="slidenum">
              <a:rPr lang="en-US"/>
              <a:pPr>
                <a:defRPr/>
              </a:pPr>
              <a:t>‹#›</a:t>
            </a:fld>
            <a:endParaRPr lang="en-US"/>
          </a:p>
        </p:txBody>
      </p:sp>
    </p:spTree>
    <p:extLst>
      <p:ext uri="{BB962C8B-B14F-4D97-AF65-F5344CB8AC3E}">
        <p14:creationId xmlns:p14="http://schemas.microsoft.com/office/powerpoint/2010/main" val="16111800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16"/>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9762808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94997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516232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95412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36807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872895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6441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40859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99"/>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99"/>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3191B2-E780-4C3F-A9C0-0E4B16AFF62D}"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1086A6-844C-4C0F-936E-FFCDADE4F9D2}" type="slidenum">
              <a:rPr lang="en-US" smtClean="0"/>
              <a:pPr/>
              <a:t>‹#›</a:t>
            </a:fld>
            <a:endParaRPr lang="en-US"/>
          </a:p>
        </p:txBody>
      </p:sp>
    </p:spTree>
    <p:extLst>
      <p:ext uri="{BB962C8B-B14F-4D97-AF65-F5344CB8AC3E}">
        <p14:creationId xmlns:p14="http://schemas.microsoft.com/office/powerpoint/2010/main" val="165454599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468567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074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26"/>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26"/>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28821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4844521"/>
            <a:ext cx="2963862" cy="88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9" y="4679157"/>
            <a:ext cx="27019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4876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9" y="4112948"/>
            <a:ext cx="24479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3996532"/>
            <a:ext cx="2363788" cy="173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 y="4112948"/>
            <a:ext cx="2708275" cy="1640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095751"/>
            <a:ext cx="2451100" cy="1616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115306"/>
            <a:ext cx="3695700" cy="861132"/>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DA7FF55B-6011-4AFB-A2AA-ABA0681D764C}" type="slidenum">
              <a:rPr lang="en-US"/>
              <a:pPr>
                <a:defRPr/>
              </a:pPr>
              <a:t>‹#›</a:t>
            </a:fld>
            <a:endParaRPr lang="en-US"/>
          </a:p>
        </p:txBody>
      </p:sp>
    </p:spTree>
    <p:extLst>
      <p:ext uri="{BB962C8B-B14F-4D97-AF65-F5344CB8AC3E}">
        <p14:creationId xmlns:p14="http://schemas.microsoft.com/office/powerpoint/2010/main" val="50162931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6" y="5311511"/>
            <a:ext cx="409575" cy="403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5319449"/>
            <a:ext cx="590550" cy="304271"/>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420879F6-0259-4C85-B5D5-5C546A398783}"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70115"/>
            <a:ext cx="1143000" cy="106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 y="2844271"/>
            <a:ext cx="1063625" cy="287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 y="0"/>
            <a:ext cx="1063625" cy="284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34925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28865"/>
            <a:ext cx="6629400" cy="9525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333500"/>
            <a:ext cx="7696200" cy="37716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091105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73614-B043-4A00-98A4-B52C1AC733BA}" type="slidenum">
              <a:rPr lang="en-US"/>
              <a:pPr>
                <a:defRPr/>
              </a:pPr>
              <a:t>‹#›</a:t>
            </a:fld>
            <a:endParaRPr lang="en-US"/>
          </a:p>
        </p:txBody>
      </p:sp>
    </p:spTree>
    <p:extLst>
      <p:ext uri="{BB962C8B-B14F-4D97-AF65-F5344CB8AC3E}">
        <p14:creationId xmlns:p14="http://schemas.microsoft.com/office/powerpoint/2010/main" val="22326179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F9290A9-E908-45C4-8408-BB399C9BFEA4}" type="slidenum">
              <a:rPr lang="en-US"/>
              <a:pPr>
                <a:defRPr/>
              </a:pPr>
              <a:t>‹#›</a:t>
            </a:fld>
            <a:endParaRPr lang="en-US"/>
          </a:p>
        </p:txBody>
      </p:sp>
    </p:spTree>
    <p:extLst>
      <p:ext uri="{BB962C8B-B14F-4D97-AF65-F5344CB8AC3E}">
        <p14:creationId xmlns:p14="http://schemas.microsoft.com/office/powerpoint/2010/main" val="29589622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E86EEEC-00CC-4742-A883-71A58032F2D8}" type="slidenum">
              <a:rPr lang="en-US"/>
              <a:pPr>
                <a:defRPr/>
              </a:pPr>
              <a:t>‹#›</a:t>
            </a:fld>
            <a:endParaRPr lang="en-US"/>
          </a:p>
        </p:txBody>
      </p:sp>
    </p:spTree>
    <p:extLst>
      <p:ext uri="{BB962C8B-B14F-4D97-AF65-F5344CB8AC3E}">
        <p14:creationId xmlns:p14="http://schemas.microsoft.com/office/powerpoint/2010/main" val="36786294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6" y="5311511"/>
            <a:ext cx="409575" cy="403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5319449"/>
            <a:ext cx="590550" cy="304271"/>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E2399097-F59F-454E-AB71-4646253FDD90}"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70115"/>
            <a:ext cx="1143000" cy="106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34925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5311511"/>
            <a:ext cx="2700338" cy="403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9" y="5311511"/>
            <a:ext cx="2008187" cy="41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5304896"/>
            <a:ext cx="2076450" cy="433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6" y="5303573"/>
            <a:ext cx="1819275" cy="427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940595"/>
            <a:ext cx="896938" cy="238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88" y="9261"/>
            <a:ext cx="938213" cy="238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 y="3328458"/>
            <a:ext cx="887413" cy="238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28865"/>
            <a:ext cx="6477000" cy="9525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61828729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6" y="5311511"/>
            <a:ext cx="409575" cy="403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5319449"/>
            <a:ext cx="590550" cy="304271"/>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C83815B1-8A2B-4D75-8CF1-8515AB2B4786}"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70115"/>
            <a:ext cx="1143000" cy="106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34925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940595"/>
            <a:ext cx="896938" cy="238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588" y="9261"/>
            <a:ext cx="938213" cy="238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 y="3328458"/>
            <a:ext cx="887413" cy="238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E34CFCB9-E435-4034-AB29-0A29DB374D0C}" type="slidenum">
              <a:rPr lang="en-US"/>
              <a:pPr>
                <a:defRPr/>
              </a:pPr>
              <a:t>‹#›</a:t>
            </a:fld>
            <a:endParaRPr lang="en-US"/>
          </a:p>
        </p:txBody>
      </p:sp>
    </p:spTree>
    <p:extLst>
      <p:ext uri="{BB962C8B-B14F-4D97-AF65-F5344CB8AC3E}">
        <p14:creationId xmlns:p14="http://schemas.microsoft.com/office/powerpoint/2010/main" val="1466612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11"/>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902621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6" y="5311511"/>
            <a:ext cx="409575" cy="403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70115"/>
            <a:ext cx="1143000" cy="106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 y="2844271"/>
            <a:ext cx="1063625" cy="287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 y="0"/>
            <a:ext cx="1063625" cy="284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34925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5319449"/>
            <a:ext cx="590550" cy="304271"/>
          </a:xfrm>
        </p:spPr>
        <p:txBody>
          <a:bodyPr/>
          <a:lstStyle>
            <a:lvl1pPr>
              <a:defRPr sz="1400"/>
            </a:lvl1pPr>
          </a:lstStyle>
          <a:p>
            <a:pPr>
              <a:defRPr/>
            </a:pPr>
            <a:fld id="{C55D9858-DE9A-4024-8293-AC664072F36F}" type="slidenum">
              <a:rPr lang="en-US"/>
              <a:pPr>
                <a:defRPr/>
              </a:pPr>
              <a:t>‹#›</a:t>
            </a:fld>
            <a:endParaRPr lang="en-US"/>
          </a:p>
        </p:txBody>
      </p:sp>
    </p:spTree>
    <p:extLst>
      <p:ext uri="{BB962C8B-B14F-4D97-AF65-F5344CB8AC3E}">
        <p14:creationId xmlns:p14="http://schemas.microsoft.com/office/powerpoint/2010/main" val="19606177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C8803C2-D3BC-4B49-BCBB-27A1C16594C3}" type="slidenum">
              <a:rPr lang="en-US"/>
              <a:pPr>
                <a:defRPr/>
              </a:pPr>
              <a:t>‹#›</a:t>
            </a:fld>
            <a:endParaRPr lang="en-US"/>
          </a:p>
        </p:txBody>
      </p:sp>
    </p:spTree>
    <p:extLst>
      <p:ext uri="{BB962C8B-B14F-4D97-AF65-F5344CB8AC3E}">
        <p14:creationId xmlns:p14="http://schemas.microsoft.com/office/powerpoint/2010/main" val="13025104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9930400-42FD-45ED-BD3C-E412B39E8A70}" type="slidenum">
              <a:rPr lang="en-US"/>
              <a:pPr>
                <a:defRPr/>
              </a:pPr>
              <a:t>‹#›</a:t>
            </a:fld>
            <a:endParaRPr lang="en-US"/>
          </a:p>
        </p:txBody>
      </p:sp>
    </p:spTree>
    <p:extLst>
      <p:ext uri="{BB962C8B-B14F-4D97-AF65-F5344CB8AC3E}">
        <p14:creationId xmlns:p14="http://schemas.microsoft.com/office/powerpoint/2010/main" val="37562184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42CCA5-8E43-46A4-B884-04B94DA1D944}" type="slidenum">
              <a:rPr lang="en-US"/>
              <a:pPr>
                <a:defRPr/>
              </a:pPr>
              <a:t>‹#›</a:t>
            </a:fld>
            <a:endParaRPr lang="en-US"/>
          </a:p>
        </p:txBody>
      </p:sp>
    </p:spTree>
    <p:extLst>
      <p:ext uri="{BB962C8B-B14F-4D97-AF65-F5344CB8AC3E}">
        <p14:creationId xmlns:p14="http://schemas.microsoft.com/office/powerpoint/2010/main" val="40233037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4E8EBE-902E-4B8F-AC95-9048D56749BD}" type="slidenum">
              <a:rPr lang="en-US"/>
              <a:pPr>
                <a:defRPr/>
              </a:pPr>
              <a:t>‹#›</a:t>
            </a:fld>
            <a:endParaRPr lang="en-US"/>
          </a:p>
        </p:txBody>
      </p:sp>
    </p:spTree>
    <p:extLst>
      <p:ext uri="{BB962C8B-B14F-4D97-AF65-F5344CB8AC3E}">
        <p14:creationId xmlns:p14="http://schemas.microsoft.com/office/powerpoint/2010/main" val="169944478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074538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640563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02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9982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11232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28411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560605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80152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00064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76164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826586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65"/>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965"/>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847797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62"/>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3191B2-E780-4C3F-A9C0-0E4B16AFF62D}"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012280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3191B2-E780-4C3F-A9C0-0E4B16AFF62D}"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477561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3191B2-E780-4C3F-A9C0-0E4B16AFF62D}"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95754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3191B2-E780-4C3F-A9C0-0E4B16AFF62D}"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2532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349099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3191B2-E780-4C3F-A9C0-0E4B16AFF62D}"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36076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3191B2-E780-4C3F-A9C0-0E4B16AFF62D}"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17792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3191B2-E780-4C3F-A9C0-0E4B16AFF62D}"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27390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5"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3191B2-E780-4C3F-A9C0-0E4B16AFF62D}"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859133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3191B2-E780-4C3F-A9C0-0E4B16AFF62D}"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326673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3191B2-E780-4C3F-A9C0-0E4B16AFF62D}"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73337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72"/>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72"/>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3191B2-E780-4C3F-A9C0-0E4B16AFF62D}"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398841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2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6724" indent="0" algn="ctr">
              <a:buNone/>
              <a:defRPr>
                <a:solidFill>
                  <a:schemeClr val="tx1">
                    <a:tint val="75000"/>
                  </a:schemeClr>
                </a:solidFill>
              </a:defRPr>
            </a:lvl2pPr>
            <a:lvl3pPr marL="913448" indent="0" algn="ctr">
              <a:buNone/>
              <a:defRPr>
                <a:solidFill>
                  <a:schemeClr val="tx1">
                    <a:tint val="75000"/>
                  </a:schemeClr>
                </a:solidFill>
              </a:defRPr>
            </a:lvl3pPr>
            <a:lvl4pPr marL="1370170" indent="0" algn="ctr">
              <a:buNone/>
              <a:defRPr>
                <a:solidFill>
                  <a:schemeClr val="tx1">
                    <a:tint val="75000"/>
                  </a:schemeClr>
                </a:solidFill>
              </a:defRPr>
            </a:lvl4pPr>
            <a:lvl5pPr marL="1826894" indent="0" algn="ctr">
              <a:buNone/>
              <a:defRPr>
                <a:solidFill>
                  <a:schemeClr val="tx1">
                    <a:tint val="75000"/>
                  </a:schemeClr>
                </a:solidFill>
              </a:defRPr>
            </a:lvl5pPr>
            <a:lvl6pPr marL="2283616" indent="0" algn="ctr">
              <a:buNone/>
              <a:defRPr>
                <a:solidFill>
                  <a:schemeClr val="tx1">
                    <a:tint val="75000"/>
                  </a:schemeClr>
                </a:solidFill>
              </a:defRPr>
            </a:lvl6pPr>
            <a:lvl7pPr marL="2740341" indent="0" algn="ctr">
              <a:buNone/>
              <a:defRPr>
                <a:solidFill>
                  <a:schemeClr val="tx1">
                    <a:tint val="75000"/>
                  </a:schemeClr>
                </a:solidFill>
              </a:defRPr>
            </a:lvl7pPr>
            <a:lvl8pPr marL="3197068" indent="0" algn="ctr">
              <a:buNone/>
              <a:defRPr>
                <a:solidFill>
                  <a:schemeClr val="tx1">
                    <a:tint val="75000"/>
                  </a:schemeClr>
                </a:solidFill>
              </a:defRPr>
            </a:lvl8pPr>
            <a:lvl9pPr marL="365378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241795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298370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2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6724" indent="0">
              <a:buNone/>
              <a:defRPr sz="1800">
                <a:solidFill>
                  <a:schemeClr val="tx1">
                    <a:tint val="75000"/>
                  </a:schemeClr>
                </a:solidFill>
              </a:defRPr>
            </a:lvl2pPr>
            <a:lvl3pPr marL="913448" indent="0">
              <a:buNone/>
              <a:defRPr sz="1600">
                <a:solidFill>
                  <a:schemeClr val="tx1">
                    <a:tint val="75000"/>
                  </a:schemeClr>
                </a:solidFill>
              </a:defRPr>
            </a:lvl3pPr>
            <a:lvl4pPr marL="1370170" indent="0">
              <a:buNone/>
              <a:defRPr sz="1400">
                <a:solidFill>
                  <a:schemeClr val="tx1">
                    <a:tint val="75000"/>
                  </a:schemeClr>
                </a:solidFill>
              </a:defRPr>
            </a:lvl4pPr>
            <a:lvl5pPr marL="1826894" indent="0">
              <a:buNone/>
              <a:defRPr sz="1400">
                <a:solidFill>
                  <a:schemeClr val="tx1">
                    <a:tint val="75000"/>
                  </a:schemeClr>
                </a:solidFill>
              </a:defRPr>
            </a:lvl5pPr>
            <a:lvl6pPr marL="2283616" indent="0">
              <a:buNone/>
              <a:defRPr sz="1400">
                <a:solidFill>
                  <a:schemeClr val="tx1">
                    <a:tint val="75000"/>
                  </a:schemeClr>
                </a:solidFill>
              </a:defRPr>
            </a:lvl6pPr>
            <a:lvl7pPr marL="2740341" indent="0">
              <a:buNone/>
              <a:defRPr sz="1400">
                <a:solidFill>
                  <a:schemeClr val="tx1">
                    <a:tint val="75000"/>
                  </a:schemeClr>
                </a:solidFill>
              </a:defRPr>
            </a:lvl7pPr>
            <a:lvl8pPr marL="3197068" indent="0">
              <a:buNone/>
              <a:defRPr sz="1400">
                <a:solidFill>
                  <a:schemeClr val="tx1">
                    <a:tint val="75000"/>
                  </a:schemeClr>
                </a:solidFill>
              </a:defRPr>
            </a:lvl8pPr>
            <a:lvl9pPr marL="365378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5795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434917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706262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8"/>
            <a:ext cx="4040188" cy="533135"/>
          </a:xfrm>
        </p:spPr>
        <p:txBody>
          <a:bodyPr anchor="b"/>
          <a:lstStyle>
            <a:lvl1pPr marL="0" indent="0">
              <a:buNone/>
              <a:defRPr sz="2400" b="1"/>
            </a:lvl1pPr>
            <a:lvl2pPr marL="456724" indent="0">
              <a:buNone/>
              <a:defRPr sz="2000" b="1"/>
            </a:lvl2pPr>
            <a:lvl3pPr marL="913448" indent="0">
              <a:buNone/>
              <a:defRPr sz="1800" b="1"/>
            </a:lvl3pPr>
            <a:lvl4pPr marL="1370170" indent="0">
              <a:buNone/>
              <a:defRPr sz="1600" b="1"/>
            </a:lvl4pPr>
            <a:lvl5pPr marL="1826894" indent="0">
              <a:buNone/>
              <a:defRPr sz="1600" b="1"/>
            </a:lvl5pPr>
            <a:lvl6pPr marL="2283616" indent="0">
              <a:buNone/>
              <a:defRPr sz="1600" b="1"/>
            </a:lvl6pPr>
            <a:lvl7pPr marL="2740341" indent="0">
              <a:buNone/>
              <a:defRPr sz="1600" b="1"/>
            </a:lvl7pPr>
            <a:lvl8pPr marL="3197068" indent="0">
              <a:buNone/>
              <a:defRPr sz="1600" b="1"/>
            </a:lvl8pPr>
            <a:lvl9pPr marL="36537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6" y="1279268"/>
            <a:ext cx="4041775" cy="533135"/>
          </a:xfrm>
        </p:spPr>
        <p:txBody>
          <a:bodyPr anchor="b"/>
          <a:lstStyle>
            <a:lvl1pPr marL="0" indent="0">
              <a:buNone/>
              <a:defRPr sz="2400" b="1"/>
            </a:lvl1pPr>
            <a:lvl2pPr marL="456724" indent="0">
              <a:buNone/>
              <a:defRPr sz="2000" b="1"/>
            </a:lvl2pPr>
            <a:lvl3pPr marL="913448" indent="0">
              <a:buNone/>
              <a:defRPr sz="1800" b="1"/>
            </a:lvl3pPr>
            <a:lvl4pPr marL="1370170" indent="0">
              <a:buNone/>
              <a:defRPr sz="1600" b="1"/>
            </a:lvl4pPr>
            <a:lvl5pPr marL="1826894" indent="0">
              <a:buNone/>
              <a:defRPr sz="1600" b="1"/>
            </a:lvl5pPr>
            <a:lvl6pPr marL="2283616" indent="0">
              <a:buNone/>
              <a:defRPr sz="1600" b="1"/>
            </a:lvl6pPr>
            <a:lvl7pPr marL="2740341" indent="0">
              <a:buNone/>
              <a:defRPr sz="1600" b="1"/>
            </a:lvl7pPr>
            <a:lvl8pPr marL="3197068" indent="0">
              <a:buNone/>
              <a:defRPr sz="1600" b="1"/>
            </a:lvl8pPr>
            <a:lvl9pPr marL="36537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57377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612509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59435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2" y="227548"/>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42" y="1195947"/>
            <a:ext cx="3008313" cy="3909219"/>
          </a:xfrm>
        </p:spPr>
        <p:txBody>
          <a:bodyPr/>
          <a:lstStyle>
            <a:lvl1pPr marL="0" indent="0">
              <a:buNone/>
              <a:defRPr sz="1400"/>
            </a:lvl1pPr>
            <a:lvl2pPr marL="456724" indent="0">
              <a:buNone/>
              <a:defRPr sz="1200"/>
            </a:lvl2pPr>
            <a:lvl3pPr marL="913448" indent="0">
              <a:buNone/>
              <a:defRPr sz="1000"/>
            </a:lvl3pPr>
            <a:lvl4pPr marL="1370170" indent="0">
              <a:buNone/>
              <a:defRPr sz="900"/>
            </a:lvl4pPr>
            <a:lvl5pPr marL="1826894" indent="0">
              <a:buNone/>
              <a:defRPr sz="900"/>
            </a:lvl5pPr>
            <a:lvl6pPr marL="2283616" indent="0">
              <a:buNone/>
              <a:defRPr sz="900"/>
            </a:lvl6pPr>
            <a:lvl7pPr marL="2740341" indent="0">
              <a:buNone/>
              <a:defRPr sz="900"/>
            </a:lvl7pPr>
            <a:lvl8pPr marL="3197068" indent="0">
              <a:buNone/>
              <a:defRPr sz="900"/>
            </a:lvl8pPr>
            <a:lvl9pPr marL="365378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67090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6724" indent="0">
              <a:buNone/>
              <a:defRPr sz="2800"/>
            </a:lvl2pPr>
            <a:lvl3pPr marL="913448" indent="0">
              <a:buNone/>
              <a:defRPr sz="2400"/>
            </a:lvl3pPr>
            <a:lvl4pPr marL="1370170" indent="0">
              <a:buNone/>
              <a:defRPr sz="2000"/>
            </a:lvl4pPr>
            <a:lvl5pPr marL="1826894" indent="0">
              <a:buNone/>
              <a:defRPr sz="2000"/>
            </a:lvl5pPr>
            <a:lvl6pPr marL="2283616" indent="0">
              <a:buNone/>
              <a:defRPr sz="2000"/>
            </a:lvl6pPr>
            <a:lvl7pPr marL="2740341" indent="0">
              <a:buNone/>
              <a:defRPr sz="2000"/>
            </a:lvl7pPr>
            <a:lvl8pPr marL="3197068" indent="0">
              <a:buNone/>
              <a:defRPr sz="2000"/>
            </a:lvl8pPr>
            <a:lvl9pPr marL="3653789"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6724" indent="0">
              <a:buNone/>
              <a:defRPr sz="1200"/>
            </a:lvl2pPr>
            <a:lvl3pPr marL="913448" indent="0">
              <a:buNone/>
              <a:defRPr sz="1000"/>
            </a:lvl3pPr>
            <a:lvl4pPr marL="1370170" indent="0">
              <a:buNone/>
              <a:defRPr sz="900"/>
            </a:lvl4pPr>
            <a:lvl5pPr marL="1826894" indent="0">
              <a:buNone/>
              <a:defRPr sz="900"/>
            </a:lvl5pPr>
            <a:lvl6pPr marL="2283616" indent="0">
              <a:buNone/>
              <a:defRPr sz="900"/>
            </a:lvl6pPr>
            <a:lvl7pPr marL="2740341" indent="0">
              <a:buNone/>
              <a:defRPr sz="900"/>
            </a:lvl7pPr>
            <a:lvl8pPr marL="3197068" indent="0">
              <a:buNone/>
              <a:defRPr sz="900"/>
            </a:lvl8pPr>
            <a:lvl9pPr marL="365378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188594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831648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40"/>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40"/>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540087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84"/>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313050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2676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233934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633952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170597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515691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77279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894305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755064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348390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030880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94"/>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94"/>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768013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83"/>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6724" indent="0" algn="ctr">
              <a:buNone/>
              <a:defRPr>
                <a:solidFill>
                  <a:schemeClr val="tx1">
                    <a:tint val="75000"/>
                  </a:schemeClr>
                </a:solidFill>
              </a:defRPr>
            </a:lvl2pPr>
            <a:lvl3pPr marL="913448" indent="0" algn="ctr">
              <a:buNone/>
              <a:defRPr>
                <a:solidFill>
                  <a:schemeClr val="tx1">
                    <a:tint val="75000"/>
                  </a:schemeClr>
                </a:solidFill>
              </a:defRPr>
            </a:lvl3pPr>
            <a:lvl4pPr marL="1370170" indent="0" algn="ctr">
              <a:buNone/>
              <a:defRPr>
                <a:solidFill>
                  <a:schemeClr val="tx1">
                    <a:tint val="75000"/>
                  </a:schemeClr>
                </a:solidFill>
              </a:defRPr>
            </a:lvl4pPr>
            <a:lvl5pPr marL="1826894" indent="0" algn="ctr">
              <a:buNone/>
              <a:defRPr>
                <a:solidFill>
                  <a:schemeClr val="tx1">
                    <a:tint val="75000"/>
                  </a:schemeClr>
                </a:solidFill>
              </a:defRPr>
            </a:lvl5pPr>
            <a:lvl6pPr marL="2283616" indent="0" algn="ctr">
              <a:buNone/>
              <a:defRPr>
                <a:solidFill>
                  <a:schemeClr val="tx1">
                    <a:tint val="75000"/>
                  </a:schemeClr>
                </a:solidFill>
              </a:defRPr>
            </a:lvl6pPr>
            <a:lvl7pPr marL="2740341" indent="0" algn="ctr">
              <a:buNone/>
              <a:defRPr>
                <a:solidFill>
                  <a:schemeClr val="tx1">
                    <a:tint val="75000"/>
                  </a:schemeClr>
                </a:solidFill>
              </a:defRPr>
            </a:lvl7pPr>
            <a:lvl8pPr marL="3197068" indent="0" algn="ctr">
              <a:buNone/>
              <a:defRPr>
                <a:solidFill>
                  <a:schemeClr val="tx1">
                    <a:tint val="75000"/>
                  </a:schemeClr>
                </a:solidFill>
              </a:defRPr>
            </a:lvl8pPr>
            <a:lvl9pPr marL="365378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35229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333980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0393288"/>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2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6724" indent="0">
              <a:buNone/>
              <a:defRPr sz="1800">
                <a:solidFill>
                  <a:schemeClr val="tx1">
                    <a:tint val="75000"/>
                  </a:schemeClr>
                </a:solidFill>
              </a:defRPr>
            </a:lvl2pPr>
            <a:lvl3pPr marL="913448" indent="0">
              <a:buNone/>
              <a:defRPr sz="1600">
                <a:solidFill>
                  <a:schemeClr val="tx1">
                    <a:tint val="75000"/>
                  </a:schemeClr>
                </a:solidFill>
              </a:defRPr>
            </a:lvl3pPr>
            <a:lvl4pPr marL="1370170" indent="0">
              <a:buNone/>
              <a:defRPr sz="1400">
                <a:solidFill>
                  <a:schemeClr val="tx1">
                    <a:tint val="75000"/>
                  </a:schemeClr>
                </a:solidFill>
              </a:defRPr>
            </a:lvl4pPr>
            <a:lvl5pPr marL="1826894" indent="0">
              <a:buNone/>
              <a:defRPr sz="1400">
                <a:solidFill>
                  <a:schemeClr val="tx1">
                    <a:tint val="75000"/>
                  </a:schemeClr>
                </a:solidFill>
              </a:defRPr>
            </a:lvl5pPr>
            <a:lvl6pPr marL="2283616" indent="0">
              <a:buNone/>
              <a:defRPr sz="1400">
                <a:solidFill>
                  <a:schemeClr val="tx1">
                    <a:tint val="75000"/>
                  </a:schemeClr>
                </a:solidFill>
              </a:defRPr>
            </a:lvl6pPr>
            <a:lvl7pPr marL="2740341" indent="0">
              <a:buNone/>
              <a:defRPr sz="1400">
                <a:solidFill>
                  <a:schemeClr val="tx1">
                    <a:tint val="75000"/>
                  </a:schemeClr>
                </a:solidFill>
              </a:defRPr>
            </a:lvl7pPr>
            <a:lvl8pPr marL="3197068" indent="0">
              <a:buNone/>
              <a:defRPr sz="1400">
                <a:solidFill>
                  <a:schemeClr val="tx1">
                    <a:tint val="75000"/>
                  </a:schemeClr>
                </a:solidFill>
              </a:defRPr>
            </a:lvl8pPr>
            <a:lvl9pPr marL="365378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828324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04167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8"/>
            <a:ext cx="4040188" cy="533135"/>
          </a:xfrm>
        </p:spPr>
        <p:txBody>
          <a:bodyPr anchor="b"/>
          <a:lstStyle>
            <a:lvl1pPr marL="0" indent="0">
              <a:buNone/>
              <a:defRPr sz="2400" b="1"/>
            </a:lvl1pPr>
            <a:lvl2pPr marL="456724" indent="0">
              <a:buNone/>
              <a:defRPr sz="2000" b="1"/>
            </a:lvl2pPr>
            <a:lvl3pPr marL="913448" indent="0">
              <a:buNone/>
              <a:defRPr sz="1800" b="1"/>
            </a:lvl3pPr>
            <a:lvl4pPr marL="1370170" indent="0">
              <a:buNone/>
              <a:defRPr sz="1600" b="1"/>
            </a:lvl4pPr>
            <a:lvl5pPr marL="1826894" indent="0">
              <a:buNone/>
              <a:defRPr sz="1600" b="1"/>
            </a:lvl5pPr>
            <a:lvl6pPr marL="2283616" indent="0">
              <a:buNone/>
              <a:defRPr sz="1600" b="1"/>
            </a:lvl6pPr>
            <a:lvl7pPr marL="2740341" indent="0">
              <a:buNone/>
              <a:defRPr sz="1600" b="1"/>
            </a:lvl7pPr>
            <a:lvl8pPr marL="3197068" indent="0">
              <a:buNone/>
              <a:defRPr sz="1600" b="1"/>
            </a:lvl8pPr>
            <a:lvl9pPr marL="36537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6" y="1279268"/>
            <a:ext cx="4041775" cy="533135"/>
          </a:xfrm>
        </p:spPr>
        <p:txBody>
          <a:bodyPr anchor="b"/>
          <a:lstStyle>
            <a:lvl1pPr marL="0" indent="0">
              <a:buNone/>
              <a:defRPr sz="2400" b="1"/>
            </a:lvl1pPr>
            <a:lvl2pPr marL="456724" indent="0">
              <a:buNone/>
              <a:defRPr sz="2000" b="1"/>
            </a:lvl2pPr>
            <a:lvl3pPr marL="913448" indent="0">
              <a:buNone/>
              <a:defRPr sz="1800" b="1"/>
            </a:lvl3pPr>
            <a:lvl4pPr marL="1370170" indent="0">
              <a:buNone/>
              <a:defRPr sz="1600" b="1"/>
            </a:lvl4pPr>
            <a:lvl5pPr marL="1826894" indent="0">
              <a:buNone/>
              <a:defRPr sz="1600" b="1"/>
            </a:lvl5pPr>
            <a:lvl6pPr marL="2283616" indent="0">
              <a:buNone/>
              <a:defRPr sz="1600" b="1"/>
            </a:lvl6pPr>
            <a:lvl7pPr marL="2740341" indent="0">
              <a:buNone/>
              <a:defRPr sz="1600" b="1"/>
            </a:lvl7pPr>
            <a:lvl8pPr marL="3197068" indent="0">
              <a:buNone/>
              <a:defRPr sz="1600" b="1"/>
            </a:lvl8pPr>
            <a:lvl9pPr marL="36537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852030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356723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349916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2" y="227548"/>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42" y="1195947"/>
            <a:ext cx="3008313" cy="3909219"/>
          </a:xfrm>
        </p:spPr>
        <p:txBody>
          <a:bodyPr/>
          <a:lstStyle>
            <a:lvl1pPr marL="0" indent="0">
              <a:buNone/>
              <a:defRPr sz="1400"/>
            </a:lvl1pPr>
            <a:lvl2pPr marL="456724" indent="0">
              <a:buNone/>
              <a:defRPr sz="1200"/>
            </a:lvl2pPr>
            <a:lvl3pPr marL="913448" indent="0">
              <a:buNone/>
              <a:defRPr sz="1000"/>
            </a:lvl3pPr>
            <a:lvl4pPr marL="1370170" indent="0">
              <a:buNone/>
              <a:defRPr sz="900"/>
            </a:lvl4pPr>
            <a:lvl5pPr marL="1826894" indent="0">
              <a:buNone/>
              <a:defRPr sz="900"/>
            </a:lvl5pPr>
            <a:lvl6pPr marL="2283616" indent="0">
              <a:buNone/>
              <a:defRPr sz="900"/>
            </a:lvl6pPr>
            <a:lvl7pPr marL="2740341" indent="0">
              <a:buNone/>
              <a:defRPr sz="900"/>
            </a:lvl7pPr>
            <a:lvl8pPr marL="3197068" indent="0">
              <a:buNone/>
              <a:defRPr sz="900"/>
            </a:lvl8pPr>
            <a:lvl9pPr marL="365378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434252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6724" indent="0">
              <a:buNone/>
              <a:defRPr sz="2800"/>
            </a:lvl2pPr>
            <a:lvl3pPr marL="913448" indent="0">
              <a:buNone/>
              <a:defRPr sz="2400"/>
            </a:lvl3pPr>
            <a:lvl4pPr marL="1370170" indent="0">
              <a:buNone/>
              <a:defRPr sz="2000"/>
            </a:lvl4pPr>
            <a:lvl5pPr marL="1826894" indent="0">
              <a:buNone/>
              <a:defRPr sz="2000"/>
            </a:lvl5pPr>
            <a:lvl6pPr marL="2283616" indent="0">
              <a:buNone/>
              <a:defRPr sz="2000"/>
            </a:lvl6pPr>
            <a:lvl7pPr marL="2740341" indent="0">
              <a:buNone/>
              <a:defRPr sz="2000"/>
            </a:lvl7pPr>
            <a:lvl8pPr marL="3197068" indent="0">
              <a:buNone/>
              <a:defRPr sz="2000"/>
            </a:lvl8pPr>
            <a:lvl9pPr marL="3653789"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6724" indent="0">
              <a:buNone/>
              <a:defRPr sz="1200"/>
            </a:lvl2pPr>
            <a:lvl3pPr marL="913448" indent="0">
              <a:buNone/>
              <a:defRPr sz="1000"/>
            </a:lvl3pPr>
            <a:lvl4pPr marL="1370170" indent="0">
              <a:buNone/>
              <a:defRPr sz="900"/>
            </a:lvl4pPr>
            <a:lvl5pPr marL="1826894" indent="0">
              <a:buNone/>
              <a:defRPr sz="900"/>
            </a:lvl5pPr>
            <a:lvl6pPr marL="2283616" indent="0">
              <a:buNone/>
              <a:defRPr sz="900"/>
            </a:lvl6pPr>
            <a:lvl7pPr marL="2740341" indent="0">
              <a:buNone/>
              <a:defRPr sz="900"/>
            </a:lvl7pPr>
            <a:lvl8pPr marL="3197068" indent="0">
              <a:buNone/>
              <a:defRPr sz="900"/>
            </a:lvl8pPr>
            <a:lvl9pPr marL="365378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915147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332127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99"/>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99"/>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3029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801910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56"/>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984268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8807185"/>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701733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457598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990489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030950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474616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095614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416101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70340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8387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66"/>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66"/>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074318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80"/>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71112199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434983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80659276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877237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768146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2467732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751792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6819902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69847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3191B2-E780-4C3F-A9C0-0E4B16AFF62D}"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1086A6-844C-4C0F-936E-FFCDADE4F9D2}" type="slidenum">
              <a:rPr lang="en-US" smtClean="0"/>
              <a:pPr/>
              <a:t>‹#›</a:t>
            </a:fld>
            <a:endParaRPr lang="en-US"/>
          </a:p>
        </p:txBody>
      </p:sp>
    </p:spTree>
    <p:extLst>
      <p:ext uri="{BB962C8B-B14F-4D97-AF65-F5344CB8AC3E}">
        <p14:creationId xmlns:p14="http://schemas.microsoft.com/office/powerpoint/2010/main" val="34852748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774261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956853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90"/>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90"/>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139992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2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6724" indent="0" algn="ctr">
              <a:buNone/>
              <a:defRPr>
                <a:solidFill>
                  <a:schemeClr val="tx1">
                    <a:tint val="75000"/>
                  </a:schemeClr>
                </a:solidFill>
              </a:defRPr>
            </a:lvl2pPr>
            <a:lvl3pPr marL="913448" indent="0" algn="ctr">
              <a:buNone/>
              <a:defRPr>
                <a:solidFill>
                  <a:schemeClr val="tx1">
                    <a:tint val="75000"/>
                  </a:schemeClr>
                </a:solidFill>
              </a:defRPr>
            </a:lvl3pPr>
            <a:lvl4pPr marL="1370170" indent="0" algn="ctr">
              <a:buNone/>
              <a:defRPr>
                <a:solidFill>
                  <a:schemeClr val="tx1">
                    <a:tint val="75000"/>
                  </a:schemeClr>
                </a:solidFill>
              </a:defRPr>
            </a:lvl4pPr>
            <a:lvl5pPr marL="1826894" indent="0" algn="ctr">
              <a:buNone/>
              <a:defRPr>
                <a:solidFill>
                  <a:schemeClr val="tx1">
                    <a:tint val="75000"/>
                  </a:schemeClr>
                </a:solidFill>
              </a:defRPr>
            </a:lvl5pPr>
            <a:lvl6pPr marL="2283616" indent="0" algn="ctr">
              <a:buNone/>
              <a:defRPr>
                <a:solidFill>
                  <a:schemeClr val="tx1">
                    <a:tint val="75000"/>
                  </a:schemeClr>
                </a:solidFill>
              </a:defRPr>
            </a:lvl6pPr>
            <a:lvl7pPr marL="2740341" indent="0" algn="ctr">
              <a:buNone/>
              <a:defRPr>
                <a:solidFill>
                  <a:schemeClr val="tx1">
                    <a:tint val="75000"/>
                  </a:schemeClr>
                </a:solidFill>
              </a:defRPr>
            </a:lvl7pPr>
            <a:lvl8pPr marL="3197068" indent="0" algn="ctr">
              <a:buNone/>
              <a:defRPr>
                <a:solidFill>
                  <a:schemeClr val="tx1">
                    <a:tint val="75000"/>
                  </a:schemeClr>
                </a:solidFill>
              </a:defRPr>
            </a:lvl8pPr>
            <a:lvl9pPr marL="365378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291476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111424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2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6724" indent="0">
              <a:buNone/>
              <a:defRPr sz="1800">
                <a:solidFill>
                  <a:schemeClr val="tx1">
                    <a:tint val="75000"/>
                  </a:schemeClr>
                </a:solidFill>
              </a:defRPr>
            </a:lvl2pPr>
            <a:lvl3pPr marL="913448" indent="0">
              <a:buNone/>
              <a:defRPr sz="1600">
                <a:solidFill>
                  <a:schemeClr val="tx1">
                    <a:tint val="75000"/>
                  </a:schemeClr>
                </a:solidFill>
              </a:defRPr>
            </a:lvl3pPr>
            <a:lvl4pPr marL="1370170" indent="0">
              <a:buNone/>
              <a:defRPr sz="1400">
                <a:solidFill>
                  <a:schemeClr val="tx1">
                    <a:tint val="75000"/>
                  </a:schemeClr>
                </a:solidFill>
              </a:defRPr>
            </a:lvl4pPr>
            <a:lvl5pPr marL="1826894" indent="0">
              <a:buNone/>
              <a:defRPr sz="1400">
                <a:solidFill>
                  <a:schemeClr val="tx1">
                    <a:tint val="75000"/>
                  </a:schemeClr>
                </a:solidFill>
              </a:defRPr>
            </a:lvl5pPr>
            <a:lvl6pPr marL="2283616" indent="0">
              <a:buNone/>
              <a:defRPr sz="1400">
                <a:solidFill>
                  <a:schemeClr val="tx1">
                    <a:tint val="75000"/>
                  </a:schemeClr>
                </a:solidFill>
              </a:defRPr>
            </a:lvl6pPr>
            <a:lvl7pPr marL="2740341" indent="0">
              <a:buNone/>
              <a:defRPr sz="1400">
                <a:solidFill>
                  <a:schemeClr val="tx1">
                    <a:tint val="75000"/>
                  </a:schemeClr>
                </a:solidFill>
              </a:defRPr>
            </a:lvl7pPr>
            <a:lvl8pPr marL="3197068" indent="0">
              <a:buNone/>
              <a:defRPr sz="1400">
                <a:solidFill>
                  <a:schemeClr val="tx1">
                    <a:tint val="75000"/>
                  </a:schemeClr>
                </a:solidFill>
              </a:defRPr>
            </a:lvl8pPr>
            <a:lvl9pPr marL="365378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165591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002306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8"/>
            <a:ext cx="4040188" cy="533135"/>
          </a:xfrm>
        </p:spPr>
        <p:txBody>
          <a:bodyPr anchor="b"/>
          <a:lstStyle>
            <a:lvl1pPr marL="0" indent="0">
              <a:buNone/>
              <a:defRPr sz="2400" b="1"/>
            </a:lvl1pPr>
            <a:lvl2pPr marL="456724" indent="0">
              <a:buNone/>
              <a:defRPr sz="2000" b="1"/>
            </a:lvl2pPr>
            <a:lvl3pPr marL="913448" indent="0">
              <a:buNone/>
              <a:defRPr sz="1800" b="1"/>
            </a:lvl3pPr>
            <a:lvl4pPr marL="1370170" indent="0">
              <a:buNone/>
              <a:defRPr sz="1600" b="1"/>
            </a:lvl4pPr>
            <a:lvl5pPr marL="1826894" indent="0">
              <a:buNone/>
              <a:defRPr sz="1600" b="1"/>
            </a:lvl5pPr>
            <a:lvl6pPr marL="2283616" indent="0">
              <a:buNone/>
              <a:defRPr sz="1600" b="1"/>
            </a:lvl6pPr>
            <a:lvl7pPr marL="2740341" indent="0">
              <a:buNone/>
              <a:defRPr sz="1600" b="1"/>
            </a:lvl7pPr>
            <a:lvl8pPr marL="3197068" indent="0">
              <a:buNone/>
              <a:defRPr sz="1600" b="1"/>
            </a:lvl8pPr>
            <a:lvl9pPr marL="36537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6" y="1279268"/>
            <a:ext cx="4041775" cy="533135"/>
          </a:xfrm>
        </p:spPr>
        <p:txBody>
          <a:bodyPr anchor="b"/>
          <a:lstStyle>
            <a:lvl1pPr marL="0" indent="0">
              <a:buNone/>
              <a:defRPr sz="2400" b="1"/>
            </a:lvl1pPr>
            <a:lvl2pPr marL="456724" indent="0">
              <a:buNone/>
              <a:defRPr sz="2000" b="1"/>
            </a:lvl2pPr>
            <a:lvl3pPr marL="913448" indent="0">
              <a:buNone/>
              <a:defRPr sz="1800" b="1"/>
            </a:lvl3pPr>
            <a:lvl4pPr marL="1370170" indent="0">
              <a:buNone/>
              <a:defRPr sz="1600" b="1"/>
            </a:lvl4pPr>
            <a:lvl5pPr marL="1826894" indent="0">
              <a:buNone/>
              <a:defRPr sz="1600" b="1"/>
            </a:lvl5pPr>
            <a:lvl6pPr marL="2283616" indent="0">
              <a:buNone/>
              <a:defRPr sz="1600" b="1"/>
            </a:lvl6pPr>
            <a:lvl7pPr marL="2740341" indent="0">
              <a:buNone/>
              <a:defRPr sz="1600" b="1"/>
            </a:lvl7pPr>
            <a:lvl8pPr marL="3197068" indent="0">
              <a:buNone/>
              <a:defRPr sz="1600" b="1"/>
            </a:lvl8pPr>
            <a:lvl9pPr marL="36537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268607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415785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221183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2" y="227548"/>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42" y="1195947"/>
            <a:ext cx="3008313" cy="3909219"/>
          </a:xfrm>
        </p:spPr>
        <p:txBody>
          <a:bodyPr/>
          <a:lstStyle>
            <a:lvl1pPr marL="0" indent="0">
              <a:buNone/>
              <a:defRPr sz="1400"/>
            </a:lvl1pPr>
            <a:lvl2pPr marL="456724" indent="0">
              <a:buNone/>
              <a:defRPr sz="1200"/>
            </a:lvl2pPr>
            <a:lvl3pPr marL="913448" indent="0">
              <a:buNone/>
              <a:defRPr sz="1000"/>
            </a:lvl3pPr>
            <a:lvl4pPr marL="1370170" indent="0">
              <a:buNone/>
              <a:defRPr sz="900"/>
            </a:lvl4pPr>
            <a:lvl5pPr marL="1826894" indent="0">
              <a:buNone/>
              <a:defRPr sz="900"/>
            </a:lvl5pPr>
            <a:lvl6pPr marL="2283616" indent="0">
              <a:buNone/>
              <a:defRPr sz="900"/>
            </a:lvl6pPr>
            <a:lvl7pPr marL="2740341" indent="0">
              <a:buNone/>
              <a:defRPr sz="900"/>
            </a:lvl7pPr>
            <a:lvl8pPr marL="3197068" indent="0">
              <a:buNone/>
              <a:defRPr sz="900"/>
            </a:lvl8pPr>
            <a:lvl9pPr marL="365378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01735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009123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6724" indent="0">
              <a:buNone/>
              <a:defRPr sz="2800"/>
            </a:lvl2pPr>
            <a:lvl3pPr marL="913448" indent="0">
              <a:buNone/>
              <a:defRPr sz="2400"/>
            </a:lvl3pPr>
            <a:lvl4pPr marL="1370170" indent="0">
              <a:buNone/>
              <a:defRPr sz="2000"/>
            </a:lvl4pPr>
            <a:lvl5pPr marL="1826894" indent="0">
              <a:buNone/>
              <a:defRPr sz="2000"/>
            </a:lvl5pPr>
            <a:lvl6pPr marL="2283616" indent="0">
              <a:buNone/>
              <a:defRPr sz="2000"/>
            </a:lvl6pPr>
            <a:lvl7pPr marL="2740341" indent="0">
              <a:buNone/>
              <a:defRPr sz="2000"/>
            </a:lvl7pPr>
            <a:lvl8pPr marL="3197068" indent="0">
              <a:buNone/>
              <a:defRPr sz="2000"/>
            </a:lvl8pPr>
            <a:lvl9pPr marL="3653789"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6724" indent="0">
              <a:buNone/>
              <a:defRPr sz="1200"/>
            </a:lvl2pPr>
            <a:lvl3pPr marL="913448" indent="0">
              <a:buNone/>
              <a:defRPr sz="1000"/>
            </a:lvl3pPr>
            <a:lvl4pPr marL="1370170" indent="0">
              <a:buNone/>
              <a:defRPr sz="900"/>
            </a:lvl4pPr>
            <a:lvl5pPr marL="1826894" indent="0">
              <a:buNone/>
              <a:defRPr sz="900"/>
            </a:lvl5pPr>
            <a:lvl6pPr marL="2283616" indent="0">
              <a:buNone/>
              <a:defRPr sz="900"/>
            </a:lvl6pPr>
            <a:lvl7pPr marL="2740341" indent="0">
              <a:buNone/>
              <a:defRPr sz="900"/>
            </a:lvl7pPr>
            <a:lvl8pPr marL="3197068" indent="0">
              <a:buNone/>
              <a:defRPr sz="900"/>
            </a:lvl8pPr>
            <a:lvl9pPr marL="365378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574007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447091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40"/>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40"/>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976741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62"/>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3191B2-E780-4C3F-A9C0-0E4B16AFF62D}"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10083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3191B2-E780-4C3F-A9C0-0E4B16AFF62D}"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42412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3191B2-E780-4C3F-A9C0-0E4B16AFF62D}"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656048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3191B2-E780-4C3F-A9C0-0E4B16AFF62D}"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39262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3191B2-E780-4C3F-A9C0-0E4B16AFF62D}"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979477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3191B2-E780-4C3F-A9C0-0E4B16AFF62D}"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30770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3191B2-E780-4C3F-A9C0-0E4B16AFF62D}"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55445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21"/>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21"/>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788005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5"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3191B2-E780-4C3F-A9C0-0E4B16AFF62D}"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10689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3191B2-E780-4C3F-A9C0-0E4B16AFF62D}"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829786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3191B2-E780-4C3F-A9C0-0E4B16AFF62D}"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021628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72"/>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72"/>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3191B2-E780-4C3F-A9C0-0E4B16AFF62D}"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794923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62"/>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3191B2-E780-4C3F-A9C0-0E4B16AFF62D}"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787218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3191B2-E780-4C3F-A9C0-0E4B16AFF62D}"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691572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3191B2-E780-4C3F-A9C0-0E4B16AFF62D}"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821814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3191B2-E780-4C3F-A9C0-0E4B16AFF62D}"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171503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3191B2-E780-4C3F-A9C0-0E4B16AFF62D}"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880137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3191B2-E780-4C3F-A9C0-0E4B16AFF62D}"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5487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11"/>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225468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3191B2-E780-4C3F-A9C0-0E4B16AFF62D}"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277567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5"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3191B2-E780-4C3F-A9C0-0E4B16AFF62D}"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596228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3191B2-E780-4C3F-A9C0-0E4B16AFF62D}"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969953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3191B2-E780-4C3F-A9C0-0E4B16AFF62D}"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355846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72"/>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72"/>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3191B2-E780-4C3F-A9C0-0E4B16AFF62D}"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786177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62"/>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A22C54-73A3-46A9-9681-4B2392B7E9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9856590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3500"/>
            <a:ext cx="7772400" cy="508000"/>
          </a:xfrm>
        </p:spPr>
        <p:txBody>
          <a:bodyPr/>
          <a:lstStyle>
            <a:lvl1pPr>
              <a:defRPr sz="4400"/>
            </a:lvl1pPr>
          </a:lstStyle>
          <a:p>
            <a:r>
              <a:rPr lang="en-US" dirty="0" smtClean="0"/>
              <a:t>Click to edit Master title style</a:t>
            </a:r>
            <a:endParaRPr lang="en-US" dirty="0"/>
          </a:p>
        </p:txBody>
      </p:sp>
      <p:sp>
        <p:nvSpPr>
          <p:cNvPr id="3" name="Content Placeholder 2"/>
          <p:cNvSpPr>
            <a:spLocks noGrp="1"/>
          </p:cNvSpPr>
          <p:nvPr>
            <p:ph idx="1"/>
          </p:nvPr>
        </p:nvSpPr>
        <p:spPr>
          <a:xfrm>
            <a:off x="304800" y="749300"/>
            <a:ext cx="8610600" cy="4318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A389DF-B1F5-4991-89B8-72C57CDB73F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2659126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7E66E8-EC9A-4C81-A4F1-A7D9E5A272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4737593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698500"/>
            <a:ext cx="42291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698500"/>
            <a:ext cx="42291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273BF-ED1D-4F21-8D62-A72031FF00F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3257119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22C1C0B-9345-4355-826E-E62B859D510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872177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83094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9D5E7F-5B88-49A2-B514-B1E99E37D8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6984818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E8BB770-531F-49C4-83F7-842E0B8C67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121017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5"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6E8664-7A74-4C3A-8C93-8E2EDCADBA0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6794853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31087F-6DDF-4D0E-8711-10D5440661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554315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EBAC15-BA32-4120-B239-1BCD0E786B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9390411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0"/>
            <a:ext cx="2152650" cy="5016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0"/>
            <a:ext cx="6305550" cy="5016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78603-6850-46E9-AFC8-79F4A98EAC7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7668750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81"/>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6724" indent="0" algn="ctr">
              <a:buNone/>
              <a:defRPr>
                <a:solidFill>
                  <a:schemeClr val="tx1">
                    <a:tint val="75000"/>
                  </a:schemeClr>
                </a:solidFill>
              </a:defRPr>
            </a:lvl2pPr>
            <a:lvl3pPr marL="913448" indent="0" algn="ctr">
              <a:buNone/>
              <a:defRPr>
                <a:solidFill>
                  <a:schemeClr val="tx1">
                    <a:tint val="75000"/>
                  </a:schemeClr>
                </a:solidFill>
              </a:defRPr>
            </a:lvl3pPr>
            <a:lvl4pPr marL="1370170" indent="0" algn="ctr">
              <a:buNone/>
              <a:defRPr>
                <a:solidFill>
                  <a:schemeClr val="tx1">
                    <a:tint val="75000"/>
                  </a:schemeClr>
                </a:solidFill>
              </a:defRPr>
            </a:lvl4pPr>
            <a:lvl5pPr marL="1826894" indent="0" algn="ctr">
              <a:buNone/>
              <a:defRPr>
                <a:solidFill>
                  <a:schemeClr val="tx1">
                    <a:tint val="75000"/>
                  </a:schemeClr>
                </a:solidFill>
              </a:defRPr>
            </a:lvl5pPr>
            <a:lvl6pPr marL="2283616" indent="0" algn="ctr">
              <a:buNone/>
              <a:defRPr>
                <a:solidFill>
                  <a:schemeClr val="tx1">
                    <a:tint val="75000"/>
                  </a:schemeClr>
                </a:solidFill>
              </a:defRPr>
            </a:lvl6pPr>
            <a:lvl7pPr marL="2740341" indent="0" algn="ctr">
              <a:buNone/>
              <a:defRPr>
                <a:solidFill>
                  <a:schemeClr val="tx1">
                    <a:tint val="75000"/>
                  </a:schemeClr>
                </a:solidFill>
              </a:defRPr>
            </a:lvl7pPr>
            <a:lvl8pPr marL="3197068" indent="0" algn="ctr">
              <a:buNone/>
              <a:defRPr>
                <a:solidFill>
                  <a:schemeClr val="tx1">
                    <a:tint val="75000"/>
                  </a:schemeClr>
                </a:solidFill>
              </a:defRPr>
            </a:lvl8pPr>
            <a:lvl9pPr marL="365378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64469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2945236"/>
      </p:ext>
    </p:extLst>
  </p:cSld>
  <p:clrMapOvr>
    <a:masterClrMapping/>
  </p:clrMapOvr>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2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6724" indent="0">
              <a:buNone/>
              <a:defRPr sz="1800">
                <a:solidFill>
                  <a:schemeClr val="tx1">
                    <a:tint val="75000"/>
                  </a:schemeClr>
                </a:solidFill>
              </a:defRPr>
            </a:lvl2pPr>
            <a:lvl3pPr marL="913448" indent="0">
              <a:buNone/>
              <a:defRPr sz="1600">
                <a:solidFill>
                  <a:schemeClr val="tx1">
                    <a:tint val="75000"/>
                  </a:schemeClr>
                </a:solidFill>
              </a:defRPr>
            </a:lvl3pPr>
            <a:lvl4pPr marL="1370170" indent="0">
              <a:buNone/>
              <a:defRPr sz="1400">
                <a:solidFill>
                  <a:schemeClr val="tx1">
                    <a:tint val="75000"/>
                  </a:schemeClr>
                </a:solidFill>
              </a:defRPr>
            </a:lvl4pPr>
            <a:lvl5pPr marL="1826894" indent="0">
              <a:buNone/>
              <a:defRPr sz="1400">
                <a:solidFill>
                  <a:schemeClr val="tx1">
                    <a:tint val="75000"/>
                  </a:schemeClr>
                </a:solidFill>
              </a:defRPr>
            </a:lvl5pPr>
            <a:lvl6pPr marL="2283616" indent="0">
              <a:buNone/>
              <a:defRPr sz="1400">
                <a:solidFill>
                  <a:schemeClr val="tx1">
                    <a:tint val="75000"/>
                  </a:schemeClr>
                </a:solidFill>
              </a:defRPr>
            </a:lvl6pPr>
            <a:lvl7pPr marL="2740341" indent="0">
              <a:buNone/>
              <a:defRPr sz="1400">
                <a:solidFill>
                  <a:schemeClr val="tx1">
                    <a:tint val="75000"/>
                  </a:schemeClr>
                </a:solidFill>
              </a:defRPr>
            </a:lvl7pPr>
            <a:lvl8pPr marL="3197068" indent="0">
              <a:buNone/>
              <a:defRPr sz="1400">
                <a:solidFill>
                  <a:schemeClr val="tx1">
                    <a:tint val="75000"/>
                  </a:schemeClr>
                </a:solidFill>
              </a:defRPr>
            </a:lvl8pPr>
            <a:lvl9pPr marL="365378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027228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5822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759914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8"/>
            <a:ext cx="4040188" cy="533135"/>
          </a:xfrm>
        </p:spPr>
        <p:txBody>
          <a:bodyPr anchor="b"/>
          <a:lstStyle>
            <a:lvl1pPr marL="0" indent="0">
              <a:buNone/>
              <a:defRPr sz="2400" b="1"/>
            </a:lvl1pPr>
            <a:lvl2pPr marL="456724" indent="0">
              <a:buNone/>
              <a:defRPr sz="2000" b="1"/>
            </a:lvl2pPr>
            <a:lvl3pPr marL="913448" indent="0">
              <a:buNone/>
              <a:defRPr sz="1800" b="1"/>
            </a:lvl3pPr>
            <a:lvl4pPr marL="1370170" indent="0">
              <a:buNone/>
              <a:defRPr sz="1600" b="1"/>
            </a:lvl4pPr>
            <a:lvl5pPr marL="1826894" indent="0">
              <a:buNone/>
              <a:defRPr sz="1600" b="1"/>
            </a:lvl5pPr>
            <a:lvl6pPr marL="2283616" indent="0">
              <a:buNone/>
              <a:defRPr sz="1600" b="1"/>
            </a:lvl6pPr>
            <a:lvl7pPr marL="2740341" indent="0">
              <a:buNone/>
              <a:defRPr sz="1600" b="1"/>
            </a:lvl7pPr>
            <a:lvl8pPr marL="3197068" indent="0">
              <a:buNone/>
              <a:defRPr sz="1600" b="1"/>
            </a:lvl8pPr>
            <a:lvl9pPr marL="36537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6" y="1279268"/>
            <a:ext cx="4041775" cy="533135"/>
          </a:xfrm>
        </p:spPr>
        <p:txBody>
          <a:bodyPr anchor="b"/>
          <a:lstStyle>
            <a:lvl1pPr marL="0" indent="0">
              <a:buNone/>
              <a:defRPr sz="2400" b="1"/>
            </a:lvl1pPr>
            <a:lvl2pPr marL="456724" indent="0">
              <a:buNone/>
              <a:defRPr sz="2000" b="1"/>
            </a:lvl2pPr>
            <a:lvl3pPr marL="913448" indent="0">
              <a:buNone/>
              <a:defRPr sz="1800" b="1"/>
            </a:lvl3pPr>
            <a:lvl4pPr marL="1370170" indent="0">
              <a:buNone/>
              <a:defRPr sz="1600" b="1"/>
            </a:lvl4pPr>
            <a:lvl5pPr marL="1826894" indent="0">
              <a:buNone/>
              <a:defRPr sz="1600" b="1"/>
            </a:lvl5pPr>
            <a:lvl6pPr marL="2283616" indent="0">
              <a:buNone/>
              <a:defRPr sz="1600" b="1"/>
            </a:lvl6pPr>
            <a:lvl7pPr marL="2740341" indent="0">
              <a:buNone/>
              <a:defRPr sz="1600" b="1"/>
            </a:lvl7pPr>
            <a:lvl8pPr marL="3197068" indent="0">
              <a:buNone/>
              <a:defRPr sz="1600" b="1"/>
            </a:lvl8pPr>
            <a:lvl9pPr marL="36537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23361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269789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463240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2" y="227548"/>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42" y="1195945"/>
            <a:ext cx="3008313" cy="3909219"/>
          </a:xfrm>
        </p:spPr>
        <p:txBody>
          <a:bodyPr/>
          <a:lstStyle>
            <a:lvl1pPr marL="0" indent="0">
              <a:buNone/>
              <a:defRPr sz="1400"/>
            </a:lvl1pPr>
            <a:lvl2pPr marL="456724" indent="0">
              <a:buNone/>
              <a:defRPr sz="1200"/>
            </a:lvl2pPr>
            <a:lvl3pPr marL="913448" indent="0">
              <a:buNone/>
              <a:defRPr sz="1000"/>
            </a:lvl3pPr>
            <a:lvl4pPr marL="1370170" indent="0">
              <a:buNone/>
              <a:defRPr sz="900"/>
            </a:lvl4pPr>
            <a:lvl5pPr marL="1826894" indent="0">
              <a:buNone/>
              <a:defRPr sz="900"/>
            </a:lvl5pPr>
            <a:lvl6pPr marL="2283616" indent="0">
              <a:buNone/>
              <a:defRPr sz="900"/>
            </a:lvl6pPr>
            <a:lvl7pPr marL="2740341" indent="0">
              <a:buNone/>
              <a:defRPr sz="900"/>
            </a:lvl7pPr>
            <a:lvl8pPr marL="3197068" indent="0">
              <a:buNone/>
              <a:defRPr sz="900"/>
            </a:lvl8pPr>
            <a:lvl9pPr marL="365378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685386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6724" indent="0">
              <a:buNone/>
              <a:defRPr sz="2800"/>
            </a:lvl2pPr>
            <a:lvl3pPr marL="913448" indent="0">
              <a:buNone/>
              <a:defRPr sz="2400"/>
            </a:lvl3pPr>
            <a:lvl4pPr marL="1370170" indent="0">
              <a:buNone/>
              <a:defRPr sz="2000"/>
            </a:lvl4pPr>
            <a:lvl5pPr marL="1826894" indent="0">
              <a:buNone/>
              <a:defRPr sz="2000"/>
            </a:lvl5pPr>
            <a:lvl6pPr marL="2283616" indent="0">
              <a:buNone/>
              <a:defRPr sz="2000"/>
            </a:lvl6pPr>
            <a:lvl7pPr marL="2740341" indent="0">
              <a:buNone/>
              <a:defRPr sz="2000"/>
            </a:lvl7pPr>
            <a:lvl8pPr marL="3197068" indent="0">
              <a:buNone/>
              <a:defRPr sz="2000"/>
            </a:lvl8pPr>
            <a:lvl9pPr marL="3653789"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6724" indent="0">
              <a:buNone/>
              <a:defRPr sz="1200"/>
            </a:lvl2pPr>
            <a:lvl3pPr marL="913448" indent="0">
              <a:buNone/>
              <a:defRPr sz="1000"/>
            </a:lvl3pPr>
            <a:lvl4pPr marL="1370170" indent="0">
              <a:buNone/>
              <a:defRPr sz="900"/>
            </a:lvl4pPr>
            <a:lvl5pPr marL="1826894" indent="0">
              <a:buNone/>
              <a:defRPr sz="900"/>
            </a:lvl5pPr>
            <a:lvl6pPr marL="2283616" indent="0">
              <a:buNone/>
              <a:defRPr sz="900"/>
            </a:lvl6pPr>
            <a:lvl7pPr marL="2740341" indent="0">
              <a:buNone/>
              <a:defRPr sz="900"/>
            </a:lvl7pPr>
            <a:lvl8pPr marL="3197068" indent="0">
              <a:buNone/>
              <a:defRPr sz="900"/>
            </a:lvl8pPr>
            <a:lvl9pPr marL="365378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058711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164628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97"/>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97"/>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268385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81"/>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6724" indent="0" algn="ctr">
              <a:buNone/>
              <a:defRPr>
                <a:solidFill>
                  <a:schemeClr val="tx1">
                    <a:tint val="75000"/>
                  </a:schemeClr>
                </a:solidFill>
              </a:defRPr>
            </a:lvl2pPr>
            <a:lvl3pPr marL="913448" indent="0" algn="ctr">
              <a:buNone/>
              <a:defRPr>
                <a:solidFill>
                  <a:schemeClr val="tx1">
                    <a:tint val="75000"/>
                  </a:schemeClr>
                </a:solidFill>
              </a:defRPr>
            </a:lvl3pPr>
            <a:lvl4pPr marL="1370170" indent="0" algn="ctr">
              <a:buNone/>
              <a:defRPr>
                <a:solidFill>
                  <a:schemeClr val="tx1">
                    <a:tint val="75000"/>
                  </a:schemeClr>
                </a:solidFill>
              </a:defRPr>
            </a:lvl4pPr>
            <a:lvl5pPr marL="1826894" indent="0" algn="ctr">
              <a:buNone/>
              <a:defRPr>
                <a:solidFill>
                  <a:schemeClr val="tx1">
                    <a:tint val="75000"/>
                  </a:schemeClr>
                </a:solidFill>
              </a:defRPr>
            </a:lvl5pPr>
            <a:lvl6pPr marL="2283616" indent="0" algn="ctr">
              <a:buNone/>
              <a:defRPr>
                <a:solidFill>
                  <a:schemeClr val="tx1">
                    <a:tint val="75000"/>
                  </a:schemeClr>
                </a:solidFill>
              </a:defRPr>
            </a:lvl6pPr>
            <a:lvl7pPr marL="2740341" indent="0" algn="ctr">
              <a:buNone/>
              <a:defRPr>
                <a:solidFill>
                  <a:schemeClr val="tx1">
                    <a:tint val="75000"/>
                  </a:schemeClr>
                </a:solidFill>
              </a:defRPr>
            </a:lvl7pPr>
            <a:lvl8pPr marL="3197068" indent="0" algn="ctr">
              <a:buNone/>
              <a:defRPr>
                <a:solidFill>
                  <a:schemeClr val="tx1">
                    <a:tint val="75000"/>
                  </a:schemeClr>
                </a:solidFill>
              </a:defRPr>
            </a:lvl8pPr>
            <a:lvl9pPr marL="365378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346689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8451140"/>
      </p:ext>
    </p:extLst>
  </p:cSld>
  <p:clrMapOvr>
    <a:masterClrMapping/>
  </p:clrMapOvr>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2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6724" indent="0">
              <a:buNone/>
              <a:defRPr sz="1800">
                <a:solidFill>
                  <a:schemeClr val="tx1">
                    <a:tint val="75000"/>
                  </a:schemeClr>
                </a:solidFill>
              </a:defRPr>
            </a:lvl2pPr>
            <a:lvl3pPr marL="913448" indent="0">
              <a:buNone/>
              <a:defRPr sz="1600">
                <a:solidFill>
                  <a:schemeClr val="tx1">
                    <a:tint val="75000"/>
                  </a:schemeClr>
                </a:solidFill>
              </a:defRPr>
            </a:lvl3pPr>
            <a:lvl4pPr marL="1370170" indent="0">
              <a:buNone/>
              <a:defRPr sz="1400">
                <a:solidFill>
                  <a:schemeClr val="tx1">
                    <a:tint val="75000"/>
                  </a:schemeClr>
                </a:solidFill>
              </a:defRPr>
            </a:lvl4pPr>
            <a:lvl5pPr marL="1826894" indent="0">
              <a:buNone/>
              <a:defRPr sz="1400">
                <a:solidFill>
                  <a:schemeClr val="tx1">
                    <a:tint val="75000"/>
                  </a:schemeClr>
                </a:solidFill>
              </a:defRPr>
            </a:lvl5pPr>
            <a:lvl6pPr marL="2283616" indent="0">
              <a:buNone/>
              <a:defRPr sz="1400">
                <a:solidFill>
                  <a:schemeClr val="tx1">
                    <a:tint val="75000"/>
                  </a:schemeClr>
                </a:solidFill>
              </a:defRPr>
            </a:lvl6pPr>
            <a:lvl7pPr marL="2740341" indent="0">
              <a:buNone/>
              <a:defRPr sz="1400">
                <a:solidFill>
                  <a:schemeClr val="tx1">
                    <a:tint val="75000"/>
                  </a:schemeClr>
                </a:solidFill>
              </a:defRPr>
            </a:lvl7pPr>
            <a:lvl8pPr marL="3197068" indent="0">
              <a:buNone/>
              <a:defRPr sz="1400">
                <a:solidFill>
                  <a:schemeClr val="tx1">
                    <a:tint val="75000"/>
                  </a:schemeClr>
                </a:solidFill>
              </a:defRPr>
            </a:lvl8pPr>
            <a:lvl9pPr marL="365378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66644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398251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77780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8"/>
            <a:ext cx="4040188" cy="533135"/>
          </a:xfrm>
        </p:spPr>
        <p:txBody>
          <a:bodyPr anchor="b"/>
          <a:lstStyle>
            <a:lvl1pPr marL="0" indent="0">
              <a:buNone/>
              <a:defRPr sz="2400" b="1"/>
            </a:lvl1pPr>
            <a:lvl2pPr marL="456724" indent="0">
              <a:buNone/>
              <a:defRPr sz="2000" b="1"/>
            </a:lvl2pPr>
            <a:lvl3pPr marL="913448" indent="0">
              <a:buNone/>
              <a:defRPr sz="1800" b="1"/>
            </a:lvl3pPr>
            <a:lvl4pPr marL="1370170" indent="0">
              <a:buNone/>
              <a:defRPr sz="1600" b="1"/>
            </a:lvl4pPr>
            <a:lvl5pPr marL="1826894" indent="0">
              <a:buNone/>
              <a:defRPr sz="1600" b="1"/>
            </a:lvl5pPr>
            <a:lvl6pPr marL="2283616" indent="0">
              <a:buNone/>
              <a:defRPr sz="1600" b="1"/>
            </a:lvl6pPr>
            <a:lvl7pPr marL="2740341" indent="0">
              <a:buNone/>
              <a:defRPr sz="1600" b="1"/>
            </a:lvl7pPr>
            <a:lvl8pPr marL="3197068" indent="0">
              <a:buNone/>
              <a:defRPr sz="1600" b="1"/>
            </a:lvl8pPr>
            <a:lvl9pPr marL="36537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6" y="1279268"/>
            <a:ext cx="4041775" cy="533135"/>
          </a:xfrm>
        </p:spPr>
        <p:txBody>
          <a:bodyPr anchor="b"/>
          <a:lstStyle>
            <a:lvl1pPr marL="0" indent="0">
              <a:buNone/>
              <a:defRPr sz="2400" b="1"/>
            </a:lvl1pPr>
            <a:lvl2pPr marL="456724" indent="0">
              <a:buNone/>
              <a:defRPr sz="2000" b="1"/>
            </a:lvl2pPr>
            <a:lvl3pPr marL="913448" indent="0">
              <a:buNone/>
              <a:defRPr sz="1800" b="1"/>
            </a:lvl3pPr>
            <a:lvl4pPr marL="1370170" indent="0">
              <a:buNone/>
              <a:defRPr sz="1600" b="1"/>
            </a:lvl4pPr>
            <a:lvl5pPr marL="1826894" indent="0">
              <a:buNone/>
              <a:defRPr sz="1600" b="1"/>
            </a:lvl5pPr>
            <a:lvl6pPr marL="2283616" indent="0">
              <a:buNone/>
              <a:defRPr sz="1600" b="1"/>
            </a:lvl6pPr>
            <a:lvl7pPr marL="2740341" indent="0">
              <a:buNone/>
              <a:defRPr sz="1600" b="1"/>
            </a:lvl7pPr>
            <a:lvl8pPr marL="3197068" indent="0">
              <a:buNone/>
              <a:defRPr sz="1600" b="1"/>
            </a:lvl8pPr>
            <a:lvl9pPr marL="36537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31997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717439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23527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2" y="227548"/>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42" y="1195945"/>
            <a:ext cx="3008313" cy="3909219"/>
          </a:xfrm>
        </p:spPr>
        <p:txBody>
          <a:bodyPr/>
          <a:lstStyle>
            <a:lvl1pPr marL="0" indent="0">
              <a:buNone/>
              <a:defRPr sz="1400"/>
            </a:lvl1pPr>
            <a:lvl2pPr marL="456724" indent="0">
              <a:buNone/>
              <a:defRPr sz="1200"/>
            </a:lvl2pPr>
            <a:lvl3pPr marL="913448" indent="0">
              <a:buNone/>
              <a:defRPr sz="1000"/>
            </a:lvl3pPr>
            <a:lvl4pPr marL="1370170" indent="0">
              <a:buNone/>
              <a:defRPr sz="900"/>
            </a:lvl4pPr>
            <a:lvl5pPr marL="1826894" indent="0">
              <a:buNone/>
              <a:defRPr sz="900"/>
            </a:lvl5pPr>
            <a:lvl6pPr marL="2283616" indent="0">
              <a:buNone/>
              <a:defRPr sz="900"/>
            </a:lvl6pPr>
            <a:lvl7pPr marL="2740341" indent="0">
              <a:buNone/>
              <a:defRPr sz="900"/>
            </a:lvl7pPr>
            <a:lvl8pPr marL="3197068" indent="0">
              <a:buNone/>
              <a:defRPr sz="900"/>
            </a:lvl8pPr>
            <a:lvl9pPr marL="365378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340742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6724" indent="0">
              <a:buNone/>
              <a:defRPr sz="2800"/>
            </a:lvl2pPr>
            <a:lvl3pPr marL="913448" indent="0">
              <a:buNone/>
              <a:defRPr sz="2400"/>
            </a:lvl3pPr>
            <a:lvl4pPr marL="1370170" indent="0">
              <a:buNone/>
              <a:defRPr sz="2000"/>
            </a:lvl4pPr>
            <a:lvl5pPr marL="1826894" indent="0">
              <a:buNone/>
              <a:defRPr sz="2000"/>
            </a:lvl5pPr>
            <a:lvl6pPr marL="2283616" indent="0">
              <a:buNone/>
              <a:defRPr sz="2000"/>
            </a:lvl6pPr>
            <a:lvl7pPr marL="2740341" indent="0">
              <a:buNone/>
              <a:defRPr sz="2000"/>
            </a:lvl7pPr>
            <a:lvl8pPr marL="3197068" indent="0">
              <a:buNone/>
              <a:defRPr sz="2000"/>
            </a:lvl8pPr>
            <a:lvl9pPr marL="3653789"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6724" indent="0">
              <a:buNone/>
              <a:defRPr sz="1200"/>
            </a:lvl2pPr>
            <a:lvl3pPr marL="913448" indent="0">
              <a:buNone/>
              <a:defRPr sz="1000"/>
            </a:lvl3pPr>
            <a:lvl4pPr marL="1370170" indent="0">
              <a:buNone/>
              <a:defRPr sz="900"/>
            </a:lvl4pPr>
            <a:lvl5pPr marL="1826894" indent="0">
              <a:buNone/>
              <a:defRPr sz="900"/>
            </a:lvl5pPr>
            <a:lvl6pPr marL="2283616" indent="0">
              <a:buNone/>
              <a:defRPr sz="900"/>
            </a:lvl6pPr>
            <a:lvl7pPr marL="2740341" indent="0">
              <a:buNone/>
              <a:defRPr sz="900"/>
            </a:lvl7pPr>
            <a:lvl8pPr marL="3197068" indent="0">
              <a:buNone/>
              <a:defRPr sz="900"/>
            </a:lvl8pPr>
            <a:lvl9pPr marL="365378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82934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135208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97"/>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97"/>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095039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452730" cy="1322430"/>
          </a:xfrm>
          <a:prstGeom prst="rect">
            <a:avLst/>
          </a:prstGeom>
        </p:spPr>
      </p:pic>
      <p:pic>
        <p:nvPicPr>
          <p:cNvPr id="1331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flipH="1">
            <a:off x="4452731" y="0"/>
            <a:ext cx="4691269" cy="132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9144000" cy="1322388"/>
          </a:xfrm>
          <a:solidFill>
            <a:schemeClr val="tx1">
              <a:alpha val="40000"/>
            </a:schemeClr>
          </a:solidFill>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114603550"/>
      </p:ext>
    </p:extLst>
  </p:cSld>
  <p:clrMapOvr>
    <a:masterClrMapping/>
  </p:clrMapOvr>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1774987"/>
            <a:ext cx="7773120" cy="12253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321" y="3237941"/>
            <a:ext cx="6400800" cy="1460554"/>
          </a:xfrm>
        </p:spPr>
        <p:txBody>
          <a:bodyPr/>
          <a:lstStyle>
            <a:lvl1pPr marL="0" indent="0" algn="ctr">
              <a:buNone/>
              <a:defRPr>
                <a:solidFill>
                  <a:schemeClr val="tx1">
                    <a:tint val="75000"/>
                  </a:schemeClr>
                </a:solidFill>
              </a:defRPr>
            </a:lvl1pPr>
            <a:lvl2pPr marL="385100" indent="0" algn="ctr">
              <a:buNone/>
              <a:defRPr>
                <a:solidFill>
                  <a:schemeClr val="tx1">
                    <a:tint val="75000"/>
                  </a:schemeClr>
                </a:solidFill>
              </a:defRPr>
            </a:lvl2pPr>
            <a:lvl3pPr marL="770199" indent="0" algn="ctr">
              <a:buNone/>
              <a:defRPr>
                <a:solidFill>
                  <a:schemeClr val="tx1">
                    <a:tint val="75000"/>
                  </a:schemeClr>
                </a:solidFill>
              </a:defRPr>
            </a:lvl3pPr>
            <a:lvl4pPr marL="1155299" indent="0" algn="ctr">
              <a:buNone/>
              <a:defRPr>
                <a:solidFill>
                  <a:schemeClr val="tx1">
                    <a:tint val="75000"/>
                  </a:schemeClr>
                </a:solidFill>
              </a:defRPr>
            </a:lvl4pPr>
            <a:lvl5pPr marL="1540398" indent="0" algn="ctr">
              <a:buNone/>
              <a:defRPr>
                <a:solidFill>
                  <a:schemeClr val="tx1">
                    <a:tint val="75000"/>
                  </a:schemeClr>
                </a:solidFill>
              </a:defRPr>
            </a:lvl5pPr>
            <a:lvl6pPr marL="1925498" indent="0" algn="ctr">
              <a:buNone/>
              <a:defRPr>
                <a:solidFill>
                  <a:schemeClr val="tx1">
                    <a:tint val="75000"/>
                  </a:schemeClr>
                </a:solidFill>
              </a:defRPr>
            </a:lvl6pPr>
            <a:lvl7pPr marL="2310597" indent="0" algn="ctr">
              <a:buNone/>
              <a:defRPr>
                <a:solidFill>
                  <a:schemeClr val="tx1">
                    <a:tint val="75000"/>
                  </a:schemeClr>
                </a:solidFill>
              </a:defRPr>
            </a:lvl7pPr>
            <a:lvl8pPr marL="2695697" indent="0" algn="ctr">
              <a:buNone/>
              <a:defRPr>
                <a:solidFill>
                  <a:schemeClr val="tx1">
                    <a:tint val="75000"/>
                  </a:schemeClr>
                </a:solidFill>
              </a:defRPr>
            </a:lvl8pPr>
            <a:lvl9pPr marL="30807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239AA0AA-FDD2-4F3A-82BA-892C766FDE4C}"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607780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945619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535FE63B-D2F6-4DE8-909A-7C7BE3AC42CC}"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2370137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3672451"/>
            <a:ext cx="7771680" cy="1135319"/>
          </a:xfrm>
        </p:spPr>
        <p:txBody>
          <a:bodyPr anchor="t"/>
          <a:lstStyle>
            <a:lvl1pPr algn="l">
              <a:defRPr sz="34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421884"/>
            <a:ext cx="7771680" cy="1250531"/>
          </a:xfrm>
        </p:spPr>
        <p:txBody>
          <a:bodyPr anchor="b"/>
          <a:lstStyle>
            <a:lvl1pPr marL="0" indent="0">
              <a:buNone/>
              <a:defRPr sz="1700">
                <a:solidFill>
                  <a:schemeClr val="tx1">
                    <a:tint val="75000"/>
                  </a:schemeClr>
                </a:solidFill>
              </a:defRPr>
            </a:lvl1pPr>
            <a:lvl2pPr marL="385100" indent="0">
              <a:buNone/>
              <a:defRPr sz="1500">
                <a:solidFill>
                  <a:schemeClr val="tx1">
                    <a:tint val="75000"/>
                  </a:schemeClr>
                </a:solidFill>
              </a:defRPr>
            </a:lvl2pPr>
            <a:lvl3pPr marL="770199" indent="0">
              <a:buNone/>
              <a:defRPr sz="1300">
                <a:solidFill>
                  <a:schemeClr val="tx1">
                    <a:tint val="75000"/>
                  </a:schemeClr>
                </a:solidFill>
              </a:defRPr>
            </a:lvl3pPr>
            <a:lvl4pPr marL="1155299" indent="0">
              <a:buNone/>
              <a:defRPr sz="1200">
                <a:solidFill>
                  <a:schemeClr val="tx1">
                    <a:tint val="75000"/>
                  </a:schemeClr>
                </a:solidFill>
              </a:defRPr>
            </a:lvl4pPr>
            <a:lvl5pPr marL="1540398" indent="0">
              <a:buNone/>
              <a:defRPr sz="1200">
                <a:solidFill>
                  <a:schemeClr val="tx1">
                    <a:tint val="75000"/>
                  </a:schemeClr>
                </a:solidFill>
              </a:defRPr>
            </a:lvl5pPr>
            <a:lvl6pPr marL="1925498" indent="0">
              <a:buNone/>
              <a:defRPr sz="1200">
                <a:solidFill>
                  <a:schemeClr val="tx1">
                    <a:tint val="75000"/>
                  </a:schemeClr>
                </a:solidFill>
              </a:defRPr>
            </a:lvl6pPr>
            <a:lvl7pPr marL="2310597" indent="0">
              <a:buNone/>
              <a:defRPr sz="1200">
                <a:solidFill>
                  <a:schemeClr val="tx1">
                    <a:tint val="75000"/>
                  </a:schemeClr>
                </a:solidFill>
              </a:defRPr>
            </a:lvl7pPr>
            <a:lvl8pPr marL="2695697" indent="0">
              <a:buNone/>
              <a:defRPr sz="1200">
                <a:solidFill>
                  <a:schemeClr val="tx1">
                    <a:tint val="75000"/>
                  </a:schemeClr>
                </a:solidFill>
              </a:defRPr>
            </a:lvl8pPr>
            <a:lvl9pPr marL="3080796"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8E077AC9-1837-493A-A5A5-752595B2282A}"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616003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336941"/>
            <a:ext cx="4044960" cy="3314748"/>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680" y="1336941"/>
            <a:ext cx="4046400" cy="3314748"/>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586EC879-DA54-4A3A-8C22-D48F59821D7F}"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467798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29225"/>
            <a:ext cx="8229600" cy="9517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279335"/>
            <a:ext cx="4039200" cy="532856"/>
          </a:xfrm>
        </p:spPr>
        <p:txBody>
          <a:bodyPr anchor="b"/>
          <a:lstStyle>
            <a:lvl1pPr marL="0" indent="0">
              <a:buNone/>
              <a:defRPr sz="2000" b="1"/>
            </a:lvl1pPr>
            <a:lvl2pPr marL="385100" indent="0">
              <a:buNone/>
              <a:defRPr sz="1700" b="1"/>
            </a:lvl2pPr>
            <a:lvl3pPr marL="770199" indent="0">
              <a:buNone/>
              <a:defRPr sz="1500" b="1"/>
            </a:lvl3pPr>
            <a:lvl4pPr marL="1155299" indent="0">
              <a:buNone/>
              <a:defRPr sz="1300" b="1"/>
            </a:lvl4pPr>
            <a:lvl5pPr marL="1540398" indent="0">
              <a:buNone/>
              <a:defRPr sz="1300" b="1"/>
            </a:lvl5pPr>
            <a:lvl6pPr marL="1925498" indent="0">
              <a:buNone/>
              <a:defRPr sz="1300" b="1"/>
            </a:lvl6pPr>
            <a:lvl7pPr marL="2310597" indent="0">
              <a:buNone/>
              <a:defRPr sz="1300" b="1"/>
            </a:lvl7pPr>
            <a:lvl8pPr marL="2695697" indent="0">
              <a:buNone/>
              <a:defRPr sz="1300" b="1"/>
            </a:lvl8pPr>
            <a:lvl9pPr marL="3080796"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457920" y="1812190"/>
            <a:ext cx="4039200" cy="3293146"/>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1" y="1279335"/>
            <a:ext cx="4042080" cy="532856"/>
          </a:xfrm>
        </p:spPr>
        <p:txBody>
          <a:bodyPr anchor="b"/>
          <a:lstStyle>
            <a:lvl1pPr marL="0" indent="0">
              <a:buNone/>
              <a:defRPr sz="2000" b="1"/>
            </a:lvl1pPr>
            <a:lvl2pPr marL="385100" indent="0">
              <a:buNone/>
              <a:defRPr sz="1700" b="1"/>
            </a:lvl2pPr>
            <a:lvl3pPr marL="770199" indent="0">
              <a:buNone/>
              <a:defRPr sz="1500" b="1"/>
            </a:lvl3pPr>
            <a:lvl4pPr marL="1155299" indent="0">
              <a:buNone/>
              <a:defRPr sz="1300" b="1"/>
            </a:lvl4pPr>
            <a:lvl5pPr marL="1540398" indent="0">
              <a:buNone/>
              <a:defRPr sz="1300" b="1"/>
            </a:lvl5pPr>
            <a:lvl6pPr marL="1925498" indent="0">
              <a:buNone/>
              <a:defRPr sz="1300" b="1"/>
            </a:lvl6pPr>
            <a:lvl7pPr marL="2310597" indent="0">
              <a:buNone/>
              <a:defRPr sz="1300" b="1"/>
            </a:lvl7pPr>
            <a:lvl8pPr marL="2695697" indent="0">
              <a:buNone/>
              <a:defRPr sz="1300" b="1"/>
            </a:lvl8pPr>
            <a:lvl9pPr marL="3080796"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4645441" y="1812190"/>
            <a:ext cx="4042080" cy="3293146"/>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a:solidFill>
                <a:prstClr val="black"/>
              </a:solidFill>
            </a:endParaRPr>
          </a:p>
        </p:txBody>
      </p:sp>
      <p:sp>
        <p:nvSpPr>
          <p:cNvPr id="8" name="Footer Placeholder 7"/>
          <p:cNvSpPr>
            <a:spLocks noGrp="1"/>
          </p:cNvSpPr>
          <p:nvPr>
            <p:ph type="ftr" sz="quarter" idx="11"/>
          </p:nvPr>
        </p:nvSpPr>
        <p:spPr/>
        <p:txBody>
          <a:bodyPr/>
          <a:lstStyle/>
          <a:p>
            <a:endParaRPr>
              <a:solidFill>
                <a:prstClr val="black"/>
              </a:solidFill>
            </a:endParaRPr>
          </a:p>
        </p:txBody>
      </p:sp>
      <p:sp>
        <p:nvSpPr>
          <p:cNvPr id="9" name="Slide Number Placeholder 8"/>
          <p:cNvSpPr>
            <a:spLocks noGrp="1"/>
          </p:cNvSpPr>
          <p:nvPr>
            <p:ph type="sldNum" sz="quarter" idx="12"/>
          </p:nvPr>
        </p:nvSpPr>
        <p:spPr/>
        <p:txBody>
          <a:bodyPr/>
          <a:lstStyle/>
          <a:p>
            <a:fld id="{2504F074-D76D-4941-B99E-AAD45A37D789}"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063417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a:solidFill>
                <a:prstClr val="black"/>
              </a:solidFill>
            </a:endParaRPr>
          </a:p>
        </p:txBody>
      </p:sp>
      <p:sp>
        <p:nvSpPr>
          <p:cNvPr id="4" name="Footer Placeholder 3"/>
          <p:cNvSpPr>
            <a:spLocks noGrp="1"/>
          </p:cNvSpPr>
          <p:nvPr>
            <p:ph type="ftr" sz="quarter" idx="11"/>
          </p:nvPr>
        </p:nvSpPr>
        <p:spPr/>
        <p:txBody>
          <a:bodyPr/>
          <a:lstStyle/>
          <a:p>
            <a:endParaRPr>
              <a:solidFill>
                <a:prstClr val="black"/>
              </a:solidFill>
            </a:endParaRPr>
          </a:p>
        </p:txBody>
      </p:sp>
      <p:sp>
        <p:nvSpPr>
          <p:cNvPr id="5" name="Slide Number Placeholder 4"/>
          <p:cNvSpPr>
            <a:spLocks noGrp="1"/>
          </p:cNvSpPr>
          <p:nvPr>
            <p:ph type="sldNum" sz="quarter" idx="12"/>
          </p:nvPr>
        </p:nvSpPr>
        <p:spPr/>
        <p:txBody>
          <a:bodyPr/>
          <a:lstStyle/>
          <a:p>
            <a:fld id="{8AFDC902-55AE-4E64-A06F-A72C01BC1E36}"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412008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a:solidFill>
                <a:prstClr val="black"/>
              </a:solidFill>
            </a:endParaRPr>
          </a:p>
        </p:txBody>
      </p:sp>
      <p:sp>
        <p:nvSpPr>
          <p:cNvPr id="3" name="Footer Placeholder 2"/>
          <p:cNvSpPr>
            <a:spLocks noGrp="1"/>
          </p:cNvSpPr>
          <p:nvPr>
            <p:ph type="ftr" sz="quarter" idx="11"/>
          </p:nvPr>
        </p:nvSpPr>
        <p:spPr/>
        <p:txBody>
          <a:bodyPr/>
          <a:lstStyle/>
          <a:p>
            <a:endParaRPr>
              <a:solidFill>
                <a:prstClr val="black"/>
              </a:solidFill>
            </a:endParaRPr>
          </a:p>
        </p:txBody>
      </p:sp>
      <p:sp>
        <p:nvSpPr>
          <p:cNvPr id="4" name="Slide Number Placeholder 3"/>
          <p:cNvSpPr>
            <a:spLocks noGrp="1"/>
          </p:cNvSpPr>
          <p:nvPr>
            <p:ph type="sldNum" sz="quarter" idx="12"/>
          </p:nvPr>
        </p:nvSpPr>
        <p:spPr/>
        <p:txBody>
          <a:bodyPr/>
          <a:lstStyle/>
          <a:p>
            <a:fld id="{24DE106B-970A-47D3-81C0-F24C0E8BC635}"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965334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28024"/>
            <a:ext cx="3008160" cy="967302"/>
          </a:xfrm>
        </p:spPr>
        <p:txBody>
          <a:bodyPr anchor="b"/>
          <a:lstStyle>
            <a:lvl1pPr algn="l">
              <a:defRPr sz="1700" b="1"/>
            </a:lvl1pPr>
          </a:lstStyle>
          <a:p>
            <a:r>
              <a:rPr lang="en-US" smtClean="0"/>
              <a:t>Click to edit Master title style</a:t>
            </a:r>
            <a:endParaRPr lang="en-US"/>
          </a:p>
        </p:txBody>
      </p:sp>
      <p:sp>
        <p:nvSpPr>
          <p:cNvPr id="3" name="Content Placeholder 2"/>
          <p:cNvSpPr>
            <a:spLocks noGrp="1"/>
          </p:cNvSpPr>
          <p:nvPr>
            <p:ph idx="1"/>
          </p:nvPr>
        </p:nvSpPr>
        <p:spPr>
          <a:xfrm>
            <a:off x="3575521" y="228024"/>
            <a:ext cx="5112000" cy="4877312"/>
          </a:xfrm>
        </p:spPr>
        <p:txBody>
          <a:bodyPr/>
          <a:lstStyle>
            <a:lvl1pPr>
              <a:defRPr sz="27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195326"/>
            <a:ext cx="3008160" cy="3910010"/>
          </a:xfrm>
        </p:spPr>
        <p:txBody>
          <a:bodyPr/>
          <a:lstStyle>
            <a:lvl1pPr marL="0" indent="0">
              <a:buNone/>
              <a:defRPr sz="1200"/>
            </a:lvl1pPr>
            <a:lvl2pPr marL="385100" indent="0">
              <a:buNone/>
              <a:defRPr sz="1000"/>
            </a:lvl2pPr>
            <a:lvl3pPr marL="770199" indent="0">
              <a:buNone/>
              <a:defRPr sz="800"/>
            </a:lvl3pPr>
            <a:lvl4pPr marL="1155299" indent="0">
              <a:buNone/>
              <a:defRPr sz="800"/>
            </a:lvl4pPr>
            <a:lvl5pPr marL="1540398" indent="0">
              <a:buNone/>
              <a:defRPr sz="800"/>
            </a:lvl5pPr>
            <a:lvl6pPr marL="1925498" indent="0">
              <a:buNone/>
              <a:defRPr sz="800"/>
            </a:lvl6pPr>
            <a:lvl7pPr marL="2310597" indent="0">
              <a:buNone/>
              <a:defRPr sz="800"/>
            </a:lvl7pPr>
            <a:lvl8pPr marL="2695697" indent="0">
              <a:buNone/>
              <a:defRPr sz="800"/>
            </a:lvl8pPr>
            <a:lvl9pPr marL="3080796"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1F7BDF7D-E0FA-436C-A7CF-8A6B1AAB882B}"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2070924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000021"/>
            <a:ext cx="5486400" cy="472850"/>
          </a:xfrm>
        </p:spPr>
        <p:txBody>
          <a:bodyPr anchor="b"/>
          <a:lstStyle>
            <a:lvl1pPr algn="l">
              <a:defRPr sz="1700" b="1"/>
            </a:lvl1pPr>
          </a:lstStyle>
          <a:p>
            <a:r>
              <a:rPr lang="en-US" smtClean="0"/>
              <a:t>Click to edit Master title style</a:t>
            </a:r>
            <a:endParaRPr lang="en-US"/>
          </a:p>
        </p:txBody>
      </p:sp>
      <p:sp>
        <p:nvSpPr>
          <p:cNvPr id="3" name="Picture Placeholder 2"/>
          <p:cNvSpPr>
            <a:spLocks noGrp="1"/>
          </p:cNvSpPr>
          <p:nvPr>
            <p:ph type="pic" idx="1"/>
          </p:nvPr>
        </p:nvSpPr>
        <p:spPr>
          <a:xfrm>
            <a:off x="1792801" y="510054"/>
            <a:ext cx="5486400" cy="3429960"/>
          </a:xfrm>
        </p:spPr>
        <p:txBody>
          <a:bodyPr/>
          <a:lstStyle>
            <a:lvl1pPr marL="0" indent="0">
              <a:buNone/>
              <a:defRPr sz="2700"/>
            </a:lvl1pPr>
            <a:lvl2pPr marL="385100" indent="0">
              <a:buNone/>
              <a:defRPr sz="2400"/>
            </a:lvl2pPr>
            <a:lvl3pPr marL="770199" indent="0">
              <a:buNone/>
              <a:defRPr sz="2000"/>
            </a:lvl3pPr>
            <a:lvl4pPr marL="1155299" indent="0">
              <a:buNone/>
              <a:defRPr sz="1700"/>
            </a:lvl4pPr>
            <a:lvl5pPr marL="1540398" indent="0">
              <a:buNone/>
              <a:defRPr sz="1700"/>
            </a:lvl5pPr>
            <a:lvl6pPr marL="1925498" indent="0">
              <a:buNone/>
              <a:defRPr sz="1700"/>
            </a:lvl6pPr>
            <a:lvl7pPr marL="2310597" indent="0">
              <a:buNone/>
              <a:defRPr sz="1700"/>
            </a:lvl7pPr>
            <a:lvl8pPr marL="2695697" indent="0">
              <a:buNone/>
              <a:defRPr sz="1700"/>
            </a:lvl8pPr>
            <a:lvl9pPr marL="3080796" indent="0">
              <a:buNone/>
              <a:defRPr sz="1700"/>
            </a:lvl9pPr>
          </a:lstStyle>
          <a:p>
            <a:endParaRPr lang="en-US"/>
          </a:p>
        </p:txBody>
      </p:sp>
      <p:sp>
        <p:nvSpPr>
          <p:cNvPr id="4" name="Text Placeholder 3"/>
          <p:cNvSpPr>
            <a:spLocks noGrp="1"/>
          </p:cNvSpPr>
          <p:nvPr>
            <p:ph type="body" sz="half" idx="2"/>
          </p:nvPr>
        </p:nvSpPr>
        <p:spPr>
          <a:xfrm>
            <a:off x="1792801" y="4472870"/>
            <a:ext cx="5486400" cy="670870"/>
          </a:xfrm>
        </p:spPr>
        <p:txBody>
          <a:bodyPr/>
          <a:lstStyle>
            <a:lvl1pPr marL="0" indent="0">
              <a:buNone/>
              <a:defRPr sz="1200"/>
            </a:lvl1pPr>
            <a:lvl2pPr marL="385100" indent="0">
              <a:buNone/>
              <a:defRPr sz="1000"/>
            </a:lvl2pPr>
            <a:lvl3pPr marL="770199" indent="0">
              <a:buNone/>
              <a:defRPr sz="800"/>
            </a:lvl3pPr>
            <a:lvl4pPr marL="1155299" indent="0">
              <a:buNone/>
              <a:defRPr sz="800"/>
            </a:lvl4pPr>
            <a:lvl5pPr marL="1540398" indent="0">
              <a:buNone/>
              <a:defRPr sz="800"/>
            </a:lvl5pPr>
            <a:lvl6pPr marL="1925498" indent="0">
              <a:buNone/>
              <a:defRPr sz="800"/>
            </a:lvl6pPr>
            <a:lvl7pPr marL="2310597" indent="0">
              <a:buNone/>
              <a:defRPr sz="800"/>
            </a:lvl7pPr>
            <a:lvl8pPr marL="2695697" indent="0">
              <a:buNone/>
              <a:defRPr sz="800"/>
            </a:lvl8pPr>
            <a:lvl9pPr marL="3080796"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5409439A-946C-4DCE-8A88-CBED602336CF}"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674846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739D460B-5330-4E51-85C3-181E2EB47F46}"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464319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760" y="228026"/>
            <a:ext cx="2056320" cy="442366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6480" y="228026"/>
            <a:ext cx="6035040" cy="44236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25EF757E-6F2D-423E-979C-5267F22B1376}"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2319233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918124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88"/>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6724" indent="0" algn="ctr">
              <a:buNone/>
              <a:defRPr>
                <a:solidFill>
                  <a:schemeClr val="tx1">
                    <a:tint val="75000"/>
                  </a:schemeClr>
                </a:solidFill>
              </a:defRPr>
            </a:lvl2pPr>
            <a:lvl3pPr marL="913448" indent="0" algn="ctr">
              <a:buNone/>
              <a:defRPr>
                <a:solidFill>
                  <a:schemeClr val="tx1">
                    <a:tint val="75000"/>
                  </a:schemeClr>
                </a:solidFill>
              </a:defRPr>
            </a:lvl3pPr>
            <a:lvl4pPr marL="1370170" indent="0" algn="ctr">
              <a:buNone/>
              <a:defRPr>
                <a:solidFill>
                  <a:schemeClr val="tx1">
                    <a:tint val="75000"/>
                  </a:schemeClr>
                </a:solidFill>
              </a:defRPr>
            </a:lvl4pPr>
            <a:lvl5pPr marL="1826894" indent="0" algn="ctr">
              <a:buNone/>
              <a:defRPr>
                <a:solidFill>
                  <a:schemeClr val="tx1">
                    <a:tint val="75000"/>
                  </a:schemeClr>
                </a:solidFill>
              </a:defRPr>
            </a:lvl5pPr>
            <a:lvl6pPr marL="2283616" indent="0" algn="ctr">
              <a:buNone/>
              <a:defRPr>
                <a:solidFill>
                  <a:schemeClr val="tx1">
                    <a:tint val="75000"/>
                  </a:schemeClr>
                </a:solidFill>
              </a:defRPr>
            </a:lvl6pPr>
            <a:lvl7pPr marL="2740341" indent="0" algn="ctr">
              <a:buNone/>
              <a:defRPr>
                <a:solidFill>
                  <a:schemeClr val="tx1">
                    <a:tint val="75000"/>
                  </a:schemeClr>
                </a:solidFill>
              </a:defRPr>
            </a:lvl7pPr>
            <a:lvl8pPr marL="3197068" indent="0" algn="ctr">
              <a:buNone/>
              <a:defRPr>
                <a:solidFill>
                  <a:schemeClr val="tx1">
                    <a:tint val="75000"/>
                  </a:schemeClr>
                </a:solidFill>
              </a:defRPr>
            </a:lvl8pPr>
            <a:lvl9pPr marL="365378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8720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79694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29"/>
            <a:ext cx="7772400" cy="113506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6724" indent="0">
              <a:buNone/>
              <a:defRPr sz="1800">
                <a:solidFill>
                  <a:schemeClr val="tx1">
                    <a:tint val="75000"/>
                  </a:schemeClr>
                </a:solidFill>
              </a:defRPr>
            </a:lvl2pPr>
            <a:lvl3pPr marL="913448" indent="0">
              <a:buNone/>
              <a:defRPr sz="1600">
                <a:solidFill>
                  <a:schemeClr val="tx1">
                    <a:tint val="75000"/>
                  </a:schemeClr>
                </a:solidFill>
              </a:defRPr>
            </a:lvl3pPr>
            <a:lvl4pPr marL="1370170" indent="0">
              <a:buNone/>
              <a:defRPr sz="1400">
                <a:solidFill>
                  <a:schemeClr val="tx1">
                    <a:tint val="75000"/>
                  </a:schemeClr>
                </a:solidFill>
              </a:defRPr>
            </a:lvl4pPr>
            <a:lvl5pPr marL="1826894" indent="0">
              <a:buNone/>
              <a:defRPr sz="1400">
                <a:solidFill>
                  <a:schemeClr val="tx1">
                    <a:tint val="75000"/>
                  </a:schemeClr>
                </a:solidFill>
              </a:defRPr>
            </a:lvl5pPr>
            <a:lvl6pPr marL="2283616" indent="0">
              <a:buNone/>
              <a:defRPr sz="1400">
                <a:solidFill>
                  <a:schemeClr val="tx1">
                    <a:tint val="75000"/>
                  </a:schemeClr>
                </a:solidFill>
              </a:defRPr>
            </a:lvl6pPr>
            <a:lvl7pPr marL="2740341" indent="0">
              <a:buNone/>
              <a:defRPr sz="1400">
                <a:solidFill>
                  <a:schemeClr val="tx1">
                    <a:tint val="75000"/>
                  </a:schemeClr>
                </a:solidFill>
              </a:defRPr>
            </a:lvl7pPr>
            <a:lvl8pPr marL="3197068" indent="0">
              <a:buNone/>
              <a:defRPr sz="1400">
                <a:solidFill>
                  <a:schemeClr val="tx1">
                    <a:tint val="75000"/>
                  </a:schemeClr>
                </a:solidFill>
              </a:defRPr>
            </a:lvl8pPr>
            <a:lvl9pPr marL="365378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052350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21060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8"/>
            <a:ext cx="4040188" cy="533135"/>
          </a:xfrm>
        </p:spPr>
        <p:txBody>
          <a:bodyPr anchor="b"/>
          <a:lstStyle>
            <a:lvl1pPr marL="0" indent="0">
              <a:buNone/>
              <a:defRPr sz="2400" b="1"/>
            </a:lvl1pPr>
            <a:lvl2pPr marL="456724" indent="0">
              <a:buNone/>
              <a:defRPr sz="2000" b="1"/>
            </a:lvl2pPr>
            <a:lvl3pPr marL="913448" indent="0">
              <a:buNone/>
              <a:defRPr sz="1800" b="1"/>
            </a:lvl3pPr>
            <a:lvl4pPr marL="1370170" indent="0">
              <a:buNone/>
              <a:defRPr sz="1600" b="1"/>
            </a:lvl4pPr>
            <a:lvl5pPr marL="1826894" indent="0">
              <a:buNone/>
              <a:defRPr sz="1600" b="1"/>
            </a:lvl5pPr>
            <a:lvl6pPr marL="2283616" indent="0">
              <a:buNone/>
              <a:defRPr sz="1600" b="1"/>
            </a:lvl6pPr>
            <a:lvl7pPr marL="2740341" indent="0">
              <a:buNone/>
              <a:defRPr sz="1600" b="1"/>
            </a:lvl7pPr>
            <a:lvl8pPr marL="3197068" indent="0">
              <a:buNone/>
              <a:defRPr sz="1600" b="1"/>
            </a:lvl8pPr>
            <a:lvl9pPr marL="365378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6" y="1279268"/>
            <a:ext cx="4041775" cy="533135"/>
          </a:xfrm>
        </p:spPr>
        <p:txBody>
          <a:bodyPr anchor="b"/>
          <a:lstStyle>
            <a:lvl1pPr marL="0" indent="0">
              <a:buNone/>
              <a:defRPr sz="2400" b="1"/>
            </a:lvl1pPr>
            <a:lvl2pPr marL="456724" indent="0">
              <a:buNone/>
              <a:defRPr sz="2000" b="1"/>
            </a:lvl2pPr>
            <a:lvl3pPr marL="913448" indent="0">
              <a:buNone/>
              <a:defRPr sz="1800" b="1"/>
            </a:lvl3pPr>
            <a:lvl4pPr marL="1370170" indent="0">
              <a:buNone/>
              <a:defRPr sz="1600" b="1"/>
            </a:lvl4pPr>
            <a:lvl5pPr marL="1826894" indent="0">
              <a:buNone/>
              <a:defRPr sz="1600" b="1"/>
            </a:lvl5pPr>
            <a:lvl6pPr marL="2283616" indent="0">
              <a:buNone/>
              <a:defRPr sz="1600" b="1"/>
            </a:lvl6pPr>
            <a:lvl7pPr marL="2740341" indent="0">
              <a:buNone/>
              <a:defRPr sz="1600" b="1"/>
            </a:lvl7pPr>
            <a:lvl8pPr marL="3197068" indent="0">
              <a:buNone/>
              <a:defRPr sz="1600" b="1"/>
            </a:lvl8pPr>
            <a:lvl9pPr marL="365378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693334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944431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069270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2" y="227548"/>
            <a:ext cx="3008313" cy="9683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42" y="1195952"/>
            <a:ext cx="3008313" cy="3909219"/>
          </a:xfrm>
        </p:spPr>
        <p:txBody>
          <a:bodyPr/>
          <a:lstStyle>
            <a:lvl1pPr marL="0" indent="0">
              <a:buNone/>
              <a:defRPr sz="1400"/>
            </a:lvl1pPr>
            <a:lvl2pPr marL="456724" indent="0">
              <a:buNone/>
              <a:defRPr sz="1200"/>
            </a:lvl2pPr>
            <a:lvl3pPr marL="913448" indent="0">
              <a:buNone/>
              <a:defRPr sz="1000"/>
            </a:lvl3pPr>
            <a:lvl4pPr marL="1370170" indent="0">
              <a:buNone/>
              <a:defRPr sz="900"/>
            </a:lvl4pPr>
            <a:lvl5pPr marL="1826894" indent="0">
              <a:buNone/>
              <a:defRPr sz="900"/>
            </a:lvl5pPr>
            <a:lvl6pPr marL="2283616" indent="0">
              <a:buNone/>
              <a:defRPr sz="900"/>
            </a:lvl6pPr>
            <a:lvl7pPr marL="2740341" indent="0">
              <a:buNone/>
              <a:defRPr sz="900"/>
            </a:lvl7pPr>
            <a:lvl8pPr marL="3197068" indent="0">
              <a:buNone/>
              <a:defRPr sz="900"/>
            </a:lvl8pPr>
            <a:lvl9pPr marL="365378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390490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6724" indent="0">
              <a:buNone/>
              <a:defRPr sz="2800"/>
            </a:lvl2pPr>
            <a:lvl3pPr marL="913448" indent="0">
              <a:buNone/>
              <a:defRPr sz="2400"/>
            </a:lvl3pPr>
            <a:lvl4pPr marL="1370170" indent="0">
              <a:buNone/>
              <a:defRPr sz="2000"/>
            </a:lvl4pPr>
            <a:lvl5pPr marL="1826894" indent="0">
              <a:buNone/>
              <a:defRPr sz="2000"/>
            </a:lvl5pPr>
            <a:lvl6pPr marL="2283616" indent="0">
              <a:buNone/>
              <a:defRPr sz="2000"/>
            </a:lvl6pPr>
            <a:lvl7pPr marL="2740341" indent="0">
              <a:buNone/>
              <a:defRPr sz="2000"/>
            </a:lvl7pPr>
            <a:lvl8pPr marL="3197068" indent="0">
              <a:buNone/>
              <a:defRPr sz="2000"/>
            </a:lvl8pPr>
            <a:lvl9pPr marL="3653789"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6724" indent="0">
              <a:buNone/>
              <a:defRPr sz="1200"/>
            </a:lvl2pPr>
            <a:lvl3pPr marL="913448" indent="0">
              <a:buNone/>
              <a:defRPr sz="1000"/>
            </a:lvl3pPr>
            <a:lvl4pPr marL="1370170" indent="0">
              <a:buNone/>
              <a:defRPr sz="900"/>
            </a:lvl4pPr>
            <a:lvl5pPr marL="1826894" indent="0">
              <a:buNone/>
              <a:defRPr sz="900"/>
            </a:lvl5pPr>
            <a:lvl6pPr marL="2283616" indent="0">
              <a:buNone/>
              <a:defRPr sz="900"/>
            </a:lvl6pPr>
            <a:lvl7pPr marL="2740341" indent="0">
              <a:buNone/>
              <a:defRPr sz="900"/>
            </a:lvl7pPr>
            <a:lvl8pPr marL="3197068" indent="0">
              <a:buNone/>
              <a:defRPr sz="900"/>
            </a:lvl8pPr>
            <a:lvl9pPr marL="365378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305133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2587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759411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9004"/>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9004"/>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4640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3191B2-E780-4C3F-A9C0-0E4B16AFF62D}"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1086A6-844C-4C0F-936E-FFCDADE4F9D2}" type="slidenum">
              <a:rPr lang="en-US" smtClean="0"/>
              <a:pPr/>
              <a:t>‹#›</a:t>
            </a:fld>
            <a:endParaRPr lang="en-US"/>
          </a:p>
        </p:txBody>
      </p:sp>
    </p:spTree>
    <p:extLst>
      <p:ext uri="{BB962C8B-B14F-4D97-AF65-F5344CB8AC3E}">
        <p14:creationId xmlns:p14="http://schemas.microsoft.com/office/powerpoint/2010/main" val="42594369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72991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64726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96735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21"/>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21"/>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3384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18"/>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66997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38173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66561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75160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21376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1620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3191B2-E780-4C3F-A9C0-0E4B16AFF62D}" type="datetimeFigureOut">
              <a:rPr lang="en-US" smtClean="0"/>
              <a:pPr/>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1086A6-844C-4C0F-936E-FFCDADE4F9D2}" type="slidenum">
              <a:rPr lang="en-US" smtClean="0"/>
              <a:pPr/>
              <a:t>‹#›</a:t>
            </a:fld>
            <a:endParaRPr lang="en-US"/>
          </a:p>
        </p:txBody>
      </p:sp>
    </p:spTree>
    <p:extLst>
      <p:ext uri="{BB962C8B-B14F-4D97-AF65-F5344CB8AC3E}">
        <p14:creationId xmlns:p14="http://schemas.microsoft.com/office/powerpoint/2010/main" val="32322474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51711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57290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7103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2266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28"/>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28"/>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78946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18"/>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40547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08259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65335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97020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3780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3191B2-E780-4C3F-A9C0-0E4B16AFF62D}" type="datetimeFigureOut">
              <a:rPr lang="en-US" smtClean="0"/>
              <a:pPr/>
              <a:t>6/15/2023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1086A6-844C-4C0F-936E-FFCDADE4F9D2}" type="slidenum">
              <a:rPr lang="en-US" smtClean="0"/>
              <a:pPr/>
              <a:t>‹#›</a:t>
            </a:fld>
            <a:endParaRPr lang="en-US"/>
          </a:p>
        </p:txBody>
      </p:sp>
    </p:spTree>
    <p:extLst>
      <p:ext uri="{BB962C8B-B14F-4D97-AF65-F5344CB8AC3E}">
        <p14:creationId xmlns:p14="http://schemas.microsoft.com/office/powerpoint/2010/main" val="9436356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72170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62259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32615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85573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29957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28"/>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28"/>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11681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82"/>
            <a:ext cx="7772400" cy="1225021"/>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238500"/>
            <a:ext cx="6400800" cy="14605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BECE7D2A-6855-41A7-B83E-8D4FB7AB4A73}" type="slidenum">
              <a:rPr lang="en-US"/>
              <a:pPr>
                <a:defRPr/>
              </a:pPr>
              <a:t>‹#›</a:t>
            </a:fld>
            <a:endParaRPr lang="en-US"/>
          </a:p>
        </p:txBody>
      </p:sp>
    </p:spTree>
    <p:extLst>
      <p:ext uri="{BB962C8B-B14F-4D97-AF65-F5344CB8AC3E}">
        <p14:creationId xmlns:p14="http://schemas.microsoft.com/office/powerpoint/2010/main" val="8019857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333500"/>
            <a:ext cx="8229600" cy="377163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68D4EDA3-7DB1-4DEA-AB77-4848C96D6D87}" type="slidenum">
              <a:rPr lang="en-US"/>
              <a:pPr>
                <a:defRPr/>
              </a:pPr>
              <a:t>‹#›</a:t>
            </a:fld>
            <a:endParaRPr lang="en-US"/>
          </a:p>
        </p:txBody>
      </p:sp>
    </p:spTree>
    <p:extLst>
      <p:ext uri="{BB962C8B-B14F-4D97-AF65-F5344CB8AC3E}">
        <p14:creationId xmlns:p14="http://schemas.microsoft.com/office/powerpoint/2010/main" val="3705352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5EF1A4A4-A651-4B57-951C-B7B2A97E0540}" type="slidenum">
              <a:rPr lang="en-US"/>
              <a:pPr>
                <a:defRPr/>
              </a:pPr>
              <a:t>‹#›</a:t>
            </a:fld>
            <a:endParaRPr lang="en-US"/>
          </a:p>
        </p:txBody>
      </p:sp>
    </p:spTree>
    <p:extLst>
      <p:ext uri="{BB962C8B-B14F-4D97-AF65-F5344CB8AC3E}">
        <p14:creationId xmlns:p14="http://schemas.microsoft.com/office/powerpoint/2010/main" val="1569736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CD6F1825-8151-436A-BD52-47B9BE8ABF99}" type="slidenum">
              <a:rPr lang="en-US"/>
              <a:pPr>
                <a:defRPr/>
              </a:pPr>
              <a:t>‹#›</a:t>
            </a:fld>
            <a:endParaRPr lang="en-US"/>
          </a:p>
        </p:txBody>
      </p:sp>
    </p:spTree>
    <p:extLst>
      <p:ext uri="{BB962C8B-B14F-4D97-AF65-F5344CB8AC3E}">
        <p14:creationId xmlns:p14="http://schemas.microsoft.com/office/powerpoint/2010/main" val="2545938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3191B2-E780-4C3F-A9C0-0E4B16AFF62D}" type="datetimeFigureOut">
              <a:rPr lang="en-US" smtClean="0"/>
              <a:pPr/>
              <a:t>6/15/2023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1086A6-844C-4C0F-936E-FFCDADE4F9D2}" type="slidenum">
              <a:rPr lang="en-US" smtClean="0"/>
              <a:pPr/>
              <a:t>‹#›</a:t>
            </a:fld>
            <a:endParaRPr lang="en-US"/>
          </a:p>
        </p:txBody>
      </p:sp>
    </p:spTree>
    <p:extLst>
      <p:ext uri="{BB962C8B-B14F-4D97-AF65-F5344CB8AC3E}">
        <p14:creationId xmlns:p14="http://schemas.microsoft.com/office/powerpoint/2010/main" val="16060259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B6D5DCF7-A0E0-4EAF-AE04-2E0DA053DC5E}" type="slidenum">
              <a:rPr lang="en-US"/>
              <a:pPr>
                <a:defRPr/>
              </a:pPr>
              <a:t>‹#›</a:t>
            </a:fld>
            <a:endParaRPr lang="en-US"/>
          </a:p>
        </p:txBody>
      </p:sp>
    </p:spTree>
    <p:extLst>
      <p:ext uri="{BB962C8B-B14F-4D97-AF65-F5344CB8AC3E}">
        <p14:creationId xmlns:p14="http://schemas.microsoft.com/office/powerpoint/2010/main" val="9498193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61EE6EDF-473F-4D67-A44A-3B361BB227E0}" type="slidenum">
              <a:rPr lang="en-US"/>
              <a:pPr>
                <a:defRPr/>
              </a:pPr>
              <a:t>‹#›</a:t>
            </a:fld>
            <a:endParaRPr lang="en-US"/>
          </a:p>
        </p:txBody>
      </p:sp>
    </p:spTree>
    <p:extLst>
      <p:ext uri="{BB962C8B-B14F-4D97-AF65-F5344CB8AC3E}">
        <p14:creationId xmlns:p14="http://schemas.microsoft.com/office/powerpoint/2010/main" val="19898474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5C19AF62-C729-484D-B934-40FB3E849D20}" type="slidenum">
              <a:rPr lang="en-US"/>
              <a:pPr>
                <a:defRPr/>
              </a:pPr>
              <a:t>‹#›</a:t>
            </a:fld>
            <a:endParaRPr lang="en-US"/>
          </a:p>
        </p:txBody>
      </p:sp>
    </p:spTree>
    <p:extLst>
      <p:ext uri="{BB962C8B-B14F-4D97-AF65-F5344CB8AC3E}">
        <p14:creationId xmlns:p14="http://schemas.microsoft.com/office/powerpoint/2010/main" val="14703763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B56B1F54-2837-46F8-A32F-83786A7ABF40}" type="slidenum">
              <a:rPr lang="en-US"/>
              <a:pPr>
                <a:defRPr/>
              </a:pPr>
              <a:t>‹#›</a:t>
            </a:fld>
            <a:endParaRPr lang="en-US"/>
          </a:p>
        </p:txBody>
      </p:sp>
    </p:spTree>
    <p:extLst>
      <p:ext uri="{BB962C8B-B14F-4D97-AF65-F5344CB8AC3E}">
        <p14:creationId xmlns:p14="http://schemas.microsoft.com/office/powerpoint/2010/main" val="24274133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93B9CEA3-D5B8-4F2D-93CB-D8D340A71FF0}" type="slidenum">
              <a:rPr lang="en-US"/>
              <a:pPr>
                <a:defRPr/>
              </a:pPr>
              <a:t>‹#›</a:t>
            </a:fld>
            <a:endParaRPr lang="en-US"/>
          </a:p>
        </p:txBody>
      </p:sp>
    </p:spTree>
    <p:extLst>
      <p:ext uri="{BB962C8B-B14F-4D97-AF65-F5344CB8AC3E}">
        <p14:creationId xmlns:p14="http://schemas.microsoft.com/office/powerpoint/2010/main" val="29881258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333500"/>
            <a:ext cx="8229600" cy="37716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37A072D4-E831-4F74-92EA-D6933B02133F}" type="slidenum">
              <a:rPr lang="en-US"/>
              <a:pPr>
                <a:defRPr/>
              </a:pPr>
              <a:t>‹#›</a:t>
            </a:fld>
            <a:endParaRPr lang="en-US"/>
          </a:p>
        </p:txBody>
      </p:sp>
    </p:spTree>
    <p:extLst>
      <p:ext uri="{BB962C8B-B14F-4D97-AF65-F5344CB8AC3E}">
        <p14:creationId xmlns:p14="http://schemas.microsoft.com/office/powerpoint/2010/main" val="39880470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7000"/>
            <a:ext cx="2057400" cy="497813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7000"/>
            <a:ext cx="6019800" cy="49781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4910BC59-DA1D-4570-B132-9A6294F1F797}" type="slidenum">
              <a:rPr lang="en-US"/>
              <a:pPr>
                <a:defRPr/>
              </a:pPr>
              <a:t>‹#›</a:t>
            </a:fld>
            <a:endParaRPr lang="en-US"/>
          </a:p>
        </p:txBody>
      </p:sp>
    </p:spTree>
    <p:extLst>
      <p:ext uri="{BB962C8B-B14F-4D97-AF65-F5344CB8AC3E}">
        <p14:creationId xmlns:p14="http://schemas.microsoft.com/office/powerpoint/2010/main" val="7817628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75"/>
            <a:ext cx="7772400" cy="1225021"/>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238500"/>
            <a:ext cx="6400800" cy="14605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p:txBody>
          <a:bodyPr/>
          <a:lstStyle>
            <a:lvl1pPr>
              <a:defRPr smtClean="0">
                <a:latin typeface="Arial" pitchFamily="34" charset="0"/>
                <a:cs typeface="Arial" pitchFamily="34" charset="0"/>
              </a:defRPr>
            </a:lvl1pPr>
          </a:lstStyle>
          <a:p>
            <a:pPr>
              <a:defRPr/>
            </a:pPr>
            <a:fld id="{E39B0631-1617-4A27-B9A4-802FBB1DF29C}" type="slidenum">
              <a:rPr lang="en-US"/>
              <a:pPr>
                <a:defRPr/>
              </a:pPr>
              <a:t>‹#›</a:t>
            </a:fld>
            <a:endParaRPr lang="en-US"/>
          </a:p>
        </p:txBody>
      </p:sp>
    </p:spTree>
    <p:extLst>
      <p:ext uri="{BB962C8B-B14F-4D97-AF65-F5344CB8AC3E}">
        <p14:creationId xmlns:p14="http://schemas.microsoft.com/office/powerpoint/2010/main" val="2876736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333500"/>
            <a:ext cx="8229600" cy="377163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smtClean="0">
                <a:latin typeface="Arial" pitchFamily="34" charset="0"/>
                <a:cs typeface="Arial" pitchFamily="34" charset="0"/>
              </a:defRPr>
            </a:lvl1pPr>
          </a:lstStyle>
          <a:p>
            <a:pPr>
              <a:defRPr/>
            </a:pPr>
            <a:fld id="{65B5EA4A-71A1-4CB1-B31C-0B5362782D11}" type="slidenum">
              <a:rPr lang="en-US"/>
              <a:pPr>
                <a:defRPr/>
              </a:pPr>
              <a:t>‹#›</a:t>
            </a:fld>
            <a:endParaRPr lang="en-US"/>
          </a:p>
        </p:txBody>
      </p:sp>
    </p:spTree>
    <p:extLst>
      <p:ext uri="{BB962C8B-B14F-4D97-AF65-F5344CB8AC3E}">
        <p14:creationId xmlns:p14="http://schemas.microsoft.com/office/powerpoint/2010/main" val="25346373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p:txBody>
          <a:bodyPr/>
          <a:lstStyle>
            <a:lvl1pPr>
              <a:defRPr smtClean="0">
                <a:latin typeface="Arial" pitchFamily="34" charset="0"/>
                <a:cs typeface="Arial" pitchFamily="34" charset="0"/>
              </a:defRPr>
            </a:lvl1pPr>
          </a:lstStyle>
          <a:p>
            <a:pPr>
              <a:defRPr/>
            </a:pPr>
            <a:fld id="{474DD5CE-E321-47D7-A167-334FE986CE83}" type="slidenum">
              <a:rPr lang="en-US"/>
              <a:pPr>
                <a:defRPr/>
              </a:pPr>
              <a:t>‹#›</a:t>
            </a:fld>
            <a:endParaRPr lang="en-US"/>
          </a:p>
        </p:txBody>
      </p:sp>
    </p:spTree>
    <p:extLst>
      <p:ext uri="{BB962C8B-B14F-4D97-AF65-F5344CB8AC3E}">
        <p14:creationId xmlns:p14="http://schemas.microsoft.com/office/powerpoint/2010/main" val="2439309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3191B2-E780-4C3F-A9C0-0E4B16AFF62D}" type="datetimeFigureOut">
              <a:rPr lang="en-US" smtClean="0"/>
              <a:pPr/>
              <a:t>6/15/2023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1086A6-844C-4C0F-936E-FFCDADE4F9D2}" type="slidenum">
              <a:rPr lang="en-US" smtClean="0"/>
              <a:pPr/>
              <a:t>‹#›</a:t>
            </a:fld>
            <a:endParaRPr lang="en-US"/>
          </a:p>
        </p:txBody>
      </p:sp>
    </p:spTree>
    <p:extLst>
      <p:ext uri="{BB962C8B-B14F-4D97-AF65-F5344CB8AC3E}">
        <p14:creationId xmlns:p14="http://schemas.microsoft.com/office/powerpoint/2010/main" val="37112917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p:txBody>
          <a:bodyPr/>
          <a:lstStyle>
            <a:lvl1pPr>
              <a:defRPr smtClean="0">
                <a:latin typeface="Arial" pitchFamily="34" charset="0"/>
                <a:cs typeface="Arial" pitchFamily="34" charset="0"/>
              </a:defRPr>
            </a:lvl1pPr>
          </a:lstStyle>
          <a:p>
            <a:pPr>
              <a:defRPr/>
            </a:pPr>
            <a:fld id="{6EFE7780-6A10-4747-8364-367382BF5898}" type="slidenum">
              <a:rPr lang="en-US"/>
              <a:pPr>
                <a:defRPr/>
              </a:pPr>
              <a:t>‹#›</a:t>
            </a:fld>
            <a:endParaRPr lang="en-US"/>
          </a:p>
        </p:txBody>
      </p:sp>
    </p:spTree>
    <p:extLst>
      <p:ext uri="{BB962C8B-B14F-4D97-AF65-F5344CB8AC3E}">
        <p14:creationId xmlns:p14="http://schemas.microsoft.com/office/powerpoint/2010/main" val="13301374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defRPr smtClean="0">
                <a:latin typeface="Arial" pitchFamily="34" charset="0"/>
                <a:cs typeface="Arial" pitchFamily="34" charset="0"/>
              </a:defRPr>
            </a:lvl1pPr>
          </a:lstStyle>
          <a:p>
            <a:pPr>
              <a:defRPr/>
            </a:pPr>
            <a:fld id="{B32D4FEC-4F60-4180-A213-B5352E9B8A57}" type="slidenum">
              <a:rPr lang="en-US"/>
              <a:pPr>
                <a:defRPr/>
              </a:pPr>
              <a:t>‹#›</a:t>
            </a:fld>
            <a:endParaRPr lang="en-US"/>
          </a:p>
        </p:txBody>
      </p:sp>
    </p:spTree>
    <p:extLst>
      <p:ext uri="{BB962C8B-B14F-4D97-AF65-F5344CB8AC3E}">
        <p14:creationId xmlns:p14="http://schemas.microsoft.com/office/powerpoint/2010/main" val="37650388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p:txBody>
          <a:bodyPr/>
          <a:lstStyle>
            <a:lvl1pPr>
              <a:defRPr smtClean="0">
                <a:latin typeface="Arial" pitchFamily="34" charset="0"/>
                <a:cs typeface="Arial" pitchFamily="34" charset="0"/>
              </a:defRPr>
            </a:lvl1pPr>
          </a:lstStyle>
          <a:p>
            <a:pPr>
              <a:defRPr/>
            </a:pPr>
            <a:fld id="{20A8F941-529A-4D06-AEB7-EA99E47CD1CC}" type="slidenum">
              <a:rPr lang="en-US"/>
              <a:pPr>
                <a:defRPr/>
              </a:pPr>
              <a:t>‹#›</a:t>
            </a:fld>
            <a:endParaRPr lang="en-US"/>
          </a:p>
        </p:txBody>
      </p:sp>
    </p:spTree>
    <p:extLst>
      <p:ext uri="{BB962C8B-B14F-4D97-AF65-F5344CB8AC3E}">
        <p14:creationId xmlns:p14="http://schemas.microsoft.com/office/powerpoint/2010/main" val="33539576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smtClean="0">
                <a:latin typeface="Arial" pitchFamily="34" charset="0"/>
                <a:cs typeface="Arial" pitchFamily="34" charset="0"/>
              </a:defRPr>
            </a:lvl1pPr>
          </a:lstStyle>
          <a:p>
            <a:pPr>
              <a:defRPr/>
            </a:pPr>
            <a:fld id="{B596EE87-EC87-4C5A-AC27-D0B5F6E2E2FF}" type="slidenum">
              <a:rPr lang="en-US"/>
              <a:pPr>
                <a:defRPr/>
              </a:pPr>
              <a:t>‹#›</a:t>
            </a:fld>
            <a:endParaRPr lang="en-US"/>
          </a:p>
        </p:txBody>
      </p:sp>
    </p:spTree>
    <p:extLst>
      <p:ext uri="{BB962C8B-B14F-4D97-AF65-F5344CB8AC3E}">
        <p14:creationId xmlns:p14="http://schemas.microsoft.com/office/powerpoint/2010/main" val="1813253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smtClean="0">
                <a:latin typeface="Arial" pitchFamily="34" charset="0"/>
                <a:cs typeface="Arial" pitchFamily="34" charset="0"/>
              </a:defRPr>
            </a:lvl1pPr>
          </a:lstStyle>
          <a:p>
            <a:pPr>
              <a:defRPr/>
            </a:pPr>
            <a:fld id="{D210163E-9ADD-45F4-998B-B253A4CC2D8A}" type="slidenum">
              <a:rPr lang="en-US"/>
              <a:pPr>
                <a:defRPr/>
              </a:pPr>
              <a:t>‹#›</a:t>
            </a:fld>
            <a:endParaRPr lang="en-US"/>
          </a:p>
        </p:txBody>
      </p:sp>
    </p:spTree>
    <p:extLst>
      <p:ext uri="{BB962C8B-B14F-4D97-AF65-F5344CB8AC3E}">
        <p14:creationId xmlns:p14="http://schemas.microsoft.com/office/powerpoint/2010/main" val="16683557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smtClean="0">
                <a:latin typeface="Arial" pitchFamily="34" charset="0"/>
                <a:cs typeface="Arial" pitchFamily="34" charset="0"/>
              </a:defRPr>
            </a:lvl1pPr>
          </a:lstStyle>
          <a:p>
            <a:pPr>
              <a:defRPr/>
            </a:pPr>
            <a:fld id="{2D38463A-C5A7-4007-8E1E-EA960CDA7EF3}" type="slidenum">
              <a:rPr lang="en-US"/>
              <a:pPr>
                <a:defRPr/>
              </a:pPr>
              <a:t>‹#›</a:t>
            </a:fld>
            <a:endParaRPr lang="en-US"/>
          </a:p>
        </p:txBody>
      </p:sp>
    </p:spTree>
    <p:extLst>
      <p:ext uri="{BB962C8B-B14F-4D97-AF65-F5344CB8AC3E}">
        <p14:creationId xmlns:p14="http://schemas.microsoft.com/office/powerpoint/2010/main" val="37522838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333500"/>
            <a:ext cx="8229600" cy="37716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smtClean="0">
                <a:latin typeface="Arial" pitchFamily="34" charset="0"/>
                <a:cs typeface="Arial" pitchFamily="34" charset="0"/>
              </a:defRPr>
            </a:lvl1pPr>
          </a:lstStyle>
          <a:p>
            <a:pPr>
              <a:defRPr/>
            </a:pPr>
            <a:fld id="{B13A1D16-1904-4A39-8F63-BC01BAAD765B}" type="slidenum">
              <a:rPr lang="en-US"/>
              <a:pPr>
                <a:defRPr/>
              </a:pPr>
              <a:t>‹#›</a:t>
            </a:fld>
            <a:endParaRPr lang="en-US"/>
          </a:p>
        </p:txBody>
      </p:sp>
    </p:spTree>
    <p:extLst>
      <p:ext uri="{BB962C8B-B14F-4D97-AF65-F5344CB8AC3E}">
        <p14:creationId xmlns:p14="http://schemas.microsoft.com/office/powerpoint/2010/main" val="23922380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7000"/>
            <a:ext cx="2057400" cy="497813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7000"/>
            <a:ext cx="6019800" cy="49781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smtClean="0">
                <a:latin typeface="Arial" pitchFamily="34" charset="0"/>
                <a:cs typeface="Arial" pitchFamily="34" charset="0"/>
              </a:defRPr>
            </a:lvl1pPr>
          </a:lstStyle>
          <a:p>
            <a:pPr>
              <a:defRPr/>
            </a:pPr>
            <a:fld id="{C881C96C-C783-48C7-A157-AD7B94A940C6}" type="slidenum">
              <a:rPr lang="en-US"/>
              <a:pPr>
                <a:defRPr/>
              </a:pPr>
              <a:t>‹#›</a:t>
            </a:fld>
            <a:endParaRPr lang="en-US"/>
          </a:p>
        </p:txBody>
      </p:sp>
    </p:spTree>
    <p:extLst>
      <p:ext uri="{BB962C8B-B14F-4D97-AF65-F5344CB8AC3E}">
        <p14:creationId xmlns:p14="http://schemas.microsoft.com/office/powerpoint/2010/main" val="13168646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4844521"/>
            <a:ext cx="2963862" cy="88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403" y="4679158"/>
            <a:ext cx="27019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6"/>
            <a:ext cx="9144000" cy="4876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71" y="4112948"/>
            <a:ext cx="24479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3996532"/>
            <a:ext cx="2363788" cy="173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 y="4112948"/>
            <a:ext cx="2708275" cy="1640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095751"/>
            <a:ext cx="2451100" cy="1616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115306"/>
            <a:ext cx="3695700" cy="861132"/>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212F7AA4-90B3-472F-98E8-5C791DCE0910}" type="slidenum">
              <a:rPr lang="en-US"/>
              <a:pPr>
                <a:defRPr/>
              </a:pPr>
              <a:t>‹#›</a:t>
            </a:fld>
            <a:endParaRPr lang="en-US"/>
          </a:p>
        </p:txBody>
      </p:sp>
    </p:spTree>
    <p:extLst>
      <p:ext uri="{BB962C8B-B14F-4D97-AF65-F5344CB8AC3E}">
        <p14:creationId xmlns:p14="http://schemas.microsoft.com/office/powerpoint/2010/main" val="26413538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58" y="5311527"/>
            <a:ext cx="409575" cy="403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5319465"/>
            <a:ext cx="590550" cy="304271"/>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02E0439C-07A1-4C68-A036-D0184C1AD7C3}"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70115"/>
            <a:ext cx="1143000" cy="106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3" y="2844287"/>
            <a:ext cx="1063625" cy="287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3" y="16"/>
            <a:ext cx="1063625" cy="284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34925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28865"/>
            <a:ext cx="6629400" cy="9525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333500"/>
            <a:ext cx="7696200" cy="37716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2358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3191B2-E780-4C3F-A9C0-0E4B16AFF62D}" type="datetimeFigureOut">
              <a:rPr lang="en-US" smtClean="0"/>
              <a:pPr/>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1086A6-844C-4C0F-936E-FFCDADE4F9D2}" type="slidenum">
              <a:rPr lang="en-US" smtClean="0"/>
              <a:pPr/>
              <a:t>‹#›</a:t>
            </a:fld>
            <a:endParaRPr lang="en-US"/>
          </a:p>
        </p:txBody>
      </p:sp>
    </p:spTree>
    <p:extLst>
      <p:ext uri="{BB962C8B-B14F-4D97-AF65-F5344CB8AC3E}">
        <p14:creationId xmlns:p14="http://schemas.microsoft.com/office/powerpoint/2010/main" val="40347330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1DB14B5-13D7-4600-9B24-D30EBC223EBB}" type="slidenum">
              <a:rPr lang="en-US"/>
              <a:pPr>
                <a:defRPr/>
              </a:pPr>
              <a:t>‹#›</a:t>
            </a:fld>
            <a:endParaRPr lang="en-US"/>
          </a:p>
        </p:txBody>
      </p:sp>
    </p:spTree>
    <p:extLst>
      <p:ext uri="{BB962C8B-B14F-4D97-AF65-F5344CB8AC3E}">
        <p14:creationId xmlns:p14="http://schemas.microsoft.com/office/powerpoint/2010/main" val="28482449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005733B-5A37-48B4-8A0F-A470F2FB02F5}" type="slidenum">
              <a:rPr lang="en-US"/>
              <a:pPr>
                <a:defRPr/>
              </a:pPr>
              <a:t>‹#›</a:t>
            </a:fld>
            <a:endParaRPr lang="en-US"/>
          </a:p>
        </p:txBody>
      </p:sp>
    </p:spTree>
    <p:extLst>
      <p:ext uri="{BB962C8B-B14F-4D97-AF65-F5344CB8AC3E}">
        <p14:creationId xmlns:p14="http://schemas.microsoft.com/office/powerpoint/2010/main" val="10414144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6DC9AEF-60EC-424A-BE4E-875C853C30DA}" type="slidenum">
              <a:rPr lang="en-US"/>
              <a:pPr>
                <a:defRPr/>
              </a:pPr>
              <a:t>‹#›</a:t>
            </a:fld>
            <a:endParaRPr lang="en-US"/>
          </a:p>
        </p:txBody>
      </p:sp>
    </p:spTree>
    <p:extLst>
      <p:ext uri="{BB962C8B-B14F-4D97-AF65-F5344CB8AC3E}">
        <p14:creationId xmlns:p14="http://schemas.microsoft.com/office/powerpoint/2010/main" val="4652939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58" y="5311527"/>
            <a:ext cx="409575" cy="403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5319465"/>
            <a:ext cx="590550" cy="304271"/>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B40C1022-AB14-4404-88B7-FBEBFBD8EDD6}"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70115"/>
            <a:ext cx="1143000" cy="106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34925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5311527"/>
            <a:ext cx="2700338" cy="403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42" y="5311511"/>
            <a:ext cx="2008187" cy="41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5304897"/>
            <a:ext cx="2076450" cy="433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82" y="5303573"/>
            <a:ext cx="1819275" cy="427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940596"/>
            <a:ext cx="896938" cy="238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88" y="9261"/>
            <a:ext cx="938213" cy="238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 y="3328458"/>
            <a:ext cx="887413" cy="238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28865"/>
            <a:ext cx="6477000" cy="9525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6358759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58" y="5311527"/>
            <a:ext cx="409575" cy="403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5319465"/>
            <a:ext cx="590550" cy="304271"/>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ACDF0A04-560A-4091-9D9A-B39326A92B9A}"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70115"/>
            <a:ext cx="1143000" cy="106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34925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940596"/>
            <a:ext cx="896938" cy="238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588" y="9261"/>
            <a:ext cx="938213" cy="238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7" y="3328458"/>
            <a:ext cx="887413" cy="238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smtClean="0"/>
            </a:lvl1pPr>
          </a:lstStyle>
          <a:p>
            <a:pPr>
              <a:defRPr/>
            </a:pPr>
            <a:endParaRPr lang="en-US"/>
          </a:p>
        </p:txBody>
      </p:sp>
      <p:sp>
        <p:nvSpPr>
          <p:cNvPr id="12" name="Footer Placeholder 3"/>
          <p:cNvSpPr>
            <a:spLocks noGrp="1"/>
          </p:cNvSpPr>
          <p:nvPr>
            <p:ph type="ftr" sz="quarter" idx="11"/>
          </p:nvPr>
        </p:nvSpPr>
        <p:spPr/>
        <p:txBody>
          <a:bodyPr/>
          <a:lstStyle>
            <a:lvl1pPr>
              <a:defRPr smtClean="0"/>
            </a:lvl1pPr>
          </a:lstStyle>
          <a:p>
            <a:pPr>
              <a:defRPr/>
            </a:pPr>
            <a:endParaRPr lang="en-US"/>
          </a:p>
        </p:txBody>
      </p:sp>
      <p:sp>
        <p:nvSpPr>
          <p:cNvPr id="13" name="Slide Number Placeholder 4"/>
          <p:cNvSpPr>
            <a:spLocks noGrp="1"/>
          </p:cNvSpPr>
          <p:nvPr>
            <p:ph type="sldNum" sz="quarter" idx="12"/>
          </p:nvPr>
        </p:nvSpPr>
        <p:spPr/>
        <p:txBody>
          <a:bodyPr/>
          <a:lstStyle>
            <a:lvl1pPr>
              <a:defRPr smtClean="0"/>
            </a:lvl1pPr>
          </a:lstStyle>
          <a:p>
            <a:pPr>
              <a:defRPr/>
            </a:pPr>
            <a:fld id="{A6BD931A-E384-41D3-86C6-4FB437FA5C93}" type="slidenum">
              <a:rPr lang="en-US"/>
              <a:pPr>
                <a:defRPr/>
              </a:pPr>
              <a:t>‹#›</a:t>
            </a:fld>
            <a:endParaRPr lang="en-US"/>
          </a:p>
        </p:txBody>
      </p:sp>
    </p:spTree>
    <p:extLst>
      <p:ext uri="{BB962C8B-B14F-4D97-AF65-F5344CB8AC3E}">
        <p14:creationId xmlns:p14="http://schemas.microsoft.com/office/powerpoint/2010/main" val="9772498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58" y="5311527"/>
            <a:ext cx="409575" cy="403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70115"/>
            <a:ext cx="1143000" cy="106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3" y="2844287"/>
            <a:ext cx="1063625" cy="287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3" y="16"/>
            <a:ext cx="1063625" cy="284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34925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5319465"/>
            <a:ext cx="590550" cy="304271"/>
          </a:xfrm>
        </p:spPr>
        <p:txBody>
          <a:bodyPr/>
          <a:lstStyle>
            <a:lvl1pPr>
              <a:defRPr sz="1400" smtClean="0"/>
            </a:lvl1pPr>
          </a:lstStyle>
          <a:p>
            <a:pPr>
              <a:defRPr/>
            </a:pPr>
            <a:fld id="{81EE95AC-B259-4B43-81F5-986E524324D0}" type="slidenum">
              <a:rPr lang="en-US"/>
              <a:pPr>
                <a:defRPr/>
              </a:pPr>
              <a:t>‹#›</a:t>
            </a:fld>
            <a:endParaRPr lang="en-US"/>
          </a:p>
        </p:txBody>
      </p:sp>
    </p:spTree>
    <p:extLst>
      <p:ext uri="{BB962C8B-B14F-4D97-AF65-F5344CB8AC3E}">
        <p14:creationId xmlns:p14="http://schemas.microsoft.com/office/powerpoint/2010/main" val="20575668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58404A-93F9-4120-96AE-A9838D25F490}" type="slidenum">
              <a:rPr lang="en-US"/>
              <a:pPr>
                <a:defRPr/>
              </a:pPr>
              <a:t>‹#›</a:t>
            </a:fld>
            <a:endParaRPr lang="en-US"/>
          </a:p>
        </p:txBody>
      </p:sp>
    </p:spTree>
    <p:extLst>
      <p:ext uri="{BB962C8B-B14F-4D97-AF65-F5344CB8AC3E}">
        <p14:creationId xmlns:p14="http://schemas.microsoft.com/office/powerpoint/2010/main" val="19466871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9F16483-41C5-4AE9-A60E-88B097236C6F}" type="slidenum">
              <a:rPr lang="en-US"/>
              <a:pPr>
                <a:defRPr/>
              </a:pPr>
              <a:t>‹#›</a:t>
            </a:fld>
            <a:endParaRPr lang="en-US"/>
          </a:p>
        </p:txBody>
      </p:sp>
    </p:spTree>
    <p:extLst>
      <p:ext uri="{BB962C8B-B14F-4D97-AF65-F5344CB8AC3E}">
        <p14:creationId xmlns:p14="http://schemas.microsoft.com/office/powerpoint/2010/main" val="9043364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DE168C-3739-448E-AA54-5BEFEBBCAA0B}" type="slidenum">
              <a:rPr lang="en-US"/>
              <a:pPr>
                <a:defRPr/>
              </a:pPr>
              <a:t>‹#›</a:t>
            </a:fld>
            <a:endParaRPr lang="en-US"/>
          </a:p>
        </p:txBody>
      </p:sp>
    </p:spTree>
    <p:extLst>
      <p:ext uri="{BB962C8B-B14F-4D97-AF65-F5344CB8AC3E}">
        <p14:creationId xmlns:p14="http://schemas.microsoft.com/office/powerpoint/2010/main" val="24216691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81"/>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81"/>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5145FF-BDD6-421B-8D4D-CFB9468AED1F}" type="slidenum">
              <a:rPr lang="en-US"/>
              <a:pPr>
                <a:defRPr/>
              </a:pPr>
              <a:t>‹#›</a:t>
            </a:fld>
            <a:endParaRPr lang="en-US"/>
          </a:p>
        </p:txBody>
      </p:sp>
    </p:spTree>
    <p:extLst>
      <p:ext uri="{BB962C8B-B14F-4D97-AF65-F5344CB8AC3E}">
        <p14:creationId xmlns:p14="http://schemas.microsoft.com/office/powerpoint/2010/main" val="1261158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3191B2-E780-4C3F-A9C0-0E4B16AFF62D}" type="datetimeFigureOut">
              <a:rPr lang="en-US" smtClean="0"/>
              <a:pPr/>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1086A6-844C-4C0F-936E-FFCDADE4F9D2}" type="slidenum">
              <a:rPr lang="en-US" smtClean="0"/>
              <a:pPr/>
              <a:t>‹#›</a:t>
            </a:fld>
            <a:endParaRPr lang="en-US"/>
          </a:p>
        </p:txBody>
      </p:sp>
    </p:spTree>
    <p:extLst>
      <p:ext uri="{BB962C8B-B14F-4D97-AF65-F5344CB8AC3E}">
        <p14:creationId xmlns:p14="http://schemas.microsoft.com/office/powerpoint/2010/main" val="41490769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4844521"/>
            <a:ext cx="2963862" cy="88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403" y="4679158"/>
            <a:ext cx="27019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8"/>
            <a:ext cx="9144000" cy="4876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55" y="4112948"/>
            <a:ext cx="24479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3996532"/>
            <a:ext cx="2363788" cy="173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 y="4112948"/>
            <a:ext cx="2708275" cy="1640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095751"/>
            <a:ext cx="2451100" cy="1616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115306"/>
            <a:ext cx="3695700" cy="861132"/>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53D4C563-D389-44B3-B02C-E1583FB7F26C}" type="slidenum">
              <a:rPr lang="en-US"/>
              <a:pPr>
                <a:defRPr/>
              </a:pPr>
              <a:t>‹#›</a:t>
            </a:fld>
            <a:endParaRPr lang="en-US"/>
          </a:p>
        </p:txBody>
      </p:sp>
    </p:spTree>
    <p:extLst>
      <p:ext uri="{BB962C8B-B14F-4D97-AF65-F5344CB8AC3E}">
        <p14:creationId xmlns:p14="http://schemas.microsoft.com/office/powerpoint/2010/main" val="11015221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42" y="5311519"/>
            <a:ext cx="409575" cy="403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5319457"/>
            <a:ext cx="590550" cy="304271"/>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588992DF-0D0A-4674-9D74-C6B5B927C5B2}"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70115"/>
            <a:ext cx="1143000" cy="106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7" y="2844279"/>
            <a:ext cx="1063625" cy="287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7" y="8"/>
            <a:ext cx="1063625" cy="284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34925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28865"/>
            <a:ext cx="6629400" cy="9525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333500"/>
            <a:ext cx="7696200" cy="37716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462915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CC615B-B101-486D-98D2-DB8F76DBAD00}" type="slidenum">
              <a:rPr lang="en-US"/>
              <a:pPr>
                <a:defRPr/>
              </a:pPr>
              <a:t>‹#›</a:t>
            </a:fld>
            <a:endParaRPr lang="en-US"/>
          </a:p>
        </p:txBody>
      </p:sp>
    </p:spTree>
    <p:extLst>
      <p:ext uri="{BB962C8B-B14F-4D97-AF65-F5344CB8AC3E}">
        <p14:creationId xmlns:p14="http://schemas.microsoft.com/office/powerpoint/2010/main" val="34335488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FE18767-FC62-4AB7-BC92-57630C79F5E7}" type="slidenum">
              <a:rPr lang="en-US"/>
              <a:pPr>
                <a:defRPr/>
              </a:pPr>
              <a:t>‹#›</a:t>
            </a:fld>
            <a:endParaRPr lang="en-US"/>
          </a:p>
        </p:txBody>
      </p:sp>
    </p:spTree>
    <p:extLst>
      <p:ext uri="{BB962C8B-B14F-4D97-AF65-F5344CB8AC3E}">
        <p14:creationId xmlns:p14="http://schemas.microsoft.com/office/powerpoint/2010/main" val="38067834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24E32A0-26B6-4401-A3D2-2135D1C9C1AB}" type="slidenum">
              <a:rPr lang="en-US"/>
              <a:pPr>
                <a:defRPr/>
              </a:pPr>
              <a:t>‹#›</a:t>
            </a:fld>
            <a:endParaRPr lang="en-US"/>
          </a:p>
        </p:txBody>
      </p:sp>
    </p:spTree>
    <p:extLst>
      <p:ext uri="{BB962C8B-B14F-4D97-AF65-F5344CB8AC3E}">
        <p14:creationId xmlns:p14="http://schemas.microsoft.com/office/powerpoint/2010/main" val="5189809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42" y="5311519"/>
            <a:ext cx="409575" cy="403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5319457"/>
            <a:ext cx="590550" cy="304271"/>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94787E5E-B9D8-4AD2-9314-0D3DBBB7E260}"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70115"/>
            <a:ext cx="1143000" cy="106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34925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5311519"/>
            <a:ext cx="2700338" cy="403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42" y="5311511"/>
            <a:ext cx="2008187" cy="41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5304897"/>
            <a:ext cx="2076450" cy="433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82" y="5303573"/>
            <a:ext cx="1819275" cy="427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940596"/>
            <a:ext cx="896938" cy="238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88" y="9261"/>
            <a:ext cx="938213" cy="238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 y="3328458"/>
            <a:ext cx="887413" cy="238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28865"/>
            <a:ext cx="6477000" cy="9525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4651484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42" y="5311519"/>
            <a:ext cx="409575" cy="403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5319457"/>
            <a:ext cx="590550" cy="304271"/>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399BCD24-80F3-4440-B456-F3325703C389}"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70115"/>
            <a:ext cx="1143000" cy="106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34925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940596"/>
            <a:ext cx="896938" cy="238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588" y="9261"/>
            <a:ext cx="938213" cy="238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7" y="3328458"/>
            <a:ext cx="887413" cy="238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01928316-4485-48CD-B092-14F935A17C38}" type="slidenum">
              <a:rPr lang="en-US"/>
              <a:pPr>
                <a:defRPr/>
              </a:pPr>
              <a:t>‹#›</a:t>
            </a:fld>
            <a:endParaRPr lang="en-US"/>
          </a:p>
        </p:txBody>
      </p:sp>
    </p:spTree>
    <p:extLst>
      <p:ext uri="{BB962C8B-B14F-4D97-AF65-F5344CB8AC3E}">
        <p14:creationId xmlns:p14="http://schemas.microsoft.com/office/powerpoint/2010/main" val="19952081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42" y="5311519"/>
            <a:ext cx="409575" cy="403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70115"/>
            <a:ext cx="1143000" cy="106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7" y="2844279"/>
            <a:ext cx="1063625" cy="287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7" y="8"/>
            <a:ext cx="1063625" cy="284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34925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5319457"/>
            <a:ext cx="590550" cy="304271"/>
          </a:xfrm>
        </p:spPr>
        <p:txBody>
          <a:bodyPr/>
          <a:lstStyle>
            <a:lvl1pPr>
              <a:defRPr sz="1400"/>
            </a:lvl1pPr>
          </a:lstStyle>
          <a:p>
            <a:pPr>
              <a:defRPr/>
            </a:pPr>
            <a:fld id="{AB138C83-5A1B-4818-8DD1-ED2DD6045F9B}" type="slidenum">
              <a:rPr lang="en-US"/>
              <a:pPr>
                <a:defRPr/>
              </a:pPr>
              <a:t>‹#›</a:t>
            </a:fld>
            <a:endParaRPr lang="en-US"/>
          </a:p>
        </p:txBody>
      </p:sp>
    </p:spTree>
    <p:extLst>
      <p:ext uri="{BB962C8B-B14F-4D97-AF65-F5344CB8AC3E}">
        <p14:creationId xmlns:p14="http://schemas.microsoft.com/office/powerpoint/2010/main" val="34542351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7"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7"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5689E77-8F4C-4B64-8831-F25AC9D6BC3F}" type="slidenum">
              <a:rPr lang="en-US"/>
              <a:pPr>
                <a:defRPr/>
              </a:pPr>
              <a:t>‹#›</a:t>
            </a:fld>
            <a:endParaRPr lang="en-US"/>
          </a:p>
        </p:txBody>
      </p:sp>
    </p:spTree>
    <p:extLst>
      <p:ext uri="{BB962C8B-B14F-4D97-AF65-F5344CB8AC3E}">
        <p14:creationId xmlns:p14="http://schemas.microsoft.com/office/powerpoint/2010/main" val="16232325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FE8038A-8BE5-44C4-995C-BB4463BD03B8}" type="slidenum">
              <a:rPr lang="en-US"/>
              <a:pPr>
                <a:defRPr/>
              </a:pPr>
              <a:t>‹#›</a:t>
            </a:fld>
            <a:endParaRPr lang="en-US"/>
          </a:p>
        </p:txBody>
      </p:sp>
    </p:spTree>
    <p:extLst>
      <p:ext uri="{BB962C8B-B14F-4D97-AF65-F5344CB8AC3E}">
        <p14:creationId xmlns:p14="http://schemas.microsoft.com/office/powerpoint/2010/main" val="1291860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8.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1.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9.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5.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image" Target="../media/image19.png"/><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image" Target="../media/image19.png"/><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7.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image" Target="../media/image20.png"/><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8.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19.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0.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1.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2.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2.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image" Target="../media/image21.jpeg"/><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3.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5" Type="http://schemas.openxmlformats.org/officeDocument/2006/relationships/image" Target="../media/image23.jpeg"/><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image" Target="../media/image22.jpe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theme" Target="../theme/theme2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2" Type="http://schemas.openxmlformats.org/officeDocument/2006/relationships/slideLayout" Target="../slideLayouts/slideLayout258.xml"/><Relationship Id="rId16" Type="http://schemas.openxmlformats.org/officeDocument/2006/relationships/image" Target="../media/image23.jpeg"/><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5" Type="http://schemas.openxmlformats.org/officeDocument/2006/relationships/image" Target="../media/image22.jpeg"/><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 Id="rId14" Type="http://schemas.openxmlformats.org/officeDocument/2006/relationships/image" Target="../media/image21.jpe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25.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7.xml"/><Relationship Id="rId13" Type="http://schemas.openxmlformats.org/officeDocument/2006/relationships/image" Target="../media/image21.jpeg"/><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6.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5" Type="http://schemas.openxmlformats.org/officeDocument/2006/relationships/image" Target="../media/image23.jpeg"/><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 Id="rId14" Type="http://schemas.openxmlformats.org/officeDocument/2006/relationships/image" Target="../media/image2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emf"/><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9.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93"/>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F43191B2-E780-4C3F-A9C0-0E4B16AFF62D}" type="datetimeFigureOut">
              <a:rPr lang="en-US" smtClean="0"/>
              <a:pPr/>
              <a:t>6/15/2023</a:t>
            </a:fld>
            <a:endParaRPr lang="en-US"/>
          </a:p>
        </p:txBody>
      </p:sp>
      <p:sp>
        <p:nvSpPr>
          <p:cNvPr id="5" name="Footer Placeholder 4"/>
          <p:cNvSpPr>
            <a:spLocks noGrp="1"/>
          </p:cNvSpPr>
          <p:nvPr>
            <p:ph type="ftr" sz="quarter" idx="3"/>
          </p:nvPr>
        </p:nvSpPr>
        <p:spPr>
          <a:xfrm>
            <a:off x="3124200" y="5296993"/>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296993"/>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461086A6-844C-4C0F-936E-FFCDADE4F9D2}" type="slidenum">
              <a:rPr lang="en-US" smtClean="0"/>
              <a:pPr/>
              <a:t>‹#›</a:t>
            </a:fld>
            <a:endParaRPr lang="en-US"/>
          </a:p>
        </p:txBody>
      </p:sp>
    </p:spTree>
    <p:extLst>
      <p:ext uri="{BB962C8B-B14F-4D97-AF65-F5344CB8AC3E}">
        <p14:creationId xmlns:p14="http://schemas.microsoft.com/office/powerpoint/2010/main" val="3202790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38482632"/>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6959"/>
            <a:ext cx="2133600" cy="304271"/>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5296959"/>
            <a:ext cx="2895600" cy="304271"/>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fontAlgn="base">
              <a:spcBef>
                <a:spcPct val="0"/>
              </a:spcBef>
              <a:spcAft>
                <a:spcPct val="0"/>
              </a:spcAft>
              <a:defRPr/>
            </a:pPr>
            <a:fld id="{73EC9568-8A45-4D9D-BC4E-C70BF32EFB13}"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493978838"/>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70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0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0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126" y="3"/>
            <a:ext cx="9144000" cy="1190625"/>
          </a:xfrm>
          <a:prstGeom prst="rect">
            <a:avLst/>
          </a:prstGeom>
        </p:spPr>
      </p:pic>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309358168"/>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ctr" defTabSz="914400" rtl="0" eaLnBrk="1" latinLnBrk="0" hangingPunct="1">
        <a:spcBef>
          <a:spcPct val="0"/>
        </a:spcBef>
        <a:buNone/>
        <a:defRPr sz="4400" b="1"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66"/>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F43191B2-E780-4C3F-A9C0-0E4B16AFF62D}"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5296966"/>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66"/>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0197441"/>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345" tIns="45671" rIns="91345" bIns="4567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345" tIns="45671" rIns="91345" bIns="4567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1" y="5297034"/>
            <a:ext cx="2133600" cy="304271"/>
          </a:xfrm>
          <a:prstGeom prst="rect">
            <a:avLst/>
          </a:prstGeom>
        </p:spPr>
        <p:txBody>
          <a:bodyPr vert="horz" lIns="91345" tIns="45671" rIns="91345" bIns="45671" rtlCol="0" anchor="ctr"/>
          <a:lstStyle>
            <a:lvl1pPr algn="l">
              <a:defRPr sz="1200">
                <a:solidFill>
                  <a:schemeClr val="tx1">
                    <a:tint val="75000"/>
                  </a:schemeClr>
                </a:solidFill>
              </a:defRPr>
            </a:lvl1pPr>
          </a:lstStyle>
          <a:p>
            <a:pPr defTabSz="913448"/>
            <a:fld id="{7FC52A60-4383-4DE3-9951-28F21BF2CD0C}" type="datetimeFigureOut">
              <a:rPr lang="en-US" smtClean="0">
                <a:solidFill>
                  <a:prstClr val="black">
                    <a:tint val="75000"/>
                  </a:prstClr>
                </a:solidFill>
              </a:rPr>
              <a:pPr defTabSz="913448"/>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034"/>
            <a:ext cx="2895600" cy="304271"/>
          </a:xfrm>
          <a:prstGeom prst="rect">
            <a:avLst/>
          </a:prstGeom>
        </p:spPr>
        <p:txBody>
          <a:bodyPr vert="horz" lIns="91345" tIns="45671" rIns="91345" bIns="45671" rtlCol="0" anchor="ctr"/>
          <a:lstStyle>
            <a:lvl1pPr algn="ctr">
              <a:defRPr sz="1200">
                <a:solidFill>
                  <a:schemeClr val="tx1">
                    <a:tint val="75000"/>
                  </a:schemeClr>
                </a:solidFill>
              </a:defRPr>
            </a:lvl1pPr>
          </a:lstStyle>
          <a:p>
            <a:pPr defTabSz="913448"/>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034"/>
            <a:ext cx="2133600" cy="304271"/>
          </a:xfrm>
          <a:prstGeom prst="rect">
            <a:avLst/>
          </a:prstGeom>
        </p:spPr>
        <p:txBody>
          <a:bodyPr vert="horz" lIns="91345" tIns="45671" rIns="91345" bIns="45671" rtlCol="0" anchor="ctr"/>
          <a:lstStyle>
            <a:lvl1pPr algn="r">
              <a:defRPr sz="1200">
                <a:solidFill>
                  <a:schemeClr val="tx1">
                    <a:tint val="75000"/>
                  </a:schemeClr>
                </a:solidFill>
              </a:defRPr>
            </a:lvl1pPr>
          </a:lstStyle>
          <a:p>
            <a:pPr defTabSz="913448"/>
            <a:fld id="{BCB7E8FE-DA9A-45CE-A61F-9933C259C20C}" type="slidenum">
              <a:rPr lang="en-US" smtClean="0">
                <a:solidFill>
                  <a:prstClr val="black">
                    <a:tint val="75000"/>
                  </a:prstClr>
                </a:solidFill>
              </a:rPr>
              <a:pPr defTabSz="913448"/>
              <a:t>‹#›</a:t>
            </a:fld>
            <a:endParaRPr lang="en-US">
              <a:solidFill>
                <a:prstClr val="black">
                  <a:tint val="75000"/>
                </a:prstClr>
              </a:solidFill>
            </a:endParaRPr>
          </a:p>
        </p:txBody>
      </p:sp>
    </p:spTree>
    <p:extLst>
      <p:ext uri="{BB962C8B-B14F-4D97-AF65-F5344CB8AC3E}">
        <p14:creationId xmlns:p14="http://schemas.microsoft.com/office/powerpoint/2010/main" val="1470665971"/>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ctr" defTabSz="913448" rtl="0" eaLnBrk="1" latinLnBrk="0" hangingPunct="1">
        <a:spcBef>
          <a:spcPct val="0"/>
        </a:spcBef>
        <a:buNone/>
        <a:defRPr sz="4400" kern="1200">
          <a:solidFill>
            <a:schemeClr val="tx1"/>
          </a:solidFill>
          <a:latin typeface="+mj-lt"/>
          <a:ea typeface="+mj-ea"/>
          <a:cs typeface="+mj-cs"/>
        </a:defRPr>
      </a:lvl1pPr>
    </p:titleStyle>
    <p:bodyStyle>
      <a:lvl1pPr marL="342543" indent="-342543" algn="l" defTabSz="91344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174" indent="-285452" algn="l" defTabSz="91344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810" indent="-228362" algn="l" defTabSz="91344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533"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255"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979"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8706"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543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215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448" rtl="0" eaLnBrk="1" latinLnBrk="0" hangingPunct="1">
        <a:defRPr sz="1800" kern="1200">
          <a:solidFill>
            <a:schemeClr val="tx1"/>
          </a:solidFill>
          <a:latin typeface="+mn-lt"/>
          <a:ea typeface="+mn-ea"/>
          <a:cs typeface="+mn-cs"/>
        </a:defRPr>
      </a:lvl1pPr>
      <a:lvl2pPr marL="456724" algn="l" defTabSz="913448" rtl="0" eaLnBrk="1" latinLnBrk="0" hangingPunct="1">
        <a:defRPr sz="1800" kern="1200">
          <a:solidFill>
            <a:schemeClr val="tx1"/>
          </a:solidFill>
          <a:latin typeface="+mn-lt"/>
          <a:ea typeface="+mn-ea"/>
          <a:cs typeface="+mn-cs"/>
        </a:defRPr>
      </a:lvl2pPr>
      <a:lvl3pPr marL="913448" algn="l" defTabSz="913448" rtl="0" eaLnBrk="1" latinLnBrk="0" hangingPunct="1">
        <a:defRPr sz="1800" kern="1200">
          <a:solidFill>
            <a:schemeClr val="tx1"/>
          </a:solidFill>
          <a:latin typeface="+mn-lt"/>
          <a:ea typeface="+mn-ea"/>
          <a:cs typeface="+mn-cs"/>
        </a:defRPr>
      </a:lvl3pPr>
      <a:lvl4pPr marL="1370170" algn="l" defTabSz="913448" rtl="0" eaLnBrk="1" latinLnBrk="0" hangingPunct="1">
        <a:defRPr sz="1800" kern="1200">
          <a:solidFill>
            <a:schemeClr val="tx1"/>
          </a:solidFill>
          <a:latin typeface="+mn-lt"/>
          <a:ea typeface="+mn-ea"/>
          <a:cs typeface="+mn-cs"/>
        </a:defRPr>
      </a:lvl4pPr>
      <a:lvl5pPr marL="1826894" algn="l" defTabSz="913448" rtl="0" eaLnBrk="1" latinLnBrk="0" hangingPunct="1">
        <a:defRPr sz="1800" kern="1200">
          <a:solidFill>
            <a:schemeClr val="tx1"/>
          </a:solidFill>
          <a:latin typeface="+mn-lt"/>
          <a:ea typeface="+mn-ea"/>
          <a:cs typeface="+mn-cs"/>
        </a:defRPr>
      </a:lvl5pPr>
      <a:lvl6pPr marL="2283616" algn="l" defTabSz="913448" rtl="0" eaLnBrk="1" latinLnBrk="0" hangingPunct="1">
        <a:defRPr sz="1800" kern="1200">
          <a:solidFill>
            <a:schemeClr val="tx1"/>
          </a:solidFill>
          <a:latin typeface="+mn-lt"/>
          <a:ea typeface="+mn-ea"/>
          <a:cs typeface="+mn-cs"/>
        </a:defRPr>
      </a:lvl6pPr>
      <a:lvl7pPr marL="2740341" algn="l" defTabSz="913448" rtl="0" eaLnBrk="1" latinLnBrk="0" hangingPunct="1">
        <a:defRPr sz="1800" kern="1200">
          <a:solidFill>
            <a:schemeClr val="tx1"/>
          </a:solidFill>
          <a:latin typeface="+mn-lt"/>
          <a:ea typeface="+mn-ea"/>
          <a:cs typeface="+mn-cs"/>
        </a:defRPr>
      </a:lvl7pPr>
      <a:lvl8pPr marL="3197068" algn="l" defTabSz="913448" rtl="0" eaLnBrk="1" latinLnBrk="0" hangingPunct="1">
        <a:defRPr sz="1800" kern="1200">
          <a:solidFill>
            <a:schemeClr val="tx1"/>
          </a:solidFill>
          <a:latin typeface="+mn-lt"/>
          <a:ea typeface="+mn-ea"/>
          <a:cs typeface="+mn-cs"/>
        </a:defRPr>
      </a:lvl8pPr>
      <a:lvl9pPr marL="3653789" algn="l" defTabSz="913448"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6988"/>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5296988"/>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88"/>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4255476"/>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33500"/>
            <a:ext cx="8229600" cy="3771636"/>
          </a:xfrm>
          <a:prstGeom prst="rect">
            <a:avLst/>
          </a:prstGeom>
        </p:spPr>
        <p:txBody>
          <a:bodyPr vert="horz" lIns="91345" tIns="45671" rIns="91345" bIns="4567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1" y="5297093"/>
            <a:ext cx="2133600" cy="304271"/>
          </a:xfrm>
          <a:prstGeom prst="rect">
            <a:avLst/>
          </a:prstGeom>
        </p:spPr>
        <p:txBody>
          <a:bodyPr vert="horz" lIns="91345" tIns="45671" rIns="91345" bIns="45671" rtlCol="0" anchor="ctr"/>
          <a:lstStyle>
            <a:lvl1pPr algn="l">
              <a:defRPr sz="1200">
                <a:solidFill>
                  <a:schemeClr val="tx1">
                    <a:tint val="75000"/>
                  </a:schemeClr>
                </a:solidFill>
              </a:defRPr>
            </a:lvl1pPr>
          </a:lstStyle>
          <a:p>
            <a:pPr defTabSz="913448"/>
            <a:fld id="{7FC52A60-4383-4DE3-9951-28F21BF2CD0C}" type="datetimeFigureOut">
              <a:rPr lang="en-US" smtClean="0">
                <a:solidFill>
                  <a:prstClr val="black">
                    <a:tint val="75000"/>
                  </a:prstClr>
                </a:solidFill>
              </a:rPr>
              <a:pPr defTabSz="913448"/>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093"/>
            <a:ext cx="2895600" cy="304271"/>
          </a:xfrm>
          <a:prstGeom prst="rect">
            <a:avLst/>
          </a:prstGeom>
        </p:spPr>
        <p:txBody>
          <a:bodyPr vert="horz" lIns="91345" tIns="45671" rIns="91345" bIns="45671" rtlCol="0" anchor="ctr"/>
          <a:lstStyle>
            <a:lvl1pPr algn="ctr">
              <a:defRPr sz="1200">
                <a:solidFill>
                  <a:schemeClr val="tx1">
                    <a:tint val="75000"/>
                  </a:schemeClr>
                </a:solidFill>
              </a:defRPr>
            </a:lvl1pPr>
          </a:lstStyle>
          <a:p>
            <a:pPr defTabSz="913448"/>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093"/>
            <a:ext cx="2133600" cy="304271"/>
          </a:xfrm>
          <a:prstGeom prst="rect">
            <a:avLst/>
          </a:prstGeom>
        </p:spPr>
        <p:txBody>
          <a:bodyPr vert="horz" lIns="91345" tIns="45671" rIns="91345" bIns="45671" rtlCol="0" anchor="ctr"/>
          <a:lstStyle>
            <a:lvl1pPr algn="r">
              <a:defRPr sz="1200">
                <a:solidFill>
                  <a:schemeClr val="tx1">
                    <a:tint val="75000"/>
                  </a:schemeClr>
                </a:solidFill>
              </a:defRPr>
            </a:lvl1pPr>
          </a:lstStyle>
          <a:p>
            <a:pPr defTabSz="913448"/>
            <a:fld id="{BCB7E8FE-DA9A-45CE-A61F-9933C259C20C}" type="slidenum">
              <a:rPr lang="en-US" smtClean="0">
                <a:solidFill>
                  <a:prstClr val="black">
                    <a:tint val="75000"/>
                  </a:prstClr>
                </a:solidFill>
              </a:rPr>
              <a:pPr defTabSz="913448"/>
              <a:t>‹#›</a:t>
            </a:fld>
            <a:endParaRPr lang="en-US">
              <a:solidFill>
                <a:prstClr val="black">
                  <a:tint val="75000"/>
                </a:prstClr>
              </a:solidFill>
            </a:endParaRPr>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126" y="13"/>
            <a:ext cx="9144000" cy="1190625"/>
          </a:xfrm>
          <a:prstGeom prst="rect">
            <a:avLst/>
          </a:prstGeom>
        </p:spPr>
      </p:pic>
      <p:sp>
        <p:nvSpPr>
          <p:cNvPr id="2" name="Title Placeholder 1"/>
          <p:cNvSpPr>
            <a:spLocks noGrp="1"/>
          </p:cNvSpPr>
          <p:nvPr>
            <p:ph type="title"/>
          </p:nvPr>
        </p:nvSpPr>
        <p:spPr>
          <a:xfrm>
            <a:off x="457200" y="228865"/>
            <a:ext cx="8229600" cy="952500"/>
          </a:xfrm>
          <a:prstGeom prst="rect">
            <a:avLst/>
          </a:prstGeom>
        </p:spPr>
        <p:txBody>
          <a:bodyPr vert="horz" lIns="91345" tIns="45671" rIns="91345" bIns="45671" rtlCol="0" anchor="ctr">
            <a:normAutofit/>
          </a:bodyPr>
          <a:lstStyle/>
          <a:p>
            <a:r>
              <a:rPr lang="en-US" smtClean="0"/>
              <a:t>Click to edit Master title style</a:t>
            </a:r>
            <a:endParaRPr lang="en-US"/>
          </a:p>
        </p:txBody>
      </p:sp>
    </p:spTree>
    <p:extLst>
      <p:ext uri="{BB962C8B-B14F-4D97-AF65-F5344CB8AC3E}">
        <p14:creationId xmlns:p14="http://schemas.microsoft.com/office/powerpoint/2010/main" val="119230261"/>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iming>
    <p:tnLst>
      <p:par>
        <p:cTn id="1" dur="indefinite" restart="never" nodeType="tmRoot"/>
      </p:par>
    </p:tnLst>
  </p:timing>
  <p:txStyles>
    <p:titleStyle>
      <a:lvl1pPr algn="ctr" defTabSz="913448" rtl="0" eaLnBrk="1" latinLnBrk="0" hangingPunct="1">
        <a:spcBef>
          <a:spcPct val="0"/>
        </a:spcBef>
        <a:buNone/>
        <a:defRPr sz="4400" b="1"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42543" indent="-342543" algn="l" defTabSz="91344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174" indent="-285452" algn="l" defTabSz="91344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810" indent="-228362" algn="l" defTabSz="91344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533"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255"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979"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8706"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543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215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448" rtl="0" eaLnBrk="1" latinLnBrk="0" hangingPunct="1">
        <a:defRPr sz="1800" kern="1200">
          <a:solidFill>
            <a:schemeClr val="tx1"/>
          </a:solidFill>
          <a:latin typeface="+mn-lt"/>
          <a:ea typeface="+mn-ea"/>
          <a:cs typeface="+mn-cs"/>
        </a:defRPr>
      </a:lvl1pPr>
      <a:lvl2pPr marL="456724" algn="l" defTabSz="913448" rtl="0" eaLnBrk="1" latinLnBrk="0" hangingPunct="1">
        <a:defRPr sz="1800" kern="1200">
          <a:solidFill>
            <a:schemeClr val="tx1"/>
          </a:solidFill>
          <a:latin typeface="+mn-lt"/>
          <a:ea typeface="+mn-ea"/>
          <a:cs typeface="+mn-cs"/>
        </a:defRPr>
      </a:lvl2pPr>
      <a:lvl3pPr marL="913448" algn="l" defTabSz="913448" rtl="0" eaLnBrk="1" latinLnBrk="0" hangingPunct="1">
        <a:defRPr sz="1800" kern="1200">
          <a:solidFill>
            <a:schemeClr val="tx1"/>
          </a:solidFill>
          <a:latin typeface="+mn-lt"/>
          <a:ea typeface="+mn-ea"/>
          <a:cs typeface="+mn-cs"/>
        </a:defRPr>
      </a:lvl3pPr>
      <a:lvl4pPr marL="1370170" algn="l" defTabSz="913448" rtl="0" eaLnBrk="1" latinLnBrk="0" hangingPunct="1">
        <a:defRPr sz="1800" kern="1200">
          <a:solidFill>
            <a:schemeClr val="tx1"/>
          </a:solidFill>
          <a:latin typeface="+mn-lt"/>
          <a:ea typeface="+mn-ea"/>
          <a:cs typeface="+mn-cs"/>
        </a:defRPr>
      </a:lvl4pPr>
      <a:lvl5pPr marL="1826894" algn="l" defTabSz="913448" rtl="0" eaLnBrk="1" latinLnBrk="0" hangingPunct="1">
        <a:defRPr sz="1800" kern="1200">
          <a:solidFill>
            <a:schemeClr val="tx1"/>
          </a:solidFill>
          <a:latin typeface="+mn-lt"/>
          <a:ea typeface="+mn-ea"/>
          <a:cs typeface="+mn-cs"/>
        </a:defRPr>
      </a:lvl5pPr>
      <a:lvl6pPr marL="2283616" algn="l" defTabSz="913448" rtl="0" eaLnBrk="1" latinLnBrk="0" hangingPunct="1">
        <a:defRPr sz="1800" kern="1200">
          <a:solidFill>
            <a:schemeClr val="tx1"/>
          </a:solidFill>
          <a:latin typeface="+mn-lt"/>
          <a:ea typeface="+mn-ea"/>
          <a:cs typeface="+mn-cs"/>
        </a:defRPr>
      </a:lvl6pPr>
      <a:lvl7pPr marL="2740341" algn="l" defTabSz="913448" rtl="0" eaLnBrk="1" latinLnBrk="0" hangingPunct="1">
        <a:defRPr sz="1800" kern="1200">
          <a:solidFill>
            <a:schemeClr val="tx1"/>
          </a:solidFill>
          <a:latin typeface="+mn-lt"/>
          <a:ea typeface="+mn-ea"/>
          <a:cs typeface="+mn-cs"/>
        </a:defRPr>
      </a:lvl7pPr>
      <a:lvl8pPr marL="3197068" algn="l" defTabSz="913448" rtl="0" eaLnBrk="1" latinLnBrk="0" hangingPunct="1">
        <a:defRPr sz="1800" kern="1200">
          <a:solidFill>
            <a:schemeClr val="tx1"/>
          </a:solidFill>
          <a:latin typeface="+mn-lt"/>
          <a:ea typeface="+mn-ea"/>
          <a:cs typeface="+mn-cs"/>
        </a:defRPr>
      </a:lvl8pPr>
      <a:lvl9pPr marL="3653789" algn="l" defTabSz="913448"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7060"/>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060"/>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060"/>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126" y="3"/>
            <a:ext cx="9144000" cy="1190625"/>
          </a:xfrm>
          <a:prstGeom prst="rect">
            <a:avLst/>
          </a:prstGeom>
        </p:spPr>
      </p:pic>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Tree>
    <p:extLst>
      <p:ext uri="{BB962C8B-B14F-4D97-AF65-F5344CB8AC3E}">
        <p14:creationId xmlns:p14="http://schemas.microsoft.com/office/powerpoint/2010/main" val="2127153535"/>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iming>
    <p:tnLst>
      <p:par>
        <p:cTn id="1" dur="indefinite" restart="never" nodeType="tmRoot"/>
      </p:par>
    </p:tnLst>
  </p:timing>
  <p:txStyles>
    <p:titleStyle>
      <a:lvl1pPr algn="ctr" defTabSz="914400" rtl="0" eaLnBrk="1" latinLnBrk="0" hangingPunct="1">
        <a:spcBef>
          <a:spcPct val="0"/>
        </a:spcBef>
        <a:buNone/>
        <a:defRPr sz="4400" b="1"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0" b="-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320017"/>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345" tIns="45671" rIns="91345" bIns="4567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345" tIns="45671" rIns="91345" bIns="4567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1" y="5297034"/>
            <a:ext cx="2133600" cy="304271"/>
          </a:xfrm>
          <a:prstGeom prst="rect">
            <a:avLst/>
          </a:prstGeom>
        </p:spPr>
        <p:txBody>
          <a:bodyPr vert="horz" lIns="91345" tIns="45671" rIns="91345" bIns="45671" rtlCol="0" anchor="ctr"/>
          <a:lstStyle>
            <a:lvl1pPr algn="l">
              <a:defRPr sz="1200">
                <a:solidFill>
                  <a:schemeClr val="tx1">
                    <a:tint val="75000"/>
                  </a:schemeClr>
                </a:solidFill>
              </a:defRPr>
            </a:lvl1pPr>
          </a:lstStyle>
          <a:p>
            <a:pPr defTabSz="913448"/>
            <a:fld id="{7FC52A60-4383-4DE3-9951-28F21BF2CD0C}" type="datetimeFigureOut">
              <a:rPr lang="en-US" smtClean="0">
                <a:solidFill>
                  <a:prstClr val="black">
                    <a:tint val="75000"/>
                  </a:prstClr>
                </a:solidFill>
              </a:rPr>
              <a:pPr defTabSz="913448"/>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034"/>
            <a:ext cx="2895600" cy="304271"/>
          </a:xfrm>
          <a:prstGeom prst="rect">
            <a:avLst/>
          </a:prstGeom>
        </p:spPr>
        <p:txBody>
          <a:bodyPr vert="horz" lIns="91345" tIns="45671" rIns="91345" bIns="45671" rtlCol="0" anchor="ctr"/>
          <a:lstStyle>
            <a:lvl1pPr algn="ctr">
              <a:defRPr sz="1200">
                <a:solidFill>
                  <a:schemeClr val="tx1">
                    <a:tint val="75000"/>
                  </a:schemeClr>
                </a:solidFill>
              </a:defRPr>
            </a:lvl1pPr>
          </a:lstStyle>
          <a:p>
            <a:pPr defTabSz="913448"/>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034"/>
            <a:ext cx="2133600" cy="304271"/>
          </a:xfrm>
          <a:prstGeom prst="rect">
            <a:avLst/>
          </a:prstGeom>
        </p:spPr>
        <p:txBody>
          <a:bodyPr vert="horz" lIns="91345" tIns="45671" rIns="91345" bIns="45671" rtlCol="0" anchor="ctr"/>
          <a:lstStyle>
            <a:lvl1pPr algn="r">
              <a:defRPr sz="1200">
                <a:solidFill>
                  <a:schemeClr val="tx1">
                    <a:tint val="75000"/>
                  </a:schemeClr>
                </a:solidFill>
              </a:defRPr>
            </a:lvl1pPr>
          </a:lstStyle>
          <a:p>
            <a:pPr defTabSz="913448"/>
            <a:fld id="{BCB7E8FE-DA9A-45CE-A61F-9933C259C20C}" type="slidenum">
              <a:rPr lang="en-US" smtClean="0">
                <a:solidFill>
                  <a:prstClr val="black">
                    <a:tint val="75000"/>
                  </a:prstClr>
                </a:solidFill>
              </a:rPr>
              <a:pPr defTabSz="913448"/>
              <a:t>‹#›</a:t>
            </a:fld>
            <a:endParaRPr lang="en-US">
              <a:solidFill>
                <a:prstClr val="black">
                  <a:tint val="75000"/>
                </a:prstClr>
              </a:solidFill>
            </a:endParaRPr>
          </a:p>
        </p:txBody>
      </p:sp>
    </p:spTree>
    <p:extLst>
      <p:ext uri="{BB962C8B-B14F-4D97-AF65-F5344CB8AC3E}">
        <p14:creationId xmlns:p14="http://schemas.microsoft.com/office/powerpoint/2010/main" val="1817108335"/>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lvl1pPr algn="ctr" defTabSz="913448" rtl="0" eaLnBrk="1" latinLnBrk="0" hangingPunct="1">
        <a:spcBef>
          <a:spcPct val="0"/>
        </a:spcBef>
        <a:buNone/>
        <a:defRPr sz="4400" kern="1200">
          <a:solidFill>
            <a:schemeClr val="tx1"/>
          </a:solidFill>
          <a:latin typeface="+mj-lt"/>
          <a:ea typeface="+mj-ea"/>
          <a:cs typeface="+mj-cs"/>
        </a:defRPr>
      </a:lvl1pPr>
    </p:titleStyle>
    <p:bodyStyle>
      <a:lvl1pPr marL="342543" indent="-342543" algn="l" defTabSz="91344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174" indent="-285452" algn="l" defTabSz="91344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810" indent="-228362" algn="l" defTabSz="91344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533"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255"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979"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8706"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543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215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448" rtl="0" eaLnBrk="1" latinLnBrk="0" hangingPunct="1">
        <a:defRPr sz="1800" kern="1200">
          <a:solidFill>
            <a:schemeClr val="tx1"/>
          </a:solidFill>
          <a:latin typeface="+mn-lt"/>
          <a:ea typeface="+mn-ea"/>
          <a:cs typeface="+mn-cs"/>
        </a:defRPr>
      </a:lvl1pPr>
      <a:lvl2pPr marL="456724" algn="l" defTabSz="913448" rtl="0" eaLnBrk="1" latinLnBrk="0" hangingPunct="1">
        <a:defRPr sz="1800" kern="1200">
          <a:solidFill>
            <a:schemeClr val="tx1"/>
          </a:solidFill>
          <a:latin typeface="+mn-lt"/>
          <a:ea typeface="+mn-ea"/>
          <a:cs typeface="+mn-cs"/>
        </a:defRPr>
      </a:lvl2pPr>
      <a:lvl3pPr marL="913448" algn="l" defTabSz="913448" rtl="0" eaLnBrk="1" latinLnBrk="0" hangingPunct="1">
        <a:defRPr sz="1800" kern="1200">
          <a:solidFill>
            <a:schemeClr val="tx1"/>
          </a:solidFill>
          <a:latin typeface="+mn-lt"/>
          <a:ea typeface="+mn-ea"/>
          <a:cs typeface="+mn-cs"/>
        </a:defRPr>
      </a:lvl3pPr>
      <a:lvl4pPr marL="1370170" algn="l" defTabSz="913448" rtl="0" eaLnBrk="1" latinLnBrk="0" hangingPunct="1">
        <a:defRPr sz="1800" kern="1200">
          <a:solidFill>
            <a:schemeClr val="tx1"/>
          </a:solidFill>
          <a:latin typeface="+mn-lt"/>
          <a:ea typeface="+mn-ea"/>
          <a:cs typeface="+mn-cs"/>
        </a:defRPr>
      </a:lvl4pPr>
      <a:lvl5pPr marL="1826894" algn="l" defTabSz="913448" rtl="0" eaLnBrk="1" latinLnBrk="0" hangingPunct="1">
        <a:defRPr sz="1800" kern="1200">
          <a:solidFill>
            <a:schemeClr val="tx1"/>
          </a:solidFill>
          <a:latin typeface="+mn-lt"/>
          <a:ea typeface="+mn-ea"/>
          <a:cs typeface="+mn-cs"/>
        </a:defRPr>
      </a:lvl5pPr>
      <a:lvl6pPr marL="2283616" algn="l" defTabSz="913448" rtl="0" eaLnBrk="1" latinLnBrk="0" hangingPunct="1">
        <a:defRPr sz="1800" kern="1200">
          <a:solidFill>
            <a:schemeClr val="tx1"/>
          </a:solidFill>
          <a:latin typeface="+mn-lt"/>
          <a:ea typeface="+mn-ea"/>
          <a:cs typeface="+mn-cs"/>
        </a:defRPr>
      </a:lvl6pPr>
      <a:lvl7pPr marL="2740341" algn="l" defTabSz="913448" rtl="0" eaLnBrk="1" latinLnBrk="0" hangingPunct="1">
        <a:defRPr sz="1800" kern="1200">
          <a:solidFill>
            <a:schemeClr val="tx1"/>
          </a:solidFill>
          <a:latin typeface="+mn-lt"/>
          <a:ea typeface="+mn-ea"/>
          <a:cs typeface="+mn-cs"/>
        </a:defRPr>
      </a:lvl7pPr>
      <a:lvl8pPr marL="3197068" algn="l" defTabSz="913448" rtl="0" eaLnBrk="1" latinLnBrk="0" hangingPunct="1">
        <a:defRPr sz="1800" kern="1200">
          <a:solidFill>
            <a:schemeClr val="tx1"/>
          </a:solidFill>
          <a:latin typeface="+mn-lt"/>
          <a:ea typeface="+mn-ea"/>
          <a:cs typeface="+mn-cs"/>
        </a:defRPr>
      </a:lvl8pPr>
      <a:lvl9pPr marL="3653789" algn="l" defTabSz="91344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7015"/>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015"/>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015"/>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94682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66"/>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F43191B2-E780-4C3F-A9C0-0E4B16AFF62D}"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5296966"/>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66"/>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9123404"/>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66"/>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F43191B2-E780-4C3F-A9C0-0E4B16AFF62D}"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5296966"/>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66"/>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141793"/>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0"/>
            <a:ext cx="914400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304800" y="698500"/>
            <a:ext cx="8610600"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85800" y="5207000"/>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5207000"/>
            <a:ext cx="2895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686800" y="5461000"/>
            <a:ext cx="457200"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600" b="1">
                <a:solidFill>
                  <a:schemeClr val="bg1"/>
                </a:solidFill>
                <a:latin typeface="Arial" pitchFamily="34" charset="0"/>
              </a:defRPr>
            </a:lvl1pPr>
          </a:lstStyle>
          <a:p>
            <a:pPr fontAlgn="base">
              <a:spcBef>
                <a:spcPct val="0"/>
              </a:spcBef>
              <a:spcAft>
                <a:spcPct val="0"/>
              </a:spcAft>
              <a:defRPr/>
            </a:pPr>
            <a:fld id="{058B422F-BE06-4BB0-9173-E47491106969}"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3" name="Rectangle 2"/>
          <p:cNvSpPr/>
          <p:nvPr userDrawn="1"/>
        </p:nvSpPr>
        <p:spPr>
          <a:xfrm>
            <a:off x="0" y="0"/>
            <a:ext cx="9144000"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Tree>
    <p:extLst>
      <p:ext uri="{BB962C8B-B14F-4D97-AF65-F5344CB8AC3E}">
        <p14:creationId xmlns:p14="http://schemas.microsoft.com/office/powerpoint/2010/main" val="2948643977"/>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FFFF00"/>
          </a:solidFill>
          <a:latin typeface="Calibri" pitchFamily="34" charset="0"/>
          <a:ea typeface="Calibri" pitchFamily="34" charset="0"/>
          <a:cs typeface="Calibri" pitchFamily="34" charset="0"/>
        </a:defRPr>
      </a:lvl1pPr>
      <a:lvl2pPr algn="ctr" rtl="0" eaLnBrk="0" fontAlgn="base" hangingPunct="0">
        <a:spcBef>
          <a:spcPct val="0"/>
        </a:spcBef>
        <a:spcAft>
          <a:spcPct val="0"/>
        </a:spcAft>
        <a:defRPr sz="3600" b="1">
          <a:solidFill>
            <a:srgbClr val="FFFF00"/>
          </a:solidFill>
          <a:latin typeface="Calibri" charset="0"/>
          <a:ea typeface="Calibri" pitchFamily="34" charset="0"/>
          <a:cs typeface="Calibri" charset="0"/>
        </a:defRPr>
      </a:lvl2pPr>
      <a:lvl3pPr algn="ctr" rtl="0" eaLnBrk="0" fontAlgn="base" hangingPunct="0">
        <a:spcBef>
          <a:spcPct val="0"/>
        </a:spcBef>
        <a:spcAft>
          <a:spcPct val="0"/>
        </a:spcAft>
        <a:defRPr sz="3600" b="1">
          <a:solidFill>
            <a:srgbClr val="FFFF00"/>
          </a:solidFill>
          <a:latin typeface="Calibri" charset="0"/>
          <a:ea typeface="Calibri" pitchFamily="34" charset="0"/>
          <a:cs typeface="Calibri" charset="0"/>
        </a:defRPr>
      </a:lvl3pPr>
      <a:lvl4pPr algn="ctr" rtl="0" eaLnBrk="0" fontAlgn="base" hangingPunct="0">
        <a:spcBef>
          <a:spcPct val="0"/>
        </a:spcBef>
        <a:spcAft>
          <a:spcPct val="0"/>
        </a:spcAft>
        <a:defRPr sz="3600" b="1">
          <a:solidFill>
            <a:srgbClr val="FFFF00"/>
          </a:solidFill>
          <a:latin typeface="Calibri" charset="0"/>
          <a:ea typeface="Calibri" pitchFamily="34" charset="0"/>
          <a:cs typeface="Calibri" charset="0"/>
        </a:defRPr>
      </a:lvl4pPr>
      <a:lvl5pPr algn="ctr" rtl="0" eaLnBrk="0" fontAlgn="base" hangingPunct="0">
        <a:spcBef>
          <a:spcPct val="0"/>
        </a:spcBef>
        <a:spcAft>
          <a:spcPct val="0"/>
        </a:spcAft>
        <a:defRPr sz="3600" b="1">
          <a:solidFill>
            <a:srgbClr val="FFFF00"/>
          </a:solidFill>
          <a:latin typeface="Calibri" charset="0"/>
          <a:ea typeface="Calibri" pitchFamily="34" charset="0"/>
          <a:cs typeface="Calibri" charset="0"/>
        </a:defRPr>
      </a:lvl5pPr>
      <a:lvl6pPr marL="457200" algn="ctr" rtl="0" fontAlgn="base">
        <a:spcBef>
          <a:spcPct val="0"/>
        </a:spcBef>
        <a:spcAft>
          <a:spcPct val="0"/>
        </a:spcAft>
        <a:defRPr sz="3200" b="1">
          <a:solidFill>
            <a:srgbClr val="FFFF00"/>
          </a:solidFill>
          <a:latin typeface="Arial" pitchFamily="34" charset="0"/>
        </a:defRPr>
      </a:lvl6pPr>
      <a:lvl7pPr marL="914400" algn="ctr" rtl="0" fontAlgn="base">
        <a:spcBef>
          <a:spcPct val="0"/>
        </a:spcBef>
        <a:spcAft>
          <a:spcPct val="0"/>
        </a:spcAft>
        <a:defRPr sz="3200" b="1">
          <a:solidFill>
            <a:srgbClr val="FFFF00"/>
          </a:solidFill>
          <a:latin typeface="Arial" pitchFamily="34" charset="0"/>
        </a:defRPr>
      </a:lvl7pPr>
      <a:lvl8pPr marL="1371600" algn="ctr" rtl="0" fontAlgn="base">
        <a:spcBef>
          <a:spcPct val="0"/>
        </a:spcBef>
        <a:spcAft>
          <a:spcPct val="0"/>
        </a:spcAft>
        <a:defRPr sz="3200" b="1">
          <a:solidFill>
            <a:srgbClr val="FFFF00"/>
          </a:solidFill>
          <a:latin typeface="Arial" pitchFamily="34" charset="0"/>
        </a:defRPr>
      </a:lvl8pPr>
      <a:lvl9pPr marL="1828800" algn="ctr" rtl="0" fontAlgn="base">
        <a:spcBef>
          <a:spcPct val="0"/>
        </a:spcBef>
        <a:spcAft>
          <a:spcPct val="0"/>
        </a:spcAft>
        <a:defRPr sz="3200" b="1">
          <a:solidFill>
            <a:srgbClr val="FFFF00"/>
          </a:solidFill>
          <a:latin typeface="Arial" pitchFamily="34" charset="0"/>
        </a:defRPr>
      </a:lvl9pPr>
    </p:titleStyle>
    <p:bodyStyle>
      <a:lvl1pPr marL="342900" indent="-342900" algn="l" rtl="0" eaLnBrk="0" fontAlgn="base" hangingPunct="0">
        <a:spcBef>
          <a:spcPct val="20000"/>
        </a:spcBef>
        <a:spcAft>
          <a:spcPct val="0"/>
        </a:spcAft>
        <a:buChar char="•"/>
        <a:defRPr sz="3200" b="1">
          <a:solidFill>
            <a:schemeClr val="bg1"/>
          </a:solidFill>
          <a:latin typeface="Calibri" pitchFamily="34" charset="0"/>
          <a:ea typeface="Calibri" pitchFamily="34" charset="0"/>
          <a:cs typeface="Calibri" pitchFamily="34" charset="0"/>
        </a:defRPr>
      </a:lvl1pPr>
      <a:lvl2pPr marL="742950" indent="-285750" algn="l" rtl="0" eaLnBrk="0" fontAlgn="base" hangingPunct="0">
        <a:spcBef>
          <a:spcPct val="20000"/>
        </a:spcBef>
        <a:spcAft>
          <a:spcPct val="0"/>
        </a:spcAft>
        <a:buChar char="–"/>
        <a:defRPr sz="2800" b="1">
          <a:solidFill>
            <a:schemeClr val="bg1"/>
          </a:solidFill>
          <a:latin typeface="Calibri" pitchFamily="34" charset="0"/>
          <a:ea typeface="Calibri" pitchFamily="34" charset="0"/>
          <a:cs typeface="Calibri" pitchFamily="34" charset="0"/>
        </a:defRPr>
      </a:lvl2pPr>
      <a:lvl3pPr marL="1143000" indent="-228600" algn="l" rtl="0" eaLnBrk="0" fontAlgn="base" hangingPunct="0">
        <a:spcBef>
          <a:spcPct val="20000"/>
        </a:spcBef>
        <a:spcAft>
          <a:spcPct val="0"/>
        </a:spcAft>
        <a:buChar char="•"/>
        <a:defRPr sz="2400" b="1">
          <a:solidFill>
            <a:schemeClr val="bg1"/>
          </a:solidFill>
          <a:latin typeface="Calibri" pitchFamily="34" charset="0"/>
          <a:ea typeface="Calibri" pitchFamily="34" charset="0"/>
          <a:cs typeface="Calibri" pitchFamily="34" charset="0"/>
        </a:defRPr>
      </a:lvl3pPr>
      <a:lvl4pPr marL="1600200" indent="-228600" algn="l" rtl="0" eaLnBrk="0" fontAlgn="base" hangingPunct="0">
        <a:spcBef>
          <a:spcPct val="20000"/>
        </a:spcBef>
        <a:spcAft>
          <a:spcPct val="0"/>
        </a:spcAft>
        <a:buChar char="–"/>
        <a:defRPr sz="2000" b="1">
          <a:solidFill>
            <a:schemeClr val="bg1"/>
          </a:solidFill>
          <a:latin typeface="Calibri" pitchFamily="34" charset="0"/>
          <a:ea typeface="Calibri" pitchFamily="34" charset="0"/>
          <a:cs typeface="Calibri" pitchFamily="34" charset="0"/>
        </a:defRPr>
      </a:lvl4pPr>
      <a:lvl5pPr marL="2057400" indent="-228600" algn="l" rtl="0" eaLnBrk="0" fontAlgn="base" hangingPunct="0">
        <a:spcBef>
          <a:spcPct val="20000"/>
        </a:spcBef>
        <a:spcAft>
          <a:spcPct val="0"/>
        </a:spcAft>
        <a:buChar char="»"/>
        <a:defRPr sz="2000" b="1">
          <a:solidFill>
            <a:schemeClr val="bg1"/>
          </a:solidFill>
          <a:latin typeface="Calibri" pitchFamily="34" charset="0"/>
          <a:ea typeface="Calibri" pitchFamily="34" charset="0"/>
          <a:cs typeface="Calibri" pitchFamily="34" charset="0"/>
        </a:defRPr>
      </a:lvl5pPr>
      <a:lvl6pPr marL="2514600" indent="-228600" algn="l" rtl="0" fontAlgn="base">
        <a:spcBef>
          <a:spcPct val="20000"/>
        </a:spcBef>
        <a:spcAft>
          <a:spcPct val="0"/>
        </a:spcAft>
        <a:buChar char="»"/>
        <a:defRPr b="1">
          <a:solidFill>
            <a:schemeClr val="bg1"/>
          </a:solidFill>
          <a:latin typeface="+mn-lt"/>
        </a:defRPr>
      </a:lvl6pPr>
      <a:lvl7pPr marL="2971800" indent="-228600" algn="l" rtl="0" fontAlgn="base">
        <a:spcBef>
          <a:spcPct val="20000"/>
        </a:spcBef>
        <a:spcAft>
          <a:spcPct val="0"/>
        </a:spcAft>
        <a:buChar char="»"/>
        <a:defRPr b="1">
          <a:solidFill>
            <a:schemeClr val="bg1"/>
          </a:solidFill>
          <a:latin typeface="+mn-lt"/>
        </a:defRPr>
      </a:lvl7pPr>
      <a:lvl8pPr marL="3429000" indent="-228600" algn="l" rtl="0" fontAlgn="base">
        <a:spcBef>
          <a:spcPct val="20000"/>
        </a:spcBef>
        <a:spcAft>
          <a:spcPct val="0"/>
        </a:spcAft>
        <a:buChar char="»"/>
        <a:defRPr b="1">
          <a:solidFill>
            <a:schemeClr val="bg1"/>
          </a:solidFill>
          <a:latin typeface="+mn-lt"/>
        </a:defRPr>
      </a:lvl8pPr>
      <a:lvl9pPr marL="3886200" indent="-228600" algn="l" rtl="0" fontAlgn="base">
        <a:spcBef>
          <a:spcPct val="20000"/>
        </a:spcBef>
        <a:spcAft>
          <a:spcPct val="0"/>
        </a:spcAft>
        <a:buChar char="»"/>
        <a:defRPr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33500"/>
            <a:ext cx="8229600" cy="3771636"/>
          </a:xfrm>
          <a:prstGeom prst="rect">
            <a:avLst/>
          </a:prstGeom>
        </p:spPr>
        <p:txBody>
          <a:bodyPr vert="horz" lIns="91345" tIns="45671" rIns="91345" bIns="4567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1" y="5297091"/>
            <a:ext cx="2133600" cy="304271"/>
          </a:xfrm>
          <a:prstGeom prst="rect">
            <a:avLst/>
          </a:prstGeom>
        </p:spPr>
        <p:txBody>
          <a:bodyPr vert="horz" lIns="91345" tIns="45671" rIns="91345" bIns="45671" rtlCol="0" anchor="ctr"/>
          <a:lstStyle>
            <a:lvl1pPr algn="l">
              <a:defRPr sz="1200">
                <a:solidFill>
                  <a:schemeClr val="tx1">
                    <a:tint val="75000"/>
                  </a:schemeClr>
                </a:solidFill>
              </a:defRPr>
            </a:lvl1pPr>
          </a:lstStyle>
          <a:p>
            <a:pPr defTabSz="913448"/>
            <a:fld id="{7FC52A60-4383-4DE3-9951-28F21BF2CD0C}" type="datetimeFigureOut">
              <a:rPr lang="en-US" smtClean="0">
                <a:solidFill>
                  <a:prstClr val="black">
                    <a:tint val="75000"/>
                  </a:prstClr>
                </a:solidFill>
              </a:rPr>
              <a:pPr defTabSz="913448"/>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091"/>
            <a:ext cx="2895600" cy="304271"/>
          </a:xfrm>
          <a:prstGeom prst="rect">
            <a:avLst/>
          </a:prstGeom>
        </p:spPr>
        <p:txBody>
          <a:bodyPr vert="horz" lIns="91345" tIns="45671" rIns="91345" bIns="45671" rtlCol="0" anchor="ctr"/>
          <a:lstStyle>
            <a:lvl1pPr algn="ctr">
              <a:defRPr sz="1200">
                <a:solidFill>
                  <a:schemeClr val="tx1">
                    <a:tint val="75000"/>
                  </a:schemeClr>
                </a:solidFill>
              </a:defRPr>
            </a:lvl1pPr>
          </a:lstStyle>
          <a:p>
            <a:pPr defTabSz="913448"/>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091"/>
            <a:ext cx="2133600" cy="304271"/>
          </a:xfrm>
          <a:prstGeom prst="rect">
            <a:avLst/>
          </a:prstGeom>
        </p:spPr>
        <p:txBody>
          <a:bodyPr vert="horz" lIns="91345" tIns="45671" rIns="91345" bIns="45671" rtlCol="0" anchor="ctr"/>
          <a:lstStyle>
            <a:lvl1pPr algn="r">
              <a:defRPr sz="1200">
                <a:solidFill>
                  <a:schemeClr val="tx1">
                    <a:tint val="75000"/>
                  </a:schemeClr>
                </a:solidFill>
              </a:defRPr>
            </a:lvl1pPr>
          </a:lstStyle>
          <a:p>
            <a:pPr defTabSz="913448"/>
            <a:fld id="{BCB7E8FE-DA9A-45CE-A61F-9933C259C20C}" type="slidenum">
              <a:rPr lang="en-US" smtClean="0">
                <a:solidFill>
                  <a:prstClr val="black">
                    <a:tint val="75000"/>
                  </a:prstClr>
                </a:solidFill>
              </a:rPr>
              <a:pPr defTabSz="913448"/>
              <a:t>‹#›</a:t>
            </a:fld>
            <a:endParaRPr lang="en-US">
              <a:solidFill>
                <a:prstClr val="black">
                  <a:tint val="75000"/>
                </a:prstClr>
              </a:solidFill>
            </a:endParaRPr>
          </a:p>
        </p:txBody>
      </p:sp>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56501" y="3"/>
            <a:ext cx="1587500" cy="1190625"/>
          </a:xfrm>
          <a:prstGeom prst="rect">
            <a:avLst/>
          </a:prstGeom>
        </p:spPr>
      </p:pic>
      <p:pic>
        <p:nvPicPr>
          <p:cNvPr id="9" name="Picture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7954" y="3"/>
            <a:ext cx="1587500" cy="1190625"/>
          </a:xfrm>
          <a:prstGeom prst="rect">
            <a:avLst/>
          </a:prstGeom>
        </p:spPr>
      </p:pic>
      <p:pic>
        <p:nvPicPr>
          <p:cNvPr id="10" name="Picture 9"/>
          <p:cNvPicPr>
            <a:picLocks noChangeAspect="1"/>
          </p:cNvPicPr>
          <p:nvPr/>
        </p:nvPicPr>
        <p:blipFill rotWithShape="1">
          <a:blip r:embed="rId13" cstate="print">
            <a:extLst>
              <a:ext uri="{28A0092B-C50C-407E-A947-70E740481C1C}">
                <a14:useLocalDpi xmlns:a14="http://schemas.microsoft.com/office/drawing/2010/main" val="0"/>
              </a:ext>
            </a:extLst>
          </a:blip>
          <a:srcRect l="223" r="7617"/>
          <a:stretch/>
        </p:blipFill>
        <p:spPr>
          <a:xfrm flipH="1">
            <a:off x="1485431" y="3"/>
            <a:ext cx="1463040" cy="1190625"/>
          </a:xfrm>
          <a:prstGeom prst="rect">
            <a:avLst/>
          </a:prstGeom>
        </p:spPr>
      </p:pic>
      <p:pic>
        <p:nvPicPr>
          <p:cNvPr id="11" name="Picture 10"/>
          <p:cNvPicPr>
            <a:picLocks noChangeAspect="1"/>
          </p:cNvPicPr>
          <p:nvPr/>
        </p:nvPicPr>
        <p:blipFill rotWithShape="1">
          <a:blip r:embed="rId13" cstate="print">
            <a:extLst>
              <a:ext uri="{28A0092B-C50C-407E-A947-70E740481C1C}">
                <a14:useLocalDpi xmlns:a14="http://schemas.microsoft.com/office/drawing/2010/main" val="0"/>
              </a:ext>
            </a:extLst>
          </a:blip>
          <a:srcRect l="223" r="7617"/>
          <a:stretch/>
        </p:blipFill>
        <p:spPr>
          <a:xfrm>
            <a:off x="6212726" y="3"/>
            <a:ext cx="1463040" cy="1190625"/>
          </a:xfrm>
          <a:prstGeom prst="rect">
            <a:avLst/>
          </a:prstGeom>
        </p:spPr>
      </p:pic>
      <p:pic>
        <p:nvPicPr>
          <p:cNvPr id="12" name="Picture 11"/>
          <p:cNvPicPr>
            <a:picLocks noChangeAspect="1"/>
          </p:cNvPicPr>
          <p:nvPr/>
        </p:nvPicPr>
        <p:blipFill rotWithShape="1">
          <a:blip r:embed="rId13" cstate="print">
            <a:extLst>
              <a:ext uri="{28A0092B-C50C-407E-A947-70E740481C1C}">
                <a14:useLocalDpi xmlns:a14="http://schemas.microsoft.com/office/drawing/2010/main" val="0"/>
              </a:ext>
            </a:extLst>
          </a:blip>
          <a:srcRect l="223" r="7617"/>
          <a:stretch/>
        </p:blipFill>
        <p:spPr>
          <a:xfrm>
            <a:off x="4862331" y="3"/>
            <a:ext cx="1463040" cy="1190625"/>
          </a:xfrm>
          <a:prstGeom prst="rect">
            <a:avLst/>
          </a:prstGeom>
        </p:spPr>
      </p:pic>
      <p:pic>
        <p:nvPicPr>
          <p:cNvPr id="13" name="Picture 12"/>
          <p:cNvPicPr>
            <a:picLocks noChangeAspect="1"/>
          </p:cNvPicPr>
          <p:nvPr/>
        </p:nvPicPr>
        <p:blipFill rotWithShape="1">
          <a:blip r:embed="rId13" cstate="print">
            <a:extLst>
              <a:ext uri="{28A0092B-C50C-407E-A947-70E740481C1C}">
                <a14:useLocalDpi xmlns:a14="http://schemas.microsoft.com/office/drawing/2010/main" val="0"/>
              </a:ext>
            </a:extLst>
          </a:blip>
          <a:srcRect l="223" r="7617"/>
          <a:stretch/>
        </p:blipFill>
        <p:spPr>
          <a:xfrm flipH="1">
            <a:off x="2846428" y="3"/>
            <a:ext cx="1463040" cy="1190625"/>
          </a:xfrm>
          <a:prstGeom prst="rect">
            <a:avLst/>
          </a:prstGeom>
        </p:spPr>
      </p:pic>
      <p:pic>
        <p:nvPicPr>
          <p:cNvPr id="14" name="Picture 13"/>
          <p:cNvPicPr>
            <a:picLocks noChangeAspect="1"/>
          </p:cNvPicPr>
          <p:nvPr/>
        </p:nvPicPr>
        <p:blipFill rotWithShape="1">
          <a:blip r:embed="rId14" cstate="print">
            <a:extLst>
              <a:ext uri="{28A0092B-C50C-407E-A947-70E740481C1C}">
                <a14:useLocalDpi xmlns:a14="http://schemas.microsoft.com/office/drawing/2010/main" val="0"/>
              </a:ext>
            </a:extLst>
          </a:blip>
          <a:srcRect l="223" r="7617"/>
          <a:stretch/>
        </p:blipFill>
        <p:spPr>
          <a:xfrm>
            <a:off x="4357329" y="-2"/>
            <a:ext cx="1532059" cy="1190625"/>
          </a:xfrm>
          <a:prstGeom prst="rect">
            <a:avLst/>
          </a:prstGeom>
        </p:spPr>
      </p:pic>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8969" r="62230"/>
          <a:stretch/>
        </p:blipFill>
        <p:spPr>
          <a:xfrm flipH="1">
            <a:off x="4136669" y="3"/>
            <a:ext cx="457200" cy="1190625"/>
          </a:xfrm>
          <a:prstGeom prst="rect">
            <a:avLst/>
          </a:prstGeom>
        </p:spPr>
      </p:pic>
      <p:sp>
        <p:nvSpPr>
          <p:cNvPr id="2" name="Title Placeholder 1"/>
          <p:cNvSpPr>
            <a:spLocks noGrp="1"/>
          </p:cNvSpPr>
          <p:nvPr>
            <p:ph type="title"/>
          </p:nvPr>
        </p:nvSpPr>
        <p:spPr>
          <a:xfrm>
            <a:off x="127232" y="1"/>
            <a:ext cx="8905461" cy="1181364"/>
          </a:xfrm>
          <a:prstGeom prst="rect">
            <a:avLst/>
          </a:prstGeom>
          <a:solidFill>
            <a:schemeClr val="tx1">
              <a:alpha val="50000"/>
            </a:schemeClr>
          </a:solidFill>
        </p:spPr>
        <p:txBody>
          <a:bodyPr vert="horz" lIns="91345" tIns="45671" rIns="91345" bIns="45671"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2437963714"/>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iming>
    <p:tnLst>
      <p:par>
        <p:cTn id="1" dur="indefinite" restart="never" nodeType="tmRoot"/>
      </p:par>
    </p:tnLst>
  </p:timing>
  <p:txStyles>
    <p:titleStyle>
      <a:lvl1pPr algn="ctr" defTabSz="913448" rtl="0" eaLnBrk="1" latinLnBrk="0" hangingPunct="1">
        <a:spcBef>
          <a:spcPct val="0"/>
        </a:spcBef>
        <a:buNone/>
        <a:defRPr sz="4400" b="1"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42543" indent="-342543" algn="l" defTabSz="91344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174" indent="-285452" algn="l" defTabSz="91344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810" indent="-228362" algn="l" defTabSz="91344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533"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255"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979"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8706"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543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215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448" rtl="0" eaLnBrk="1" latinLnBrk="0" hangingPunct="1">
        <a:defRPr sz="1800" kern="1200">
          <a:solidFill>
            <a:schemeClr val="tx1"/>
          </a:solidFill>
          <a:latin typeface="+mn-lt"/>
          <a:ea typeface="+mn-ea"/>
          <a:cs typeface="+mn-cs"/>
        </a:defRPr>
      </a:lvl1pPr>
      <a:lvl2pPr marL="456724" algn="l" defTabSz="913448" rtl="0" eaLnBrk="1" latinLnBrk="0" hangingPunct="1">
        <a:defRPr sz="1800" kern="1200">
          <a:solidFill>
            <a:schemeClr val="tx1"/>
          </a:solidFill>
          <a:latin typeface="+mn-lt"/>
          <a:ea typeface="+mn-ea"/>
          <a:cs typeface="+mn-cs"/>
        </a:defRPr>
      </a:lvl2pPr>
      <a:lvl3pPr marL="913448" algn="l" defTabSz="913448" rtl="0" eaLnBrk="1" latinLnBrk="0" hangingPunct="1">
        <a:defRPr sz="1800" kern="1200">
          <a:solidFill>
            <a:schemeClr val="tx1"/>
          </a:solidFill>
          <a:latin typeface="+mn-lt"/>
          <a:ea typeface="+mn-ea"/>
          <a:cs typeface="+mn-cs"/>
        </a:defRPr>
      </a:lvl3pPr>
      <a:lvl4pPr marL="1370170" algn="l" defTabSz="913448" rtl="0" eaLnBrk="1" latinLnBrk="0" hangingPunct="1">
        <a:defRPr sz="1800" kern="1200">
          <a:solidFill>
            <a:schemeClr val="tx1"/>
          </a:solidFill>
          <a:latin typeface="+mn-lt"/>
          <a:ea typeface="+mn-ea"/>
          <a:cs typeface="+mn-cs"/>
        </a:defRPr>
      </a:lvl4pPr>
      <a:lvl5pPr marL="1826894" algn="l" defTabSz="913448" rtl="0" eaLnBrk="1" latinLnBrk="0" hangingPunct="1">
        <a:defRPr sz="1800" kern="1200">
          <a:solidFill>
            <a:schemeClr val="tx1"/>
          </a:solidFill>
          <a:latin typeface="+mn-lt"/>
          <a:ea typeface="+mn-ea"/>
          <a:cs typeface="+mn-cs"/>
        </a:defRPr>
      </a:lvl5pPr>
      <a:lvl6pPr marL="2283616" algn="l" defTabSz="913448" rtl="0" eaLnBrk="1" latinLnBrk="0" hangingPunct="1">
        <a:defRPr sz="1800" kern="1200">
          <a:solidFill>
            <a:schemeClr val="tx1"/>
          </a:solidFill>
          <a:latin typeface="+mn-lt"/>
          <a:ea typeface="+mn-ea"/>
          <a:cs typeface="+mn-cs"/>
        </a:defRPr>
      </a:lvl6pPr>
      <a:lvl7pPr marL="2740341" algn="l" defTabSz="913448" rtl="0" eaLnBrk="1" latinLnBrk="0" hangingPunct="1">
        <a:defRPr sz="1800" kern="1200">
          <a:solidFill>
            <a:schemeClr val="tx1"/>
          </a:solidFill>
          <a:latin typeface="+mn-lt"/>
          <a:ea typeface="+mn-ea"/>
          <a:cs typeface="+mn-cs"/>
        </a:defRPr>
      </a:lvl7pPr>
      <a:lvl8pPr marL="3197068" algn="l" defTabSz="913448" rtl="0" eaLnBrk="1" latinLnBrk="0" hangingPunct="1">
        <a:defRPr sz="1800" kern="1200">
          <a:solidFill>
            <a:schemeClr val="tx1"/>
          </a:solidFill>
          <a:latin typeface="+mn-lt"/>
          <a:ea typeface="+mn-ea"/>
          <a:cs typeface="+mn-cs"/>
        </a:defRPr>
      </a:lvl8pPr>
      <a:lvl9pPr marL="3653789" algn="l" defTabSz="913448"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33500"/>
            <a:ext cx="8229600" cy="3771636"/>
          </a:xfrm>
          <a:prstGeom prst="rect">
            <a:avLst/>
          </a:prstGeom>
        </p:spPr>
        <p:txBody>
          <a:bodyPr vert="horz" lIns="91345" tIns="45671" rIns="91345" bIns="4567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1" y="5297091"/>
            <a:ext cx="2133600" cy="304271"/>
          </a:xfrm>
          <a:prstGeom prst="rect">
            <a:avLst/>
          </a:prstGeom>
        </p:spPr>
        <p:txBody>
          <a:bodyPr vert="horz" lIns="91345" tIns="45671" rIns="91345" bIns="45671" rtlCol="0" anchor="ctr"/>
          <a:lstStyle>
            <a:lvl1pPr algn="l">
              <a:defRPr sz="1200">
                <a:solidFill>
                  <a:schemeClr val="tx1">
                    <a:tint val="75000"/>
                  </a:schemeClr>
                </a:solidFill>
              </a:defRPr>
            </a:lvl1pPr>
          </a:lstStyle>
          <a:p>
            <a:pPr defTabSz="913448"/>
            <a:fld id="{7FC52A60-4383-4DE3-9951-28F21BF2CD0C}" type="datetimeFigureOut">
              <a:rPr lang="en-US" smtClean="0">
                <a:solidFill>
                  <a:prstClr val="black">
                    <a:tint val="75000"/>
                  </a:prstClr>
                </a:solidFill>
              </a:rPr>
              <a:pPr defTabSz="913448"/>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091"/>
            <a:ext cx="2895600" cy="304271"/>
          </a:xfrm>
          <a:prstGeom prst="rect">
            <a:avLst/>
          </a:prstGeom>
        </p:spPr>
        <p:txBody>
          <a:bodyPr vert="horz" lIns="91345" tIns="45671" rIns="91345" bIns="45671" rtlCol="0" anchor="ctr"/>
          <a:lstStyle>
            <a:lvl1pPr algn="ctr">
              <a:defRPr sz="1200">
                <a:solidFill>
                  <a:schemeClr val="tx1">
                    <a:tint val="75000"/>
                  </a:schemeClr>
                </a:solidFill>
              </a:defRPr>
            </a:lvl1pPr>
          </a:lstStyle>
          <a:p>
            <a:pPr defTabSz="913448"/>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091"/>
            <a:ext cx="2133600" cy="304271"/>
          </a:xfrm>
          <a:prstGeom prst="rect">
            <a:avLst/>
          </a:prstGeom>
        </p:spPr>
        <p:txBody>
          <a:bodyPr vert="horz" lIns="91345" tIns="45671" rIns="91345" bIns="45671" rtlCol="0" anchor="ctr"/>
          <a:lstStyle>
            <a:lvl1pPr algn="r">
              <a:defRPr sz="1200">
                <a:solidFill>
                  <a:schemeClr val="tx1">
                    <a:tint val="75000"/>
                  </a:schemeClr>
                </a:solidFill>
              </a:defRPr>
            </a:lvl1pPr>
          </a:lstStyle>
          <a:p>
            <a:pPr defTabSz="913448"/>
            <a:fld id="{BCB7E8FE-DA9A-45CE-A61F-9933C259C20C}" type="slidenum">
              <a:rPr lang="en-US" smtClean="0">
                <a:solidFill>
                  <a:prstClr val="black">
                    <a:tint val="75000"/>
                  </a:prstClr>
                </a:solidFill>
              </a:rPr>
              <a:pPr defTabSz="913448"/>
              <a:t>‹#›</a:t>
            </a:fld>
            <a:endParaRPr lang="en-US">
              <a:solidFill>
                <a:prstClr val="black">
                  <a:tint val="75000"/>
                </a:prstClr>
              </a:solidFill>
            </a:endParaRPr>
          </a:p>
        </p:txBody>
      </p:sp>
      <p:pic>
        <p:nvPicPr>
          <p:cNvPr id="8" name="Picture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556501" y="3"/>
            <a:ext cx="1587500" cy="1190625"/>
          </a:xfrm>
          <a:prstGeom prst="rect">
            <a:avLst/>
          </a:prstGeom>
        </p:spPr>
      </p:pic>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7954" y="3"/>
            <a:ext cx="1587500" cy="1190625"/>
          </a:xfrm>
          <a:prstGeom prst="rect">
            <a:avLst/>
          </a:prstGeom>
        </p:spPr>
      </p:pic>
      <p:pic>
        <p:nvPicPr>
          <p:cNvPr id="10" name="Picture 9"/>
          <p:cNvPicPr>
            <a:picLocks noChangeAspect="1"/>
          </p:cNvPicPr>
          <p:nvPr/>
        </p:nvPicPr>
        <p:blipFill rotWithShape="1">
          <a:blip r:embed="rId14" cstate="print">
            <a:extLst>
              <a:ext uri="{28A0092B-C50C-407E-A947-70E740481C1C}">
                <a14:useLocalDpi xmlns:a14="http://schemas.microsoft.com/office/drawing/2010/main" val="0"/>
              </a:ext>
            </a:extLst>
          </a:blip>
          <a:srcRect l="223" r="7617"/>
          <a:stretch/>
        </p:blipFill>
        <p:spPr>
          <a:xfrm flipH="1">
            <a:off x="1485431" y="3"/>
            <a:ext cx="1463040" cy="1190625"/>
          </a:xfrm>
          <a:prstGeom prst="rect">
            <a:avLst/>
          </a:prstGeom>
        </p:spPr>
      </p:pic>
      <p:pic>
        <p:nvPicPr>
          <p:cNvPr id="11" name="Picture 10"/>
          <p:cNvPicPr>
            <a:picLocks noChangeAspect="1"/>
          </p:cNvPicPr>
          <p:nvPr/>
        </p:nvPicPr>
        <p:blipFill rotWithShape="1">
          <a:blip r:embed="rId14" cstate="print">
            <a:extLst>
              <a:ext uri="{28A0092B-C50C-407E-A947-70E740481C1C}">
                <a14:useLocalDpi xmlns:a14="http://schemas.microsoft.com/office/drawing/2010/main" val="0"/>
              </a:ext>
            </a:extLst>
          </a:blip>
          <a:srcRect l="223" r="7617"/>
          <a:stretch/>
        </p:blipFill>
        <p:spPr>
          <a:xfrm>
            <a:off x="6212726" y="3"/>
            <a:ext cx="1463040" cy="1190625"/>
          </a:xfrm>
          <a:prstGeom prst="rect">
            <a:avLst/>
          </a:prstGeom>
        </p:spPr>
      </p:pic>
      <p:pic>
        <p:nvPicPr>
          <p:cNvPr id="12" name="Picture 11"/>
          <p:cNvPicPr>
            <a:picLocks noChangeAspect="1"/>
          </p:cNvPicPr>
          <p:nvPr/>
        </p:nvPicPr>
        <p:blipFill rotWithShape="1">
          <a:blip r:embed="rId14" cstate="print">
            <a:extLst>
              <a:ext uri="{28A0092B-C50C-407E-A947-70E740481C1C}">
                <a14:useLocalDpi xmlns:a14="http://schemas.microsoft.com/office/drawing/2010/main" val="0"/>
              </a:ext>
            </a:extLst>
          </a:blip>
          <a:srcRect l="223" r="7617"/>
          <a:stretch/>
        </p:blipFill>
        <p:spPr>
          <a:xfrm>
            <a:off x="4862331" y="3"/>
            <a:ext cx="1463040" cy="1190625"/>
          </a:xfrm>
          <a:prstGeom prst="rect">
            <a:avLst/>
          </a:prstGeom>
        </p:spPr>
      </p:pic>
      <p:pic>
        <p:nvPicPr>
          <p:cNvPr id="13" name="Picture 12"/>
          <p:cNvPicPr>
            <a:picLocks noChangeAspect="1"/>
          </p:cNvPicPr>
          <p:nvPr/>
        </p:nvPicPr>
        <p:blipFill rotWithShape="1">
          <a:blip r:embed="rId14" cstate="print">
            <a:extLst>
              <a:ext uri="{28A0092B-C50C-407E-A947-70E740481C1C}">
                <a14:useLocalDpi xmlns:a14="http://schemas.microsoft.com/office/drawing/2010/main" val="0"/>
              </a:ext>
            </a:extLst>
          </a:blip>
          <a:srcRect l="223" r="7617"/>
          <a:stretch/>
        </p:blipFill>
        <p:spPr>
          <a:xfrm flipH="1">
            <a:off x="2846428" y="3"/>
            <a:ext cx="1463040" cy="1190625"/>
          </a:xfrm>
          <a:prstGeom prst="rect">
            <a:avLst/>
          </a:prstGeom>
        </p:spPr>
      </p:pic>
      <p:pic>
        <p:nvPicPr>
          <p:cNvPr id="14" name="Picture 13"/>
          <p:cNvPicPr>
            <a:picLocks noChangeAspect="1"/>
          </p:cNvPicPr>
          <p:nvPr/>
        </p:nvPicPr>
        <p:blipFill rotWithShape="1">
          <a:blip r:embed="rId15" cstate="print">
            <a:extLst>
              <a:ext uri="{28A0092B-C50C-407E-A947-70E740481C1C}">
                <a14:useLocalDpi xmlns:a14="http://schemas.microsoft.com/office/drawing/2010/main" val="0"/>
              </a:ext>
            </a:extLst>
          </a:blip>
          <a:srcRect l="223" r="7617"/>
          <a:stretch/>
        </p:blipFill>
        <p:spPr>
          <a:xfrm>
            <a:off x="4357329" y="-2"/>
            <a:ext cx="1532059" cy="1190625"/>
          </a:xfrm>
          <a:prstGeom prst="rect">
            <a:avLst/>
          </a:prstGeom>
        </p:spPr>
      </p:pic>
      <p:pic>
        <p:nvPicPr>
          <p:cNvPr id="15" name="Picture 14"/>
          <p:cNvPicPr>
            <a:picLocks noChangeAspect="1"/>
          </p:cNvPicPr>
          <p:nvPr/>
        </p:nvPicPr>
        <p:blipFill rotWithShape="1">
          <a:blip r:embed="rId16" cstate="print">
            <a:extLst>
              <a:ext uri="{28A0092B-C50C-407E-A947-70E740481C1C}">
                <a14:useLocalDpi xmlns:a14="http://schemas.microsoft.com/office/drawing/2010/main" val="0"/>
              </a:ext>
            </a:extLst>
          </a:blip>
          <a:srcRect l="8969" r="62230"/>
          <a:stretch/>
        </p:blipFill>
        <p:spPr>
          <a:xfrm flipH="1">
            <a:off x="4136669" y="3"/>
            <a:ext cx="457200" cy="1190625"/>
          </a:xfrm>
          <a:prstGeom prst="rect">
            <a:avLst/>
          </a:prstGeom>
        </p:spPr>
      </p:pic>
      <p:sp>
        <p:nvSpPr>
          <p:cNvPr id="2" name="Title Placeholder 1"/>
          <p:cNvSpPr>
            <a:spLocks noGrp="1"/>
          </p:cNvSpPr>
          <p:nvPr>
            <p:ph type="title"/>
          </p:nvPr>
        </p:nvSpPr>
        <p:spPr>
          <a:xfrm>
            <a:off x="127232" y="1"/>
            <a:ext cx="8905461" cy="1181364"/>
          </a:xfrm>
          <a:prstGeom prst="rect">
            <a:avLst/>
          </a:prstGeom>
          <a:solidFill>
            <a:schemeClr val="tx1">
              <a:alpha val="50000"/>
            </a:schemeClr>
          </a:solidFill>
        </p:spPr>
        <p:txBody>
          <a:bodyPr vert="horz" lIns="91345" tIns="45671" rIns="91345" bIns="45671"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3058135226"/>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4024" r:id="rId12"/>
  </p:sldLayoutIdLst>
  <p:timing>
    <p:tnLst>
      <p:par>
        <p:cTn id="1" dur="indefinite" restart="never" nodeType="tmRoot"/>
      </p:par>
    </p:tnLst>
  </p:timing>
  <p:txStyles>
    <p:titleStyle>
      <a:lvl1pPr algn="ctr" defTabSz="913448" rtl="0" eaLnBrk="1" latinLnBrk="0" hangingPunct="1">
        <a:spcBef>
          <a:spcPct val="0"/>
        </a:spcBef>
        <a:buNone/>
        <a:defRPr sz="4400" b="1"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42543" indent="-342543" algn="l" defTabSz="91344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174" indent="-285452" algn="l" defTabSz="91344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810" indent="-228362" algn="l" defTabSz="91344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533"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255"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979"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8706"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543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215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448" rtl="0" eaLnBrk="1" latinLnBrk="0" hangingPunct="1">
        <a:defRPr sz="1800" kern="1200">
          <a:solidFill>
            <a:schemeClr val="tx1"/>
          </a:solidFill>
          <a:latin typeface="+mn-lt"/>
          <a:ea typeface="+mn-ea"/>
          <a:cs typeface="+mn-cs"/>
        </a:defRPr>
      </a:lvl1pPr>
      <a:lvl2pPr marL="456724" algn="l" defTabSz="913448" rtl="0" eaLnBrk="1" latinLnBrk="0" hangingPunct="1">
        <a:defRPr sz="1800" kern="1200">
          <a:solidFill>
            <a:schemeClr val="tx1"/>
          </a:solidFill>
          <a:latin typeface="+mn-lt"/>
          <a:ea typeface="+mn-ea"/>
          <a:cs typeface="+mn-cs"/>
        </a:defRPr>
      </a:lvl2pPr>
      <a:lvl3pPr marL="913448" algn="l" defTabSz="913448" rtl="0" eaLnBrk="1" latinLnBrk="0" hangingPunct="1">
        <a:defRPr sz="1800" kern="1200">
          <a:solidFill>
            <a:schemeClr val="tx1"/>
          </a:solidFill>
          <a:latin typeface="+mn-lt"/>
          <a:ea typeface="+mn-ea"/>
          <a:cs typeface="+mn-cs"/>
        </a:defRPr>
      </a:lvl3pPr>
      <a:lvl4pPr marL="1370170" algn="l" defTabSz="913448" rtl="0" eaLnBrk="1" latinLnBrk="0" hangingPunct="1">
        <a:defRPr sz="1800" kern="1200">
          <a:solidFill>
            <a:schemeClr val="tx1"/>
          </a:solidFill>
          <a:latin typeface="+mn-lt"/>
          <a:ea typeface="+mn-ea"/>
          <a:cs typeface="+mn-cs"/>
        </a:defRPr>
      </a:lvl4pPr>
      <a:lvl5pPr marL="1826894" algn="l" defTabSz="913448" rtl="0" eaLnBrk="1" latinLnBrk="0" hangingPunct="1">
        <a:defRPr sz="1800" kern="1200">
          <a:solidFill>
            <a:schemeClr val="tx1"/>
          </a:solidFill>
          <a:latin typeface="+mn-lt"/>
          <a:ea typeface="+mn-ea"/>
          <a:cs typeface="+mn-cs"/>
        </a:defRPr>
      </a:lvl5pPr>
      <a:lvl6pPr marL="2283616" algn="l" defTabSz="913448" rtl="0" eaLnBrk="1" latinLnBrk="0" hangingPunct="1">
        <a:defRPr sz="1800" kern="1200">
          <a:solidFill>
            <a:schemeClr val="tx1"/>
          </a:solidFill>
          <a:latin typeface="+mn-lt"/>
          <a:ea typeface="+mn-ea"/>
          <a:cs typeface="+mn-cs"/>
        </a:defRPr>
      </a:lvl6pPr>
      <a:lvl7pPr marL="2740341" algn="l" defTabSz="913448" rtl="0" eaLnBrk="1" latinLnBrk="0" hangingPunct="1">
        <a:defRPr sz="1800" kern="1200">
          <a:solidFill>
            <a:schemeClr val="tx1"/>
          </a:solidFill>
          <a:latin typeface="+mn-lt"/>
          <a:ea typeface="+mn-ea"/>
          <a:cs typeface="+mn-cs"/>
        </a:defRPr>
      </a:lvl7pPr>
      <a:lvl8pPr marL="3197068" algn="l" defTabSz="913448" rtl="0" eaLnBrk="1" latinLnBrk="0" hangingPunct="1">
        <a:defRPr sz="1800" kern="1200">
          <a:solidFill>
            <a:schemeClr val="tx1"/>
          </a:solidFill>
          <a:latin typeface="+mn-lt"/>
          <a:ea typeface="+mn-ea"/>
          <a:cs typeface="+mn-cs"/>
        </a:defRPr>
      </a:lvl8pPr>
      <a:lvl9pPr marL="3653789" algn="l" defTabSz="913448"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57301" y="227796"/>
            <a:ext cx="8228763" cy="954174"/>
          </a:xfrm>
          <a:prstGeom prst="rect">
            <a:avLst/>
          </a:prstGeom>
          <a:noFill/>
          <a:ln>
            <a:noFill/>
          </a:ln>
        </p:spPr>
        <p:txBody>
          <a:bodyPr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a:p>
        </p:txBody>
      </p:sp>
      <p:sp>
        <p:nvSpPr>
          <p:cNvPr id="3" name="Text Placeholder 2"/>
          <p:cNvSpPr txBox="1">
            <a:spLocks noGrp="1"/>
          </p:cNvSpPr>
          <p:nvPr>
            <p:ph type="body" idx="1"/>
          </p:nvPr>
        </p:nvSpPr>
        <p:spPr>
          <a:xfrm>
            <a:off x="457301" y="1337368"/>
            <a:ext cx="8228763" cy="3314570"/>
          </a:xfrm>
          <a:prstGeom prst="rect">
            <a:avLst/>
          </a:prstGeom>
          <a:noFill/>
          <a:ln>
            <a:noFill/>
          </a:ln>
        </p:spPr>
        <p:txBody>
          <a:bodyPr lIns="0" tIns="0" rIns="0" bIns="0"/>
          <a:lstStyle>
            <a:defPPr marL="432000" lvl="0" indent="-324000">
              <a:spcBef>
                <a:spcPts val="0"/>
              </a:spcBef>
              <a:spcAft>
                <a:spcPts val="1417"/>
              </a:spcAft>
              <a:buSzPct val="45000"/>
              <a:buFont typeface="StarSymbol"/>
              <a:buNone/>
              <a:defRPr lang="en-US" sz="3200" b="0" i="0" u="none" strike="noStrike" kern="1200">
                <a:ln>
                  <a:noFill/>
                </a:ln>
                <a:latin typeface="Arial" pitchFamily="18"/>
                <a:ea typeface="Arial Unicode MS" pitchFamily="2"/>
                <a:cs typeface="Arial Unicode MS" pitchFamily="2"/>
              </a:defRPr>
            </a:defPPr>
            <a:lvl1pPr marL="432000" lvl="0" indent="-324000">
              <a:spcBef>
                <a:spcPts val="0"/>
              </a:spcBef>
              <a:spcAft>
                <a:spcPts val="1417"/>
              </a:spcAft>
              <a:buSzPct val="45000"/>
              <a:buFont typeface="StarSymbol"/>
              <a:buChar char="●"/>
              <a:defRPr lang="en-US" sz="3200" b="0" i="0" u="none" strike="noStrike" kern="1200">
                <a:ln>
                  <a:noFill/>
                </a:ln>
                <a:latin typeface="Arial" pitchFamily="18"/>
                <a:ea typeface="Arial Unicode MS" pitchFamily="2"/>
                <a:cs typeface="Arial Unicode MS" pitchFamily="2"/>
              </a:defRPr>
            </a:lvl1pPr>
            <a:lvl2pPr marL="864000" lvl="1" indent="-324000">
              <a:spcBef>
                <a:spcPts val="0"/>
              </a:spcBef>
              <a:spcAft>
                <a:spcPts val="1134"/>
              </a:spcAft>
              <a:buSzPct val="75000"/>
              <a:buFont typeface="StarSymbol"/>
              <a:buChar char="–"/>
              <a:defRPr lang="en-US" sz="2800" b="0" i="0" u="none" strike="noStrike" kern="1200">
                <a:ln>
                  <a:noFill/>
                </a:ln>
                <a:latin typeface="Arial" pitchFamily="18"/>
                <a:ea typeface="Arial Unicode MS" pitchFamily="2"/>
                <a:cs typeface="Arial Unicode MS" pitchFamily="2"/>
              </a:defRPr>
            </a:lvl2pPr>
            <a:lvl3pPr marL="1295999" lvl="2" indent="-288000">
              <a:spcBef>
                <a:spcPts val="0"/>
              </a:spcBef>
              <a:spcAft>
                <a:spcPts val="850"/>
              </a:spcAft>
              <a:buSzPct val="45000"/>
              <a:buFont typeface="StarSymbol"/>
              <a:buChar char="●"/>
              <a:defRPr lang="en-US" sz="2400" b="0" i="0" u="none" strike="noStrike" kern="1200">
                <a:ln>
                  <a:noFill/>
                </a:ln>
                <a:latin typeface="Arial" pitchFamily="18"/>
                <a:ea typeface="Arial Unicode MS" pitchFamily="2"/>
                <a:cs typeface="Arial Unicode MS" pitchFamily="2"/>
              </a:defRPr>
            </a:lvl3pPr>
            <a:lvl4pPr marL="1728000" lvl="3" indent="-216000">
              <a:spcBef>
                <a:spcPts val="0"/>
              </a:spcBef>
              <a:spcAft>
                <a:spcPts val="567"/>
              </a:spcAft>
              <a:buSzPct val="75000"/>
              <a:buFont typeface="StarSymbol"/>
              <a:buChar char="–"/>
              <a:defRPr lang="en-US" sz="2000" b="0" i="0" u="none" strike="noStrike" kern="1200">
                <a:ln>
                  <a:noFill/>
                </a:ln>
                <a:latin typeface="Arial" pitchFamily="18"/>
                <a:ea typeface="Arial Unicode MS" pitchFamily="2"/>
                <a:cs typeface="Arial Unicode MS" pitchFamily="2"/>
              </a:defRPr>
            </a:lvl4pPr>
            <a:lvl5pPr marL="2160000" lvl="4"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Arial Unicode MS" pitchFamily="2"/>
              </a:defRPr>
            </a:lvl5pPr>
            <a:lvl6pPr marL="2592000" lvl="5"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Arial Unicode MS" pitchFamily="2"/>
              </a:defRPr>
            </a:lvl6pPr>
            <a:lvl7pPr marL="3024000" lvl="6"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Arial Unicode MS" pitchFamily="2"/>
              </a:defRPr>
            </a:lvl7pPr>
            <a:lvl8pPr marL="3456000" lvl="7"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Arial Unicode MS" pitchFamily="2"/>
              </a:defRPr>
            </a:lvl8pPr>
            <a:lvl9pPr marL="3887999" lvl="8"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Arial Unicode MS"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txBox="1">
            <a:spLocks noGrp="1"/>
          </p:cNvSpPr>
          <p:nvPr>
            <p:ph type="dt" sz="half" idx="2"/>
          </p:nvPr>
        </p:nvSpPr>
        <p:spPr>
          <a:xfrm>
            <a:off x="457189" y="5206589"/>
            <a:ext cx="2130093" cy="394080"/>
          </a:xfrm>
          <a:prstGeom prst="rect">
            <a:avLst/>
          </a:prstGeom>
          <a:noFill/>
          <a:ln>
            <a:noFill/>
          </a:ln>
        </p:spPr>
        <p:txBody>
          <a:bodyPr lIns="0" tIns="0" rIns="0" bIns="0" anchorCtr="0"/>
          <a:lstStyle>
            <a:lvl1pPr lvl="0" rtl="0" hangingPunct="0">
              <a:buNone/>
              <a:tabLst/>
              <a:defRPr lang="en-US" sz="1200" kern="1200">
                <a:latin typeface="Times New Roman" pitchFamily="18"/>
                <a:ea typeface="Tahoma" pitchFamily="2"/>
                <a:cs typeface="Tahoma" pitchFamily="2"/>
              </a:defRPr>
            </a:lvl1pPr>
          </a:lstStyle>
          <a:p>
            <a:pPr defTabSz="770199"/>
            <a:endParaRPr>
              <a:solidFill>
                <a:prstClr val="black"/>
              </a:solidFill>
            </a:endParaRPr>
          </a:p>
        </p:txBody>
      </p:sp>
      <p:sp>
        <p:nvSpPr>
          <p:cNvPr id="5" name="Footer Placeholder 4"/>
          <p:cNvSpPr txBox="1">
            <a:spLocks noGrp="1"/>
          </p:cNvSpPr>
          <p:nvPr>
            <p:ph type="ftr" sz="quarter" idx="3"/>
          </p:nvPr>
        </p:nvSpPr>
        <p:spPr>
          <a:xfrm>
            <a:off x="3127054" y="5206589"/>
            <a:ext cx="2898142" cy="394080"/>
          </a:xfrm>
          <a:prstGeom prst="rect">
            <a:avLst/>
          </a:prstGeom>
          <a:noFill/>
          <a:ln>
            <a:noFill/>
          </a:ln>
        </p:spPr>
        <p:txBody>
          <a:bodyPr lIns="0" tIns="0" rIns="0" bIns="0" anchorCtr="0"/>
          <a:lstStyle>
            <a:lvl1pPr lvl="0" algn="ctr" rtl="0" hangingPunct="0">
              <a:buNone/>
              <a:tabLst/>
              <a:defRPr lang="en-US" sz="1200" kern="1200">
                <a:latin typeface="Times New Roman" pitchFamily="18"/>
                <a:ea typeface="Tahoma" pitchFamily="2"/>
                <a:cs typeface="Tahoma" pitchFamily="2"/>
              </a:defRPr>
            </a:lvl1pPr>
          </a:lstStyle>
          <a:p>
            <a:pPr defTabSz="770199"/>
            <a:endParaRPr>
              <a:solidFill>
                <a:prstClr val="black"/>
              </a:solidFill>
            </a:endParaRPr>
          </a:p>
        </p:txBody>
      </p:sp>
      <p:sp>
        <p:nvSpPr>
          <p:cNvPr id="6" name="Slide Number Placeholder 5"/>
          <p:cNvSpPr txBox="1">
            <a:spLocks noGrp="1"/>
          </p:cNvSpPr>
          <p:nvPr>
            <p:ph type="sldNum" sz="quarter" idx="4"/>
          </p:nvPr>
        </p:nvSpPr>
        <p:spPr>
          <a:xfrm>
            <a:off x="6555869" y="5206589"/>
            <a:ext cx="2130093" cy="394080"/>
          </a:xfrm>
          <a:prstGeom prst="rect">
            <a:avLst/>
          </a:prstGeom>
          <a:noFill/>
          <a:ln>
            <a:noFill/>
          </a:ln>
        </p:spPr>
        <p:txBody>
          <a:bodyPr lIns="0" tIns="0" rIns="0" bIns="0" anchorCtr="0"/>
          <a:lstStyle>
            <a:lvl1pPr lvl="0" algn="r" rtl="0" hangingPunct="0">
              <a:buNone/>
              <a:tabLst/>
              <a:defRPr lang="en-US" sz="1200" kern="1200">
                <a:latin typeface="Times New Roman" pitchFamily="18"/>
                <a:ea typeface="Tahoma" pitchFamily="2"/>
                <a:cs typeface="Tahoma" pitchFamily="2"/>
              </a:defRPr>
            </a:lvl1pPr>
          </a:lstStyle>
          <a:p>
            <a:pPr defTabSz="770199"/>
            <a:fld id="{3CF4D6B4-D8EE-4EA8-B5CD-6D8C9BAF2DA9}" type="slidenum">
              <a:rPr>
                <a:solidFill>
                  <a:prstClr val="black"/>
                </a:solidFill>
              </a:rPr>
              <a:pPr defTabSz="770199"/>
              <a:t>‹#›</a:t>
            </a:fld>
            <a:endParaRPr>
              <a:solidFill>
                <a:prstClr val="black"/>
              </a:solidFill>
            </a:endParaRPr>
          </a:p>
        </p:txBody>
      </p:sp>
    </p:spTree>
    <p:extLst>
      <p:ext uri="{BB962C8B-B14F-4D97-AF65-F5344CB8AC3E}">
        <p14:creationId xmlns:p14="http://schemas.microsoft.com/office/powerpoint/2010/main" val="3021423720"/>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rtl="0" hangingPunct="0">
        <a:tabLst/>
        <a:defRPr lang="en-US" sz="3700" b="0" i="0" u="none" strike="noStrike" kern="1200">
          <a:ln>
            <a:noFill/>
          </a:ln>
          <a:latin typeface="Arial" pitchFamily="18"/>
          <a:ea typeface="Arial Unicode MS" pitchFamily="2"/>
          <a:cs typeface="Arial Unicode MS" pitchFamily="2"/>
        </a:defRPr>
      </a:lvl1pPr>
    </p:titleStyle>
    <p:bodyStyle>
      <a:lvl1pPr rtl="0" hangingPunct="0">
        <a:spcBef>
          <a:spcPts val="0"/>
        </a:spcBef>
        <a:spcAft>
          <a:spcPts val="1194"/>
        </a:spcAft>
        <a:tabLst/>
        <a:defRPr lang="en-US" sz="2700" b="0" i="0" u="none" strike="noStrike" kern="1200">
          <a:ln>
            <a:noFill/>
          </a:ln>
          <a:latin typeface="Arial" pitchFamily="18"/>
          <a:ea typeface="Arial Unicode MS" pitchFamily="2"/>
          <a:cs typeface="Arial Unicode MS" pitchFamily="2"/>
        </a:defRPr>
      </a:lvl1pPr>
    </p:bodyStyle>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33500"/>
            <a:ext cx="8229600" cy="3771636"/>
          </a:xfrm>
          <a:prstGeom prst="rect">
            <a:avLst/>
          </a:prstGeom>
        </p:spPr>
        <p:txBody>
          <a:bodyPr vert="horz" lIns="91345" tIns="45671" rIns="91345" bIns="4567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5297098"/>
            <a:ext cx="2133600" cy="304271"/>
          </a:xfrm>
          <a:prstGeom prst="rect">
            <a:avLst/>
          </a:prstGeom>
        </p:spPr>
        <p:txBody>
          <a:bodyPr vert="horz" lIns="91345" tIns="45671" rIns="91345" bIns="45671" rtlCol="0" anchor="ctr"/>
          <a:lstStyle>
            <a:lvl1pPr algn="l">
              <a:defRPr sz="1200">
                <a:solidFill>
                  <a:schemeClr val="tx1">
                    <a:tint val="75000"/>
                  </a:schemeClr>
                </a:solidFill>
              </a:defRPr>
            </a:lvl1pPr>
          </a:lstStyle>
          <a:p>
            <a:pPr defTabSz="913448"/>
            <a:fld id="{7FC52A60-4383-4DE3-9951-28F21BF2CD0C}" type="datetimeFigureOut">
              <a:rPr lang="en-US" smtClean="0">
                <a:solidFill>
                  <a:prstClr val="black">
                    <a:tint val="75000"/>
                  </a:prstClr>
                </a:solidFill>
              </a:rPr>
              <a:pPr defTabSz="913448"/>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098"/>
            <a:ext cx="2895600" cy="304271"/>
          </a:xfrm>
          <a:prstGeom prst="rect">
            <a:avLst/>
          </a:prstGeom>
        </p:spPr>
        <p:txBody>
          <a:bodyPr vert="horz" lIns="91345" tIns="45671" rIns="91345" bIns="45671" rtlCol="0" anchor="ctr"/>
          <a:lstStyle>
            <a:lvl1pPr algn="ctr">
              <a:defRPr sz="1200">
                <a:solidFill>
                  <a:schemeClr val="tx1">
                    <a:tint val="75000"/>
                  </a:schemeClr>
                </a:solidFill>
              </a:defRPr>
            </a:lvl1pPr>
          </a:lstStyle>
          <a:p>
            <a:pPr defTabSz="913448"/>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098"/>
            <a:ext cx="2133600" cy="304271"/>
          </a:xfrm>
          <a:prstGeom prst="rect">
            <a:avLst/>
          </a:prstGeom>
        </p:spPr>
        <p:txBody>
          <a:bodyPr vert="horz" lIns="91345" tIns="45671" rIns="91345" bIns="45671" rtlCol="0" anchor="ctr"/>
          <a:lstStyle>
            <a:lvl1pPr algn="r">
              <a:defRPr sz="1200">
                <a:solidFill>
                  <a:schemeClr val="tx1">
                    <a:tint val="75000"/>
                  </a:schemeClr>
                </a:solidFill>
              </a:defRPr>
            </a:lvl1pPr>
          </a:lstStyle>
          <a:p>
            <a:pPr defTabSz="913448"/>
            <a:fld id="{BCB7E8FE-DA9A-45CE-A61F-9933C259C20C}" type="slidenum">
              <a:rPr lang="en-US" smtClean="0">
                <a:solidFill>
                  <a:prstClr val="black">
                    <a:tint val="75000"/>
                  </a:prstClr>
                </a:solidFill>
              </a:rPr>
              <a:pPr defTabSz="913448"/>
              <a:t>‹#›</a:t>
            </a:fld>
            <a:endParaRPr lang="en-US">
              <a:solidFill>
                <a:prstClr val="black">
                  <a:tint val="75000"/>
                </a:prstClr>
              </a:solidFill>
            </a:endParaRPr>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556501" y="3"/>
            <a:ext cx="1587500" cy="1190625"/>
          </a:xfrm>
          <a:prstGeom prst="rect">
            <a:avLst/>
          </a:prstGeom>
        </p:spPr>
      </p:pic>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flipH="1">
            <a:off x="7954" y="3"/>
            <a:ext cx="1587500" cy="1190625"/>
          </a:xfrm>
          <a:prstGeom prst="rect">
            <a:avLst/>
          </a:prstGeom>
        </p:spPr>
      </p:pic>
      <p:pic>
        <p:nvPicPr>
          <p:cNvPr id="10" name="Picture 9"/>
          <p:cNvPicPr>
            <a:picLocks noChangeAspect="1"/>
          </p:cNvPicPr>
          <p:nvPr userDrawn="1"/>
        </p:nvPicPr>
        <p:blipFill rotWithShape="1">
          <a:blip r:embed="rId13" cstate="print">
            <a:extLst>
              <a:ext uri="{28A0092B-C50C-407E-A947-70E740481C1C}">
                <a14:useLocalDpi xmlns:a14="http://schemas.microsoft.com/office/drawing/2010/main" val="0"/>
              </a:ext>
            </a:extLst>
          </a:blip>
          <a:srcRect l="223" r="7617"/>
          <a:stretch/>
        </p:blipFill>
        <p:spPr>
          <a:xfrm flipH="1">
            <a:off x="1485431" y="3"/>
            <a:ext cx="1463040" cy="1190625"/>
          </a:xfrm>
          <a:prstGeom prst="rect">
            <a:avLst/>
          </a:prstGeom>
        </p:spPr>
      </p:pic>
      <p:pic>
        <p:nvPicPr>
          <p:cNvPr id="11" name="Picture 10"/>
          <p:cNvPicPr>
            <a:picLocks noChangeAspect="1"/>
          </p:cNvPicPr>
          <p:nvPr userDrawn="1"/>
        </p:nvPicPr>
        <p:blipFill rotWithShape="1">
          <a:blip r:embed="rId13" cstate="print">
            <a:extLst>
              <a:ext uri="{28A0092B-C50C-407E-A947-70E740481C1C}">
                <a14:useLocalDpi xmlns:a14="http://schemas.microsoft.com/office/drawing/2010/main" val="0"/>
              </a:ext>
            </a:extLst>
          </a:blip>
          <a:srcRect l="223" r="7617"/>
          <a:stretch/>
        </p:blipFill>
        <p:spPr>
          <a:xfrm>
            <a:off x="6212726" y="3"/>
            <a:ext cx="1463040" cy="1190625"/>
          </a:xfrm>
          <a:prstGeom prst="rect">
            <a:avLst/>
          </a:prstGeom>
        </p:spPr>
      </p:pic>
      <p:pic>
        <p:nvPicPr>
          <p:cNvPr id="12" name="Picture 11"/>
          <p:cNvPicPr>
            <a:picLocks noChangeAspect="1"/>
          </p:cNvPicPr>
          <p:nvPr userDrawn="1"/>
        </p:nvPicPr>
        <p:blipFill rotWithShape="1">
          <a:blip r:embed="rId13" cstate="print">
            <a:extLst>
              <a:ext uri="{28A0092B-C50C-407E-A947-70E740481C1C}">
                <a14:useLocalDpi xmlns:a14="http://schemas.microsoft.com/office/drawing/2010/main" val="0"/>
              </a:ext>
            </a:extLst>
          </a:blip>
          <a:srcRect l="223" r="7617"/>
          <a:stretch/>
        </p:blipFill>
        <p:spPr>
          <a:xfrm>
            <a:off x="4862331" y="3"/>
            <a:ext cx="1463040" cy="1190625"/>
          </a:xfrm>
          <a:prstGeom prst="rect">
            <a:avLst/>
          </a:prstGeom>
        </p:spPr>
      </p:pic>
      <p:pic>
        <p:nvPicPr>
          <p:cNvPr id="13" name="Picture 12"/>
          <p:cNvPicPr>
            <a:picLocks noChangeAspect="1"/>
          </p:cNvPicPr>
          <p:nvPr userDrawn="1"/>
        </p:nvPicPr>
        <p:blipFill rotWithShape="1">
          <a:blip r:embed="rId13" cstate="print">
            <a:extLst>
              <a:ext uri="{28A0092B-C50C-407E-A947-70E740481C1C}">
                <a14:useLocalDpi xmlns:a14="http://schemas.microsoft.com/office/drawing/2010/main" val="0"/>
              </a:ext>
            </a:extLst>
          </a:blip>
          <a:srcRect l="223" r="7617"/>
          <a:stretch/>
        </p:blipFill>
        <p:spPr>
          <a:xfrm flipH="1">
            <a:off x="2846428" y="3"/>
            <a:ext cx="1463040" cy="1190625"/>
          </a:xfrm>
          <a:prstGeom prst="rect">
            <a:avLst/>
          </a:prstGeom>
        </p:spPr>
      </p:pic>
      <p:pic>
        <p:nvPicPr>
          <p:cNvPr id="14" name="Picture 13"/>
          <p:cNvPicPr>
            <a:picLocks noChangeAspect="1"/>
          </p:cNvPicPr>
          <p:nvPr userDrawn="1"/>
        </p:nvPicPr>
        <p:blipFill rotWithShape="1">
          <a:blip r:embed="rId14" cstate="print">
            <a:extLst>
              <a:ext uri="{28A0092B-C50C-407E-A947-70E740481C1C}">
                <a14:useLocalDpi xmlns:a14="http://schemas.microsoft.com/office/drawing/2010/main" val="0"/>
              </a:ext>
            </a:extLst>
          </a:blip>
          <a:srcRect l="223" r="7617"/>
          <a:stretch/>
        </p:blipFill>
        <p:spPr>
          <a:xfrm>
            <a:off x="4357338" y="-2"/>
            <a:ext cx="1532059" cy="1190625"/>
          </a:xfrm>
          <a:prstGeom prst="rect">
            <a:avLst/>
          </a:prstGeom>
        </p:spPr>
      </p:pic>
      <p:pic>
        <p:nvPicPr>
          <p:cNvPr id="15" name="Picture 14"/>
          <p:cNvPicPr>
            <a:picLocks noChangeAspect="1"/>
          </p:cNvPicPr>
          <p:nvPr userDrawn="1"/>
        </p:nvPicPr>
        <p:blipFill rotWithShape="1">
          <a:blip r:embed="rId15" cstate="print">
            <a:extLst>
              <a:ext uri="{28A0092B-C50C-407E-A947-70E740481C1C}">
                <a14:useLocalDpi xmlns:a14="http://schemas.microsoft.com/office/drawing/2010/main" val="0"/>
              </a:ext>
            </a:extLst>
          </a:blip>
          <a:srcRect l="8969" r="62230"/>
          <a:stretch/>
        </p:blipFill>
        <p:spPr>
          <a:xfrm flipH="1">
            <a:off x="4136669" y="3"/>
            <a:ext cx="457200" cy="1190625"/>
          </a:xfrm>
          <a:prstGeom prst="rect">
            <a:avLst/>
          </a:prstGeom>
        </p:spPr>
      </p:pic>
      <p:sp>
        <p:nvSpPr>
          <p:cNvPr id="2" name="Title Placeholder 1"/>
          <p:cNvSpPr>
            <a:spLocks noGrp="1"/>
          </p:cNvSpPr>
          <p:nvPr>
            <p:ph type="title"/>
          </p:nvPr>
        </p:nvSpPr>
        <p:spPr>
          <a:xfrm>
            <a:off x="127232" y="1"/>
            <a:ext cx="8905461" cy="1181364"/>
          </a:xfrm>
          <a:prstGeom prst="rect">
            <a:avLst/>
          </a:prstGeom>
          <a:solidFill>
            <a:schemeClr val="tx1">
              <a:alpha val="50000"/>
            </a:schemeClr>
          </a:solidFill>
        </p:spPr>
        <p:txBody>
          <a:bodyPr vert="horz" lIns="91345" tIns="45671" rIns="91345" bIns="45671" rtlCol="0" anchor="ctr">
            <a:normAutofit/>
          </a:bodyPr>
          <a:lstStyle/>
          <a:p>
            <a:r>
              <a:rPr lang="en-US" dirty="0"/>
              <a:t>Click to edit Master title style</a:t>
            </a:r>
          </a:p>
        </p:txBody>
      </p:sp>
    </p:spTree>
    <p:extLst>
      <p:ext uri="{BB962C8B-B14F-4D97-AF65-F5344CB8AC3E}">
        <p14:creationId xmlns:p14="http://schemas.microsoft.com/office/powerpoint/2010/main" val="1981497156"/>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txStyles>
    <p:titleStyle>
      <a:lvl1pPr algn="ctr" defTabSz="913448" rtl="0" eaLnBrk="1" latinLnBrk="0" hangingPunct="1">
        <a:spcBef>
          <a:spcPct val="0"/>
        </a:spcBef>
        <a:buNone/>
        <a:defRPr sz="4400" b="1"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42543" indent="-342543" algn="l" defTabSz="91344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174" indent="-285452" algn="l" defTabSz="91344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810" indent="-228362" algn="l" defTabSz="91344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533"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255"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979"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8706"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543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215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448" rtl="0" eaLnBrk="1" latinLnBrk="0" hangingPunct="1">
        <a:defRPr sz="1800" kern="1200">
          <a:solidFill>
            <a:schemeClr val="tx1"/>
          </a:solidFill>
          <a:latin typeface="+mn-lt"/>
          <a:ea typeface="+mn-ea"/>
          <a:cs typeface="+mn-cs"/>
        </a:defRPr>
      </a:lvl1pPr>
      <a:lvl2pPr marL="456724" algn="l" defTabSz="913448" rtl="0" eaLnBrk="1" latinLnBrk="0" hangingPunct="1">
        <a:defRPr sz="1800" kern="1200">
          <a:solidFill>
            <a:schemeClr val="tx1"/>
          </a:solidFill>
          <a:latin typeface="+mn-lt"/>
          <a:ea typeface="+mn-ea"/>
          <a:cs typeface="+mn-cs"/>
        </a:defRPr>
      </a:lvl2pPr>
      <a:lvl3pPr marL="913448" algn="l" defTabSz="913448" rtl="0" eaLnBrk="1" latinLnBrk="0" hangingPunct="1">
        <a:defRPr sz="1800" kern="1200">
          <a:solidFill>
            <a:schemeClr val="tx1"/>
          </a:solidFill>
          <a:latin typeface="+mn-lt"/>
          <a:ea typeface="+mn-ea"/>
          <a:cs typeface="+mn-cs"/>
        </a:defRPr>
      </a:lvl3pPr>
      <a:lvl4pPr marL="1370170" algn="l" defTabSz="913448" rtl="0" eaLnBrk="1" latinLnBrk="0" hangingPunct="1">
        <a:defRPr sz="1800" kern="1200">
          <a:solidFill>
            <a:schemeClr val="tx1"/>
          </a:solidFill>
          <a:latin typeface="+mn-lt"/>
          <a:ea typeface="+mn-ea"/>
          <a:cs typeface="+mn-cs"/>
        </a:defRPr>
      </a:lvl4pPr>
      <a:lvl5pPr marL="1826894" algn="l" defTabSz="913448" rtl="0" eaLnBrk="1" latinLnBrk="0" hangingPunct="1">
        <a:defRPr sz="1800" kern="1200">
          <a:solidFill>
            <a:schemeClr val="tx1"/>
          </a:solidFill>
          <a:latin typeface="+mn-lt"/>
          <a:ea typeface="+mn-ea"/>
          <a:cs typeface="+mn-cs"/>
        </a:defRPr>
      </a:lvl5pPr>
      <a:lvl6pPr marL="2283616" algn="l" defTabSz="913448" rtl="0" eaLnBrk="1" latinLnBrk="0" hangingPunct="1">
        <a:defRPr sz="1800" kern="1200">
          <a:solidFill>
            <a:schemeClr val="tx1"/>
          </a:solidFill>
          <a:latin typeface="+mn-lt"/>
          <a:ea typeface="+mn-ea"/>
          <a:cs typeface="+mn-cs"/>
        </a:defRPr>
      </a:lvl6pPr>
      <a:lvl7pPr marL="2740341" algn="l" defTabSz="913448" rtl="0" eaLnBrk="1" latinLnBrk="0" hangingPunct="1">
        <a:defRPr sz="1800" kern="1200">
          <a:solidFill>
            <a:schemeClr val="tx1"/>
          </a:solidFill>
          <a:latin typeface="+mn-lt"/>
          <a:ea typeface="+mn-ea"/>
          <a:cs typeface="+mn-cs"/>
        </a:defRPr>
      </a:lvl7pPr>
      <a:lvl8pPr marL="3197068" algn="l" defTabSz="913448" rtl="0" eaLnBrk="1" latinLnBrk="0" hangingPunct="1">
        <a:defRPr sz="1800" kern="1200">
          <a:solidFill>
            <a:schemeClr val="tx1"/>
          </a:solidFill>
          <a:latin typeface="+mn-lt"/>
          <a:ea typeface="+mn-ea"/>
          <a:cs typeface="+mn-cs"/>
        </a:defRPr>
      </a:lvl8pPr>
      <a:lvl9pPr marL="3653789" algn="l" defTabSz="91344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7015"/>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015"/>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015"/>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2593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7022"/>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022"/>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022"/>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68380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7022"/>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7FC52A60-4383-4DE3-9951-28F21BF2CD0C}"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022"/>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022"/>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719845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152400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endParaRPr>
          </a:p>
        </p:txBody>
      </p:sp>
      <p:pic>
        <p:nvPicPr>
          <p:cNvPr id="5123" name="Picture 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189303"/>
            <a:ext cx="9144000" cy="4525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7"/>
          <p:cNvSpPr>
            <a:spLocks noChangeArrowheads="1"/>
          </p:cNvSpPr>
          <p:nvPr userDrawn="1"/>
        </p:nvSpPr>
        <p:spPr bwMode="auto">
          <a:xfrm>
            <a:off x="0" y="1174750"/>
            <a:ext cx="8255000" cy="4540250"/>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sz="2400">
              <a:solidFill>
                <a:srgbClr val="000000"/>
              </a:solidFill>
              <a:latin typeface="Times New Roman" pitchFamily="18" charset="0"/>
              <a:cs typeface="Times New Roman" pitchFamily="18" charset="0"/>
            </a:endParaRPr>
          </a:p>
        </p:txBody>
      </p:sp>
      <p:sp>
        <p:nvSpPr>
          <p:cNvPr id="5125" name="Rectangle 2"/>
          <p:cNvSpPr>
            <a:spLocks noGrp="1" noChangeArrowheads="1"/>
          </p:cNvSpPr>
          <p:nvPr>
            <p:ph type="title"/>
          </p:nvPr>
        </p:nvSpPr>
        <p:spPr bwMode="auto">
          <a:xfrm>
            <a:off x="838200" y="127000"/>
            <a:ext cx="77724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30" name="Rectangle 6"/>
          <p:cNvSpPr>
            <a:spLocks noGrp="1" noChangeArrowheads="1"/>
          </p:cNvSpPr>
          <p:nvPr>
            <p:ph type="sldNum" sz="quarter" idx="4"/>
          </p:nvPr>
        </p:nvSpPr>
        <p:spPr bwMode="auto">
          <a:xfrm>
            <a:off x="3619500" y="5334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cs typeface="Times New Roman" pitchFamily="18" charset="0"/>
              </a:defRPr>
            </a:lvl1pPr>
          </a:lstStyle>
          <a:p>
            <a:pPr fontAlgn="base">
              <a:spcBef>
                <a:spcPct val="0"/>
              </a:spcBef>
              <a:spcAft>
                <a:spcPct val="0"/>
              </a:spcAft>
              <a:defRPr/>
            </a:pPr>
            <a:fld id="{09AB3D2E-AF5F-42C8-A5C3-EE8C5DD03BBE}" type="slidenum">
              <a:rPr lang="en-US"/>
              <a:pPr fontAlgn="base">
                <a:spcBef>
                  <a:spcPct val="0"/>
                </a:spcBef>
                <a:spcAft>
                  <a:spcPct val="0"/>
                </a:spcAft>
                <a:defRPr/>
              </a:pPr>
              <a:t>‹#›</a:t>
            </a:fld>
            <a:endParaRPr lang="en-US"/>
          </a:p>
        </p:txBody>
      </p:sp>
      <p:pic>
        <p:nvPicPr>
          <p:cNvPr id="5127" name="Picture 9"/>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147050" y="1177396"/>
            <a:ext cx="996950" cy="4537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845088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152400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endParaRPr>
          </a:p>
        </p:txBody>
      </p:sp>
      <p:pic>
        <p:nvPicPr>
          <p:cNvPr id="2051" name="Picture 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189303"/>
            <a:ext cx="9144000" cy="4525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7"/>
          <p:cNvSpPr>
            <a:spLocks noChangeArrowheads="1"/>
          </p:cNvSpPr>
          <p:nvPr userDrawn="1"/>
        </p:nvSpPr>
        <p:spPr bwMode="auto">
          <a:xfrm>
            <a:off x="0" y="1174750"/>
            <a:ext cx="8255000" cy="4540250"/>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sz="2400">
              <a:solidFill>
                <a:srgbClr val="000000"/>
              </a:solidFill>
              <a:latin typeface="Times New Roman" pitchFamily="18" charset="0"/>
              <a:cs typeface="Times New Roman" pitchFamily="18" charset="0"/>
            </a:endParaRPr>
          </a:p>
        </p:txBody>
      </p:sp>
      <p:sp>
        <p:nvSpPr>
          <p:cNvPr id="2053" name="Rectangle 2"/>
          <p:cNvSpPr>
            <a:spLocks noGrp="1" noChangeArrowheads="1"/>
          </p:cNvSpPr>
          <p:nvPr>
            <p:ph type="title"/>
          </p:nvPr>
        </p:nvSpPr>
        <p:spPr bwMode="auto">
          <a:xfrm>
            <a:off x="838200" y="127000"/>
            <a:ext cx="77724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30" name="Rectangle 6"/>
          <p:cNvSpPr>
            <a:spLocks noGrp="1" noChangeArrowheads="1"/>
          </p:cNvSpPr>
          <p:nvPr>
            <p:ph type="sldNum" sz="quarter" idx="4"/>
          </p:nvPr>
        </p:nvSpPr>
        <p:spPr bwMode="auto">
          <a:xfrm>
            <a:off x="3619500" y="5334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Times New Roman" pitchFamily="18" charset="0"/>
                <a:cs typeface="Times New Roman" pitchFamily="18" charset="0"/>
              </a:defRPr>
            </a:lvl1pPr>
          </a:lstStyle>
          <a:p>
            <a:pPr fontAlgn="base">
              <a:spcBef>
                <a:spcPct val="0"/>
              </a:spcBef>
              <a:spcAft>
                <a:spcPct val="0"/>
              </a:spcAft>
              <a:defRPr/>
            </a:pPr>
            <a:fld id="{166CEC88-EFE4-4361-A3C7-56FF1D52D958}" type="slidenum">
              <a:rPr lang="en-US"/>
              <a:pPr fontAlgn="base">
                <a:spcBef>
                  <a:spcPct val="0"/>
                </a:spcBef>
                <a:spcAft>
                  <a:spcPct val="0"/>
                </a:spcAft>
                <a:defRPr/>
              </a:pPr>
              <a:t>‹#›</a:t>
            </a:fld>
            <a:endParaRPr lang="en-US"/>
          </a:p>
        </p:txBody>
      </p:sp>
      <p:pic>
        <p:nvPicPr>
          <p:cNvPr id="2055" name="Picture 9"/>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147050" y="1177396"/>
            <a:ext cx="996950" cy="4537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21588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6975"/>
            <a:ext cx="2133600" cy="304271"/>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fontAlgn="base">
              <a:spcBef>
                <a:spcPct val="0"/>
              </a:spcBef>
              <a:spcAft>
                <a:spcPct val="0"/>
              </a:spcAft>
              <a:defRPr/>
            </a:pPr>
            <a:endParaRPr lang="en-US">
              <a:cs typeface="Arial" pitchFamily="34" charset="0"/>
            </a:endParaRPr>
          </a:p>
        </p:txBody>
      </p:sp>
      <p:sp>
        <p:nvSpPr>
          <p:cNvPr id="5" name="Footer Placeholder 4"/>
          <p:cNvSpPr>
            <a:spLocks noGrp="1"/>
          </p:cNvSpPr>
          <p:nvPr>
            <p:ph type="ftr" sz="quarter" idx="3"/>
          </p:nvPr>
        </p:nvSpPr>
        <p:spPr>
          <a:xfrm>
            <a:off x="3124200" y="5296975"/>
            <a:ext cx="2895600" cy="304271"/>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fontAlgn="base">
              <a:spcBef>
                <a:spcPct val="0"/>
              </a:spcBef>
              <a:spcAft>
                <a:spcPct val="0"/>
              </a:spcAft>
              <a:defRPr/>
            </a:pPr>
            <a:endParaRPr lang="en-US">
              <a:cs typeface="Arial" pitchFamily="34" charset="0"/>
            </a:endParaRPr>
          </a:p>
        </p:txBody>
      </p:sp>
      <p:sp>
        <p:nvSpPr>
          <p:cNvPr id="6" name="Slide Number Placeholder 5"/>
          <p:cNvSpPr>
            <a:spLocks noGrp="1"/>
          </p:cNvSpPr>
          <p:nvPr>
            <p:ph type="sldNum" sz="quarter" idx="4"/>
          </p:nvPr>
        </p:nvSpPr>
        <p:spPr>
          <a:xfrm>
            <a:off x="6553200" y="5296975"/>
            <a:ext cx="2133600" cy="304271"/>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fontAlgn="base">
              <a:spcBef>
                <a:spcPct val="0"/>
              </a:spcBef>
              <a:spcAft>
                <a:spcPct val="0"/>
              </a:spcAft>
              <a:defRPr/>
            </a:pPr>
            <a:fld id="{23EDFD7D-FB2F-4BA1-8594-A33E358EA152}" type="slidenum">
              <a:rPr lang="en-US">
                <a:cs typeface="Arial" pitchFamily="34" charset="0"/>
              </a:rPr>
              <a:pPr fontAlgn="base">
                <a:spcBef>
                  <a:spcPct val="0"/>
                </a:spcBef>
                <a:spcAft>
                  <a:spcPct val="0"/>
                </a:spcAft>
                <a:defRPr/>
              </a:pPr>
              <a:t>‹#›</a:t>
            </a:fld>
            <a:endParaRPr lang="en-US">
              <a:cs typeface="Arial" pitchFamily="34" charset="0"/>
            </a:endParaRPr>
          </a:p>
        </p:txBody>
      </p:sp>
    </p:spTree>
    <p:extLst>
      <p:ext uri="{BB962C8B-B14F-4D97-AF65-F5344CB8AC3E}">
        <p14:creationId xmlns:p14="http://schemas.microsoft.com/office/powerpoint/2010/main" val="400418365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6967"/>
            <a:ext cx="2133600" cy="304271"/>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5296967"/>
            <a:ext cx="2895600" cy="304271"/>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5296967"/>
            <a:ext cx="2133600" cy="304271"/>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pitchFamily="34" charset="0"/>
              </a:defRPr>
            </a:lvl1pPr>
          </a:lstStyle>
          <a:p>
            <a:pPr fontAlgn="base">
              <a:spcBef>
                <a:spcPct val="0"/>
              </a:spcBef>
              <a:spcAft>
                <a:spcPct val="0"/>
              </a:spcAft>
              <a:defRPr/>
            </a:pPr>
            <a:fld id="{05596C1C-E59D-4FA1-A9C1-5BCDF44F95C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851217447"/>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33.png"/><Relationship Id="rId2" Type="http://schemas.openxmlformats.org/officeDocument/2006/relationships/slideLayout" Target="../slideLayouts/slideLayout118.xml"/><Relationship Id="rId1" Type="http://schemas.openxmlformats.org/officeDocument/2006/relationships/vmlDrawing" Target="../drawings/vmlDrawing1.vml"/><Relationship Id="rId6" Type="http://schemas.openxmlformats.org/officeDocument/2006/relationships/image" Target="../media/image30.png"/><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oleObject" Target="../embeddings/oleObject4.bin"/></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10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02.jpg"/><Relationship Id="rId1" Type="http://schemas.openxmlformats.org/officeDocument/2006/relationships/slideLayout" Target="../slideLayouts/slideLayout130.xml"/></Relationships>
</file>

<file path=ppt/slides/_rels/slide103.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2.jpg"/><Relationship Id="rId7" Type="http://schemas.openxmlformats.org/officeDocument/2006/relationships/image" Target="../media/image105.png"/><Relationship Id="rId2" Type="http://schemas.openxmlformats.org/officeDocument/2006/relationships/notesSlide" Target="../notesSlides/notesSlide16.xml"/><Relationship Id="rId1" Type="http://schemas.openxmlformats.org/officeDocument/2006/relationships/slideLayout" Target="../slideLayouts/slideLayout130.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26.jpeg"/><Relationship Id="rId9" Type="http://schemas.openxmlformats.org/officeDocument/2006/relationships/image" Target="../media/image107.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0.xml"/></Relationships>
</file>

<file path=ppt/slides/_rels/slide10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13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2.xml"/></Relationships>
</file>

<file path=ppt/slides/_rels/slide1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131.xml"/></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6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jpeg"/></Relationships>
</file>

<file path=ppt/slides/_rels/slide12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1.xml"/><Relationship Id="rId1" Type="http://schemas.openxmlformats.org/officeDocument/2006/relationships/slideLayout" Target="../slideLayouts/slideLayout131.xml"/></Relationships>
</file>

<file path=ppt/slides/_rels/slide1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02.jpg"/><Relationship Id="rId1" Type="http://schemas.openxmlformats.org/officeDocument/2006/relationships/slideLayout" Target="../slideLayouts/slideLayout130.xml"/></Relationships>
</file>

<file path=ppt/slides/_rels/slide122.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2.jpg"/><Relationship Id="rId7" Type="http://schemas.openxmlformats.org/officeDocument/2006/relationships/image" Target="../media/image105.png"/><Relationship Id="rId2" Type="http://schemas.openxmlformats.org/officeDocument/2006/relationships/notesSlide" Target="../notesSlides/notesSlide22.xml"/><Relationship Id="rId1" Type="http://schemas.openxmlformats.org/officeDocument/2006/relationships/slideLayout" Target="../slideLayouts/slideLayout130.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26.jpeg"/><Relationship Id="rId9" Type="http://schemas.openxmlformats.org/officeDocument/2006/relationships/image" Target="../media/image107.png"/></Relationships>
</file>

<file path=ppt/slides/_rels/slide12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2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6.xml"/></Relationships>
</file>

<file path=ppt/slides/_rels/slide1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09.png"/><Relationship Id="rId1" Type="http://schemas.openxmlformats.org/officeDocument/2006/relationships/slideLayout" Target="../slideLayouts/slideLayout126.xml"/></Relationships>
</file>

<file path=ppt/slides/_rels/slide12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64.png"/><Relationship Id="rId1" Type="http://schemas.openxmlformats.org/officeDocument/2006/relationships/slideLayout" Target="../slideLayouts/slideLayout126.xml"/></Relationships>
</file>

<file path=ppt/slides/_rels/slide12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09.png"/><Relationship Id="rId1" Type="http://schemas.openxmlformats.org/officeDocument/2006/relationships/slideLayout" Target="../slideLayouts/slideLayout126.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25.xml"/></Relationships>
</file>

<file path=ppt/slides/_rels/slide13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26.xml"/></Relationships>
</file>

<file path=ppt/slides/_rels/slide13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25.xml"/></Relationships>
</file>

<file path=ppt/slides/_rels/slide13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30.xml"/></Relationships>
</file>

<file path=ppt/slides/_rels/slide13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4.xml"/><Relationship Id="rId1" Type="http://schemas.openxmlformats.org/officeDocument/2006/relationships/slideLayout" Target="../slideLayouts/slideLayout131.xml"/></Relationships>
</file>

<file path=ppt/slides/_rels/slide13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25.xml"/></Relationships>
</file>

<file path=ppt/slides/_rels/slide13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26.xml"/></Relationships>
</file>

<file path=ppt/slides/_rels/slide13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25.xml"/></Relationships>
</file>

<file path=ppt/slides/_rels/slide13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26.xml"/></Relationships>
</file>

<file path=ppt/slides/_rels/slide13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5.xml"/><Relationship Id="rId1" Type="http://schemas.openxmlformats.org/officeDocument/2006/relationships/slideLayout" Target="../slideLayouts/slideLayout131.xml"/><Relationship Id="rId4" Type="http://schemas.openxmlformats.org/officeDocument/2006/relationships/image" Target="../media/image94.png"/></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4.xml"/></Relationships>
</file>

<file path=ppt/slides/_rels/slide14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6.xml"/><Relationship Id="rId1" Type="http://schemas.openxmlformats.org/officeDocument/2006/relationships/slideLayout" Target="../slideLayouts/slideLayout13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14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5.xml"/></Relationships>
</file>

<file path=ppt/slides/_rels/slide14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7.xml"/><Relationship Id="rId1" Type="http://schemas.openxmlformats.org/officeDocument/2006/relationships/slideLayout" Target="../slideLayouts/slideLayout153.xml"/><Relationship Id="rId4" Type="http://schemas.openxmlformats.org/officeDocument/2006/relationships/image" Target="../media/image121.png"/></Relationships>
</file>

<file path=ppt/slides/_rels/slide14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16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4.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4.xml"/></Relationships>
</file>

<file path=ppt/slides/_rels/slide1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175.xml"/></Relationships>
</file>

<file path=ppt/slides/_rels/slide14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1.xml"/><Relationship Id="rId1" Type="http://schemas.openxmlformats.org/officeDocument/2006/relationships/slideLayout" Target="../slideLayouts/slideLayout175.xml"/></Relationships>
</file>

<file path=ppt/slides/_rels/slide1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185.xml"/><Relationship Id="rId4" Type="http://schemas.openxmlformats.org/officeDocument/2006/relationships/image" Target="../media/image51.jpe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0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15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3.xml"/><Relationship Id="rId1" Type="http://schemas.openxmlformats.org/officeDocument/2006/relationships/slideLayout" Target="../slideLayouts/slideLayout186.xml"/><Relationship Id="rId4" Type="http://schemas.openxmlformats.org/officeDocument/2006/relationships/image" Target="../media/image94.png"/></Relationships>
</file>

<file path=ppt/slides/_rels/slide152.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30.xml"/></Relationships>
</file>

<file path=ppt/slides/_rels/slide15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9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5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4.xml"/><Relationship Id="rId1" Type="http://schemas.openxmlformats.org/officeDocument/2006/relationships/slideLayout" Target="../slideLayouts/slideLayout131.xml"/></Relationships>
</file>

<file path=ppt/slides/_rels/slide15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08.xml"/></Relationships>
</file>

<file path=ppt/slides/_rels/slide15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5.png"/><Relationship Id="rId1" Type="http://schemas.openxmlformats.org/officeDocument/2006/relationships/slideLayout" Target="../slideLayouts/slideLayout208.xml"/><Relationship Id="rId4" Type="http://schemas.openxmlformats.org/officeDocument/2006/relationships/hyperlink" Target="http://tools.wmflabs.org/bibleversefinder/?book=Isaiah&amp;verse=45:1-7&amp;src=JPS" TargetMode="External"/></Relationships>
</file>

<file path=ppt/slides/_rels/slide159.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126.xml"/></Relationships>
</file>

<file path=ppt/slides/_rels/slide1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3.xml"/></Relationships>
</file>

<file path=ppt/slides/_rels/slide160.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126.xml"/></Relationships>
</file>

<file path=ppt/slides/_rels/slide161.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126.xml"/></Relationships>
</file>

<file path=ppt/slides/_rels/slide16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g"/><Relationship Id="rId1" Type="http://schemas.openxmlformats.org/officeDocument/2006/relationships/slideLayout" Target="../slideLayouts/slideLayout126.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163.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126.xml"/></Relationships>
</file>

<file path=ppt/slides/_rels/slide164.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126.xml"/></Relationships>
</file>

<file path=ppt/slides/_rels/slide165.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126.xml"/></Relationships>
</file>

<file path=ppt/slides/_rels/slide166.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126.xml"/></Relationships>
</file>

<file path=ppt/slides/_rels/slide16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4.png"/><Relationship Id="rId7" Type="http://schemas.openxmlformats.org/officeDocument/2006/relationships/image" Target="../media/image137.png"/><Relationship Id="rId2" Type="http://schemas.openxmlformats.org/officeDocument/2006/relationships/notesSlide" Target="../notesSlides/notesSlide35.xml"/><Relationship Id="rId1" Type="http://schemas.openxmlformats.org/officeDocument/2006/relationships/slideLayout" Target="../slideLayouts/slideLayout130.xml"/><Relationship Id="rId6" Type="http://schemas.openxmlformats.org/officeDocument/2006/relationships/image" Target="../media/image67.png"/><Relationship Id="rId5" Type="http://schemas.openxmlformats.org/officeDocument/2006/relationships/image" Target="../media/image136.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168.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91.png"/><Relationship Id="rId3" Type="http://schemas.openxmlformats.org/officeDocument/2006/relationships/image" Target="../media/image138.png"/><Relationship Id="rId7" Type="http://schemas.openxmlformats.org/officeDocument/2006/relationships/image" Target="../media/image140.png"/><Relationship Id="rId12" Type="http://schemas.openxmlformats.org/officeDocument/2006/relationships/image" Target="../media/image90.png"/><Relationship Id="rId2" Type="http://schemas.openxmlformats.org/officeDocument/2006/relationships/notesSlide" Target="../notesSlides/notesSlide36.xml"/><Relationship Id="rId16" Type="http://schemas.openxmlformats.org/officeDocument/2006/relationships/image" Target="../media/image144.png"/><Relationship Id="rId1" Type="http://schemas.openxmlformats.org/officeDocument/2006/relationships/slideLayout" Target="../slideLayouts/slideLayout130.xml"/><Relationship Id="rId6" Type="http://schemas.openxmlformats.org/officeDocument/2006/relationships/image" Target="../media/image139.png"/><Relationship Id="rId11" Type="http://schemas.openxmlformats.org/officeDocument/2006/relationships/image" Target="../media/image89.png"/><Relationship Id="rId5" Type="http://schemas.openxmlformats.org/officeDocument/2006/relationships/image" Target="../media/image81.png"/><Relationship Id="rId15" Type="http://schemas.openxmlformats.org/officeDocument/2006/relationships/image" Target="../media/image87.png"/><Relationship Id="rId10" Type="http://schemas.openxmlformats.org/officeDocument/2006/relationships/image" Target="../media/image143.png"/><Relationship Id="rId4" Type="http://schemas.openxmlformats.org/officeDocument/2006/relationships/image" Target="../media/image86.png"/><Relationship Id="rId9" Type="http://schemas.openxmlformats.org/officeDocument/2006/relationships/image" Target="../media/image142.png"/><Relationship Id="rId14" Type="http://schemas.openxmlformats.org/officeDocument/2006/relationships/image" Target="../media/image92.png"/></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6.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72.xml"/><Relationship Id="rId1" Type="http://schemas.openxmlformats.org/officeDocument/2006/relationships/vmlDrawing" Target="../drawings/vmlDrawing2.vml"/><Relationship Id="rId5" Type="http://schemas.openxmlformats.org/officeDocument/2006/relationships/image" Target="../media/image47.png"/><Relationship Id="rId4" Type="http://schemas.openxmlformats.org/officeDocument/2006/relationships/oleObject" Target="../embeddings/oleObject6.bin"/></Relationships>
</file>

<file path=ppt/slides/_rels/slide17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g"/><Relationship Id="rId1" Type="http://schemas.openxmlformats.org/officeDocument/2006/relationships/slideLayout" Target="../slideLayouts/slideLayout126.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7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26.xml"/></Relationships>
</file>

<file path=ppt/slides/_rels/slide17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31.xml"/></Relationships>
</file>

<file path=ppt/slides/_rels/slide17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2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8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9.jpeg"/><Relationship Id="rId1" Type="http://schemas.openxmlformats.org/officeDocument/2006/relationships/slideLayout" Target="../slideLayouts/slideLayout131.xml"/><Relationship Id="rId5" Type="http://schemas.openxmlformats.org/officeDocument/2006/relationships/image" Target="../media/image151.png"/><Relationship Id="rId4" Type="http://schemas.openxmlformats.org/officeDocument/2006/relationships/image" Target="../media/image150.png"/></Relationships>
</file>

<file path=ppt/slides/_rels/slide18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gif"/><Relationship Id="rId1" Type="http://schemas.openxmlformats.org/officeDocument/2006/relationships/slideLayout" Target="../slideLayouts/slideLayout126.xml"/></Relationships>
</file>

<file path=ppt/slides/_rels/slide18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26.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19.xml"/></Relationships>
</file>

<file path=ppt/slides/_rels/slide18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5.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0.xml"/></Relationships>
</file>

<file path=ppt/slides/_rels/slide18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230.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18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30.xml"/></Relationships>
</file>

<file path=ppt/slides/_rels/slide189.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41.xml"/><Relationship Id="rId1" Type="http://schemas.openxmlformats.org/officeDocument/2006/relationships/slideLayout" Target="../slideLayouts/slideLayout131.xml"/></Relationships>
</file>

<file path=ppt/slides/_rels/slide1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19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42.xml"/><Relationship Id="rId1" Type="http://schemas.openxmlformats.org/officeDocument/2006/relationships/slideLayout" Target="../slideLayouts/slideLayout130.xml"/></Relationships>
</file>

<file path=ppt/slides/_rels/slide191.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30.xml"/></Relationships>
</file>

<file path=ppt/slides/_rels/slide192.xml.rels><?xml version="1.0" encoding="UTF-8" standalone="yes"?>
<Relationships xmlns="http://schemas.openxmlformats.org/package/2006/relationships"><Relationship Id="rId2" Type="http://schemas.openxmlformats.org/officeDocument/2006/relationships/image" Target="../media/image157.gif"/><Relationship Id="rId1" Type="http://schemas.openxmlformats.org/officeDocument/2006/relationships/slideLayout" Target="../slideLayouts/slideLayout130.xml"/></Relationships>
</file>

<file path=ppt/slides/_rels/slide19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3.xml"/><Relationship Id="rId1" Type="http://schemas.openxmlformats.org/officeDocument/2006/relationships/slideLayout" Target="../slideLayouts/slideLayout130.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6.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51.jpeg"/></Relationships>
</file>

<file path=ppt/slides/_rels/slide200.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70.png"/><Relationship Id="rId3" Type="http://schemas.openxmlformats.org/officeDocument/2006/relationships/image" Target="../media/image160.png"/><Relationship Id="rId7" Type="http://schemas.openxmlformats.org/officeDocument/2006/relationships/image" Target="../media/image164.png"/><Relationship Id="rId12" Type="http://schemas.openxmlformats.org/officeDocument/2006/relationships/image" Target="../media/image169.png"/><Relationship Id="rId2" Type="http://schemas.openxmlformats.org/officeDocument/2006/relationships/image" Target="../media/image159.png"/><Relationship Id="rId1" Type="http://schemas.openxmlformats.org/officeDocument/2006/relationships/slideLayout" Target="../slideLayouts/slideLayout130.xml"/><Relationship Id="rId6" Type="http://schemas.openxmlformats.org/officeDocument/2006/relationships/image" Target="../media/image163.png"/><Relationship Id="rId11" Type="http://schemas.openxmlformats.org/officeDocument/2006/relationships/image" Target="../media/image168.png"/><Relationship Id="rId5" Type="http://schemas.openxmlformats.org/officeDocument/2006/relationships/image" Target="../media/image162.png"/><Relationship Id="rId15" Type="http://schemas.openxmlformats.org/officeDocument/2006/relationships/image" Target="../media/image172.png"/><Relationship Id="rId10" Type="http://schemas.openxmlformats.org/officeDocument/2006/relationships/image" Target="../media/image167.png"/><Relationship Id="rId4" Type="http://schemas.openxmlformats.org/officeDocument/2006/relationships/image" Target="../media/image161.png"/><Relationship Id="rId9" Type="http://schemas.openxmlformats.org/officeDocument/2006/relationships/image" Target="../media/image166.png"/><Relationship Id="rId14" Type="http://schemas.openxmlformats.org/officeDocument/2006/relationships/image" Target="../media/image171.png"/></Relationships>
</file>

<file path=ppt/slides/_rels/slide20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6.xml"/><Relationship Id="rId1" Type="http://schemas.openxmlformats.org/officeDocument/2006/relationships/slideLayout" Target="../slideLayouts/slideLayout13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203.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3.png"/><Relationship Id="rId7" Type="http://schemas.openxmlformats.org/officeDocument/2006/relationships/image" Target="../media/image159.png"/><Relationship Id="rId2" Type="http://schemas.openxmlformats.org/officeDocument/2006/relationships/image" Target="../media/image149.jpeg"/><Relationship Id="rId1" Type="http://schemas.openxmlformats.org/officeDocument/2006/relationships/slideLayout" Target="../slideLayouts/slideLayout131.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204.xml.rels><?xml version="1.0" encoding="UTF-8" standalone="yes"?>
<Relationships xmlns="http://schemas.openxmlformats.org/package/2006/relationships"><Relationship Id="rId2" Type="http://schemas.openxmlformats.org/officeDocument/2006/relationships/image" Target="../media/image178.jpg"/><Relationship Id="rId1" Type="http://schemas.openxmlformats.org/officeDocument/2006/relationships/slideLayout" Target="../slideLayouts/slideLayout130.xml"/></Relationships>
</file>

<file path=ppt/slides/_rels/slide205.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126.xml"/></Relationships>
</file>

<file path=ppt/slides/_rels/slide20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0.xml"/></Relationships>
</file>

<file path=ppt/slides/_rels/slide20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0.xml"/></Relationships>
</file>

<file path=ppt/slides/_rels/slide20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5.png"/><Relationship Id="rId1" Type="http://schemas.openxmlformats.org/officeDocument/2006/relationships/slideLayout" Target="../slideLayouts/slideLayout126.xml"/><Relationship Id="rId4" Type="http://schemas.openxmlformats.org/officeDocument/2006/relationships/image" Target="../media/image66.png"/></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36.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210.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126.xml"/></Relationships>
</file>

<file path=ppt/slides/_rels/slide211.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26.xml"/></Relationships>
</file>

<file path=ppt/slides/_rels/slide212.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26.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47.xml"/></Relationships>
</file>

<file path=ppt/slides/_rels/slide214.xml.rels><?xml version="1.0" encoding="UTF-8" standalone="yes"?>
<Relationships xmlns="http://schemas.openxmlformats.org/package/2006/relationships"><Relationship Id="rId3" Type="http://schemas.openxmlformats.org/officeDocument/2006/relationships/image" Target="../media/image184.jpg"/><Relationship Id="rId2" Type="http://schemas.openxmlformats.org/officeDocument/2006/relationships/image" Target="../media/image183.jpeg"/><Relationship Id="rId1" Type="http://schemas.openxmlformats.org/officeDocument/2006/relationships/slideLayout" Target="../slideLayouts/slideLayout263.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58.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1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jpg"/><Relationship Id="rId1" Type="http://schemas.openxmlformats.org/officeDocument/2006/relationships/slideLayout" Target="../slideLayouts/slideLayout258.xml"/><Relationship Id="rId4" Type="http://schemas.openxmlformats.org/officeDocument/2006/relationships/image" Target="../media/image18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75.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75.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58.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58.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5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231.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jpg"/><Relationship Id="rId1" Type="http://schemas.openxmlformats.org/officeDocument/2006/relationships/slideLayout" Target="../slideLayouts/slideLayout258.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233.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58.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24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63.xml"/></Relationships>
</file>

<file path=ppt/slides/_rels/slide24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2.xml"/><Relationship Id="rId1" Type="http://schemas.openxmlformats.org/officeDocument/2006/relationships/slideLayout" Target="../slideLayouts/slideLayout263.xml"/><Relationship Id="rId4" Type="http://schemas.openxmlformats.org/officeDocument/2006/relationships/image" Target="../media/image94.png"/></Relationships>
</file>

<file path=ppt/slides/_rels/slide24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81.xml"/><Relationship Id="rId5" Type="http://schemas.openxmlformats.org/officeDocument/2006/relationships/image" Target="../media/image78.png"/><Relationship Id="rId4" Type="http://schemas.openxmlformats.org/officeDocument/2006/relationships/image" Target="../media/image191.pn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247.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70.png"/><Relationship Id="rId3" Type="http://schemas.openxmlformats.org/officeDocument/2006/relationships/image" Target="../media/image160.png"/><Relationship Id="rId7" Type="http://schemas.openxmlformats.org/officeDocument/2006/relationships/image" Target="../media/image164.png"/><Relationship Id="rId12" Type="http://schemas.openxmlformats.org/officeDocument/2006/relationships/image" Target="../media/image169.png"/><Relationship Id="rId2" Type="http://schemas.openxmlformats.org/officeDocument/2006/relationships/image" Target="../media/image159.png"/><Relationship Id="rId1" Type="http://schemas.openxmlformats.org/officeDocument/2006/relationships/slideLayout" Target="../slideLayouts/slideLayout262.xml"/><Relationship Id="rId6" Type="http://schemas.openxmlformats.org/officeDocument/2006/relationships/image" Target="../media/image163.png"/><Relationship Id="rId11" Type="http://schemas.openxmlformats.org/officeDocument/2006/relationships/image" Target="../media/image168.png"/><Relationship Id="rId5" Type="http://schemas.openxmlformats.org/officeDocument/2006/relationships/image" Target="../media/image162.png"/><Relationship Id="rId15" Type="http://schemas.openxmlformats.org/officeDocument/2006/relationships/image" Target="../media/image172.png"/><Relationship Id="rId10" Type="http://schemas.openxmlformats.org/officeDocument/2006/relationships/image" Target="../media/image167.png"/><Relationship Id="rId4" Type="http://schemas.openxmlformats.org/officeDocument/2006/relationships/image" Target="../media/image161.png"/><Relationship Id="rId9" Type="http://schemas.openxmlformats.org/officeDocument/2006/relationships/image" Target="../media/image166.png"/><Relationship Id="rId14" Type="http://schemas.openxmlformats.org/officeDocument/2006/relationships/image" Target="../media/image171.png"/></Relationships>
</file>

<file path=ppt/slides/_rels/slide2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3.xml"/><Relationship Id="rId1" Type="http://schemas.openxmlformats.org/officeDocument/2006/relationships/slideLayout" Target="../slideLayouts/slideLayout263.xml"/></Relationships>
</file>

<file path=ppt/slides/_rels/slide24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54.xml"/><Relationship Id="rId1" Type="http://schemas.openxmlformats.org/officeDocument/2006/relationships/slideLayout" Target="../slideLayouts/slideLayout263.xml"/></Relationships>
</file>

<file path=ppt/slides/_rels/slide2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7.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51.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3.png"/><Relationship Id="rId7" Type="http://schemas.openxmlformats.org/officeDocument/2006/relationships/image" Target="../media/image159.png"/><Relationship Id="rId2" Type="http://schemas.openxmlformats.org/officeDocument/2006/relationships/image" Target="../media/image149.jpeg"/><Relationship Id="rId1" Type="http://schemas.openxmlformats.org/officeDocument/2006/relationships/slideLayout" Target="../slideLayouts/slideLayout263.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25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92.jpg"/><Relationship Id="rId1" Type="http://schemas.openxmlformats.org/officeDocument/2006/relationships/slideLayout" Target="../slideLayouts/slideLayout262.xml"/><Relationship Id="rId4" Type="http://schemas.openxmlformats.org/officeDocument/2006/relationships/image" Target="../media/image193.png"/></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54.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62.xml"/></Relationships>
</file>

<file path=ppt/slides/_rels/slide25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94.png"/><Relationship Id="rId1" Type="http://schemas.openxmlformats.org/officeDocument/2006/relationships/slideLayout" Target="../slideLayouts/slideLayout262.xml"/></Relationships>
</file>

<file path=ppt/slides/_rels/slide256.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159.png"/><Relationship Id="rId2" Type="http://schemas.openxmlformats.org/officeDocument/2006/relationships/image" Target="../media/image192.jpg"/><Relationship Id="rId1" Type="http://schemas.openxmlformats.org/officeDocument/2006/relationships/slideLayout" Target="../slideLayouts/slideLayout262.xml"/><Relationship Id="rId6" Type="http://schemas.openxmlformats.org/officeDocument/2006/relationships/image" Target="../media/image177.png"/><Relationship Id="rId5" Type="http://schemas.openxmlformats.org/officeDocument/2006/relationships/image" Target="../media/image197.png"/><Relationship Id="rId4" Type="http://schemas.openxmlformats.org/officeDocument/2006/relationships/image" Target="../media/image196.png"/></Relationships>
</file>

<file path=ppt/slides/_rels/slide25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63.xml"/></Relationships>
</file>

<file path=ppt/slides/_rels/slide25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58.xml"/><Relationship Id="rId5" Type="http://schemas.openxmlformats.org/officeDocument/2006/relationships/image" Target="../media/image78.png"/><Relationship Id="rId4" Type="http://schemas.openxmlformats.org/officeDocument/2006/relationships/image" Target="../media/image191.png"/></Relationships>
</file>

<file path=ppt/slides/_rels/slide25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92.jpg"/><Relationship Id="rId1" Type="http://schemas.openxmlformats.org/officeDocument/2006/relationships/slideLayout" Target="../slideLayouts/slideLayout262.xml"/><Relationship Id="rId4" Type="http://schemas.openxmlformats.org/officeDocument/2006/relationships/image" Target="../media/image19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58.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262.xml.rels><?xml version="1.0" encoding="UTF-8" standalone="yes"?>
<Relationships xmlns="http://schemas.openxmlformats.org/package/2006/relationships"><Relationship Id="rId2" Type="http://schemas.openxmlformats.org/officeDocument/2006/relationships/image" Target="../media/image199.emf"/><Relationship Id="rId1" Type="http://schemas.openxmlformats.org/officeDocument/2006/relationships/slideLayout" Target="../slideLayouts/slideLayout258.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26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56.xml"/><Relationship Id="rId1" Type="http://schemas.openxmlformats.org/officeDocument/2006/relationships/slideLayout" Target="../slideLayouts/slideLayout258.xml"/><Relationship Id="rId5" Type="http://schemas.openxmlformats.org/officeDocument/2006/relationships/image" Target="../media/image202.png"/><Relationship Id="rId4" Type="http://schemas.openxmlformats.org/officeDocument/2006/relationships/image" Target="../media/image20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49.jpeg"/><Relationship Id="rId1" Type="http://schemas.openxmlformats.org/officeDocument/2006/relationships/slideLayout" Target="../slideLayouts/slideLayout263.xml"/><Relationship Id="rId4" Type="http://schemas.openxmlformats.org/officeDocument/2006/relationships/image" Target="../media/image171.png"/></Relationships>
</file>

<file path=ppt/slides/_rels/slide271.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g"/><Relationship Id="rId1" Type="http://schemas.openxmlformats.org/officeDocument/2006/relationships/slideLayout" Target="../slideLayouts/slideLayout262.xml"/></Relationships>
</file>

<file path=ppt/slides/_rels/slide27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49.jpeg"/><Relationship Id="rId1" Type="http://schemas.openxmlformats.org/officeDocument/2006/relationships/slideLayout" Target="../slideLayouts/slideLayout263.xml"/><Relationship Id="rId4" Type="http://schemas.openxmlformats.org/officeDocument/2006/relationships/image" Target="../media/image171.png"/></Relationships>
</file>

<file path=ppt/slides/_rels/slide273.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263.xml"/><Relationship Id="rId4" Type="http://schemas.openxmlformats.org/officeDocument/2006/relationships/image" Target="../media/image207.png"/></Relationships>
</file>

<file path=ppt/slides/_rels/slide274.xml.rels><?xml version="1.0" encoding="UTF-8" standalone="yes"?>
<Relationships xmlns="http://schemas.openxmlformats.org/package/2006/relationships"><Relationship Id="rId3" Type="http://schemas.openxmlformats.org/officeDocument/2006/relationships/image" Target="../media/image208.jpg"/><Relationship Id="rId2" Type="http://schemas.openxmlformats.org/officeDocument/2006/relationships/image" Target="../media/image205.png"/><Relationship Id="rId1" Type="http://schemas.openxmlformats.org/officeDocument/2006/relationships/slideLayout" Target="../slideLayouts/slideLayout263.xml"/><Relationship Id="rId5" Type="http://schemas.openxmlformats.org/officeDocument/2006/relationships/image" Target="../media/image209.png"/><Relationship Id="rId4" Type="http://schemas.openxmlformats.org/officeDocument/2006/relationships/image" Target="../media/image206.PNG"/></Relationships>
</file>

<file path=ppt/slides/_rels/slide275.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jpeg"/><Relationship Id="rId1" Type="http://schemas.openxmlformats.org/officeDocument/2006/relationships/slideLayout" Target="../slideLayouts/slideLayout263.xml"/><Relationship Id="rId4" Type="http://schemas.openxmlformats.org/officeDocument/2006/relationships/image" Target="../media/image212.emf"/></Relationships>
</file>

<file path=ppt/slides/_rels/slide276.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57.xml"/><Relationship Id="rId1" Type="http://schemas.openxmlformats.org/officeDocument/2006/relationships/slideLayout" Target="../slideLayouts/slideLayout263.xml"/><Relationship Id="rId4" Type="http://schemas.openxmlformats.org/officeDocument/2006/relationships/image" Target="../media/image214.png"/></Relationships>
</file>

<file path=ppt/slides/_rels/slide277.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5.PNG"/><Relationship Id="rId1" Type="http://schemas.openxmlformats.org/officeDocument/2006/relationships/slideLayout" Target="../slideLayouts/slideLayout263.xml"/><Relationship Id="rId5" Type="http://schemas.openxmlformats.org/officeDocument/2006/relationships/image" Target="../media/image206.PNG"/><Relationship Id="rId4" Type="http://schemas.openxmlformats.org/officeDocument/2006/relationships/image" Target="../media/image213.png"/></Relationships>
</file>

<file path=ppt/slides/_rels/slide27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49.jpeg"/><Relationship Id="rId1" Type="http://schemas.openxmlformats.org/officeDocument/2006/relationships/slideLayout" Target="../slideLayouts/slideLayout263.xml"/><Relationship Id="rId4" Type="http://schemas.openxmlformats.org/officeDocument/2006/relationships/image" Target="../media/image171.png"/></Relationships>
</file>

<file path=ppt/slides/_rels/slide279.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58.xml"/><Relationship Id="rId1" Type="http://schemas.openxmlformats.org/officeDocument/2006/relationships/slideLayout" Target="../slideLayouts/slideLayout263.xml"/><Relationship Id="rId4" Type="http://schemas.openxmlformats.org/officeDocument/2006/relationships/image" Target="../media/image212.emf"/></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80.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263.xml"/><Relationship Id="rId5" Type="http://schemas.openxmlformats.org/officeDocument/2006/relationships/image" Target="../media/image220.png"/><Relationship Id="rId4" Type="http://schemas.openxmlformats.org/officeDocument/2006/relationships/image" Target="../media/image219.png"/></Relationships>
</file>

<file path=ppt/slides/_rels/slide28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49.jpeg"/><Relationship Id="rId1" Type="http://schemas.openxmlformats.org/officeDocument/2006/relationships/slideLayout" Target="../slideLayouts/slideLayout263.xml"/><Relationship Id="rId4" Type="http://schemas.openxmlformats.org/officeDocument/2006/relationships/image" Target="../media/image171.png"/></Relationships>
</file>

<file path=ppt/slides/_rels/slide282.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59.xml"/><Relationship Id="rId1" Type="http://schemas.openxmlformats.org/officeDocument/2006/relationships/slideLayout" Target="../slideLayouts/slideLayout263.xml"/><Relationship Id="rId4" Type="http://schemas.openxmlformats.org/officeDocument/2006/relationships/image" Target="../media/image221.png"/></Relationships>
</file>

<file path=ppt/slides/_rels/slide283.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60.xml"/><Relationship Id="rId1" Type="http://schemas.openxmlformats.org/officeDocument/2006/relationships/slideLayout" Target="../slideLayouts/slideLayout263.xml"/><Relationship Id="rId5" Type="http://schemas.openxmlformats.org/officeDocument/2006/relationships/image" Target="../media/image212.emf"/><Relationship Id="rId4" Type="http://schemas.openxmlformats.org/officeDocument/2006/relationships/image" Target="../media/image221.png"/></Relationships>
</file>

<file path=ppt/slides/_rels/slide28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49.jpeg"/><Relationship Id="rId1" Type="http://schemas.openxmlformats.org/officeDocument/2006/relationships/slideLayout" Target="../slideLayouts/slideLayout263.xml"/><Relationship Id="rId4" Type="http://schemas.openxmlformats.org/officeDocument/2006/relationships/image" Target="../media/image171.png"/></Relationships>
</file>

<file path=ppt/slides/_rels/slide285.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61.xml"/><Relationship Id="rId1" Type="http://schemas.openxmlformats.org/officeDocument/2006/relationships/slideLayout" Target="../slideLayouts/slideLayout263.xml"/><Relationship Id="rId6" Type="http://schemas.openxmlformats.org/officeDocument/2006/relationships/image" Target="../media/image225.png"/><Relationship Id="rId5" Type="http://schemas.openxmlformats.org/officeDocument/2006/relationships/image" Target="../media/image224.png"/><Relationship Id="rId4" Type="http://schemas.openxmlformats.org/officeDocument/2006/relationships/image" Target="../media/image223.png"/></Relationships>
</file>

<file path=ppt/slides/_rels/slide286.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4.png"/><Relationship Id="rId1" Type="http://schemas.openxmlformats.org/officeDocument/2006/relationships/slideLayout" Target="../slideLayouts/slideLayout263.xml"/><Relationship Id="rId4" Type="http://schemas.openxmlformats.org/officeDocument/2006/relationships/image" Target="../media/image227.png"/></Relationships>
</file>

<file path=ppt/slides/_rels/slide287.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62.xml"/><Relationship Id="rId1" Type="http://schemas.openxmlformats.org/officeDocument/2006/relationships/slideLayout" Target="../slideLayouts/slideLayout263.xml"/><Relationship Id="rId4" Type="http://schemas.openxmlformats.org/officeDocument/2006/relationships/image" Target="../media/image224.png"/></Relationships>
</file>

<file path=ppt/slides/_rels/slide28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49.jpeg"/><Relationship Id="rId1" Type="http://schemas.openxmlformats.org/officeDocument/2006/relationships/slideLayout" Target="../slideLayouts/slideLayout263.xml"/><Relationship Id="rId4" Type="http://schemas.openxmlformats.org/officeDocument/2006/relationships/image" Target="../media/image171.png"/></Relationships>
</file>

<file path=ppt/slides/_rels/slide289.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63.xml"/><Relationship Id="rId1" Type="http://schemas.openxmlformats.org/officeDocument/2006/relationships/slideLayout" Target="../slideLayouts/slideLayout263.xml"/><Relationship Id="rId5" Type="http://schemas.openxmlformats.org/officeDocument/2006/relationships/image" Target="../media/image228.png"/><Relationship Id="rId4" Type="http://schemas.openxmlformats.org/officeDocument/2006/relationships/image" Target="../media/image2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49.jpeg"/><Relationship Id="rId1" Type="http://schemas.openxmlformats.org/officeDocument/2006/relationships/slideLayout" Target="../slideLayouts/slideLayout263.xml"/><Relationship Id="rId4" Type="http://schemas.openxmlformats.org/officeDocument/2006/relationships/image" Target="../media/image171.png"/></Relationships>
</file>

<file path=ppt/slides/_rels/slide291.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64.xml"/><Relationship Id="rId1" Type="http://schemas.openxmlformats.org/officeDocument/2006/relationships/slideLayout" Target="../slideLayouts/slideLayout263.xml"/><Relationship Id="rId4" Type="http://schemas.openxmlformats.org/officeDocument/2006/relationships/image" Target="../media/image222.png"/></Relationships>
</file>

<file path=ppt/slides/_rels/slide292.xml.rels><?xml version="1.0" encoding="UTF-8" standalone="yes"?>
<Relationships xmlns="http://schemas.openxmlformats.org/package/2006/relationships"><Relationship Id="rId3" Type="http://schemas.openxmlformats.org/officeDocument/2006/relationships/image" Target="../media/image212.emf"/><Relationship Id="rId2" Type="http://schemas.openxmlformats.org/officeDocument/2006/relationships/notesSlide" Target="../notesSlides/notesSlide65.xml"/><Relationship Id="rId1" Type="http://schemas.openxmlformats.org/officeDocument/2006/relationships/slideLayout" Target="../slideLayouts/slideLayout263.xml"/><Relationship Id="rId5" Type="http://schemas.openxmlformats.org/officeDocument/2006/relationships/image" Target="../media/image230.png"/><Relationship Id="rId4" Type="http://schemas.openxmlformats.org/officeDocument/2006/relationships/image" Target="../media/image222.png"/></Relationships>
</file>

<file path=ppt/slides/_rels/slide29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49.jpeg"/><Relationship Id="rId1" Type="http://schemas.openxmlformats.org/officeDocument/2006/relationships/slideLayout" Target="../slideLayouts/slideLayout263.xml"/><Relationship Id="rId4" Type="http://schemas.openxmlformats.org/officeDocument/2006/relationships/image" Target="../media/image171.png"/></Relationships>
</file>

<file path=ppt/slides/_rels/slide294.xml.rels><?xml version="1.0" encoding="UTF-8" standalone="yes"?>
<Relationships xmlns="http://schemas.openxmlformats.org/package/2006/relationships"><Relationship Id="rId2" Type="http://schemas.openxmlformats.org/officeDocument/2006/relationships/image" Target="../media/image157.gif"/><Relationship Id="rId1" Type="http://schemas.openxmlformats.org/officeDocument/2006/relationships/slideLayout" Target="../slideLayouts/slideLayout262.xml"/></Relationships>
</file>

<file path=ppt/slides/_rels/slide295.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263.xml"/><Relationship Id="rId1" Type="http://schemas.openxmlformats.org/officeDocument/2006/relationships/vmlDrawing" Target="../drawings/vmlDrawing3.vml"/><Relationship Id="rId4" Type="http://schemas.openxmlformats.org/officeDocument/2006/relationships/image" Target="../media/image231.emf"/></Relationships>
</file>

<file path=ppt/slides/_rels/slide296.xml.rels><?xml version="1.0" encoding="UTF-8" standalone="yes"?>
<Relationships xmlns="http://schemas.openxmlformats.org/package/2006/relationships"><Relationship Id="rId8" Type="http://schemas.openxmlformats.org/officeDocument/2006/relationships/package" Target="../embeddings/Microsoft_Word_Document4.docx"/><Relationship Id="rId3" Type="http://schemas.openxmlformats.org/officeDocument/2006/relationships/notesSlide" Target="../notesSlides/notesSlide66.xml"/><Relationship Id="rId7" Type="http://schemas.openxmlformats.org/officeDocument/2006/relationships/image" Target="../media/image233.emf"/><Relationship Id="rId2" Type="http://schemas.openxmlformats.org/officeDocument/2006/relationships/slideLayout" Target="../slideLayouts/slideLayout263.xml"/><Relationship Id="rId1" Type="http://schemas.openxmlformats.org/officeDocument/2006/relationships/vmlDrawing" Target="../drawings/vmlDrawing4.vml"/><Relationship Id="rId6" Type="http://schemas.openxmlformats.org/officeDocument/2006/relationships/package" Target="../embeddings/Microsoft_Word_Document3.docx"/><Relationship Id="rId5" Type="http://schemas.openxmlformats.org/officeDocument/2006/relationships/image" Target="../media/image232.emf"/><Relationship Id="rId4" Type="http://schemas.openxmlformats.org/officeDocument/2006/relationships/package" Target="../embeddings/Microsoft_Word_Document2.docx"/><Relationship Id="rId9" Type="http://schemas.openxmlformats.org/officeDocument/2006/relationships/image" Target="../media/image234.emf"/></Relationships>
</file>

<file path=ppt/slides/_rels/slide297.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63.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58.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0.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70.png"/><Relationship Id="rId3" Type="http://schemas.openxmlformats.org/officeDocument/2006/relationships/image" Target="../media/image160.png"/><Relationship Id="rId7" Type="http://schemas.openxmlformats.org/officeDocument/2006/relationships/image" Target="../media/image164.png"/><Relationship Id="rId12" Type="http://schemas.openxmlformats.org/officeDocument/2006/relationships/image" Target="../media/image169.png"/><Relationship Id="rId2" Type="http://schemas.openxmlformats.org/officeDocument/2006/relationships/image" Target="../media/image159.png"/><Relationship Id="rId1" Type="http://schemas.openxmlformats.org/officeDocument/2006/relationships/slideLayout" Target="../slideLayouts/slideLayout262.xml"/><Relationship Id="rId6" Type="http://schemas.openxmlformats.org/officeDocument/2006/relationships/image" Target="../media/image163.png"/><Relationship Id="rId11" Type="http://schemas.openxmlformats.org/officeDocument/2006/relationships/image" Target="../media/image168.png"/><Relationship Id="rId5" Type="http://schemas.openxmlformats.org/officeDocument/2006/relationships/image" Target="../media/image162.png"/><Relationship Id="rId15" Type="http://schemas.openxmlformats.org/officeDocument/2006/relationships/image" Target="../media/image172.png"/><Relationship Id="rId10" Type="http://schemas.openxmlformats.org/officeDocument/2006/relationships/image" Target="../media/image167.png"/><Relationship Id="rId4" Type="http://schemas.openxmlformats.org/officeDocument/2006/relationships/image" Target="../media/image161.png"/><Relationship Id="rId9" Type="http://schemas.openxmlformats.org/officeDocument/2006/relationships/image" Target="../media/image166.png"/><Relationship Id="rId14" Type="http://schemas.openxmlformats.org/officeDocument/2006/relationships/image" Target="../media/image171.png"/></Relationships>
</file>

<file path=ppt/slides/_rels/slide30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63.xml"/></Relationships>
</file>

<file path=ppt/slides/_rels/slide30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94.png"/><Relationship Id="rId1" Type="http://schemas.openxmlformats.org/officeDocument/2006/relationships/slideLayout" Target="../slideLayouts/slideLayout262.xml"/></Relationships>
</file>

<file path=ppt/slides/_rels/slide303.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3.png"/><Relationship Id="rId7" Type="http://schemas.openxmlformats.org/officeDocument/2006/relationships/image" Target="../media/image159.png"/><Relationship Id="rId2" Type="http://schemas.openxmlformats.org/officeDocument/2006/relationships/image" Target="../media/image149.jpeg"/><Relationship Id="rId1" Type="http://schemas.openxmlformats.org/officeDocument/2006/relationships/slideLayout" Target="../slideLayouts/slideLayout263.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30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2.jpg"/><Relationship Id="rId7" Type="http://schemas.openxmlformats.org/officeDocument/2006/relationships/image" Target="../media/image104.png"/><Relationship Id="rId2" Type="http://schemas.openxmlformats.org/officeDocument/2006/relationships/notesSlide" Target="../notesSlides/notesSlide68.xml"/><Relationship Id="rId1" Type="http://schemas.openxmlformats.org/officeDocument/2006/relationships/slideLayout" Target="../slideLayouts/slideLayout262.xml"/><Relationship Id="rId6" Type="http://schemas.openxmlformats.org/officeDocument/2006/relationships/image" Target="../media/image103.png"/><Relationship Id="rId5" Type="http://schemas.openxmlformats.org/officeDocument/2006/relationships/image" Target="../media/image236.png"/><Relationship Id="rId4" Type="http://schemas.openxmlformats.org/officeDocument/2006/relationships/image" Target="../media/image26.jpeg"/><Relationship Id="rId9" Type="http://schemas.openxmlformats.org/officeDocument/2006/relationships/image" Target="../media/image107.png"/></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58.xml"/></Relationships>
</file>

<file path=ppt/slides/_rels/slide30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49.jpeg"/><Relationship Id="rId1" Type="http://schemas.openxmlformats.org/officeDocument/2006/relationships/slideLayout" Target="../slideLayouts/slideLayout263.xml"/><Relationship Id="rId4" Type="http://schemas.openxmlformats.org/officeDocument/2006/relationships/image" Target="../media/image171.png"/></Relationships>
</file>

<file path=ppt/slides/_rels/slide30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49.jpeg"/><Relationship Id="rId1" Type="http://schemas.openxmlformats.org/officeDocument/2006/relationships/slideLayout" Target="../slideLayouts/slideLayout263.xml"/><Relationship Id="rId4" Type="http://schemas.openxmlformats.org/officeDocument/2006/relationships/image" Target="../media/image171.png"/></Relationships>
</file>

<file path=ppt/slides/_rels/slide30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49.jpeg"/><Relationship Id="rId1" Type="http://schemas.openxmlformats.org/officeDocument/2006/relationships/slideLayout" Target="../slideLayouts/slideLayout263.xml"/><Relationship Id="rId4" Type="http://schemas.openxmlformats.org/officeDocument/2006/relationships/image" Target="../media/image171.png"/></Relationships>
</file>

<file path=ppt/slides/_rels/slide30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49.jpeg"/><Relationship Id="rId1" Type="http://schemas.openxmlformats.org/officeDocument/2006/relationships/slideLayout" Target="../slideLayouts/slideLayout263.xml"/><Relationship Id="rId4" Type="http://schemas.openxmlformats.org/officeDocument/2006/relationships/image" Target="../media/image17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49.jpeg"/><Relationship Id="rId1" Type="http://schemas.openxmlformats.org/officeDocument/2006/relationships/slideLayout" Target="../slideLayouts/slideLayout263.xml"/><Relationship Id="rId4" Type="http://schemas.openxmlformats.org/officeDocument/2006/relationships/image" Target="../media/image171.png"/></Relationships>
</file>

<file path=ppt/slides/_rels/slide31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49.jpeg"/><Relationship Id="rId1" Type="http://schemas.openxmlformats.org/officeDocument/2006/relationships/slideLayout" Target="../slideLayouts/slideLayout263.xml"/><Relationship Id="rId4" Type="http://schemas.openxmlformats.org/officeDocument/2006/relationships/image" Target="../media/image171.png"/></Relationships>
</file>

<file path=ppt/slides/_rels/slide31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49.jpeg"/><Relationship Id="rId1" Type="http://schemas.openxmlformats.org/officeDocument/2006/relationships/slideLayout" Target="../slideLayouts/slideLayout263.xml"/><Relationship Id="rId4" Type="http://schemas.openxmlformats.org/officeDocument/2006/relationships/image" Target="../media/image171.png"/></Relationships>
</file>

<file path=ppt/slides/_rels/slide31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49.jpeg"/><Relationship Id="rId1" Type="http://schemas.openxmlformats.org/officeDocument/2006/relationships/slideLayout" Target="../slideLayouts/slideLayout263.xml"/><Relationship Id="rId4" Type="http://schemas.openxmlformats.org/officeDocument/2006/relationships/image" Target="../media/image171.png"/></Relationships>
</file>

<file path=ppt/slides/_rels/slide314.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157.gif"/><Relationship Id="rId1" Type="http://schemas.openxmlformats.org/officeDocument/2006/relationships/slideLayout" Target="../slideLayouts/slideLayout262.xml"/><Relationship Id="rId5" Type="http://schemas.openxmlformats.org/officeDocument/2006/relationships/image" Target="../media/image238.jpeg"/><Relationship Id="rId4" Type="http://schemas.openxmlformats.org/officeDocument/2006/relationships/image" Target="../media/image237.png"/></Relationships>
</file>

<file path=ppt/slides/_rels/slide315.xml.rels><?xml version="1.0" encoding="UTF-8" standalone="yes"?>
<Relationships xmlns="http://schemas.openxmlformats.org/package/2006/relationships"><Relationship Id="rId3" Type="http://schemas.openxmlformats.org/officeDocument/2006/relationships/image" Target="../media/image212.emf"/><Relationship Id="rId2" Type="http://schemas.openxmlformats.org/officeDocument/2006/relationships/notesSlide" Target="../notesSlides/notesSlide70.xml"/><Relationship Id="rId1" Type="http://schemas.openxmlformats.org/officeDocument/2006/relationships/slideLayout" Target="../slideLayouts/slideLayout263.xml"/><Relationship Id="rId5" Type="http://schemas.openxmlformats.org/officeDocument/2006/relationships/image" Target="../media/image230.png"/><Relationship Id="rId4" Type="http://schemas.openxmlformats.org/officeDocument/2006/relationships/image" Target="../media/image222.png"/></Relationships>
</file>

<file path=ppt/slides/_rels/slide316.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263.xml"/></Relationships>
</file>

<file path=ppt/slides/_rels/slide317.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71.xml"/><Relationship Id="rId1" Type="http://schemas.openxmlformats.org/officeDocument/2006/relationships/slideLayout" Target="../slideLayouts/slideLayout263.xml"/></Relationships>
</file>

<file path=ppt/slides/_rels/slide318.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263.xml"/></Relationships>
</file>

<file path=ppt/slides/_rels/slide319.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263.xml"/><Relationship Id="rId5" Type="http://schemas.openxmlformats.org/officeDocument/2006/relationships/image" Target="../media/image242.jpg"/><Relationship Id="rId4" Type="http://schemas.openxmlformats.org/officeDocument/2006/relationships/image" Target="../media/image2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320.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263.xml"/></Relationships>
</file>

<file path=ppt/slides/_rels/slide32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49.jpeg"/><Relationship Id="rId1" Type="http://schemas.openxmlformats.org/officeDocument/2006/relationships/slideLayout" Target="../slideLayouts/slideLayout263.xml"/><Relationship Id="rId4" Type="http://schemas.openxmlformats.org/officeDocument/2006/relationships/image" Target="../media/image171.png"/></Relationships>
</file>

<file path=ppt/slides/_rels/slide32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157.gif"/><Relationship Id="rId1" Type="http://schemas.openxmlformats.org/officeDocument/2006/relationships/slideLayout" Target="../slideLayouts/slideLayout262.xml"/><Relationship Id="rId5" Type="http://schemas.openxmlformats.org/officeDocument/2006/relationships/image" Target="../media/image238.jpeg"/><Relationship Id="rId4" Type="http://schemas.openxmlformats.org/officeDocument/2006/relationships/image" Target="../media/image237.png"/></Relationships>
</file>

<file path=ppt/slides/_rels/slide32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58.xml"/></Relationships>
</file>

<file path=ppt/slides/_rels/slide324.xml.rels><?xml version="1.0" encoding="UTF-8" standalone="yes"?>
<Relationships xmlns="http://schemas.openxmlformats.org/package/2006/relationships"><Relationship Id="rId3" Type="http://schemas.openxmlformats.org/officeDocument/2006/relationships/image" Target="../media/image243.jpeg"/><Relationship Id="rId7" Type="http://schemas.openxmlformats.org/officeDocument/2006/relationships/image" Target="../media/image247.png"/><Relationship Id="rId2" Type="http://schemas.openxmlformats.org/officeDocument/2006/relationships/notesSlide" Target="../notesSlides/notesSlide72.xml"/><Relationship Id="rId1" Type="http://schemas.openxmlformats.org/officeDocument/2006/relationships/slideLayout" Target="../slideLayouts/slideLayout262.xml"/><Relationship Id="rId6" Type="http://schemas.openxmlformats.org/officeDocument/2006/relationships/image" Target="../media/image246.png"/><Relationship Id="rId5" Type="http://schemas.openxmlformats.org/officeDocument/2006/relationships/image" Target="../media/image245.jpeg"/><Relationship Id="rId4" Type="http://schemas.openxmlformats.org/officeDocument/2006/relationships/image" Target="../media/image244.jpeg"/></Relationships>
</file>

<file path=ppt/slides/_rels/slide325.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268.xml"/></Relationships>
</file>

<file path=ppt/slides/_rels/slide326.xml.rels><?xml version="1.0" encoding="UTF-8" standalone="yes"?>
<Relationships xmlns="http://schemas.openxmlformats.org/package/2006/relationships"><Relationship Id="rId3" Type="http://schemas.openxmlformats.org/officeDocument/2006/relationships/image" Target="../media/image250.emf"/><Relationship Id="rId2" Type="http://schemas.openxmlformats.org/officeDocument/2006/relationships/image" Target="../media/image249.png"/><Relationship Id="rId1" Type="http://schemas.openxmlformats.org/officeDocument/2006/relationships/slideLayout" Target="../slideLayouts/slideLayout268.xml"/></Relationships>
</file>

<file path=ppt/slides/_rels/slide327.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268.xml"/></Relationships>
</file>

<file path=ppt/slides/_rels/slide328.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53.PNG"/><Relationship Id="rId1" Type="http://schemas.openxmlformats.org/officeDocument/2006/relationships/slideLayout" Target="../slideLayouts/slideLayout268.xml"/></Relationships>
</file>

<file path=ppt/slides/_rels/slide32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49.jpeg"/><Relationship Id="rId1" Type="http://schemas.openxmlformats.org/officeDocument/2006/relationships/slideLayout" Target="../slideLayouts/slideLayout263.xml"/><Relationship Id="rId4" Type="http://schemas.openxmlformats.org/officeDocument/2006/relationships/image" Target="../media/image171.png"/></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330.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73.xml"/><Relationship Id="rId1" Type="http://schemas.openxmlformats.org/officeDocument/2006/relationships/slideLayout" Target="../slideLayouts/slideLayout268.xml"/><Relationship Id="rId5" Type="http://schemas.openxmlformats.org/officeDocument/2006/relationships/image" Target="../media/image256.png"/><Relationship Id="rId4" Type="http://schemas.openxmlformats.org/officeDocument/2006/relationships/image" Target="../media/image255.png"/></Relationships>
</file>

<file path=ppt/slides/_rels/slide331.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268.xml"/><Relationship Id="rId5" Type="http://schemas.openxmlformats.org/officeDocument/2006/relationships/image" Target="../media/image260.png"/><Relationship Id="rId4" Type="http://schemas.openxmlformats.org/officeDocument/2006/relationships/image" Target="../media/image259.png"/></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68.xml"/></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68.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68.xml"/></Relationships>
</file>

<file path=ppt/slides/_rels/slide33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68.xml"/></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68.xml"/></Relationships>
</file>

<file path=ppt/slides/_rels/slide33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68.xml"/></Relationships>
</file>

<file path=ppt/slides/_rels/slide33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62.xml"/><Relationship Id="rId1" Type="http://schemas.openxmlformats.org/officeDocument/2006/relationships/tags" Target="../tags/tag1.xml"/><Relationship Id="rId6" Type="http://schemas.openxmlformats.org/officeDocument/2006/relationships/image" Target="../media/image263.jpeg"/><Relationship Id="rId5" Type="http://schemas.openxmlformats.org/officeDocument/2006/relationships/image" Target="../media/image262.jpeg"/><Relationship Id="rId4" Type="http://schemas.openxmlformats.org/officeDocument/2006/relationships/image" Target="../media/image261.jpeg"/></Relationships>
</file>

<file path=ppt/slides/_rels/slide339.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image" Target="../media/image263.jpeg"/><Relationship Id="rId1" Type="http://schemas.openxmlformats.org/officeDocument/2006/relationships/slideLayout" Target="../slideLayouts/slideLayout26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62.xml"/><Relationship Id="rId1" Type="http://schemas.openxmlformats.org/officeDocument/2006/relationships/tags" Target="../tags/tag2.xml"/><Relationship Id="rId5" Type="http://schemas.openxmlformats.org/officeDocument/2006/relationships/image" Target="../media/image262.jpeg"/><Relationship Id="rId4" Type="http://schemas.openxmlformats.org/officeDocument/2006/relationships/image" Target="../media/image265.jpeg"/></Relationships>
</file>

<file path=ppt/slides/_rels/slide34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58.xml"/><Relationship Id="rId5" Type="http://schemas.openxmlformats.org/officeDocument/2006/relationships/image" Target="../media/image78.png"/><Relationship Id="rId4" Type="http://schemas.openxmlformats.org/officeDocument/2006/relationships/image" Target="../media/image191.png"/></Relationships>
</file>

<file path=ppt/slides/_rels/slide342.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268.xml"/></Relationships>
</file>

<file path=ppt/slides/_rels/slide34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68.xml"/></Relationships>
</file>

<file path=ppt/slides/_rels/slide344.xml.rels><?xml version="1.0" encoding="UTF-8" standalone="yes"?>
<Relationships xmlns="http://schemas.openxmlformats.org/package/2006/relationships"><Relationship Id="rId2" Type="http://schemas.openxmlformats.org/officeDocument/2006/relationships/image" Target="../media/image267.jpg"/><Relationship Id="rId1" Type="http://schemas.openxmlformats.org/officeDocument/2006/relationships/slideLayout" Target="../slideLayouts/slideLayout262.xml"/></Relationships>
</file>

<file path=ppt/slides/_rels/slide345.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268.xml"/></Relationships>
</file>

<file path=ppt/slides/_rels/slide346.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268.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68.xml"/></Relationships>
</file>

<file path=ppt/slides/_rels/slide34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1.xml"/><Relationship Id="rId1" Type="http://schemas.openxmlformats.org/officeDocument/2006/relationships/slideLayout" Target="../slideLayouts/slideLayout263.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6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57.xml"/></Relationships>
</file>

<file path=ppt/slides/_rels/slide35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58.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35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68.xml"/></Relationships>
</file>

<file path=ppt/slides/_rels/slide356.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62.xml"/><Relationship Id="rId1" Type="http://schemas.openxmlformats.org/officeDocument/2006/relationships/tags" Target="../tags/tag3.xml"/><Relationship Id="rId6" Type="http://schemas.openxmlformats.org/officeDocument/2006/relationships/image" Target="../media/image263.jpeg"/><Relationship Id="rId5" Type="http://schemas.openxmlformats.org/officeDocument/2006/relationships/image" Target="../media/image262.jpeg"/><Relationship Id="rId4" Type="http://schemas.openxmlformats.org/officeDocument/2006/relationships/image" Target="../media/image261.jpeg"/></Relationships>
</file>

<file path=ppt/slides/_rels/slide357.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image" Target="../media/image263.jpeg"/><Relationship Id="rId1" Type="http://schemas.openxmlformats.org/officeDocument/2006/relationships/slideLayout" Target="../slideLayouts/slideLayout262.xml"/></Relationships>
</file>

<file path=ppt/slides/_rels/slide358.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62.xml"/><Relationship Id="rId1" Type="http://schemas.openxmlformats.org/officeDocument/2006/relationships/tags" Target="../tags/tag4.xml"/><Relationship Id="rId5" Type="http://schemas.openxmlformats.org/officeDocument/2006/relationships/image" Target="../media/image262.jpeg"/><Relationship Id="rId4" Type="http://schemas.openxmlformats.org/officeDocument/2006/relationships/image" Target="../media/image265.jpeg"/></Relationships>
</file>

<file path=ppt/slides/_rels/slide35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68.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0.xml"/></Relationships>
</file>

<file path=ppt/slides/_rels/slide360.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268.xml"/></Relationships>
</file>

<file path=ppt/slides/_rels/slide36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68.xml"/></Relationships>
</file>

<file path=ppt/slides/_rels/slide362.xml.rels><?xml version="1.0" encoding="UTF-8" standalone="yes"?>
<Relationships xmlns="http://schemas.openxmlformats.org/package/2006/relationships"><Relationship Id="rId2" Type="http://schemas.openxmlformats.org/officeDocument/2006/relationships/image" Target="../media/image267.jpg"/><Relationship Id="rId1" Type="http://schemas.openxmlformats.org/officeDocument/2006/relationships/slideLayout" Target="../slideLayouts/slideLayout262.xml"/></Relationships>
</file>

<file path=ppt/slides/_rels/slide363.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62.xml"/></Relationships>
</file>

<file path=ppt/slides/_rels/slide36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63.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367.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268.xml"/></Relationships>
</file>

<file path=ppt/slides/_rels/slide36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9.xml"/><Relationship Id="rId1" Type="http://schemas.openxmlformats.org/officeDocument/2006/relationships/slideLayout" Target="../slideLayouts/slideLayout263.xml"/></Relationships>
</file>

<file path=ppt/slides/_rels/slide369.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70.png"/><Relationship Id="rId1" Type="http://schemas.openxmlformats.org/officeDocument/2006/relationships/slideLayout" Target="../slideLayouts/slideLayout263.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37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5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13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1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jpeg"/></Relationships>
</file>

<file path=ppt/slides/_rels/slide4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6.xm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6.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6.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26.xml"/></Relationships>
</file>

<file path=ppt/slides/_rels/slide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2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4.png"/><Relationship Id="rId1" Type="http://schemas.openxmlformats.org/officeDocument/2006/relationships/slideLayout" Target="../slideLayouts/slideLayout126.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4.png"/><Relationship Id="rId1" Type="http://schemas.openxmlformats.org/officeDocument/2006/relationships/slideLayout" Target="../slideLayouts/slideLayout126.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6.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6.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5.png"/><Relationship Id="rId1" Type="http://schemas.openxmlformats.org/officeDocument/2006/relationships/slideLayout" Target="../slideLayouts/slideLayout126.xml"/><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6.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1.jpeg"/><Relationship Id="rId1" Type="http://schemas.openxmlformats.org/officeDocument/2006/relationships/slideLayout" Target="../slideLayouts/slideLayout1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18.xml"/><Relationship Id="rId6" Type="http://schemas.openxmlformats.org/officeDocument/2006/relationships/image" Target="../media/image76.png"/><Relationship Id="rId11" Type="http://schemas.microsoft.com/office/2007/relationships/hdphoto" Target="../media/hdphoto1.wdp"/><Relationship Id="rId5" Type="http://schemas.openxmlformats.org/officeDocument/2006/relationships/image" Target="../media/image75.png"/><Relationship Id="rId10" Type="http://schemas.openxmlformats.org/officeDocument/2006/relationships/image" Target="../media/image80.jpeg"/><Relationship Id="rId4" Type="http://schemas.openxmlformats.org/officeDocument/2006/relationships/image" Target="../media/image74.png"/><Relationship Id="rId9" Type="http://schemas.openxmlformats.org/officeDocument/2006/relationships/image" Target="../media/image79.png"/></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83.png"/><Relationship Id="rId4" Type="http://schemas.openxmlformats.org/officeDocument/2006/relationships/image" Target="../media/image82.png"/></Relationships>
</file>

<file path=ppt/slides/_rels/slide6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1.png"/><Relationship Id="rId7" Type="http://schemas.openxmlformats.org/officeDocument/2006/relationships/image" Target="../media/image86.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63.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92.png"/><Relationship Id="rId2" Type="http://schemas.openxmlformats.org/officeDocument/2006/relationships/image" Target="../media/image88.png"/><Relationship Id="rId1" Type="http://schemas.openxmlformats.org/officeDocument/2006/relationships/slideLayout" Target="../slideLayouts/slideLayout1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94.png"/></Relationships>
</file>

<file path=ppt/slides/_rels/slide6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6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5.xml"/></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7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131.xml"/></Relationships>
</file>

<file path=ppt/slides/_rels/slide7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13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7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7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2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26.xml"/></Relationships>
</file>

<file path=ppt/slides/_rels/slide8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30.xml"/></Relationships>
</file>

<file path=ppt/slides/_rels/slide8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26.xml"/></Relationships>
</file>

<file path=ppt/slides/_rels/slide8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2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8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131.xml"/></Relationships>
</file>

<file path=ppt/slides/_rels/slide8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8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14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9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5926" y="1602080"/>
            <a:ext cx="7772400" cy="1225021"/>
          </a:xfrm>
        </p:spPr>
        <p:txBody>
          <a:bodyPr>
            <a:normAutofit/>
          </a:bodyPr>
          <a:lstStyle/>
          <a:p>
            <a:r>
              <a:rPr lang="en-US" sz="5400" b="1" dirty="0" err="1" smtClean="0"/>
              <a:t>Estudio</a:t>
            </a:r>
            <a:r>
              <a:rPr lang="en-US" sz="5400" b="1" dirty="0" smtClean="0"/>
              <a:t> de Daniel</a:t>
            </a:r>
            <a:endParaRPr lang="en-US" sz="5400" b="1" dirty="0"/>
          </a:p>
        </p:txBody>
      </p:sp>
      <p:sp>
        <p:nvSpPr>
          <p:cNvPr id="3" name="Subtitle 2"/>
          <p:cNvSpPr>
            <a:spLocks noGrp="1"/>
          </p:cNvSpPr>
          <p:nvPr>
            <p:ph type="subTitle" idx="1"/>
          </p:nvPr>
        </p:nvSpPr>
        <p:spPr/>
        <p:txBody>
          <a:bodyPr/>
          <a:lstStyle/>
          <a:p>
            <a:r>
              <a:rPr lang="en-US" dirty="0" smtClean="0"/>
              <a:t>Primavera 2016</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26" y="3"/>
            <a:ext cx="9144000" cy="1190625"/>
          </a:xfrm>
          <a:prstGeom prst="rect">
            <a:avLst/>
          </a:prstGeom>
        </p:spPr>
      </p:pic>
    </p:spTree>
    <p:extLst>
      <p:ext uri="{BB962C8B-B14F-4D97-AF65-F5344CB8AC3E}">
        <p14:creationId xmlns:p14="http://schemas.microsoft.com/office/powerpoint/2010/main" val="12781904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5"/>
          <p:cNvSpPr>
            <a:spLocks noChangeArrowheads="1"/>
          </p:cNvSpPr>
          <p:nvPr/>
        </p:nvSpPr>
        <p:spPr bwMode="auto">
          <a:xfrm>
            <a:off x="0" y="1016000"/>
            <a:ext cx="9144000" cy="4699000"/>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dirty="0">
              <a:solidFill>
                <a:prstClr val="black"/>
              </a:solidFill>
            </a:endParaRPr>
          </a:p>
        </p:txBody>
      </p:sp>
      <p:sp>
        <p:nvSpPr>
          <p:cNvPr id="54275" name="Rectangle 2"/>
          <p:cNvSpPr>
            <a:spLocks noGrp="1" noChangeArrowheads="1"/>
          </p:cNvSpPr>
          <p:nvPr>
            <p:ph type="title"/>
          </p:nvPr>
        </p:nvSpPr>
        <p:spPr>
          <a:xfrm>
            <a:off x="971550" y="63500"/>
            <a:ext cx="7772400" cy="952500"/>
          </a:xfrm>
        </p:spPr>
        <p:txBody>
          <a:bodyPr/>
          <a:lstStyle/>
          <a:p>
            <a:pPr eaLnBrk="1" hangingPunct="1"/>
            <a:r>
              <a:rPr lang="en-US" altLang="en-US" dirty="0" smtClean="0"/>
              <a:t>La </a:t>
            </a:r>
            <a:r>
              <a:rPr lang="en-US" altLang="en-US" dirty="0" err="1" smtClean="0"/>
              <a:t>familia</a:t>
            </a:r>
            <a:r>
              <a:rPr lang="en-US" altLang="en-US" dirty="0" smtClean="0"/>
              <a:t> de </a:t>
            </a:r>
            <a:r>
              <a:rPr lang="en-US" altLang="en-US" dirty="0" err="1" smtClean="0"/>
              <a:t>Josías</a:t>
            </a:r>
            <a:endParaRPr lang="en-US" altLang="en-US" dirty="0" smtClean="0"/>
          </a:p>
        </p:txBody>
      </p:sp>
      <p:sp>
        <p:nvSpPr>
          <p:cNvPr id="54276" name="Line 10"/>
          <p:cNvSpPr>
            <a:spLocks noChangeShapeType="1"/>
          </p:cNvSpPr>
          <p:nvPr/>
        </p:nvSpPr>
        <p:spPr bwMode="auto">
          <a:xfrm>
            <a:off x="1485900" y="2714625"/>
            <a:ext cx="5791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54277" name="Line 11"/>
          <p:cNvSpPr>
            <a:spLocks noChangeShapeType="1"/>
          </p:cNvSpPr>
          <p:nvPr/>
        </p:nvSpPr>
        <p:spPr bwMode="auto">
          <a:xfrm flipV="1">
            <a:off x="4438650" y="1889126"/>
            <a:ext cx="0" cy="8413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en-US">
              <a:solidFill>
                <a:prstClr val="black"/>
              </a:solidFill>
              <a:latin typeface="Arial" pitchFamily="34" charset="0"/>
              <a:cs typeface="Arial" pitchFamily="34" charset="0"/>
            </a:endParaRPr>
          </a:p>
        </p:txBody>
      </p:sp>
      <p:graphicFrame>
        <p:nvGraphicFramePr>
          <p:cNvPr id="54278" name="Object 4"/>
          <p:cNvGraphicFramePr>
            <a:graphicFrameLocks noChangeAspect="1"/>
          </p:cNvGraphicFramePr>
          <p:nvPr/>
        </p:nvGraphicFramePr>
        <p:xfrm>
          <a:off x="3930650" y="1016001"/>
          <a:ext cx="1016000" cy="941917"/>
        </p:xfrm>
        <a:graphic>
          <a:graphicData uri="http://schemas.openxmlformats.org/presentationml/2006/ole">
            <mc:AlternateContent xmlns:mc="http://schemas.openxmlformats.org/markup-compatibility/2006">
              <mc:Choice xmlns:v="urn:schemas-microsoft-com:vml" Requires="v">
                <p:oleObj spid="_x0000_s5847" name="Image" r:id="rId3" imgW="1015515" imgH="1130159" progId="PhotoshopElements.Image.2">
                  <p:embed/>
                </p:oleObj>
              </mc:Choice>
              <mc:Fallback>
                <p:oleObj name="Image" r:id="rId3" imgW="1015515" imgH="1130159" progId="PhotoshopElements.Image.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0650" y="1016001"/>
                        <a:ext cx="1016000" cy="941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4279" name="Line 12"/>
          <p:cNvSpPr>
            <a:spLocks noChangeShapeType="1"/>
          </p:cNvSpPr>
          <p:nvPr/>
        </p:nvSpPr>
        <p:spPr bwMode="auto">
          <a:xfrm flipV="1">
            <a:off x="1504950" y="2698750"/>
            <a:ext cx="0" cy="5080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54280" name="Line 13"/>
          <p:cNvSpPr>
            <a:spLocks noChangeShapeType="1"/>
          </p:cNvSpPr>
          <p:nvPr/>
        </p:nvSpPr>
        <p:spPr bwMode="auto">
          <a:xfrm flipV="1">
            <a:off x="3849688" y="2702719"/>
            <a:ext cx="0" cy="5080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54281" name="Line 14"/>
          <p:cNvSpPr>
            <a:spLocks noChangeShapeType="1"/>
          </p:cNvSpPr>
          <p:nvPr/>
        </p:nvSpPr>
        <p:spPr bwMode="auto">
          <a:xfrm flipV="1">
            <a:off x="7245350" y="2696104"/>
            <a:ext cx="0" cy="5080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en-US">
              <a:solidFill>
                <a:prstClr val="black"/>
              </a:solidFill>
              <a:latin typeface="Arial" pitchFamily="34" charset="0"/>
              <a:cs typeface="Arial" pitchFamily="34" charset="0"/>
            </a:endParaRPr>
          </a:p>
        </p:txBody>
      </p:sp>
      <p:graphicFrame>
        <p:nvGraphicFramePr>
          <p:cNvPr id="54282" name="Object 9"/>
          <p:cNvGraphicFramePr>
            <a:graphicFrameLocks noChangeAspect="1"/>
          </p:cNvGraphicFramePr>
          <p:nvPr/>
        </p:nvGraphicFramePr>
        <p:xfrm>
          <a:off x="6756400" y="2910417"/>
          <a:ext cx="1155700" cy="973667"/>
        </p:xfrm>
        <a:graphic>
          <a:graphicData uri="http://schemas.openxmlformats.org/presentationml/2006/ole">
            <mc:AlternateContent xmlns:mc="http://schemas.openxmlformats.org/markup-compatibility/2006">
              <mc:Choice xmlns:v="urn:schemas-microsoft-com:vml" Requires="v">
                <p:oleObj spid="_x0000_s5848" name="Image" r:id="rId5" imgW="1155148" imgH="1168254" progId="PhotoshopElements.Image.2">
                  <p:embed/>
                </p:oleObj>
              </mc:Choice>
              <mc:Fallback>
                <p:oleObj name="Image" r:id="rId5" imgW="1155148" imgH="1168254" progId="PhotoshopElements.Image.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6400" y="2910417"/>
                        <a:ext cx="1155700" cy="973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4283" name="Line 15"/>
          <p:cNvSpPr>
            <a:spLocks noChangeShapeType="1"/>
          </p:cNvSpPr>
          <p:nvPr/>
        </p:nvSpPr>
        <p:spPr bwMode="auto">
          <a:xfrm flipH="1" flipV="1">
            <a:off x="1519238" y="3739887"/>
            <a:ext cx="0" cy="10953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en-US">
              <a:solidFill>
                <a:prstClr val="black"/>
              </a:solidFill>
              <a:latin typeface="Arial" pitchFamily="34" charset="0"/>
              <a:cs typeface="Arial" pitchFamily="34" charset="0"/>
            </a:endParaRPr>
          </a:p>
        </p:txBody>
      </p:sp>
      <p:graphicFrame>
        <p:nvGraphicFramePr>
          <p:cNvPr id="54284" name="Object 7"/>
          <p:cNvGraphicFramePr>
            <a:graphicFrameLocks noChangeAspect="1"/>
          </p:cNvGraphicFramePr>
          <p:nvPr/>
        </p:nvGraphicFramePr>
        <p:xfrm>
          <a:off x="941388" y="2909095"/>
          <a:ext cx="1270000" cy="973667"/>
        </p:xfrm>
        <a:graphic>
          <a:graphicData uri="http://schemas.openxmlformats.org/presentationml/2006/ole">
            <mc:AlternateContent xmlns:mc="http://schemas.openxmlformats.org/markup-compatibility/2006">
              <mc:Choice xmlns:v="urn:schemas-microsoft-com:vml" Requires="v">
                <p:oleObj spid="_x0000_s5849" name="Image" r:id="rId7" imgW="1269841" imgH="1168254" progId="PhotoshopElements.Image.2">
                  <p:embed/>
                </p:oleObj>
              </mc:Choice>
              <mc:Fallback>
                <p:oleObj name="Image" r:id="rId7" imgW="1269841" imgH="1168254" progId="PhotoshopElements.Image.2">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1388" y="2909095"/>
                        <a:ext cx="1270000" cy="973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4285" name="Text Box 16"/>
          <p:cNvSpPr txBox="1">
            <a:spLocks noChangeArrowheads="1"/>
          </p:cNvSpPr>
          <p:nvPr/>
        </p:nvSpPr>
        <p:spPr bwMode="auto">
          <a:xfrm>
            <a:off x="2783918" y="2355622"/>
            <a:ext cx="10358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dirty="0" err="1">
                <a:solidFill>
                  <a:srgbClr val="003399"/>
                </a:solidFill>
                <a:latin typeface="Tahoma" pitchFamily="34" charset="0"/>
              </a:rPr>
              <a:t>Hamutal</a:t>
            </a:r>
            <a:endParaRPr lang="en-US" altLang="en-US" dirty="0">
              <a:solidFill>
                <a:srgbClr val="003399"/>
              </a:solidFill>
              <a:latin typeface="Tahoma" pitchFamily="34" charset="0"/>
            </a:endParaRPr>
          </a:p>
        </p:txBody>
      </p:sp>
      <p:sp>
        <p:nvSpPr>
          <p:cNvPr id="54286" name="Text Box 17"/>
          <p:cNvSpPr txBox="1">
            <a:spLocks noChangeArrowheads="1"/>
          </p:cNvSpPr>
          <p:nvPr/>
        </p:nvSpPr>
        <p:spPr bwMode="auto">
          <a:xfrm>
            <a:off x="1176188" y="2371100"/>
            <a:ext cx="9366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dirty="0" err="1" smtClean="0">
                <a:solidFill>
                  <a:srgbClr val="003399"/>
                </a:solidFill>
                <a:latin typeface="Tahoma" pitchFamily="34" charset="0"/>
              </a:rPr>
              <a:t>Zebuda</a:t>
            </a:r>
            <a:endParaRPr lang="en-US" altLang="en-US" dirty="0">
              <a:solidFill>
                <a:srgbClr val="003399"/>
              </a:solidFill>
              <a:latin typeface="Tahoma" pitchFamily="34" charset="0"/>
            </a:endParaRPr>
          </a:p>
        </p:txBody>
      </p:sp>
      <p:sp>
        <p:nvSpPr>
          <p:cNvPr id="54287" name="Text Box 19"/>
          <p:cNvSpPr txBox="1">
            <a:spLocks noChangeArrowheads="1"/>
          </p:cNvSpPr>
          <p:nvPr/>
        </p:nvSpPr>
        <p:spPr bwMode="auto">
          <a:xfrm>
            <a:off x="3790950" y="2038294"/>
            <a:ext cx="1295400" cy="5262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lnSpc>
                <a:spcPct val="80000"/>
              </a:lnSpc>
              <a:spcBef>
                <a:spcPct val="25000"/>
              </a:spcBef>
              <a:spcAft>
                <a:spcPct val="0"/>
              </a:spcAft>
            </a:pPr>
            <a:r>
              <a:rPr lang="en-US" altLang="en-US" dirty="0">
                <a:solidFill>
                  <a:prstClr val="black"/>
                </a:solidFill>
                <a:latin typeface="Tempus Sans ITC" pitchFamily="82" charset="0"/>
              </a:rPr>
              <a:t>640-609</a:t>
            </a:r>
          </a:p>
          <a:p>
            <a:pPr algn="ctr" eaLnBrk="1" fontAlgn="base" hangingPunct="1">
              <a:lnSpc>
                <a:spcPct val="80000"/>
              </a:lnSpc>
              <a:spcBef>
                <a:spcPct val="25000"/>
              </a:spcBef>
              <a:spcAft>
                <a:spcPct val="0"/>
              </a:spcAft>
            </a:pPr>
            <a:r>
              <a:rPr lang="en-US" altLang="en-US" dirty="0" err="1" smtClean="0">
                <a:solidFill>
                  <a:prstClr val="black"/>
                </a:solidFill>
                <a:latin typeface="Tempus Sans ITC" pitchFamily="82" charset="0"/>
              </a:rPr>
              <a:t>Edad</a:t>
            </a:r>
            <a:r>
              <a:rPr lang="en-US" altLang="en-US" dirty="0" smtClean="0">
                <a:solidFill>
                  <a:prstClr val="black"/>
                </a:solidFill>
                <a:latin typeface="Tempus Sans ITC" pitchFamily="82" charset="0"/>
              </a:rPr>
              <a:t> de </a:t>
            </a:r>
            <a:r>
              <a:rPr lang="en-US" altLang="en-US" dirty="0">
                <a:solidFill>
                  <a:prstClr val="black"/>
                </a:solidFill>
                <a:latin typeface="Tempus Sans ITC" pitchFamily="82" charset="0"/>
              </a:rPr>
              <a:t>8</a:t>
            </a:r>
          </a:p>
        </p:txBody>
      </p:sp>
      <p:graphicFrame>
        <p:nvGraphicFramePr>
          <p:cNvPr id="54288" name="Object 6"/>
          <p:cNvGraphicFramePr>
            <a:graphicFrameLocks noChangeAspect="1"/>
          </p:cNvGraphicFramePr>
          <p:nvPr/>
        </p:nvGraphicFramePr>
        <p:xfrm>
          <a:off x="3302000" y="2901157"/>
          <a:ext cx="1270000" cy="984250"/>
        </p:xfrm>
        <a:graphic>
          <a:graphicData uri="http://schemas.openxmlformats.org/presentationml/2006/ole">
            <mc:AlternateContent xmlns:mc="http://schemas.openxmlformats.org/markup-compatibility/2006">
              <mc:Choice xmlns:v="urn:schemas-microsoft-com:vml" Requires="v">
                <p:oleObj spid="_x0000_s5850" name="Image" r:id="rId9" imgW="1269841" imgH="1180952" progId="PhotoshopElements.Image.2">
                  <p:embed/>
                </p:oleObj>
              </mc:Choice>
              <mc:Fallback>
                <p:oleObj name="Image" r:id="rId9" imgW="1269841" imgH="1180952" progId="PhotoshopElements.Image.2">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02000" y="2901157"/>
                        <a:ext cx="1270000" cy="98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4289" name="Text Box 20"/>
          <p:cNvSpPr txBox="1">
            <a:spLocks noChangeArrowheads="1"/>
          </p:cNvSpPr>
          <p:nvPr/>
        </p:nvSpPr>
        <p:spPr bwMode="auto">
          <a:xfrm>
            <a:off x="3146277" y="3984625"/>
            <a:ext cx="1613196" cy="5124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t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lnSpc>
                <a:spcPct val="80000"/>
              </a:lnSpc>
              <a:spcBef>
                <a:spcPct val="25000"/>
              </a:spcBef>
              <a:spcAft>
                <a:spcPct val="0"/>
              </a:spcAft>
            </a:pPr>
            <a:r>
              <a:rPr lang="en-US" altLang="en-US" dirty="0">
                <a:solidFill>
                  <a:prstClr val="black"/>
                </a:solidFill>
                <a:latin typeface="Tempus Sans ITC" pitchFamily="82" charset="0"/>
              </a:rPr>
              <a:t>609 (3 </a:t>
            </a:r>
            <a:r>
              <a:rPr lang="en-US" altLang="en-US" dirty="0" err="1" smtClean="0">
                <a:solidFill>
                  <a:prstClr val="black"/>
                </a:solidFill>
                <a:latin typeface="Tempus Sans ITC" pitchFamily="82" charset="0"/>
              </a:rPr>
              <a:t>meses</a:t>
            </a:r>
            <a:r>
              <a:rPr lang="en-US" altLang="en-US" dirty="0" smtClean="0">
                <a:solidFill>
                  <a:prstClr val="black"/>
                </a:solidFill>
                <a:latin typeface="Tempus Sans ITC" pitchFamily="82" charset="0"/>
              </a:rPr>
              <a:t>)</a:t>
            </a:r>
            <a:endParaRPr lang="en-US" altLang="en-US" dirty="0">
              <a:solidFill>
                <a:prstClr val="black"/>
              </a:solidFill>
              <a:latin typeface="Tempus Sans ITC" pitchFamily="82" charset="0"/>
            </a:endParaRPr>
          </a:p>
          <a:p>
            <a:pPr algn="ctr" eaLnBrk="1" fontAlgn="base" hangingPunct="1">
              <a:lnSpc>
                <a:spcPct val="80000"/>
              </a:lnSpc>
              <a:spcBef>
                <a:spcPct val="25000"/>
              </a:spcBef>
              <a:spcAft>
                <a:spcPct val="0"/>
              </a:spcAft>
            </a:pPr>
            <a:r>
              <a:rPr lang="en-US" altLang="en-US" dirty="0" err="1" smtClean="0">
                <a:solidFill>
                  <a:prstClr val="black"/>
                </a:solidFill>
                <a:latin typeface="Tempus Sans ITC" pitchFamily="82" charset="0"/>
              </a:rPr>
              <a:t>Edad</a:t>
            </a:r>
            <a:r>
              <a:rPr lang="en-US" altLang="en-US" dirty="0" smtClean="0">
                <a:solidFill>
                  <a:prstClr val="black"/>
                </a:solidFill>
                <a:latin typeface="Tempus Sans ITC" pitchFamily="82" charset="0"/>
              </a:rPr>
              <a:t> de </a:t>
            </a:r>
            <a:r>
              <a:rPr lang="en-US" altLang="en-US" dirty="0">
                <a:solidFill>
                  <a:prstClr val="black"/>
                </a:solidFill>
                <a:latin typeface="Tempus Sans ITC" pitchFamily="82" charset="0"/>
              </a:rPr>
              <a:t>23</a:t>
            </a:r>
          </a:p>
        </p:txBody>
      </p:sp>
      <p:sp>
        <p:nvSpPr>
          <p:cNvPr id="54290" name="Text Box 21"/>
          <p:cNvSpPr txBox="1">
            <a:spLocks noChangeArrowheads="1"/>
          </p:cNvSpPr>
          <p:nvPr/>
        </p:nvSpPr>
        <p:spPr bwMode="auto">
          <a:xfrm>
            <a:off x="6738565" y="2372353"/>
            <a:ext cx="10358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dirty="0" err="1">
                <a:solidFill>
                  <a:srgbClr val="003399"/>
                </a:solidFill>
                <a:latin typeface="Tahoma" pitchFamily="34" charset="0"/>
              </a:rPr>
              <a:t>Hamutal</a:t>
            </a:r>
            <a:endParaRPr lang="en-US" altLang="en-US" dirty="0">
              <a:solidFill>
                <a:srgbClr val="003399"/>
              </a:solidFill>
              <a:latin typeface="Tahoma" pitchFamily="34" charset="0"/>
            </a:endParaRPr>
          </a:p>
        </p:txBody>
      </p:sp>
      <p:sp>
        <p:nvSpPr>
          <p:cNvPr id="54291" name="Text Box 22"/>
          <p:cNvSpPr txBox="1">
            <a:spLocks noChangeArrowheads="1"/>
          </p:cNvSpPr>
          <p:nvPr/>
        </p:nvSpPr>
        <p:spPr bwMode="auto">
          <a:xfrm>
            <a:off x="952500" y="3921125"/>
            <a:ext cx="1295400" cy="5262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lnSpc>
                <a:spcPct val="80000"/>
              </a:lnSpc>
              <a:spcBef>
                <a:spcPct val="25000"/>
              </a:spcBef>
              <a:spcAft>
                <a:spcPct val="0"/>
              </a:spcAft>
            </a:pPr>
            <a:r>
              <a:rPr lang="en-US" altLang="en-US" dirty="0">
                <a:solidFill>
                  <a:prstClr val="black"/>
                </a:solidFill>
                <a:latin typeface="Tempus Sans ITC" pitchFamily="82" charset="0"/>
              </a:rPr>
              <a:t>609-597</a:t>
            </a:r>
          </a:p>
          <a:p>
            <a:pPr algn="ctr" eaLnBrk="1" fontAlgn="base" hangingPunct="1">
              <a:lnSpc>
                <a:spcPct val="80000"/>
              </a:lnSpc>
              <a:spcBef>
                <a:spcPct val="25000"/>
              </a:spcBef>
              <a:spcAft>
                <a:spcPct val="0"/>
              </a:spcAft>
            </a:pPr>
            <a:r>
              <a:rPr lang="en-US" altLang="en-US" dirty="0" err="1" smtClean="0">
                <a:solidFill>
                  <a:prstClr val="black"/>
                </a:solidFill>
                <a:latin typeface="Tempus Sans ITC" pitchFamily="82" charset="0"/>
              </a:rPr>
              <a:t>Edad</a:t>
            </a:r>
            <a:r>
              <a:rPr lang="en-US" altLang="en-US" dirty="0" smtClean="0">
                <a:solidFill>
                  <a:prstClr val="black"/>
                </a:solidFill>
                <a:latin typeface="Tempus Sans ITC" pitchFamily="82" charset="0"/>
              </a:rPr>
              <a:t> de </a:t>
            </a:r>
            <a:r>
              <a:rPr lang="en-US" altLang="en-US" dirty="0">
                <a:solidFill>
                  <a:prstClr val="black"/>
                </a:solidFill>
                <a:latin typeface="Tempus Sans ITC" pitchFamily="82" charset="0"/>
              </a:rPr>
              <a:t>25</a:t>
            </a:r>
          </a:p>
        </p:txBody>
      </p:sp>
      <p:sp>
        <p:nvSpPr>
          <p:cNvPr id="54292" name="Text Box 23"/>
          <p:cNvSpPr txBox="1">
            <a:spLocks noChangeArrowheads="1"/>
          </p:cNvSpPr>
          <p:nvPr/>
        </p:nvSpPr>
        <p:spPr bwMode="auto">
          <a:xfrm>
            <a:off x="2305050" y="4737365"/>
            <a:ext cx="1295400" cy="5262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lnSpc>
                <a:spcPct val="80000"/>
              </a:lnSpc>
              <a:spcBef>
                <a:spcPct val="25000"/>
              </a:spcBef>
              <a:spcAft>
                <a:spcPct val="0"/>
              </a:spcAft>
            </a:pPr>
            <a:r>
              <a:rPr lang="en-US" altLang="en-US" dirty="0">
                <a:solidFill>
                  <a:prstClr val="black"/>
                </a:solidFill>
                <a:latin typeface="Tempus Sans ITC" pitchFamily="82" charset="0"/>
              </a:rPr>
              <a:t>597</a:t>
            </a:r>
          </a:p>
          <a:p>
            <a:pPr algn="ctr" eaLnBrk="1" fontAlgn="base" hangingPunct="1">
              <a:lnSpc>
                <a:spcPct val="80000"/>
              </a:lnSpc>
              <a:spcBef>
                <a:spcPct val="25000"/>
              </a:spcBef>
              <a:spcAft>
                <a:spcPct val="0"/>
              </a:spcAft>
            </a:pPr>
            <a:r>
              <a:rPr lang="en-US" altLang="en-US" dirty="0" err="1" smtClean="0">
                <a:solidFill>
                  <a:prstClr val="black"/>
                </a:solidFill>
                <a:latin typeface="Tempus Sans ITC" pitchFamily="82" charset="0"/>
              </a:rPr>
              <a:t>Edad</a:t>
            </a:r>
            <a:r>
              <a:rPr lang="en-US" altLang="en-US" dirty="0" smtClean="0">
                <a:solidFill>
                  <a:prstClr val="black"/>
                </a:solidFill>
                <a:latin typeface="Tempus Sans ITC" pitchFamily="82" charset="0"/>
              </a:rPr>
              <a:t> </a:t>
            </a:r>
            <a:r>
              <a:rPr lang="en-US" altLang="en-US" dirty="0">
                <a:solidFill>
                  <a:prstClr val="black"/>
                </a:solidFill>
                <a:latin typeface="Tempus Sans ITC" pitchFamily="82" charset="0"/>
              </a:rPr>
              <a:t>8/18</a:t>
            </a:r>
          </a:p>
        </p:txBody>
      </p:sp>
      <p:sp>
        <p:nvSpPr>
          <p:cNvPr id="54293" name="Text Box 24"/>
          <p:cNvSpPr txBox="1">
            <a:spLocks noChangeArrowheads="1"/>
          </p:cNvSpPr>
          <p:nvPr/>
        </p:nvSpPr>
        <p:spPr bwMode="auto">
          <a:xfrm>
            <a:off x="6686550" y="3970775"/>
            <a:ext cx="1295400" cy="5262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lnSpc>
                <a:spcPct val="80000"/>
              </a:lnSpc>
              <a:spcBef>
                <a:spcPct val="25000"/>
              </a:spcBef>
              <a:spcAft>
                <a:spcPct val="0"/>
              </a:spcAft>
            </a:pPr>
            <a:r>
              <a:rPr lang="en-US" altLang="en-US" dirty="0">
                <a:solidFill>
                  <a:prstClr val="black"/>
                </a:solidFill>
                <a:latin typeface="Tempus Sans ITC" pitchFamily="82" charset="0"/>
              </a:rPr>
              <a:t>597-586</a:t>
            </a:r>
          </a:p>
          <a:p>
            <a:pPr algn="ctr" eaLnBrk="1" fontAlgn="base" hangingPunct="1">
              <a:lnSpc>
                <a:spcPct val="80000"/>
              </a:lnSpc>
              <a:spcBef>
                <a:spcPct val="25000"/>
              </a:spcBef>
              <a:spcAft>
                <a:spcPct val="0"/>
              </a:spcAft>
            </a:pPr>
            <a:r>
              <a:rPr lang="en-US" altLang="en-US" dirty="0" err="1" smtClean="0">
                <a:solidFill>
                  <a:prstClr val="black"/>
                </a:solidFill>
                <a:latin typeface="Tempus Sans ITC" pitchFamily="82" charset="0"/>
              </a:rPr>
              <a:t>Edad</a:t>
            </a:r>
            <a:r>
              <a:rPr lang="en-US" altLang="en-US" dirty="0" smtClean="0">
                <a:solidFill>
                  <a:prstClr val="black"/>
                </a:solidFill>
                <a:latin typeface="Tempus Sans ITC" pitchFamily="82" charset="0"/>
              </a:rPr>
              <a:t> de </a:t>
            </a:r>
            <a:r>
              <a:rPr lang="en-US" altLang="en-US" dirty="0">
                <a:solidFill>
                  <a:prstClr val="black"/>
                </a:solidFill>
                <a:latin typeface="Tempus Sans ITC" pitchFamily="82" charset="0"/>
              </a:rPr>
              <a:t>21 </a:t>
            </a:r>
          </a:p>
        </p:txBody>
      </p:sp>
      <p:sp>
        <p:nvSpPr>
          <p:cNvPr id="54294" name="Text Box 25"/>
          <p:cNvSpPr txBox="1">
            <a:spLocks noChangeArrowheads="1"/>
          </p:cNvSpPr>
          <p:nvPr/>
        </p:nvSpPr>
        <p:spPr bwMode="auto">
          <a:xfrm>
            <a:off x="1527175" y="4355042"/>
            <a:ext cx="10182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dirty="0" err="1" smtClean="0">
                <a:solidFill>
                  <a:srgbClr val="003399"/>
                </a:solidFill>
                <a:latin typeface="Tahoma" pitchFamily="34" charset="0"/>
              </a:rPr>
              <a:t>Nehusta</a:t>
            </a:r>
            <a:endParaRPr lang="en-US" altLang="en-US" dirty="0">
              <a:solidFill>
                <a:srgbClr val="003399"/>
              </a:solidFill>
              <a:latin typeface="Tahoma" pitchFamily="34" charset="0"/>
            </a:endParaRPr>
          </a:p>
        </p:txBody>
      </p:sp>
      <p:sp>
        <p:nvSpPr>
          <p:cNvPr id="54295" name="Line 27"/>
          <p:cNvSpPr>
            <a:spLocks noChangeShapeType="1"/>
          </p:cNvSpPr>
          <p:nvPr/>
        </p:nvSpPr>
        <p:spPr bwMode="auto">
          <a:xfrm flipV="1">
            <a:off x="1828800" y="5334001"/>
            <a:ext cx="4248150" cy="158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en-US">
              <a:solidFill>
                <a:prstClr val="black"/>
              </a:solidFill>
              <a:latin typeface="Arial" pitchFamily="34" charset="0"/>
              <a:cs typeface="Arial" pitchFamily="34" charset="0"/>
            </a:endParaRPr>
          </a:p>
        </p:txBody>
      </p:sp>
      <p:graphicFrame>
        <p:nvGraphicFramePr>
          <p:cNvPr id="54296" name="Object 8"/>
          <p:cNvGraphicFramePr>
            <a:graphicFrameLocks noChangeAspect="1"/>
          </p:cNvGraphicFramePr>
          <p:nvPr/>
        </p:nvGraphicFramePr>
        <p:xfrm>
          <a:off x="768350" y="4634179"/>
          <a:ext cx="1549400" cy="963083"/>
        </p:xfrm>
        <a:graphic>
          <a:graphicData uri="http://schemas.openxmlformats.org/presentationml/2006/ole">
            <mc:AlternateContent xmlns:mc="http://schemas.openxmlformats.org/markup-compatibility/2006">
              <mc:Choice xmlns:v="urn:schemas-microsoft-com:vml" Requires="v">
                <p:oleObj spid="_x0000_s5851" name="Image" r:id="rId11" imgW="1549206" imgH="1155148" progId="PhotoshopElements.Image.2">
                  <p:embed/>
                </p:oleObj>
              </mc:Choice>
              <mc:Fallback>
                <p:oleObj name="Image" r:id="rId11" imgW="1549206" imgH="1155148" progId="PhotoshopElements.Image.2">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8350" y="4634179"/>
                        <a:ext cx="1549400" cy="963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4297" name="Text Box 28"/>
          <p:cNvSpPr txBox="1">
            <a:spLocks noChangeArrowheads="1"/>
          </p:cNvSpPr>
          <p:nvPr/>
        </p:nvSpPr>
        <p:spPr bwMode="auto">
          <a:xfrm>
            <a:off x="3429000" y="5175250"/>
            <a:ext cx="1885950" cy="369332"/>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dirty="0" err="1" smtClean="0">
                <a:solidFill>
                  <a:prstClr val="black"/>
                </a:solidFill>
                <a:latin typeface="Tahoma" pitchFamily="34" charset="0"/>
              </a:rPr>
              <a:t>Salatiel</a:t>
            </a:r>
            <a:endParaRPr lang="en-US" altLang="en-US" dirty="0">
              <a:solidFill>
                <a:prstClr val="black"/>
              </a:solidFill>
              <a:latin typeface="Tahoma" pitchFamily="34" charset="0"/>
            </a:endParaRPr>
          </a:p>
        </p:txBody>
      </p:sp>
      <p:sp>
        <p:nvSpPr>
          <p:cNvPr id="54298" name="Text Box 29"/>
          <p:cNvSpPr txBox="1">
            <a:spLocks noChangeArrowheads="1"/>
          </p:cNvSpPr>
          <p:nvPr/>
        </p:nvSpPr>
        <p:spPr bwMode="auto">
          <a:xfrm>
            <a:off x="5724525" y="4701389"/>
            <a:ext cx="1885950" cy="992579"/>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25000"/>
              </a:spcBef>
              <a:spcAft>
                <a:spcPct val="0"/>
              </a:spcAft>
            </a:pPr>
            <a:r>
              <a:rPr lang="en-US" altLang="en-US" dirty="0" err="1" smtClean="0">
                <a:solidFill>
                  <a:prstClr val="black"/>
                </a:solidFill>
                <a:latin typeface="Tahoma" pitchFamily="34" charset="0"/>
              </a:rPr>
              <a:t>Zorobabel</a:t>
            </a:r>
            <a:endParaRPr lang="en-US" altLang="en-US" dirty="0">
              <a:solidFill>
                <a:prstClr val="black"/>
              </a:solidFill>
              <a:latin typeface="Tahoma" pitchFamily="34" charset="0"/>
            </a:endParaRPr>
          </a:p>
          <a:p>
            <a:pPr eaLnBrk="1" fontAlgn="base" hangingPunct="1">
              <a:spcBef>
                <a:spcPct val="25000"/>
              </a:spcBef>
              <a:spcAft>
                <a:spcPct val="0"/>
              </a:spcAft>
            </a:pPr>
            <a:r>
              <a:rPr lang="en-US" altLang="en-US" dirty="0" err="1" smtClean="0">
                <a:solidFill>
                  <a:prstClr val="black"/>
                </a:solidFill>
                <a:latin typeface="Tahoma" pitchFamily="34" charset="0"/>
              </a:rPr>
              <a:t>Gobernador</a:t>
            </a:r>
            <a:r>
              <a:rPr lang="en-US" altLang="en-US" dirty="0" smtClean="0">
                <a:solidFill>
                  <a:prstClr val="black"/>
                </a:solidFill>
                <a:latin typeface="Tahoma" pitchFamily="34" charset="0"/>
              </a:rPr>
              <a:t> </a:t>
            </a:r>
            <a:r>
              <a:rPr lang="en-US" altLang="en-US" dirty="0" err="1" smtClean="0">
                <a:solidFill>
                  <a:prstClr val="black"/>
                </a:solidFill>
                <a:latin typeface="Tahoma" pitchFamily="34" charset="0"/>
              </a:rPr>
              <a:t>en</a:t>
            </a:r>
            <a:r>
              <a:rPr lang="en-US" altLang="en-US" dirty="0" smtClean="0">
                <a:solidFill>
                  <a:prstClr val="black"/>
                </a:solidFill>
                <a:latin typeface="Tahoma" pitchFamily="34" charset="0"/>
              </a:rPr>
              <a:t> el </a:t>
            </a:r>
            <a:r>
              <a:rPr lang="en-US" altLang="en-US" dirty="0" err="1" smtClean="0">
                <a:solidFill>
                  <a:prstClr val="black"/>
                </a:solidFill>
                <a:latin typeface="Tahoma" pitchFamily="34" charset="0"/>
              </a:rPr>
              <a:t>retorno</a:t>
            </a:r>
            <a:endParaRPr lang="en-US" altLang="en-US" dirty="0">
              <a:solidFill>
                <a:prstClr val="black"/>
              </a:solidFill>
              <a:latin typeface="Tahoma" pitchFamily="34" charset="0"/>
            </a:endParaRPr>
          </a:p>
        </p:txBody>
      </p:sp>
      <p:sp>
        <p:nvSpPr>
          <p:cNvPr id="2" name="Right Arrow 1"/>
          <p:cNvSpPr/>
          <p:nvPr/>
        </p:nvSpPr>
        <p:spPr>
          <a:xfrm>
            <a:off x="6029328" y="3210719"/>
            <a:ext cx="676275" cy="3439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Box 2"/>
          <p:cNvSpPr txBox="1"/>
          <p:nvPr/>
        </p:nvSpPr>
        <p:spPr>
          <a:xfrm>
            <a:off x="4902320" y="1232512"/>
            <a:ext cx="2101729" cy="646331"/>
          </a:xfrm>
          <a:prstGeom prst="rect">
            <a:avLst/>
          </a:prstGeom>
          <a:noFill/>
        </p:spPr>
        <p:txBody>
          <a:bodyPr wrap="none" rtlCol="0">
            <a:spAutoFit/>
          </a:bodyPr>
          <a:lstStyle/>
          <a:p>
            <a:pPr algn="ctr"/>
            <a:r>
              <a:rPr lang="en-US" dirty="0" err="1" smtClean="0"/>
              <a:t>Matado</a:t>
            </a:r>
            <a:r>
              <a:rPr lang="en-US" dirty="0" smtClean="0"/>
              <a:t> </a:t>
            </a:r>
            <a:r>
              <a:rPr lang="en-US" dirty="0" err="1" smtClean="0"/>
              <a:t>en</a:t>
            </a:r>
            <a:r>
              <a:rPr lang="en-US" dirty="0" smtClean="0"/>
              <a:t> </a:t>
            </a:r>
            <a:r>
              <a:rPr lang="en-US" dirty="0" err="1" smtClean="0"/>
              <a:t>Meguido</a:t>
            </a:r>
            <a:r>
              <a:rPr lang="en-US" dirty="0"/>
              <a:t/>
            </a:r>
            <a:br>
              <a:rPr lang="en-US" dirty="0"/>
            </a:br>
            <a:r>
              <a:rPr lang="en-US" dirty="0" err="1" smtClean="0"/>
              <a:t>por</a:t>
            </a:r>
            <a:r>
              <a:rPr lang="en-US" dirty="0" smtClean="0"/>
              <a:t> el </a:t>
            </a:r>
            <a:r>
              <a:rPr lang="en-US" dirty="0" err="1" smtClean="0"/>
              <a:t>faraón</a:t>
            </a:r>
            <a:r>
              <a:rPr lang="en-US" dirty="0" smtClean="0"/>
              <a:t> </a:t>
            </a:r>
            <a:r>
              <a:rPr lang="en-US" dirty="0" err="1" smtClean="0"/>
              <a:t>Necao</a:t>
            </a:r>
            <a:endParaRPr lang="en-US" dirty="0" smtClean="0"/>
          </a:p>
        </p:txBody>
      </p:sp>
      <p:sp>
        <p:nvSpPr>
          <p:cNvPr id="30" name="TextBox 29"/>
          <p:cNvSpPr txBox="1"/>
          <p:nvPr/>
        </p:nvSpPr>
        <p:spPr>
          <a:xfrm>
            <a:off x="4037739" y="1576329"/>
            <a:ext cx="801822" cy="400110"/>
          </a:xfrm>
          <a:prstGeom prst="rect">
            <a:avLst/>
          </a:prstGeom>
          <a:solidFill>
            <a:schemeClr val="bg1"/>
          </a:solidFill>
        </p:spPr>
        <p:txBody>
          <a:bodyPr wrap="none" rtlCol="0">
            <a:spAutoFit/>
          </a:bodyPr>
          <a:lstStyle/>
          <a:p>
            <a:pPr algn="ctr"/>
            <a:r>
              <a:rPr lang="en-US" sz="2000" b="1" dirty="0" err="1" smtClean="0"/>
              <a:t>Josías</a:t>
            </a:r>
            <a:endParaRPr lang="en-US" sz="2000" b="1" dirty="0" smtClean="0"/>
          </a:p>
        </p:txBody>
      </p:sp>
      <p:sp>
        <p:nvSpPr>
          <p:cNvPr id="31" name="TextBox 30"/>
          <p:cNvSpPr txBox="1"/>
          <p:nvPr/>
        </p:nvSpPr>
        <p:spPr>
          <a:xfrm>
            <a:off x="940646" y="3478682"/>
            <a:ext cx="1270742" cy="400110"/>
          </a:xfrm>
          <a:prstGeom prst="rect">
            <a:avLst/>
          </a:prstGeom>
          <a:solidFill>
            <a:schemeClr val="bg1"/>
          </a:solidFill>
        </p:spPr>
        <p:txBody>
          <a:bodyPr wrap="square" rtlCol="0">
            <a:spAutoFit/>
          </a:bodyPr>
          <a:lstStyle/>
          <a:p>
            <a:pPr algn="ctr"/>
            <a:r>
              <a:rPr lang="en-US" sz="2000" b="1" dirty="0" err="1" smtClean="0"/>
              <a:t>Joacim</a:t>
            </a:r>
            <a:endParaRPr lang="en-US" sz="2000" b="1" dirty="0" smtClean="0"/>
          </a:p>
        </p:txBody>
      </p:sp>
      <p:sp>
        <p:nvSpPr>
          <p:cNvPr id="32" name="TextBox 31"/>
          <p:cNvSpPr txBox="1"/>
          <p:nvPr/>
        </p:nvSpPr>
        <p:spPr>
          <a:xfrm>
            <a:off x="3267805" y="3517651"/>
            <a:ext cx="1354992" cy="400110"/>
          </a:xfrm>
          <a:prstGeom prst="rect">
            <a:avLst/>
          </a:prstGeom>
          <a:solidFill>
            <a:schemeClr val="bg1"/>
          </a:solidFill>
        </p:spPr>
        <p:txBody>
          <a:bodyPr wrap="square" rtlCol="0">
            <a:spAutoFit/>
          </a:bodyPr>
          <a:lstStyle/>
          <a:p>
            <a:pPr algn="ctr"/>
            <a:r>
              <a:rPr lang="en-US" sz="2000" b="1" dirty="0" err="1" smtClean="0"/>
              <a:t>Joacaz</a:t>
            </a:r>
            <a:endParaRPr lang="en-US" sz="2000" b="1" dirty="0" smtClean="0"/>
          </a:p>
        </p:txBody>
      </p:sp>
      <p:sp>
        <p:nvSpPr>
          <p:cNvPr id="33" name="TextBox 32"/>
          <p:cNvSpPr txBox="1"/>
          <p:nvPr/>
        </p:nvSpPr>
        <p:spPr>
          <a:xfrm>
            <a:off x="6669088" y="3494130"/>
            <a:ext cx="1331912" cy="400110"/>
          </a:xfrm>
          <a:prstGeom prst="rect">
            <a:avLst/>
          </a:prstGeom>
          <a:solidFill>
            <a:schemeClr val="bg1"/>
          </a:solidFill>
        </p:spPr>
        <p:txBody>
          <a:bodyPr wrap="square" rtlCol="0">
            <a:spAutoFit/>
          </a:bodyPr>
          <a:lstStyle/>
          <a:p>
            <a:pPr algn="ctr"/>
            <a:r>
              <a:rPr lang="en-US" sz="2000" b="1" dirty="0" err="1" smtClean="0"/>
              <a:t>Zedequías</a:t>
            </a:r>
            <a:endParaRPr lang="en-US" sz="2000" b="1" dirty="0" smtClean="0"/>
          </a:p>
        </p:txBody>
      </p:sp>
      <p:sp>
        <p:nvSpPr>
          <p:cNvPr id="34" name="TextBox 33"/>
          <p:cNvSpPr txBox="1"/>
          <p:nvPr/>
        </p:nvSpPr>
        <p:spPr>
          <a:xfrm>
            <a:off x="773830" y="5208101"/>
            <a:ext cx="1531220" cy="400110"/>
          </a:xfrm>
          <a:prstGeom prst="rect">
            <a:avLst/>
          </a:prstGeom>
          <a:solidFill>
            <a:schemeClr val="bg1"/>
          </a:solidFill>
        </p:spPr>
        <p:txBody>
          <a:bodyPr wrap="square" rtlCol="0">
            <a:spAutoFit/>
          </a:bodyPr>
          <a:lstStyle/>
          <a:p>
            <a:pPr algn="ctr"/>
            <a:r>
              <a:rPr lang="en-US" sz="2000" b="1" dirty="0" err="1" smtClean="0"/>
              <a:t>Joaquín</a:t>
            </a:r>
            <a:endParaRPr lang="en-US" sz="2000" b="1" dirty="0" smtClean="0"/>
          </a:p>
        </p:txBody>
      </p:sp>
    </p:spTree>
    <p:extLst>
      <p:ext uri="{BB962C8B-B14F-4D97-AF65-F5344CB8AC3E}">
        <p14:creationId xmlns:p14="http://schemas.microsoft.com/office/powerpoint/2010/main" val="325437122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553200" y="17561"/>
            <a:ext cx="2514600" cy="1568054"/>
          </a:xfrm>
          <a:solidFill>
            <a:schemeClr val="bg1"/>
          </a:solidFill>
          <a:ln>
            <a:solidFill>
              <a:schemeClr val="tx1"/>
            </a:solidFill>
          </a:ln>
          <a:effectLst>
            <a:outerShdw blurRad="50800" dist="38100" dir="2700000" algn="tl" rotWithShape="0">
              <a:prstClr val="black">
                <a:alpha val="40000"/>
              </a:prstClr>
            </a:outerShdw>
          </a:effectLst>
        </p:spPr>
        <p:txBody>
          <a:bodyPr>
            <a:noAutofit/>
          </a:bodyPr>
          <a:lstStyle/>
          <a:p>
            <a:pPr algn="l"/>
            <a:r>
              <a:rPr lang="en-US" sz="3600" dirty="0" err="1"/>
              <a:t>Prueba</a:t>
            </a:r>
            <a:r>
              <a:rPr lang="en-US" sz="3600" dirty="0"/>
              <a:t> de </a:t>
            </a:r>
            <a:r>
              <a:rPr lang="en-US" sz="3600" dirty="0" err="1"/>
              <a:t>repaso</a:t>
            </a:r>
            <a:r>
              <a:rPr lang="en-US" sz="3600" dirty="0"/>
              <a:t> </a:t>
            </a:r>
            <a:r>
              <a:rPr lang="en-US" sz="3600" dirty="0" smtClean="0"/>
              <a:t>para la </a:t>
            </a:r>
            <a:r>
              <a:rPr lang="en-US" sz="3600" dirty="0" err="1" smtClean="0"/>
              <a:t>lección</a:t>
            </a:r>
            <a:r>
              <a:rPr lang="en-US" sz="3600" dirty="0" smtClean="0"/>
              <a:t> 6</a:t>
            </a:r>
            <a:endParaRPr lang="en-US" sz="3600" dirty="0"/>
          </a:p>
        </p:txBody>
      </p:sp>
      <p:sp>
        <p:nvSpPr>
          <p:cNvPr id="3" name="Content Placeholder 2"/>
          <p:cNvSpPr>
            <a:spLocks noGrp="1"/>
          </p:cNvSpPr>
          <p:nvPr>
            <p:ph idx="4294967295"/>
          </p:nvPr>
        </p:nvSpPr>
        <p:spPr>
          <a:xfrm>
            <a:off x="152400" y="190500"/>
            <a:ext cx="8763000" cy="5372100"/>
          </a:xfrm>
        </p:spPr>
        <p:txBody>
          <a:bodyPr>
            <a:noAutofit/>
          </a:bodyPr>
          <a:lstStyle/>
          <a:p>
            <a:pPr marL="403225" indent="-403225">
              <a:spcBef>
                <a:spcPts val="0"/>
              </a:spcBef>
              <a:buAutoNum type="arabicPeriod"/>
            </a:pPr>
            <a:r>
              <a:rPr lang="en-US" sz="1400" dirty="0" err="1"/>
              <a:t>Fechas</a:t>
            </a:r>
            <a:r>
              <a:rPr lang="en-US" sz="1400" dirty="0"/>
              <a:t> clave</a:t>
            </a:r>
          </a:p>
          <a:p>
            <a:pPr marL="400050" lvl="2" indent="0">
              <a:spcBef>
                <a:spcPts val="0"/>
              </a:spcBef>
              <a:buNone/>
            </a:pPr>
            <a:r>
              <a:rPr lang="en-US" sz="1400" dirty="0"/>
              <a:t>_______ </a:t>
            </a:r>
            <a:r>
              <a:rPr lang="es-ES" sz="1400" dirty="0"/>
              <a:t>1er grupo de cautivos (y Daniel) llevados a Babilonia</a:t>
            </a:r>
          </a:p>
          <a:p>
            <a:pPr marL="400050" lvl="2" indent="0">
              <a:spcBef>
                <a:spcPts val="0"/>
              </a:spcBef>
              <a:buNone/>
            </a:pPr>
            <a:r>
              <a:rPr lang="en-US" sz="1400" dirty="0"/>
              <a:t>_______ 2do </a:t>
            </a:r>
            <a:r>
              <a:rPr lang="en-US" sz="1400" dirty="0" err="1"/>
              <a:t>grupo</a:t>
            </a:r>
            <a:r>
              <a:rPr lang="en-US" sz="1400" dirty="0"/>
              <a:t> de </a:t>
            </a:r>
            <a:r>
              <a:rPr lang="en-US" sz="1400" dirty="0" err="1"/>
              <a:t>cautivos</a:t>
            </a:r>
            <a:r>
              <a:rPr lang="en-US" sz="1400" dirty="0"/>
              <a:t> (y Ezequiel) </a:t>
            </a:r>
            <a:r>
              <a:rPr lang="en-US" sz="1400" dirty="0" err="1"/>
              <a:t>llevados</a:t>
            </a:r>
            <a:r>
              <a:rPr lang="en-US" sz="1400" dirty="0"/>
              <a:t> a </a:t>
            </a:r>
            <a:r>
              <a:rPr lang="en-US" sz="1400" dirty="0" err="1"/>
              <a:t>Babilonia</a:t>
            </a:r>
            <a:endParaRPr lang="en-US" sz="1400" b="1" dirty="0"/>
          </a:p>
          <a:p>
            <a:pPr marL="400050" lvl="2" indent="0">
              <a:spcBef>
                <a:spcPts val="0"/>
              </a:spcBef>
              <a:buNone/>
            </a:pPr>
            <a:r>
              <a:rPr lang="en-US" sz="1400" dirty="0"/>
              <a:t>_______ </a:t>
            </a:r>
            <a:r>
              <a:rPr lang="en-US" sz="1400" dirty="0" err="1"/>
              <a:t>Caída</a:t>
            </a:r>
            <a:r>
              <a:rPr lang="en-US" sz="1400" dirty="0"/>
              <a:t> de </a:t>
            </a:r>
            <a:r>
              <a:rPr lang="en-US" sz="1400" dirty="0" err="1"/>
              <a:t>Jerusalén</a:t>
            </a:r>
            <a:r>
              <a:rPr lang="en-US" sz="1400" dirty="0"/>
              <a:t> </a:t>
            </a:r>
          </a:p>
          <a:p>
            <a:pPr marL="400050" lvl="2" indent="0">
              <a:spcBef>
                <a:spcPts val="0"/>
              </a:spcBef>
              <a:buNone/>
            </a:pPr>
            <a:r>
              <a:rPr lang="en-US" sz="1400" dirty="0"/>
              <a:t>_______ </a:t>
            </a:r>
            <a:r>
              <a:rPr lang="en-US" sz="1400" dirty="0" err="1"/>
              <a:t>Caída</a:t>
            </a:r>
            <a:r>
              <a:rPr lang="en-US" sz="1400" dirty="0"/>
              <a:t> de </a:t>
            </a:r>
            <a:r>
              <a:rPr lang="en-US" sz="1400" dirty="0" err="1"/>
              <a:t>Babilonia</a:t>
            </a:r>
            <a:endParaRPr lang="en-US" sz="1400" dirty="0"/>
          </a:p>
          <a:p>
            <a:pPr marL="403225" lvl="1" indent="-403225">
              <a:spcBef>
                <a:spcPts val="0"/>
              </a:spcBef>
              <a:buNone/>
            </a:pPr>
            <a:r>
              <a:rPr lang="en-US" sz="1400" dirty="0" smtClean="0"/>
              <a:t>2.	</a:t>
            </a:r>
            <a:r>
              <a:rPr lang="en-US" sz="1400" dirty="0" err="1" smtClean="0"/>
              <a:t>Enumere</a:t>
            </a:r>
            <a:r>
              <a:rPr lang="en-US" sz="1400" dirty="0" smtClean="0"/>
              <a:t> </a:t>
            </a:r>
            <a:r>
              <a:rPr lang="en-US" sz="1400" dirty="0" err="1" smtClean="0"/>
              <a:t>estos</a:t>
            </a:r>
            <a:r>
              <a:rPr lang="en-US" sz="1400" dirty="0" smtClean="0"/>
              <a:t> </a:t>
            </a:r>
            <a:r>
              <a:rPr lang="en-US" sz="1400" dirty="0" err="1" smtClean="0"/>
              <a:t>capítulos</a:t>
            </a:r>
            <a:endParaRPr lang="en-US" sz="1400" dirty="0" smtClean="0"/>
          </a:p>
          <a:p>
            <a:pPr marL="400050" lvl="2" indent="0">
              <a:spcBef>
                <a:spcPts val="0"/>
              </a:spcBef>
              <a:buNone/>
            </a:pPr>
            <a:r>
              <a:rPr lang="en-US" sz="1400" dirty="0" smtClean="0"/>
              <a:t>____________ Dos </a:t>
            </a:r>
            <a:r>
              <a:rPr lang="en-US" sz="1400" dirty="0" err="1" smtClean="0"/>
              <a:t>capítulos</a:t>
            </a:r>
            <a:r>
              <a:rPr lang="en-US" sz="1400" dirty="0" smtClean="0"/>
              <a:t> que </a:t>
            </a:r>
            <a:r>
              <a:rPr lang="en-US" sz="1400" dirty="0" err="1" smtClean="0"/>
              <a:t>tienen</a:t>
            </a:r>
            <a:r>
              <a:rPr lang="en-US" sz="1400" dirty="0" smtClean="0"/>
              <a:t> </a:t>
            </a:r>
            <a:r>
              <a:rPr lang="en-US" sz="1400" dirty="0" err="1" smtClean="0"/>
              <a:t>una</a:t>
            </a:r>
            <a:r>
              <a:rPr lang="en-US" sz="1400" dirty="0" smtClean="0"/>
              <a:t> </a:t>
            </a:r>
            <a:r>
              <a:rPr lang="en-US" sz="1400" dirty="0" err="1" smtClean="0"/>
              <a:t>visión</a:t>
            </a:r>
            <a:r>
              <a:rPr lang="en-US" sz="1400" dirty="0" smtClean="0"/>
              <a:t> o </a:t>
            </a:r>
            <a:r>
              <a:rPr lang="en-US" sz="1400" dirty="0" err="1" smtClean="0"/>
              <a:t>sueño</a:t>
            </a:r>
            <a:r>
              <a:rPr lang="en-US" sz="1400" dirty="0" smtClean="0"/>
              <a:t> </a:t>
            </a:r>
            <a:r>
              <a:rPr lang="en-US" sz="1400" dirty="0" err="1" smtClean="0"/>
              <a:t>sobre</a:t>
            </a:r>
            <a:r>
              <a:rPr lang="en-US" sz="1400" dirty="0" smtClean="0"/>
              <a:t> 4 </a:t>
            </a:r>
            <a:r>
              <a:rPr lang="en-US" sz="1400" dirty="0" err="1" smtClean="0"/>
              <a:t>reinos</a:t>
            </a:r>
            <a:endParaRPr lang="en-US" sz="1400" dirty="0" smtClean="0"/>
          </a:p>
          <a:p>
            <a:pPr marL="400050" lvl="2" indent="0">
              <a:spcBef>
                <a:spcPts val="0"/>
              </a:spcBef>
              <a:buNone/>
            </a:pPr>
            <a:r>
              <a:rPr lang="en-US" sz="1400" dirty="0" smtClean="0"/>
              <a:t>____________ Dos </a:t>
            </a:r>
            <a:r>
              <a:rPr lang="en-US" sz="1400" dirty="0" err="1" smtClean="0"/>
              <a:t>capítulos</a:t>
            </a:r>
            <a:r>
              <a:rPr lang="en-US" sz="1400" dirty="0" smtClean="0"/>
              <a:t> que se </a:t>
            </a:r>
            <a:r>
              <a:rPr lang="en-US" sz="1400" dirty="0" err="1" smtClean="0"/>
              <a:t>tratan</a:t>
            </a:r>
            <a:r>
              <a:rPr lang="en-US" sz="1400" dirty="0" smtClean="0"/>
              <a:t> de dos </a:t>
            </a:r>
            <a:r>
              <a:rPr lang="en-US" sz="1400" dirty="0" err="1" smtClean="0"/>
              <a:t>reyes</a:t>
            </a:r>
            <a:r>
              <a:rPr lang="en-US" sz="1400" dirty="0" smtClean="0"/>
              <a:t> que son </a:t>
            </a:r>
            <a:r>
              <a:rPr lang="en-US" sz="1400" dirty="0" err="1" smtClean="0"/>
              <a:t>humillados</a:t>
            </a:r>
            <a:endParaRPr lang="en-US" sz="1400" dirty="0" smtClean="0"/>
          </a:p>
          <a:p>
            <a:pPr marL="400050" lvl="2" indent="0">
              <a:spcBef>
                <a:spcPts val="0"/>
              </a:spcBef>
              <a:buNone/>
            </a:pPr>
            <a:r>
              <a:rPr lang="en-US" sz="1400" dirty="0" smtClean="0"/>
              <a:t>____________ Dos </a:t>
            </a:r>
            <a:r>
              <a:rPr lang="en-US" sz="1400" dirty="0" err="1" smtClean="0"/>
              <a:t>capítulos</a:t>
            </a:r>
            <a:r>
              <a:rPr lang="en-US" sz="1400" dirty="0" smtClean="0"/>
              <a:t> </a:t>
            </a:r>
            <a:r>
              <a:rPr lang="en-US" sz="1400" dirty="0" err="1" smtClean="0"/>
              <a:t>sobre</a:t>
            </a:r>
            <a:r>
              <a:rPr lang="en-US" sz="1400" dirty="0" smtClean="0"/>
              <a:t> la </a:t>
            </a:r>
            <a:r>
              <a:rPr lang="en-US" sz="1400" dirty="0" err="1" smtClean="0"/>
              <a:t>liberación</a:t>
            </a:r>
            <a:r>
              <a:rPr lang="en-US" sz="1400" dirty="0" smtClean="0"/>
              <a:t> del </a:t>
            </a:r>
            <a:r>
              <a:rPr lang="en-US" sz="1400" dirty="0" err="1" smtClean="0"/>
              <a:t>fiel</a:t>
            </a:r>
            <a:r>
              <a:rPr lang="en-US" sz="1400" dirty="0" smtClean="0"/>
              <a:t> pueblo de Dios </a:t>
            </a:r>
          </a:p>
          <a:p>
            <a:pPr marL="403225" lvl="1" indent="-403225">
              <a:spcBef>
                <a:spcPts val="0"/>
              </a:spcBef>
              <a:buAutoNum type="arabicPeriod" startAt="3"/>
            </a:pPr>
            <a:r>
              <a:rPr lang="en-US" sz="1400" dirty="0" smtClean="0"/>
              <a:t>Los </a:t>
            </a:r>
            <a:r>
              <a:rPr lang="en-US" sz="1400" dirty="0" err="1" smtClean="0"/>
              <a:t>cuatro</a:t>
            </a:r>
            <a:r>
              <a:rPr lang="en-US" sz="1400" dirty="0" smtClean="0"/>
              <a:t> </a:t>
            </a:r>
            <a:r>
              <a:rPr lang="en-US" sz="1400" dirty="0" err="1" smtClean="0"/>
              <a:t>metales</a:t>
            </a:r>
            <a:r>
              <a:rPr lang="en-US" sz="1400" dirty="0" smtClean="0"/>
              <a:t> de la </a:t>
            </a:r>
            <a:r>
              <a:rPr lang="en-US" sz="1400" dirty="0" err="1" smtClean="0"/>
              <a:t>estatua</a:t>
            </a:r>
            <a:r>
              <a:rPr lang="en-US" sz="1400" dirty="0" smtClean="0"/>
              <a:t> </a:t>
            </a:r>
            <a:r>
              <a:rPr lang="en-US" sz="1400" dirty="0" err="1" smtClean="0"/>
              <a:t>en</a:t>
            </a:r>
            <a:r>
              <a:rPr lang="en-US" sz="1400" dirty="0" smtClean="0"/>
              <a:t> el </a:t>
            </a:r>
            <a:r>
              <a:rPr lang="en-US" sz="1400" dirty="0" err="1" smtClean="0"/>
              <a:t>sueño</a:t>
            </a:r>
            <a:r>
              <a:rPr lang="en-US" sz="1400" dirty="0" smtClean="0"/>
              <a:t> de </a:t>
            </a:r>
            <a:r>
              <a:rPr lang="en-US" sz="1400" dirty="0" err="1" smtClean="0"/>
              <a:t>Nabucodonosor</a:t>
            </a:r>
            <a:r>
              <a:rPr lang="en-US" sz="1400" dirty="0" smtClean="0"/>
              <a:t>, y </a:t>
            </a:r>
            <a:r>
              <a:rPr lang="en-US" sz="1400" dirty="0" err="1" smtClean="0"/>
              <a:t>los</a:t>
            </a:r>
            <a:r>
              <a:rPr lang="en-US" sz="1400" dirty="0" smtClean="0"/>
              <a:t> </a:t>
            </a:r>
            <a:r>
              <a:rPr lang="en-US" sz="1400" dirty="0" err="1" smtClean="0"/>
              <a:t>cuatro</a:t>
            </a:r>
            <a:r>
              <a:rPr lang="en-US" sz="1400" dirty="0" smtClean="0"/>
              <a:t> </a:t>
            </a:r>
            <a:r>
              <a:rPr lang="en-US" sz="1400" dirty="0" err="1" smtClean="0"/>
              <a:t>reinos</a:t>
            </a:r>
            <a:r>
              <a:rPr lang="en-US" sz="1400" dirty="0" smtClean="0"/>
              <a:t> </a:t>
            </a:r>
            <a:r>
              <a:rPr lang="en-US" sz="1400" dirty="0" err="1" smtClean="0"/>
              <a:t>representados</a:t>
            </a:r>
            <a:endParaRPr lang="en-US" sz="1400" dirty="0" smtClean="0"/>
          </a:p>
          <a:p>
            <a:pPr marL="400050" lvl="2" indent="0">
              <a:spcBef>
                <a:spcPts val="0"/>
              </a:spcBef>
              <a:buNone/>
            </a:pPr>
            <a:r>
              <a:rPr lang="en-US" sz="1400" dirty="0"/>
              <a:t>_________________ </a:t>
            </a:r>
            <a:r>
              <a:rPr lang="en-US" sz="1400" dirty="0" smtClean="0"/>
              <a:t>	______________</a:t>
            </a:r>
          </a:p>
          <a:p>
            <a:pPr marL="400050" lvl="2" indent="0">
              <a:spcBef>
                <a:spcPts val="0"/>
              </a:spcBef>
              <a:buNone/>
            </a:pPr>
            <a:r>
              <a:rPr lang="en-US" sz="1400" dirty="0"/>
              <a:t>_________________ 	</a:t>
            </a:r>
            <a:r>
              <a:rPr lang="en-US" sz="1400" dirty="0" smtClean="0"/>
              <a:t>______________</a:t>
            </a:r>
          </a:p>
          <a:p>
            <a:pPr marL="400050" lvl="2" indent="0">
              <a:spcBef>
                <a:spcPts val="0"/>
              </a:spcBef>
              <a:buNone/>
            </a:pPr>
            <a:r>
              <a:rPr lang="en-US" sz="1400" dirty="0" smtClean="0"/>
              <a:t>_________________ </a:t>
            </a:r>
            <a:r>
              <a:rPr lang="en-US" sz="1400" dirty="0"/>
              <a:t>	</a:t>
            </a:r>
            <a:r>
              <a:rPr lang="en-US" sz="1400" dirty="0" smtClean="0"/>
              <a:t>______________</a:t>
            </a:r>
          </a:p>
          <a:p>
            <a:pPr marL="400050" lvl="2" indent="0">
              <a:spcBef>
                <a:spcPts val="0"/>
              </a:spcBef>
              <a:buNone/>
            </a:pPr>
            <a:r>
              <a:rPr lang="en-US" sz="1400" dirty="0"/>
              <a:t>_________________ 	</a:t>
            </a:r>
            <a:r>
              <a:rPr lang="en-US" sz="1400" dirty="0" smtClean="0"/>
              <a:t>______________</a:t>
            </a:r>
          </a:p>
          <a:p>
            <a:pPr marL="403225" lvl="1" indent="-403225">
              <a:spcBef>
                <a:spcPts val="0"/>
              </a:spcBef>
              <a:buFont typeface="Arial" panose="020B0604020202020204" pitchFamily="34" charset="0"/>
              <a:buAutoNum type="arabicPeriod" startAt="3"/>
            </a:pPr>
            <a:r>
              <a:rPr lang="en-US" sz="1400" dirty="0" err="1"/>
              <a:t>Tema</a:t>
            </a:r>
            <a:r>
              <a:rPr lang="en-US" sz="1400" dirty="0"/>
              <a:t> principal del </a:t>
            </a:r>
            <a:r>
              <a:rPr lang="en-US" sz="1400" dirty="0" err="1"/>
              <a:t>libro</a:t>
            </a:r>
            <a:r>
              <a:rPr lang="en-US" sz="1400" dirty="0"/>
              <a:t>:  ________________________________________________________ </a:t>
            </a:r>
          </a:p>
          <a:p>
            <a:pPr marL="403225" lvl="1" indent="-403225">
              <a:spcBef>
                <a:spcPts val="0"/>
              </a:spcBef>
              <a:buFont typeface="Arial" panose="020B0604020202020204" pitchFamily="34" charset="0"/>
              <a:buAutoNum type="arabicPeriod" startAt="3"/>
            </a:pPr>
            <a:r>
              <a:rPr lang="en-US" sz="1400" dirty="0" smtClean="0"/>
              <a:t>La “</a:t>
            </a:r>
            <a:r>
              <a:rPr lang="en-US" sz="1400" dirty="0" err="1" smtClean="0"/>
              <a:t>señal</a:t>
            </a:r>
            <a:r>
              <a:rPr lang="en-US" sz="1400" dirty="0" smtClean="0"/>
              <a:t>” </a:t>
            </a:r>
            <a:r>
              <a:rPr lang="en-US" sz="1400" dirty="0" err="1" smtClean="0"/>
              <a:t>en</a:t>
            </a:r>
            <a:r>
              <a:rPr lang="en-US" sz="1400" dirty="0" smtClean="0"/>
              <a:t> el cap. 5:  ________________________________________ </a:t>
            </a:r>
            <a:endParaRPr lang="en-US" sz="1400" dirty="0"/>
          </a:p>
          <a:p>
            <a:pPr marL="403225" lvl="1" indent="-403225">
              <a:spcBef>
                <a:spcPts val="0"/>
              </a:spcBef>
              <a:buFont typeface="Arial" panose="020B0604020202020204" pitchFamily="34" charset="0"/>
              <a:buAutoNum type="arabicPeriod" startAt="3"/>
            </a:pPr>
            <a:r>
              <a:rPr lang="en-US" sz="1400" dirty="0" err="1"/>
              <a:t>Tres</a:t>
            </a:r>
            <a:r>
              <a:rPr lang="en-US" sz="1400" dirty="0"/>
              <a:t> </a:t>
            </a:r>
            <a:r>
              <a:rPr lang="en-US" sz="1400" dirty="0" err="1" smtClean="0"/>
              <a:t>visiones</a:t>
            </a:r>
            <a:r>
              <a:rPr lang="en-US" sz="1400" dirty="0" smtClean="0"/>
              <a:t> que </a:t>
            </a:r>
            <a:r>
              <a:rPr lang="en-US" sz="1400" dirty="0" err="1" smtClean="0"/>
              <a:t>extienden</a:t>
            </a:r>
            <a:r>
              <a:rPr lang="en-US" sz="1400" dirty="0" smtClean="0"/>
              <a:t> </a:t>
            </a:r>
            <a:r>
              <a:rPr lang="en-US" sz="1400" dirty="0" err="1" smtClean="0"/>
              <a:t>desde</a:t>
            </a:r>
            <a:r>
              <a:rPr lang="en-US" sz="1400" dirty="0" smtClean="0"/>
              <a:t> el </a:t>
            </a:r>
            <a:r>
              <a:rPr lang="en-US" sz="1400" dirty="0" err="1" smtClean="0"/>
              <a:t>tiempo</a:t>
            </a:r>
            <a:r>
              <a:rPr lang="en-US" sz="1400" dirty="0" smtClean="0"/>
              <a:t> de Daniel hasta el ‘fin’ (el </a:t>
            </a:r>
            <a:r>
              <a:rPr lang="en-US" sz="1400" dirty="0" err="1" smtClean="0"/>
              <a:t>reino</a:t>
            </a:r>
            <a:r>
              <a:rPr lang="en-US" sz="1400" dirty="0" smtClean="0"/>
              <a:t> de Dios y el fin de la </a:t>
            </a:r>
            <a:r>
              <a:rPr lang="en-US" sz="1400" dirty="0" err="1" smtClean="0"/>
              <a:t>naci</a:t>
            </a:r>
            <a:r>
              <a:rPr lang="es-ES" sz="1400" dirty="0" err="1" smtClean="0"/>
              <a:t>ón</a:t>
            </a:r>
            <a:r>
              <a:rPr lang="es-ES" sz="1400" dirty="0" smtClean="0"/>
              <a:t> judía)</a:t>
            </a:r>
            <a:endParaRPr lang="en-US" sz="1400" dirty="0"/>
          </a:p>
          <a:p>
            <a:pPr marL="400050" lvl="2" indent="0">
              <a:spcBef>
                <a:spcPts val="0"/>
              </a:spcBef>
              <a:buNone/>
            </a:pPr>
            <a:r>
              <a:rPr lang="en-US" sz="1400" dirty="0"/>
              <a:t>_____________________  (</a:t>
            </a:r>
            <a:r>
              <a:rPr lang="en-US" sz="1400" dirty="0" err="1"/>
              <a:t>capítulo</a:t>
            </a:r>
            <a:r>
              <a:rPr lang="en-US" sz="1400" dirty="0"/>
              <a:t> ______)</a:t>
            </a:r>
          </a:p>
          <a:p>
            <a:pPr marL="400050" lvl="2" indent="0">
              <a:spcBef>
                <a:spcPts val="0"/>
              </a:spcBef>
              <a:buNone/>
            </a:pPr>
            <a:r>
              <a:rPr lang="en-US" sz="1400" dirty="0"/>
              <a:t>_____________________  (</a:t>
            </a:r>
            <a:r>
              <a:rPr lang="en-US" sz="1400" dirty="0" err="1"/>
              <a:t>capítulo</a:t>
            </a:r>
            <a:r>
              <a:rPr lang="en-US" sz="1400" dirty="0"/>
              <a:t> ______)</a:t>
            </a:r>
          </a:p>
          <a:p>
            <a:pPr marL="400050" lvl="2" indent="0">
              <a:spcBef>
                <a:spcPts val="0"/>
              </a:spcBef>
              <a:buNone/>
            </a:pPr>
            <a:r>
              <a:rPr lang="en-US" sz="1400" dirty="0"/>
              <a:t>_____________________  (</a:t>
            </a:r>
            <a:r>
              <a:rPr lang="en-US" sz="1400" dirty="0" err="1"/>
              <a:t>capítulo</a:t>
            </a:r>
            <a:r>
              <a:rPr lang="en-US" sz="1400" dirty="0"/>
              <a:t> ______)</a:t>
            </a:r>
          </a:p>
          <a:p>
            <a:pPr marL="403225" lvl="1" indent="-403225">
              <a:spcBef>
                <a:spcPts val="0"/>
              </a:spcBef>
              <a:buFont typeface="Arial" panose="020B0604020202020204" pitchFamily="34" charset="0"/>
              <a:buAutoNum type="arabicPeriod" startAt="3"/>
            </a:pPr>
            <a:r>
              <a:rPr lang="en-US" sz="1400" dirty="0" err="1" smtClean="0"/>
              <a:t>Cuatro</a:t>
            </a:r>
            <a:r>
              <a:rPr lang="en-US" sz="1400" dirty="0" smtClean="0"/>
              <a:t> </a:t>
            </a:r>
            <a:r>
              <a:rPr lang="en-US" sz="1400" dirty="0" err="1" smtClean="0"/>
              <a:t>reyes</a:t>
            </a:r>
            <a:r>
              <a:rPr lang="en-US" sz="1400" dirty="0" smtClean="0"/>
              <a:t> </a:t>
            </a:r>
            <a:r>
              <a:rPr lang="en-US" sz="1400" dirty="0" err="1" smtClean="0"/>
              <a:t>importantes</a:t>
            </a:r>
            <a:r>
              <a:rPr lang="en-US" sz="1400" dirty="0" smtClean="0"/>
              <a:t> </a:t>
            </a:r>
            <a:r>
              <a:rPr lang="en-US" sz="1400" dirty="0" err="1" smtClean="0"/>
              <a:t>en</a:t>
            </a:r>
            <a:r>
              <a:rPr lang="en-US" sz="1400" dirty="0" smtClean="0"/>
              <a:t> el </a:t>
            </a:r>
            <a:r>
              <a:rPr lang="en-US" sz="1400" dirty="0" err="1" smtClean="0"/>
              <a:t>libro</a:t>
            </a:r>
            <a:endParaRPr lang="en-US" sz="1400" dirty="0" smtClean="0"/>
          </a:p>
          <a:p>
            <a:pPr marL="400050" lvl="2" indent="0">
              <a:spcBef>
                <a:spcPts val="0"/>
              </a:spcBef>
              <a:buNone/>
            </a:pPr>
            <a:r>
              <a:rPr lang="en-US" sz="1400" dirty="0" smtClean="0"/>
              <a:t>______________ </a:t>
            </a:r>
          </a:p>
          <a:p>
            <a:pPr marL="400050" lvl="2" indent="0">
              <a:spcBef>
                <a:spcPts val="0"/>
              </a:spcBef>
              <a:buNone/>
            </a:pPr>
            <a:r>
              <a:rPr lang="en-US" sz="1400" dirty="0" smtClean="0"/>
              <a:t>______________</a:t>
            </a:r>
          </a:p>
          <a:p>
            <a:pPr marL="400050" lvl="2" indent="0">
              <a:spcBef>
                <a:spcPts val="0"/>
              </a:spcBef>
              <a:buNone/>
            </a:pPr>
            <a:r>
              <a:rPr lang="en-US" sz="1400" dirty="0" smtClean="0"/>
              <a:t>______________</a:t>
            </a:r>
          </a:p>
          <a:p>
            <a:pPr marL="400050" lvl="2" indent="0">
              <a:spcBef>
                <a:spcPts val="0"/>
              </a:spcBef>
              <a:buNone/>
            </a:pPr>
            <a:r>
              <a:rPr lang="en-US" sz="1400" dirty="0" smtClean="0"/>
              <a:t>______________</a:t>
            </a:r>
            <a:endParaRPr lang="en-US" sz="1400" dirty="0"/>
          </a:p>
        </p:txBody>
      </p:sp>
      <p:sp>
        <p:nvSpPr>
          <p:cNvPr id="4" name="TextBox 3"/>
          <p:cNvSpPr txBox="1"/>
          <p:nvPr/>
        </p:nvSpPr>
        <p:spPr>
          <a:xfrm>
            <a:off x="745249" y="416123"/>
            <a:ext cx="550151"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605</a:t>
            </a:r>
            <a:endParaRPr lang="en-US" sz="1400" i="1" dirty="0">
              <a:solidFill>
                <a:srgbClr val="0000CC"/>
              </a:solidFill>
              <a:latin typeface="Lucida Handwriting" panose="03010101010101010101" pitchFamily="66" charset="0"/>
            </a:endParaRPr>
          </a:p>
        </p:txBody>
      </p:sp>
      <p:sp>
        <p:nvSpPr>
          <p:cNvPr id="5" name="TextBox 4"/>
          <p:cNvSpPr txBox="1"/>
          <p:nvPr/>
        </p:nvSpPr>
        <p:spPr>
          <a:xfrm>
            <a:off x="745249" y="647700"/>
            <a:ext cx="550151"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597</a:t>
            </a:r>
            <a:endParaRPr lang="en-US" sz="1400" i="1" dirty="0">
              <a:solidFill>
                <a:srgbClr val="0000CC"/>
              </a:solidFill>
              <a:latin typeface="Lucida Handwriting" panose="03010101010101010101" pitchFamily="66" charset="0"/>
            </a:endParaRPr>
          </a:p>
        </p:txBody>
      </p:sp>
      <p:sp>
        <p:nvSpPr>
          <p:cNvPr id="6" name="TextBox 5"/>
          <p:cNvSpPr txBox="1"/>
          <p:nvPr/>
        </p:nvSpPr>
        <p:spPr>
          <a:xfrm>
            <a:off x="717824" y="838200"/>
            <a:ext cx="550151"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586</a:t>
            </a:r>
            <a:endParaRPr lang="en-US" sz="1400" i="1" dirty="0">
              <a:solidFill>
                <a:srgbClr val="0000CC"/>
              </a:solidFill>
              <a:latin typeface="Lucida Handwriting" panose="03010101010101010101" pitchFamily="66" charset="0"/>
            </a:endParaRPr>
          </a:p>
        </p:txBody>
      </p:sp>
      <p:sp>
        <p:nvSpPr>
          <p:cNvPr id="7" name="TextBox 6"/>
          <p:cNvSpPr txBox="1"/>
          <p:nvPr/>
        </p:nvSpPr>
        <p:spPr>
          <a:xfrm>
            <a:off x="717823" y="1046205"/>
            <a:ext cx="550151"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539</a:t>
            </a:r>
            <a:endParaRPr lang="en-US" sz="1400" i="1" dirty="0">
              <a:solidFill>
                <a:srgbClr val="0000CC"/>
              </a:solidFill>
              <a:latin typeface="Lucida Handwriting" panose="03010101010101010101" pitchFamily="66" charset="0"/>
            </a:endParaRPr>
          </a:p>
        </p:txBody>
      </p:sp>
      <p:sp>
        <p:nvSpPr>
          <p:cNvPr id="8" name="TextBox 7"/>
          <p:cNvSpPr txBox="1"/>
          <p:nvPr/>
        </p:nvSpPr>
        <p:spPr>
          <a:xfrm>
            <a:off x="698247" y="1485900"/>
            <a:ext cx="652743"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2 </a:t>
            </a:r>
            <a:r>
              <a:rPr lang="en-US" sz="1400" i="1" dirty="0">
                <a:solidFill>
                  <a:srgbClr val="0000CC"/>
                </a:solidFill>
                <a:latin typeface="Lucida Handwriting" panose="03010101010101010101" pitchFamily="66" charset="0"/>
              </a:rPr>
              <a:t>y</a:t>
            </a:r>
            <a:r>
              <a:rPr lang="en-US" sz="1400" i="1" dirty="0" smtClean="0">
                <a:solidFill>
                  <a:srgbClr val="0000CC"/>
                </a:solidFill>
                <a:latin typeface="Lucida Handwriting" panose="03010101010101010101" pitchFamily="66" charset="0"/>
              </a:rPr>
              <a:t> 7</a:t>
            </a:r>
            <a:endParaRPr lang="en-US" sz="1400" i="1" dirty="0">
              <a:solidFill>
                <a:srgbClr val="0000CC"/>
              </a:solidFill>
              <a:latin typeface="Lucida Handwriting" panose="03010101010101010101" pitchFamily="66" charset="0"/>
            </a:endParaRPr>
          </a:p>
        </p:txBody>
      </p:sp>
      <p:sp>
        <p:nvSpPr>
          <p:cNvPr id="9" name="TextBox 8"/>
          <p:cNvSpPr txBox="1"/>
          <p:nvPr/>
        </p:nvSpPr>
        <p:spPr>
          <a:xfrm>
            <a:off x="853257" y="1711523"/>
            <a:ext cx="652743"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4 </a:t>
            </a:r>
            <a:r>
              <a:rPr lang="en-US" sz="1400" i="1" dirty="0">
                <a:solidFill>
                  <a:srgbClr val="0000CC"/>
                </a:solidFill>
                <a:latin typeface="Lucida Handwriting" panose="03010101010101010101" pitchFamily="66" charset="0"/>
              </a:rPr>
              <a:t>y</a:t>
            </a:r>
            <a:r>
              <a:rPr lang="en-US" sz="1400" i="1" dirty="0" smtClean="0">
                <a:solidFill>
                  <a:srgbClr val="0000CC"/>
                </a:solidFill>
                <a:latin typeface="Lucida Handwriting" panose="03010101010101010101" pitchFamily="66" charset="0"/>
              </a:rPr>
              <a:t> 5</a:t>
            </a:r>
            <a:endParaRPr lang="en-US" sz="1400" i="1" dirty="0">
              <a:solidFill>
                <a:srgbClr val="0000CC"/>
              </a:solidFill>
              <a:latin typeface="Lucida Handwriting" panose="03010101010101010101" pitchFamily="66" charset="0"/>
            </a:endParaRPr>
          </a:p>
        </p:txBody>
      </p:sp>
      <p:sp>
        <p:nvSpPr>
          <p:cNvPr id="10" name="TextBox 9"/>
          <p:cNvSpPr txBox="1"/>
          <p:nvPr/>
        </p:nvSpPr>
        <p:spPr>
          <a:xfrm>
            <a:off x="830436" y="1907977"/>
            <a:ext cx="652744"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3 y 6</a:t>
            </a:r>
            <a:endParaRPr lang="en-US" sz="1400" i="1" dirty="0">
              <a:solidFill>
                <a:srgbClr val="0000CC"/>
              </a:solidFill>
              <a:latin typeface="Lucida Handwriting" panose="03010101010101010101" pitchFamily="66" charset="0"/>
            </a:endParaRPr>
          </a:p>
        </p:txBody>
      </p:sp>
      <p:sp>
        <p:nvSpPr>
          <p:cNvPr id="11" name="TextBox 10"/>
          <p:cNvSpPr txBox="1"/>
          <p:nvPr/>
        </p:nvSpPr>
        <p:spPr>
          <a:xfrm>
            <a:off x="1090386" y="2324100"/>
            <a:ext cx="558166"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Oro</a:t>
            </a:r>
            <a:endParaRPr lang="en-US" sz="1400" i="1" dirty="0">
              <a:solidFill>
                <a:srgbClr val="0000CC"/>
              </a:solidFill>
              <a:latin typeface="Lucida Handwriting" panose="03010101010101010101" pitchFamily="66" charset="0"/>
            </a:endParaRPr>
          </a:p>
        </p:txBody>
      </p:sp>
      <p:sp>
        <p:nvSpPr>
          <p:cNvPr id="12" name="TextBox 11"/>
          <p:cNvSpPr txBox="1"/>
          <p:nvPr/>
        </p:nvSpPr>
        <p:spPr>
          <a:xfrm>
            <a:off x="996613" y="2549320"/>
            <a:ext cx="745718"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Plata</a:t>
            </a:r>
            <a:endParaRPr lang="en-US" sz="1400" i="1" dirty="0">
              <a:solidFill>
                <a:srgbClr val="0000CC"/>
              </a:solidFill>
              <a:latin typeface="Lucida Handwriting" panose="03010101010101010101" pitchFamily="66" charset="0"/>
            </a:endParaRPr>
          </a:p>
        </p:txBody>
      </p:sp>
      <p:sp>
        <p:nvSpPr>
          <p:cNvPr id="13" name="TextBox 12"/>
          <p:cNvSpPr txBox="1"/>
          <p:nvPr/>
        </p:nvSpPr>
        <p:spPr>
          <a:xfrm>
            <a:off x="928598" y="2778323"/>
            <a:ext cx="889988"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Bronce</a:t>
            </a:r>
            <a:endParaRPr lang="en-US" sz="1400" i="1" dirty="0">
              <a:solidFill>
                <a:srgbClr val="0000CC"/>
              </a:solidFill>
              <a:latin typeface="Lucida Handwriting" panose="03010101010101010101" pitchFamily="66" charset="0"/>
            </a:endParaRPr>
          </a:p>
        </p:txBody>
      </p:sp>
      <p:sp>
        <p:nvSpPr>
          <p:cNvPr id="14" name="TextBox 13"/>
          <p:cNvSpPr txBox="1"/>
          <p:nvPr/>
        </p:nvSpPr>
        <p:spPr>
          <a:xfrm>
            <a:off x="551892" y="2971800"/>
            <a:ext cx="1643400"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Hierro</a:t>
            </a:r>
            <a:r>
              <a:rPr lang="en-US" sz="1400" i="1" dirty="0" smtClean="0">
                <a:solidFill>
                  <a:srgbClr val="0000CC"/>
                </a:solidFill>
                <a:latin typeface="Lucida Handwriting" panose="03010101010101010101" pitchFamily="66" charset="0"/>
              </a:rPr>
              <a:t> y </a:t>
            </a:r>
            <a:r>
              <a:rPr lang="en-US" sz="1400" i="1" dirty="0" err="1" smtClean="0">
                <a:solidFill>
                  <a:srgbClr val="0000CC"/>
                </a:solidFill>
                <a:latin typeface="Lucida Handwriting" panose="03010101010101010101" pitchFamily="66" charset="0"/>
              </a:rPr>
              <a:t>barro</a:t>
            </a:r>
            <a:endParaRPr lang="en-US" sz="1400" i="1" dirty="0">
              <a:solidFill>
                <a:srgbClr val="0000CC"/>
              </a:solidFill>
              <a:latin typeface="Lucida Handwriting" panose="03010101010101010101" pitchFamily="66" charset="0"/>
            </a:endParaRPr>
          </a:p>
        </p:txBody>
      </p:sp>
      <p:sp>
        <p:nvSpPr>
          <p:cNvPr id="15" name="TextBox 14"/>
          <p:cNvSpPr txBox="1"/>
          <p:nvPr/>
        </p:nvSpPr>
        <p:spPr>
          <a:xfrm>
            <a:off x="2424681" y="3136130"/>
            <a:ext cx="5636479" cy="307777"/>
          </a:xfrm>
          <a:prstGeom prst="rect">
            <a:avLst/>
          </a:prstGeom>
          <a:noFill/>
        </p:spPr>
        <p:txBody>
          <a:bodyPr wrap="none" rtlCol="0">
            <a:spAutoFit/>
          </a:bodyPr>
          <a:lstStyle/>
          <a:p>
            <a:pPr algn="ctr"/>
            <a:r>
              <a:rPr lang="en-US" sz="1400" i="1">
                <a:solidFill>
                  <a:srgbClr val="0000CC"/>
                </a:solidFill>
                <a:latin typeface="Lucida Handwriting" panose="03010101010101010101" pitchFamily="66" charset="0"/>
              </a:rPr>
              <a:t>Dios </a:t>
            </a:r>
            <a:r>
              <a:rPr lang="en-US" sz="1400" i="1" dirty="0" err="1">
                <a:solidFill>
                  <a:srgbClr val="0000CC"/>
                </a:solidFill>
                <a:latin typeface="Lucida Handwriting" panose="03010101010101010101" pitchFamily="66" charset="0"/>
              </a:rPr>
              <a:t>domina</a:t>
            </a:r>
            <a:r>
              <a:rPr lang="en-US" sz="1400" i="1" dirty="0">
                <a:solidFill>
                  <a:srgbClr val="0000CC"/>
                </a:solidFill>
                <a:latin typeface="Lucida Handwriting" panose="03010101010101010101" pitchFamily="66" charset="0"/>
              </a:rPr>
              <a:t> </a:t>
            </a:r>
            <a:r>
              <a:rPr lang="en-US" sz="1400" i="1" dirty="0" err="1">
                <a:solidFill>
                  <a:srgbClr val="0000CC"/>
                </a:solidFill>
                <a:latin typeface="Lucida Handwriting" panose="03010101010101010101" pitchFamily="66" charset="0"/>
              </a:rPr>
              <a:t>en</a:t>
            </a:r>
            <a:r>
              <a:rPr lang="en-US" sz="1400" i="1" dirty="0">
                <a:solidFill>
                  <a:srgbClr val="0000CC"/>
                </a:solidFill>
                <a:latin typeface="Lucida Handwriting" panose="03010101010101010101" pitchFamily="66" charset="0"/>
              </a:rPr>
              <a:t> </a:t>
            </a:r>
            <a:r>
              <a:rPr lang="en-US" sz="1400" i="1" dirty="0" err="1">
                <a:solidFill>
                  <a:srgbClr val="0000CC"/>
                </a:solidFill>
                <a:latin typeface="Lucida Handwriting" panose="03010101010101010101" pitchFamily="66" charset="0"/>
              </a:rPr>
              <a:t>los</a:t>
            </a:r>
            <a:r>
              <a:rPr lang="en-US" sz="1400" i="1" dirty="0">
                <a:solidFill>
                  <a:srgbClr val="0000CC"/>
                </a:solidFill>
                <a:latin typeface="Lucida Handwriting" panose="03010101010101010101" pitchFamily="66" charset="0"/>
              </a:rPr>
              <a:t> </a:t>
            </a:r>
            <a:r>
              <a:rPr lang="en-US" sz="1400" i="1" dirty="0" err="1">
                <a:solidFill>
                  <a:srgbClr val="0000CC"/>
                </a:solidFill>
                <a:latin typeface="Lucida Handwriting" panose="03010101010101010101" pitchFamily="66" charset="0"/>
              </a:rPr>
              <a:t>reinos</a:t>
            </a:r>
            <a:r>
              <a:rPr lang="en-US" sz="1400" i="1" dirty="0">
                <a:solidFill>
                  <a:srgbClr val="0000CC"/>
                </a:solidFill>
                <a:latin typeface="Lucida Handwriting" panose="03010101010101010101" pitchFamily="66" charset="0"/>
              </a:rPr>
              <a:t> de </a:t>
            </a:r>
            <a:r>
              <a:rPr lang="en-US" sz="1400" i="1" dirty="0" err="1">
                <a:solidFill>
                  <a:srgbClr val="0000CC"/>
                </a:solidFill>
                <a:latin typeface="Lucida Handwriting" panose="03010101010101010101" pitchFamily="66" charset="0"/>
              </a:rPr>
              <a:t>los</a:t>
            </a:r>
            <a:r>
              <a:rPr lang="en-US" sz="1400" i="1" dirty="0">
                <a:solidFill>
                  <a:srgbClr val="0000CC"/>
                </a:solidFill>
                <a:latin typeface="Lucida Handwriting" panose="03010101010101010101" pitchFamily="66" charset="0"/>
              </a:rPr>
              <a:t> hombres. (Dan 4:17)</a:t>
            </a:r>
          </a:p>
        </p:txBody>
      </p:sp>
      <p:sp>
        <p:nvSpPr>
          <p:cNvPr id="16" name="TextBox 15"/>
          <p:cNvSpPr txBox="1"/>
          <p:nvPr/>
        </p:nvSpPr>
        <p:spPr>
          <a:xfrm>
            <a:off x="2270797" y="3404721"/>
            <a:ext cx="2356735" cy="307777"/>
          </a:xfrm>
          <a:prstGeom prst="rect">
            <a:avLst/>
          </a:prstGeom>
          <a:noFill/>
        </p:spPr>
        <p:txBody>
          <a:bodyPr wrap="none" rtlCol="0">
            <a:spAutoFit/>
          </a:bodyPr>
          <a:lstStyle/>
          <a:p>
            <a:pPr algn="ctr"/>
            <a:r>
              <a:rPr lang="es-ES" sz="1400" i="1" dirty="0" smtClean="0">
                <a:solidFill>
                  <a:srgbClr val="0000CC"/>
                </a:solidFill>
                <a:latin typeface="Lucida Handwriting" panose="03010101010101010101" pitchFamily="66" charset="0"/>
              </a:rPr>
              <a:t>Escritura en la pared</a:t>
            </a:r>
            <a:endParaRPr lang="en-US" sz="1400" i="1" dirty="0">
              <a:solidFill>
                <a:srgbClr val="0000CC"/>
              </a:solidFill>
              <a:latin typeface="Lucida Handwriting" panose="03010101010101010101" pitchFamily="66" charset="0"/>
            </a:endParaRPr>
          </a:p>
        </p:txBody>
      </p:sp>
      <p:sp>
        <p:nvSpPr>
          <p:cNvPr id="18" name="TextBox 17"/>
          <p:cNvSpPr txBox="1"/>
          <p:nvPr/>
        </p:nvSpPr>
        <p:spPr>
          <a:xfrm>
            <a:off x="3352800" y="3835743"/>
            <a:ext cx="306494" cy="307777"/>
          </a:xfrm>
          <a:prstGeom prst="rect">
            <a:avLst/>
          </a:prstGeom>
          <a:noFill/>
        </p:spPr>
        <p:txBody>
          <a:bodyPr wrap="none" rtlCol="0">
            <a:spAutoFit/>
          </a:bodyPr>
          <a:lstStyle/>
          <a:p>
            <a:r>
              <a:rPr lang="es-ES" sz="1400" i="1" dirty="0">
                <a:solidFill>
                  <a:srgbClr val="0000CC"/>
                </a:solidFill>
                <a:latin typeface="Lucida Handwriting" panose="03010101010101010101" pitchFamily="66" charset="0"/>
              </a:rPr>
              <a:t>2</a:t>
            </a:r>
            <a:endParaRPr lang="en-US" sz="1400" i="1" dirty="0">
              <a:solidFill>
                <a:srgbClr val="0000CC"/>
              </a:solidFill>
              <a:latin typeface="Lucida Handwriting" panose="03010101010101010101" pitchFamily="66" charset="0"/>
            </a:endParaRPr>
          </a:p>
        </p:txBody>
      </p:sp>
      <p:sp>
        <p:nvSpPr>
          <p:cNvPr id="20" name="TextBox 19"/>
          <p:cNvSpPr txBox="1"/>
          <p:nvPr/>
        </p:nvSpPr>
        <p:spPr>
          <a:xfrm>
            <a:off x="3352800" y="4041577"/>
            <a:ext cx="306494" cy="307777"/>
          </a:xfrm>
          <a:prstGeom prst="rect">
            <a:avLst/>
          </a:prstGeom>
          <a:noFill/>
        </p:spPr>
        <p:txBody>
          <a:bodyPr wrap="none" rtlCol="0">
            <a:spAutoFit/>
          </a:bodyPr>
          <a:lstStyle/>
          <a:p>
            <a:r>
              <a:rPr lang="es-ES" sz="1400" i="1" dirty="0">
                <a:solidFill>
                  <a:srgbClr val="0000CC"/>
                </a:solidFill>
                <a:latin typeface="Lucida Handwriting" panose="03010101010101010101" pitchFamily="66" charset="0"/>
              </a:rPr>
              <a:t>7</a:t>
            </a:r>
            <a:endParaRPr lang="en-US" sz="1400" i="1" dirty="0">
              <a:solidFill>
                <a:srgbClr val="0000CC"/>
              </a:solidFill>
              <a:latin typeface="Lucida Handwriting" panose="03010101010101010101" pitchFamily="66" charset="0"/>
            </a:endParaRPr>
          </a:p>
        </p:txBody>
      </p:sp>
      <p:sp>
        <p:nvSpPr>
          <p:cNvPr id="22" name="TextBox 21"/>
          <p:cNvSpPr txBox="1"/>
          <p:nvPr/>
        </p:nvSpPr>
        <p:spPr>
          <a:xfrm>
            <a:off x="3363097" y="4251239"/>
            <a:ext cx="306494" cy="307777"/>
          </a:xfrm>
          <a:prstGeom prst="rect">
            <a:avLst/>
          </a:prstGeom>
          <a:noFill/>
        </p:spPr>
        <p:txBody>
          <a:bodyPr wrap="none" rtlCol="0">
            <a:spAutoFit/>
          </a:bodyPr>
          <a:lstStyle/>
          <a:p>
            <a:r>
              <a:rPr lang="es-ES" sz="1400" i="1" dirty="0">
                <a:solidFill>
                  <a:srgbClr val="0000CC"/>
                </a:solidFill>
                <a:latin typeface="Lucida Handwriting" panose="03010101010101010101" pitchFamily="66" charset="0"/>
              </a:rPr>
              <a:t>9</a:t>
            </a:r>
            <a:endParaRPr lang="en-US" sz="1400" i="1" dirty="0">
              <a:solidFill>
                <a:srgbClr val="0000CC"/>
              </a:solidFill>
              <a:latin typeface="Lucida Handwriting" panose="03010101010101010101" pitchFamily="66" charset="0"/>
            </a:endParaRPr>
          </a:p>
        </p:txBody>
      </p:sp>
      <p:sp>
        <p:nvSpPr>
          <p:cNvPr id="23" name="TextBox 22"/>
          <p:cNvSpPr txBox="1"/>
          <p:nvPr/>
        </p:nvSpPr>
        <p:spPr>
          <a:xfrm>
            <a:off x="380556" y="4674749"/>
            <a:ext cx="1774846"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Nabucodonosor</a:t>
            </a:r>
            <a:endParaRPr lang="en-US" sz="1400" i="1" dirty="0">
              <a:solidFill>
                <a:srgbClr val="0000CC"/>
              </a:solidFill>
              <a:latin typeface="Lucida Handwriting" panose="03010101010101010101" pitchFamily="66" charset="0"/>
            </a:endParaRPr>
          </a:p>
        </p:txBody>
      </p:sp>
      <p:sp>
        <p:nvSpPr>
          <p:cNvPr id="24" name="TextBox 23"/>
          <p:cNvSpPr txBox="1"/>
          <p:nvPr/>
        </p:nvSpPr>
        <p:spPr>
          <a:xfrm>
            <a:off x="777472" y="4891507"/>
            <a:ext cx="1035861"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Belsasar</a:t>
            </a:r>
            <a:endParaRPr lang="en-US" sz="1400" i="1" dirty="0">
              <a:solidFill>
                <a:srgbClr val="0000CC"/>
              </a:solidFill>
              <a:latin typeface="Lucida Handwriting" panose="03010101010101010101" pitchFamily="66" charset="0"/>
            </a:endParaRPr>
          </a:p>
        </p:txBody>
      </p:sp>
      <p:sp>
        <p:nvSpPr>
          <p:cNvPr id="25" name="TextBox 24"/>
          <p:cNvSpPr txBox="1"/>
          <p:nvPr/>
        </p:nvSpPr>
        <p:spPr>
          <a:xfrm>
            <a:off x="877482" y="5094140"/>
            <a:ext cx="780984"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Darío</a:t>
            </a:r>
            <a:endParaRPr lang="en-US" sz="1400" i="1" dirty="0">
              <a:solidFill>
                <a:srgbClr val="0000CC"/>
              </a:solidFill>
              <a:latin typeface="Lucida Handwriting" panose="03010101010101010101" pitchFamily="66" charset="0"/>
            </a:endParaRPr>
          </a:p>
        </p:txBody>
      </p:sp>
      <p:sp>
        <p:nvSpPr>
          <p:cNvPr id="26" name="TextBox 25"/>
          <p:cNvSpPr txBox="1"/>
          <p:nvPr/>
        </p:nvSpPr>
        <p:spPr>
          <a:xfrm>
            <a:off x="963245" y="5320782"/>
            <a:ext cx="609462"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Ciro</a:t>
            </a:r>
            <a:endParaRPr lang="en-US" sz="1400" i="1" dirty="0">
              <a:solidFill>
                <a:srgbClr val="0000CC"/>
              </a:solidFill>
              <a:latin typeface="Lucida Handwriting" panose="03010101010101010101" pitchFamily="66" charset="0"/>
            </a:endParaRPr>
          </a:p>
        </p:txBody>
      </p:sp>
      <p:sp>
        <p:nvSpPr>
          <p:cNvPr id="28" name="TextBox 27"/>
          <p:cNvSpPr txBox="1"/>
          <p:nvPr/>
        </p:nvSpPr>
        <p:spPr>
          <a:xfrm>
            <a:off x="2929262" y="2325733"/>
            <a:ext cx="1301959"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Babilónico</a:t>
            </a:r>
            <a:endParaRPr lang="en-US" sz="1400" i="1" dirty="0">
              <a:solidFill>
                <a:srgbClr val="0000CC"/>
              </a:solidFill>
              <a:latin typeface="Lucida Handwriting" panose="03010101010101010101" pitchFamily="66" charset="0"/>
            </a:endParaRPr>
          </a:p>
        </p:txBody>
      </p:sp>
      <p:sp>
        <p:nvSpPr>
          <p:cNvPr id="29" name="TextBox 28"/>
          <p:cNvSpPr txBox="1"/>
          <p:nvPr/>
        </p:nvSpPr>
        <p:spPr>
          <a:xfrm>
            <a:off x="2910831" y="2550953"/>
            <a:ext cx="1338829"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Medo-persa</a:t>
            </a:r>
            <a:endParaRPr lang="en-US" sz="1400" i="1" dirty="0">
              <a:solidFill>
                <a:srgbClr val="0000CC"/>
              </a:solidFill>
              <a:latin typeface="Lucida Handwriting" panose="03010101010101010101" pitchFamily="66" charset="0"/>
            </a:endParaRPr>
          </a:p>
        </p:txBody>
      </p:sp>
      <p:sp>
        <p:nvSpPr>
          <p:cNvPr id="30" name="TextBox 29"/>
          <p:cNvSpPr txBox="1"/>
          <p:nvPr/>
        </p:nvSpPr>
        <p:spPr>
          <a:xfrm>
            <a:off x="3161808" y="2779956"/>
            <a:ext cx="845104"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Griego</a:t>
            </a:r>
            <a:endParaRPr lang="en-US" sz="1400" i="1" dirty="0">
              <a:solidFill>
                <a:srgbClr val="0000CC"/>
              </a:solidFill>
              <a:latin typeface="Lucida Handwriting" panose="03010101010101010101" pitchFamily="66" charset="0"/>
            </a:endParaRPr>
          </a:p>
        </p:txBody>
      </p:sp>
      <p:sp>
        <p:nvSpPr>
          <p:cNvPr id="31" name="TextBox 30"/>
          <p:cNvSpPr txBox="1"/>
          <p:nvPr/>
        </p:nvSpPr>
        <p:spPr>
          <a:xfrm>
            <a:off x="3060019" y="2973433"/>
            <a:ext cx="1048685"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Romano</a:t>
            </a:r>
            <a:endParaRPr lang="en-US" sz="1400" i="1" dirty="0">
              <a:solidFill>
                <a:srgbClr val="0000CC"/>
              </a:solidFill>
              <a:latin typeface="Lucida Handwriting" panose="03010101010101010101" pitchFamily="66" charset="0"/>
            </a:endParaRPr>
          </a:p>
        </p:txBody>
      </p:sp>
      <p:sp>
        <p:nvSpPr>
          <p:cNvPr id="40" name="TextBox 39"/>
          <p:cNvSpPr txBox="1"/>
          <p:nvPr/>
        </p:nvSpPr>
        <p:spPr>
          <a:xfrm>
            <a:off x="658656" y="3845123"/>
            <a:ext cx="1931939" cy="307777"/>
          </a:xfrm>
          <a:prstGeom prst="rect">
            <a:avLst/>
          </a:prstGeom>
          <a:noFill/>
        </p:spPr>
        <p:txBody>
          <a:bodyPr wrap="none" rtlCol="0">
            <a:spAutoFit/>
          </a:bodyPr>
          <a:lstStyle/>
          <a:p>
            <a:pPr algn="ctr"/>
            <a:r>
              <a:rPr lang="es-ES" sz="1400" i="1" dirty="0" smtClean="0">
                <a:solidFill>
                  <a:srgbClr val="0000CC"/>
                </a:solidFill>
                <a:latin typeface="Lucida Handwriting" panose="03010101010101010101" pitchFamily="66" charset="0"/>
              </a:rPr>
              <a:t>Hombre metálico</a:t>
            </a:r>
            <a:endParaRPr lang="en-US" sz="1400" i="1" dirty="0">
              <a:solidFill>
                <a:srgbClr val="0000CC"/>
              </a:solidFill>
              <a:latin typeface="Lucida Handwriting" panose="03010101010101010101" pitchFamily="66" charset="0"/>
            </a:endParaRPr>
          </a:p>
        </p:txBody>
      </p:sp>
      <p:sp>
        <p:nvSpPr>
          <p:cNvPr id="41" name="TextBox 40"/>
          <p:cNvSpPr txBox="1"/>
          <p:nvPr/>
        </p:nvSpPr>
        <p:spPr>
          <a:xfrm>
            <a:off x="667882" y="4041577"/>
            <a:ext cx="1630576"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Cuatro</a:t>
            </a:r>
            <a:r>
              <a:rPr lang="en-US" sz="1400" i="1" dirty="0" smtClean="0">
                <a:solidFill>
                  <a:srgbClr val="0000CC"/>
                </a:solidFill>
                <a:latin typeface="Lucida Handwriting" panose="03010101010101010101" pitchFamily="66" charset="0"/>
              </a:rPr>
              <a:t> </a:t>
            </a:r>
            <a:r>
              <a:rPr lang="en-US" sz="1400" i="1" dirty="0" err="1" smtClean="0">
                <a:solidFill>
                  <a:srgbClr val="0000CC"/>
                </a:solidFill>
                <a:latin typeface="Lucida Handwriting" panose="03010101010101010101" pitchFamily="66" charset="0"/>
              </a:rPr>
              <a:t>bestias</a:t>
            </a:r>
            <a:endParaRPr lang="en-US" sz="1400" i="1" dirty="0">
              <a:solidFill>
                <a:srgbClr val="0000CC"/>
              </a:solidFill>
              <a:latin typeface="Lucida Handwriting" panose="03010101010101010101" pitchFamily="66" charset="0"/>
            </a:endParaRPr>
          </a:p>
        </p:txBody>
      </p:sp>
      <p:sp>
        <p:nvSpPr>
          <p:cNvPr id="42" name="TextBox 41"/>
          <p:cNvSpPr txBox="1"/>
          <p:nvPr/>
        </p:nvSpPr>
        <p:spPr>
          <a:xfrm>
            <a:off x="914760" y="4255358"/>
            <a:ext cx="1370888"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70 </a:t>
            </a:r>
            <a:r>
              <a:rPr lang="en-US" sz="1400" i="1" dirty="0" err="1" smtClean="0">
                <a:solidFill>
                  <a:srgbClr val="0000CC"/>
                </a:solidFill>
                <a:latin typeface="Lucida Handwriting" panose="03010101010101010101" pitchFamily="66" charset="0"/>
              </a:rPr>
              <a:t>semanas</a:t>
            </a:r>
            <a:endParaRPr lang="en-US" sz="1400" i="1" dirty="0">
              <a:solidFill>
                <a:srgbClr val="0000CC"/>
              </a:solidFill>
              <a:latin typeface="Lucida Handwriting" panose="03010101010101010101" pitchFamily="66" charset="0"/>
            </a:endParaRPr>
          </a:p>
        </p:txBody>
      </p:sp>
    </p:spTree>
    <p:extLst>
      <p:ext uri="{BB962C8B-B14F-4D97-AF65-F5344CB8AC3E}">
        <p14:creationId xmlns:p14="http://schemas.microsoft.com/office/powerpoint/2010/main" val="153655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8" grpId="0"/>
      <p:bldP spid="20" grpId="0"/>
      <p:bldP spid="22" grpId="0"/>
      <p:bldP spid="23" grpId="0"/>
      <p:bldP spid="24" grpId="0"/>
      <p:bldP spid="25" grpId="0"/>
      <p:bldP spid="26" grpId="0"/>
      <p:bldP spid="28" grpId="0"/>
      <p:bldP spid="29" grpId="0"/>
      <p:bldP spid="30" grpId="0"/>
      <p:bldP spid="31" grpId="0"/>
      <p:bldP spid="40" grpId="0"/>
      <p:bldP spid="41" grpId="0"/>
      <p:bldP spid="42"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252" y="1104900"/>
            <a:ext cx="9123874" cy="5078313"/>
          </a:xfrm>
          <a:prstGeom prst="rect">
            <a:avLst/>
          </a:prstGeom>
          <a:noFill/>
        </p:spPr>
        <p:txBody>
          <a:bodyPr wrap="square" rtlCol="0">
            <a:spAutoFit/>
          </a:bodyPr>
          <a:lstStyle/>
          <a:p>
            <a:pPr defTabSz="609600">
              <a:tabLst>
                <a:tab pos="1601788" algn="l"/>
                <a:tab pos="1997075" algn="l"/>
              </a:tabLst>
            </a:pPr>
            <a:r>
              <a:rPr lang="en-US" sz="2700" dirty="0"/>
              <a:t>1	Daniel y </a:t>
            </a:r>
            <a:r>
              <a:rPr lang="en-US" sz="2700" dirty="0" err="1"/>
              <a:t>sus</a:t>
            </a:r>
            <a:r>
              <a:rPr lang="en-US" sz="2700" dirty="0"/>
              <a:t> amigos son </a:t>
            </a:r>
            <a:r>
              <a:rPr lang="en-US" sz="2700" dirty="0" err="1"/>
              <a:t>seleccionados</a:t>
            </a:r>
            <a:r>
              <a:rPr lang="en-US" sz="2700" dirty="0"/>
              <a:t> y </a:t>
            </a:r>
            <a:r>
              <a:rPr lang="en-US" sz="2700" dirty="0" err="1"/>
              <a:t>probados</a:t>
            </a:r>
            <a:endParaRPr lang="en-US" sz="2700" dirty="0"/>
          </a:p>
          <a:p>
            <a:pPr defTabSz="609600">
              <a:tabLst>
                <a:tab pos="1601788" algn="l"/>
                <a:tab pos="1997075" algn="l"/>
              </a:tabLst>
            </a:pPr>
            <a:r>
              <a:rPr lang="en-US" sz="2700" dirty="0"/>
              <a:t>2	El </a:t>
            </a:r>
            <a:r>
              <a:rPr lang="en-US" sz="2700" dirty="0" err="1"/>
              <a:t>sueño</a:t>
            </a:r>
            <a:r>
              <a:rPr lang="en-US" sz="2700" dirty="0"/>
              <a:t> de </a:t>
            </a:r>
            <a:r>
              <a:rPr lang="en-US" sz="2700" dirty="0" err="1"/>
              <a:t>Nabucodonosor</a:t>
            </a:r>
            <a:r>
              <a:rPr lang="en-US" sz="2700" dirty="0"/>
              <a:t> del hombre </a:t>
            </a:r>
            <a:r>
              <a:rPr lang="en-US" sz="2700" dirty="0" err="1"/>
              <a:t>metálico</a:t>
            </a:r>
            <a:endParaRPr lang="en-US" sz="2700" dirty="0"/>
          </a:p>
          <a:p>
            <a:pPr defTabSz="609600">
              <a:tabLst>
                <a:tab pos="1601788" algn="l"/>
                <a:tab pos="1997075" algn="l"/>
              </a:tabLst>
            </a:pPr>
            <a:r>
              <a:rPr lang="en-US" sz="2700" dirty="0" smtClean="0"/>
              <a:t>3	Los </a:t>
            </a:r>
            <a:r>
              <a:rPr lang="en-US" sz="2700" dirty="0"/>
              <a:t>amigos de Daniel </a:t>
            </a:r>
            <a:r>
              <a:rPr lang="en-US" sz="2700" dirty="0" err="1"/>
              <a:t>en</a:t>
            </a:r>
            <a:r>
              <a:rPr lang="en-US" sz="2700" dirty="0"/>
              <a:t> el </a:t>
            </a:r>
            <a:r>
              <a:rPr lang="en-US" sz="2700" dirty="0" err="1"/>
              <a:t>horno</a:t>
            </a:r>
            <a:r>
              <a:rPr lang="en-US" sz="2700" dirty="0"/>
              <a:t> de </a:t>
            </a:r>
            <a:r>
              <a:rPr lang="en-US" sz="2700" dirty="0" err="1"/>
              <a:t>fuego</a:t>
            </a:r>
            <a:endParaRPr lang="en-US" sz="2700" dirty="0"/>
          </a:p>
          <a:p>
            <a:pPr defTabSz="609600">
              <a:tabLst>
                <a:tab pos="1601788" algn="l"/>
                <a:tab pos="1997075" algn="l"/>
              </a:tabLst>
            </a:pPr>
            <a:r>
              <a:rPr lang="en-US" sz="2700" dirty="0"/>
              <a:t>4	</a:t>
            </a:r>
            <a:r>
              <a:rPr lang="en-US" sz="2700" dirty="0" err="1"/>
              <a:t>Nabucodonosor</a:t>
            </a:r>
            <a:r>
              <a:rPr lang="en-US" sz="2700" dirty="0"/>
              <a:t> </a:t>
            </a:r>
            <a:r>
              <a:rPr lang="en-US" sz="2700" dirty="0" err="1"/>
              <a:t>humillado</a:t>
            </a:r>
            <a:endParaRPr lang="en-US" sz="2700" dirty="0"/>
          </a:p>
          <a:p>
            <a:pPr defTabSz="609600">
              <a:tabLst>
                <a:tab pos="1601788" algn="l"/>
                <a:tab pos="1997075" algn="l"/>
              </a:tabLst>
            </a:pPr>
            <a:r>
              <a:rPr lang="en-US" sz="2700" dirty="0"/>
              <a:t>5	El </a:t>
            </a:r>
            <a:r>
              <a:rPr lang="en-US" sz="2700" dirty="0" err="1"/>
              <a:t>banquete</a:t>
            </a:r>
            <a:r>
              <a:rPr lang="en-US" sz="2700" dirty="0"/>
              <a:t> de </a:t>
            </a:r>
            <a:r>
              <a:rPr lang="en-US" sz="2700" dirty="0" err="1"/>
              <a:t>Belsasar</a:t>
            </a:r>
            <a:r>
              <a:rPr lang="en-US" sz="2700" dirty="0"/>
              <a:t> y la </a:t>
            </a:r>
            <a:r>
              <a:rPr lang="en-US" sz="2700" dirty="0" err="1"/>
              <a:t>caída</a:t>
            </a:r>
            <a:r>
              <a:rPr lang="en-US" sz="2700" dirty="0"/>
              <a:t> de </a:t>
            </a:r>
            <a:r>
              <a:rPr lang="en-US" sz="2700" dirty="0" err="1"/>
              <a:t>Babilonia</a:t>
            </a:r>
            <a:endParaRPr lang="en-US" sz="2700" dirty="0"/>
          </a:p>
          <a:p>
            <a:pPr defTabSz="609600">
              <a:tabLst>
                <a:tab pos="1601788" algn="l"/>
                <a:tab pos="1997075" algn="l"/>
              </a:tabLst>
            </a:pPr>
            <a:r>
              <a:rPr lang="en-US" sz="2700" dirty="0"/>
              <a:t>6	Daniel </a:t>
            </a:r>
            <a:r>
              <a:rPr lang="en-US" sz="2700" dirty="0" err="1"/>
              <a:t>en</a:t>
            </a:r>
            <a:r>
              <a:rPr lang="en-US" sz="2700" dirty="0"/>
              <a:t> el </a:t>
            </a:r>
            <a:r>
              <a:rPr lang="en-US" sz="2700" dirty="0" err="1"/>
              <a:t>foso</a:t>
            </a:r>
            <a:r>
              <a:rPr lang="en-US" sz="2700" dirty="0"/>
              <a:t> de </a:t>
            </a:r>
            <a:r>
              <a:rPr lang="en-US" sz="2700" dirty="0" err="1"/>
              <a:t>leones</a:t>
            </a:r>
            <a:endParaRPr lang="en-US" sz="2700" dirty="0"/>
          </a:p>
          <a:p>
            <a:pPr defTabSz="609600">
              <a:tabLst>
                <a:tab pos="1601788" algn="l"/>
                <a:tab pos="1997075" algn="l"/>
              </a:tabLst>
            </a:pPr>
            <a:r>
              <a:rPr lang="en-US" sz="2700" dirty="0"/>
              <a:t>7	La </a:t>
            </a:r>
            <a:r>
              <a:rPr lang="en-US" sz="2700" dirty="0" err="1"/>
              <a:t>visión</a:t>
            </a:r>
            <a:r>
              <a:rPr lang="en-US" sz="2700" dirty="0"/>
              <a:t> de Daniel de las 4 </a:t>
            </a:r>
            <a:r>
              <a:rPr lang="en-US" sz="2700" dirty="0" err="1"/>
              <a:t>grandes</a:t>
            </a:r>
            <a:r>
              <a:rPr lang="en-US" sz="2700" dirty="0"/>
              <a:t> </a:t>
            </a:r>
            <a:r>
              <a:rPr lang="en-US" sz="2700" dirty="0" err="1"/>
              <a:t>bestias</a:t>
            </a:r>
            <a:endParaRPr lang="en-US" sz="2700" dirty="0"/>
          </a:p>
          <a:p>
            <a:pPr defTabSz="609600">
              <a:tabLst>
                <a:tab pos="1601788" algn="l"/>
                <a:tab pos="1997075" algn="l"/>
              </a:tabLst>
            </a:pPr>
            <a:r>
              <a:rPr lang="en-US" sz="2700" dirty="0" smtClean="0"/>
              <a:t>8	La </a:t>
            </a:r>
            <a:r>
              <a:rPr lang="en-US" sz="2700" dirty="0" err="1"/>
              <a:t>visión</a:t>
            </a:r>
            <a:r>
              <a:rPr lang="en-US" sz="2700" dirty="0"/>
              <a:t> de Daniel del </a:t>
            </a:r>
            <a:r>
              <a:rPr lang="en-US" sz="2700" dirty="0" err="1"/>
              <a:t>carnero</a:t>
            </a:r>
            <a:r>
              <a:rPr lang="en-US" sz="2700" dirty="0"/>
              <a:t> y el macho </a:t>
            </a:r>
            <a:r>
              <a:rPr lang="en-US" sz="2700" dirty="0" err="1"/>
              <a:t>cabrío</a:t>
            </a:r>
            <a:endParaRPr lang="en-US" sz="2700" dirty="0"/>
          </a:p>
          <a:p>
            <a:pPr defTabSz="609600">
              <a:tabLst>
                <a:tab pos="1601788" algn="l"/>
                <a:tab pos="1997075" algn="l"/>
              </a:tabLst>
            </a:pPr>
            <a:r>
              <a:rPr lang="en-US" sz="2700" dirty="0"/>
              <a:t>9	La </a:t>
            </a:r>
            <a:r>
              <a:rPr lang="en-US" sz="2700" dirty="0" err="1"/>
              <a:t>oración</a:t>
            </a:r>
            <a:r>
              <a:rPr lang="en-US" sz="2700" dirty="0"/>
              <a:t> de Daniel y la </a:t>
            </a:r>
            <a:r>
              <a:rPr lang="en-US" sz="2700" dirty="0" err="1"/>
              <a:t>visión</a:t>
            </a:r>
            <a:r>
              <a:rPr lang="en-US" sz="2700" dirty="0"/>
              <a:t> de las “70 </a:t>
            </a:r>
            <a:r>
              <a:rPr lang="en-US" sz="2700" dirty="0" err="1"/>
              <a:t>semanas</a:t>
            </a:r>
            <a:r>
              <a:rPr lang="en-US" sz="2700" dirty="0"/>
              <a:t>” </a:t>
            </a:r>
            <a:r>
              <a:rPr lang="en-US" sz="2700" dirty="0" smtClean="0"/>
              <a:t>10-11	El </a:t>
            </a:r>
            <a:r>
              <a:rPr lang="en-US" sz="2700" dirty="0" err="1"/>
              <a:t>varón</a:t>
            </a:r>
            <a:r>
              <a:rPr lang="en-US" sz="2700" dirty="0"/>
              <a:t> </a:t>
            </a:r>
            <a:r>
              <a:rPr lang="en-US" sz="2700" dirty="0" err="1"/>
              <a:t>glorioso</a:t>
            </a:r>
            <a:r>
              <a:rPr lang="en-US" sz="2700" dirty="0"/>
              <a:t> </a:t>
            </a:r>
            <a:r>
              <a:rPr lang="en-US" sz="2700" dirty="0" err="1"/>
              <a:t>cuenta</a:t>
            </a:r>
            <a:r>
              <a:rPr lang="en-US" sz="2700" dirty="0"/>
              <a:t> de </a:t>
            </a:r>
            <a:r>
              <a:rPr lang="en-US" sz="2700" dirty="0" err="1"/>
              <a:t>los</a:t>
            </a:r>
            <a:r>
              <a:rPr lang="en-US" sz="2700" dirty="0"/>
              <a:t> </a:t>
            </a:r>
            <a:r>
              <a:rPr lang="en-US" sz="2700" dirty="0" err="1"/>
              <a:t>reyes</a:t>
            </a:r>
            <a:r>
              <a:rPr lang="en-US" sz="2700" dirty="0"/>
              <a:t> del </a:t>
            </a:r>
            <a:r>
              <a:rPr lang="en-US" sz="2700" dirty="0" err="1"/>
              <a:t>norte</a:t>
            </a:r>
            <a:r>
              <a:rPr lang="en-US" sz="2700" dirty="0"/>
              <a:t> y sur</a:t>
            </a:r>
          </a:p>
          <a:p>
            <a:pPr defTabSz="609600">
              <a:tabLst>
                <a:tab pos="1601788" algn="l"/>
                <a:tab pos="1997075" algn="l"/>
              </a:tabLst>
            </a:pPr>
            <a:r>
              <a:rPr lang="en-US" sz="2700" dirty="0" smtClean="0"/>
              <a:t>12</a:t>
            </a:r>
            <a:r>
              <a:rPr lang="en-US" sz="2700" dirty="0"/>
              <a:t>	La </a:t>
            </a:r>
            <a:r>
              <a:rPr lang="en-US" sz="2700" dirty="0" err="1"/>
              <a:t>visión</a:t>
            </a:r>
            <a:r>
              <a:rPr lang="en-US" sz="2700" dirty="0"/>
              <a:t> final de Daniel </a:t>
            </a:r>
            <a:r>
              <a:rPr lang="en-US" sz="2700" dirty="0" err="1"/>
              <a:t>sobre</a:t>
            </a:r>
            <a:r>
              <a:rPr lang="en-US" sz="2700" dirty="0"/>
              <a:t> </a:t>
            </a:r>
            <a:r>
              <a:rPr lang="en-US" sz="2700" dirty="0" err="1"/>
              <a:t>los</a:t>
            </a:r>
            <a:r>
              <a:rPr lang="en-US" sz="2700" dirty="0"/>
              <a:t> “</a:t>
            </a:r>
            <a:r>
              <a:rPr lang="en-US" sz="2700" dirty="0" err="1"/>
              <a:t>días</a:t>
            </a:r>
            <a:r>
              <a:rPr lang="en-US" sz="2700" dirty="0"/>
              <a:t> del fin”</a:t>
            </a:r>
          </a:p>
          <a:p>
            <a:pPr defTabSz="609600">
              <a:tabLst>
                <a:tab pos="1601788" algn="l"/>
                <a:tab pos="1997075" algn="l"/>
              </a:tabLst>
            </a:pPr>
            <a:endParaRPr lang="en-US" sz="2700" dirty="0"/>
          </a:p>
        </p:txBody>
      </p:sp>
      <p:sp>
        <p:nvSpPr>
          <p:cNvPr id="6" name="Title 1"/>
          <p:cNvSpPr txBox="1">
            <a:spLocks/>
          </p:cNvSpPr>
          <p:nvPr/>
        </p:nvSpPr>
        <p:spPr>
          <a:xfrm>
            <a:off x="457200" y="347798"/>
            <a:ext cx="8229600" cy="49503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err="1">
                <a:solidFill>
                  <a:srgbClr val="FFFF00"/>
                </a:solidFill>
                <a:effectLst>
                  <a:outerShdw blurRad="38100" dist="38100" dir="2700000" algn="tl">
                    <a:srgbClr val="000000">
                      <a:alpha val="43137"/>
                    </a:srgbClr>
                  </a:outerShdw>
                </a:effectLst>
              </a:rPr>
              <a:t>Contenido</a:t>
            </a:r>
            <a:r>
              <a:rPr lang="en-US" sz="4000" b="1" dirty="0">
                <a:solidFill>
                  <a:srgbClr val="FFFF00"/>
                </a:solidFill>
                <a:effectLst>
                  <a:outerShdw blurRad="38100" dist="38100" dir="2700000" algn="tl">
                    <a:srgbClr val="000000">
                      <a:alpha val="43137"/>
                    </a:srgbClr>
                  </a:outerShdw>
                </a:effectLst>
              </a:rPr>
              <a:t> de </a:t>
            </a:r>
            <a:r>
              <a:rPr lang="en-US" sz="4000" b="1" dirty="0" err="1">
                <a:solidFill>
                  <a:srgbClr val="FFFF00"/>
                </a:solidFill>
                <a:effectLst>
                  <a:outerShdw blurRad="38100" dist="38100" dir="2700000" algn="tl">
                    <a:srgbClr val="000000">
                      <a:alpha val="43137"/>
                    </a:srgbClr>
                  </a:outerShdw>
                </a:effectLst>
              </a:rPr>
              <a:t>los</a:t>
            </a:r>
            <a:r>
              <a:rPr lang="en-US" sz="4000" b="1" dirty="0">
                <a:solidFill>
                  <a:srgbClr val="FFFF00"/>
                </a:solidFill>
                <a:effectLst>
                  <a:outerShdw blurRad="38100" dist="38100" dir="2700000" algn="tl">
                    <a:srgbClr val="000000">
                      <a:alpha val="43137"/>
                    </a:srgbClr>
                  </a:outerShdw>
                </a:effectLst>
              </a:rPr>
              <a:t> </a:t>
            </a:r>
            <a:r>
              <a:rPr lang="en-US" sz="4000" b="1" dirty="0" err="1" smtClean="0">
                <a:solidFill>
                  <a:srgbClr val="FFFF00"/>
                </a:solidFill>
                <a:effectLst>
                  <a:outerShdw blurRad="38100" dist="38100" dir="2700000" algn="tl">
                    <a:srgbClr val="000000">
                      <a:alpha val="43137"/>
                    </a:srgbClr>
                  </a:outerShdw>
                </a:effectLst>
              </a:rPr>
              <a:t>capítulos</a:t>
            </a:r>
            <a:r>
              <a:rPr lang="en-US" sz="4000" b="1" dirty="0" smtClean="0">
                <a:solidFill>
                  <a:srgbClr val="FFFF00"/>
                </a:solidFill>
                <a:effectLst>
                  <a:outerShdw blurRad="38100" dist="38100" dir="2700000" algn="tl">
                    <a:srgbClr val="000000">
                      <a:alpha val="43137"/>
                    </a:srgbClr>
                  </a:outerShdw>
                </a:effectLst>
              </a:rPr>
              <a:t> de Daniel</a:t>
            </a:r>
            <a:endParaRPr lang="en-US" sz="40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6840234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0625"/>
            <a:ext cx="9144000" cy="4524376"/>
          </a:xfrm>
          <a:prstGeom prst="rect">
            <a:avLst/>
          </a:prstGeom>
        </p:spPr>
      </p:pic>
      <p:sp>
        <p:nvSpPr>
          <p:cNvPr id="8" name="Rectangle 7"/>
          <p:cNvSpPr/>
          <p:nvPr/>
        </p:nvSpPr>
        <p:spPr>
          <a:xfrm>
            <a:off x="0" y="1103313"/>
            <a:ext cx="9144000" cy="4611688"/>
          </a:xfrm>
          <a:prstGeom prst="rect">
            <a:avLst/>
          </a:prstGeom>
          <a:solidFill>
            <a:schemeClr val="tx2">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
            <a:ext cx="9144000" cy="1190625"/>
          </a:xfrm>
          <a:prstGeom prst="rect">
            <a:avLst/>
          </a:prstGeom>
        </p:spPr>
      </p:pic>
      <p:sp>
        <p:nvSpPr>
          <p:cNvPr id="7" name="Rectangle 6"/>
          <p:cNvSpPr/>
          <p:nvPr/>
        </p:nvSpPr>
        <p:spPr>
          <a:xfrm>
            <a:off x="0" y="55564"/>
            <a:ext cx="9144000" cy="1135063"/>
          </a:xfrm>
          <a:prstGeom prst="rect">
            <a:avLst/>
          </a:prstGeom>
          <a:solidFill>
            <a:schemeClr val="tx2">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dirty="0" smtClean="0">
                <a:solidFill>
                  <a:schemeClr val="bg1"/>
                </a:solidFill>
              </a:rPr>
              <a:t>La </a:t>
            </a:r>
            <a:r>
              <a:rPr lang="en-US" dirty="0" err="1" smtClean="0">
                <a:solidFill>
                  <a:schemeClr val="bg1"/>
                </a:solidFill>
              </a:rPr>
              <a:t>oración</a:t>
            </a:r>
            <a:r>
              <a:rPr lang="en-US" dirty="0" smtClean="0">
                <a:solidFill>
                  <a:schemeClr val="bg1"/>
                </a:solidFill>
              </a:rPr>
              <a:t> de Pablo </a:t>
            </a:r>
            <a:r>
              <a:rPr lang="en-US" dirty="0" err="1" smtClean="0">
                <a:solidFill>
                  <a:schemeClr val="bg1"/>
                </a:solidFill>
              </a:rPr>
              <a:t>por</a:t>
            </a:r>
            <a:r>
              <a:rPr lang="en-US" dirty="0" smtClean="0">
                <a:solidFill>
                  <a:schemeClr val="bg1"/>
                </a:solidFill>
              </a:rPr>
              <a:t> </a:t>
            </a:r>
            <a:r>
              <a:rPr lang="en-US" dirty="0" err="1" smtClean="0">
                <a:solidFill>
                  <a:schemeClr val="bg1"/>
                </a:solidFill>
              </a:rPr>
              <a:t>los</a:t>
            </a:r>
            <a:r>
              <a:rPr lang="en-US" dirty="0" smtClean="0">
                <a:solidFill>
                  <a:schemeClr val="bg1"/>
                </a:solidFill>
              </a:rPr>
              <a:t> </a:t>
            </a:r>
            <a:r>
              <a:rPr lang="en-US" dirty="0" err="1" smtClean="0">
                <a:solidFill>
                  <a:schemeClr val="bg1"/>
                </a:solidFill>
              </a:rPr>
              <a:t>efesios</a:t>
            </a:r>
            <a:endParaRPr lang="en-US" dirty="0">
              <a:solidFill>
                <a:schemeClr val="bg1"/>
              </a:solidFill>
            </a:endParaRPr>
          </a:p>
        </p:txBody>
      </p:sp>
      <p:sp>
        <p:nvSpPr>
          <p:cNvPr id="3" name="TextBox 2"/>
          <p:cNvSpPr txBox="1"/>
          <p:nvPr/>
        </p:nvSpPr>
        <p:spPr>
          <a:xfrm>
            <a:off x="304800" y="1333500"/>
            <a:ext cx="8686800" cy="4031873"/>
          </a:xfrm>
          <a:prstGeom prst="rect">
            <a:avLst/>
          </a:prstGeom>
          <a:noFill/>
        </p:spPr>
        <p:txBody>
          <a:bodyPr wrap="square" rtlCol="0">
            <a:spAutoFit/>
          </a:bodyPr>
          <a:lstStyle/>
          <a:p>
            <a:r>
              <a:rPr lang="en-US" sz="1600" b="1" dirty="0" err="1" smtClean="0">
                <a:solidFill>
                  <a:schemeClr val="bg1"/>
                </a:solidFill>
              </a:rPr>
              <a:t>Efesios</a:t>
            </a:r>
            <a:r>
              <a:rPr lang="en-US" sz="1600" b="1" dirty="0" smtClean="0">
                <a:solidFill>
                  <a:schemeClr val="bg1"/>
                </a:solidFill>
              </a:rPr>
              <a:t> </a:t>
            </a:r>
            <a:r>
              <a:rPr lang="en-US" sz="1600" b="1" dirty="0">
                <a:solidFill>
                  <a:schemeClr val="bg1"/>
                </a:solidFill>
              </a:rPr>
              <a:t>1:15-23 (</a:t>
            </a:r>
            <a:r>
              <a:rPr lang="en-US" sz="1600" b="1" dirty="0" smtClean="0">
                <a:solidFill>
                  <a:schemeClr val="bg1"/>
                </a:solidFill>
              </a:rPr>
              <a:t>NBLA) </a:t>
            </a:r>
            <a:r>
              <a:rPr lang="en-US" sz="1600" dirty="0">
                <a:solidFill>
                  <a:schemeClr val="bg1"/>
                </a:solidFill>
              </a:rPr>
              <a:t/>
            </a:r>
            <a:br>
              <a:rPr lang="en-US" sz="1600" dirty="0">
                <a:solidFill>
                  <a:schemeClr val="bg1"/>
                </a:solidFill>
              </a:rPr>
            </a:br>
            <a:r>
              <a:rPr lang="es-ES" sz="1600" dirty="0" smtClean="0">
                <a:solidFill>
                  <a:schemeClr val="bg1"/>
                </a:solidFill>
              </a:rPr>
              <a:t>15  </a:t>
            </a:r>
            <a:r>
              <a:rPr lang="es-ES" sz="1600" dirty="0">
                <a:solidFill>
                  <a:schemeClr val="bg1"/>
                </a:solidFill>
              </a:rPr>
              <a:t>Por esta razón también yo, habiendo oído de la fe en el Señor Jesús que hay entre ustedes, y de su amor por todos los santos,  </a:t>
            </a:r>
            <a:r>
              <a:rPr lang="es-ES" sz="1600" dirty="0" smtClean="0">
                <a:solidFill>
                  <a:schemeClr val="bg1"/>
                </a:solidFill>
              </a:rPr>
              <a:t>16  </a:t>
            </a:r>
            <a:r>
              <a:rPr lang="es-ES" sz="1600" dirty="0">
                <a:solidFill>
                  <a:schemeClr val="bg1"/>
                </a:solidFill>
              </a:rPr>
              <a:t>no ceso de dar gracias por ustedes, </a:t>
            </a:r>
            <a:r>
              <a:rPr lang="es-ES" sz="1600" b="1" u="sng" dirty="0">
                <a:solidFill>
                  <a:srgbClr val="FFFF00"/>
                </a:solidFill>
              </a:rPr>
              <a:t>mencionándolos en mis oraciones</a:t>
            </a:r>
            <a:r>
              <a:rPr lang="es-ES" sz="1600" dirty="0">
                <a:solidFill>
                  <a:schemeClr val="bg1"/>
                </a:solidFill>
              </a:rPr>
              <a:t>,  17  pido que el Dios de nuestro Señor Jesucristo, el Padre de gloria, </a:t>
            </a:r>
            <a:r>
              <a:rPr lang="es-ES" sz="1600" dirty="0" smtClean="0">
                <a:solidFill>
                  <a:schemeClr val="bg1"/>
                </a:solidFill>
              </a:rPr>
              <a:t/>
            </a:r>
            <a:br>
              <a:rPr lang="es-ES" sz="1600" dirty="0" smtClean="0">
                <a:solidFill>
                  <a:schemeClr val="bg1"/>
                </a:solidFill>
              </a:rPr>
            </a:br>
            <a:r>
              <a:rPr lang="es-ES" sz="1600" dirty="0" smtClean="0">
                <a:solidFill>
                  <a:schemeClr val="bg1"/>
                </a:solidFill>
              </a:rPr>
              <a:t>les </a:t>
            </a:r>
            <a:r>
              <a:rPr lang="es-ES" sz="1600" dirty="0">
                <a:solidFill>
                  <a:schemeClr val="bg1"/>
                </a:solidFill>
              </a:rPr>
              <a:t>dé espíritu de sabiduría y de revelación en un mejor conocimiento de Él.  </a:t>
            </a:r>
            <a:r>
              <a:rPr lang="es-ES" sz="1600" dirty="0" smtClean="0">
                <a:solidFill>
                  <a:schemeClr val="bg1"/>
                </a:solidFill>
              </a:rPr>
              <a:t/>
            </a:r>
            <a:br>
              <a:rPr lang="es-ES" sz="1600" dirty="0" smtClean="0">
                <a:solidFill>
                  <a:schemeClr val="bg1"/>
                </a:solidFill>
              </a:rPr>
            </a:br>
            <a:r>
              <a:rPr lang="es-ES" sz="1600" u="sng" dirty="0" smtClean="0">
                <a:solidFill>
                  <a:srgbClr val="FFC000"/>
                </a:solidFill>
              </a:rPr>
              <a:t>18  </a:t>
            </a:r>
            <a:r>
              <a:rPr lang="es-ES" sz="1600" u="sng" dirty="0">
                <a:solidFill>
                  <a:srgbClr val="FFC000"/>
                </a:solidFill>
              </a:rPr>
              <a:t>Mi oración es que los ojos de su corazón les sean iluminados, </a:t>
            </a:r>
            <a:r>
              <a:rPr lang="es-ES" sz="1600" dirty="0" smtClean="0">
                <a:solidFill>
                  <a:schemeClr val="bg1"/>
                </a:solidFill>
              </a:rPr>
              <a:t/>
            </a:r>
            <a:br>
              <a:rPr lang="es-ES" sz="1600" dirty="0" smtClean="0">
                <a:solidFill>
                  <a:schemeClr val="bg1"/>
                </a:solidFill>
              </a:rPr>
            </a:br>
            <a:r>
              <a:rPr lang="es-ES" sz="1600" dirty="0" smtClean="0">
                <a:solidFill>
                  <a:schemeClr val="bg1"/>
                </a:solidFill>
              </a:rPr>
              <a:t>para </a:t>
            </a:r>
            <a:r>
              <a:rPr lang="es-ES" sz="1600" dirty="0">
                <a:solidFill>
                  <a:schemeClr val="bg1"/>
                </a:solidFill>
              </a:rPr>
              <a:t>que sepan cuál es la esperanza de Su llamamiento, </a:t>
            </a:r>
            <a:r>
              <a:rPr lang="es-ES" sz="1600" dirty="0" smtClean="0">
                <a:solidFill>
                  <a:schemeClr val="bg1"/>
                </a:solidFill>
              </a:rPr>
              <a:t/>
            </a:r>
            <a:br>
              <a:rPr lang="es-ES" sz="1600" dirty="0" smtClean="0">
                <a:solidFill>
                  <a:schemeClr val="bg1"/>
                </a:solidFill>
              </a:rPr>
            </a:br>
            <a:r>
              <a:rPr lang="es-ES" sz="1600" dirty="0" smtClean="0">
                <a:solidFill>
                  <a:schemeClr val="bg1"/>
                </a:solidFill>
              </a:rPr>
              <a:t>cuáles </a:t>
            </a:r>
            <a:r>
              <a:rPr lang="es-ES" sz="1600" dirty="0">
                <a:solidFill>
                  <a:schemeClr val="bg1"/>
                </a:solidFill>
              </a:rPr>
              <a:t>son las riquezas de la gloria de Su herencia en los santos,  </a:t>
            </a:r>
            <a:r>
              <a:rPr lang="es-ES" sz="1600" dirty="0" smtClean="0">
                <a:solidFill>
                  <a:schemeClr val="bg1"/>
                </a:solidFill>
              </a:rPr>
              <a:t/>
            </a:r>
            <a:br>
              <a:rPr lang="es-ES" sz="1600" dirty="0" smtClean="0">
                <a:solidFill>
                  <a:schemeClr val="bg1"/>
                </a:solidFill>
              </a:rPr>
            </a:br>
            <a:r>
              <a:rPr lang="es-ES" sz="1600" dirty="0" smtClean="0">
                <a:solidFill>
                  <a:schemeClr val="bg1"/>
                </a:solidFill>
              </a:rPr>
              <a:t>19 </a:t>
            </a:r>
            <a:r>
              <a:rPr lang="es-ES" sz="1600" dirty="0" smtClean="0">
                <a:solidFill>
                  <a:srgbClr val="FFFF00"/>
                </a:solidFill>
              </a:rPr>
              <a:t> </a:t>
            </a:r>
            <a:r>
              <a:rPr lang="es-ES" sz="1600" dirty="0">
                <a:solidFill>
                  <a:srgbClr val="FFFF00"/>
                </a:solidFill>
              </a:rPr>
              <a:t>y cuál es la extraordinaria grandeza de Su poder para con nosotros los que creemos, </a:t>
            </a:r>
            <a:r>
              <a:rPr lang="es-ES" sz="1600" dirty="0" smtClean="0">
                <a:solidFill>
                  <a:srgbClr val="FFFF00"/>
                </a:solidFill>
              </a:rPr>
              <a:t/>
            </a:r>
            <a:br>
              <a:rPr lang="es-ES" sz="1600" dirty="0" smtClean="0">
                <a:solidFill>
                  <a:srgbClr val="FFFF00"/>
                </a:solidFill>
              </a:rPr>
            </a:br>
            <a:r>
              <a:rPr lang="es-ES" sz="1600" dirty="0" smtClean="0">
                <a:solidFill>
                  <a:srgbClr val="FFFF00"/>
                </a:solidFill>
              </a:rPr>
              <a:t>conforme </a:t>
            </a:r>
            <a:r>
              <a:rPr lang="es-ES" sz="1600" dirty="0">
                <a:solidFill>
                  <a:srgbClr val="FFFF00"/>
                </a:solidFill>
              </a:rPr>
              <a:t>a </a:t>
            </a:r>
            <a:r>
              <a:rPr lang="es-ES" sz="1600" b="1" u="sng" dirty="0">
                <a:solidFill>
                  <a:srgbClr val="FFFF00"/>
                </a:solidFill>
              </a:rPr>
              <a:t>la eficacia de la fuerza de Su poder.  </a:t>
            </a:r>
            <a:r>
              <a:rPr lang="es-ES" sz="1600" dirty="0" smtClean="0">
                <a:solidFill>
                  <a:schemeClr val="bg1"/>
                </a:solidFill>
              </a:rPr>
              <a:t/>
            </a:r>
            <a:br>
              <a:rPr lang="es-ES" sz="1600" dirty="0" smtClean="0">
                <a:solidFill>
                  <a:schemeClr val="bg1"/>
                </a:solidFill>
              </a:rPr>
            </a:br>
            <a:r>
              <a:rPr lang="es-ES" sz="1600" dirty="0" smtClean="0">
                <a:solidFill>
                  <a:schemeClr val="bg1"/>
                </a:solidFill>
              </a:rPr>
              <a:t>20  </a:t>
            </a:r>
            <a:r>
              <a:rPr lang="es-ES" sz="1600" dirty="0">
                <a:solidFill>
                  <a:schemeClr val="bg1"/>
                </a:solidFill>
              </a:rPr>
              <a:t>Ese poder obró en Cristo cuando lo resucitó de entre los muertos </a:t>
            </a:r>
            <a:r>
              <a:rPr lang="es-ES" sz="1600" dirty="0" smtClean="0">
                <a:solidFill>
                  <a:schemeClr val="bg1"/>
                </a:solidFill>
              </a:rPr>
              <a:t/>
            </a:r>
            <a:br>
              <a:rPr lang="es-ES" sz="1600" dirty="0" smtClean="0">
                <a:solidFill>
                  <a:schemeClr val="bg1"/>
                </a:solidFill>
              </a:rPr>
            </a:br>
            <a:r>
              <a:rPr lang="es-ES" sz="1600" dirty="0" smtClean="0">
                <a:solidFill>
                  <a:schemeClr val="bg1"/>
                </a:solidFill>
              </a:rPr>
              <a:t>y </a:t>
            </a:r>
            <a:r>
              <a:rPr lang="es-ES" sz="1600" dirty="0">
                <a:solidFill>
                  <a:schemeClr val="bg1"/>
                </a:solidFill>
              </a:rPr>
              <a:t>lo sentó a Su diestra en los lugares celestiales,  </a:t>
            </a:r>
            <a:r>
              <a:rPr lang="es-ES" sz="1600" dirty="0" smtClean="0">
                <a:solidFill>
                  <a:schemeClr val="bg1"/>
                </a:solidFill>
              </a:rPr>
              <a:t/>
            </a:r>
            <a:br>
              <a:rPr lang="es-ES" sz="1600" dirty="0" smtClean="0">
                <a:solidFill>
                  <a:schemeClr val="bg1"/>
                </a:solidFill>
              </a:rPr>
            </a:br>
            <a:r>
              <a:rPr lang="es-ES" sz="1600" dirty="0" smtClean="0">
                <a:solidFill>
                  <a:schemeClr val="bg1"/>
                </a:solidFill>
              </a:rPr>
              <a:t>21  </a:t>
            </a:r>
            <a:r>
              <a:rPr lang="es-ES" sz="1600" dirty="0">
                <a:solidFill>
                  <a:srgbClr val="FFFF00"/>
                </a:solidFill>
              </a:rPr>
              <a:t>muy por encima de todo principado, autoridad, poder, dominio </a:t>
            </a:r>
            <a:r>
              <a:rPr lang="es-ES" sz="1600" dirty="0" smtClean="0">
                <a:solidFill>
                  <a:schemeClr val="bg1"/>
                </a:solidFill>
              </a:rPr>
              <a:t/>
            </a:r>
            <a:br>
              <a:rPr lang="es-ES" sz="1600" dirty="0" smtClean="0">
                <a:solidFill>
                  <a:schemeClr val="bg1"/>
                </a:solidFill>
              </a:rPr>
            </a:br>
            <a:r>
              <a:rPr lang="es-ES" sz="1600" dirty="0" smtClean="0">
                <a:solidFill>
                  <a:schemeClr val="bg1"/>
                </a:solidFill>
              </a:rPr>
              <a:t>y </a:t>
            </a:r>
            <a:r>
              <a:rPr lang="es-ES" sz="1600" dirty="0">
                <a:solidFill>
                  <a:schemeClr val="bg1"/>
                </a:solidFill>
              </a:rPr>
              <a:t>de todo nombre que se nombra, no solo en este siglo sino también en el venidero.  </a:t>
            </a:r>
            <a:r>
              <a:rPr lang="es-ES" sz="1600" dirty="0" smtClean="0">
                <a:solidFill>
                  <a:schemeClr val="bg1"/>
                </a:solidFill>
              </a:rPr>
              <a:t/>
            </a:r>
            <a:br>
              <a:rPr lang="es-ES" sz="1600" dirty="0" smtClean="0">
                <a:solidFill>
                  <a:schemeClr val="bg1"/>
                </a:solidFill>
              </a:rPr>
            </a:br>
            <a:r>
              <a:rPr lang="es-ES" sz="1600" dirty="0" smtClean="0">
                <a:solidFill>
                  <a:schemeClr val="bg1"/>
                </a:solidFill>
              </a:rPr>
              <a:t>22  </a:t>
            </a:r>
            <a:r>
              <a:rPr lang="es-ES" sz="1600" dirty="0">
                <a:solidFill>
                  <a:schemeClr val="bg1"/>
                </a:solidFill>
              </a:rPr>
              <a:t>Y todo lo sometió bajo Sus pies, y a Él lo dio por cabeza sobre todas las cosas a la iglesia,  </a:t>
            </a:r>
            <a:r>
              <a:rPr lang="es-ES" sz="1600" dirty="0" smtClean="0">
                <a:solidFill>
                  <a:schemeClr val="bg1"/>
                </a:solidFill>
              </a:rPr>
              <a:t/>
            </a:r>
            <a:br>
              <a:rPr lang="es-ES" sz="1600" dirty="0" smtClean="0">
                <a:solidFill>
                  <a:schemeClr val="bg1"/>
                </a:solidFill>
              </a:rPr>
            </a:br>
            <a:r>
              <a:rPr lang="es-ES" sz="1600" dirty="0" smtClean="0">
                <a:solidFill>
                  <a:schemeClr val="bg1"/>
                </a:solidFill>
              </a:rPr>
              <a:t>23  </a:t>
            </a:r>
            <a:r>
              <a:rPr lang="es-ES" sz="1600" dirty="0">
                <a:solidFill>
                  <a:schemeClr val="bg1"/>
                </a:solidFill>
              </a:rPr>
              <a:t>la cual es Su cuerpo, la plenitud de Aquel que lo llena todo en todo.</a:t>
            </a:r>
            <a:endParaRPr lang="en-US" sz="1600" dirty="0">
              <a:solidFill>
                <a:schemeClr val="bg1"/>
              </a:solidFill>
            </a:endParaRPr>
          </a:p>
        </p:txBody>
      </p:sp>
    </p:spTree>
    <p:extLst>
      <p:ext uri="{BB962C8B-B14F-4D97-AF65-F5344CB8AC3E}">
        <p14:creationId xmlns:p14="http://schemas.microsoft.com/office/powerpoint/2010/main" val="285519494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0625"/>
            <a:ext cx="9144000" cy="4524376"/>
          </a:xfrm>
          <a:prstGeom prst="rect">
            <a:avLst/>
          </a:prstGeom>
        </p:spPr>
      </p:pic>
      <p:sp>
        <p:nvSpPr>
          <p:cNvPr id="8" name="Rectangle 7"/>
          <p:cNvSpPr/>
          <p:nvPr/>
        </p:nvSpPr>
        <p:spPr>
          <a:xfrm>
            <a:off x="0" y="1103313"/>
            <a:ext cx="9144000" cy="4611688"/>
          </a:xfrm>
          <a:prstGeom prst="rect">
            <a:avLst/>
          </a:prstGeom>
          <a:solidFill>
            <a:schemeClr val="tx2">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 name="Freeform 41"/>
          <p:cNvSpPr/>
          <p:nvPr/>
        </p:nvSpPr>
        <p:spPr>
          <a:xfrm>
            <a:off x="1809750" y="2209800"/>
            <a:ext cx="5048250" cy="2047875"/>
          </a:xfrm>
          <a:custGeom>
            <a:avLst/>
            <a:gdLst>
              <a:gd name="connsiteX0" fmla="*/ 0 w 5048250"/>
              <a:gd name="connsiteY0" fmla="*/ 2047875 h 2047875"/>
              <a:gd name="connsiteX1" fmla="*/ 190500 w 5048250"/>
              <a:gd name="connsiteY1" fmla="*/ 1428750 h 2047875"/>
              <a:gd name="connsiteX2" fmla="*/ 514350 w 5048250"/>
              <a:gd name="connsiteY2" fmla="*/ 704850 h 2047875"/>
              <a:gd name="connsiteX3" fmla="*/ 876300 w 5048250"/>
              <a:gd name="connsiteY3" fmla="*/ 209550 h 2047875"/>
              <a:gd name="connsiteX4" fmla="*/ 1952625 w 5048250"/>
              <a:gd name="connsiteY4" fmla="*/ 28575 h 2047875"/>
              <a:gd name="connsiteX5" fmla="*/ 2905125 w 5048250"/>
              <a:gd name="connsiteY5" fmla="*/ 19050 h 2047875"/>
              <a:gd name="connsiteX6" fmla="*/ 5048250 w 5048250"/>
              <a:gd name="connsiteY6" fmla="*/ 0 h 204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8250" h="2047875">
                <a:moveTo>
                  <a:pt x="0" y="2047875"/>
                </a:moveTo>
                <a:cubicBezTo>
                  <a:pt x="52387" y="1850231"/>
                  <a:pt x="104775" y="1652587"/>
                  <a:pt x="190500" y="1428750"/>
                </a:cubicBezTo>
                <a:cubicBezTo>
                  <a:pt x="276225" y="1204913"/>
                  <a:pt x="400050" y="908050"/>
                  <a:pt x="514350" y="704850"/>
                </a:cubicBezTo>
                <a:cubicBezTo>
                  <a:pt x="628650" y="501650"/>
                  <a:pt x="636587" y="322263"/>
                  <a:pt x="876300" y="209550"/>
                </a:cubicBezTo>
                <a:cubicBezTo>
                  <a:pt x="1116013" y="96837"/>
                  <a:pt x="1614488" y="60325"/>
                  <a:pt x="1952625" y="28575"/>
                </a:cubicBezTo>
                <a:cubicBezTo>
                  <a:pt x="2290762" y="-3175"/>
                  <a:pt x="2905125" y="19050"/>
                  <a:pt x="2905125" y="19050"/>
                </a:cubicBezTo>
                <a:lnTo>
                  <a:pt x="5048250" y="0"/>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
            <a:ext cx="9144000" cy="1190625"/>
          </a:xfrm>
          <a:prstGeom prst="rect">
            <a:avLst/>
          </a:prstGeom>
        </p:spPr>
      </p:pic>
      <p:sp>
        <p:nvSpPr>
          <p:cNvPr id="7" name="Rectangle 6"/>
          <p:cNvSpPr/>
          <p:nvPr/>
        </p:nvSpPr>
        <p:spPr>
          <a:xfrm>
            <a:off x="0" y="55564"/>
            <a:ext cx="9144000" cy="1135063"/>
          </a:xfrm>
          <a:prstGeom prst="rect">
            <a:avLst/>
          </a:prstGeom>
          <a:solidFill>
            <a:schemeClr val="tx2">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normAutofit fontScale="90000"/>
          </a:bodyPr>
          <a:lstStyle/>
          <a:p>
            <a:r>
              <a:rPr lang="en-US" dirty="0" smtClean="0">
                <a:solidFill>
                  <a:schemeClr val="bg1"/>
                </a:solidFill>
              </a:rPr>
              <a:t>La </a:t>
            </a:r>
            <a:r>
              <a:rPr lang="en-US" dirty="0" err="1" smtClean="0">
                <a:solidFill>
                  <a:schemeClr val="bg1"/>
                </a:solidFill>
              </a:rPr>
              <a:t>eficacia</a:t>
            </a:r>
            <a:r>
              <a:rPr lang="en-US" dirty="0" smtClean="0">
                <a:solidFill>
                  <a:schemeClr val="bg1"/>
                </a:solidFill>
              </a:rPr>
              <a:t> de la </a:t>
            </a:r>
            <a:r>
              <a:rPr lang="en-US" dirty="0" err="1" smtClean="0">
                <a:solidFill>
                  <a:schemeClr val="bg1"/>
                </a:solidFill>
              </a:rPr>
              <a:t>fuerza</a:t>
            </a:r>
            <a:r>
              <a:rPr lang="en-US" dirty="0" smtClean="0">
                <a:solidFill>
                  <a:schemeClr val="bg1"/>
                </a:solidFill>
              </a:rPr>
              <a:t> de </a:t>
            </a:r>
            <a:r>
              <a:rPr lang="en-US" dirty="0" err="1" smtClean="0">
                <a:solidFill>
                  <a:schemeClr val="bg1"/>
                </a:solidFill>
              </a:rPr>
              <a:t>su</a:t>
            </a:r>
            <a:r>
              <a:rPr lang="en-US" dirty="0" smtClean="0">
                <a:solidFill>
                  <a:schemeClr val="bg1"/>
                </a:solidFill>
              </a:rPr>
              <a:t> </a:t>
            </a:r>
            <a:r>
              <a:rPr lang="en-US" dirty="0" err="1" smtClean="0">
                <a:solidFill>
                  <a:schemeClr val="bg1"/>
                </a:solidFill>
              </a:rPr>
              <a:t>poder</a:t>
            </a:r>
            <a:endParaRPr lang="en-US" dirty="0">
              <a:solidFill>
                <a:schemeClr val="bg1"/>
              </a:solidFill>
            </a:endParaRPr>
          </a:p>
        </p:txBody>
      </p:sp>
      <p:grpSp>
        <p:nvGrpSpPr>
          <p:cNvPr id="13" name="Group 12"/>
          <p:cNvGrpSpPr/>
          <p:nvPr/>
        </p:nvGrpSpPr>
        <p:grpSpPr>
          <a:xfrm>
            <a:off x="929040" y="1472645"/>
            <a:ext cx="7361815" cy="3263485"/>
            <a:chOff x="929040" y="1415495"/>
            <a:chExt cx="7361815" cy="3263485"/>
          </a:xfrm>
        </p:grpSpPr>
        <p:cxnSp>
          <p:nvCxnSpPr>
            <p:cNvPr id="10" name="Straight Connector 9"/>
            <p:cNvCxnSpPr/>
            <p:nvPr/>
          </p:nvCxnSpPr>
          <p:spPr>
            <a:xfrm>
              <a:off x="929040" y="4678980"/>
              <a:ext cx="7361815"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929040" y="1415495"/>
              <a:ext cx="0" cy="3263485"/>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1669887" y="4882241"/>
            <a:ext cx="301686" cy="369332"/>
          </a:xfrm>
          <a:prstGeom prst="rect">
            <a:avLst/>
          </a:prstGeom>
          <a:noFill/>
        </p:spPr>
        <p:txBody>
          <a:bodyPr wrap="none" rtlCol="0">
            <a:spAutoFit/>
          </a:bodyPr>
          <a:lstStyle/>
          <a:p>
            <a:r>
              <a:rPr lang="en-US" dirty="0" smtClean="0">
                <a:solidFill>
                  <a:srgbClr val="FFFF00"/>
                </a:solidFill>
              </a:rPr>
              <a:t>1</a:t>
            </a:r>
            <a:endParaRPr lang="en-US" dirty="0">
              <a:solidFill>
                <a:srgbClr val="FFFF00"/>
              </a:solidFill>
            </a:endParaRPr>
          </a:p>
        </p:txBody>
      </p:sp>
      <p:grpSp>
        <p:nvGrpSpPr>
          <p:cNvPr id="22" name="Group 21"/>
          <p:cNvGrpSpPr/>
          <p:nvPr/>
        </p:nvGrpSpPr>
        <p:grpSpPr>
          <a:xfrm>
            <a:off x="1820730" y="4622440"/>
            <a:ext cx="4581525" cy="313793"/>
            <a:chOff x="1820730" y="4565290"/>
            <a:chExt cx="4581525" cy="313793"/>
          </a:xfrm>
        </p:grpSpPr>
        <p:cxnSp>
          <p:nvCxnSpPr>
            <p:cNvPr id="16" name="Straight Connector 15"/>
            <p:cNvCxnSpPr/>
            <p:nvPr/>
          </p:nvCxnSpPr>
          <p:spPr>
            <a:xfrm>
              <a:off x="1820730" y="4565290"/>
              <a:ext cx="0" cy="31379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744655" y="4565290"/>
              <a:ext cx="0" cy="31379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648075" y="4565290"/>
              <a:ext cx="0" cy="31379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0" y="4565290"/>
              <a:ext cx="0" cy="31379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478330" y="4565290"/>
              <a:ext cx="0" cy="31379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402255" y="4565290"/>
              <a:ext cx="0" cy="31379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2249355" y="4603390"/>
            <a:ext cx="4581525" cy="313793"/>
            <a:chOff x="1820730" y="4565290"/>
            <a:chExt cx="4581525" cy="313793"/>
          </a:xfrm>
        </p:grpSpPr>
        <p:cxnSp>
          <p:nvCxnSpPr>
            <p:cNvPr id="24" name="Straight Connector 23"/>
            <p:cNvCxnSpPr/>
            <p:nvPr/>
          </p:nvCxnSpPr>
          <p:spPr>
            <a:xfrm>
              <a:off x="1820730" y="4565290"/>
              <a:ext cx="0" cy="31379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744655" y="4565290"/>
              <a:ext cx="0" cy="31379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648075" y="4565290"/>
              <a:ext cx="0" cy="31379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572000" y="4565290"/>
              <a:ext cx="0" cy="31379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478330" y="4565290"/>
              <a:ext cx="0" cy="31379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402255" y="4565290"/>
              <a:ext cx="0" cy="31379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2098512" y="4882241"/>
            <a:ext cx="301686" cy="369332"/>
          </a:xfrm>
          <a:prstGeom prst="rect">
            <a:avLst/>
          </a:prstGeom>
          <a:noFill/>
        </p:spPr>
        <p:txBody>
          <a:bodyPr wrap="none" rtlCol="0">
            <a:spAutoFit/>
          </a:bodyPr>
          <a:lstStyle/>
          <a:p>
            <a:r>
              <a:rPr lang="en-US" dirty="0" smtClean="0">
                <a:solidFill>
                  <a:srgbClr val="FFFF00"/>
                </a:solidFill>
              </a:rPr>
              <a:t>2</a:t>
            </a:r>
            <a:endParaRPr lang="en-US" dirty="0">
              <a:solidFill>
                <a:srgbClr val="FFFF00"/>
              </a:solidFill>
            </a:endParaRPr>
          </a:p>
        </p:txBody>
      </p:sp>
      <p:sp>
        <p:nvSpPr>
          <p:cNvPr id="31" name="TextBox 30"/>
          <p:cNvSpPr txBox="1"/>
          <p:nvPr/>
        </p:nvSpPr>
        <p:spPr>
          <a:xfrm>
            <a:off x="2593812" y="4882241"/>
            <a:ext cx="301686" cy="369332"/>
          </a:xfrm>
          <a:prstGeom prst="rect">
            <a:avLst/>
          </a:prstGeom>
          <a:noFill/>
        </p:spPr>
        <p:txBody>
          <a:bodyPr wrap="none" rtlCol="0">
            <a:spAutoFit/>
          </a:bodyPr>
          <a:lstStyle/>
          <a:p>
            <a:r>
              <a:rPr lang="en-US" dirty="0" smtClean="0">
                <a:solidFill>
                  <a:srgbClr val="FFFF00"/>
                </a:solidFill>
              </a:rPr>
              <a:t>3</a:t>
            </a:r>
            <a:endParaRPr lang="en-US" dirty="0">
              <a:solidFill>
                <a:srgbClr val="FFFF00"/>
              </a:solidFill>
            </a:endParaRPr>
          </a:p>
        </p:txBody>
      </p:sp>
      <p:sp>
        <p:nvSpPr>
          <p:cNvPr id="32" name="TextBox 31"/>
          <p:cNvSpPr txBox="1"/>
          <p:nvPr/>
        </p:nvSpPr>
        <p:spPr>
          <a:xfrm>
            <a:off x="3022437" y="4882241"/>
            <a:ext cx="301686" cy="369332"/>
          </a:xfrm>
          <a:prstGeom prst="rect">
            <a:avLst/>
          </a:prstGeom>
          <a:noFill/>
        </p:spPr>
        <p:txBody>
          <a:bodyPr wrap="none" rtlCol="0">
            <a:spAutoFit/>
          </a:bodyPr>
          <a:lstStyle/>
          <a:p>
            <a:r>
              <a:rPr lang="en-US" dirty="0" smtClean="0">
                <a:solidFill>
                  <a:srgbClr val="FFFF00"/>
                </a:solidFill>
              </a:rPr>
              <a:t>4</a:t>
            </a:r>
            <a:endParaRPr lang="en-US" dirty="0">
              <a:solidFill>
                <a:srgbClr val="FFFF00"/>
              </a:solidFill>
            </a:endParaRPr>
          </a:p>
        </p:txBody>
      </p:sp>
      <p:sp>
        <p:nvSpPr>
          <p:cNvPr id="33" name="TextBox 32"/>
          <p:cNvSpPr txBox="1"/>
          <p:nvPr/>
        </p:nvSpPr>
        <p:spPr>
          <a:xfrm>
            <a:off x="3497232" y="4882241"/>
            <a:ext cx="301686" cy="369332"/>
          </a:xfrm>
          <a:prstGeom prst="rect">
            <a:avLst/>
          </a:prstGeom>
          <a:noFill/>
        </p:spPr>
        <p:txBody>
          <a:bodyPr wrap="none" rtlCol="0">
            <a:spAutoFit/>
          </a:bodyPr>
          <a:lstStyle/>
          <a:p>
            <a:r>
              <a:rPr lang="en-US" dirty="0" smtClean="0">
                <a:solidFill>
                  <a:srgbClr val="FFFF00"/>
                </a:solidFill>
              </a:rPr>
              <a:t>5</a:t>
            </a:r>
            <a:endParaRPr lang="en-US" dirty="0">
              <a:solidFill>
                <a:srgbClr val="FFFF00"/>
              </a:solidFill>
            </a:endParaRPr>
          </a:p>
        </p:txBody>
      </p:sp>
      <p:sp>
        <p:nvSpPr>
          <p:cNvPr id="34" name="TextBox 33"/>
          <p:cNvSpPr txBox="1"/>
          <p:nvPr/>
        </p:nvSpPr>
        <p:spPr>
          <a:xfrm>
            <a:off x="3925857" y="4882241"/>
            <a:ext cx="301686" cy="369332"/>
          </a:xfrm>
          <a:prstGeom prst="rect">
            <a:avLst/>
          </a:prstGeom>
          <a:noFill/>
        </p:spPr>
        <p:txBody>
          <a:bodyPr wrap="none" rtlCol="0">
            <a:spAutoFit/>
          </a:bodyPr>
          <a:lstStyle/>
          <a:p>
            <a:r>
              <a:rPr lang="en-US" dirty="0" smtClean="0">
                <a:solidFill>
                  <a:srgbClr val="FFFF00"/>
                </a:solidFill>
              </a:rPr>
              <a:t>6</a:t>
            </a:r>
            <a:endParaRPr lang="en-US" dirty="0">
              <a:solidFill>
                <a:srgbClr val="FFFF00"/>
              </a:solidFill>
            </a:endParaRPr>
          </a:p>
        </p:txBody>
      </p:sp>
      <p:sp>
        <p:nvSpPr>
          <p:cNvPr id="35" name="TextBox 34"/>
          <p:cNvSpPr txBox="1"/>
          <p:nvPr/>
        </p:nvSpPr>
        <p:spPr>
          <a:xfrm>
            <a:off x="4421157" y="4882241"/>
            <a:ext cx="301686" cy="369332"/>
          </a:xfrm>
          <a:prstGeom prst="rect">
            <a:avLst/>
          </a:prstGeom>
          <a:noFill/>
        </p:spPr>
        <p:txBody>
          <a:bodyPr wrap="none" rtlCol="0">
            <a:spAutoFit/>
          </a:bodyPr>
          <a:lstStyle/>
          <a:p>
            <a:r>
              <a:rPr lang="en-US" dirty="0" smtClean="0">
                <a:solidFill>
                  <a:srgbClr val="FFFF00"/>
                </a:solidFill>
              </a:rPr>
              <a:t>7</a:t>
            </a:r>
            <a:endParaRPr lang="en-US" dirty="0">
              <a:solidFill>
                <a:srgbClr val="FFFF00"/>
              </a:solidFill>
            </a:endParaRPr>
          </a:p>
        </p:txBody>
      </p:sp>
      <p:sp>
        <p:nvSpPr>
          <p:cNvPr id="36" name="TextBox 35"/>
          <p:cNvSpPr txBox="1"/>
          <p:nvPr/>
        </p:nvSpPr>
        <p:spPr>
          <a:xfrm>
            <a:off x="4849782" y="4882241"/>
            <a:ext cx="301686" cy="369332"/>
          </a:xfrm>
          <a:prstGeom prst="rect">
            <a:avLst/>
          </a:prstGeom>
          <a:noFill/>
        </p:spPr>
        <p:txBody>
          <a:bodyPr wrap="none" rtlCol="0">
            <a:spAutoFit/>
          </a:bodyPr>
          <a:lstStyle/>
          <a:p>
            <a:r>
              <a:rPr lang="en-US" dirty="0" smtClean="0">
                <a:solidFill>
                  <a:srgbClr val="FFFF00"/>
                </a:solidFill>
              </a:rPr>
              <a:t>8</a:t>
            </a:r>
            <a:endParaRPr lang="en-US" dirty="0">
              <a:solidFill>
                <a:srgbClr val="FFFF00"/>
              </a:solidFill>
            </a:endParaRPr>
          </a:p>
        </p:txBody>
      </p:sp>
      <p:sp>
        <p:nvSpPr>
          <p:cNvPr id="37" name="TextBox 36"/>
          <p:cNvSpPr txBox="1"/>
          <p:nvPr/>
        </p:nvSpPr>
        <p:spPr>
          <a:xfrm>
            <a:off x="5327487" y="4882241"/>
            <a:ext cx="301686" cy="369332"/>
          </a:xfrm>
          <a:prstGeom prst="rect">
            <a:avLst/>
          </a:prstGeom>
          <a:noFill/>
        </p:spPr>
        <p:txBody>
          <a:bodyPr wrap="none" rtlCol="0">
            <a:spAutoFit/>
          </a:bodyPr>
          <a:lstStyle/>
          <a:p>
            <a:r>
              <a:rPr lang="en-US" dirty="0" smtClean="0">
                <a:solidFill>
                  <a:srgbClr val="FFFF00"/>
                </a:solidFill>
              </a:rPr>
              <a:t>9</a:t>
            </a:r>
            <a:endParaRPr lang="en-US" dirty="0">
              <a:solidFill>
                <a:srgbClr val="FFFF00"/>
              </a:solidFill>
            </a:endParaRPr>
          </a:p>
        </p:txBody>
      </p:sp>
      <p:sp>
        <p:nvSpPr>
          <p:cNvPr id="38" name="TextBox 37"/>
          <p:cNvSpPr txBox="1"/>
          <p:nvPr/>
        </p:nvSpPr>
        <p:spPr>
          <a:xfrm>
            <a:off x="5756112" y="4882241"/>
            <a:ext cx="829073" cy="369332"/>
          </a:xfrm>
          <a:prstGeom prst="rect">
            <a:avLst/>
          </a:prstGeom>
          <a:noFill/>
        </p:spPr>
        <p:txBody>
          <a:bodyPr wrap="none" rtlCol="0">
            <a:spAutoFit/>
          </a:bodyPr>
          <a:lstStyle/>
          <a:p>
            <a:r>
              <a:rPr lang="en-US" dirty="0" smtClean="0">
                <a:solidFill>
                  <a:srgbClr val="FFFF00"/>
                </a:solidFill>
              </a:rPr>
              <a:t>10 - 11</a:t>
            </a:r>
            <a:endParaRPr lang="en-US" dirty="0">
              <a:solidFill>
                <a:srgbClr val="FFFF00"/>
              </a:solidFill>
            </a:endParaRPr>
          </a:p>
        </p:txBody>
      </p:sp>
      <p:sp>
        <p:nvSpPr>
          <p:cNvPr id="39" name="TextBox 38"/>
          <p:cNvSpPr txBox="1"/>
          <p:nvPr/>
        </p:nvSpPr>
        <p:spPr>
          <a:xfrm>
            <a:off x="6621528" y="4882241"/>
            <a:ext cx="418704" cy="369332"/>
          </a:xfrm>
          <a:prstGeom prst="rect">
            <a:avLst/>
          </a:prstGeom>
          <a:noFill/>
        </p:spPr>
        <p:txBody>
          <a:bodyPr wrap="none" rtlCol="0">
            <a:spAutoFit/>
          </a:bodyPr>
          <a:lstStyle/>
          <a:p>
            <a:r>
              <a:rPr lang="en-US" dirty="0" smtClean="0">
                <a:solidFill>
                  <a:srgbClr val="FFFF00"/>
                </a:solidFill>
              </a:rPr>
              <a:t>12</a:t>
            </a:r>
            <a:endParaRPr lang="en-US" dirty="0">
              <a:solidFill>
                <a:srgbClr val="FFFF00"/>
              </a:solidFill>
            </a:endParaRPr>
          </a:p>
        </p:txBody>
      </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1322" y="4046538"/>
            <a:ext cx="657190" cy="533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66604" y="2118619"/>
            <a:ext cx="419188" cy="564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74668" y="2015275"/>
            <a:ext cx="501619" cy="52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91689" y="2027550"/>
            <a:ext cx="501619" cy="52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51345" y="2030300"/>
            <a:ext cx="501619" cy="52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86348" y="2015275"/>
            <a:ext cx="501619" cy="52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74658" y="2015275"/>
            <a:ext cx="501619" cy="52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Freeform 42"/>
          <p:cNvSpPr/>
          <p:nvPr/>
        </p:nvSpPr>
        <p:spPr>
          <a:xfrm>
            <a:off x="2238375" y="2842575"/>
            <a:ext cx="1866900" cy="1189753"/>
          </a:xfrm>
          <a:custGeom>
            <a:avLst/>
            <a:gdLst>
              <a:gd name="connsiteX0" fmla="*/ 0 w 1866900"/>
              <a:gd name="connsiteY0" fmla="*/ 1176975 h 1189753"/>
              <a:gd name="connsiteX1" fmla="*/ 285750 w 1866900"/>
              <a:gd name="connsiteY1" fmla="*/ 1148400 h 1189753"/>
              <a:gd name="connsiteX2" fmla="*/ 895350 w 1866900"/>
              <a:gd name="connsiteY2" fmla="*/ 834075 h 1189753"/>
              <a:gd name="connsiteX3" fmla="*/ 1162050 w 1866900"/>
              <a:gd name="connsiteY3" fmla="*/ 262575 h 1189753"/>
              <a:gd name="connsiteX4" fmla="*/ 1428750 w 1866900"/>
              <a:gd name="connsiteY4" fmla="*/ 33975 h 1189753"/>
              <a:gd name="connsiteX5" fmla="*/ 1866900 w 1866900"/>
              <a:gd name="connsiteY5" fmla="*/ 5400 h 118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0" h="1189753">
                <a:moveTo>
                  <a:pt x="0" y="1176975"/>
                </a:moveTo>
                <a:cubicBezTo>
                  <a:pt x="68262" y="1191262"/>
                  <a:pt x="136525" y="1205550"/>
                  <a:pt x="285750" y="1148400"/>
                </a:cubicBezTo>
                <a:cubicBezTo>
                  <a:pt x="434975" y="1091250"/>
                  <a:pt x="749300" y="981712"/>
                  <a:pt x="895350" y="834075"/>
                </a:cubicBezTo>
                <a:cubicBezTo>
                  <a:pt x="1041400" y="686437"/>
                  <a:pt x="1073150" y="395925"/>
                  <a:pt x="1162050" y="262575"/>
                </a:cubicBezTo>
                <a:cubicBezTo>
                  <a:pt x="1250950" y="129225"/>
                  <a:pt x="1311275" y="76837"/>
                  <a:pt x="1428750" y="33975"/>
                </a:cubicBezTo>
                <a:cubicBezTo>
                  <a:pt x="1546225" y="-8887"/>
                  <a:pt x="1706562" y="-1744"/>
                  <a:pt x="1866900" y="5400"/>
                </a:cubicBezTo>
              </a:path>
            </a:pathLst>
          </a:cu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04928" y="3828431"/>
            <a:ext cx="329863" cy="43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22437" y="3455193"/>
            <a:ext cx="329863" cy="43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7232" y="2683409"/>
            <a:ext cx="329863" cy="43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Box 43"/>
          <p:cNvSpPr txBox="1"/>
          <p:nvPr/>
        </p:nvSpPr>
        <p:spPr>
          <a:xfrm>
            <a:off x="3631834" y="5251573"/>
            <a:ext cx="1996059" cy="369332"/>
          </a:xfrm>
          <a:prstGeom prst="rect">
            <a:avLst/>
          </a:prstGeom>
          <a:noFill/>
        </p:spPr>
        <p:txBody>
          <a:bodyPr wrap="none" rtlCol="0">
            <a:spAutoFit/>
          </a:bodyPr>
          <a:lstStyle/>
          <a:p>
            <a:r>
              <a:rPr lang="en-US" dirty="0" err="1" smtClean="0">
                <a:solidFill>
                  <a:srgbClr val="FFFF00"/>
                </a:solidFill>
              </a:rPr>
              <a:t>Capítulos</a:t>
            </a:r>
            <a:r>
              <a:rPr lang="en-US" dirty="0" smtClean="0">
                <a:solidFill>
                  <a:srgbClr val="FFFF00"/>
                </a:solidFill>
              </a:rPr>
              <a:t> de Daniel</a:t>
            </a:r>
            <a:endParaRPr lang="en-US" dirty="0">
              <a:solidFill>
                <a:srgbClr val="FFFF00"/>
              </a:solidFill>
            </a:endParaRPr>
          </a:p>
        </p:txBody>
      </p:sp>
      <p:sp>
        <p:nvSpPr>
          <p:cNvPr id="48" name="TextBox 47"/>
          <p:cNvSpPr txBox="1"/>
          <p:nvPr/>
        </p:nvSpPr>
        <p:spPr>
          <a:xfrm rot="16200000">
            <a:off x="-1020395" y="2934956"/>
            <a:ext cx="3504677" cy="369332"/>
          </a:xfrm>
          <a:prstGeom prst="rect">
            <a:avLst/>
          </a:prstGeom>
          <a:noFill/>
        </p:spPr>
        <p:txBody>
          <a:bodyPr wrap="none" rtlCol="0">
            <a:spAutoFit/>
          </a:bodyPr>
          <a:lstStyle/>
          <a:p>
            <a:r>
              <a:rPr lang="en-US" dirty="0" err="1" smtClean="0">
                <a:solidFill>
                  <a:srgbClr val="FFFF00"/>
                </a:solidFill>
              </a:rPr>
              <a:t>Poderes</a:t>
            </a:r>
            <a:r>
              <a:rPr lang="en-US" dirty="0" smtClean="0">
                <a:solidFill>
                  <a:srgbClr val="FFFF00"/>
                </a:solidFill>
              </a:rPr>
              <a:t> </a:t>
            </a:r>
            <a:r>
              <a:rPr lang="en-US" dirty="0" err="1" smtClean="0">
                <a:solidFill>
                  <a:srgbClr val="FFFF00"/>
                </a:solidFill>
              </a:rPr>
              <a:t>celestiales</a:t>
            </a:r>
            <a:r>
              <a:rPr lang="en-US" dirty="0" smtClean="0">
                <a:solidFill>
                  <a:srgbClr val="FFFF00"/>
                </a:solidFill>
              </a:rPr>
              <a:t>/vigilantes/</a:t>
            </a:r>
            <a:r>
              <a:rPr lang="en-US" dirty="0" err="1" smtClean="0">
                <a:solidFill>
                  <a:srgbClr val="FFFF00"/>
                </a:solidFill>
              </a:rPr>
              <a:t>seres</a:t>
            </a:r>
            <a:endParaRPr lang="en-US" dirty="0">
              <a:solidFill>
                <a:srgbClr val="FFFF00"/>
              </a:solidFill>
            </a:endParaRPr>
          </a:p>
        </p:txBody>
      </p:sp>
      <p:sp>
        <p:nvSpPr>
          <p:cNvPr id="53" name="TextBox 52"/>
          <p:cNvSpPr txBox="1"/>
          <p:nvPr/>
        </p:nvSpPr>
        <p:spPr>
          <a:xfrm rot="16200000">
            <a:off x="2867165" y="3689932"/>
            <a:ext cx="1600118" cy="276999"/>
          </a:xfrm>
          <a:prstGeom prst="rect">
            <a:avLst/>
          </a:prstGeom>
          <a:noFill/>
        </p:spPr>
        <p:txBody>
          <a:bodyPr wrap="none" rtlCol="0">
            <a:spAutoFit/>
          </a:bodyPr>
          <a:lstStyle/>
          <a:p>
            <a:r>
              <a:rPr lang="en-US" sz="1200" dirty="0" err="1" smtClean="0">
                <a:solidFill>
                  <a:srgbClr val="FF66FF"/>
                </a:solidFill>
                <a:latin typeface="Book Antiqua" panose="02040602050305030304" pitchFamily="18" charset="0"/>
              </a:rPr>
              <a:t>Escritura</a:t>
            </a:r>
            <a:r>
              <a:rPr lang="en-US" sz="1200" dirty="0" smtClean="0">
                <a:solidFill>
                  <a:srgbClr val="FF66FF"/>
                </a:solidFill>
                <a:latin typeface="Book Antiqua" panose="02040602050305030304" pitchFamily="18" charset="0"/>
              </a:rPr>
              <a:t> </a:t>
            </a:r>
            <a:r>
              <a:rPr lang="en-US" sz="1200" dirty="0" err="1" smtClean="0">
                <a:solidFill>
                  <a:srgbClr val="FF66FF"/>
                </a:solidFill>
                <a:latin typeface="Book Antiqua" panose="02040602050305030304" pitchFamily="18" charset="0"/>
              </a:rPr>
              <a:t>en</a:t>
            </a:r>
            <a:r>
              <a:rPr lang="en-US" sz="1200" dirty="0" smtClean="0">
                <a:solidFill>
                  <a:srgbClr val="FF66FF"/>
                </a:solidFill>
                <a:latin typeface="Book Antiqua" panose="02040602050305030304" pitchFamily="18" charset="0"/>
              </a:rPr>
              <a:t> la pared</a:t>
            </a:r>
            <a:endParaRPr lang="en-US" sz="1200" dirty="0">
              <a:solidFill>
                <a:srgbClr val="FF66FF"/>
              </a:solidFill>
              <a:latin typeface="Book Antiqua" panose="02040602050305030304" pitchFamily="18" charset="0"/>
            </a:endParaRPr>
          </a:p>
        </p:txBody>
      </p:sp>
      <p:sp>
        <p:nvSpPr>
          <p:cNvPr id="58" name="TextBox 57"/>
          <p:cNvSpPr txBox="1"/>
          <p:nvPr/>
        </p:nvSpPr>
        <p:spPr>
          <a:xfrm rot="16200000">
            <a:off x="3537306" y="3586270"/>
            <a:ext cx="1144865" cy="461665"/>
          </a:xfrm>
          <a:prstGeom prst="rect">
            <a:avLst/>
          </a:prstGeom>
          <a:noFill/>
        </p:spPr>
        <p:txBody>
          <a:bodyPr wrap="none" rtlCol="0">
            <a:spAutoFit/>
          </a:bodyPr>
          <a:lstStyle/>
          <a:p>
            <a:r>
              <a:rPr lang="en-US" sz="1200" dirty="0" err="1" smtClean="0">
                <a:solidFill>
                  <a:srgbClr val="FF66FF"/>
                </a:solidFill>
                <a:latin typeface="Book Antiqua" panose="02040602050305030304" pitchFamily="18" charset="0"/>
              </a:rPr>
              <a:t>Ángel</a:t>
            </a:r>
            <a:r>
              <a:rPr lang="en-US" sz="1200" dirty="0" smtClean="0">
                <a:solidFill>
                  <a:srgbClr val="FF66FF"/>
                </a:solidFill>
                <a:latin typeface="Book Antiqua" panose="02040602050305030304" pitchFamily="18" charset="0"/>
              </a:rPr>
              <a:t> </a:t>
            </a:r>
            <a:r>
              <a:rPr lang="en-US" sz="1200" dirty="0" err="1" smtClean="0">
                <a:solidFill>
                  <a:srgbClr val="FF66FF"/>
                </a:solidFill>
                <a:latin typeface="Book Antiqua" panose="02040602050305030304" pitchFamily="18" charset="0"/>
              </a:rPr>
              <a:t>cerró</a:t>
            </a:r>
            <a:r>
              <a:rPr lang="en-US" sz="1200" dirty="0" smtClean="0">
                <a:solidFill>
                  <a:srgbClr val="FF66FF"/>
                </a:solidFill>
                <a:latin typeface="Book Antiqua" panose="02040602050305030304" pitchFamily="18" charset="0"/>
              </a:rPr>
              <a:t> la</a:t>
            </a:r>
            <a:br>
              <a:rPr lang="en-US" sz="1200" dirty="0" smtClean="0">
                <a:solidFill>
                  <a:srgbClr val="FF66FF"/>
                </a:solidFill>
                <a:latin typeface="Book Antiqua" panose="02040602050305030304" pitchFamily="18" charset="0"/>
              </a:rPr>
            </a:br>
            <a:r>
              <a:rPr lang="en-US" sz="1200" dirty="0" err="1" smtClean="0">
                <a:solidFill>
                  <a:srgbClr val="FF66FF"/>
                </a:solidFill>
                <a:latin typeface="Book Antiqua" panose="02040602050305030304" pitchFamily="18" charset="0"/>
              </a:rPr>
              <a:t>boca</a:t>
            </a:r>
            <a:r>
              <a:rPr lang="en-US" sz="1200" dirty="0" smtClean="0">
                <a:solidFill>
                  <a:srgbClr val="FF66FF"/>
                </a:solidFill>
                <a:latin typeface="Book Antiqua" panose="02040602050305030304" pitchFamily="18" charset="0"/>
              </a:rPr>
              <a:t> del </a:t>
            </a:r>
            <a:r>
              <a:rPr lang="en-US" sz="1200" dirty="0" err="1" smtClean="0">
                <a:solidFill>
                  <a:srgbClr val="FF66FF"/>
                </a:solidFill>
                <a:latin typeface="Book Antiqua" panose="02040602050305030304" pitchFamily="18" charset="0"/>
              </a:rPr>
              <a:t>león</a:t>
            </a:r>
            <a:endParaRPr lang="en-US" sz="1200" dirty="0">
              <a:solidFill>
                <a:srgbClr val="FF66FF"/>
              </a:solidFill>
              <a:latin typeface="Book Antiqua" panose="02040602050305030304" pitchFamily="18" charset="0"/>
            </a:endParaRPr>
          </a:p>
        </p:txBody>
      </p:sp>
      <p:sp>
        <p:nvSpPr>
          <p:cNvPr id="59" name="TextBox 58"/>
          <p:cNvSpPr txBox="1"/>
          <p:nvPr/>
        </p:nvSpPr>
        <p:spPr>
          <a:xfrm rot="16200000">
            <a:off x="2765618" y="3973865"/>
            <a:ext cx="843501" cy="461665"/>
          </a:xfrm>
          <a:prstGeom prst="rect">
            <a:avLst/>
          </a:prstGeom>
          <a:noFill/>
        </p:spPr>
        <p:txBody>
          <a:bodyPr wrap="none" rtlCol="0">
            <a:spAutoFit/>
          </a:bodyPr>
          <a:lstStyle/>
          <a:p>
            <a:r>
              <a:rPr lang="en-US" sz="1200" dirty="0" smtClean="0">
                <a:solidFill>
                  <a:srgbClr val="FF66FF"/>
                </a:solidFill>
                <a:latin typeface="Book Antiqua" panose="02040602050305030304" pitchFamily="18" charset="0"/>
              </a:rPr>
              <a:t>Vigilante,</a:t>
            </a:r>
            <a:br>
              <a:rPr lang="en-US" sz="1200" dirty="0" smtClean="0">
                <a:solidFill>
                  <a:srgbClr val="FF66FF"/>
                </a:solidFill>
                <a:latin typeface="Book Antiqua" panose="02040602050305030304" pitchFamily="18" charset="0"/>
              </a:rPr>
            </a:br>
            <a:r>
              <a:rPr lang="en-US" sz="1200" dirty="0" smtClean="0">
                <a:solidFill>
                  <a:srgbClr val="FF66FF"/>
                </a:solidFill>
                <a:latin typeface="Book Antiqua" panose="02040602050305030304" pitchFamily="18" charset="0"/>
              </a:rPr>
              <a:t>Santo</a:t>
            </a:r>
            <a:endParaRPr lang="en-US" sz="1200" dirty="0">
              <a:solidFill>
                <a:srgbClr val="FF66FF"/>
              </a:solidFill>
              <a:latin typeface="Book Antiqua" panose="02040602050305030304" pitchFamily="18" charset="0"/>
            </a:endParaRPr>
          </a:p>
        </p:txBody>
      </p:sp>
      <p:sp>
        <p:nvSpPr>
          <p:cNvPr id="60" name="TextBox 59"/>
          <p:cNvSpPr txBox="1"/>
          <p:nvPr/>
        </p:nvSpPr>
        <p:spPr>
          <a:xfrm rot="16200000">
            <a:off x="2109196" y="4114763"/>
            <a:ext cx="704039" cy="461665"/>
          </a:xfrm>
          <a:prstGeom prst="rect">
            <a:avLst/>
          </a:prstGeom>
          <a:noFill/>
        </p:spPr>
        <p:txBody>
          <a:bodyPr wrap="none" rtlCol="0">
            <a:spAutoFit/>
          </a:bodyPr>
          <a:lstStyle/>
          <a:p>
            <a:r>
              <a:rPr lang="en-US" sz="1200" dirty="0" err="1" smtClean="0">
                <a:solidFill>
                  <a:srgbClr val="FF66FF"/>
                </a:solidFill>
                <a:latin typeface="Book Antiqua" panose="02040602050305030304" pitchFamily="18" charset="0"/>
              </a:rPr>
              <a:t>Sueño</a:t>
            </a:r>
            <a:r>
              <a:rPr lang="en-US" sz="1200" dirty="0" smtClean="0">
                <a:solidFill>
                  <a:srgbClr val="FF66FF"/>
                </a:solidFill>
                <a:latin typeface="Book Antiqua" panose="02040602050305030304" pitchFamily="18" charset="0"/>
              </a:rPr>
              <a:t/>
            </a:r>
            <a:br>
              <a:rPr lang="en-US" sz="1200" dirty="0" smtClean="0">
                <a:solidFill>
                  <a:srgbClr val="FF66FF"/>
                </a:solidFill>
                <a:latin typeface="Book Antiqua" panose="02040602050305030304" pitchFamily="18" charset="0"/>
              </a:rPr>
            </a:br>
            <a:r>
              <a:rPr lang="en-US" sz="1200" dirty="0" smtClean="0">
                <a:solidFill>
                  <a:srgbClr val="FF66FF"/>
                </a:solidFill>
                <a:latin typeface="Book Antiqua" panose="02040602050305030304" pitchFamily="18" charset="0"/>
              </a:rPr>
              <a:t>de Dios</a:t>
            </a:r>
            <a:endParaRPr lang="en-US" sz="1200" dirty="0">
              <a:solidFill>
                <a:srgbClr val="FF66FF"/>
              </a:solidFill>
              <a:latin typeface="Book Antiqua" panose="02040602050305030304" pitchFamily="18" charset="0"/>
            </a:endParaRPr>
          </a:p>
        </p:txBody>
      </p:sp>
      <p:sp>
        <p:nvSpPr>
          <p:cNvPr id="61" name="TextBox 60"/>
          <p:cNvSpPr txBox="1"/>
          <p:nvPr/>
        </p:nvSpPr>
        <p:spPr>
          <a:xfrm rot="16200000">
            <a:off x="1122946" y="3110385"/>
            <a:ext cx="1093889" cy="461665"/>
          </a:xfrm>
          <a:prstGeom prst="rect">
            <a:avLst/>
          </a:prstGeom>
          <a:noFill/>
        </p:spPr>
        <p:txBody>
          <a:bodyPr wrap="none" rtlCol="0">
            <a:spAutoFit/>
          </a:bodyPr>
          <a:lstStyle/>
          <a:p>
            <a:r>
              <a:rPr lang="en-US" sz="1200" dirty="0" smtClean="0">
                <a:solidFill>
                  <a:srgbClr val="FFFF00"/>
                </a:solidFill>
              </a:rPr>
              <a:t>Dios </a:t>
            </a:r>
            <a:r>
              <a:rPr lang="en-US" sz="1200" dirty="0" err="1" smtClean="0">
                <a:solidFill>
                  <a:srgbClr val="FFFF00"/>
                </a:solidFill>
              </a:rPr>
              <a:t>concedió</a:t>
            </a:r>
            <a:r>
              <a:rPr lang="en-US" sz="1200" dirty="0" smtClean="0">
                <a:solidFill>
                  <a:srgbClr val="FFFF00"/>
                </a:solidFill>
              </a:rPr>
              <a:t> </a:t>
            </a:r>
            <a:br>
              <a:rPr lang="en-US" sz="1200" dirty="0" smtClean="0">
                <a:solidFill>
                  <a:srgbClr val="FFFF00"/>
                </a:solidFill>
              </a:rPr>
            </a:br>
            <a:r>
              <a:rPr lang="en-US" sz="1200" dirty="0" smtClean="0">
                <a:solidFill>
                  <a:srgbClr val="FFFF00"/>
                </a:solidFill>
              </a:rPr>
              <a:t>a </a:t>
            </a:r>
            <a:r>
              <a:rPr lang="en-US" sz="1200" dirty="0" err="1" smtClean="0">
                <a:solidFill>
                  <a:srgbClr val="FFFF00"/>
                </a:solidFill>
              </a:rPr>
              <a:t>Daneil</a:t>
            </a:r>
            <a:r>
              <a:rPr lang="en-US" sz="1200" dirty="0" smtClean="0">
                <a:solidFill>
                  <a:srgbClr val="FFFF00"/>
                </a:solidFill>
              </a:rPr>
              <a:t> favor</a:t>
            </a:r>
            <a:endParaRPr lang="en-US" sz="1200" dirty="0">
              <a:solidFill>
                <a:srgbClr val="FFFF00"/>
              </a:solidFill>
              <a:latin typeface="Graphite Std Wide" pitchFamily="66" charset="0"/>
            </a:endParaRPr>
          </a:p>
        </p:txBody>
      </p:sp>
      <p:sp>
        <p:nvSpPr>
          <p:cNvPr id="62" name="TextBox 61"/>
          <p:cNvSpPr txBox="1"/>
          <p:nvPr/>
        </p:nvSpPr>
        <p:spPr>
          <a:xfrm rot="16200000">
            <a:off x="2038954" y="1945417"/>
            <a:ext cx="2155718" cy="461665"/>
          </a:xfrm>
          <a:prstGeom prst="rect">
            <a:avLst/>
          </a:prstGeom>
          <a:noFill/>
        </p:spPr>
        <p:txBody>
          <a:bodyPr wrap="none" rtlCol="0">
            <a:spAutoFit/>
          </a:bodyPr>
          <a:lstStyle/>
          <a:p>
            <a:r>
              <a:rPr lang="en-US" sz="1200" dirty="0" smtClean="0">
                <a:solidFill>
                  <a:srgbClr val="FFFF00"/>
                </a:solidFill>
              </a:rPr>
              <a:t>Dios </a:t>
            </a:r>
            <a:r>
              <a:rPr lang="en-US" sz="1200" dirty="0" err="1" smtClean="0">
                <a:solidFill>
                  <a:srgbClr val="FFFF00"/>
                </a:solidFill>
              </a:rPr>
              <a:t>capaz</a:t>
            </a:r>
            <a:r>
              <a:rPr lang="en-US" sz="1200" dirty="0" smtClean="0">
                <a:solidFill>
                  <a:srgbClr val="FFFF00"/>
                </a:solidFill>
              </a:rPr>
              <a:t> de </a:t>
            </a:r>
            <a:r>
              <a:rPr lang="en-US" sz="1200" dirty="0" err="1" smtClean="0">
                <a:solidFill>
                  <a:srgbClr val="FFFF00"/>
                </a:solidFill>
              </a:rPr>
              <a:t>liberar</a:t>
            </a:r>
            <a:r>
              <a:rPr lang="en-US" sz="1200" dirty="0" smtClean="0">
                <a:solidFill>
                  <a:srgbClr val="FFFF00"/>
                </a:solidFill>
              </a:rPr>
              <a:t> del </a:t>
            </a:r>
            <a:r>
              <a:rPr lang="en-US" sz="1200" dirty="0" err="1" smtClean="0">
                <a:solidFill>
                  <a:srgbClr val="FFFF00"/>
                </a:solidFill>
              </a:rPr>
              <a:t>fuego</a:t>
            </a:r>
            <a:r>
              <a:rPr lang="en-US" sz="1200" dirty="0" smtClean="0">
                <a:solidFill>
                  <a:srgbClr val="FFFF00"/>
                </a:solidFill>
              </a:rPr>
              <a:t>/</a:t>
            </a:r>
            <a:br>
              <a:rPr lang="en-US" sz="1200" dirty="0" smtClean="0">
                <a:solidFill>
                  <a:srgbClr val="FFFF00"/>
                </a:solidFill>
              </a:rPr>
            </a:br>
            <a:r>
              <a:rPr lang="en-US" sz="1200" dirty="0" smtClean="0">
                <a:solidFill>
                  <a:srgbClr val="FFFF00"/>
                </a:solidFill>
              </a:rPr>
              <a:t>Cuarto </a:t>
            </a:r>
            <a:r>
              <a:rPr lang="en-US" sz="1200" dirty="0" err="1" smtClean="0">
                <a:solidFill>
                  <a:srgbClr val="FFFF00"/>
                </a:solidFill>
              </a:rPr>
              <a:t>como</a:t>
            </a:r>
            <a:r>
              <a:rPr lang="en-US" sz="1200" dirty="0" smtClean="0">
                <a:solidFill>
                  <a:srgbClr val="FFFF00"/>
                </a:solidFill>
              </a:rPr>
              <a:t> </a:t>
            </a:r>
            <a:r>
              <a:rPr lang="en-US" sz="1200" dirty="0" err="1">
                <a:solidFill>
                  <a:srgbClr val="FFFF00"/>
                </a:solidFill>
              </a:rPr>
              <a:t>H</a:t>
            </a:r>
            <a:r>
              <a:rPr lang="en-US" sz="1200" dirty="0" err="1" smtClean="0">
                <a:solidFill>
                  <a:srgbClr val="FFFF00"/>
                </a:solidFill>
              </a:rPr>
              <a:t>ijo</a:t>
            </a:r>
            <a:r>
              <a:rPr lang="en-US" sz="1200" dirty="0" smtClean="0">
                <a:solidFill>
                  <a:srgbClr val="FFFF00"/>
                </a:solidFill>
              </a:rPr>
              <a:t> de Dios</a:t>
            </a:r>
          </a:p>
        </p:txBody>
      </p:sp>
      <p:pic>
        <p:nvPicPr>
          <p:cNvPr id="1030"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08045" y="2884209"/>
            <a:ext cx="601363" cy="457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44805" y="2656093"/>
            <a:ext cx="329863" cy="43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Rectangle 53"/>
          <p:cNvSpPr/>
          <p:nvPr/>
        </p:nvSpPr>
        <p:spPr>
          <a:xfrm>
            <a:off x="4110194" y="2531010"/>
            <a:ext cx="558166" cy="276999"/>
          </a:xfrm>
          <a:prstGeom prst="rect">
            <a:avLst/>
          </a:prstGeom>
        </p:spPr>
        <p:txBody>
          <a:bodyPr wrap="none">
            <a:spAutoFit/>
          </a:bodyPr>
          <a:lstStyle/>
          <a:p>
            <a:r>
              <a:rPr lang="en-US" sz="1200" dirty="0" err="1" smtClean="0">
                <a:solidFill>
                  <a:schemeClr val="bg1"/>
                </a:solidFill>
              </a:rPr>
              <a:t>Darío</a:t>
            </a:r>
            <a:r>
              <a:rPr lang="en-US" sz="1200" dirty="0" smtClean="0">
                <a:solidFill>
                  <a:schemeClr val="bg1"/>
                </a:solidFill>
              </a:rPr>
              <a:t> </a:t>
            </a:r>
            <a:endParaRPr lang="en-US" sz="1200" dirty="0">
              <a:solidFill>
                <a:schemeClr val="bg1"/>
              </a:solidFill>
            </a:endParaRPr>
          </a:p>
        </p:txBody>
      </p:sp>
      <p:sp>
        <p:nvSpPr>
          <p:cNvPr id="55" name="TextBox 54"/>
          <p:cNvSpPr txBox="1"/>
          <p:nvPr/>
        </p:nvSpPr>
        <p:spPr>
          <a:xfrm>
            <a:off x="3211366" y="2471740"/>
            <a:ext cx="702436" cy="276999"/>
          </a:xfrm>
          <a:prstGeom prst="rect">
            <a:avLst/>
          </a:prstGeom>
        </p:spPr>
        <p:txBody>
          <a:bodyPr wrap="none">
            <a:spAutoFit/>
          </a:bodyPr>
          <a:lstStyle>
            <a:defPPr>
              <a:defRPr lang="en-US"/>
            </a:defPPr>
            <a:lvl1pPr>
              <a:defRPr sz="1200">
                <a:solidFill>
                  <a:srgbClr val="FFFF00"/>
                </a:solidFill>
              </a:defRPr>
            </a:lvl1pPr>
          </a:lstStyle>
          <a:p>
            <a:r>
              <a:rPr lang="en-US" dirty="0" err="1" smtClean="0">
                <a:solidFill>
                  <a:schemeClr val="bg1"/>
                </a:solidFill>
              </a:rPr>
              <a:t>Belsasar</a:t>
            </a:r>
            <a:endParaRPr lang="en-US" dirty="0">
              <a:solidFill>
                <a:schemeClr val="bg1"/>
              </a:solidFill>
            </a:endParaRPr>
          </a:p>
        </p:txBody>
      </p:sp>
      <p:sp>
        <p:nvSpPr>
          <p:cNvPr id="56" name="Rectangle 55"/>
          <p:cNvSpPr/>
          <p:nvPr/>
        </p:nvSpPr>
        <p:spPr>
          <a:xfrm rot="20481376">
            <a:off x="2076067" y="3462476"/>
            <a:ext cx="1183657" cy="276999"/>
          </a:xfrm>
          <a:prstGeom prst="rect">
            <a:avLst/>
          </a:prstGeom>
        </p:spPr>
        <p:txBody>
          <a:bodyPr wrap="none">
            <a:spAutoFit/>
          </a:bodyPr>
          <a:lstStyle/>
          <a:p>
            <a:r>
              <a:rPr lang="en-US" sz="1200" dirty="0" err="1" smtClean="0">
                <a:solidFill>
                  <a:schemeClr val="bg1"/>
                </a:solidFill>
              </a:rPr>
              <a:t>Nabucodonosor</a:t>
            </a:r>
            <a:endParaRPr lang="en-US" sz="1200" dirty="0">
              <a:solidFill>
                <a:schemeClr val="bg1"/>
              </a:solidFill>
            </a:endParaRPr>
          </a:p>
        </p:txBody>
      </p:sp>
      <p:sp>
        <p:nvSpPr>
          <p:cNvPr id="63" name="Rectangle 62"/>
          <p:cNvSpPr/>
          <p:nvPr/>
        </p:nvSpPr>
        <p:spPr>
          <a:xfrm rot="16200000">
            <a:off x="4107843" y="3054836"/>
            <a:ext cx="2092111" cy="646331"/>
          </a:xfrm>
          <a:prstGeom prst="rect">
            <a:avLst/>
          </a:prstGeom>
          <a:noFill/>
        </p:spPr>
        <p:txBody>
          <a:bodyPr wrap="none" rtlCol="0">
            <a:spAutoFit/>
          </a:bodyPr>
          <a:lstStyle/>
          <a:p>
            <a:r>
              <a:rPr lang="en-US" sz="1200" dirty="0">
                <a:solidFill>
                  <a:srgbClr val="FFFF00"/>
                </a:solidFill>
              </a:rPr>
              <a:t>U</a:t>
            </a:r>
            <a:r>
              <a:rPr lang="en-US" sz="1200" dirty="0" smtClean="0">
                <a:solidFill>
                  <a:srgbClr val="FFFF00"/>
                </a:solidFill>
              </a:rPr>
              <a:t>no con </a:t>
            </a:r>
            <a:r>
              <a:rPr lang="en-US" sz="1200" dirty="0" err="1" smtClean="0">
                <a:solidFill>
                  <a:srgbClr val="FFFF00"/>
                </a:solidFill>
              </a:rPr>
              <a:t>apariencia</a:t>
            </a:r>
            <a:r>
              <a:rPr lang="en-US" sz="1200" dirty="0" smtClean="0">
                <a:solidFill>
                  <a:srgbClr val="FFFF00"/>
                </a:solidFill>
              </a:rPr>
              <a:t> de hombre</a:t>
            </a:r>
            <a:endParaRPr lang="en-US" sz="1200" dirty="0">
              <a:solidFill>
                <a:srgbClr val="FFFF00"/>
              </a:solidFill>
            </a:endParaRPr>
          </a:p>
          <a:p>
            <a:r>
              <a:rPr lang="en-US" sz="1200" dirty="0">
                <a:solidFill>
                  <a:srgbClr val="FFFF00"/>
                </a:solidFill>
              </a:rPr>
              <a:t>“Gabriel, </a:t>
            </a:r>
            <a:r>
              <a:rPr lang="en-US" sz="1200" dirty="0" err="1" smtClean="0">
                <a:solidFill>
                  <a:srgbClr val="FFFF00"/>
                </a:solidFill>
              </a:rPr>
              <a:t>explícale</a:t>
            </a:r>
            <a:r>
              <a:rPr lang="en-US" sz="1200" dirty="0" smtClean="0">
                <a:solidFill>
                  <a:srgbClr val="FFFF00"/>
                </a:solidFill>
              </a:rPr>
              <a:t> </a:t>
            </a:r>
            <a:br>
              <a:rPr lang="en-US" sz="1200" dirty="0" smtClean="0">
                <a:solidFill>
                  <a:srgbClr val="FFFF00"/>
                </a:solidFill>
              </a:rPr>
            </a:br>
            <a:r>
              <a:rPr lang="en-US" sz="1200" dirty="0" smtClean="0">
                <a:solidFill>
                  <a:srgbClr val="FFFF00"/>
                </a:solidFill>
              </a:rPr>
              <a:t>a </a:t>
            </a:r>
            <a:r>
              <a:rPr lang="en-US" sz="1200" dirty="0" err="1" smtClean="0">
                <a:solidFill>
                  <a:srgbClr val="FFFF00"/>
                </a:solidFill>
              </a:rPr>
              <a:t>este</a:t>
            </a:r>
            <a:r>
              <a:rPr lang="en-US" sz="1200" dirty="0" smtClean="0">
                <a:solidFill>
                  <a:srgbClr val="FFFF00"/>
                </a:solidFill>
              </a:rPr>
              <a:t> la </a:t>
            </a:r>
            <a:r>
              <a:rPr lang="en-US" sz="1200" dirty="0" err="1" smtClean="0">
                <a:solidFill>
                  <a:srgbClr val="FFFF00"/>
                </a:solidFill>
              </a:rPr>
              <a:t>visi</a:t>
            </a:r>
            <a:r>
              <a:rPr lang="es-ES" sz="1200" dirty="0" err="1" smtClean="0">
                <a:solidFill>
                  <a:srgbClr val="FFFF00"/>
                </a:solidFill>
              </a:rPr>
              <a:t>ón</a:t>
            </a:r>
            <a:r>
              <a:rPr lang="es-ES" sz="1200" dirty="0" smtClean="0">
                <a:solidFill>
                  <a:srgbClr val="FFFF00"/>
                </a:solidFill>
              </a:rPr>
              <a:t>”</a:t>
            </a:r>
            <a:endParaRPr lang="en-US" sz="1200" dirty="0">
              <a:solidFill>
                <a:srgbClr val="FFFF00"/>
              </a:solidFill>
            </a:endParaRPr>
          </a:p>
        </p:txBody>
      </p:sp>
      <p:cxnSp>
        <p:nvCxnSpPr>
          <p:cNvPr id="1025" name="Straight Connector 1024"/>
          <p:cNvCxnSpPr/>
          <p:nvPr/>
        </p:nvCxnSpPr>
        <p:spPr>
          <a:xfrm flipV="1">
            <a:off x="4876885" y="2279225"/>
            <a:ext cx="0" cy="2343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5410389" y="2324938"/>
            <a:ext cx="0" cy="2343215"/>
          </a:xfrm>
          <a:prstGeom prst="line">
            <a:avLst/>
          </a:prstGeom>
        </p:spPr>
        <p:style>
          <a:lnRef idx="1">
            <a:schemeClr val="accent1"/>
          </a:lnRef>
          <a:fillRef idx="0">
            <a:schemeClr val="accent1"/>
          </a:fillRef>
          <a:effectRef idx="0">
            <a:schemeClr val="accent1"/>
          </a:effectRef>
          <a:fontRef idx="minor">
            <a:schemeClr val="tx1"/>
          </a:fontRef>
        </p:style>
      </p:cxnSp>
      <p:sp>
        <p:nvSpPr>
          <p:cNvPr id="1031" name="Rectangle 1030"/>
          <p:cNvSpPr/>
          <p:nvPr/>
        </p:nvSpPr>
        <p:spPr>
          <a:xfrm rot="16200000">
            <a:off x="4960001" y="3016178"/>
            <a:ext cx="1311128" cy="276999"/>
          </a:xfrm>
          <a:prstGeom prst="rect">
            <a:avLst/>
          </a:prstGeom>
          <a:noFill/>
        </p:spPr>
        <p:txBody>
          <a:bodyPr wrap="none" rtlCol="0">
            <a:spAutoFit/>
          </a:bodyPr>
          <a:lstStyle/>
          <a:p>
            <a:r>
              <a:rPr lang="en-US" sz="1200" dirty="0" smtClean="0">
                <a:solidFill>
                  <a:srgbClr val="FFFF00"/>
                </a:solidFill>
              </a:rPr>
              <a:t>El hombre Gabriel</a:t>
            </a:r>
            <a:endParaRPr lang="en-US" sz="1200" dirty="0">
              <a:solidFill>
                <a:srgbClr val="FFFF00"/>
              </a:solidFill>
            </a:endParaRPr>
          </a:p>
        </p:txBody>
      </p:sp>
      <p:sp>
        <p:nvSpPr>
          <p:cNvPr id="1032" name="Rectangle 1031"/>
          <p:cNvSpPr/>
          <p:nvPr/>
        </p:nvSpPr>
        <p:spPr>
          <a:xfrm rot="16200000">
            <a:off x="5116232" y="3411550"/>
            <a:ext cx="2003754" cy="276999"/>
          </a:xfrm>
          <a:prstGeom prst="rect">
            <a:avLst/>
          </a:prstGeom>
          <a:noFill/>
        </p:spPr>
        <p:txBody>
          <a:bodyPr wrap="none" rtlCol="0">
            <a:spAutoFit/>
          </a:bodyPr>
          <a:lstStyle/>
          <a:p>
            <a:r>
              <a:rPr lang="es-ES" sz="1200" dirty="0" smtClean="0">
                <a:solidFill>
                  <a:srgbClr val="FFFF00"/>
                </a:solidFill>
              </a:rPr>
              <a:t>Uno semejante a un hombre </a:t>
            </a:r>
            <a:endParaRPr lang="en-US" sz="1200" dirty="0">
              <a:solidFill>
                <a:srgbClr val="FFFF00"/>
              </a:solidFill>
            </a:endParaRPr>
          </a:p>
        </p:txBody>
      </p:sp>
      <p:sp>
        <p:nvSpPr>
          <p:cNvPr id="1033" name="Rectangle 1032"/>
          <p:cNvSpPr/>
          <p:nvPr/>
        </p:nvSpPr>
        <p:spPr>
          <a:xfrm rot="16200000">
            <a:off x="5563596" y="3004789"/>
            <a:ext cx="2531655" cy="646331"/>
          </a:xfrm>
          <a:prstGeom prst="rect">
            <a:avLst/>
          </a:prstGeom>
          <a:noFill/>
        </p:spPr>
        <p:txBody>
          <a:bodyPr wrap="none" rtlCol="0">
            <a:spAutoFit/>
          </a:bodyPr>
          <a:lstStyle/>
          <a:p>
            <a:r>
              <a:rPr lang="es-ES" sz="1200" dirty="0">
                <a:solidFill>
                  <a:srgbClr val="FFFF00"/>
                </a:solidFill>
              </a:rPr>
              <a:t>En aquel tiempo se levantará Miguel, </a:t>
            </a:r>
            <a:r>
              <a:rPr lang="es-ES" sz="1200" dirty="0" smtClean="0">
                <a:solidFill>
                  <a:srgbClr val="FFFF00"/>
                </a:solidFill>
              </a:rPr>
              <a:t/>
            </a:r>
            <a:br>
              <a:rPr lang="es-ES" sz="1200" dirty="0" smtClean="0">
                <a:solidFill>
                  <a:srgbClr val="FFFF00"/>
                </a:solidFill>
              </a:rPr>
            </a:br>
            <a:r>
              <a:rPr lang="es-ES" sz="1200" dirty="0" smtClean="0">
                <a:solidFill>
                  <a:srgbClr val="FFFF00"/>
                </a:solidFill>
              </a:rPr>
              <a:t>el </a:t>
            </a:r>
            <a:r>
              <a:rPr lang="es-ES" sz="1200" dirty="0">
                <a:solidFill>
                  <a:srgbClr val="FFFF00"/>
                </a:solidFill>
              </a:rPr>
              <a:t>gran príncipe que vela </a:t>
            </a:r>
            <a:r>
              <a:rPr lang="es-ES" sz="1200" dirty="0" smtClean="0">
                <a:solidFill>
                  <a:srgbClr val="FFFF00"/>
                </a:solidFill>
              </a:rPr>
              <a:t/>
            </a:r>
            <a:br>
              <a:rPr lang="es-ES" sz="1200" dirty="0" smtClean="0">
                <a:solidFill>
                  <a:srgbClr val="FFFF00"/>
                </a:solidFill>
              </a:rPr>
            </a:br>
            <a:r>
              <a:rPr lang="es-ES" sz="1200" dirty="0" smtClean="0">
                <a:solidFill>
                  <a:srgbClr val="FFFF00"/>
                </a:solidFill>
              </a:rPr>
              <a:t>sobre </a:t>
            </a:r>
            <a:r>
              <a:rPr lang="es-ES" sz="1200" dirty="0">
                <a:solidFill>
                  <a:srgbClr val="FFFF00"/>
                </a:solidFill>
              </a:rPr>
              <a:t>los hijos de tu pueblo</a:t>
            </a:r>
            <a:endParaRPr lang="en-US" sz="1200" dirty="0">
              <a:solidFill>
                <a:srgbClr val="FFFF00"/>
              </a:solidFill>
            </a:endParaRPr>
          </a:p>
        </p:txBody>
      </p:sp>
      <p:sp>
        <p:nvSpPr>
          <p:cNvPr id="1034" name="Rectangle 1033"/>
          <p:cNvSpPr/>
          <p:nvPr/>
        </p:nvSpPr>
        <p:spPr>
          <a:xfrm>
            <a:off x="4722843" y="2147183"/>
            <a:ext cx="154042" cy="17775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rot="16200000">
            <a:off x="3202652" y="2904840"/>
            <a:ext cx="2813527" cy="646331"/>
          </a:xfrm>
          <a:prstGeom prst="rect">
            <a:avLst/>
          </a:prstGeom>
          <a:noFill/>
        </p:spPr>
        <p:txBody>
          <a:bodyPr wrap="none" rtlCol="0">
            <a:spAutoFit/>
          </a:bodyPr>
          <a:lstStyle/>
          <a:p>
            <a:r>
              <a:rPr lang="en-US" sz="1200" dirty="0" smtClean="0">
                <a:solidFill>
                  <a:srgbClr val="FFFF00"/>
                </a:solidFill>
              </a:rPr>
              <a:t>El </a:t>
            </a:r>
            <a:r>
              <a:rPr lang="en-US" sz="1200" dirty="0" err="1" smtClean="0">
                <a:solidFill>
                  <a:srgbClr val="FFFF00"/>
                </a:solidFill>
              </a:rPr>
              <a:t>Anciano</a:t>
            </a:r>
            <a:r>
              <a:rPr lang="en-US" sz="1200" dirty="0" smtClean="0">
                <a:solidFill>
                  <a:srgbClr val="FFFF00"/>
                </a:solidFill>
              </a:rPr>
              <a:t> de </a:t>
            </a:r>
            <a:r>
              <a:rPr lang="en-US" sz="1200" dirty="0" err="1" smtClean="0">
                <a:solidFill>
                  <a:srgbClr val="FFFF00"/>
                </a:solidFill>
              </a:rPr>
              <a:t>Días</a:t>
            </a:r>
            <a:r>
              <a:rPr lang="en-US" sz="1200" dirty="0" smtClean="0">
                <a:solidFill>
                  <a:srgbClr val="FFFF00"/>
                </a:solidFill>
              </a:rPr>
              <a:t> se </a:t>
            </a:r>
            <a:r>
              <a:rPr lang="en-US" sz="1200" dirty="0" err="1" smtClean="0">
                <a:solidFill>
                  <a:srgbClr val="FFFF00"/>
                </a:solidFill>
              </a:rPr>
              <a:t>sentó</a:t>
            </a:r>
            <a:r>
              <a:rPr lang="en-US" sz="1200" dirty="0">
                <a:solidFill>
                  <a:srgbClr val="FFFF00"/>
                </a:solidFill>
              </a:rPr>
              <a:t>/</a:t>
            </a:r>
            <a:r>
              <a:rPr lang="en-US" sz="1200" dirty="0" smtClean="0">
                <a:solidFill>
                  <a:srgbClr val="FFFF00"/>
                </a:solidFill>
              </a:rPr>
              <a:t/>
            </a:r>
            <a:br>
              <a:rPr lang="en-US" sz="1200" dirty="0" smtClean="0">
                <a:solidFill>
                  <a:srgbClr val="FFFF00"/>
                </a:solidFill>
              </a:rPr>
            </a:br>
            <a:r>
              <a:rPr lang="en-US" sz="1200" dirty="0" smtClean="0">
                <a:solidFill>
                  <a:srgbClr val="FFFF00"/>
                </a:solidFill>
              </a:rPr>
              <a:t>Uno </a:t>
            </a:r>
            <a:r>
              <a:rPr lang="en-US" sz="1200" dirty="0" err="1" smtClean="0">
                <a:solidFill>
                  <a:srgbClr val="FFFF00"/>
                </a:solidFill>
              </a:rPr>
              <a:t>como</a:t>
            </a:r>
            <a:r>
              <a:rPr lang="en-US" sz="1200" dirty="0" smtClean="0">
                <a:solidFill>
                  <a:srgbClr val="FFFF00"/>
                </a:solidFill>
              </a:rPr>
              <a:t> el </a:t>
            </a:r>
            <a:r>
              <a:rPr lang="en-US" sz="1200" dirty="0" err="1" smtClean="0">
                <a:solidFill>
                  <a:srgbClr val="FFFF00"/>
                </a:solidFill>
              </a:rPr>
              <a:t>Hijo</a:t>
            </a:r>
            <a:r>
              <a:rPr lang="en-US" sz="1200" dirty="0" smtClean="0">
                <a:solidFill>
                  <a:srgbClr val="FFFF00"/>
                </a:solidFill>
              </a:rPr>
              <a:t> del Hombre</a:t>
            </a:r>
            <a:endParaRPr lang="en-US" sz="1200" dirty="0">
              <a:solidFill>
                <a:srgbClr val="FFFF00"/>
              </a:solidFill>
            </a:endParaRPr>
          </a:p>
          <a:p>
            <a:r>
              <a:rPr lang="en-US" sz="1200" dirty="0">
                <a:solidFill>
                  <a:srgbClr val="FFFF00"/>
                </a:solidFill>
              </a:rPr>
              <a:t>I came near to one of those who </a:t>
            </a:r>
            <a:r>
              <a:rPr lang="en-US" sz="1200" dirty="0" smtClean="0">
                <a:solidFill>
                  <a:srgbClr val="FFFF00"/>
                </a:solidFill>
              </a:rPr>
              <a:t>stood </a:t>
            </a:r>
            <a:r>
              <a:rPr lang="en-US" sz="1200" dirty="0">
                <a:solidFill>
                  <a:srgbClr val="FFFF00"/>
                </a:solidFill>
              </a:rPr>
              <a:t>by,</a:t>
            </a:r>
          </a:p>
        </p:txBody>
      </p:sp>
    </p:spTree>
    <p:extLst>
      <p:ext uri="{BB962C8B-B14F-4D97-AF65-F5344CB8AC3E}">
        <p14:creationId xmlns:p14="http://schemas.microsoft.com/office/powerpoint/2010/main" val="193164694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Lectura</a:t>
            </a:r>
            <a:r>
              <a:rPr lang="en-US" dirty="0" smtClean="0"/>
              <a:t> </a:t>
            </a:r>
            <a:r>
              <a:rPr lang="en-US" dirty="0" err="1" smtClean="0"/>
              <a:t>en</a:t>
            </a:r>
            <a:r>
              <a:rPr lang="en-US" dirty="0" smtClean="0"/>
              <a:t> la </a:t>
            </a:r>
            <a:r>
              <a:rPr lang="en-US" dirty="0" err="1" smtClean="0"/>
              <a:t>clase</a:t>
            </a:r>
            <a:endParaRPr lang="en-US" dirty="0"/>
          </a:p>
        </p:txBody>
      </p:sp>
      <p:sp>
        <p:nvSpPr>
          <p:cNvPr id="3" name="Content Placeholder 2"/>
          <p:cNvSpPr>
            <a:spLocks noGrp="1"/>
          </p:cNvSpPr>
          <p:nvPr>
            <p:ph idx="1"/>
          </p:nvPr>
        </p:nvSpPr>
        <p:spPr/>
        <p:txBody>
          <a:bodyPr/>
          <a:lstStyle/>
          <a:p>
            <a:r>
              <a:rPr lang="en-US" dirty="0" err="1" smtClean="0"/>
              <a:t>Caída</a:t>
            </a:r>
            <a:r>
              <a:rPr lang="en-US" dirty="0" smtClean="0"/>
              <a:t> de </a:t>
            </a:r>
            <a:r>
              <a:rPr lang="en-US" dirty="0" err="1" smtClean="0"/>
              <a:t>Babilonia</a:t>
            </a:r>
            <a:endParaRPr lang="en-US" dirty="0" smtClean="0"/>
          </a:p>
          <a:p>
            <a:r>
              <a:rPr lang="en-US" dirty="0" err="1" smtClean="0"/>
              <a:t>Isaías</a:t>
            </a:r>
            <a:r>
              <a:rPr lang="en-US" dirty="0" smtClean="0"/>
              <a:t> 13</a:t>
            </a:r>
          </a:p>
          <a:p>
            <a:r>
              <a:rPr lang="en-US" dirty="0" err="1" smtClean="0"/>
              <a:t>Jeremías</a:t>
            </a:r>
            <a:r>
              <a:rPr lang="en-US" dirty="0" smtClean="0"/>
              <a:t> 50 y 51</a:t>
            </a:r>
          </a:p>
        </p:txBody>
      </p:sp>
    </p:spTree>
    <p:extLst>
      <p:ext uri="{BB962C8B-B14F-4D97-AF65-F5344CB8AC3E}">
        <p14:creationId xmlns:p14="http://schemas.microsoft.com/office/powerpoint/2010/main" val="47651701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257300"/>
            <a:ext cx="9067800" cy="4278094"/>
          </a:xfrm>
          <a:prstGeom prst="rect">
            <a:avLst/>
          </a:prstGeom>
        </p:spPr>
        <p:txBody>
          <a:bodyPr wrap="square">
            <a:spAutoFit/>
          </a:bodyPr>
          <a:lstStyle/>
          <a:p>
            <a:r>
              <a:rPr lang="es-ES" sz="1600" dirty="0"/>
              <a:t>El rey </a:t>
            </a:r>
            <a:r>
              <a:rPr lang="es-ES" sz="1600" dirty="0" err="1"/>
              <a:t>Belsasar</a:t>
            </a:r>
            <a:r>
              <a:rPr lang="es-ES" sz="1600" dirty="0"/>
              <a:t> (</a:t>
            </a:r>
            <a:r>
              <a:rPr lang="es-ES" sz="1600" dirty="0" smtClean="0"/>
              <a:t>5:1</a:t>
            </a:r>
            <a:r>
              <a:rPr lang="es-ES" sz="1600" dirty="0"/>
              <a:t>). </a:t>
            </a:r>
            <a:r>
              <a:rPr lang="es-ES" sz="1600" dirty="0" err="1"/>
              <a:t>Belsasar</a:t>
            </a:r>
            <a:r>
              <a:rPr lang="es-ES" sz="1600" dirty="0"/>
              <a:t> era hijo de </a:t>
            </a:r>
            <a:r>
              <a:rPr lang="es-ES" sz="1600" dirty="0" err="1"/>
              <a:t>Nabónido</a:t>
            </a:r>
            <a:r>
              <a:rPr lang="es-ES" sz="1600" dirty="0"/>
              <a:t>, el último rey de </a:t>
            </a:r>
            <a:r>
              <a:rPr lang="es-ES" sz="1600" dirty="0" smtClean="0"/>
              <a:t>Babilonia. Actuó </a:t>
            </a:r>
            <a:r>
              <a:rPr lang="es-ES" sz="1600" dirty="0"/>
              <a:t>como regente en Babilonia mientras </a:t>
            </a:r>
            <a:r>
              <a:rPr lang="es-ES" sz="1600" dirty="0" err="1"/>
              <a:t>Nabónido</a:t>
            </a:r>
            <a:r>
              <a:rPr lang="es-ES" sz="1600" dirty="0"/>
              <a:t> pasó diez años en </a:t>
            </a:r>
            <a:r>
              <a:rPr lang="es-ES" sz="1600" dirty="0" err="1"/>
              <a:t>Teima</a:t>
            </a:r>
            <a:r>
              <a:rPr lang="es-ES" sz="1600" dirty="0"/>
              <a:t>, en Arabia. Dado que </a:t>
            </a:r>
            <a:r>
              <a:rPr lang="es-ES" sz="1600" dirty="0" err="1"/>
              <a:t>Belsasar</a:t>
            </a:r>
            <a:r>
              <a:rPr lang="es-ES" sz="1600" dirty="0"/>
              <a:t> no gozaba de plenas prerrogativas reales y no se le daba el título de "rey" en los registros babilónicos, 80 se ha argumentado que llamarle "rey" aquí es </a:t>
            </a:r>
            <a:r>
              <a:rPr lang="es-ES" sz="1600" dirty="0" smtClean="0"/>
              <a:t>incorrecto. </a:t>
            </a:r>
            <a:r>
              <a:rPr lang="es-ES" sz="1600" dirty="0"/>
              <a:t>Una inscripción bilingüe del siglo IX a.C. </a:t>
            </a:r>
            <a:r>
              <a:rPr lang="es-ES" sz="1600" dirty="0" smtClean="0"/>
              <a:t>da algo de claridad a </a:t>
            </a:r>
            <a:r>
              <a:rPr lang="es-ES" sz="1600" dirty="0"/>
              <a:t>esta cuestión. En el texto asirio el gobernante de </a:t>
            </a:r>
            <a:r>
              <a:rPr lang="es-ES" sz="1600" dirty="0" err="1"/>
              <a:t>Guzan</a:t>
            </a:r>
            <a:r>
              <a:rPr lang="es-ES" sz="1600" dirty="0"/>
              <a:t> es llamado "gobernador", mientras que en el texto arameo es llamado "rey". 81 Esto sugiere que el término arameo "rey" (</a:t>
            </a:r>
            <a:r>
              <a:rPr lang="es-ES" sz="1600" dirty="0" err="1"/>
              <a:t>mlk</a:t>
            </a:r>
            <a:r>
              <a:rPr lang="es-ES" sz="1600" dirty="0"/>
              <a:t>) tenía un significado más amplio o se utilizaba de forma más laxa que el término acadio (</a:t>
            </a:r>
            <a:r>
              <a:rPr lang="es-ES" sz="1600" dirty="0" err="1"/>
              <a:t>sharru</a:t>
            </a:r>
            <a:r>
              <a:rPr lang="es-ES" sz="1600" dirty="0"/>
              <a:t>) y que no es erróneo utilizarlo de </a:t>
            </a:r>
            <a:r>
              <a:rPr lang="es-ES" sz="1600" dirty="0" err="1"/>
              <a:t>Belsasar</a:t>
            </a:r>
            <a:r>
              <a:rPr lang="es-ES" sz="1600" dirty="0"/>
              <a:t>. Inscripción cilíndrica de </a:t>
            </a:r>
            <a:r>
              <a:rPr lang="es-ES" sz="1600" dirty="0" err="1"/>
              <a:t>Nabónido</a:t>
            </a:r>
            <a:r>
              <a:rPr lang="es-ES" sz="1600" dirty="0"/>
              <a:t> de </a:t>
            </a:r>
            <a:r>
              <a:rPr lang="es-ES" sz="1600" dirty="0" err="1"/>
              <a:t>Ur</a:t>
            </a:r>
            <a:r>
              <a:rPr lang="es-ES" sz="1600" dirty="0"/>
              <a:t> que nombra a </a:t>
            </a:r>
            <a:r>
              <a:rPr lang="es-ES" sz="1600" dirty="0" err="1"/>
              <a:t>Belsasar</a:t>
            </a:r>
            <a:r>
              <a:rPr lang="es-ES" sz="1600" dirty="0"/>
              <a:t> © </a:t>
            </a:r>
            <a:r>
              <a:rPr lang="es-ES" sz="1600" dirty="0" err="1"/>
              <a:t>The</a:t>
            </a:r>
            <a:r>
              <a:rPr lang="es-ES" sz="1600" dirty="0"/>
              <a:t> </a:t>
            </a:r>
            <a:r>
              <a:rPr lang="es-ES" sz="1600" dirty="0" err="1"/>
              <a:t>Trustees</a:t>
            </a:r>
            <a:r>
              <a:rPr lang="es-ES" sz="1600" dirty="0"/>
              <a:t> of </a:t>
            </a:r>
            <a:r>
              <a:rPr lang="es-ES" sz="1600" dirty="0" err="1"/>
              <a:t>the</a:t>
            </a:r>
            <a:r>
              <a:rPr lang="es-ES" sz="1600" dirty="0"/>
              <a:t> British </a:t>
            </a:r>
            <a:r>
              <a:rPr lang="es-ES" sz="1600" dirty="0" err="1"/>
              <a:t>Museum</a:t>
            </a:r>
            <a:r>
              <a:rPr lang="es-ES" sz="1600" dirty="0"/>
              <a:t> Un gran banquete (5: 1). Este relato registra la caída final del Imperio </a:t>
            </a:r>
            <a:r>
              <a:rPr lang="es-ES" sz="1600" dirty="0" err="1"/>
              <a:t>neobabilónico</a:t>
            </a:r>
            <a:r>
              <a:rPr lang="es-ES" sz="1600" dirty="0"/>
              <a:t> a mediados de octubre de 539. Heródoto se refiere a las celebraciones festivas que tuvieron lugar cuando la ciudad de Babilonia cayó en manos de los persas (véase el recuadro sobre "La caída de Babilonia" para los diferentes relatos de ese acontecimiento). La interpretación de Beaulieu82 de las pruebas es que los persas entraron en Babilonia sin oposición el 16 de </a:t>
            </a:r>
            <a:r>
              <a:rPr lang="es-ES" sz="1600" dirty="0" err="1" smtClean="0"/>
              <a:t>Tesrit</a:t>
            </a:r>
            <a:r>
              <a:rPr lang="es-ES" sz="1600" dirty="0" smtClean="0"/>
              <a:t> </a:t>
            </a:r>
            <a:r>
              <a:rPr lang="es-ES" sz="1600" dirty="0"/>
              <a:t>(es posible que se estuviera celebrando el Festival de Año Nuevo del dios lunar Sin); cuando Ciro capturó a </a:t>
            </a:r>
            <a:r>
              <a:rPr lang="es-ES" sz="1600" dirty="0" err="1" smtClean="0"/>
              <a:t>Nabónido</a:t>
            </a:r>
            <a:r>
              <a:rPr lang="es-ES" sz="1600" dirty="0"/>
              <a:t>, lo envió al exilio. Se dice que el rey fue asesinado por el general de Ciro, </a:t>
            </a:r>
            <a:r>
              <a:rPr lang="es-ES" sz="1600" dirty="0" err="1" smtClean="0"/>
              <a:t>Gobrias</a:t>
            </a:r>
            <a:r>
              <a:rPr lang="es-ES" sz="1600" dirty="0"/>
              <a:t>, que pudo haber sido </a:t>
            </a:r>
            <a:r>
              <a:rPr lang="es-ES" sz="1600" dirty="0" err="1"/>
              <a:t>Belsasar</a:t>
            </a:r>
            <a:r>
              <a:rPr lang="es-ES" sz="1600" dirty="0" smtClean="0"/>
              <a:t>. Bodi</a:t>
            </a:r>
            <a:r>
              <a:rPr lang="es-ES" sz="1600" dirty="0"/>
              <a:t>, Daniel; Lucas, </a:t>
            </a:r>
            <a:r>
              <a:rPr lang="es-ES" sz="1600" dirty="0" err="1"/>
              <a:t>Ernest</a:t>
            </a:r>
            <a:r>
              <a:rPr lang="es-ES" sz="1600" dirty="0"/>
              <a:t> C. (2016-01-12). Ezequiel y Daniel (Comentario bíblico ilustrado de fondo de </a:t>
            </a:r>
            <a:r>
              <a:rPr lang="es-ES" sz="1600" dirty="0" err="1"/>
              <a:t>Zondervan</a:t>
            </a:r>
            <a:r>
              <a:rPr lang="es-ES" sz="1600" dirty="0"/>
              <a:t>) (Kindle </a:t>
            </a:r>
            <a:r>
              <a:rPr lang="es-ES" sz="1600" dirty="0" err="1"/>
              <a:t>Locations</a:t>
            </a:r>
            <a:r>
              <a:rPr lang="es-ES" sz="1600" dirty="0"/>
              <a:t> 5618-5633). </a:t>
            </a:r>
            <a:r>
              <a:rPr lang="es-ES" sz="1600" dirty="0" err="1"/>
              <a:t>Zondervan</a:t>
            </a:r>
            <a:r>
              <a:rPr lang="es-ES" sz="1600" dirty="0"/>
              <a:t>. Kindle </a:t>
            </a:r>
            <a:r>
              <a:rPr lang="es-ES" sz="1600" dirty="0" err="1"/>
              <a:t>Edition</a:t>
            </a:r>
            <a:r>
              <a:rPr lang="es-ES" sz="1600" dirty="0"/>
              <a:t>.</a:t>
            </a:r>
            <a:endParaRPr lang="en-US" sz="1600" dirty="0"/>
          </a:p>
        </p:txBody>
      </p:sp>
    </p:spTree>
    <p:extLst>
      <p:ext uri="{BB962C8B-B14F-4D97-AF65-F5344CB8AC3E}">
        <p14:creationId xmlns:p14="http://schemas.microsoft.com/office/powerpoint/2010/main" val="158181707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8248" y="-1"/>
            <a:ext cx="9123067" cy="5715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60097" y="5463396"/>
            <a:ext cx="2553904" cy="230832"/>
          </a:xfrm>
          <a:prstGeom prst="rect">
            <a:avLst/>
          </a:prstGeom>
          <a:noFill/>
        </p:spPr>
        <p:txBody>
          <a:bodyPr wrap="none" rtlCol="0">
            <a:spAutoFit/>
          </a:bodyPr>
          <a:lstStyle/>
          <a:p>
            <a:r>
              <a:rPr lang="en-US" sz="900" dirty="0" err="1" smtClean="0">
                <a:solidFill>
                  <a:prstClr val="black"/>
                </a:solidFill>
              </a:rPr>
              <a:t>Basado</a:t>
            </a:r>
            <a:r>
              <a:rPr lang="en-US" sz="900" dirty="0" smtClean="0">
                <a:solidFill>
                  <a:prstClr val="black"/>
                </a:solidFill>
              </a:rPr>
              <a:t> </a:t>
            </a:r>
            <a:r>
              <a:rPr lang="en-US" sz="900" dirty="0" err="1" smtClean="0">
                <a:solidFill>
                  <a:prstClr val="black"/>
                </a:solidFill>
              </a:rPr>
              <a:t>en</a:t>
            </a:r>
            <a:r>
              <a:rPr lang="en-US" sz="900" dirty="0" smtClean="0">
                <a:solidFill>
                  <a:prstClr val="black"/>
                </a:solidFill>
              </a:rPr>
              <a:t> </a:t>
            </a:r>
            <a:r>
              <a:rPr lang="en-US" sz="900" dirty="0" err="1" smtClean="0">
                <a:solidFill>
                  <a:prstClr val="black"/>
                </a:solidFill>
              </a:rPr>
              <a:t>gráficos</a:t>
            </a:r>
            <a:r>
              <a:rPr lang="en-US" sz="900" dirty="0" smtClean="0">
                <a:solidFill>
                  <a:prstClr val="black"/>
                </a:solidFill>
              </a:rPr>
              <a:t> de Marc </a:t>
            </a:r>
            <a:r>
              <a:rPr lang="en-US" sz="900" dirty="0">
                <a:solidFill>
                  <a:prstClr val="black"/>
                </a:solidFill>
              </a:rPr>
              <a:t>Hinds </a:t>
            </a:r>
            <a:r>
              <a:rPr lang="en-US" sz="900" dirty="0" smtClean="0">
                <a:solidFill>
                  <a:prstClr val="black"/>
                </a:solidFill>
              </a:rPr>
              <a:t>y </a:t>
            </a:r>
            <a:r>
              <a:rPr lang="en-US" sz="900" dirty="0">
                <a:solidFill>
                  <a:prstClr val="black"/>
                </a:solidFill>
              </a:rPr>
              <a:t>David Maxson</a:t>
            </a:r>
          </a:p>
        </p:txBody>
      </p:sp>
      <p:grpSp>
        <p:nvGrpSpPr>
          <p:cNvPr id="82" name="Group 81"/>
          <p:cNvGrpSpPr/>
          <p:nvPr/>
        </p:nvGrpSpPr>
        <p:grpSpPr>
          <a:xfrm>
            <a:off x="179628" y="2666869"/>
            <a:ext cx="1025296" cy="958232"/>
            <a:chOff x="8229600" y="3473259"/>
            <a:chExt cx="914400" cy="1149878"/>
          </a:xfrm>
        </p:grpSpPr>
        <p:sp>
          <p:nvSpPr>
            <p:cNvPr id="83" name="TextBox 82"/>
            <p:cNvSpPr txBox="1"/>
            <p:nvPr/>
          </p:nvSpPr>
          <p:spPr>
            <a:xfrm>
              <a:off x="8229600" y="3473259"/>
              <a:ext cx="914400" cy="997196"/>
            </a:xfrm>
            <a:prstGeom prst="rect">
              <a:avLst/>
            </a:prstGeom>
            <a:noFill/>
          </p:spPr>
          <p:txBody>
            <a:bodyPr wrap="square" rtlCol="0">
              <a:spAutoFit/>
            </a:bodyPr>
            <a:lstStyle/>
            <a:p>
              <a:r>
                <a:rPr lang="en-US" sz="1200" b="1" dirty="0">
                  <a:solidFill>
                    <a:prstClr val="black"/>
                  </a:solidFill>
                </a:rPr>
                <a:t>605 </a:t>
              </a:r>
              <a:r>
                <a:rPr lang="en-US" sz="1200" b="1" dirty="0" err="1" smtClean="0">
                  <a:solidFill>
                    <a:prstClr val="black"/>
                  </a:solidFill>
                </a:rPr>
                <a:t>aC</a:t>
              </a:r>
              <a:endParaRPr lang="en-US" sz="1200" b="1" dirty="0">
                <a:solidFill>
                  <a:prstClr val="black"/>
                </a:solidFill>
              </a:endParaRPr>
            </a:p>
            <a:p>
              <a:r>
                <a:rPr lang="en-US" sz="1200" b="1" dirty="0" smtClean="0">
                  <a:solidFill>
                    <a:prstClr val="black"/>
                  </a:solidFill>
                </a:rPr>
                <a:t>1</a:t>
              </a:r>
              <a:r>
                <a:rPr lang="en-US" sz="1200" b="1" baseline="30000" dirty="0" smtClean="0">
                  <a:solidFill>
                    <a:prstClr val="black"/>
                  </a:solidFill>
                </a:rPr>
                <a:t>ros</a:t>
              </a:r>
              <a:r>
                <a:rPr lang="en-US" sz="1200" b="1" dirty="0" smtClean="0">
                  <a:solidFill>
                    <a:prstClr val="black"/>
                  </a:solidFill>
                </a:rPr>
                <a:t> </a:t>
              </a:r>
              <a:r>
                <a:rPr lang="en-US" sz="1200" b="1" dirty="0" err="1" smtClean="0">
                  <a:solidFill>
                    <a:prstClr val="black"/>
                  </a:solidFill>
                </a:rPr>
                <a:t>cautivos</a:t>
              </a:r>
              <a:endParaRPr lang="en-US" sz="1200" b="1" dirty="0">
                <a:solidFill>
                  <a:prstClr val="black"/>
                </a:solidFill>
              </a:endParaRPr>
            </a:p>
            <a:p>
              <a:r>
                <a:rPr lang="en-US" sz="1200" b="1" dirty="0">
                  <a:solidFill>
                    <a:prstClr val="black"/>
                  </a:solidFill>
                </a:rPr>
                <a:t>Daniel</a:t>
              </a:r>
            </a:p>
          </p:txBody>
        </p:sp>
        <p:cxnSp>
          <p:nvCxnSpPr>
            <p:cNvPr id="84" name="Straight Connector 83"/>
            <p:cNvCxnSpPr/>
            <p:nvPr/>
          </p:nvCxnSpPr>
          <p:spPr>
            <a:xfrm flipH="1" flipV="1">
              <a:off x="8686800" y="4226004"/>
              <a:ext cx="1" cy="39713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8305800" y="4191000"/>
              <a:ext cx="762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0" name="Group 129"/>
          <p:cNvGrpSpPr/>
          <p:nvPr/>
        </p:nvGrpSpPr>
        <p:grpSpPr>
          <a:xfrm>
            <a:off x="1917423" y="2612633"/>
            <a:ext cx="901209" cy="1003412"/>
            <a:chOff x="1917423" y="2612633"/>
            <a:chExt cx="901209" cy="1003412"/>
          </a:xfrm>
        </p:grpSpPr>
        <p:sp>
          <p:nvSpPr>
            <p:cNvPr id="95" name="TextBox 94"/>
            <p:cNvSpPr txBox="1"/>
            <p:nvPr/>
          </p:nvSpPr>
          <p:spPr>
            <a:xfrm>
              <a:off x="1917423" y="2612633"/>
              <a:ext cx="901209" cy="646331"/>
            </a:xfrm>
            <a:prstGeom prst="rect">
              <a:avLst/>
            </a:prstGeom>
            <a:noFill/>
          </p:spPr>
          <p:txBody>
            <a:bodyPr wrap="none" rtlCol="0">
              <a:spAutoFit/>
            </a:bodyPr>
            <a:lstStyle>
              <a:defPPr>
                <a:defRPr lang="en-US"/>
              </a:defPPr>
              <a:lvl1pPr algn="ctr">
                <a:defRPr sz="1200" b="1">
                  <a:solidFill>
                    <a:prstClr val="black"/>
                  </a:solidFill>
                  <a:latin typeface="Arial" panose="020B0604020202020204" pitchFamily="34" charset="0"/>
                  <a:cs typeface="Arial" panose="020B0604020202020204" pitchFamily="34" charset="0"/>
                </a:defRPr>
              </a:lvl1pPr>
            </a:lstStyle>
            <a:p>
              <a:r>
                <a:rPr lang="en-US" dirty="0"/>
                <a:t>586 </a:t>
              </a:r>
              <a:r>
                <a:rPr lang="en-US" dirty="0" err="1" smtClean="0"/>
                <a:t>aC</a:t>
              </a:r>
              <a:endParaRPr lang="en-US" dirty="0"/>
            </a:p>
            <a:p>
              <a:r>
                <a:rPr lang="en-US" dirty="0" err="1" smtClean="0"/>
                <a:t>Caída</a:t>
              </a:r>
              <a:r>
                <a:rPr lang="en-US" dirty="0" smtClean="0"/>
                <a:t> de </a:t>
              </a:r>
              <a:br>
                <a:rPr lang="en-US" dirty="0" smtClean="0"/>
              </a:br>
              <a:r>
                <a:rPr lang="en-US" dirty="0" err="1" smtClean="0"/>
                <a:t>Jerusalén</a:t>
              </a:r>
              <a:endParaRPr lang="en-US" dirty="0"/>
            </a:p>
          </p:txBody>
        </p:sp>
        <p:grpSp>
          <p:nvGrpSpPr>
            <p:cNvPr id="2" name="Group 1"/>
            <p:cNvGrpSpPr/>
            <p:nvPr/>
          </p:nvGrpSpPr>
          <p:grpSpPr>
            <a:xfrm>
              <a:off x="2006761" y="3255931"/>
              <a:ext cx="762000" cy="360114"/>
              <a:chOff x="408228" y="3417387"/>
              <a:chExt cx="762000" cy="360114"/>
            </a:xfrm>
          </p:grpSpPr>
          <p:cxnSp>
            <p:nvCxnSpPr>
              <p:cNvPr id="96" name="Straight Connector 95"/>
              <p:cNvCxnSpPr/>
              <p:nvPr/>
            </p:nvCxnSpPr>
            <p:spPr>
              <a:xfrm flipH="1" flipV="1">
                <a:off x="789228" y="3446557"/>
                <a:ext cx="1" cy="33094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08228" y="3417387"/>
                <a:ext cx="7620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94" name="Lightning Bolt 93"/>
            <p:cNvSpPr/>
            <p:nvPr/>
          </p:nvSpPr>
          <p:spPr>
            <a:xfrm>
              <a:off x="2179617" y="3285101"/>
              <a:ext cx="335789" cy="323491"/>
            </a:xfrm>
            <a:prstGeom prst="lightningBol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29" name="Group 128"/>
          <p:cNvGrpSpPr/>
          <p:nvPr/>
        </p:nvGrpSpPr>
        <p:grpSpPr>
          <a:xfrm>
            <a:off x="823159" y="2095973"/>
            <a:ext cx="995978" cy="1505671"/>
            <a:chOff x="823159" y="2095973"/>
            <a:chExt cx="995978" cy="1505671"/>
          </a:xfrm>
        </p:grpSpPr>
        <p:sp>
          <p:nvSpPr>
            <p:cNvPr id="98" name="TextBox 97"/>
            <p:cNvSpPr txBox="1"/>
            <p:nvPr/>
          </p:nvSpPr>
          <p:spPr>
            <a:xfrm>
              <a:off x="823159" y="2095973"/>
              <a:ext cx="995978" cy="646331"/>
            </a:xfrm>
            <a:prstGeom prst="rect">
              <a:avLst/>
            </a:prstGeom>
            <a:noFill/>
          </p:spPr>
          <p:txBody>
            <a:bodyPr wrap="none" rtlCol="0">
              <a:spAutoFit/>
            </a:bodyPr>
            <a:lstStyle/>
            <a:p>
              <a:pPr algn="ctr"/>
              <a:r>
                <a:rPr lang="en-US" sz="1200" b="1" dirty="0">
                  <a:solidFill>
                    <a:prstClr val="black"/>
                  </a:solidFill>
                  <a:latin typeface="Arial" panose="020B0604020202020204" pitchFamily="34" charset="0"/>
                  <a:cs typeface="Arial" panose="020B0604020202020204" pitchFamily="34" charset="0"/>
                </a:rPr>
                <a:t>597 </a:t>
              </a:r>
              <a:r>
                <a:rPr lang="en-US" sz="1200" b="1" dirty="0" err="1" smtClean="0">
                  <a:solidFill>
                    <a:prstClr val="black"/>
                  </a:solidFill>
                  <a:latin typeface="Arial" panose="020B0604020202020204" pitchFamily="34" charset="0"/>
                  <a:cs typeface="Arial" panose="020B0604020202020204" pitchFamily="34" charset="0"/>
                </a:rPr>
                <a:t>aC</a:t>
              </a:r>
              <a:endParaRPr lang="en-US" sz="1200" b="1" dirty="0">
                <a:solidFill>
                  <a:prstClr val="black"/>
                </a:solidFill>
                <a:latin typeface="Arial" panose="020B0604020202020204" pitchFamily="34" charset="0"/>
                <a:cs typeface="Arial" panose="020B0604020202020204" pitchFamily="34" charset="0"/>
              </a:endParaRPr>
            </a:p>
            <a:p>
              <a:pPr algn="ctr"/>
              <a:r>
                <a:rPr lang="en-US" sz="1200" b="1" dirty="0" smtClean="0">
                  <a:solidFill>
                    <a:prstClr val="black"/>
                  </a:solidFill>
                </a:rPr>
                <a:t>2</a:t>
              </a:r>
              <a:r>
                <a:rPr lang="en-US" sz="1200" b="1" baseline="30000" dirty="0" smtClean="0">
                  <a:solidFill>
                    <a:prstClr val="black"/>
                  </a:solidFill>
                </a:rPr>
                <a:t>dos</a:t>
              </a:r>
              <a:r>
                <a:rPr lang="en-US" sz="1200" b="1" dirty="0" smtClean="0">
                  <a:solidFill>
                    <a:prstClr val="black"/>
                  </a:solidFill>
                </a:rPr>
                <a:t> </a:t>
              </a:r>
              <a:r>
                <a:rPr lang="en-US" sz="1200" b="1" dirty="0" err="1" smtClean="0">
                  <a:solidFill>
                    <a:prstClr val="black"/>
                  </a:solidFill>
                </a:rPr>
                <a:t>cautivos</a:t>
              </a:r>
              <a:endParaRPr lang="en-US" sz="1200" b="1" dirty="0">
                <a:solidFill>
                  <a:prstClr val="black"/>
                </a:solidFill>
              </a:endParaRPr>
            </a:p>
            <a:p>
              <a:pPr algn="ctr"/>
              <a:r>
                <a:rPr lang="en-US" sz="1200" b="1" dirty="0" smtClean="0">
                  <a:solidFill>
                    <a:prstClr val="black"/>
                  </a:solidFill>
                </a:rPr>
                <a:t>Ezequiel</a:t>
              </a:r>
              <a:endParaRPr lang="en-US" sz="1200" b="1" dirty="0">
                <a:solidFill>
                  <a:prstClr val="black"/>
                </a:solidFill>
              </a:endParaRPr>
            </a:p>
          </p:txBody>
        </p:sp>
        <p:grpSp>
          <p:nvGrpSpPr>
            <p:cNvPr id="99" name="Group 98"/>
            <p:cNvGrpSpPr/>
            <p:nvPr/>
          </p:nvGrpSpPr>
          <p:grpSpPr>
            <a:xfrm>
              <a:off x="902097" y="2790520"/>
              <a:ext cx="762000" cy="811124"/>
              <a:chOff x="408228" y="3440021"/>
              <a:chExt cx="762000" cy="337480"/>
            </a:xfrm>
          </p:grpSpPr>
          <p:cxnSp>
            <p:nvCxnSpPr>
              <p:cNvPr id="100" name="Straight Connector 99"/>
              <p:cNvCxnSpPr/>
              <p:nvPr/>
            </p:nvCxnSpPr>
            <p:spPr>
              <a:xfrm flipH="1" flipV="1">
                <a:off x="789228" y="3446557"/>
                <a:ext cx="1" cy="33094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08228" y="3440021"/>
                <a:ext cx="762000"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77" name="Group 76"/>
          <p:cNvGrpSpPr/>
          <p:nvPr/>
        </p:nvGrpSpPr>
        <p:grpSpPr>
          <a:xfrm>
            <a:off x="615864" y="3625101"/>
            <a:ext cx="3931920" cy="467216"/>
            <a:chOff x="615864" y="3625101"/>
            <a:chExt cx="3931920" cy="467216"/>
          </a:xfrm>
        </p:grpSpPr>
        <p:sp>
          <p:nvSpPr>
            <p:cNvPr id="90" name="TextBox 89"/>
            <p:cNvSpPr txBox="1"/>
            <p:nvPr/>
          </p:nvSpPr>
          <p:spPr>
            <a:xfrm>
              <a:off x="2731512" y="3663991"/>
              <a:ext cx="1269899" cy="261610"/>
            </a:xfrm>
            <a:prstGeom prst="rect">
              <a:avLst/>
            </a:prstGeom>
            <a:noFill/>
          </p:spPr>
          <p:txBody>
            <a:bodyPr wrap="none" rtlCol="0">
              <a:spAutoFit/>
            </a:bodyPr>
            <a:lstStyle/>
            <a:p>
              <a:r>
                <a:rPr lang="en-US" sz="1100" b="1" dirty="0" err="1" smtClean="0">
                  <a:solidFill>
                    <a:prstClr val="black"/>
                  </a:solidFill>
                  <a:latin typeface="Arial" panose="020B0604020202020204" pitchFamily="34" charset="0"/>
                  <a:cs typeface="Arial" panose="020B0604020202020204" pitchFamily="34" charset="0"/>
                </a:rPr>
                <a:t>Nabucodonosor</a:t>
              </a:r>
              <a:endParaRPr lang="en-US" sz="1100" b="1" dirty="0">
                <a:solidFill>
                  <a:prstClr val="black"/>
                </a:solidFill>
                <a:latin typeface="Arial" panose="020B0604020202020204" pitchFamily="34" charset="0"/>
                <a:cs typeface="Arial" panose="020B0604020202020204" pitchFamily="34" charset="0"/>
              </a:endParaRPr>
            </a:p>
          </p:txBody>
        </p:sp>
        <p:sp>
          <p:nvSpPr>
            <p:cNvPr id="91" name="TextBox 90"/>
            <p:cNvSpPr txBox="1"/>
            <p:nvPr/>
          </p:nvSpPr>
          <p:spPr>
            <a:xfrm>
              <a:off x="2897423" y="3830707"/>
              <a:ext cx="922047"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605-562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cxnSp>
          <p:nvCxnSpPr>
            <p:cNvPr id="42" name="Straight Connector 41"/>
            <p:cNvCxnSpPr/>
            <p:nvPr/>
          </p:nvCxnSpPr>
          <p:spPr>
            <a:xfrm>
              <a:off x="615864" y="3625101"/>
              <a:ext cx="393192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2" name="Rounded Rectangle 121"/>
            <p:cNvSpPr/>
            <p:nvPr/>
          </p:nvSpPr>
          <p:spPr>
            <a:xfrm>
              <a:off x="2713380" y="3681928"/>
              <a:ext cx="1344633" cy="3924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grpSp>
        <p:nvGrpSpPr>
          <p:cNvPr id="132" name="Group 131"/>
          <p:cNvGrpSpPr/>
          <p:nvPr/>
        </p:nvGrpSpPr>
        <p:grpSpPr>
          <a:xfrm>
            <a:off x="3911182" y="2990034"/>
            <a:ext cx="2785234" cy="1154043"/>
            <a:chOff x="3911182" y="2990034"/>
            <a:chExt cx="2785234" cy="1154043"/>
          </a:xfrm>
        </p:grpSpPr>
        <p:cxnSp>
          <p:nvCxnSpPr>
            <p:cNvPr id="102" name="Straight Connector 101"/>
            <p:cNvCxnSpPr/>
            <p:nvPr/>
          </p:nvCxnSpPr>
          <p:spPr>
            <a:xfrm>
              <a:off x="4559366" y="3477815"/>
              <a:ext cx="1828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329446" y="3478748"/>
              <a:ext cx="1828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127108" y="3477815"/>
              <a:ext cx="18288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3911182" y="3214317"/>
              <a:ext cx="1053494" cy="261610"/>
            </a:xfrm>
            <a:prstGeom prst="rect">
              <a:avLst/>
            </a:prstGeom>
            <a:noFill/>
          </p:spPr>
          <p:txBody>
            <a:bodyPr wrap="none" rtlCol="0">
              <a:spAutoFit/>
            </a:bodyPr>
            <a:lstStyle/>
            <a:p>
              <a:r>
                <a:rPr lang="en-US" sz="1100" b="1" dirty="0" smtClean="0">
                  <a:solidFill>
                    <a:prstClr val="black"/>
                  </a:solidFill>
                  <a:latin typeface="Arial" panose="020B0604020202020204" pitchFamily="34" charset="0"/>
                  <a:cs typeface="Arial" panose="020B0604020202020204" pitchFamily="34" charset="0"/>
                </a:rPr>
                <a:t>Evil </a:t>
              </a:r>
              <a:r>
                <a:rPr lang="en-US" sz="1100" b="1" dirty="0" err="1" smtClean="0">
                  <a:solidFill>
                    <a:prstClr val="black"/>
                  </a:solidFill>
                  <a:latin typeface="Arial" panose="020B0604020202020204" pitchFamily="34" charset="0"/>
                  <a:cs typeface="Arial" panose="020B0604020202020204" pitchFamily="34" charset="0"/>
                </a:rPr>
                <a:t>Merodac</a:t>
              </a:r>
              <a:endParaRPr lang="en-US" sz="1100" b="1" dirty="0">
                <a:solidFill>
                  <a:prstClr val="black"/>
                </a:solidFill>
                <a:latin typeface="Arial" panose="020B0604020202020204" pitchFamily="34" charset="0"/>
                <a:cs typeface="Arial" panose="020B0604020202020204" pitchFamily="34" charset="0"/>
              </a:endParaRPr>
            </a:p>
          </p:txBody>
        </p:sp>
        <p:sp>
          <p:nvSpPr>
            <p:cNvPr id="106" name="TextBox 105"/>
            <p:cNvSpPr txBox="1"/>
            <p:nvPr/>
          </p:nvSpPr>
          <p:spPr>
            <a:xfrm>
              <a:off x="3975787" y="3039914"/>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562-560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sp>
          <p:nvSpPr>
            <p:cNvPr id="107" name="Rectangle 106"/>
            <p:cNvSpPr/>
            <p:nvPr/>
          </p:nvSpPr>
          <p:spPr>
            <a:xfrm>
              <a:off x="4780819" y="3457874"/>
              <a:ext cx="365760" cy="381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prstClr val="white"/>
                </a:solidFill>
              </a:endParaRPr>
            </a:p>
          </p:txBody>
        </p:sp>
        <p:sp>
          <p:nvSpPr>
            <p:cNvPr id="108" name="TextBox 107"/>
            <p:cNvSpPr txBox="1"/>
            <p:nvPr/>
          </p:nvSpPr>
          <p:spPr>
            <a:xfrm>
              <a:off x="4467965" y="3638362"/>
              <a:ext cx="873957" cy="261610"/>
            </a:xfrm>
            <a:prstGeom prst="rect">
              <a:avLst/>
            </a:prstGeom>
            <a:noFill/>
          </p:spPr>
          <p:txBody>
            <a:bodyPr wrap="none" rtlCol="0">
              <a:spAutoFit/>
            </a:bodyPr>
            <a:lstStyle/>
            <a:p>
              <a:r>
                <a:rPr lang="en-US" sz="1100" b="1" dirty="0" err="1" smtClean="0">
                  <a:solidFill>
                    <a:prstClr val="black"/>
                  </a:solidFill>
                  <a:latin typeface="Arial" panose="020B0604020202020204" pitchFamily="34" charset="0"/>
                  <a:cs typeface="Arial" panose="020B0604020202020204" pitchFamily="34" charset="0"/>
                </a:rPr>
                <a:t>Neriglasar</a:t>
              </a:r>
              <a:endParaRPr lang="en-US" sz="1100" b="1" dirty="0">
                <a:solidFill>
                  <a:prstClr val="black"/>
                </a:solidFill>
                <a:latin typeface="Arial" panose="020B0604020202020204" pitchFamily="34" charset="0"/>
                <a:cs typeface="Arial" panose="020B0604020202020204" pitchFamily="34" charset="0"/>
              </a:endParaRPr>
            </a:p>
          </p:txBody>
        </p:sp>
        <p:sp>
          <p:nvSpPr>
            <p:cNvPr id="109" name="TextBox 108"/>
            <p:cNvSpPr txBox="1"/>
            <p:nvPr/>
          </p:nvSpPr>
          <p:spPr>
            <a:xfrm>
              <a:off x="4428673" y="3882467"/>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560-556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cxnSp>
          <p:nvCxnSpPr>
            <p:cNvPr id="110" name="Straight Connector 109"/>
            <p:cNvCxnSpPr/>
            <p:nvPr/>
          </p:nvCxnSpPr>
          <p:spPr>
            <a:xfrm flipV="1">
              <a:off x="4941499" y="3476506"/>
              <a:ext cx="0" cy="20542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5141936" y="3475927"/>
              <a:ext cx="155448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5444048" y="3178410"/>
              <a:ext cx="837089" cy="261610"/>
            </a:xfrm>
            <a:prstGeom prst="rect">
              <a:avLst/>
            </a:prstGeom>
            <a:noFill/>
          </p:spPr>
          <p:txBody>
            <a:bodyPr wrap="none" rtlCol="0">
              <a:spAutoFit/>
            </a:bodyPr>
            <a:lstStyle/>
            <a:p>
              <a:r>
                <a:rPr lang="en-US" sz="1100" b="1" dirty="0" err="1" smtClean="0">
                  <a:solidFill>
                    <a:prstClr val="black"/>
                  </a:solidFill>
                  <a:latin typeface="Arial" panose="020B0604020202020204" pitchFamily="34" charset="0"/>
                  <a:cs typeface="Arial" panose="020B0604020202020204" pitchFamily="34" charset="0"/>
                </a:rPr>
                <a:t>Nabonido</a:t>
              </a:r>
              <a:endParaRPr lang="en-US" sz="1100" b="1" dirty="0">
                <a:solidFill>
                  <a:prstClr val="black"/>
                </a:solidFill>
                <a:latin typeface="Arial" panose="020B0604020202020204" pitchFamily="34" charset="0"/>
                <a:cs typeface="Arial" panose="020B0604020202020204" pitchFamily="34" charset="0"/>
              </a:endParaRPr>
            </a:p>
          </p:txBody>
        </p:sp>
        <p:sp>
          <p:nvSpPr>
            <p:cNvPr id="113" name="TextBox 112"/>
            <p:cNvSpPr txBox="1"/>
            <p:nvPr/>
          </p:nvSpPr>
          <p:spPr>
            <a:xfrm>
              <a:off x="5432826" y="2990034"/>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556-539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cxnSp>
          <p:nvCxnSpPr>
            <p:cNvPr id="114" name="Straight Connector 113"/>
            <p:cNvCxnSpPr/>
            <p:nvPr/>
          </p:nvCxnSpPr>
          <p:spPr>
            <a:xfrm>
              <a:off x="5407630" y="3638798"/>
              <a:ext cx="128016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a:off x="5658325" y="3690118"/>
              <a:ext cx="772969" cy="261610"/>
            </a:xfrm>
            <a:prstGeom prst="rect">
              <a:avLst/>
            </a:prstGeom>
            <a:noFill/>
          </p:spPr>
          <p:txBody>
            <a:bodyPr wrap="none" rtlCol="0">
              <a:spAutoFit/>
            </a:bodyPr>
            <a:lstStyle/>
            <a:p>
              <a:r>
                <a:rPr lang="en-US" sz="1100" b="1" dirty="0" err="1" smtClean="0">
                  <a:solidFill>
                    <a:prstClr val="black"/>
                  </a:solidFill>
                  <a:latin typeface="Arial" panose="020B0604020202020204" pitchFamily="34" charset="0"/>
                  <a:cs typeface="Arial" panose="020B0604020202020204" pitchFamily="34" charset="0"/>
                </a:rPr>
                <a:t>Belsasar</a:t>
              </a:r>
              <a:endParaRPr lang="en-US" sz="1100" b="1" dirty="0">
                <a:solidFill>
                  <a:prstClr val="black"/>
                </a:solidFill>
                <a:latin typeface="Arial" panose="020B0604020202020204" pitchFamily="34" charset="0"/>
                <a:cs typeface="Arial" panose="020B0604020202020204" pitchFamily="34" charset="0"/>
              </a:endParaRPr>
            </a:p>
          </p:txBody>
        </p:sp>
        <p:sp>
          <p:nvSpPr>
            <p:cNvPr id="116" name="TextBox 115"/>
            <p:cNvSpPr txBox="1"/>
            <p:nvPr/>
          </p:nvSpPr>
          <p:spPr>
            <a:xfrm>
              <a:off x="5658325" y="3865215"/>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553-539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sp>
          <p:nvSpPr>
            <p:cNvPr id="123" name="Rounded Rectangle 122"/>
            <p:cNvSpPr/>
            <p:nvPr/>
          </p:nvSpPr>
          <p:spPr>
            <a:xfrm>
              <a:off x="5685126" y="3721016"/>
              <a:ext cx="940485" cy="3924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grpSp>
        <p:nvGrpSpPr>
          <p:cNvPr id="133" name="Group 132"/>
          <p:cNvGrpSpPr/>
          <p:nvPr/>
        </p:nvGrpSpPr>
        <p:grpSpPr>
          <a:xfrm>
            <a:off x="6236697" y="2569491"/>
            <a:ext cx="2132555" cy="1653760"/>
            <a:chOff x="6236697" y="2569491"/>
            <a:chExt cx="2132555" cy="1653760"/>
          </a:xfrm>
        </p:grpSpPr>
        <p:sp>
          <p:nvSpPr>
            <p:cNvPr id="118" name="TextBox 117"/>
            <p:cNvSpPr txBox="1"/>
            <p:nvPr/>
          </p:nvSpPr>
          <p:spPr>
            <a:xfrm>
              <a:off x="6236697" y="2633911"/>
              <a:ext cx="878767" cy="646331"/>
            </a:xfrm>
            <a:prstGeom prst="rect">
              <a:avLst/>
            </a:prstGeom>
            <a:noFill/>
          </p:spPr>
          <p:txBody>
            <a:bodyPr wrap="none" rtlCol="0">
              <a:spAutoFit/>
            </a:bodyPr>
            <a:lstStyle/>
            <a:p>
              <a:pPr algn="ctr"/>
              <a:r>
                <a:rPr lang="en-US" sz="1200" b="1" dirty="0" smtClean="0">
                  <a:solidFill>
                    <a:prstClr val="black"/>
                  </a:solidFill>
                  <a:latin typeface="Arial" panose="020B0604020202020204" pitchFamily="34" charset="0"/>
                  <a:cs typeface="Arial" panose="020B0604020202020204" pitchFamily="34" charset="0"/>
                </a:rPr>
                <a:t>539 </a:t>
              </a:r>
              <a:r>
                <a:rPr lang="en-US" sz="1200" b="1" dirty="0" err="1" smtClean="0">
                  <a:solidFill>
                    <a:prstClr val="black"/>
                  </a:solidFill>
                  <a:latin typeface="Arial" panose="020B0604020202020204" pitchFamily="34" charset="0"/>
                  <a:cs typeface="Arial" panose="020B0604020202020204" pitchFamily="34" charset="0"/>
                </a:rPr>
                <a:t>aC</a:t>
              </a:r>
              <a:endParaRPr lang="en-US" sz="1200" b="1" dirty="0">
                <a:solidFill>
                  <a:prstClr val="black"/>
                </a:solidFill>
                <a:latin typeface="Arial" panose="020B0604020202020204" pitchFamily="34" charset="0"/>
                <a:cs typeface="Arial" panose="020B0604020202020204" pitchFamily="34" charset="0"/>
              </a:endParaRPr>
            </a:p>
            <a:p>
              <a:pPr algn="ctr"/>
              <a:r>
                <a:rPr lang="en-US" sz="1200" b="1" dirty="0" err="1" smtClean="0">
                  <a:solidFill>
                    <a:prstClr val="black"/>
                  </a:solidFill>
                  <a:latin typeface="Arial" panose="020B0604020202020204" pitchFamily="34" charset="0"/>
                  <a:cs typeface="Arial" panose="020B0604020202020204" pitchFamily="34" charset="0"/>
                </a:rPr>
                <a:t>Caída</a:t>
              </a:r>
              <a:r>
                <a:rPr lang="en-US" sz="1200" b="1" dirty="0" smtClean="0">
                  <a:solidFill>
                    <a:prstClr val="black"/>
                  </a:solidFill>
                  <a:latin typeface="Arial" panose="020B0604020202020204" pitchFamily="34" charset="0"/>
                  <a:cs typeface="Arial" panose="020B0604020202020204" pitchFamily="34" charset="0"/>
                </a:rPr>
                <a:t> de </a:t>
              </a:r>
              <a:br>
                <a:rPr lang="en-US" sz="1200" b="1" dirty="0" smtClean="0">
                  <a:solidFill>
                    <a:prstClr val="black"/>
                  </a:solidFill>
                  <a:latin typeface="Arial" panose="020B0604020202020204" pitchFamily="34" charset="0"/>
                  <a:cs typeface="Arial" panose="020B0604020202020204" pitchFamily="34" charset="0"/>
                </a:rPr>
              </a:br>
              <a:r>
                <a:rPr lang="en-US" sz="1200" b="1" dirty="0" err="1" smtClean="0">
                  <a:solidFill>
                    <a:prstClr val="black"/>
                  </a:solidFill>
                  <a:latin typeface="Arial" panose="020B0604020202020204" pitchFamily="34" charset="0"/>
                  <a:cs typeface="Arial" panose="020B0604020202020204" pitchFamily="34" charset="0"/>
                </a:rPr>
                <a:t>Babilonia</a:t>
              </a:r>
              <a:endParaRPr lang="en-US" sz="1200" b="1" dirty="0">
                <a:solidFill>
                  <a:prstClr val="black"/>
                </a:solidFill>
                <a:latin typeface="Arial" panose="020B0604020202020204" pitchFamily="34" charset="0"/>
                <a:cs typeface="Arial" panose="020B0604020202020204" pitchFamily="34" charset="0"/>
              </a:endParaRPr>
            </a:p>
          </p:txBody>
        </p:sp>
        <p:sp>
          <p:nvSpPr>
            <p:cNvPr id="119" name="TextBox 118"/>
            <p:cNvSpPr txBox="1"/>
            <p:nvPr/>
          </p:nvSpPr>
          <p:spPr>
            <a:xfrm>
              <a:off x="6989066" y="3623087"/>
              <a:ext cx="1380186" cy="600164"/>
            </a:xfrm>
            <a:prstGeom prst="rect">
              <a:avLst/>
            </a:prstGeom>
            <a:noFill/>
          </p:spPr>
          <p:txBody>
            <a:bodyPr wrap="square" rtlCol="0">
              <a:spAutoFit/>
            </a:bodyPr>
            <a:lstStyle/>
            <a:p>
              <a:r>
                <a:rPr lang="en-US" sz="1100" b="1" dirty="0" err="1" smtClean="0">
                  <a:solidFill>
                    <a:prstClr val="black"/>
                  </a:solidFill>
                  <a:latin typeface="Arial" panose="020B0604020202020204" pitchFamily="34" charset="0"/>
                  <a:cs typeface="Arial" panose="020B0604020202020204" pitchFamily="34" charset="0"/>
                </a:rPr>
                <a:t>Ciro</a:t>
              </a:r>
              <a:r>
                <a:rPr lang="en-US" sz="1100" b="1" dirty="0" smtClean="0">
                  <a:solidFill>
                    <a:prstClr val="black"/>
                  </a:solidFill>
                  <a:latin typeface="Arial" panose="020B0604020202020204" pitchFamily="34" charset="0"/>
                  <a:cs typeface="Arial" panose="020B0604020202020204" pitchFamily="34" charset="0"/>
                </a:rPr>
                <a:t> el Grande</a:t>
              </a:r>
              <a:endParaRPr lang="en-US" sz="1100" b="1" dirty="0">
                <a:solidFill>
                  <a:prstClr val="black"/>
                </a:solidFill>
                <a:latin typeface="Arial" panose="020B0604020202020204" pitchFamily="34" charset="0"/>
                <a:cs typeface="Arial" panose="020B0604020202020204" pitchFamily="34" charset="0"/>
              </a:endParaRPr>
            </a:p>
            <a:p>
              <a:endParaRPr lang="en-US" sz="1100" b="1" dirty="0">
                <a:solidFill>
                  <a:prstClr val="black"/>
                </a:solidFill>
                <a:latin typeface="Arial" panose="020B0604020202020204" pitchFamily="34" charset="0"/>
                <a:cs typeface="Arial" panose="020B0604020202020204" pitchFamily="34" charset="0"/>
              </a:endParaRPr>
            </a:p>
            <a:p>
              <a:r>
                <a:rPr lang="en-US" sz="1100" b="1" dirty="0" err="1" smtClean="0">
                  <a:solidFill>
                    <a:prstClr val="black"/>
                  </a:solidFill>
                  <a:latin typeface="Arial" panose="020B0604020202020204" pitchFamily="34" charset="0"/>
                  <a:cs typeface="Arial" panose="020B0604020202020204" pitchFamily="34" charset="0"/>
                </a:rPr>
                <a:t>Darío</a:t>
              </a:r>
              <a:r>
                <a:rPr lang="en-US" sz="1100" b="1" dirty="0" smtClean="0">
                  <a:solidFill>
                    <a:prstClr val="black"/>
                  </a:solidFill>
                  <a:latin typeface="Arial" panose="020B0604020202020204" pitchFamily="34" charset="0"/>
                  <a:cs typeface="Arial" panose="020B0604020202020204" pitchFamily="34" charset="0"/>
                </a:rPr>
                <a:t> el </a:t>
              </a:r>
              <a:r>
                <a:rPr lang="en-US" sz="1100" b="1" dirty="0" err="1" smtClean="0">
                  <a:solidFill>
                    <a:prstClr val="black"/>
                  </a:solidFill>
                  <a:latin typeface="Arial" panose="020B0604020202020204" pitchFamily="34" charset="0"/>
                  <a:cs typeface="Arial" panose="020B0604020202020204" pitchFamily="34" charset="0"/>
                </a:rPr>
                <a:t>Medo</a:t>
              </a:r>
              <a:endParaRPr lang="en-US" sz="1100" b="1" dirty="0">
                <a:solidFill>
                  <a:prstClr val="black"/>
                </a:solidFill>
                <a:latin typeface="Arial" panose="020B0604020202020204" pitchFamily="34" charset="0"/>
                <a:cs typeface="Arial" panose="020B0604020202020204" pitchFamily="34" charset="0"/>
              </a:endParaRPr>
            </a:p>
          </p:txBody>
        </p:sp>
        <p:sp>
          <p:nvSpPr>
            <p:cNvPr id="120" name="TextBox 119"/>
            <p:cNvSpPr txBox="1"/>
            <p:nvPr/>
          </p:nvSpPr>
          <p:spPr>
            <a:xfrm>
              <a:off x="7091806" y="3802590"/>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539-530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cxnSp>
          <p:nvCxnSpPr>
            <p:cNvPr id="121" name="Straight Connector 120"/>
            <p:cNvCxnSpPr/>
            <p:nvPr/>
          </p:nvCxnSpPr>
          <p:spPr>
            <a:xfrm>
              <a:off x="6759355" y="3539309"/>
              <a:ext cx="82296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24" name="Rounded Rectangle 123"/>
            <p:cNvSpPr/>
            <p:nvPr/>
          </p:nvSpPr>
          <p:spPr>
            <a:xfrm>
              <a:off x="6963960" y="3574307"/>
              <a:ext cx="1200214" cy="62403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nvGrpSpPr>
            <p:cNvPr id="125" name="Group 124"/>
            <p:cNvGrpSpPr/>
            <p:nvPr/>
          </p:nvGrpSpPr>
          <p:grpSpPr>
            <a:xfrm>
              <a:off x="7115484" y="2569491"/>
              <a:ext cx="914400" cy="958232"/>
              <a:chOff x="8229600" y="3473259"/>
              <a:chExt cx="914400" cy="1149878"/>
            </a:xfrm>
          </p:grpSpPr>
          <p:sp>
            <p:nvSpPr>
              <p:cNvPr id="126" name="TextBox 125"/>
              <p:cNvSpPr txBox="1"/>
              <p:nvPr/>
            </p:nvSpPr>
            <p:spPr>
              <a:xfrm>
                <a:off x="8229600" y="3473259"/>
                <a:ext cx="914400" cy="775597"/>
              </a:xfrm>
              <a:prstGeom prst="rect">
                <a:avLst/>
              </a:prstGeom>
              <a:noFill/>
            </p:spPr>
            <p:txBody>
              <a:bodyPr wrap="square" rtlCol="0">
                <a:spAutoFit/>
              </a:bodyPr>
              <a:lstStyle/>
              <a:p>
                <a:r>
                  <a:rPr lang="en-US" sz="1200" b="1" dirty="0">
                    <a:solidFill>
                      <a:prstClr val="black"/>
                    </a:solidFill>
                  </a:rPr>
                  <a:t>538 </a:t>
                </a:r>
                <a:r>
                  <a:rPr lang="en-US" sz="1200" b="1" dirty="0" err="1" smtClean="0">
                    <a:solidFill>
                      <a:prstClr val="black"/>
                    </a:solidFill>
                  </a:rPr>
                  <a:t>aC</a:t>
                </a:r>
                <a:endParaRPr lang="en-US" sz="1200" b="1" dirty="0">
                  <a:solidFill>
                    <a:prstClr val="black"/>
                  </a:solidFill>
                </a:endParaRPr>
              </a:p>
              <a:p>
                <a:r>
                  <a:rPr lang="en-US" sz="1200" b="1" dirty="0" smtClean="0">
                    <a:solidFill>
                      <a:prstClr val="black"/>
                    </a:solidFill>
                  </a:rPr>
                  <a:t>1</a:t>
                </a:r>
                <a:r>
                  <a:rPr lang="en-US" sz="1200" b="1" baseline="30000" dirty="0" smtClean="0">
                    <a:solidFill>
                      <a:prstClr val="black"/>
                    </a:solidFill>
                  </a:rPr>
                  <a:t>er</a:t>
                </a:r>
                <a:r>
                  <a:rPr lang="en-US" sz="1200" b="1" dirty="0" smtClean="0">
                    <a:solidFill>
                      <a:prstClr val="black"/>
                    </a:solidFill>
                  </a:rPr>
                  <a:t> </a:t>
                </a:r>
                <a:r>
                  <a:rPr lang="en-US" sz="1200" b="1" dirty="0" err="1" smtClean="0">
                    <a:solidFill>
                      <a:prstClr val="black"/>
                    </a:solidFill>
                  </a:rPr>
                  <a:t>Retorno</a:t>
                </a:r>
                <a:r>
                  <a:rPr lang="en-US" sz="1200" b="1" dirty="0" smtClean="0">
                    <a:solidFill>
                      <a:prstClr val="black"/>
                    </a:solidFill>
                  </a:rPr>
                  <a:t> del </a:t>
                </a:r>
                <a:r>
                  <a:rPr lang="en-US" sz="1200" b="1" dirty="0" err="1" smtClean="0">
                    <a:solidFill>
                      <a:prstClr val="black"/>
                    </a:solidFill>
                  </a:rPr>
                  <a:t>exilio</a:t>
                </a:r>
                <a:endParaRPr lang="en-US" sz="1200" b="1" dirty="0">
                  <a:solidFill>
                    <a:prstClr val="black"/>
                  </a:solidFill>
                </a:endParaRPr>
              </a:p>
            </p:txBody>
          </p:sp>
          <p:cxnSp>
            <p:nvCxnSpPr>
              <p:cNvPr id="127" name="Straight Connector 126"/>
              <p:cNvCxnSpPr/>
              <p:nvPr/>
            </p:nvCxnSpPr>
            <p:spPr>
              <a:xfrm flipH="1" flipV="1">
                <a:off x="8686800" y="4226004"/>
                <a:ext cx="1" cy="39713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8305800" y="4191000"/>
                <a:ext cx="7620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17" name="Lightning Bolt 116"/>
            <p:cNvSpPr/>
            <p:nvPr/>
          </p:nvSpPr>
          <p:spPr>
            <a:xfrm rot="1324401">
              <a:off x="6475346" y="3215429"/>
              <a:ext cx="360060" cy="626078"/>
            </a:xfrm>
            <a:prstGeom prst="lightningBolt">
              <a:avLst/>
            </a:prstGeom>
            <a:blipFill>
              <a:blip r:embed="rId3" cstate="print"/>
              <a:stretch>
                <a:fillRect/>
              </a:stretch>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36" name="Group 135"/>
          <p:cNvGrpSpPr/>
          <p:nvPr/>
        </p:nvGrpSpPr>
        <p:grpSpPr>
          <a:xfrm>
            <a:off x="75624" y="3623087"/>
            <a:ext cx="1122407" cy="1278713"/>
            <a:chOff x="75624" y="3636811"/>
            <a:chExt cx="1122407" cy="1085233"/>
          </a:xfrm>
        </p:grpSpPr>
        <p:sp>
          <p:nvSpPr>
            <p:cNvPr id="134" name="TextBox 133"/>
            <p:cNvSpPr txBox="1"/>
            <p:nvPr/>
          </p:nvSpPr>
          <p:spPr>
            <a:xfrm>
              <a:off x="75624" y="4277991"/>
              <a:ext cx="1122407" cy="444053"/>
            </a:xfrm>
            <a:prstGeom prst="rect">
              <a:avLst/>
            </a:prstGeom>
            <a:noFill/>
            <a:ln>
              <a:solidFill>
                <a:schemeClr val="tx2"/>
              </a:solidFill>
            </a:ln>
          </p:spPr>
          <p:txBody>
            <a:bodyPr wrap="square" rtlCol="0">
              <a:spAutoFit/>
            </a:bodyPr>
            <a:lstStyle>
              <a:defPPr>
                <a:defRPr lang="en-US"/>
              </a:defPPr>
              <a:lvl1pPr algn="ctr">
                <a:defRPr sz="1400">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1</a:t>
              </a:r>
            </a:p>
            <a:p>
              <a:r>
                <a:rPr lang="en-US" dirty="0"/>
                <a:t>605-603 </a:t>
              </a:r>
              <a:r>
                <a:rPr lang="en-US" dirty="0" err="1" smtClean="0"/>
                <a:t>aC</a:t>
              </a:r>
              <a:endParaRPr lang="en-US" dirty="0"/>
            </a:p>
          </p:txBody>
        </p:sp>
        <p:sp>
          <p:nvSpPr>
            <p:cNvPr id="135" name="Line 9"/>
            <p:cNvSpPr>
              <a:spLocks noChangeShapeType="1"/>
            </p:cNvSpPr>
            <p:nvPr/>
          </p:nvSpPr>
          <p:spPr bwMode="auto">
            <a:xfrm flipH="1">
              <a:off x="639099" y="3636811"/>
              <a:ext cx="0" cy="644908"/>
            </a:xfrm>
            <a:prstGeom prst="line">
              <a:avLst/>
            </a:prstGeom>
            <a:noFill/>
            <a:ln>
              <a:solidFill>
                <a:schemeClr val="tx2"/>
              </a:solidFill>
            </a:ln>
            <a:extLst/>
          </p:spPr>
          <p:txBody>
            <a:bodyPr wrap="square" rtlCol="0">
              <a:spAutoFit/>
            </a:bodyPr>
            <a:lstStyle/>
            <a:p>
              <a:pPr algn="ctr"/>
              <a:endParaRPr lang="en-US" sz="14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51" name="Group 150"/>
          <p:cNvGrpSpPr/>
          <p:nvPr/>
        </p:nvGrpSpPr>
        <p:grpSpPr>
          <a:xfrm>
            <a:off x="864098" y="3623088"/>
            <a:ext cx="1541623" cy="1280045"/>
            <a:chOff x="864098" y="3623088"/>
            <a:chExt cx="1541623" cy="1280045"/>
          </a:xfrm>
        </p:grpSpPr>
        <p:sp>
          <p:nvSpPr>
            <p:cNvPr id="137" name="TextBox 136"/>
            <p:cNvSpPr txBox="1"/>
            <p:nvPr/>
          </p:nvSpPr>
          <p:spPr>
            <a:xfrm>
              <a:off x="1283314" y="4379913"/>
              <a:ext cx="1122407" cy="523220"/>
            </a:xfrm>
            <a:prstGeom prst="rect">
              <a:avLst/>
            </a:prstGeom>
            <a:noFill/>
            <a:ln>
              <a:solidFill>
                <a:schemeClr val="tx2"/>
              </a:solidFill>
            </a:ln>
          </p:spPr>
          <p:txBody>
            <a:bodyPr wrap="square" rtlCol="0">
              <a:spAutoFit/>
            </a:bodyPr>
            <a:lstStyle/>
            <a:p>
              <a:pPr algn="ctr"/>
              <a:r>
                <a:rPr lang="en-US" sz="1400" dirty="0">
                  <a:solidFill>
                    <a:srgbClr val="0070C0"/>
                  </a:solidFill>
                  <a:latin typeface="Tahoma" panose="020B0604030504040204" pitchFamily="34" charset="0"/>
                  <a:ea typeface="Tahoma" panose="020B0604030504040204" pitchFamily="34" charset="0"/>
                  <a:cs typeface="Tahoma" panose="020B0604030504040204" pitchFamily="34" charset="0"/>
                </a:rPr>
                <a:t>Daniel 2</a:t>
              </a:r>
            </a:p>
            <a:p>
              <a:pPr algn="ctr"/>
              <a:r>
                <a:rPr lang="en-US" sz="1400" dirty="0">
                  <a:solidFill>
                    <a:srgbClr val="0070C0"/>
                  </a:solidFill>
                  <a:latin typeface="Tahoma" panose="020B0604030504040204" pitchFamily="34" charset="0"/>
                  <a:ea typeface="Tahoma" panose="020B0604030504040204" pitchFamily="34" charset="0"/>
                  <a:cs typeface="Tahoma" panose="020B0604030504040204" pitchFamily="34" charset="0"/>
                </a:rPr>
                <a:t>603 </a:t>
              </a:r>
              <a:r>
                <a:rPr lang="en-US" sz="1400" dirty="0" err="1" smtClean="0">
                  <a:solidFill>
                    <a:srgbClr val="0070C0"/>
                  </a:solidFill>
                  <a:latin typeface="Tahoma" panose="020B0604030504040204" pitchFamily="34" charset="0"/>
                  <a:ea typeface="Tahoma" panose="020B0604030504040204" pitchFamily="34" charset="0"/>
                  <a:cs typeface="Tahoma" panose="020B0604030504040204" pitchFamily="34" charset="0"/>
                </a:rPr>
                <a:t>aC</a:t>
              </a:r>
              <a:endParaRPr lang="en-US" sz="1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38" name="Line 9"/>
            <p:cNvSpPr>
              <a:spLocks noChangeShapeType="1"/>
            </p:cNvSpPr>
            <p:nvPr/>
          </p:nvSpPr>
          <p:spPr bwMode="auto">
            <a:xfrm>
              <a:off x="864098" y="3623088"/>
              <a:ext cx="948337" cy="756826"/>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2" name="Group 151"/>
          <p:cNvGrpSpPr/>
          <p:nvPr/>
        </p:nvGrpSpPr>
        <p:grpSpPr>
          <a:xfrm>
            <a:off x="2006761" y="3623088"/>
            <a:ext cx="1727017" cy="1264496"/>
            <a:chOff x="2006761" y="3623088"/>
            <a:chExt cx="1727017" cy="1264496"/>
          </a:xfrm>
        </p:grpSpPr>
        <p:sp>
          <p:nvSpPr>
            <p:cNvPr id="139" name="TextBox 138"/>
            <p:cNvSpPr txBox="1"/>
            <p:nvPr/>
          </p:nvSpPr>
          <p:spPr>
            <a:xfrm>
              <a:off x="2515406" y="4364364"/>
              <a:ext cx="1218372"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3</a:t>
              </a:r>
            </a:p>
            <a:p>
              <a:r>
                <a:rPr lang="en-US" dirty="0"/>
                <a:t>603-587? </a:t>
              </a:r>
              <a:r>
                <a:rPr lang="en-US" dirty="0" err="1" smtClean="0"/>
                <a:t>aC</a:t>
              </a:r>
              <a:endParaRPr lang="en-US" dirty="0"/>
            </a:p>
          </p:txBody>
        </p:sp>
        <p:sp>
          <p:nvSpPr>
            <p:cNvPr id="140" name="Line 9"/>
            <p:cNvSpPr>
              <a:spLocks noChangeShapeType="1"/>
            </p:cNvSpPr>
            <p:nvPr/>
          </p:nvSpPr>
          <p:spPr bwMode="auto">
            <a:xfrm>
              <a:off x="2006761" y="3623088"/>
              <a:ext cx="1034039" cy="744469"/>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3" name="Group 152"/>
          <p:cNvGrpSpPr/>
          <p:nvPr/>
        </p:nvGrpSpPr>
        <p:grpSpPr>
          <a:xfrm>
            <a:off x="3938598" y="3638798"/>
            <a:ext cx="1218372" cy="1267395"/>
            <a:chOff x="3938598" y="3638798"/>
            <a:chExt cx="1218372" cy="1267395"/>
          </a:xfrm>
        </p:grpSpPr>
        <p:sp>
          <p:nvSpPr>
            <p:cNvPr id="141" name="TextBox 140"/>
            <p:cNvSpPr txBox="1"/>
            <p:nvPr/>
          </p:nvSpPr>
          <p:spPr>
            <a:xfrm>
              <a:off x="3938598" y="4382973"/>
              <a:ext cx="1218372"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4</a:t>
              </a:r>
            </a:p>
            <a:p>
              <a:r>
                <a:rPr lang="en-US" dirty="0" smtClean="0"/>
                <a:t>¿? </a:t>
              </a:r>
              <a:r>
                <a:rPr lang="en-US" dirty="0" err="1" smtClean="0"/>
                <a:t>aC</a:t>
              </a:r>
              <a:endParaRPr lang="en-US" dirty="0"/>
            </a:p>
          </p:txBody>
        </p:sp>
        <p:sp>
          <p:nvSpPr>
            <p:cNvPr id="142" name="Line 9"/>
            <p:cNvSpPr>
              <a:spLocks noChangeShapeType="1"/>
            </p:cNvSpPr>
            <p:nvPr/>
          </p:nvSpPr>
          <p:spPr bwMode="auto">
            <a:xfrm>
              <a:off x="4309988" y="3638798"/>
              <a:ext cx="283572" cy="744176"/>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4" name="Group 153"/>
          <p:cNvGrpSpPr/>
          <p:nvPr/>
        </p:nvGrpSpPr>
        <p:grpSpPr>
          <a:xfrm>
            <a:off x="6448472" y="3608592"/>
            <a:ext cx="1316928" cy="1307087"/>
            <a:chOff x="6448472" y="3608592"/>
            <a:chExt cx="1316928" cy="1307087"/>
          </a:xfrm>
        </p:grpSpPr>
        <p:sp>
          <p:nvSpPr>
            <p:cNvPr id="143" name="TextBox 142"/>
            <p:cNvSpPr txBox="1"/>
            <p:nvPr/>
          </p:nvSpPr>
          <p:spPr>
            <a:xfrm>
              <a:off x="6448472" y="4392459"/>
              <a:ext cx="1316928"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5-6</a:t>
              </a:r>
            </a:p>
            <a:p>
              <a:r>
                <a:rPr lang="en-US" dirty="0"/>
                <a:t>539 </a:t>
              </a:r>
              <a:r>
                <a:rPr lang="en-US" dirty="0" err="1" smtClean="0"/>
                <a:t>aC</a:t>
              </a:r>
              <a:endParaRPr lang="en-US" dirty="0"/>
            </a:p>
          </p:txBody>
        </p:sp>
        <p:sp>
          <p:nvSpPr>
            <p:cNvPr id="144" name="Line 9"/>
            <p:cNvSpPr>
              <a:spLocks noChangeShapeType="1"/>
            </p:cNvSpPr>
            <p:nvPr/>
          </p:nvSpPr>
          <p:spPr bwMode="auto">
            <a:xfrm>
              <a:off x="6712272" y="3608592"/>
              <a:ext cx="292509" cy="769988"/>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5" name="Group 154"/>
          <p:cNvGrpSpPr/>
          <p:nvPr/>
        </p:nvGrpSpPr>
        <p:grpSpPr>
          <a:xfrm>
            <a:off x="4196514" y="3655615"/>
            <a:ext cx="1247533" cy="1893808"/>
            <a:chOff x="4196514" y="3655615"/>
            <a:chExt cx="1247533" cy="1893808"/>
          </a:xfrm>
        </p:grpSpPr>
        <p:sp>
          <p:nvSpPr>
            <p:cNvPr id="145" name="TextBox 144"/>
            <p:cNvSpPr txBox="1"/>
            <p:nvPr/>
          </p:nvSpPr>
          <p:spPr>
            <a:xfrm>
              <a:off x="4196514" y="5026203"/>
              <a:ext cx="1122407"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7</a:t>
              </a:r>
            </a:p>
            <a:p>
              <a:r>
                <a:rPr lang="en-US" dirty="0"/>
                <a:t>553 </a:t>
              </a:r>
              <a:r>
                <a:rPr lang="en-US" dirty="0" err="1" smtClean="0"/>
                <a:t>aC</a:t>
              </a:r>
              <a:endParaRPr lang="en-US" dirty="0"/>
            </a:p>
          </p:txBody>
        </p:sp>
        <p:sp>
          <p:nvSpPr>
            <p:cNvPr id="146" name="Line 9"/>
            <p:cNvSpPr>
              <a:spLocks noChangeShapeType="1"/>
            </p:cNvSpPr>
            <p:nvPr/>
          </p:nvSpPr>
          <p:spPr bwMode="auto">
            <a:xfrm flipH="1">
              <a:off x="5285016" y="3655615"/>
              <a:ext cx="159031" cy="137059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6" name="Group 155"/>
          <p:cNvGrpSpPr/>
          <p:nvPr/>
        </p:nvGrpSpPr>
        <p:grpSpPr>
          <a:xfrm>
            <a:off x="5341301" y="3638797"/>
            <a:ext cx="1122407" cy="1910626"/>
            <a:chOff x="5341301" y="3638797"/>
            <a:chExt cx="1122407" cy="1910626"/>
          </a:xfrm>
        </p:grpSpPr>
        <p:sp>
          <p:nvSpPr>
            <p:cNvPr id="147" name="TextBox 146"/>
            <p:cNvSpPr txBox="1"/>
            <p:nvPr/>
          </p:nvSpPr>
          <p:spPr>
            <a:xfrm>
              <a:off x="5341301" y="5026203"/>
              <a:ext cx="1122407" cy="523220"/>
            </a:xfrm>
            <a:prstGeom prst="rect">
              <a:avLst/>
            </a:prstGeom>
            <a:noFill/>
            <a:ln>
              <a:solidFill>
                <a:schemeClr val="tx2"/>
              </a:solidFill>
            </a:ln>
          </p:spPr>
          <p:txBody>
            <a:bodyPr wrap="square" rtlCol="0">
              <a:spAutoFit/>
            </a:bodyPr>
            <a:lstStyle/>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Daniel 8</a:t>
              </a:r>
            </a:p>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551 </a:t>
              </a:r>
              <a:r>
                <a:rPr lang="en-US" sz="14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aC</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48" name="Line 9"/>
            <p:cNvSpPr>
              <a:spLocks noChangeShapeType="1"/>
            </p:cNvSpPr>
            <p:nvPr/>
          </p:nvSpPr>
          <p:spPr bwMode="auto">
            <a:xfrm>
              <a:off x="5594160" y="3638797"/>
              <a:ext cx="90966" cy="1378737"/>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sp>
        <p:nvSpPr>
          <p:cNvPr id="149" name="TextBox 148"/>
          <p:cNvSpPr txBox="1"/>
          <p:nvPr/>
        </p:nvSpPr>
        <p:spPr>
          <a:xfrm>
            <a:off x="6482309" y="5025885"/>
            <a:ext cx="1072800" cy="523220"/>
          </a:xfrm>
          <a:prstGeom prst="rect">
            <a:avLst/>
          </a:prstGeom>
          <a:noFill/>
          <a:ln>
            <a:solidFill>
              <a:schemeClr val="tx2"/>
            </a:solidFill>
          </a:ln>
        </p:spPr>
        <p:txBody>
          <a:bodyPr wrap="square" rtlCol="0">
            <a:spAutoFit/>
          </a:bodyPr>
          <a:lstStyle/>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Daniel 9</a:t>
            </a:r>
          </a:p>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539 </a:t>
            </a:r>
            <a:r>
              <a:rPr lang="en-US" sz="14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aC</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50" name="TextBox 149"/>
          <p:cNvSpPr txBox="1"/>
          <p:nvPr/>
        </p:nvSpPr>
        <p:spPr>
          <a:xfrm>
            <a:off x="7572684" y="5025885"/>
            <a:ext cx="1243258" cy="523220"/>
          </a:xfrm>
          <a:prstGeom prst="rect">
            <a:avLst/>
          </a:prstGeom>
          <a:noFill/>
          <a:ln>
            <a:solidFill>
              <a:schemeClr val="tx2"/>
            </a:solidFill>
          </a:ln>
        </p:spPr>
        <p:txBody>
          <a:bodyPr wrap="square" rtlCol="0">
            <a:spAutoFit/>
          </a:bodyPr>
          <a:lstStyle/>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Daniel 10-12</a:t>
            </a:r>
          </a:p>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536 </a:t>
            </a:r>
            <a:r>
              <a:rPr lang="en-US" sz="14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aC</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nvGrpSpPr>
          <p:cNvPr id="131" name="Group 130"/>
          <p:cNvGrpSpPr/>
          <p:nvPr/>
        </p:nvGrpSpPr>
        <p:grpSpPr>
          <a:xfrm>
            <a:off x="238624" y="1239145"/>
            <a:ext cx="8501553" cy="315751"/>
            <a:chOff x="238539" y="1486923"/>
            <a:chExt cx="8501553" cy="378901"/>
          </a:xfrm>
        </p:grpSpPr>
        <p:grpSp>
          <p:nvGrpSpPr>
            <p:cNvPr id="157" name="Group 156"/>
            <p:cNvGrpSpPr/>
            <p:nvPr/>
          </p:nvGrpSpPr>
          <p:grpSpPr>
            <a:xfrm>
              <a:off x="238539" y="1547192"/>
              <a:ext cx="8501553" cy="246490"/>
              <a:chOff x="238539" y="1547192"/>
              <a:chExt cx="8501553" cy="246490"/>
            </a:xfrm>
          </p:grpSpPr>
          <p:sp>
            <p:nvSpPr>
              <p:cNvPr id="171" name="Rectangle 170"/>
              <p:cNvSpPr/>
              <p:nvPr/>
            </p:nvSpPr>
            <p:spPr>
              <a:xfrm>
                <a:off x="3490623" y="1547192"/>
                <a:ext cx="954156" cy="24649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2" name="Rectangle 171"/>
              <p:cNvSpPr/>
              <p:nvPr/>
            </p:nvSpPr>
            <p:spPr>
              <a:xfrm>
                <a:off x="2941984" y="1547192"/>
                <a:ext cx="160350" cy="246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3" name="Rectangle 172"/>
              <p:cNvSpPr/>
              <p:nvPr/>
            </p:nvSpPr>
            <p:spPr>
              <a:xfrm>
                <a:off x="6712226" y="1547192"/>
                <a:ext cx="1771815" cy="24649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4" name="Rectangle 173"/>
              <p:cNvSpPr/>
              <p:nvPr/>
            </p:nvSpPr>
            <p:spPr>
              <a:xfrm>
                <a:off x="238539" y="1547192"/>
                <a:ext cx="1162215" cy="24649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5" name="Rectangle 174"/>
              <p:cNvSpPr/>
              <p:nvPr/>
            </p:nvSpPr>
            <p:spPr>
              <a:xfrm>
                <a:off x="8535905" y="1547192"/>
                <a:ext cx="204187" cy="2464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6" name="Rectangle 175"/>
              <p:cNvSpPr/>
              <p:nvPr/>
            </p:nvSpPr>
            <p:spPr>
              <a:xfrm>
                <a:off x="1400754" y="1547192"/>
                <a:ext cx="1541230" cy="24649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7" name="Rectangle 176"/>
              <p:cNvSpPr/>
              <p:nvPr/>
            </p:nvSpPr>
            <p:spPr>
              <a:xfrm flipH="1">
                <a:off x="3102333" y="1547192"/>
                <a:ext cx="388290" cy="2464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8" name="Rectangle 177"/>
              <p:cNvSpPr/>
              <p:nvPr/>
            </p:nvSpPr>
            <p:spPr>
              <a:xfrm>
                <a:off x="4444778" y="1547192"/>
                <a:ext cx="2267447" cy="24649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9" name="Rectangle 178"/>
              <p:cNvSpPr/>
              <p:nvPr/>
            </p:nvSpPr>
            <p:spPr>
              <a:xfrm>
                <a:off x="8484041" y="1547192"/>
                <a:ext cx="51864" cy="24649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58" name="Rectangle 157"/>
            <p:cNvSpPr/>
            <p:nvPr/>
          </p:nvSpPr>
          <p:spPr>
            <a:xfrm>
              <a:off x="238539" y="1491121"/>
              <a:ext cx="116221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9" name="Rectangle 158"/>
            <p:cNvSpPr/>
            <p:nvPr/>
          </p:nvSpPr>
          <p:spPr>
            <a:xfrm>
              <a:off x="1401333" y="1820104"/>
              <a:ext cx="1540651"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0" name="Rectangle 159"/>
            <p:cNvSpPr/>
            <p:nvPr/>
          </p:nvSpPr>
          <p:spPr>
            <a:xfrm>
              <a:off x="2941984" y="1491121"/>
              <a:ext cx="160349"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1" name="Rectangle 160"/>
            <p:cNvSpPr/>
            <p:nvPr/>
          </p:nvSpPr>
          <p:spPr>
            <a:xfrm>
              <a:off x="3490623" y="1491121"/>
              <a:ext cx="95415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2" name="Rectangle 161"/>
            <p:cNvSpPr/>
            <p:nvPr/>
          </p:nvSpPr>
          <p:spPr>
            <a:xfrm>
              <a:off x="3102333" y="1820104"/>
              <a:ext cx="38829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3" name="Rectangle 162"/>
            <p:cNvSpPr/>
            <p:nvPr/>
          </p:nvSpPr>
          <p:spPr>
            <a:xfrm>
              <a:off x="4901026" y="1489604"/>
              <a:ext cx="780637" cy="4723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4" name="Rectangle 163"/>
            <p:cNvSpPr/>
            <p:nvPr/>
          </p:nvSpPr>
          <p:spPr>
            <a:xfrm>
              <a:off x="4444778" y="1820104"/>
              <a:ext cx="41773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5" name="Rectangle 164"/>
            <p:cNvSpPr/>
            <p:nvPr/>
          </p:nvSpPr>
          <p:spPr>
            <a:xfrm>
              <a:off x="5681664" y="1820105"/>
              <a:ext cx="495300"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6" name="Rectangle 165"/>
            <p:cNvSpPr/>
            <p:nvPr/>
          </p:nvSpPr>
          <p:spPr>
            <a:xfrm>
              <a:off x="6448425" y="1820104"/>
              <a:ext cx="26380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7" name="Rectangle 166"/>
            <p:cNvSpPr/>
            <p:nvPr/>
          </p:nvSpPr>
          <p:spPr>
            <a:xfrm>
              <a:off x="6176964" y="1491121"/>
              <a:ext cx="276594"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8" name="Rectangle 167"/>
            <p:cNvSpPr/>
            <p:nvPr/>
          </p:nvSpPr>
          <p:spPr>
            <a:xfrm>
              <a:off x="6712226" y="1491121"/>
              <a:ext cx="177181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9" name="Rectangle 168"/>
            <p:cNvSpPr/>
            <p:nvPr/>
          </p:nvSpPr>
          <p:spPr>
            <a:xfrm>
              <a:off x="8535904" y="1486923"/>
              <a:ext cx="204187" cy="4991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0" name="Rectangle 169"/>
            <p:cNvSpPr/>
            <p:nvPr/>
          </p:nvSpPr>
          <p:spPr>
            <a:xfrm>
              <a:off x="8487113" y="1820104"/>
              <a:ext cx="4572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80" name="TextBox 179"/>
          <p:cNvSpPr txBox="1"/>
          <p:nvPr/>
        </p:nvSpPr>
        <p:spPr>
          <a:xfrm>
            <a:off x="399869" y="845759"/>
            <a:ext cx="928459" cy="353943"/>
          </a:xfrm>
          <a:prstGeom prst="rect">
            <a:avLst/>
          </a:prstGeom>
          <a:noFill/>
        </p:spPr>
        <p:txBody>
          <a:bodyPr wrap="none" bIns="0" rtlCol="0">
            <a:spAutoFit/>
          </a:bodyPr>
          <a:lstStyle/>
          <a:p>
            <a:pPr algn="ctr"/>
            <a:r>
              <a:rPr lang="en-US" sz="900" dirty="0">
                <a:solidFill>
                  <a:prstClr val="black"/>
                </a:solidFill>
                <a:latin typeface="Arial" panose="020B0604020202020204" pitchFamily="34" charset="0"/>
                <a:cs typeface="Arial" panose="020B0604020202020204" pitchFamily="34" charset="0"/>
              </a:rPr>
              <a:t>2166-1859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Patriarcas</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1" name="TextBox 180"/>
          <p:cNvSpPr txBox="1"/>
          <p:nvPr/>
        </p:nvSpPr>
        <p:spPr>
          <a:xfrm>
            <a:off x="1713840" y="1554896"/>
            <a:ext cx="91563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Esclavitud</a:t>
            </a:r>
            <a:r>
              <a:rPr lang="en-US" sz="1100" b="1" dirty="0" smtClean="0">
                <a:solidFill>
                  <a:prstClr val="black"/>
                </a:solidFill>
                <a:latin typeface="Arial" panose="020B0604020202020204" pitchFamily="34" charset="0"/>
                <a:cs typeface="Arial" panose="020B0604020202020204" pitchFamily="34" charset="0"/>
              </a:rPr>
              <a:t/>
            </a:r>
            <a:br>
              <a:rPr lang="en-US" sz="1100" b="1" dirty="0" smtClean="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en</a:t>
            </a:r>
            <a:r>
              <a:rPr lang="en-US" sz="1100" b="1" dirty="0" smtClean="0">
                <a:solidFill>
                  <a:prstClr val="black"/>
                </a:solidFill>
                <a:latin typeface="Arial" panose="020B0604020202020204" pitchFamily="34" charset="0"/>
                <a:cs typeface="Arial" panose="020B0604020202020204" pitchFamily="34" charset="0"/>
              </a:rPr>
              <a:t> </a:t>
            </a:r>
            <a:r>
              <a:rPr lang="en-US" sz="1100" b="1" dirty="0" err="1" smtClean="0">
                <a:solidFill>
                  <a:prstClr val="black"/>
                </a:solidFill>
                <a:latin typeface="Arial" panose="020B0604020202020204" pitchFamily="34" charset="0"/>
                <a:cs typeface="Arial" panose="020B0604020202020204" pitchFamily="34" charset="0"/>
              </a:rPr>
              <a:t>Egipto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1859-1445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82" name="TextBox 181"/>
          <p:cNvSpPr txBox="1"/>
          <p:nvPr/>
        </p:nvSpPr>
        <p:spPr>
          <a:xfrm>
            <a:off x="2422444" y="871440"/>
            <a:ext cx="928459" cy="353943"/>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1445-1405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Desierto</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3" name="TextBox 182"/>
          <p:cNvSpPr txBox="1"/>
          <p:nvPr/>
        </p:nvSpPr>
        <p:spPr>
          <a:xfrm>
            <a:off x="2857718" y="1563159"/>
            <a:ext cx="915635" cy="477054"/>
          </a:xfrm>
          <a:prstGeom prst="rect">
            <a:avLst/>
          </a:prstGeom>
          <a:noFill/>
        </p:spPr>
        <p:txBody>
          <a:bodyPr wrap="none" tIns="0" bIns="0" rtlCol="0">
            <a:spAutoFit/>
          </a:bodyPr>
          <a:lstStyle/>
          <a:p>
            <a:pPr algn="ctr"/>
            <a:r>
              <a:rPr lang="en-US" sz="1100" b="1" dirty="0" smtClean="0">
                <a:solidFill>
                  <a:prstClr val="black"/>
                </a:solidFill>
                <a:latin typeface="Arial" panose="020B0604020202020204" pitchFamily="34" charset="0"/>
                <a:cs typeface="Arial" panose="020B0604020202020204" pitchFamily="34" charset="0"/>
              </a:rPr>
              <a:t>Conquista </a:t>
            </a:r>
            <a:br>
              <a:rPr lang="en-US" sz="1100" b="1" dirty="0" smtClean="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de </a:t>
            </a:r>
            <a:r>
              <a:rPr lang="en-US" sz="1100" b="1" dirty="0" err="1" smtClean="0">
                <a:solidFill>
                  <a:prstClr val="black"/>
                </a:solidFill>
                <a:latin typeface="Arial" panose="020B0604020202020204" pitchFamily="34" charset="0"/>
                <a:cs typeface="Arial" panose="020B0604020202020204" pitchFamily="34" charset="0"/>
              </a:rPr>
              <a:t>Canaán</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1405-1300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84" name="TextBox 183"/>
          <p:cNvSpPr txBox="1"/>
          <p:nvPr/>
        </p:nvSpPr>
        <p:spPr>
          <a:xfrm>
            <a:off x="3503475" y="845759"/>
            <a:ext cx="928459" cy="353943"/>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1300-1050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Jueces</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5" name="TextBox 184"/>
          <p:cNvSpPr txBox="1"/>
          <p:nvPr/>
        </p:nvSpPr>
        <p:spPr>
          <a:xfrm>
            <a:off x="4227909" y="1563159"/>
            <a:ext cx="85151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Reino</a:t>
            </a:r>
            <a:r>
              <a:rPr lang="en-US" sz="1100" b="1" dirty="0" smtClean="0">
                <a:solidFill>
                  <a:prstClr val="black"/>
                </a:solidFill>
                <a:latin typeface="Arial" panose="020B0604020202020204" pitchFamily="34" charset="0"/>
                <a:cs typeface="Arial" panose="020B0604020202020204" pitchFamily="34" charset="0"/>
              </a:rPr>
              <a:t/>
            </a:r>
            <a:br>
              <a:rPr lang="en-US" sz="1100" b="1" dirty="0" smtClean="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unido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1050-931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86" name="TextBox 185"/>
          <p:cNvSpPr txBox="1"/>
          <p:nvPr/>
        </p:nvSpPr>
        <p:spPr>
          <a:xfrm>
            <a:off x="4891319" y="697395"/>
            <a:ext cx="787395"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931-722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Reino</a:t>
            </a:r>
            <a:r>
              <a:rPr lang="en-US" sz="1100" b="1" dirty="0" smtClean="0">
                <a:solidFill>
                  <a:prstClr val="black"/>
                </a:solidFill>
                <a:latin typeface="Arial" panose="020B0604020202020204" pitchFamily="34" charset="0"/>
                <a:cs typeface="Arial" panose="020B0604020202020204" pitchFamily="34" charset="0"/>
              </a:rPr>
              <a:t> </a:t>
            </a:r>
            <a:br>
              <a:rPr lang="en-US" sz="1100" b="1" dirty="0" smtClean="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dividido</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7" name="TextBox 186"/>
          <p:cNvSpPr txBox="1"/>
          <p:nvPr/>
        </p:nvSpPr>
        <p:spPr>
          <a:xfrm>
            <a:off x="5535624" y="1563159"/>
            <a:ext cx="78739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Judá</a:t>
            </a:r>
            <a:r>
              <a:rPr lang="en-US" sz="1100" b="1" dirty="0">
                <a:solidFill>
                  <a:prstClr val="black"/>
                </a:solidFill>
                <a:latin typeface="Arial" panose="020B0604020202020204" pitchFamily="34" charset="0"/>
                <a:cs typeface="Arial" panose="020B0604020202020204" pitchFamily="34" charset="0"/>
              </a:rPr>
              <a:t/>
            </a:r>
            <a:br>
              <a:rPr lang="en-US" sz="1100" b="1" dirty="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solo</a:t>
            </a:r>
          </a:p>
          <a:p>
            <a:pPr algn="ctr"/>
            <a:r>
              <a:rPr lang="en-US" sz="900" dirty="0" smtClean="0">
                <a:solidFill>
                  <a:prstClr val="black"/>
                </a:solidFill>
                <a:latin typeface="Arial" panose="020B0604020202020204" pitchFamily="34" charset="0"/>
                <a:cs typeface="Arial" panose="020B0604020202020204" pitchFamily="34" charset="0"/>
              </a:rPr>
              <a:t>722-605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88" name="TextBox 187"/>
          <p:cNvSpPr txBox="1"/>
          <p:nvPr/>
        </p:nvSpPr>
        <p:spPr>
          <a:xfrm>
            <a:off x="5790670" y="703072"/>
            <a:ext cx="1077538"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605-538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Cautiverio</a:t>
            </a:r>
            <a:r>
              <a:rPr lang="en-US" sz="1100" b="1" dirty="0" smtClean="0">
                <a:solidFill>
                  <a:prstClr val="black"/>
                </a:solidFill>
                <a:latin typeface="Arial" panose="020B0604020202020204" pitchFamily="34" charset="0"/>
                <a:cs typeface="Arial" panose="020B0604020202020204" pitchFamily="34" charset="0"/>
              </a:rPr>
              <a:t> </a:t>
            </a:r>
            <a:r>
              <a:rPr lang="en-US" sz="1100" b="1" dirty="0" err="1" smtClean="0">
                <a:solidFill>
                  <a:prstClr val="black"/>
                </a:solidFill>
                <a:latin typeface="Arial" panose="020B0604020202020204" pitchFamily="34" charset="0"/>
                <a:cs typeface="Arial" panose="020B0604020202020204" pitchFamily="34" charset="0"/>
              </a:rPr>
              <a:t>en</a:t>
            </a:r>
            <a:r>
              <a:rPr lang="en-US" sz="1100" b="1" dirty="0">
                <a:solidFill>
                  <a:prstClr val="black"/>
                </a:solidFill>
                <a:latin typeface="Arial" panose="020B0604020202020204" pitchFamily="34" charset="0"/>
                <a:cs typeface="Arial" panose="020B0604020202020204" pitchFamily="34" charset="0"/>
              </a:rPr>
              <a:t/>
            </a:r>
            <a:br>
              <a:rPr lang="en-US" sz="1100" b="1" dirty="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Babilonia</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9" name="TextBox 188"/>
          <p:cNvSpPr txBox="1"/>
          <p:nvPr/>
        </p:nvSpPr>
        <p:spPr>
          <a:xfrm>
            <a:off x="6304095" y="1563159"/>
            <a:ext cx="78739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Retorno</a:t>
            </a:r>
            <a:r>
              <a:rPr lang="en-US" sz="1100" b="1" dirty="0">
                <a:solidFill>
                  <a:prstClr val="black"/>
                </a:solidFill>
                <a:latin typeface="Arial" panose="020B0604020202020204" pitchFamily="34" charset="0"/>
                <a:cs typeface="Arial" panose="020B0604020202020204" pitchFamily="34" charset="0"/>
              </a:rPr>
              <a:t/>
            </a:r>
            <a:br>
              <a:rPr lang="en-US" sz="1100" b="1" dirty="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del </a:t>
            </a:r>
            <a:r>
              <a:rPr lang="en-US" sz="1100" b="1" dirty="0" err="1" smtClean="0">
                <a:solidFill>
                  <a:prstClr val="black"/>
                </a:solidFill>
                <a:latin typeface="Arial" panose="020B0604020202020204" pitchFamily="34" charset="0"/>
                <a:cs typeface="Arial" panose="020B0604020202020204" pitchFamily="34" charset="0"/>
              </a:rPr>
              <a:t>exilio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538-444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90" name="TextBox 189"/>
          <p:cNvSpPr txBox="1"/>
          <p:nvPr/>
        </p:nvSpPr>
        <p:spPr>
          <a:xfrm>
            <a:off x="6976804" y="741101"/>
            <a:ext cx="1305165" cy="477054"/>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444 </a:t>
            </a:r>
            <a:r>
              <a:rPr lang="en-US" sz="900" dirty="0" err="1" smtClean="0">
                <a:solidFill>
                  <a:prstClr val="black"/>
                </a:solidFill>
                <a:latin typeface="Arial" panose="020B0604020202020204" pitchFamily="34" charset="0"/>
                <a:cs typeface="Arial" panose="020B0604020202020204" pitchFamily="34" charset="0"/>
              </a:rPr>
              <a:t>aC</a:t>
            </a:r>
            <a:r>
              <a:rPr lang="en-US" sz="900" dirty="0" smtClean="0">
                <a:solidFill>
                  <a:prstClr val="black"/>
                </a:solidFill>
                <a:latin typeface="Arial" panose="020B0604020202020204" pitchFamily="34" charset="0"/>
                <a:cs typeface="Arial" panose="020B0604020202020204" pitchFamily="34" charset="0"/>
              </a:rPr>
              <a:t> - ~4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Años</a:t>
            </a:r>
            <a:r>
              <a:rPr lang="en-US" sz="1100" b="1" dirty="0" smtClean="0">
                <a:solidFill>
                  <a:prstClr val="black"/>
                </a:solidFill>
                <a:latin typeface="Arial" panose="020B0604020202020204" pitchFamily="34" charset="0"/>
                <a:cs typeface="Arial" panose="020B0604020202020204" pitchFamily="34" charset="0"/>
              </a:rPr>
              <a:t> de </a:t>
            </a:r>
            <a:r>
              <a:rPr lang="en-US" sz="1100" b="1" dirty="0" err="1" smtClean="0">
                <a:solidFill>
                  <a:prstClr val="black"/>
                </a:solidFill>
                <a:latin typeface="Arial" panose="020B0604020202020204" pitchFamily="34" charset="0"/>
                <a:cs typeface="Arial" panose="020B0604020202020204" pitchFamily="34" charset="0"/>
              </a:rPr>
              <a:t>silencio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800" dirty="0" smtClean="0">
                <a:solidFill>
                  <a:prstClr val="black"/>
                </a:solidFill>
                <a:latin typeface="Arial" panose="020B0604020202020204" pitchFamily="34" charset="0"/>
                <a:cs typeface="Arial" panose="020B0604020202020204" pitchFamily="34" charset="0"/>
              </a:rPr>
              <a:t>(Intertestamental)</a:t>
            </a:r>
          </a:p>
        </p:txBody>
      </p:sp>
      <p:sp>
        <p:nvSpPr>
          <p:cNvPr id="191" name="TextBox 190"/>
          <p:cNvSpPr txBox="1"/>
          <p:nvPr/>
        </p:nvSpPr>
        <p:spPr>
          <a:xfrm>
            <a:off x="7932367" y="1554853"/>
            <a:ext cx="877163" cy="477054"/>
          </a:xfrm>
          <a:prstGeom prst="rect">
            <a:avLst/>
          </a:prstGeom>
          <a:noFill/>
        </p:spPr>
        <p:txBody>
          <a:bodyPr wrap="none" tIns="0" bIns="0" rtlCol="0">
            <a:spAutoFit/>
          </a:bodyPr>
          <a:lstStyle/>
          <a:p>
            <a:pPr algn="ctr"/>
            <a:r>
              <a:rPr lang="en-US" sz="1100" b="1" dirty="0" smtClean="0">
                <a:solidFill>
                  <a:prstClr val="black"/>
                </a:solidFill>
                <a:latin typeface="Arial" panose="020B0604020202020204" pitchFamily="34" charset="0"/>
                <a:cs typeface="Arial" panose="020B0604020202020204" pitchFamily="34" charset="0"/>
              </a:rPr>
              <a:t>Vida de</a:t>
            </a:r>
            <a:br>
              <a:rPr lang="en-US" sz="1100" b="1" dirty="0" smtClean="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Cristo</a:t>
            </a:r>
          </a:p>
          <a:p>
            <a:pPr algn="ctr"/>
            <a:r>
              <a:rPr lang="en-US" sz="900" dirty="0" smtClean="0">
                <a:solidFill>
                  <a:prstClr val="black"/>
                </a:solidFill>
                <a:latin typeface="Arial" panose="020B0604020202020204" pitchFamily="34" charset="0"/>
                <a:cs typeface="Arial" panose="020B0604020202020204" pitchFamily="34" charset="0"/>
              </a:rPr>
              <a:t>4 BC – 30 </a:t>
            </a:r>
            <a:r>
              <a:rPr lang="en-US" sz="900" dirty="0" err="1" smtClean="0">
                <a:solidFill>
                  <a:prstClr val="black"/>
                </a:solidFill>
                <a:latin typeface="Arial" panose="020B0604020202020204" pitchFamily="34" charset="0"/>
                <a:cs typeface="Arial" panose="020B0604020202020204" pitchFamily="34" charset="0"/>
              </a:rPr>
              <a:t>dC</a:t>
            </a:r>
            <a:endParaRPr lang="en-US" sz="900" dirty="0">
              <a:solidFill>
                <a:prstClr val="black"/>
              </a:solidFill>
              <a:latin typeface="Arial" panose="020B0604020202020204" pitchFamily="34" charset="0"/>
              <a:cs typeface="Arial" panose="020B0604020202020204" pitchFamily="34" charset="0"/>
            </a:endParaRPr>
          </a:p>
        </p:txBody>
      </p:sp>
      <p:sp>
        <p:nvSpPr>
          <p:cNvPr id="192" name="TextBox 191"/>
          <p:cNvSpPr txBox="1"/>
          <p:nvPr/>
        </p:nvSpPr>
        <p:spPr>
          <a:xfrm>
            <a:off x="8197096" y="708346"/>
            <a:ext cx="881973"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30-90 </a:t>
            </a:r>
            <a:r>
              <a:rPr lang="en-US" sz="900" dirty="0" err="1" smtClean="0">
                <a:solidFill>
                  <a:prstClr val="black"/>
                </a:solidFill>
                <a:latin typeface="Arial" panose="020B0604020202020204" pitchFamily="34" charset="0"/>
                <a:cs typeface="Arial" panose="020B0604020202020204" pitchFamily="34" charset="0"/>
              </a:rPr>
              <a:t>dC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smtClean="0">
                <a:solidFill>
                  <a:prstClr val="black"/>
                </a:solidFill>
                <a:latin typeface="Arial" panose="020B0604020202020204" pitchFamily="34" charset="0"/>
                <a:cs typeface="Arial" panose="020B0604020202020204" pitchFamily="34" charset="0"/>
              </a:rPr>
              <a:t>La </a:t>
            </a:r>
            <a:r>
              <a:rPr lang="en-US" sz="1100" b="1" dirty="0" err="1" smtClean="0">
                <a:solidFill>
                  <a:prstClr val="black"/>
                </a:solidFill>
                <a:latin typeface="Arial" panose="020B0604020202020204" pitchFamily="34" charset="0"/>
                <a:cs typeface="Arial" panose="020B0604020202020204" pitchFamily="34" charset="0"/>
              </a:rPr>
              <a:t>iglesia</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1100" b="1" dirty="0" smtClean="0">
                <a:solidFill>
                  <a:prstClr val="black"/>
                </a:solidFill>
                <a:latin typeface="Arial" panose="020B0604020202020204" pitchFamily="34" charset="0"/>
                <a:cs typeface="Arial" panose="020B0604020202020204" pitchFamily="34" charset="0"/>
              </a:rPr>
              <a:t>Era del NT</a:t>
            </a:r>
          </a:p>
        </p:txBody>
      </p:sp>
    </p:spTree>
    <p:extLst>
      <p:ext uri="{BB962C8B-B14F-4D97-AF65-F5344CB8AC3E}">
        <p14:creationId xmlns:p14="http://schemas.microsoft.com/office/powerpoint/2010/main" val="107729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p:cTn id="7" dur="1000" fill="hold"/>
                                        <p:tgtEl>
                                          <p:spTgt spid="77"/>
                                        </p:tgtEl>
                                        <p:attrNameLst>
                                          <p:attrName>ppt_w</p:attrName>
                                        </p:attrNameLst>
                                      </p:cBhvr>
                                      <p:tavLst>
                                        <p:tav tm="0">
                                          <p:val>
                                            <p:fltVal val="0"/>
                                          </p:val>
                                        </p:tav>
                                        <p:tav tm="100000">
                                          <p:val>
                                            <p:strVal val="#ppt_w"/>
                                          </p:val>
                                        </p:tav>
                                      </p:tavLst>
                                    </p:anim>
                                    <p:anim calcmode="lin" valueType="num">
                                      <p:cBhvr>
                                        <p:cTn id="8" dur="1000" fill="hold"/>
                                        <p:tgtEl>
                                          <p:spTgt spid="77"/>
                                        </p:tgtEl>
                                        <p:attrNameLst>
                                          <p:attrName>ppt_h</p:attrName>
                                        </p:attrNameLst>
                                      </p:cBhvr>
                                      <p:tavLst>
                                        <p:tav tm="0">
                                          <p:val>
                                            <p:fltVal val="0"/>
                                          </p:val>
                                        </p:tav>
                                        <p:tav tm="100000">
                                          <p:val>
                                            <p:strVal val="#ppt_h"/>
                                          </p:val>
                                        </p:tav>
                                      </p:tavLst>
                                    </p:anim>
                                    <p:anim calcmode="lin" valueType="num">
                                      <p:cBhvr>
                                        <p:cTn id="9" dur="1000" fill="hold"/>
                                        <p:tgtEl>
                                          <p:spTgt spid="77"/>
                                        </p:tgtEl>
                                        <p:attrNameLst>
                                          <p:attrName>style.rotation</p:attrName>
                                        </p:attrNameLst>
                                      </p:cBhvr>
                                      <p:tavLst>
                                        <p:tav tm="0">
                                          <p:val>
                                            <p:fltVal val="90"/>
                                          </p:val>
                                        </p:tav>
                                        <p:tav tm="100000">
                                          <p:val>
                                            <p:fltVal val="0"/>
                                          </p:val>
                                        </p:tav>
                                      </p:tavLst>
                                    </p:anim>
                                    <p:animEffect transition="in" filter="fade">
                                      <p:cBhvr>
                                        <p:cTn id="10" dur="1000"/>
                                        <p:tgtEl>
                                          <p:spTgt spid="7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wipe(down)">
                                      <p:cBhvr>
                                        <p:cTn id="15" dur="500"/>
                                        <p:tgtEl>
                                          <p:spTgt spid="8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9"/>
                                        </p:tgtEl>
                                        <p:attrNameLst>
                                          <p:attrName>style.visibility</p:attrName>
                                        </p:attrNameLst>
                                      </p:cBhvr>
                                      <p:to>
                                        <p:strVal val="visible"/>
                                      </p:to>
                                    </p:set>
                                    <p:animEffect transition="in" filter="wipe(down)">
                                      <p:cBhvr>
                                        <p:cTn id="20" dur="500"/>
                                        <p:tgtEl>
                                          <p:spTgt spid="1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30"/>
                                        </p:tgtEl>
                                        <p:attrNameLst>
                                          <p:attrName>style.visibility</p:attrName>
                                        </p:attrNameLst>
                                      </p:cBhvr>
                                      <p:to>
                                        <p:strVal val="visible"/>
                                      </p:to>
                                    </p:set>
                                    <p:animEffect transition="in" filter="wipe(up)">
                                      <p:cBhvr>
                                        <p:cTn id="25" dur="500"/>
                                        <p:tgtEl>
                                          <p:spTgt spid="130"/>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32"/>
                                        </p:tgtEl>
                                        <p:attrNameLst>
                                          <p:attrName>style.visibility</p:attrName>
                                        </p:attrNameLst>
                                      </p:cBhvr>
                                      <p:to>
                                        <p:strVal val="visible"/>
                                      </p:to>
                                    </p:set>
                                    <p:anim calcmode="lin" valueType="num">
                                      <p:cBhvr>
                                        <p:cTn id="30" dur="1000" fill="hold"/>
                                        <p:tgtEl>
                                          <p:spTgt spid="132"/>
                                        </p:tgtEl>
                                        <p:attrNameLst>
                                          <p:attrName>ppt_w</p:attrName>
                                        </p:attrNameLst>
                                      </p:cBhvr>
                                      <p:tavLst>
                                        <p:tav tm="0">
                                          <p:val>
                                            <p:fltVal val="0"/>
                                          </p:val>
                                        </p:tav>
                                        <p:tav tm="100000">
                                          <p:val>
                                            <p:strVal val="#ppt_w"/>
                                          </p:val>
                                        </p:tav>
                                      </p:tavLst>
                                    </p:anim>
                                    <p:anim calcmode="lin" valueType="num">
                                      <p:cBhvr>
                                        <p:cTn id="31" dur="1000" fill="hold"/>
                                        <p:tgtEl>
                                          <p:spTgt spid="132"/>
                                        </p:tgtEl>
                                        <p:attrNameLst>
                                          <p:attrName>ppt_h</p:attrName>
                                        </p:attrNameLst>
                                      </p:cBhvr>
                                      <p:tavLst>
                                        <p:tav tm="0">
                                          <p:val>
                                            <p:fltVal val="0"/>
                                          </p:val>
                                        </p:tav>
                                        <p:tav tm="100000">
                                          <p:val>
                                            <p:strVal val="#ppt_h"/>
                                          </p:val>
                                        </p:tav>
                                      </p:tavLst>
                                    </p:anim>
                                    <p:anim calcmode="lin" valueType="num">
                                      <p:cBhvr>
                                        <p:cTn id="32" dur="1000" fill="hold"/>
                                        <p:tgtEl>
                                          <p:spTgt spid="132"/>
                                        </p:tgtEl>
                                        <p:attrNameLst>
                                          <p:attrName>style.rotation</p:attrName>
                                        </p:attrNameLst>
                                      </p:cBhvr>
                                      <p:tavLst>
                                        <p:tav tm="0">
                                          <p:val>
                                            <p:fltVal val="90"/>
                                          </p:val>
                                        </p:tav>
                                        <p:tav tm="100000">
                                          <p:val>
                                            <p:fltVal val="0"/>
                                          </p:val>
                                        </p:tav>
                                      </p:tavLst>
                                    </p:anim>
                                    <p:animEffect transition="in" filter="fade">
                                      <p:cBhvr>
                                        <p:cTn id="33" dur="1000"/>
                                        <p:tgtEl>
                                          <p:spTgt spid="13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33"/>
                                        </p:tgtEl>
                                        <p:attrNameLst>
                                          <p:attrName>style.visibility</p:attrName>
                                        </p:attrNameLst>
                                      </p:cBhvr>
                                      <p:to>
                                        <p:strVal val="visible"/>
                                      </p:to>
                                    </p:set>
                                    <p:anim calcmode="lin" valueType="num">
                                      <p:cBhvr>
                                        <p:cTn id="38" dur="500" fill="hold"/>
                                        <p:tgtEl>
                                          <p:spTgt spid="133"/>
                                        </p:tgtEl>
                                        <p:attrNameLst>
                                          <p:attrName>ppt_w</p:attrName>
                                        </p:attrNameLst>
                                      </p:cBhvr>
                                      <p:tavLst>
                                        <p:tav tm="0">
                                          <p:val>
                                            <p:fltVal val="0"/>
                                          </p:val>
                                        </p:tav>
                                        <p:tav tm="100000">
                                          <p:val>
                                            <p:strVal val="#ppt_w"/>
                                          </p:val>
                                        </p:tav>
                                      </p:tavLst>
                                    </p:anim>
                                    <p:anim calcmode="lin" valueType="num">
                                      <p:cBhvr>
                                        <p:cTn id="39" dur="500" fill="hold"/>
                                        <p:tgtEl>
                                          <p:spTgt spid="133"/>
                                        </p:tgtEl>
                                        <p:attrNameLst>
                                          <p:attrName>ppt_h</p:attrName>
                                        </p:attrNameLst>
                                      </p:cBhvr>
                                      <p:tavLst>
                                        <p:tav tm="0">
                                          <p:val>
                                            <p:fltVal val="0"/>
                                          </p:val>
                                        </p:tav>
                                        <p:tav tm="100000">
                                          <p:val>
                                            <p:strVal val="#ppt_h"/>
                                          </p:val>
                                        </p:tav>
                                      </p:tavLst>
                                    </p:anim>
                                    <p:animEffect transition="in" filter="fade">
                                      <p:cBhvr>
                                        <p:cTn id="40" dur="500"/>
                                        <p:tgtEl>
                                          <p:spTgt spid="13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36"/>
                                        </p:tgtEl>
                                        <p:attrNameLst>
                                          <p:attrName>style.visibility</p:attrName>
                                        </p:attrNameLst>
                                      </p:cBhvr>
                                      <p:to>
                                        <p:strVal val="visible"/>
                                      </p:to>
                                    </p:set>
                                    <p:animEffect transition="in" filter="wipe(up)">
                                      <p:cBhvr>
                                        <p:cTn id="45" dur="500"/>
                                        <p:tgtEl>
                                          <p:spTgt spid="13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151"/>
                                        </p:tgtEl>
                                        <p:attrNameLst>
                                          <p:attrName>style.visibility</p:attrName>
                                        </p:attrNameLst>
                                      </p:cBhvr>
                                      <p:to>
                                        <p:strVal val="visible"/>
                                      </p:to>
                                    </p:set>
                                    <p:animEffect transition="in" filter="wipe(up)">
                                      <p:cBhvr>
                                        <p:cTn id="50" dur="500"/>
                                        <p:tgtEl>
                                          <p:spTgt spid="15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152"/>
                                        </p:tgtEl>
                                        <p:attrNameLst>
                                          <p:attrName>style.visibility</p:attrName>
                                        </p:attrNameLst>
                                      </p:cBhvr>
                                      <p:to>
                                        <p:strVal val="visible"/>
                                      </p:to>
                                    </p:set>
                                    <p:animEffect transition="in" filter="wipe(up)">
                                      <p:cBhvr>
                                        <p:cTn id="55" dur="500"/>
                                        <p:tgtEl>
                                          <p:spTgt spid="15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153"/>
                                        </p:tgtEl>
                                        <p:attrNameLst>
                                          <p:attrName>style.visibility</p:attrName>
                                        </p:attrNameLst>
                                      </p:cBhvr>
                                      <p:to>
                                        <p:strVal val="visible"/>
                                      </p:to>
                                    </p:set>
                                    <p:animEffect transition="in" filter="wipe(up)">
                                      <p:cBhvr>
                                        <p:cTn id="60" dur="500"/>
                                        <p:tgtEl>
                                          <p:spTgt spid="15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154"/>
                                        </p:tgtEl>
                                        <p:attrNameLst>
                                          <p:attrName>style.visibility</p:attrName>
                                        </p:attrNameLst>
                                      </p:cBhvr>
                                      <p:to>
                                        <p:strVal val="visible"/>
                                      </p:to>
                                    </p:set>
                                    <p:animEffect transition="in" filter="wipe(up)">
                                      <p:cBhvr>
                                        <p:cTn id="65" dur="500"/>
                                        <p:tgtEl>
                                          <p:spTgt spid="15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155"/>
                                        </p:tgtEl>
                                        <p:attrNameLst>
                                          <p:attrName>style.visibility</p:attrName>
                                        </p:attrNameLst>
                                      </p:cBhvr>
                                      <p:to>
                                        <p:strVal val="visible"/>
                                      </p:to>
                                    </p:set>
                                    <p:animEffect transition="in" filter="wipe(up)">
                                      <p:cBhvr>
                                        <p:cTn id="70" dur="500"/>
                                        <p:tgtEl>
                                          <p:spTgt spid="155"/>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156"/>
                                        </p:tgtEl>
                                        <p:attrNameLst>
                                          <p:attrName>style.visibility</p:attrName>
                                        </p:attrNameLst>
                                      </p:cBhvr>
                                      <p:to>
                                        <p:strVal val="visible"/>
                                      </p:to>
                                    </p:set>
                                    <p:animEffect transition="in" filter="wipe(up)">
                                      <p:cBhvr>
                                        <p:cTn id="75" dur="500"/>
                                        <p:tgtEl>
                                          <p:spTgt spid="156"/>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49"/>
                                        </p:tgtEl>
                                        <p:attrNameLst>
                                          <p:attrName>style.visibility</p:attrName>
                                        </p:attrNameLst>
                                      </p:cBhvr>
                                      <p:to>
                                        <p:strVal val="visible"/>
                                      </p:to>
                                    </p:set>
                                    <p:animEffect transition="in" filter="wipe(down)">
                                      <p:cBhvr>
                                        <p:cTn id="80" dur="500"/>
                                        <p:tgtEl>
                                          <p:spTgt spid="14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150"/>
                                        </p:tgtEl>
                                        <p:attrNameLst>
                                          <p:attrName>style.visibility</p:attrName>
                                        </p:attrNameLst>
                                      </p:cBhvr>
                                      <p:to>
                                        <p:strVal val="visible"/>
                                      </p:to>
                                    </p:set>
                                    <p:animEffect transition="in" filter="wipe(down)">
                                      <p:cBhvr>
                                        <p:cTn id="85" dur="500"/>
                                        <p:tgtEl>
                                          <p:spTgt spid="150"/>
                                        </p:tgtEl>
                                      </p:cBhvr>
                                    </p:animEffect>
                                  </p:childTnLst>
                                </p:cTn>
                              </p:par>
                            </p:childTnLst>
                          </p:cTn>
                        </p:par>
                      </p:childTnLst>
                    </p:cTn>
                  </p:par>
                  <p:par>
                    <p:cTn id="86" fill="hold">
                      <p:stCondLst>
                        <p:cond delay="indefinite"/>
                      </p:stCondLst>
                      <p:childTnLst>
                        <p:par>
                          <p:cTn id="87" fill="hold">
                            <p:stCondLst>
                              <p:cond delay="0"/>
                            </p:stCondLst>
                            <p:childTnLst>
                              <p:par>
                                <p:cTn id="88" presetID="0" presetClass="path" presetSubtype="0" accel="50000" decel="50000" fill="hold" grpId="0" nodeType="clickEffect">
                                  <p:stCondLst>
                                    <p:cond delay="0"/>
                                  </p:stCondLst>
                                  <p:childTnLst>
                                    <p:animMotion origin="layout" path="M 0 0 C 0.00035 0.04953 0.00087 0.09907 0.00191 0.14977 C 0.00295 0.20046 0.01927 0.2537 0.0066 0.3044 C -0.00608 0.35509 -0.04028 0.40463 -0.07448 0.45416 " pathEditMode="relative" ptsTypes="aaaA">
                                      <p:cBhvr>
                                        <p:cTn id="89" dur="2000" fill="hold"/>
                                        <p:tgtEl>
                                          <p:spTgt spid="186"/>
                                        </p:tgtEl>
                                        <p:attrNameLst>
                                          <p:attrName>ppt_x</p:attrName>
                                          <p:attrName>ppt_y</p:attrName>
                                        </p:attrNameLst>
                                      </p:cBhvr>
                                    </p:animMotion>
                                  </p:childTnLst>
                                </p:cTn>
                              </p:par>
                            </p:childTnLst>
                          </p:cTn>
                        </p:par>
                        <p:par>
                          <p:cTn id="90" fill="hold">
                            <p:stCondLst>
                              <p:cond delay="2000"/>
                            </p:stCondLst>
                            <p:childTnLst>
                              <p:par>
                                <p:cTn id="91" presetID="31" presetClass="exit" presetSubtype="0" fill="hold" grpId="1" nodeType="afterEffect">
                                  <p:stCondLst>
                                    <p:cond delay="0"/>
                                  </p:stCondLst>
                                  <p:childTnLst>
                                    <p:anim calcmode="lin" valueType="num">
                                      <p:cBhvr>
                                        <p:cTn id="92" dur="1500"/>
                                        <p:tgtEl>
                                          <p:spTgt spid="186"/>
                                        </p:tgtEl>
                                        <p:attrNameLst>
                                          <p:attrName>ppt_w</p:attrName>
                                        </p:attrNameLst>
                                      </p:cBhvr>
                                      <p:tavLst>
                                        <p:tav tm="0">
                                          <p:val>
                                            <p:strVal val="ppt_w"/>
                                          </p:val>
                                        </p:tav>
                                        <p:tav tm="100000">
                                          <p:val>
                                            <p:fltVal val="0"/>
                                          </p:val>
                                        </p:tav>
                                      </p:tavLst>
                                    </p:anim>
                                    <p:anim calcmode="lin" valueType="num">
                                      <p:cBhvr>
                                        <p:cTn id="93" dur="1500"/>
                                        <p:tgtEl>
                                          <p:spTgt spid="186"/>
                                        </p:tgtEl>
                                        <p:attrNameLst>
                                          <p:attrName>ppt_h</p:attrName>
                                        </p:attrNameLst>
                                      </p:cBhvr>
                                      <p:tavLst>
                                        <p:tav tm="0">
                                          <p:val>
                                            <p:strVal val="ppt_h"/>
                                          </p:val>
                                        </p:tav>
                                        <p:tav tm="100000">
                                          <p:val>
                                            <p:fltVal val="0"/>
                                          </p:val>
                                        </p:tav>
                                      </p:tavLst>
                                    </p:anim>
                                    <p:anim calcmode="lin" valueType="num">
                                      <p:cBhvr>
                                        <p:cTn id="94" dur="1500"/>
                                        <p:tgtEl>
                                          <p:spTgt spid="186"/>
                                        </p:tgtEl>
                                        <p:attrNameLst>
                                          <p:attrName>style.rotation</p:attrName>
                                        </p:attrNameLst>
                                      </p:cBhvr>
                                      <p:tavLst>
                                        <p:tav tm="0">
                                          <p:val>
                                            <p:fltVal val="0"/>
                                          </p:val>
                                        </p:tav>
                                        <p:tav tm="100000">
                                          <p:val>
                                            <p:fltVal val="90"/>
                                          </p:val>
                                        </p:tav>
                                      </p:tavLst>
                                    </p:anim>
                                    <p:animEffect transition="out" filter="fade">
                                      <p:cBhvr>
                                        <p:cTn id="95" dur="1500"/>
                                        <p:tgtEl>
                                          <p:spTgt spid="186"/>
                                        </p:tgtEl>
                                      </p:cBhvr>
                                    </p:animEffect>
                                    <p:set>
                                      <p:cBhvr>
                                        <p:cTn id="96" dur="1" fill="hold">
                                          <p:stCondLst>
                                            <p:cond delay="1499"/>
                                          </p:stCondLst>
                                        </p:cTn>
                                        <p:tgtEl>
                                          <p:spTgt spid="1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150" grpId="0" animBg="1"/>
      <p:bldP spid="186" grpId="0"/>
      <p:bldP spid="186" grpId="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Salmo 90:10-12</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s-ES" dirty="0"/>
              <a:t>Los días de nuestra vida llegan a setenta años; </a:t>
            </a:r>
            <a:r>
              <a:rPr lang="es-ES" dirty="0" smtClean="0"/>
              <a:t/>
            </a:r>
            <a:br>
              <a:rPr lang="es-ES" dirty="0" smtClean="0"/>
            </a:br>
            <a:r>
              <a:rPr lang="es-ES" dirty="0" smtClean="0"/>
              <a:t>Y </a:t>
            </a:r>
            <a:r>
              <a:rPr lang="es-ES" dirty="0"/>
              <a:t>en caso de mayor vigor, a ochenta años. </a:t>
            </a:r>
            <a:r>
              <a:rPr lang="es-ES" dirty="0" smtClean="0"/>
              <a:t/>
            </a:r>
            <a:br>
              <a:rPr lang="es-ES" dirty="0" smtClean="0"/>
            </a:br>
            <a:r>
              <a:rPr lang="es-ES" dirty="0" smtClean="0"/>
              <a:t>Con </a:t>
            </a:r>
            <a:r>
              <a:rPr lang="es-ES" dirty="0"/>
              <a:t>todo, su orgullo es solo trabajo y pesar, </a:t>
            </a:r>
            <a:r>
              <a:rPr lang="es-ES" dirty="0" smtClean="0"/>
              <a:t/>
            </a:r>
            <a:br>
              <a:rPr lang="es-ES" dirty="0" smtClean="0"/>
            </a:br>
            <a:r>
              <a:rPr lang="es-ES" dirty="0" smtClean="0"/>
              <a:t>Porque </a:t>
            </a:r>
            <a:r>
              <a:rPr lang="es-ES" dirty="0"/>
              <a:t>pronto pasa, y volamos. </a:t>
            </a:r>
          </a:p>
          <a:p>
            <a:pPr marL="0" indent="0">
              <a:buNone/>
            </a:pPr>
            <a:r>
              <a:rPr lang="es-ES" dirty="0" smtClean="0"/>
              <a:t>11</a:t>
            </a:r>
            <a:r>
              <a:rPr lang="es-ES" dirty="0"/>
              <a:t>  ¿Quién conoce el poder de Tu ira, </a:t>
            </a:r>
            <a:r>
              <a:rPr lang="es-ES" dirty="0" smtClean="0"/>
              <a:t/>
            </a:r>
            <a:br>
              <a:rPr lang="es-ES" dirty="0" smtClean="0"/>
            </a:br>
            <a:r>
              <a:rPr lang="es-ES" dirty="0" smtClean="0"/>
              <a:t>Y </a:t>
            </a:r>
            <a:r>
              <a:rPr lang="es-ES" dirty="0"/>
              <a:t>Tu furor conforme al temor que se debe a Ti? </a:t>
            </a:r>
          </a:p>
          <a:p>
            <a:pPr marL="0" indent="0">
              <a:buNone/>
            </a:pPr>
            <a:r>
              <a:rPr lang="es-ES" dirty="0" smtClean="0"/>
              <a:t>12</a:t>
            </a:r>
            <a:r>
              <a:rPr lang="es-ES" dirty="0"/>
              <a:t>  Enséñanos a contar de tal modo nuestros días, </a:t>
            </a:r>
            <a:r>
              <a:rPr lang="es-ES" dirty="0" smtClean="0"/>
              <a:t/>
            </a:r>
            <a:br>
              <a:rPr lang="es-ES" dirty="0" smtClean="0"/>
            </a:br>
            <a:r>
              <a:rPr lang="es-ES" dirty="0" smtClean="0"/>
              <a:t>Que </a:t>
            </a:r>
            <a:r>
              <a:rPr lang="es-ES" dirty="0"/>
              <a:t>traigamos al corazón sabiduría. </a:t>
            </a:r>
            <a:endParaRPr lang="en-US" dirty="0"/>
          </a:p>
        </p:txBody>
      </p:sp>
    </p:spTree>
    <p:extLst>
      <p:ext uri="{BB962C8B-B14F-4D97-AF65-F5344CB8AC3E}">
        <p14:creationId xmlns:p14="http://schemas.microsoft.com/office/powerpoint/2010/main" val="271097539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Habacuc</a:t>
            </a:r>
            <a:r>
              <a:rPr lang="en-US" dirty="0" smtClean="0"/>
              <a:t> 2:18-20</a:t>
            </a:r>
            <a:endParaRPr lang="en-US" dirty="0"/>
          </a:p>
        </p:txBody>
      </p:sp>
      <p:sp>
        <p:nvSpPr>
          <p:cNvPr id="3" name="Content Placeholder 2"/>
          <p:cNvSpPr>
            <a:spLocks noGrp="1"/>
          </p:cNvSpPr>
          <p:nvPr>
            <p:ph idx="1"/>
          </p:nvPr>
        </p:nvSpPr>
        <p:spPr>
          <a:xfrm>
            <a:off x="152400" y="1295400"/>
            <a:ext cx="8915400" cy="4381500"/>
          </a:xfrm>
        </p:spPr>
        <p:txBody>
          <a:bodyPr>
            <a:normAutofit fontScale="92500" lnSpcReduction="20000"/>
          </a:bodyPr>
          <a:lstStyle/>
          <a:p>
            <a:pPr marL="0" indent="0">
              <a:buNone/>
            </a:pPr>
            <a:r>
              <a:rPr lang="en-US" dirty="0" smtClean="0"/>
              <a:t>“</a:t>
            </a:r>
            <a:r>
              <a:rPr lang="es-ES" dirty="0" smtClean="0"/>
              <a:t>¿</a:t>
            </a:r>
            <a:r>
              <a:rPr lang="es-ES" dirty="0"/>
              <a:t>De qué sirve el ídolo que su artífice ha esculpido, </a:t>
            </a:r>
            <a:r>
              <a:rPr lang="es-ES" dirty="0" smtClean="0"/>
              <a:t/>
            </a:r>
            <a:br>
              <a:rPr lang="es-ES" dirty="0" smtClean="0"/>
            </a:br>
            <a:r>
              <a:rPr lang="es-ES" dirty="0" smtClean="0"/>
              <a:t>O </a:t>
            </a:r>
            <a:r>
              <a:rPr lang="es-ES" dirty="0"/>
              <a:t>la imagen fundida, maestra de mentiras, </a:t>
            </a:r>
            <a:r>
              <a:rPr lang="es-ES" dirty="0" smtClean="0"/>
              <a:t/>
            </a:r>
            <a:br>
              <a:rPr lang="es-ES" dirty="0" smtClean="0"/>
            </a:br>
            <a:r>
              <a:rPr lang="es-ES" dirty="0" smtClean="0"/>
              <a:t>Para </a:t>
            </a:r>
            <a:r>
              <a:rPr lang="es-ES" dirty="0"/>
              <a:t>que su hacedor confíe en su obra </a:t>
            </a:r>
            <a:r>
              <a:rPr lang="es-ES" dirty="0" smtClean="0"/>
              <a:t/>
            </a:r>
            <a:br>
              <a:rPr lang="es-ES" dirty="0" smtClean="0"/>
            </a:br>
            <a:r>
              <a:rPr lang="es-ES" dirty="0" smtClean="0"/>
              <a:t>Cuando </a:t>
            </a:r>
            <a:r>
              <a:rPr lang="es-ES" dirty="0"/>
              <a:t>hace ídolos mudos? </a:t>
            </a:r>
            <a:endParaRPr lang="es-ES" dirty="0" smtClean="0"/>
          </a:p>
          <a:p>
            <a:pPr marL="0" indent="0">
              <a:buNone/>
            </a:pPr>
            <a:r>
              <a:rPr lang="es-ES" dirty="0" smtClean="0"/>
              <a:t>¡</a:t>
            </a:r>
            <a:r>
              <a:rPr lang="es-ES" dirty="0"/>
              <a:t>Ay del que dice al madero: “Despierta”, </a:t>
            </a:r>
            <a:r>
              <a:rPr lang="es-ES" dirty="0" smtClean="0"/>
              <a:t/>
            </a:r>
            <a:br>
              <a:rPr lang="es-ES" dirty="0" smtClean="0"/>
            </a:br>
            <a:r>
              <a:rPr lang="es-ES" dirty="0" smtClean="0"/>
              <a:t>O </a:t>
            </a:r>
            <a:r>
              <a:rPr lang="es-ES" dirty="0"/>
              <a:t>a la piedra muda: “Levántate!”. </a:t>
            </a:r>
            <a:r>
              <a:rPr lang="es-ES" dirty="0" smtClean="0"/>
              <a:t/>
            </a:r>
            <a:br>
              <a:rPr lang="es-ES" dirty="0" smtClean="0"/>
            </a:br>
            <a:r>
              <a:rPr lang="es-ES" dirty="0" smtClean="0"/>
              <a:t>¿</a:t>
            </a:r>
            <a:r>
              <a:rPr lang="es-ES" dirty="0"/>
              <a:t>Será esto tu maestro? </a:t>
            </a:r>
            <a:r>
              <a:rPr lang="es-ES" dirty="0" smtClean="0"/>
              <a:t/>
            </a:r>
            <a:br>
              <a:rPr lang="es-ES" dirty="0" smtClean="0"/>
            </a:br>
            <a:r>
              <a:rPr lang="es-ES" dirty="0" smtClean="0"/>
              <a:t>Mira </a:t>
            </a:r>
            <a:r>
              <a:rPr lang="es-ES" dirty="0"/>
              <a:t>que está cubierto de oro y plata, </a:t>
            </a:r>
            <a:r>
              <a:rPr lang="es-ES" dirty="0" smtClean="0"/>
              <a:t/>
            </a:r>
            <a:br>
              <a:rPr lang="es-ES" dirty="0" smtClean="0"/>
            </a:br>
            <a:r>
              <a:rPr lang="es-ES" dirty="0" smtClean="0"/>
              <a:t>Y </a:t>
            </a:r>
            <a:r>
              <a:rPr lang="es-ES" dirty="0"/>
              <a:t>no hay aliento alguno en su interior. </a:t>
            </a:r>
          </a:p>
          <a:p>
            <a:pPr marL="0" indent="0">
              <a:buNone/>
            </a:pPr>
            <a:r>
              <a:rPr lang="es-ES" dirty="0" smtClean="0"/>
              <a:t>20</a:t>
            </a:r>
            <a:r>
              <a:rPr lang="es-ES" dirty="0"/>
              <a:t>  Pero el SEÑOR está en Su santo templo: </a:t>
            </a:r>
            <a:r>
              <a:rPr lang="es-ES" dirty="0" smtClean="0"/>
              <a:t/>
            </a:r>
            <a:br>
              <a:rPr lang="es-ES" dirty="0" smtClean="0"/>
            </a:br>
            <a:r>
              <a:rPr lang="es-ES" dirty="0" smtClean="0"/>
              <a:t>Calle </a:t>
            </a:r>
            <a:r>
              <a:rPr lang="es-ES" dirty="0"/>
              <a:t>delante de Él toda la </a:t>
            </a:r>
            <a:r>
              <a:rPr lang="es-ES" dirty="0" smtClean="0"/>
              <a:t>tierra</a:t>
            </a:r>
            <a:r>
              <a:rPr lang="en-US" dirty="0" smtClean="0"/>
              <a:t>”.</a:t>
            </a:r>
            <a:endParaRPr lang="en-US" dirty="0"/>
          </a:p>
        </p:txBody>
      </p:sp>
    </p:spTree>
    <p:extLst>
      <p:ext uri="{BB962C8B-B14F-4D97-AF65-F5344CB8AC3E}">
        <p14:creationId xmlns:p14="http://schemas.microsoft.com/office/powerpoint/2010/main" val="344705660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El progreso de Nabucodonosor</a:t>
            </a:r>
            <a:endParaRPr lang="en-US" dirty="0"/>
          </a:p>
        </p:txBody>
      </p:sp>
      <p:sp>
        <p:nvSpPr>
          <p:cNvPr id="3" name="Content Placeholder 2"/>
          <p:cNvSpPr>
            <a:spLocks noGrp="1"/>
          </p:cNvSpPr>
          <p:nvPr>
            <p:ph idx="1"/>
          </p:nvPr>
        </p:nvSpPr>
        <p:spPr>
          <a:xfrm>
            <a:off x="76200" y="1333500"/>
            <a:ext cx="8991600" cy="4495800"/>
          </a:xfrm>
        </p:spPr>
        <p:txBody>
          <a:bodyPr>
            <a:normAutofit fontScale="77500" lnSpcReduction="20000"/>
          </a:bodyPr>
          <a:lstStyle/>
          <a:p>
            <a:r>
              <a:rPr lang="en-US" dirty="0" err="1"/>
              <a:t>Trajo</a:t>
            </a:r>
            <a:r>
              <a:rPr lang="en-US" dirty="0"/>
              <a:t> </a:t>
            </a:r>
            <a:r>
              <a:rPr lang="en-US" dirty="0" err="1"/>
              <a:t>vasos</a:t>
            </a:r>
            <a:r>
              <a:rPr lang="en-US" dirty="0"/>
              <a:t> de la casa de </a:t>
            </a:r>
            <a:r>
              <a:rPr lang="en-US" dirty="0" err="1"/>
              <a:t>Jehová</a:t>
            </a:r>
            <a:r>
              <a:rPr lang="en-US" dirty="0"/>
              <a:t> a la casa de </a:t>
            </a:r>
            <a:r>
              <a:rPr lang="en-US" dirty="0" err="1"/>
              <a:t>su</a:t>
            </a:r>
            <a:r>
              <a:rPr lang="en-US" dirty="0"/>
              <a:t> </a:t>
            </a:r>
            <a:r>
              <a:rPr lang="en-US" dirty="0" err="1"/>
              <a:t>dios</a:t>
            </a:r>
            <a:r>
              <a:rPr lang="en-US" dirty="0"/>
              <a:t> (1:2)</a:t>
            </a:r>
          </a:p>
          <a:p>
            <a:pPr lvl="1"/>
            <a:r>
              <a:rPr lang="en-US" dirty="0" err="1"/>
              <a:t>Impresionado</a:t>
            </a:r>
            <a:r>
              <a:rPr lang="en-US" dirty="0"/>
              <a:t> con la </a:t>
            </a:r>
            <a:r>
              <a:rPr lang="en-US" dirty="0" err="1"/>
              <a:t>conducta</a:t>
            </a:r>
            <a:r>
              <a:rPr lang="en-US" dirty="0"/>
              <a:t> y aptitudes de </a:t>
            </a:r>
            <a:r>
              <a:rPr lang="en-US" dirty="0" err="1"/>
              <a:t>los</a:t>
            </a:r>
            <a:r>
              <a:rPr lang="en-US" dirty="0"/>
              <a:t> </a:t>
            </a:r>
            <a:r>
              <a:rPr lang="en-US" dirty="0" err="1"/>
              <a:t>jóvenes</a:t>
            </a:r>
            <a:r>
              <a:rPr lang="en-US" dirty="0"/>
              <a:t> </a:t>
            </a:r>
            <a:r>
              <a:rPr lang="en-US" dirty="0" err="1"/>
              <a:t>hebreos</a:t>
            </a:r>
            <a:r>
              <a:rPr lang="en-US" dirty="0"/>
              <a:t> (1:19)</a:t>
            </a:r>
          </a:p>
          <a:p>
            <a:r>
              <a:rPr lang="en-US" dirty="0" err="1"/>
              <a:t>Confiesa</a:t>
            </a:r>
            <a:r>
              <a:rPr lang="en-US" dirty="0"/>
              <a:t> que el </a:t>
            </a:r>
            <a:r>
              <a:rPr lang="en-US" dirty="0" err="1"/>
              <a:t>dios</a:t>
            </a:r>
            <a:r>
              <a:rPr lang="en-US" dirty="0"/>
              <a:t> de Daniel </a:t>
            </a:r>
            <a:r>
              <a:rPr lang="en-US" dirty="0" err="1"/>
              <a:t>es</a:t>
            </a:r>
            <a:r>
              <a:rPr lang="en-US" dirty="0"/>
              <a:t> “</a:t>
            </a:r>
            <a:r>
              <a:rPr lang="es-ES" dirty="0"/>
              <a:t>Dios es Dios de dioses, Señor de reyes y revelador de misterios</a:t>
            </a:r>
            <a:r>
              <a:rPr lang="en-US" dirty="0"/>
              <a:t>”.  (2:47)</a:t>
            </a:r>
          </a:p>
          <a:p>
            <a:pPr lvl="1"/>
            <a:r>
              <a:rPr lang="en-US" dirty="0" err="1"/>
              <a:t>Promovió</a:t>
            </a:r>
            <a:r>
              <a:rPr lang="en-US" dirty="0"/>
              <a:t> a Daniel y a </a:t>
            </a:r>
            <a:r>
              <a:rPr lang="en-US" dirty="0" err="1"/>
              <a:t>sus</a:t>
            </a:r>
            <a:r>
              <a:rPr lang="en-US" dirty="0"/>
              <a:t> amigos</a:t>
            </a:r>
          </a:p>
          <a:p>
            <a:r>
              <a:rPr lang="en-US" dirty="0" err="1"/>
              <a:t>Puso</a:t>
            </a:r>
            <a:r>
              <a:rPr lang="en-US" dirty="0"/>
              <a:t> </a:t>
            </a:r>
            <a:r>
              <a:rPr lang="en-US" dirty="0" err="1"/>
              <a:t>una</a:t>
            </a:r>
            <a:r>
              <a:rPr lang="en-US" dirty="0"/>
              <a:t> imagen de </a:t>
            </a:r>
            <a:r>
              <a:rPr lang="en-US" dirty="0" err="1"/>
              <a:t>oro</a:t>
            </a:r>
            <a:r>
              <a:rPr lang="en-US" dirty="0"/>
              <a:t> para </a:t>
            </a:r>
            <a:r>
              <a:rPr lang="en-US" dirty="0" err="1"/>
              <a:t>ser</a:t>
            </a:r>
            <a:r>
              <a:rPr lang="en-US" dirty="0"/>
              <a:t> </a:t>
            </a:r>
            <a:r>
              <a:rPr lang="en-US" dirty="0" err="1"/>
              <a:t>adorados</a:t>
            </a:r>
            <a:r>
              <a:rPr lang="en-US" dirty="0"/>
              <a:t> </a:t>
            </a:r>
            <a:r>
              <a:rPr lang="en-US" dirty="0" err="1"/>
              <a:t>por</a:t>
            </a:r>
            <a:r>
              <a:rPr lang="en-US" dirty="0"/>
              <a:t> </a:t>
            </a:r>
            <a:r>
              <a:rPr lang="en-US" dirty="0" err="1"/>
              <a:t>todos</a:t>
            </a:r>
            <a:r>
              <a:rPr lang="en-US" dirty="0"/>
              <a:t>, y </a:t>
            </a:r>
            <a:r>
              <a:rPr lang="en-US" dirty="0" err="1"/>
              <a:t>diseñó</a:t>
            </a:r>
            <a:r>
              <a:rPr lang="en-US" dirty="0"/>
              <a:t> el </a:t>
            </a:r>
            <a:r>
              <a:rPr lang="en-US" dirty="0" err="1"/>
              <a:t>método</a:t>
            </a:r>
            <a:r>
              <a:rPr lang="en-US" dirty="0"/>
              <a:t> de </a:t>
            </a:r>
            <a:r>
              <a:rPr lang="en-US" dirty="0" err="1"/>
              <a:t>culto</a:t>
            </a:r>
            <a:r>
              <a:rPr lang="en-US" dirty="0"/>
              <a:t> (3:1; 4-5).</a:t>
            </a:r>
          </a:p>
          <a:p>
            <a:r>
              <a:rPr lang="en-US" dirty="0" err="1"/>
              <a:t>Llamó</a:t>
            </a:r>
            <a:r>
              <a:rPr lang="en-US" dirty="0"/>
              <a:t> a </a:t>
            </a:r>
            <a:r>
              <a:rPr lang="en-US" dirty="0" err="1"/>
              <a:t>los</a:t>
            </a:r>
            <a:r>
              <a:rPr lang="en-US" dirty="0"/>
              <a:t> hombres </a:t>
            </a:r>
            <a:r>
              <a:rPr lang="en-US" dirty="0" err="1"/>
              <a:t>hebreos</a:t>
            </a:r>
            <a:r>
              <a:rPr lang="en-US" dirty="0"/>
              <a:t> “</a:t>
            </a:r>
            <a:r>
              <a:rPr lang="en-US" dirty="0" err="1"/>
              <a:t>siervos</a:t>
            </a:r>
            <a:r>
              <a:rPr lang="en-US" dirty="0"/>
              <a:t> del Dios </a:t>
            </a:r>
            <a:r>
              <a:rPr lang="en-US" dirty="0" err="1"/>
              <a:t>altísimo</a:t>
            </a:r>
            <a:r>
              <a:rPr lang="en-US" dirty="0"/>
              <a:t>” (3:26)</a:t>
            </a:r>
          </a:p>
          <a:p>
            <a:r>
              <a:rPr lang="en-US" dirty="0" err="1"/>
              <a:t>Decretó</a:t>
            </a:r>
            <a:r>
              <a:rPr lang="en-US" dirty="0"/>
              <a:t> que </a:t>
            </a:r>
            <a:r>
              <a:rPr lang="en-US" dirty="0" err="1"/>
              <a:t>nadie</a:t>
            </a:r>
            <a:r>
              <a:rPr lang="en-US" dirty="0"/>
              <a:t> </a:t>
            </a:r>
            <a:r>
              <a:rPr lang="en-US" dirty="0" err="1"/>
              <a:t>debía</a:t>
            </a:r>
            <a:r>
              <a:rPr lang="en-US" dirty="0"/>
              <a:t> </a:t>
            </a:r>
            <a:r>
              <a:rPr lang="en-US" dirty="0" err="1"/>
              <a:t>hablar</a:t>
            </a:r>
            <a:r>
              <a:rPr lang="en-US" dirty="0"/>
              <a:t> </a:t>
            </a:r>
            <a:r>
              <a:rPr lang="en-US" dirty="0" err="1"/>
              <a:t>en</a:t>
            </a:r>
            <a:r>
              <a:rPr lang="en-US" dirty="0"/>
              <a:t> contra del Dios de </a:t>
            </a:r>
            <a:r>
              <a:rPr lang="en-US" dirty="0" err="1"/>
              <a:t>los</a:t>
            </a:r>
            <a:r>
              <a:rPr lang="en-US" dirty="0"/>
              <a:t> </a:t>
            </a:r>
            <a:r>
              <a:rPr lang="en-US" dirty="0" err="1" smtClean="0"/>
              <a:t>hebreos</a:t>
            </a:r>
            <a:r>
              <a:rPr lang="en-US" dirty="0" smtClean="0"/>
              <a:t>. “</a:t>
            </a:r>
            <a:r>
              <a:rPr lang="es-ES" dirty="0"/>
              <a:t>N</a:t>
            </a:r>
            <a:r>
              <a:rPr lang="es-ES" dirty="0" smtClean="0"/>
              <a:t>o </a:t>
            </a:r>
            <a:r>
              <a:rPr lang="es-ES" dirty="0"/>
              <a:t>hay otro dios que pueda librar de esta </a:t>
            </a:r>
            <a:r>
              <a:rPr lang="es-ES" dirty="0" smtClean="0"/>
              <a:t>manera” </a:t>
            </a:r>
            <a:r>
              <a:rPr lang="en-US" dirty="0" smtClean="0"/>
              <a:t>(3:29</a:t>
            </a:r>
            <a:r>
              <a:rPr lang="en-US" dirty="0"/>
              <a:t>).</a:t>
            </a:r>
          </a:p>
          <a:p>
            <a:pPr lvl="1"/>
            <a:r>
              <a:rPr lang="en-US" dirty="0" err="1"/>
              <a:t>Promovió</a:t>
            </a:r>
            <a:r>
              <a:rPr lang="en-US" dirty="0"/>
              <a:t> a </a:t>
            </a:r>
            <a:r>
              <a:rPr lang="en-US" dirty="0" err="1"/>
              <a:t>los</a:t>
            </a:r>
            <a:r>
              <a:rPr lang="en-US" dirty="0"/>
              <a:t> </a:t>
            </a:r>
            <a:r>
              <a:rPr lang="en-US" dirty="0" err="1"/>
              <a:t>tres</a:t>
            </a:r>
            <a:r>
              <a:rPr lang="en-US" dirty="0"/>
              <a:t> amigos (3:30</a:t>
            </a:r>
            <a:r>
              <a:rPr lang="en-US" dirty="0" smtClean="0"/>
              <a:t>)</a:t>
            </a:r>
            <a:endParaRPr lang="en-US" dirty="0"/>
          </a:p>
        </p:txBody>
      </p:sp>
    </p:spTree>
    <p:extLst>
      <p:ext uri="{BB962C8B-B14F-4D97-AF65-F5344CB8AC3E}">
        <p14:creationId xmlns:p14="http://schemas.microsoft.com/office/powerpoint/2010/main" val="1583483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static.wikia.nocookie.net/historia/images/7/70/81454054_167052344671804_1225223460809080832_n%281%29.jpg/revision/latest?cb=20200103214429&amp;path-prefix=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69652"/>
            <a:ext cx="6019800" cy="57846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1000" y="0"/>
            <a:ext cx="4191000" cy="7239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t>Asiria</a:t>
            </a:r>
            <a:r>
              <a:rPr lang="en-US" sz="2400" b="1" dirty="0" smtClean="0"/>
              <a:t>, </a:t>
            </a:r>
            <a:r>
              <a:rPr lang="en-US" sz="2400" b="1" dirty="0" err="1" smtClean="0"/>
              <a:t>Babilonia</a:t>
            </a:r>
            <a:r>
              <a:rPr lang="en-US" sz="2400" b="1" dirty="0" smtClean="0"/>
              <a:t>, </a:t>
            </a:r>
            <a:r>
              <a:rPr lang="en-US" sz="2400" b="1" dirty="0" err="1" smtClean="0"/>
              <a:t>Egipto</a:t>
            </a:r>
            <a:endParaRPr lang="en-US" sz="2400" b="1" dirty="0"/>
          </a:p>
        </p:txBody>
      </p:sp>
    </p:spTree>
    <p:extLst>
      <p:ext uri="{BB962C8B-B14F-4D97-AF65-F5344CB8AC3E}">
        <p14:creationId xmlns:p14="http://schemas.microsoft.com/office/powerpoint/2010/main" val="304535231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 </a:t>
            </a:r>
            <a:r>
              <a:rPr lang="en-US" dirty="0" err="1" smtClean="0"/>
              <a:t>progreso</a:t>
            </a:r>
            <a:r>
              <a:rPr lang="en-US" dirty="0" smtClean="0"/>
              <a:t> de </a:t>
            </a:r>
            <a:r>
              <a:rPr lang="en-US" dirty="0" err="1" smtClean="0"/>
              <a:t>Nabucodonosor</a:t>
            </a:r>
            <a:endParaRPr lang="en-US" dirty="0"/>
          </a:p>
        </p:txBody>
      </p:sp>
      <p:sp>
        <p:nvSpPr>
          <p:cNvPr id="3" name="Content Placeholder 2"/>
          <p:cNvSpPr>
            <a:spLocks noGrp="1"/>
          </p:cNvSpPr>
          <p:nvPr>
            <p:ph idx="1"/>
          </p:nvPr>
        </p:nvSpPr>
        <p:spPr>
          <a:xfrm>
            <a:off x="457200" y="1333500"/>
            <a:ext cx="8534400" cy="4495800"/>
          </a:xfrm>
        </p:spPr>
        <p:txBody>
          <a:bodyPr>
            <a:normAutofit fontScale="77500" lnSpcReduction="20000"/>
          </a:bodyPr>
          <a:lstStyle/>
          <a:p>
            <a:r>
              <a:rPr lang="en-US" dirty="0" err="1" smtClean="0"/>
              <a:t>Capítulo</a:t>
            </a:r>
            <a:r>
              <a:rPr lang="en-US" dirty="0" smtClean="0"/>
              <a:t> 4 [“…a </a:t>
            </a:r>
            <a:r>
              <a:rPr lang="en-US" dirty="0" err="1" smtClean="0"/>
              <a:t>todos</a:t>
            </a:r>
            <a:r>
              <a:rPr lang="en-US" dirty="0" smtClean="0"/>
              <a:t> </a:t>
            </a:r>
            <a:r>
              <a:rPr lang="en-US" dirty="0" err="1" smtClean="0"/>
              <a:t>los</a:t>
            </a:r>
            <a:r>
              <a:rPr lang="en-US" dirty="0" smtClean="0"/>
              <a:t> pueblos…”]</a:t>
            </a:r>
          </a:p>
          <a:p>
            <a:pPr lvl="1"/>
            <a:r>
              <a:rPr lang="en-US" dirty="0" smtClean="0"/>
              <a:t>‘</a:t>
            </a:r>
            <a:r>
              <a:rPr lang="en-US" dirty="0" err="1" smtClean="0"/>
              <a:t>En</a:t>
            </a:r>
            <a:r>
              <a:rPr lang="en-US" dirty="0" smtClean="0"/>
              <a:t> </a:t>
            </a:r>
            <a:r>
              <a:rPr lang="en-US" dirty="0" err="1" smtClean="0"/>
              <a:t>ti</a:t>
            </a:r>
            <a:r>
              <a:rPr lang="en-US" dirty="0" smtClean="0"/>
              <a:t> </a:t>
            </a:r>
            <a:r>
              <a:rPr lang="en-US" dirty="0" err="1" smtClean="0"/>
              <a:t>está</a:t>
            </a:r>
            <a:r>
              <a:rPr lang="en-US" dirty="0" smtClean="0"/>
              <a:t> el </a:t>
            </a:r>
            <a:r>
              <a:rPr lang="en-US" dirty="0" err="1" smtClean="0"/>
              <a:t>espíritu</a:t>
            </a:r>
            <a:r>
              <a:rPr lang="en-US" dirty="0" smtClean="0"/>
              <a:t> de </a:t>
            </a:r>
            <a:r>
              <a:rPr lang="en-US" dirty="0" err="1" smtClean="0"/>
              <a:t>los</a:t>
            </a:r>
            <a:r>
              <a:rPr lang="en-US" dirty="0" smtClean="0"/>
              <a:t> dioses </a:t>
            </a:r>
            <a:r>
              <a:rPr lang="en-US" dirty="0" err="1" smtClean="0"/>
              <a:t>santos</a:t>
            </a:r>
            <a:r>
              <a:rPr lang="en-US" dirty="0" smtClean="0"/>
              <a:t> [       ]’ </a:t>
            </a:r>
            <a:r>
              <a:rPr lang="en-US" dirty="0"/>
              <a:t>(</a:t>
            </a:r>
            <a:r>
              <a:rPr lang="en-US" dirty="0" smtClean="0"/>
              <a:t>9, 18)</a:t>
            </a:r>
            <a:endParaRPr lang="en-US" dirty="0"/>
          </a:p>
          <a:p>
            <a:pPr lvl="1"/>
            <a:r>
              <a:rPr lang="en-US" dirty="0" smtClean="0"/>
              <a:t>‘Las </a:t>
            </a:r>
            <a:r>
              <a:rPr lang="en-US" dirty="0" err="1" smtClean="0"/>
              <a:t>señales</a:t>
            </a:r>
            <a:r>
              <a:rPr lang="en-US" dirty="0" smtClean="0"/>
              <a:t> y </a:t>
            </a:r>
            <a:r>
              <a:rPr lang="en-US" dirty="0" err="1" smtClean="0"/>
              <a:t>maravillas</a:t>
            </a:r>
            <a:r>
              <a:rPr lang="en-US" dirty="0"/>
              <a:t> </a:t>
            </a:r>
            <a:r>
              <a:rPr lang="en-US" dirty="0" smtClean="0"/>
              <a:t>que ha </a:t>
            </a:r>
            <a:r>
              <a:rPr lang="en-US" dirty="0" err="1" smtClean="0"/>
              <a:t>hecho</a:t>
            </a:r>
            <a:r>
              <a:rPr lang="en-US" dirty="0" smtClean="0"/>
              <a:t> </a:t>
            </a:r>
            <a:r>
              <a:rPr lang="en-US" dirty="0" err="1" smtClean="0"/>
              <a:t>conmigo</a:t>
            </a:r>
            <a:r>
              <a:rPr lang="en-US" dirty="0" smtClean="0"/>
              <a:t> el Dios </a:t>
            </a:r>
            <a:r>
              <a:rPr lang="en-US" dirty="0"/>
              <a:t>[       ]</a:t>
            </a:r>
            <a:r>
              <a:rPr lang="en-US" dirty="0" smtClean="0"/>
              <a:t> </a:t>
            </a:r>
            <a:r>
              <a:rPr lang="en-US" dirty="0" err="1" smtClean="0"/>
              <a:t>Altísimo</a:t>
            </a:r>
            <a:r>
              <a:rPr lang="en-US" dirty="0" smtClean="0"/>
              <a:t>…’ (2)</a:t>
            </a:r>
          </a:p>
          <a:p>
            <a:pPr lvl="1"/>
            <a:r>
              <a:rPr lang="en-US" dirty="0" smtClean="0"/>
              <a:t>‘Su </a:t>
            </a:r>
            <a:r>
              <a:rPr lang="en-US" dirty="0" err="1" smtClean="0"/>
              <a:t>reino</a:t>
            </a:r>
            <a:r>
              <a:rPr lang="en-US" dirty="0" smtClean="0"/>
              <a:t> </a:t>
            </a:r>
            <a:r>
              <a:rPr lang="en-US" dirty="0" err="1" smtClean="0"/>
              <a:t>es</a:t>
            </a:r>
            <a:r>
              <a:rPr lang="en-US" dirty="0" smtClean="0"/>
              <a:t> un </a:t>
            </a:r>
            <a:r>
              <a:rPr lang="en-US" dirty="0" err="1" smtClean="0"/>
              <a:t>reino</a:t>
            </a:r>
            <a:r>
              <a:rPr lang="en-US" dirty="0" smtClean="0"/>
              <a:t> </a:t>
            </a:r>
            <a:r>
              <a:rPr lang="en-US" dirty="0" err="1" smtClean="0"/>
              <a:t>eterno</a:t>
            </a:r>
            <a:r>
              <a:rPr lang="en-US" dirty="0" smtClean="0"/>
              <a:t>…de </a:t>
            </a:r>
            <a:r>
              <a:rPr lang="en-US" dirty="0" err="1" smtClean="0"/>
              <a:t>generación</a:t>
            </a:r>
            <a:r>
              <a:rPr lang="en-US" dirty="0" smtClean="0"/>
              <a:t> </a:t>
            </a:r>
            <a:r>
              <a:rPr lang="en-US" dirty="0" err="1" smtClean="0"/>
              <a:t>en</a:t>
            </a:r>
            <a:r>
              <a:rPr lang="en-US" dirty="0" smtClean="0"/>
              <a:t> </a:t>
            </a:r>
            <a:r>
              <a:rPr lang="en-US" dirty="0" err="1" smtClean="0"/>
              <a:t>generación</a:t>
            </a:r>
            <a:r>
              <a:rPr lang="en-US" dirty="0" smtClean="0"/>
              <a:t>’ (3, 34)</a:t>
            </a:r>
          </a:p>
          <a:p>
            <a:pPr lvl="1"/>
            <a:r>
              <a:rPr lang="en-US" dirty="0" smtClean="0"/>
              <a:t>‘Los habitants de la </a:t>
            </a:r>
            <a:r>
              <a:rPr lang="en-US" dirty="0" err="1" smtClean="0"/>
              <a:t>tierra</a:t>
            </a:r>
            <a:r>
              <a:rPr lang="en-US" dirty="0" smtClean="0"/>
              <a:t> son </a:t>
            </a:r>
            <a:r>
              <a:rPr lang="en-US" dirty="0" err="1" smtClean="0"/>
              <a:t>considerados</a:t>
            </a:r>
            <a:r>
              <a:rPr lang="en-US" dirty="0" smtClean="0"/>
              <a:t> </a:t>
            </a:r>
            <a:r>
              <a:rPr lang="en-US" dirty="0" err="1" smtClean="0"/>
              <a:t>como</a:t>
            </a:r>
            <a:r>
              <a:rPr lang="en-US" dirty="0" smtClean="0"/>
              <a:t> nada’ (35)</a:t>
            </a:r>
          </a:p>
          <a:p>
            <a:pPr lvl="1"/>
            <a:r>
              <a:rPr lang="en-US" dirty="0" smtClean="0"/>
              <a:t>‘</a:t>
            </a:r>
            <a:r>
              <a:rPr lang="en-US" dirty="0" err="1" smtClean="0"/>
              <a:t>Él</a:t>
            </a:r>
            <a:r>
              <a:rPr lang="en-US" dirty="0" smtClean="0"/>
              <a:t> </a:t>
            </a:r>
            <a:r>
              <a:rPr lang="en-US" dirty="0" err="1" smtClean="0"/>
              <a:t>actúa</a:t>
            </a:r>
            <a:r>
              <a:rPr lang="en-US" dirty="0" smtClean="0"/>
              <a:t> </a:t>
            </a:r>
            <a:r>
              <a:rPr lang="en-US" dirty="0" err="1" smtClean="0"/>
              <a:t>conforme</a:t>
            </a:r>
            <a:r>
              <a:rPr lang="en-US" dirty="0" smtClean="0"/>
              <a:t> a Su </a:t>
            </a:r>
            <a:r>
              <a:rPr lang="en-US" dirty="0" err="1" smtClean="0"/>
              <a:t>voluntad</a:t>
            </a:r>
            <a:r>
              <a:rPr lang="en-US" dirty="0" smtClean="0"/>
              <a:t> </a:t>
            </a:r>
            <a:r>
              <a:rPr lang="en-US" dirty="0" err="1" smtClean="0"/>
              <a:t>en</a:t>
            </a:r>
            <a:r>
              <a:rPr lang="en-US" dirty="0" smtClean="0"/>
              <a:t> el </a:t>
            </a:r>
            <a:r>
              <a:rPr lang="en-US" dirty="0" err="1" smtClean="0"/>
              <a:t>ejército</a:t>
            </a:r>
            <a:r>
              <a:rPr lang="en-US" dirty="0" smtClean="0"/>
              <a:t> del </a:t>
            </a:r>
            <a:r>
              <a:rPr lang="en-US" dirty="0" err="1" smtClean="0"/>
              <a:t>cielo</a:t>
            </a:r>
            <a:r>
              <a:rPr lang="en-US" dirty="0" smtClean="0"/>
              <a:t>’ (35)</a:t>
            </a:r>
          </a:p>
          <a:p>
            <a:pPr lvl="1"/>
            <a:r>
              <a:rPr lang="en-US" dirty="0" smtClean="0"/>
              <a:t>‘</a:t>
            </a:r>
            <a:r>
              <a:rPr lang="en-US" dirty="0" err="1" smtClean="0"/>
              <a:t>Nadie</a:t>
            </a:r>
            <a:r>
              <a:rPr lang="en-US" dirty="0" smtClean="0"/>
              <a:t> </a:t>
            </a:r>
            <a:r>
              <a:rPr lang="en-US" dirty="0" err="1" smtClean="0"/>
              <a:t>puede</a:t>
            </a:r>
            <a:r>
              <a:rPr lang="en-US" dirty="0" smtClean="0"/>
              <a:t> </a:t>
            </a:r>
            <a:r>
              <a:rPr lang="en-US" dirty="0" err="1" smtClean="0"/>
              <a:t>detner</a:t>
            </a:r>
            <a:r>
              <a:rPr lang="en-US" dirty="0" smtClean="0"/>
              <a:t> Su </a:t>
            </a:r>
            <a:r>
              <a:rPr lang="en-US" dirty="0" err="1" smtClean="0"/>
              <a:t>mano</a:t>
            </a:r>
            <a:r>
              <a:rPr lang="en-US" dirty="0" smtClean="0"/>
              <a:t>, Ni </a:t>
            </a:r>
            <a:r>
              <a:rPr lang="en-US" dirty="0" err="1" smtClean="0"/>
              <a:t>decirle</a:t>
            </a:r>
            <a:r>
              <a:rPr lang="en-US" dirty="0" smtClean="0"/>
              <a:t>: “¿</a:t>
            </a:r>
            <a:r>
              <a:rPr lang="en-US" dirty="0" err="1" smtClean="0"/>
              <a:t>Qué</a:t>
            </a:r>
            <a:r>
              <a:rPr lang="en-US" dirty="0" smtClean="0"/>
              <a:t> has </a:t>
            </a:r>
            <a:r>
              <a:rPr lang="en-US" dirty="0" err="1" smtClean="0"/>
              <a:t>hecho</a:t>
            </a:r>
            <a:r>
              <a:rPr lang="en-US" dirty="0" smtClean="0"/>
              <a:t>?” ’ (35)</a:t>
            </a:r>
          </a:p>
          <a:p>
            <a:pPr lvl="1"/>
            <a:r>
              <a:rPr lang="en-US" dirty="0" smtClean="0"/>
              <a:t>‘</a:t>
            </a:r>
            <a:r>
              <a:rPr lang="en-US" dirty="0" err="1" smtClean="0"/>
              <a:t>Ensalzo</a:t>
            </a:r>
            <a:r>
              <a:rPr lang="en-US" dirty="0" smtClean="0"/>
              <a:t> y </a:t>
            </a:r>
            <a:r>
              <a:rPr lang="en-US" dirty="0" err="1" smtClean="0"/>
              <a:t>glorifico</a:t>
            </a:r>
            <a:r>
              <a:rPr lang="en-US" dirty="0" smtClean="0"/>
              <a:t> al Rey del </a:t>
            </a:r>
            <a:r>
              <a:rPr lang="en-US" dirty="0" err="1" smtClean="0"/>
              <a:t>cielo</a:t>
            </a:r>
            <a:r>
              <a:rPr lang="en-US" dirty="0" smtClean="0"/>
              <a:t>’ (37)</a:t>
            </a:r>
          </a:p>
          <a:p>
            <a:pPr lvl="1"/>
            <a:r>
              <a:rPr lang="en-US" dirty="0" smtClean="0"/>
              <a:t>‘</a:t>
            </a:r>
            <a:r>
              <a:rPr lang="en-US" dirty="0" err="1" smtClean="0"/>
              <a:t>Sus</a:t>
            </a:r>
            <a:r>
              <a:rPr lang="en-US" dirty="0" smtClean="0"/>
              <a:t> </a:t>
            </a:r>
            <a:r>
              <a:rPr lang="en-US" dirty="0" err="1" smtClean="0"/>
              <a:t>obras</a:t>
            </a:r>
            <a:r>
              <a:rPr lang="en-US" dirty="0" smtClean="0"/>
              <a:t> son </a:t>
            </a:r>
            <a:r>
              <a:rPr lang="en-US" dirty="0" err="1" smtClean="0"/>
              <a:t>todas</a:t>
            </a:r>
            <a:r>
              <a:rPr lang="en-US" dirty="0" smtClean="0"/>
              <a:t> </a:t>
            </a:r>
            <a:r>
              <a:rPr lang="en-US" dirty="0" err="1" smtClean="0"/>
              <a:t>verdaderas</a:t>
            </a:r>
            <a:r>
              <a:rPr lang="en-US" dirty="0" smtClean="0"/>
              <a:t>’ (37)</a:t>
            </a:r>
          </a:p>
          <a:p>
            <a:pPr lvl="1"/>
            <a:r>
              <a:rPr lang="en-US" dirty="0" smtClean="0"/>
              <a:t>‘Y </a:t>
            </a:r>
            <a:r>
              <a:rPr lang="en-US" dirty="0" err="1" smtClean="0"/>
              <a:t>justos</a:t>
            </a:r>
            <a:r>
              <a:rPr lang="en-US" dirty="0" smtClean="0"/>
              <a:t> </a:t>
            </a:r>
            <a:r>
              <a:rPr lang="en-US" dirty="0" err="1" smtClean="0"/>
              <a:t>Sus</a:t>
            </a:r>
            <a:r>
              <a:rPr lang="en-US" dirty="0" smtClean="0"/>
              <a:t> </a:t>
            </a:r>
            <a:r>
              <a:rPr lang="en-US" dirty="0" err="1" smtClean="0"/>
              <a:t>caminos’</a:t>
            </a:r>
            <a:r>
              <a:rPr lang="en-US" dirty="0" smtClean="0"/>
              <a:t> (37)</a:t>
            </a:r>
          </a:p>
          <a:p>
            <a:pPr lvl="1"/>
            <a:r>
              <a:rPr lang="en-US" dirty="0" smtClean="0"/>
              <a:t>‘</a:t>
            </a:r>
            <a:r>
              <a:rPr lang="en-US" dirty="0" err="1" smtClean="0"/>
              <a:t>Él</a:t>
            </a:r>
            <a:r>
              <a:rPr lang="en-US" dirty="0" smtClean="0"/>
              <a:t> </a:t>
            </a:r>
            <a:r>
              <a:rPr lang="en-US" dirty="0" err="1" smtClean="0"/>
              <a:t>puede</a:t>
            </a:r>
            <a:r>
              <a:rPr lang="en-US" dirty="0" smtClean="0"/>
              <a:t> </a:t>
            </a:r>
            <a:r>
              <a:rPr lang="en-US" dirty="0" err="1" smtClean="0"/>
              <a:t>humillar</a:t>
            </a:r>
            <a:r>
              <a:rPr lang="en-US" dirty="0" smtClean="0"/>
              <a:t> a </a:t>
            </a:r>
            <a:r>
              <a:rPr lang="en-US" dirty="0" err="1" smtClean="0"/>
              <a:t>los</a:t>
            </a:r>
            <a:r>
              <a:rPr lang="en-US" dirty="0" smtClean="0"/>
              <a:t> que </a:t>
            </a:r>
            <a:r>
              <a:rPr lang="en-US" dirty="0" err="1" smtClean="0"/>
              <a:t>caminan</a:t>
            </a:r>
            <a:r>
              <a:rPr lang="en-US" dirty="0" smtClean="0"/>
              <a:t> con </a:t>
            </a:r>
            <a:r>
              <a:rPr lang="en-US" dirty="0" err="1" smtClean="0"/>
              <a:t>soberbia</a:t>
            </a:r>
            <a:r>
              <a:rPr lang="en-US" dirty="0" smtClean="0"/>
              <a:t>’ (37)</a:t>
            </a:r>
          </a:p>
        </p:txBody>
      </p:sp>
      <p:sp>
        <p:nvSpPr>
          <p:cNvPr id="4" name="Rectangle 3"/>
          <p:cNvSpPr/>
          <p:nvPr/>
        </p:nvSpPr>
        <p:spPr>
          <a:xfrm>
            <a:off x="7467600" y="1943100"/>
            <a:ext cx="686406" cy="461665"/>
          </a:xfrm>
          <a:prstGeom prst="rect">
            <a:avLst/>
          </a:prstGeom>
        </p:spPr>
        <p:txBody>
          <a:bodyPr wrap="none">
            <a:spAutoFit/>
          </a:bodyPr>
          <a:lstStyle/>
          <a:p>
            <a:r>
              <a:rPr lang="he-IL" sz="2400" dirty="0"/>
              <a:t>אֱלָהּ</a:t>
            </a:r>
            <a:endParaRPr lang="en-US" sz="2400" dirty="0"/>
          </a:p>
        </p:txBody>
      </p:sp>
      <p:sp>
        <p:nvSpPr>
          <p:cNvPr id="6" name="Rectangle 5"/>
          <p:cNvSpPr/>
          <p:nvPr/>
        </p:nvSpPr>
        <p:spPr>
          <a:xfrm>
            <a:off x="5943600" y="1638300"/>
            <a:ext cx="686406" cy="461665"/>
          </a:xfrm>
          <a:prstGeom prst="rect">
            <a:avLst/>
          </a:prstGeom>
        </p:spPr>
        <p:txBody>
          <a:bodyPr wrap="none">
            <a:spAutoFit/>
          </a:bodyPr>
          <a:lstStyle/>
          <a:p>
            <a:r>
              <a:rPr lang="he-IL" sz="2400" dirty="0"/>
              <a:t>אֱלָהּ</a:t>
            </a:r>
            <a:endParaRPr lang="en-US" sz="2400" dirty="0"/>
          </a:p>
        </p:txBody>
      </p:sp>
    </p:spTree>
    <p:extLst>
      <p:ext uri="{BB962C8B-B14F-4D97-AF65-F5344CB8AC3E}">
        <p14:creationId xmlns:p14="http://schemas.microsoft.com/office/powerpoint/2010/main" val="344247336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Bosquejo</a:t>
            </a:r>
            <a:r>
              <a:rPr lang="en-US" dirty="0" smtClean="0"/>
              <a:t> del </a:t>
            </a:r>
            <a:r>
              <a:rPr lang="en-US" dirty="0" err="1" smtClean="0"/>
              <a:t>capítulo</a:t>
            </a:r>
            <a:r>
              <a:rPr lang="en-US" dirty="0" smtClean="0"/>
              <a:t> 5</a:t>
            </a:r>
            <a:endParaRPr lang="en-US" dirty="0"/>
          </a:p>
        </p:txBody>
      </p:sp>
      <p:sp>
        <p:nvSpPr>
          <p:cNvPr id="3" name="Content Placeholder 2"/>
          <p:cNvSpPr>
            <a:spLocks noGrp="1"/>
          </p:cNvSpPr>
          <p:nvPr>
            <p:ph idx="1"/>
          </p:nvPr>
        </p:nvSpPr>
        <p:spPr>
          <a:xfrm>
            <a:off x="304800" y="1333500"/>
            <a:ext cx="8686800" cy="4114800"/>
          </a:xfrm>
        </p:spPr>
        <p:txBody>
          <a:bodyPr>
            <a:normAutofit/>
          </a:bodyPr>
          <a:lstStyle/>
          <a:p>
            <a:r>
              <a:rPr lang="en-US" dirty="0" smtClean="0"/>
              <a:t>El </a:t>
            </a:r>
            <a:r>
              <a:rPr lang="en-US" dirty="0" err="1" smtClean="0"/>
              <a:t>banquete</a:t>
            </a:r>
            <a:r>
              <a:rPr lang="en-US" dirty="0" smtClean="0"/>
              <a:t> de </a:t>
            </a:r>
            <a:r>
              <a:rPr lang="en-US" dirty="0" err="1" smtClean="0"/>
              <a:t>Belsasar</a:t>
            </a:r>
            <a:r>
              <a:rPr lang="en-US" dirty="0" smtClean="0"/>
              <a:t> (1-4)</a:t>
            </a:r>
          </a:p>
          <a:p>
            <a:r>
              <a:rPr lang="en-US" dirty="0" err="1" smtClean="0"/>
              <a:t>Escritura</a:t>
            </a:r>
            <a:r>
              <a:rPr lang="en-US" dirty="0" smtClean="0"/>
              <a:t> </a:t>
            </a:r>
            <a:r>
              <a:rPr lang="en-US" dirty="0" err="1" smtClean="0"/>
              <a:t>en</a:t>
            </a:r>
            <a:r>
              <a:rPr lang="en-US" dirty="0" smtClean="0"/>
              <a:t> la pared (5-9)</a:t>
            </a:r>
          </a:p>
          <a:p>
            <a:r>
              <a:rPr lang="en-US" dirty="0" smtClean="0"/>
              <a:t>El </a:t>
            </a:r>
            <a:r>
              <a:rPr lang="en-US" dirty="0" err="1" smtClean="0"/>
              <a:t>consejo</a:t>
            </a:r>
            <a:r>
              <a:rPr lang="en-US" dirty="0" smtClean="0"/>
              <a:t> de la </a:t>
            </a:r>
            <a:r>
              <a:rPr lang="en-US" dirty="0" err="1" smtClean="0"/>
              <a:t>reina</a:t>
            </a:r>
            <a:r>
              <a:rPr lang="en-US" dirty="0" smtClean="0"/>
              <a:t> (10-12)</a:t>
            </a:r>
          </a:p>
          <a:p>
            <a:r>
              <a:rPr lang="en-US" dirty="0" err="1" smtClean="0"/>
              <a:t>Proposición</a:t>
            </a:r>
            <a:r>
              <a:rPr lang="en-US" dirty="0" smtClean="0"/>
              <a:t> a Daniel (13-16)</a:t>
            </a:r>
          </a:p>
          <a:p>
            <a:r>
              <a:rPr lang="en-US" dirty="0" err="1" smtClean="0"/>
              <a:t>Reprensión</a:t>
            </a:r>
            <a:r>
              <a:rPr lang="en-US" dirty="0" smtClean="0"/>
              <a:t> de Daniel (17-24)</a:t>
            </a:r>
          </a:p>
          <a:p>
            <a:r>
              <a:rPr lang="en-US" dirty="0" smtClean="0"/>
              <a:t>Daniel </a:t>
            </a:r>
            <a:r>
              <a:rPr lang="en-US" dirty="0" err="1" smtClean="0"/>
              <a:t>interpreta</a:t>
            </a:r>
            <a:r>
              <a:rPr lang="en-US" dirty="0" smtClean="0"/>
              <a:t> la </a:t>
            </a:r>
            <a:r>
              <a:rPr lang="en-US" dirty="0" err="1" smtClean="0"/>
              <a:t>inscripción</a:t>
            </a:r>
            <a:r>
              <a:rPr lang="en-US" dirty="0" smtClean="0"/>
              <a:t> (25-29)</a:t>
            </a:r>
          </a:p>
          <a:p>
            <a:r>
              <a:rPr lang="en-US" dirty="0" smtClean="0"/>
              <a:t>Se </a:t>
            </a:r>
            <a:r>
              <a:rPr lang="en-US" dirty="0" err="1" smtClean="0"/>
              <a:t>cumple</a:t>
            </a:r>
            <a:r>
              <a:rPr lang="en-US" dirty="0" smtClean="0"/>
              <a:t> la </a:t>
            </a:r>
            <a:r>
              <a:rPr lang="en-US" dirty="0" err="1" smtClean="0"/>
              <a:t>profecía</a:t>
            </a:r>
            <a:r>
              <a:rPr lang="en-US" dirty="0" smtClean="0"/>
              <a:t> (30-31)</a:t>
            </a:r>
            <a:endParaRPr lang="en-US" dirty="0"/>
          </a:p>
        </p:txBody>
      </p:sp>
    </p:spTree>
    <p:extLst>
      <p:ext uri="{BB962C8B-B14F-4D97-AF65-F5344CB8AC3E}">
        <p14:creationId xmlns:p14="http://schemas.microsoft.com/office/powerpoint/2010/main" val="3021685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715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3710225" y="526092"/>
            <a:ext cx="1723549" cy="4662815"/>
          </a:xfrm>
          <a:prstGeom prst="rect">
            <a:avLst/>
          </a:prstGeom>
          <a:noFill/>
        </p:spPr>
        <p:txBody>
          <a:bodyPr wrap="none" rtlCol="0">
            <a:spAutoFit/>
          </a:bodyPr>
          <a:lstStyle/>
          <a:p>
            <a:pPr algn="ctr">
              <a:lnSpc>
                <a:spcPct val="150000"/>
              </a:lnSpc>
            </a:pPr>
            <a:r>
              <a:rPr lang="en-US" sz="6600" b="1" dirty="0" err="1" smtClean="0">
                <a:solidFill>
                  <a:srgbClr val="FFFF00"/>
                </a:solidFill>
                <a:latin typeface="Bradley Hand ITC" panose="03070402050302030203" pitchFamily="66" charset="0"/>
              </a:rPr>
              <a:t>mnʾ</a:t>
            </a:r>
            <a:endParaRPr lang="en-US" sz="6600" b="1" dirty="0" smtClean="0">
              <a:solidFill>
                <a:srgbClr val="FFFF00"/>
              </a:solidFill>
              <a:latin typeface="Bradley Hand ITC" panose="03070402050302030203" pitchFamily="66" charset="0"/>
            </a:endParaRPr>
          </a:p>
          <a:p>
            <a:pPr algn="ctr">
              <a:lnSpc>
                <a:spcPct val="150000"/>
              </a:lnSpc>
            </a:pPr>
            <a:r>
              <a:rPr lang="en-US" sz="6600" b="1" dirty="0" err="1" smtClean="0">
                <a:solidFill>
                  <a:srgbClr val="FFFF00"/>
                </a:solidFill>
                <a:latin typeface="Bradley Hand ITC" panose="03070402050302030203" pitchFamily="66" charset="0"/>
              </a:rPr>
              <a:t>Tql</a:t>
            </a:r>
            <a:endParaRPr lang="en-US" sz="6600" b="1" dirty="0" smtClean="0">
              <a:solidFill>
                <a:srgbClr val="FFFF00"/>
              </a:solidFill>
              <a:latin typeface="Bradley Hand ITC" panose="03070402050302030203" pitchFamily="66" charset="0"/>
            </a:endParaRPr>
          </a:p>
          <a:p>
            <a:pPr algn="ctr">
              <a:lnSpc>
                <a:spcPct val="150000"/>
              </a:lnSpc>
            </a:pPr>
            <a:r>
              <a:rPr lang="en-US" sz="6600" b="1" dirty="0" err="1" smtClean="0">
                <a:solidFill>
                  <a:srgbClr val="FFFF00"/>
                </a:solidFill>
                <a:latin typeface="Bradley Hand ITC" panose="03070402050302030203" pitchFamily="66" charset="0"/>
              </a:rPr>
              <a:t>prs</a:t>
            </a:r>
            <a:endParaRPr lang="en-US" sz="6600" b="1" dirty="0">
              <a:solidFill>
                <a:srgbClr val="FFFF00"/>
              </a:solidFill>
              <a:latin typeface="Bradley Hand ITC" panose="03070402050302030203" pitchFamily="66" charset="0"/>
            </a:endParaRPr>
          </a:p>
        </p:txBody>
      </p:sp>
    </p:spTree>
    <p:extLst>
      <p:ext uri="{BB962C8B-B14F-4D97-AF65-F5344CB8AC3E}">
        <p14:creationId xmlns:p14="http://schemas.microsoft.com/office/powerpoint/2010/main" val="153395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2"/>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715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13278" y="495300"/>
            <a:ext cx="8717450" cy="1488869"/>
          </a:xfrm>
          <a:prstGeom prst="rect">
            <a:avLst/>
          </a:prstGeom>
          <a:noFill/>
        </p:spPr>
        <p:txBody>
          <a:bodyPr wrap="none" rtlCol="0">
            <a:spAutoFit/>
          </a:bodyPr>
          <a:lstStyle/>
          <a:p>
            <a:pPr algn="ctr">
              <a:lnSpc>
                <a:spcPct val="150000"/>
              </a:lnSpc>
            </a:pPr>
            <a:r>
              <a:rPr lang="en-US" sz="6600" b="1" dirty="0" smtClean="0">
                <a:solidFill>
                  <a:srgbClr val="FFFF00"/>
                </a:solidFill>
                <a:latin typeface="Bradley Hand ITC" panose="03070402050302030203" pitchFamily="66" charset="0"/>
              </a:rPr>
              <a:t>50 centavos 50 centavos</a:t>
            </a:r>
            <a:endParaRPr lang="en-US" sz="6600" dirty="0"/>
          </a:p>
        </p:txBody>
      </p:sp>
      <p:sp>
        <p:nvSpPr>
          <p:cNvPr id="10" name="TextBox 9"/>
          <p:cNvSpPr txBox="1"/>
          <p:nvPr/>
        </p:nvSpPr>
        <p:spPr>
          <a:xfrm>
            <a:off x="2622590" y="1943100"/>
            <a:ext cx="3898824" cy="1488869"/>
          </a:xfrm>
          <a:prstGeom prst="rect">
            <a:avLst/>
          </a:prstGeom>
          <a:noFill/>
        </p:spPr>
        <p:txBody>
          <a:bodyPr wrap="none" rtlCol="0">
            <a:spAutoFit/>
          </a:bodyPr>
          <a:lstStyle/>
          <a:p>
            <a:pPr algn="ctr">
              <a:lnSpc>
                <a:spcPct val="150000"/>
              </a:lnSpc>
            </a:pPr>
            <a:r>
              <a:rPr lang="en-US" sz="6600" b="1" dirty="0" smtClean="0">
                <a:solidFill>
                  <a:srgbClr val="FFFF00"/>
                </a:solidFill>
                <a:latin typeface="Bradley Hand ITC" panose="03070402050302030203" pitchFamily="66" charset="0"/>
              </a:rPr>
              <a:t>5 centavos</a:t>
            </a:r>
            <a:endParaRPr lang="en-US" sz="6600" dirty="0"/>
          </a:p>
        </p:txBody>
      </p:sp>
      <p:sp>
        <p:nvSpPr>
          <p:cNvPr id="11" name="TextBox 10"/>
          <p:cNvSpPr txBox="1"/>
          <p:nvPr/>
        </p:nvSpPr>
        <p:spPr>
          <a:xfrm>
            <a:off x="2405416" y="3517854"/>
            <a:ext cx="4299575" cy="1488869"/>
          </a:xfrm>
          <a:prstGeom prst="rect">
            <a:avLst/>
          </a:prstGeom>
          <a:noFill/>
        </p:spPr>
        <p:txBody>
          <a:bodyPr wrap="none" rtlCol="0">
            <a:spAutoFit/>
          </a:bodyPr>
          <a:lstStyle/>
          <a:p>
            <a:pPr algn="ctr">
              <a:lnSpc>
                <a:spcPct val="150000"/>
              </a:lnSpc>
            </a:pPr>
            <a:r>
              <a:rPr lang="en-US" sz="6600" b="1" dirty="0" smtClean="0">
                <a:solidFill>
                  <a:srgbClr val="FFFF00"/>
                </a:solidFill>
                <a:latin typeface="Bradley Hand ITC" panose="03070402050302030203" pitchFamily="66" charset="0"/>
              </a:rPr>
              <a:t>Medio </a:t>
            </a:r>
            <a:r>
              <a:rPr lang="en-US" sz="6600" b="1" dirty="0" err="1" smtClean="0">
                <a:solidFill>
                  <a:srgbClr val="FFFF00"/>
                </a:solidFill>
                <a:latin typeface="Bradley Hand ITC" panose="03070402050302030203" pitchFamily="66" charset="0"/>
              </a:rPr>
              <a:t>dólar</a:t>
            </a:r>
            <a:endParaRPr lang="en-US" sz="6600" dirty="0"/>
          </a:p>
        </p:txBody>
      </p:sp>
    </p:spTree>
    <p:extLst>
      <p:ext uri="{BB962C8B-B14F-4D97-AF65-F5344CB8AC3E}">
        <p14:creationId xmlns:p14="http://schemas.microsoft.com/office/powerpoint/2010/main" val="416676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0"/>
                                        <p:tgtEl>
                                          <p:spTgt spid="9">
                                            <p:txEl>
                                              <p:pRg st="0" end="0"/>
                                            </p:txEl>
                                          </p:spTgt>
                                        </p:tgtEl>
                                      </p:cBhvr>
                                    </p:animEffect>
                                  </p:childTnLst>
                                </p:cTn>
                              </p:par>
                            </p:childTnLst>
                          </p:cTn>
                        </p:par>
                        <p:par>
                          <p:cTn id="8" fill="hold">
                            <p:stCondLst>
                              <p:cond delay="5000"/>
                            </p:stCondLst>
                            <p:childTnLst>
                              <p:par>
                                <p:cTn id="9" presetID="22" presetClass="entr" presetSubtype="8"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left)">
                                      <p:cBhvr>
                                        <p:cTn id="11" dur="5000"/>
                                        <p:tgtEl>
                                          <p:spTgt spid="10">
                                            <p:txEl>
                                              <p:pRg st="0" end="0"/>
                                            </p:txEl>
                                          </p:spTgt>
                                        </p:tgtEl>
                                      </p:cBhvr>
                                    </p:animEffect>
                                  </p:childTnLst>
                                </p:cTn>
                              </p:par>
                            </p:childTnLst>
                          </p:cTn>
                        </p:par>
                        <p:par>
                          <p:cTn id="12" fill="hold">
                            <p:stCondLst>
                              <p:cond delay="10000"/>
                            </p:stCondLst>
                            <p:childTnLst>
                              <p:par>
                                <p:cTn id="13" presetID="22" presetClass="entr" presetSubtype="8" fill="hold" grpId="0" nodeType="after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left)">
                                      <p:cBhvr>
                                        <p:cTn id="15" dur="5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2"/>
      <p:bldP spid="10" grpId="0" build="p" bldLvl="2"/>
      <p:bldP spid="11" grpId="0" build="p" bldLvl="2"/>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715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774599" y="495300"/>
            <a:ext cx="5594800" cy="1488869"/>
          </a:xfrm>
          <a:prstGeom prst="rect">
            <a:avLst/>
          </a:prstGeom>
          <a:noFill/>
        </p:spPr>
        <p:txBody>
          <a:bodyPr wrap="none" rtlCol="0">
            <a:spAutoFit/>
          </a:bodyPr>
          <a:lstStyle/>
          <a:p>
            <a:pPr algn="ctr">
              <a:lnSpc>
                <a:spcPct val="150000"/>
              </a:lnSpc>
            </a:pPr>
            <a:r>
              <a:rPr lang="en-US" sz="6600" b="1" dirty="0" smtClean="0">
                <a:solidFill>
                  <a:srgbClr val="FFFF00"/>
                </a:solidFill>
                <a:latin typeface="Bradley Hand ITC" panose="03070402050302030203" pitchFamily="66" charset="0"/>
              </a:rPr>
              <a:t>MENE   </a:t>
            </a:r>
            <a:r>
              <a:rPr lang="en-US" sz="6600" b="1" dirty="0" err="1" smtClean="0">
                <a:solidFill>
                  <a:srgbClr val="FFFF00"/>
                </a:solidFill>
                <a:latin typeface="Bradley Hand ITC" panose="03070402050302030203" pitchFamily="66" charset="0"/>
              </a:rPr>
              <a:t>MENE</a:t>
            </a:r>
            <a:endParaRPr lang="en-US" sz="6600" dirty="0"/>
          </a:p>
        </p:txBody>
      </p:sp>
      <p:sp>
        <p:nvSpPr>
          <p:cNvPr id="10" name="TextBox 9"/>
          <p:cNvSpPr txBox="1"/>
          <p:nvPr/>
        </p:nvSpPr>
        <p:spPr>
          <a:xfrm>
            <a:off x="3152381" y="1943100"/>
            <a:ext cx="2839240" cy="1488869"/>
          </a:xfrm>
          <a:prstGeom prst="rect">
            <a:avLst/>
          </a:prstGeom>
          <a:noFill/>
        </p:spPr>
        <p:txBody>
          <a:bodyPr wrap="none" rtlCol="0">
            <a:spAutoFit/>
          </a:bodyPr>
          <a:lstStyle/>
          <a:p>
            <a:pPr algn="ctr">
              <a:lnSpc>
                <a:spcPct val="150000"/>
              </a:lnSpc>
            </a:pPr>
            <a:r>
              <a:rPr lang="en-US" sz="6600" b="1" dirty="0" smtClean="0">
                <a:solidFill>
                  <a:srgbClr val="FFFF00"/>
                </a:solidFill>
                <a:latin typeface="Bradley Hand ITC" panose="03070402050302030203" pitchFamily="66" charset="0"/>
              </a:rPr>
              <a:t>TEKEL</a:t>
            </a:r>
            <a:endParaRPr lang="en-US" sz="6600" dirty="0"/>
          </a:p>
        </p:txBody>
      </p:sp>
      <p:sp>
        <p:nvSpPr>
          <p:cNvPr id="11" name="TextBox 10"/>
          <p:cNvSpPr txBox="1"/>
          <p:nvPr/>
        </p:nvSpPr>
        <p:spPr>
          <a:xfrm>
            <a:off x="2582546" y="3517854"/>
            <a:ext cx="3945312" cy="1488869"/>
          </a:xfrm>
          <a:prstGeom prst="rect">
            <a:avLst/>
          </a:prstGeom>
          <a:noFill/>
        </p:spPr>
        <p:txBody>
          <a:bodyPr wrap="none" rtlCol="0">
            <a:spAutoFit/>
          </a:bodyPr>
          <a:lstStyle/>
          <a:p>
            <a:pPr algn="ctr">
              <a:lnSpc>
                <a:spcPct val="150000"/>
              </a:lnSpc>
            </a:pPr>
            <a:r>
              <a:rPr lang="en-US" sz="6600" b="1" dirty="0" smtClean="0">
                <a:solidFill>
                  <a:srgbClr val="FFFF00"/>
                </a:solidFill>
                <a:latin typeface="Bradley Hand ITC" panose="03070402050302030203" pitchFamily="66" charset="0"/>
              </a:rPr>
              <a:t>UFARSIN</a:t>
            </a:r>
            <a:endParaRPr lang="en-US" sz="6600" dirty="0"/>
          </a:p>
        </p:txBody>
      </p:sp>
    </p:spTree>
    <p:extLst>
      <p:ext uri="{BB962C8B-B14F-4D97-AF65-F5344CB8AC3E}">
        <p14:creationId xmlns:p14="http://schemas.microsoft.com/office/powerpoint/2010/main" val="386878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715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242408" y="495300"/>
            <a:ext cx="6659195" cy="1488869"/>
          </a:xfrm>
          <a:prstGeom prst="rect">
            <a:avLst/>
          </a:prstGeom>
          <a:noFill/>
        </p:spPr>
        <p:txBody>
          <a:bodyPr wrap="none" rtlCol="0">
            <a:spAutoFit/>
          </a:bodyPr>
          <a:lstStyle/>
          <a:p>
            <a:pPr algn="ctr">
              <a:lnSpc>
                <a:spcPct val="150000"/>
              </a:lnSpc>
            </a:pPr>
            <a:r>
              <a:rPr lang="en-US" sz="6600" b="1" dirty="0" err="1" smtClean="0">
                <a:solidFill>
                  <a:srgbClr val="FFFF00"/>
                </a:solidFill>
                <a:latin typeface="Bradley Hand ITC" panose="03070402050302030203" pitchFamily="66" charset="0"/>
              </a:rPr>
              <a:t>Contado</a:t>
            </a:r>
            <a:r>
              <a:rPr lang="en-US" sz="6600" b="1" dirty="0" smtClean="0">
                <a:solidFill>
                  <a:srgbClr val="FFFF00"/>
                </a:solidFill>
                <a:latin typeface="Bradley Hand ITC" panose="03070402050302030203" pitchFamily="66" charset="0"/>
              </a:rPr>
              <a:t>   </a:t>
            </a:r>
            <a:r>
              <a:rPr lang="en-US" sz="6600" b="1" dirty="0" err="1" smtClean="0">
                <a:solidFill>
                  <a:srgbClr val="FFFF00"/>
                </a:solidFill>
                <a:latin typeface="Bradley Hand ITC" panose="03070402050302030203" pitchFamily="66" charset="0"/>
              </a:rPr>
              <a:t>Contado</a:t>
            </a:r>
            <a:endParaRPr lang="en-US" sz="6600" dirty="0"/>
          </a:p>
        </p:txBody>
      </p:sp>
      <p:sp>
        <p:nvSpPr>
          <p:cNvPr id="10" name="TextBox 9"/>
          <p:cNvSpPr txBox="1"/>
          <p:nvPr/>
        </p:nvSpPr>
        <p:spPr>
          <a:xfrm>
            <a:off x="3295050" y="1943100"/>
            <a:ext cx="2553905" cy="1488869"/>
          </a:xfrm>
          <a:prstGeom prst="rect">
            <a:avLst/>
          </a:prstGeom>
          <a:noFill/>
        </p:spPr>
        <p:txBody>
          <a:bodyPr wrap="none" rtlCol="0">
            <a:spAutoFit/>
          </a:bodyPr>
          <a:lstStyle/>
          <a:p>
            <a:pPr algn="ctr">
              <a:lnSpc>
                <a:spcPct val="150000"/>
              </a:lnSpc>
            </a:pPr>
            <a:r>
              <a:rPr lang="en-US" sz="6600" b="1" dirty="0" err="1" smtClean="0">
                <a:solidFill>
                  <a:srgbClr val="FFFF00"/>
                </a:solidFill>
                <a:latin typeface="Bradley Hand ITC" panose="03070402050302030203" pitchFamily="66" charset="0"/>
              </a:rPr>
              <a:t>Pesado</a:t>
            </a:r>
            <a:endParaRPr lang="en-US" sz="6600" dirty="0"/>
          </a:p>
        </p:txBody>
      </p:sp>
      <p:sp>
        <p:nvSpPr>
          <p:cNvPr id="11" name="TextBox 10"/>
          <p:cNvSpPr txBox="1"/>
          <p:nvPr/>
        </p:nvSpPr>
        <p:spPr>
          <a:xfrm>
            <a:off x="911421" y="3517854"/>
            <a:ext cx="7287572" cy="1488869"/>
          </a:xfrm>
          <a:prstGeom prst="rect">
            <a:avLst/>
          </a:prstGeom>
          <a:noFill/>
        </p:spPr>
        <p:txBody>
          <a:bodyPr wrap="none" rtlCol="0">
            <a:spAutoFit/>
          </a:bodyPr>
          <a:lstStyle/>
          <a:p>
            <a:pPr algn="ctr">
              <a:lnSpc>
                <a:spcPct val="150000"/>
              </a:lnSpc>
            </a:pPr>
            <a:r>
              <a:rPr lang="en-US" sz="6600" b="1" dirty="0" err="1" smtClean="0">
                <a:solidFill>
                  <a:srgbClr val="FFFF00"/>
                </a:solidFill>
                <a:latin typeface="Bradley Hand ITC" panose="03070402050302030203" pitchFamily="66" charset="0"/>
              </a:rPr>
              <a:t>dividido</a:t>
            </a:r>
            <a:r>
              <a:rPr lang="en-US" sz="6600" b="1" dirty="0" smtClean="0">
                <a:solidFill>
                  <a:srgbClr val="FFFF00"/>
                </a:solidFill>
                <a:latin typeface="Bradley Hand ITC" panose="03070402050302030203" pitchFamily="66" charset="0"/>
              </a:rPr>
              <a:t> (</a:t>
            </a:r>
            <a:r>
              <a:rPr lang="en-US" sz="6600" b="1" dirty="0" err="1" smtClean="0">
                <a:solidFill>
                  <a:srgbClr val="FFFF00"/>
                </a:solidFill>
                <a:latin typeface="Bradley Hand ITC" panose="03070402050302030203" pitchFamily="66" charset="0"/>
              </a:rPr>
              <a:t>destruido</a:t>
            </a:r>
            <a:r>
              <a:rPr lang="en-US" sz="6600" b="1" dirty="0" smtClean="0">
                <a:solidFill>
                  <a:srgbClr val="FFFF00"/>
                </a:solidFill>
                <a:latin typeface="Bradley Hand ITC" panose="03070402050302030203" pitchFamily="66" charset="0"/>
              </a:rPr>
              <a:t>)</a:t>
            </a:r>
            <a:endParaRPr lang="en-US" sz="6600" dirty="0"/>
          </a:p>
        </p:txBody>
      </p:sp>
    </p:spTree>
    <p:extLst>
      <p:ext uri="{BB962C8B-B14F-4D97-AF65-F5344CB8AC3E}">
        <p14:creationId xmlns:p14="http://schemas.microsoft.com/office/powerpoint/2010/main" val="68350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Aplicaciones</a:t>
            </a:r>
            <a:endParaRPr lang="en-US" dirty="0"/>
          </a:p>
        </p:txBody>
      </p:sp>
      <p:sp>
        <p:nvSpPr>
          <p:cNvPr id="3" name="Content Placeholder 2"/>
          <p:cNvSpPr>
            <a:spLocks noGrp="1"/>
          </p:cNvSpPr>
          <p:nvPr>
            <p:ph idx="1"/>
          </p:nvPr>
        </p:nvSpPr>
        <p:spPr>
          <a:xfrm>
            <a:off x="457200" y="1524264"/>
            <a:ext cx="8229600" cy="3771636"/>
          </a:xfrm>
        </p:spPr>
        <p:txBody>
          <a:bodyPr>
            <a:normAutofit fontScale="92500"/>
          </a:bodyPr>
          <a:lstStyle/>
          <a:p>
            <a:r>
              <a:rPr lang="es-ES" dirty="0" smtClean="0"/>
              <a:t>La naturaleza de la religión ‘degenerada</a:t>
            </a:r>
            <a:r>
              <a:rPr lang="en-US" dirty="0" smtClean="0"/>
              <a:t>’</a:t>
            </a:r>
            <a:r>
              <a:rPr lang="es-ES" dirty="0" smtClean="0"/>
              <a:t> de invención humana</a:t>
            </a:r>
            <a:endParaRPr lang="en-US" dirty="0" smtClean="0"/>
          </a:p>
          <a:p>
            <a:r>
              <a:rPr lang="en-US" dirty="0" smtClean="0"/>
              <a:t>El </a:t>
            </a:r>
            <a:r>
              <a:rPr lang="en-US" dirty="0" err="1" smtClean="0"/>
              <a:t>empeoramiento</a:t>
            </a:r>
            <a:r>
              <a:rPr lang="en-US" dirty="0" smtClean="0"/>
              <a:t> del </a:t>
            </a:r>
            <a:r>
              <a:rPr lang="en-US" dirty="0" err="1" smtClean="0"/>
              <a:t>carácter</a:t>
            </a:r>
            <a:r>
              <a:rPr lang="en-US" dirty="0" smtClean="0"/>
              <a:t>, de </a:t>
            </a:r>
            <a:r>
              <a:rPr lang="en-US" dirty="0" err="1" smtClean="0"/>
              <a:t>generación</a:t>
            </a:r>
            <a:r>
              <a:rPr lang="en-US" dirty="0" smtClean="0"/>
              <a:t> a </a:t>
            </a:r>
            <a:r>
              <a:rPr lang="en-US" dirty="0" err="1" smtClean="0"/>
              <a:t>generación</a:t>
            </a:r>
            <a:endParaRPr lang="en-US" dirty="0" smtClean="0"/>
          </a:p>
          <a:p>
            <a:r>
              <a:rPr lang="es-ES" dirty="0" smtClean="0"/>
              <a:t>Nuestros días son contados (Sal 90:10-12)</a:t>
            </a:r>
            <a:endParaRPr lang="en-US" dirty="0" smtClean="0"/>
          </a:p>
          <a:p>
            <a:r>
              <a:rPr lang="en-US" dirty="0" smtClean="0"/>
              <a:t>Se </a:t>
            </a:r>
            <a:r>
              <a:rPr lang="en-US" dirty="0" err="1" smtClean="0"/>
              <a:t>nos</a:t>
            </a:r>
            <a:r>
              <a:rPr lang="en-US" dirty="0" smtClean="0"/>
              <a:t> ‘</a:t>
            </a:r>
            <a:r>
              <a:rPr lang="en-US" dirty="0" err="1" smtClean="0"/>
              <a:t>pesa</a:t>
            </a:r>
            <a:r>
              <a:rPr lang="en-US" dirty="0" smtClean="0"/>
              <a:t>’ </a:t>
            </a:r>
            <a:r>
              <a:rPr lang="es-ES" dirty="0" smtClean="0"/>
              <a:t>por un estándar</a:t>
            </a:r>
          </a:p>
          <a:p>
            <a:r>
              <a:rPr lang="es-ES" dirty="0" smtClean="0"/>
              <a:t>Lenguaje profético para un cambio de imperios</a:t>
            </a:r>
            <a:endParaRPr lang="en-US" dirty="0" smtClean="0"/>
          </a:p>
        </p:txBody>
      </p:sp>
    </p:spTree>
    <p:extLst>
      <p:ext uri="{BB962C8B-B14F-4D97-AF65-F5344CB8AC3E}">
        <p14:creationId xmlns:p14="http://schemas.microsoft.com/office/powerpoint/2010/main" val="232630696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5926" y="1602142"/>
            <a:ext cx="7772400" cy="1225021"/>
          </a:xfrm>
        </p:spPr>
        <p:txBody>
          <a:bodyPr>
            <a:normAutofit/>
          </a:bodyPr>
          <a:lstStyle/>
          <a:p>
            <a:r>
              <a:rPr lang="en-US" sz="5400" dirty="0" err="1" smtClean="0">
                <a:solidFill>
                  <a:srgbClr val="0000CC"/>
                </a:solidFill>
              </a:rPr>
              <a:t>Estudio</a:t>
            </a:r>
            <a:r>
              <a:rPr lang="en-US" sz="5400" dirty="0" smtClean="0">
                <a:solidFill>
                  <a:srgbClr val="0000CC"/>
                </a:solidFill>
              </a:rPr>
              <a:t> de Daniel</a:t>
            </a:r>
            <a:endParaRPr lang="en-US" sz="5400" dirty="0">
              <a:solidFill>
                <a:srgbClr val="0000CC"/>
              </a:solidFill>
            </a:endParaRPr>
          </a:p>
        </p:txBody>
      </p:sp>
      <p:sp>
        <p:nvSpPr>
          <p:cNvPr id="3" name="Subtitle 2"/>
          <p:cNvSpPr>
            <a:spLocks noGrp="1"/>
          </p:cNvSpPr>
          <p:nvPr>
            <p:ph type="subTitle" idx="1"/>
          </p:nvPr>
        </p:nvSpPr>
        <p:spPr/>
        <p:txBody>
          <a:bodyPr/>
          <a:lstStyle/>
          <a:p>
            <a:r>
              <a:rPr lang="en-US" dirty="0" err="1" smtClean="0"/>
              <a:t>Lecci</a:t>
            </a:r>
            <a:r>
              <a:rPr lang="es-ES" dirty="0" err="1" smtClean="0"/>
              <a:t>ó</a:t>
            </a:r>
            <a:r>
              <a:rPr lang="en-US" dirty="0" smtClean="0"/>
              <a:t>n 7 – </a:t>
            </a:r>
            <a:r>
              <a:rPr lang="en-US" dirty="0" err="1" smtClean="0"/>
              <a:t>Capítulo</a:t>
            </a:r>
            <a:r>
              <a:rPr lang="en-US" dirty="0" smtClean="0"/>
              <a:t> 6</a:t>
            </a:r>
          </a:p>
          <a:p>
            <a:r>
              <a:rPr lang="en-US" dirty="0" smtClean="0"/>
              <a:t>2016</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26" y="13"/>
            <a:ext cx="9144000" cy="1190625"/>
          </a:xfrm>
          <a:prstGeom prst="rect">
            <a:avLst/>
          </a:prstGeom>
        </p:spPr>
      </p:pic>
    </p:spTree>
    <p:extLst>
      <p:ext uri="{BB962C8B-B14F-4D97-AF65-F5344CB8AC3E}">
        <p14:creationId xmlns:p14="http://schemas.microsoft.com/office/powerpoint/2010/main" val="364546461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553200" y="17561"/>
            <a:ext cx="2514600" cy="1568054"/>
          </a:xfrm>
          <a:solidFill>
            <a:schemeClr val="bg1"/>
          </a:solidFill>
          <a:ln>
            <a:solidFill>
              <a:schemeClr val="tx1"/>
            </a:solidFill>
          </a:ln>
          <a:effectLst>
            <a:outerShdw blurRad="50800" dist="38100" dir="2700000" algn="tl" rotWithShape="0">
              <a:prstClr val="black">
                <a:alpha val="40000"/>
              </a:prstClr>
            </a:outerShdw>
          </a:effectLst>
        </p:spPr>
        <p:txBody>
          <a:bodyPr>
            <a:noAutofit/>
          </a:bodyPr>
          <a:lstStyle/>
          <a:p>
            <a:pPr algn="l"/>
            <a:r>
              <a:rPr lang="en-US" sz="3600" dirty="0" err="1"/>
              <a:t>Prueba</a:t>
            </a:r>
            <a:r>
              <a:rPr lang="en-US" sz="3600" dirty="0"/>
              <a:t> de </a:t>
            </a:r>
            <a:r>
              <a:rPr lang="en-US" sz="3600" dirty="0" err="1"/>
              <a:t>repaso</a:t>
            </a:r>
            <a:r>
              <a:rPr lang="en-US" sz="3600" dirty="0"/>
              <a:t> </a:t>
            </a:r>
            <a:r>
              <a:rPr lang="en-US" sz="3600" dirty="0" smtClean="0"/>
              <a:t>para la </a:t>
            </a:r>
            <a:r>
              <a:rPr lang="en-US" sz="3600" dirty="0" err="1" smtClean="0"/>
              <a:t>lección</a:t>
            </a:r>
            <a:r>
              <a:rPr lang="en-US" sz="3600" dirty="0" smtClean="0"/>
              <a:t> </a:t>
            </a:r>
            <a:r>
              <a:rPr lang="en-US" sz="3600" dirty="0"/>
              <a:t>7</a:t>
            </a:r>
          </a:p>
        </p:txBody>
      </p:sp>
      <p:sp>
        <p:nvSpPr>
          <p:cNvPr id="3" name="Content Placeholder 2"/>
          <p:cNvSpPr>
            <a:spLocks noGrp="1"/>
          </p:cNvSpPr>
          <p:nvPr>
            <p:ph idx="4294967295"/>
          </p:nvPr>
        </p:nvSpPr>
        <p:spPr>
          <a:xfrm>
            <a:off x="152400" y="190500"/>
            <a:ext cx="8763000" cy="5372100"/>
          </a:xfrm>
        </p:spPr>
        <p:txBody>
          <a:bodyPr>
            <a:noAutofit/>
          </a:bodyPr>
          <a:lstStyle/>
          <a:p>
            <a:pPr marL="403225" indent="-403225">
              <a:spcBef>
                <a:spcPts val="0"/>
              </a:spcBef>
              <a:buAutoNum type="arabicPeriod"/>
            </a:pPr>
            <a:r>
              <a:rPr lang="en-US" sz="1400" dirty="0" err="1"/>
              <a:t>Fechas</a:t>
            </a:r>
            <a:r>
              <a:rPr lang="en-US" sz="1400" dirty="0"/>
              <a:t> clave</a:t>
            </a:r>
          </a:p>
          <a:p>
            <a:pPr marL="400050" lvl="2" indent="0">
              <a:spcBef>
                <a:spcPts val="0"/>
              </a:spcBef>
              <a:buNone/>
            </a:pPr>
            <a:r>
              <a:rPr lang="en-US" sz="1400" dirty="0"/>
              <a:t>_______ </a:t>
            </a:r>
            <a:r>
              <a:rPr lang="es-ES" sz="1400" dirty="0"/>
              <a:t>1er grupo de cautivos (y Daniel) llevados a Babilonia</a:t>
            </a:r>
          </a:p>
          <a:p>
            <a:pPr marL="400050" lvl="2" indent="0">
              <a:spcBef>
                <a:spcPts val="0"/>
              </a:spcBef>
              <a:buNone/>
            </a:pPr>
            <a:r>
              <a:rPr lang="en-US" sz="1400" dirty="0"/>
              <a:t>_______ 2do </a:t>
            </a:r>
            <a:r>
              <a:rPr lang="en-US" sz="1400" dirty="0" err="1"/>
              <a:t>grupo</a:t>
            </a:r>
            <a:r>
              <a:rPr lang="en-US" sz="1400" dirty="0"/>
              <a:t> de </a:t>
            </a:r>
            <a:r>
              <a:rPr lang="en-US" sz="1400" dirty="0" err="1"/>
              <a:t>cautivos</a:t>
            </a:r>
            <a:r>
              <a:rPr lang="en-US" sz="1400" dirty="0"/>
              <a:t> (y Ezequiel) </a:t>
            </a:r>
            <a:r>
              <a:rPr lang="en-US" sz="1400" dirty="0" err="1"/>
              <a:t>llevados</a:t>
            </a:r>
            <a:r>
              <a:rPr lang="en-US" sz="1400" dirty="0"/>
              <a:t> a </a:t>
            </a:r>
            <a:r>
              <a:rPr lang="en-US" sz="1400" dirty="0" err="1"/>
              <a:t>Babilonia</a:t>
            </a:r>
            <a:endParaRPr lang="en-US" sz="1400" b="1" dirty="0"/>
          </a:p>
          <a:p>
            <a:pPr marL="400050" lvl="2" indent="0">
              <a:spcBef>
                <a:spcPts val="0"/>
              </a:spcBef>
              <a:buNone/>
            </a:pPr>
            <a:r>
              <a:rPr lang="en-US" sz="1400" dirty="0"/>
              <a:t>_______ </a:t>
            </a:r>
            <a:r>
              <a:rPr lang="en-US" sz="1400" dirty="0" err="1"/>
              <a:t>Caída</a:t>
            </a:r>
            <a:r>
              <a:rPr lang="en-US" sz="1400" dirty="0"/>
              <a:t> de </a:t>
            </a:r>
            <a:r>
              <a:rPr lang="en-US" sz="1400" dirty="0" err="1"/>
              <a:t>Jerusalén</a:t>
            </a:r>
            <a:r>
              <a:rPr lang="en-US" sz="1400" dirty="0"/>
              <a:t> </a:t>
            </a:r>
          </a:p>
          <a:p>
            <a:pPr marL="400050" lvl="2" indent="0">
              <a:spcBef>
                <a:spcPts val="0"/>
              </a:spcBef>
              <a:buNone/>
            </a:pPr>
            <a:r>
              <a:rPr lang="en-US" sz="1400" dirty="0"/>
              <a:t>_______ </a:t>
            </a:r>
            <a:r>
              <a:rPr lang="en-US" sz="1400" dirty="0" err="1"/>
              <a:t>Caída</a:t>
            </a:r>
            <a:r>
              <a:rPr lang="en-US" sz="1400" dirty="0"/>
              <a:t> de </a:t>
            </a:r>
            <a:r>
              <a:rPr lang="en-US" sz="1400" dirty="0" err="1"/>
              <a:t>Babilonia</a:t>
            </a:r>
            <a:endParaRPr lang="en-US" sz="1400" dirty="0"/>
          </a:p>
          <a:p>
            <a:pPr marL="403225" lvl="1" indent="-403225">
              <a:spcBef>
                <a:spcPts val="0"/>
              </a:spcBef>
              <a:buNone/>
            </a:pPr>
            <a:r>
              <a:rPr lang="en-US" sz="1400" dirty="0" smtClean="0"/>
              <a:t>2.	</a:t>
            </a:r>
            <a:r>
              <a:rPr lang="en-US" sz="1400" dirty="0" err="1" smtClean="0"/>
              <a:t>Enumere</a:t>
            </a:r>
            <a:r>
              <a:rPr lang="en-US" sz="1400" dirty="0" smtClean="0"/>
              <a:t> </a:t>
            </a:r>
            <a:r>
              <a:rPr lang="en-US" sz="1400" dirty="0" err="1" smtClean="0"/>
              <a:t>estos</a:t>
            </a:r>
            <a:r>
              <a:rPr lang="en-US" sz="1400" dirty="0" smtClean="0"/>
              <a:t> </a:t>
            </a:r>
            <a:r>
              <a:rPr lang="en-US" sz="1400" dirty="0" err="1" smtClean="0"/>
              <a:t>capítulos</a:t>
            </a:r>
            <a:endParaRPr lang="en-US" sz="1400" dirty="0" smtClean="0"/>
          </a:p>
          <a:p>
            <a:pPr marL="400050" lvl="2" indent="0">
              <a:spcBef>
                <a:spcPts val="0"/>
              </a:spcBef>
              <a:buNone/>
            </a:pPr>
            <a:r>
              <a:rPr lang="en-US" sz="1400" dirty="0" smtClean="0"/>
              <a:t>____________ Dos </a:t>
            </a:r>
            <a:r>
              <a:rPr lang="en-US" sz="1400" dirty="0" err="1" smtClean="0"/>
              <a:t>capítulos</a:t>
            </a:r>
            <a:r>
              <a:rPr lang="en-US" sz="1400" dirty="0" smtClean="0"/>
              <a:t> que </a:t>
            </a:r>
            <a:r>
              <a:rPr lang="en-US" sz="1400" dirty="0" err="1" smtClean="0"/>
              <a:t>tienen</a:t>
            </a:r>
            <a:r>
              <a:rPr lang="en-US" sz="1400" dirty="0" smtClean="0"/>
              <a:t> </a:t>
            </a:r>
            <a:r>
              <a:rPr lang="en-US" sz="1400" dirty="0" err="1" smtClean="0"/>
              <a:t>una</a:t>
            </a:r>
            <a:r>
              <a:rPr lang="en-US" sz="1400" dirty="0" smtClean="0"/>
              <a:t> </a:t>
            </a:r>
            <a:r>
              <a:rPr lang="en-US" sz="1400" dirty="0" err="1" smtClean="0"/>
              <a:t>visión</a:t>
            </a:r>
            <a:r>
              <a:rPr lang="en-US" sz="1400" dirty="0" smtClean="0"/>
              <a:t> o </a:t>
            </a:r>
            <a:r>
              <a:rPr lang="en-US" sz="1400" dirty="0" err="1" smtClean="0"/>
              <a:t>sueño</a:t>
            </a:r>
            <a:r>
              <a:rPr lang="en-US" sz="1400" dirty="0" smtClean="0"/>
              <a:t> </a:t>
            </a:r>
            <a:r>
              <a:rPr lang="en-US" sz="1400" dirty="0" err="1" smtClean="0"/>
              <a:t>sobre</a:t>
            </a:r>
            <a:r>
              <a:rPr lang="en-US" sz="1400" dirty="0" smtClean="0"/>
              <a:t> 4 </a:t>
            </a:r>
            <a:r>
              <a:rPr lang="en-US" sz="1400" dirty="0" err="1" smtClean="0"/>
              <a:t>reinos</a:t>
            </a:r>
            <a:endParaRPr lang="en-US" sz="1400" dirty="0" smtClean="0"/>
          </a:p>
          <a:p>
            <a:pPr marL="400050" lvl="2" indent="0">
              <a:spcBef>
                <a:spcPts val="0"/>
              </a:spcBef>
              <a:buNone/>
            </a:pPr>
            <a:r>
              <a:rPr lang="en-US" sz="1400" dirty="0" smtClean="0"/>
              <a:t>____________ Dos </a:t>
            </a:r>
            <a:r>
              <a:rPr lang="en-US" sz="1400" dirty="0" err="1" smtClean="0"/>
              <a:t>capítulos</a:t>
            </a:r>
            <a:r>
              <a:rPr lang="en-US" sz="1400" dirty="0" smtClean="0"/>
              <a:t> que se </a:t>
            </a:r>
            <a:r>
              <a:rPr lang="en-US" sz="1400" dirty="0" err="1" smtClean="0"/>
              <a:t>tratan</a:t>
            </a:r>
            <a:r>
              <a:rPr lang="en-US" sz="1400" dirty="0" smtClean="0"/>
              <a:t> de dos </a:t>
            </a:r>
            <a:r>
              <a:rPr lang="en-US" sz="1400" dirty="0" err="1" smtClean="0"/>
              <a:t>reyes</a:t>
            </a:r>
            <a:r>
              <a:rPr lang="en-US" sz="1400" dirty="0" smtClean="0"/>
              <a:t> que son </a:t>
            </a:r>
            <a:r>
              <a:rPr lang="en-US" sz="1400" dirty="0" err="1" smtClean="0"/>
              <a:t>humillados</a:t>
            </a:r>
            <a:endParaRPr lang="en-US" sz="1400" dirty="0" smtClean="0"/>
          </a:p>
          <a:p>
            <a:pPr marL="400050" lvl="2" indent="0">
              <a:spcBef>
                <a:spcPts val="0"/>
              </a:spcBef>
              <a:buNone/>
            </a:pPr>
            <a:r>
              <a:rPr lang="en-US" sz="1400" dirty="0" smtClean="0"/>
              <a:t>____________ Dos </a:t>
            </a:r>
            <a:r>
              <a:rPr lang="en-US" sz="1400" dirty="0" err="1" smtClean="0"/>
              <a:t>capítulos</a:t>
            </a:r>
            <a:r>
              <a:rPr lang="en-US" sz="1400" dirty="0" smtClean="0"/>
              <a:t> </a:t>
            </a:r>
            <a:r>
              <a:rPr lang="en-US" sz="1400" dirty="0" err="1" smtClean="0"/>
              <a:t>sobre</a:t>
            </a:r>
            <a:r>
              <a:rPr lang="en-US" sz="1400" dirty="0" smtClean="0"/>
              <a:t> la </a:t>
            </a:r>
            <a:r>
              <a:rPr lang="en-US" sz="1400" dirty="0" err="1" smtClean="0"/>
              <a:t>liberación</a:t>
            </a:r>
            <a:r>
              <a:rPr lang="en-US" sz="1400" dirty="0" smtClean="0"/>
              <a:t> del </a:t>
            </a:r>
            <a:r>
              <a:rPr lang="en-US" sz="1400" dirty="0" err="1" smtClean="0"/>
              <a:t>fiel</a:t>
            </a:r>
            <a:r>
              <a:rPr lang="en-US" sz="1400" dirty="0" smtClean="0"/>
              <a:t> pueblo de Dios </a:t>
            </a:r>
          </a:p>
          <a:p>
            <a:pPr marL="403225" lvl="1" indent="-403225">
              <a:spcBef>
                <a:spcPts val="0"/>
              </a:spcBef>
              <a:buAutoNum type="arabicPeriod" startAt="3"/>
            </a:pPr>
            <a:r>
              <a:rPr lang="en-US" sz="1400" dirty="0" smtClean="0"/>
              <a:t>Los </a:t>
            </a:r>
            <a:r>
              <a:rPr lang="en-US" sz="1400" dirty="0" err="1" smtClean="0"/>
              <a:t>cuatro</a:t>
            </a:r>
            <a:r>
              <a:rPr lang="en-US" sz="1400" dirty="0" smtClean="0"/>
              <a:t> </a:t>
            </a:r>
            <a:r>
              <a:rPr lang="en-US" sz="1400" dirty="0" err="1" smtClean="0"/>
              <a:t>metales</a:t>
            </a:r>
            <a:r>
              <a:rPr lang="en-US" sz="1400" dirty="0" smtClean="0"/>
              <a:t> de la </a:t>
            </a:r>
            <a:r>
              <a:rPr lang="en-US" sz="1400" dirty="0" err="1" smtClean="0"/>
              <a:t>estatua</a:t>
            </a:r>
            <a:r>
              <a:rPr lang="en-US" sz="1400" dirty="0" smtClean="0"/>
              <a:t> </a:t>
            </a:r>
            <a:r>
              <a:rPr lang="en-US" sz="1400" dirty="0" err="1" smtClean="0"/>
              <a:t>en</a:t>
            </a:r>
            <a:r>
              <a:rPr lang="en-US" sz="1400" dirty="0" smtClean="0"/>
              <a:t> el </a:t>
            </a:r>
            <a:r>
              <a:rPr lang="en-US" sz="1400" dirty="0" err="1" smtClean="0"/>
              <a:t>sueño</a:t>
            </a:r>
            <a:r>
              <a:rPr lang="en-US" sz="1400" dirty="0" smtClean="0"/>
              <a:t> de </a:t>
            </a:r>
            <a:r>
              <a:rPr lang="en-US" sz="1400" dirty="0" err="1" smtClean="0"/>
              <a:t>Nabucodonosor</a:t>
            </a:r>
            <a:r>
              <a:rPr lang="en-US" sz="1400" dirty="0" smtClean="0"/>
              <a:t>, y </a:t>
            </a:r>
            <a:r>
              <a:rPr lang="en-US" sz="1400" dirty="0" err="1" smtClean="0"/>
              <a:t>los</a:t>
            </a:r>
            <a:r>
              <a:rPr lang="en-US" sz="1400" dirty="0" smtClean="0"/>
              <a:t> </a:t>
            </a:r>
            <a:r>
              <a:rPr lang="en-US" sz="1400" dirty="0" err="1" smtClean="0"/>
              <a:t>cuatro</a:t>
            </a:r>
            <a:r>
              <a:rPr lang="en-US" sz="1400" dirty="0" smtClean="0"/>
              <a:t> </a:t>
            </a:r>
            <a:r>
              <a:rPr lang="en-US" sz="1400" dirty="0" err="1" smtClean="0"/>
              <a:t>reinos</a:t>
            </a:r>
            <a:r>
              <a:rPr lang="en-US" sz="1400" dirty="0" smtClean="0"/>
              <a:t> </a:t>
            </a:r>
            <a:r>
              <a:rPr lang="en-US" sz="1400" dirty="0" err="1" smtClean="0"/>
              <a:t>representados</a:t>
            </a:r>
            <a:endParaRPr lang="en-US" sz="1400" dirty="0" smtClean="0"/>
          </a:p>
          <a:p>
            <a:pPr marL="400050" lvl="2" indent="0">
              <a:spcBef>
                <a:spcPts val="0"/>
              </a:spcBef>
              <a:buNone/>
            </a:pPr>
            <a:r>
              <a:rPr lang="en-US" sz="1400" dirty="0"/>
              <a:t>_________________ </a:t>
            </a:r>
            <a:r>
              <a:rPr lang="en-US" sz="1400" dirty="0" smtClean="0"/>
              <a:t>	______________</a:t>
            </a:r>
          </a:p>
          <a:p>
            <a:pPr marL="400050" lvl="2" indent="0">
              <a:spcBef>
                <a:spcPts val="0"/>
              </a:spcBef>
              <a:buNone/>
            </a:pPr>
            <a:r>
              <a:rPr lang="en-US" sz="1400" dirty="0"/>
              <a:t>_________________ 	</a:t>
            </a:r>
            <a:r>
              <a:rPr lang="en-US" sz="1400" dirty="0" smtClean="0"/>
              <a:t>______________</a:t>
            </a:r>
          </a:p>
          <a:p>
            <a:pPr marL="400050" lvl="2" indent="0">
              <a:spcBef>
                <a:spcPts val="0"/>
              </a:spcBef>
              <a:buNone/>
            </a:pPr>
            <a:r>
              <a:rPr lang="en-US" sz="1400" dirty="0" smtClean="0"/>
              <a:t>_________________ </a:t>
            </a:r>
            <a:r>
              <a:rPr lang="en-US" sz="1400" dirty="0"/>
              <a:t>	</a:t>
            </a:r>
            <a:r>
              <a:rPr lang="en-US" sz="1400" dirty="0" smtClean="0"/>
              <a:t>______________</a:t>
            </a:r>
          </a:p>
          <a:p>
            <a:pPr marL="400050" lvl="2" indent="0">
              <a:spcBef>
                <a:spcPts val="0"/>
              </a:spcBef>
              <a:buNone/>
            </a:pPr>
            <a:r>
              <a:rPr lang="en-US" sz="1400" dirty="0"/>
              <a:t>_________________ 	</a:t>
            </a:r>
            <a:r>
              <a:rPr lang="en-US" sz="1400" dirty="0" smtClean="0"/>
              <a:t>______________</a:t>
            </a:r>
          </a:p>
          <a:p>
            <a:pPr marL="403225" lvl="1" indent="-403225">
              <a:spcBef>
                <a:spcPts val="0"/>
              </a:spcBef>
              <a:buFont typeface="Arial" panose="020B0604020202020204" pitchFamily="34" charset="0"/>
              <a:buAutoNum type="arabicPeriod" startAt="3"/>
            </a:pPr>
            <a:r>
              <a:rPr lang="en-US" sz="1400" dirty="0" err="1"/>
              <a:t>Tema</a:t>
            </a:r>
            <a:r>
              <a:rPr lang="en-US" sz="1400" dirty="0"/>
              <a:t> principal del </a:t>
            </a:r>
            <a:r>
              <a:rPr lang="en-US" sz="1400" dirty="0" err="1"/>
              <a:t>libro</a:t>
            </a:r>
            <a:r>
              <a:rPr lang="en-US" sz="1400" dirty="0"/>
              <a:t>:  ________________________________________________________ </a:t>
            </a:r>
          </a:p>
          <a:p>
            <a:pPr marL="403225" lvl="1" indent="-403225">
              <a:spcBef>
                <a:spcPts val="0"/>
              </a:spcBef>
              <a:buFont typeface="Arial" panose="020B0604020202020204" pitchFamily="34" charset="0"/>
              <a:buAutoNum type="arabicPeriod" startAt="3"/>
            </a:pPr>
            <a:r>
              <a:rPr lang="en-US" sz="1400" dirty="0" smtClean="0"/>
              <a:t>El “</a:t>
            </a:r>
            <a:r>
              <a:rPr lang="en-US" sz="1400" dirty="0" err="1" smtClean="0"/>
              <a:t>milagro</a:t>
            </a:r>
            <a:r>
              <a:rPr lang="en-US" sz="1400" dirty="0" smtClean="0"/>
              <a:t>” </a:t>
            </a:r>
            <a:r>
              <a:rPr lang="en-US" sz="1400" dirty="0" err="1" smtClean="0"/>
              <a:t>en</a:t>
            </a:r>
            <a:r>
              <a:rPr lang="en-US" sz="1400" dirty="0" smtClean="0"/>
              <a:t> el cap. 6:  ________________________________________ </a:t>
            </a:r>
            <a:endParaRPr lang="en-US" sz="1400" dirty="0"/>
          </a:p>
          <a:p>
            <a:pPr marL="403225" lvl="1" indent="-403225">
              <a:spcBef>
                <a:spcPts val="0"/>
              </a:spcBef>
              <a:buFont typeface="Arial" panose="020B0604020202020204" pitchFamily="34" charset="0"/>
              <a:buAutoNum type="arabicPeriod" startAt="3"/>
            </a:pPr>
            <a:r>
              <a:rPr lang="en-US" sz="1400" dirty="0" err="1"/>
              <a:t>Tres</a:t>
            </a:r>
            <a:r>
              <a:rPr lang="en-US" sz="1400" dirty="0"/>
              <a:t> </a:t>
            </a:r>
            <a:r>
              <a:rPr lang="en-US" sz="1400" dirty="0" err="1" smtClean="0"/>
              <a:t>visiones</a:t>
            </a:r>
            <a:r>
              <a:rPr lang="en-US" sz="1400" dirty="0" smtClean="0"/>
              <a:t> que </a:t>
            </a:r>
            <a:r>
              <a:rPr lang="en-US" sz="1400" dirty="0" err="1" smtClean="0"/>
              <a:t>extienden</a:t>
            </a:r>
            <a:r>
              <a:rPr lang="en-US" sz="1400" dirty="0" smtClean="0"/>
              <a:t> </a:t>
            </a:r>
            <a:r>
              <a:rPr lang="en-US" sz="1400" dirty="0" err="1" smtClean="0"/>
              <a:t>desde</a:t>
            </a:r>
            <a:r>
              <a:rPr lang="en-US" sz="1400" dirty="0" smtClean="0"/>
              <a:t> el </a:t>
            </a:r>
            <a:r>
              <a:rPr lang="en-US" sz="1400" dirty="0" err="1" smtClean="0"/>
              <a:t>tiempo</a:t>
            </a:r>
            <a:r>
              <a:rPr lang="en-US" sz="1400" dirty="0" smtClean="0"/>
              <a:t> de Daniel hasta el ‘fin’ (el </a:t>
            </a:r>
            <a:r>
              <a:rPr lang="en-US" sz="1400" dirty="0" err="1" smtClean="0"/>
              <a:t>reino</a:t>
            </a:r>
            <a:r>
              <a:rPr lang="en-US" sz="1400" dirty="0" smtClean="0"/>
              <a:t> de Dios y el fin de la </a:t>
            </a:r>
            <a:r>
              <a:rPr lang="en-US" sz="1400" dirty="0" err="1" smtClean="0"/>
              <a:t>naci</a:t>
            </a:r>
            <a:r>
              <a:rPr lang="es-ES" sz="1400" dirty="0" err="1" smtClean="0"/>
              <a:t>ón</a:t>
            </a:r>
            <a:r>
              <a:rPr lang="es-ES" sz="1400" dirty="0" smtClean="0"/>
              <a:t> judía)</a:t>
            </a:r>
            <a:endParaRPr lang="en-US" sz="1400" dirty="0"/>
          </a:p>
          <a:p>
            <a:pPr marL="400050" lvl="2" indent="0">
              <a:spcBef>
                <a:spcPts val="0"/>
              </a:spcBef>
              <a:buNone/>
            </a:pPr>
            <a:r>
              <a:rPr lang="en-US" sz="1400" dirty="0"/>
              <a:t>_____________________  (</a:t>
            </a:r>
            <a:r>
              <a:rPr lang="en-US" sz="1400" dirty="0" err="1"/>
              <a:t>capítulo</a:t>
            </a:r>
            <a:r>
              <a:rPr lang="en-US" sz="1400" dirty="0"/>
              <a:t> ______)</a:t>
            </a:r>
          </a:p>
          <a:p>
            <a:pPr marL="400050" lvl="2" indent="0">
              <a:spcBef>
                <a:spcPts val="0"/>
              </a:spcBef>
              <a:buNone/>
            </a:pPr>
            <a:r>
              <a:rPr lang="en-US" sz="1400" dirty="0"/>
              <a:t>_____________________  (</a:t>
            </a:r>
            <a:r>
              <a:rPr lang="en-US" sz="1400" dirty="0" err="1"/>
              <a:t>capítulo</a:t>
            </a:r>
            <a:r>
              <a:rPr lang="en-US" sz="1400" dirty="0"/>
              <a:t> ______)</a:t>
            </a:r>
          </a:p>
          <a:p>
            <a:pPr marL="400050" lvl="2" indent="0">
              <a:spcBef>
                <a:spcPts val="0"/>
              </a:spcBef>
              <a:buNone/>
            </a:pPr>
            <a:r>
              <a:rPr lang="en-US" sz="1400" dirty="0"/>
              <a:t>_____________________  (</a:t>
            </a:r>
            <a:r>
              <a:rPr lang="en-US" sz="1400" dirty="0" err="1"/>
              <a:t>capítulo</a:t>
            </a:r>
            <a:r>
              <a:rPr lang="en-US" sz="1400" dirty="0"/>
              <a:t> ______)</a:t>
            </a:r>
          </a:p>
          <a:p>
            <a:pPr marL="403225" lvl="1" indent="-403225">
              <a:spcBef>
                <a:spcPts val="0"/>
              </a:spcBef>
              <a:buFont typeface="Arial" panose="020B0604020202020204" pitchFamily="34" charset="0"/>
              <a:buAutoNum type="arabicPeriod" startAt="3"/>
            </a:pPr>
            <a:r>
              <a:rPr lang="en-US" sz="1400" dirty="0" err="1" smtClean="0"/>
              <a:t>Cuatro</a:t>
            </a:r>
            <a:r>
              <a:rPr lang="en-US" sz="1400" dirty="0" smtClean="0"/>
              <a:t> </a:t>
            </a:r>
            <a:r>
              <a:rPr lang="en-US" sz="1400" dirty="0" err="1" smtClean="0"/>
              <a:t>reyes</a:t>
            </a:r>
            <a:r>
              <a:rPr lang="en-US" sz="1400" dirty="0" smtClean="0"/>
              <a:t> </a:t>
            </a:r>
            <a:r>
              <a:rPr lang="en-US" sz="1400" dirty="0" err="1" smtClean="0"/>
              <a:t>importantes</a:t>
            </a:r>
            <a:r>
              <a:rPr lang="en-US" sz="1400" dirty="0" smtClean="0"/>
              <a:t> </a:t>
            </a:r>
            <a:r>
              <a:rPr lang="en-US" sz="1400" dirty="0" err="1" smtClean="0"/>
              <a:t>en</a:t>
            </a:r>
            <a:r>
              <a:rPr lang="en-US" sz="1400" dirty="0" smtClean="0"/>
              <a:t> el </a:t>
            </a:r>
            <a:r>
              <a:rPr lang="en-US" sz="1400" dirty="0" err="1" smtClean="0"/>
              <a:t>libro</a:t>
            </a:r>
            <a:endParaRPr lang="en-US" sz="1400" dirty="0" smtClean="0"/>
          </a:p>
          <a:p>
            <a:pPr marL="400050" lvl="2" indent="0">
              <a:spcBef>
                <a:spcPts val="0"/>
              </a:spcBef>
              <a:buNone/>
            </a:pPr>
            <a:r>
              <a:rPr lang="en-US" sz="1400" dirty="0" smtClean="0"/>
              <a:t>______________ </a:t>
            </a:r>
          </a:p>
          <a:p>
            <a:pPr marL="400050" lvl="2" indent="0">
              <a:spcBef>
                <a:spcPts val="0"/>
              </a:spcBef>
              <a:buNone/>
            </a:pPr>
            <a:r>
              <a:rPr lang="en-US" sz="1400" dirty="0" smtClean="0"/>
              <a:t>______________</a:t>
            </a:r>
          </a:p>
          <a:p>
            <a:pPr marL="400050" lvl="2" indent="0">
              <a:spcBef>
                <a:spcPts val="0"/>
              </a:spcBef>
              <a:buNone/>
            </a:pPr>
            <a:r>
              <a:rPr lang="en-US" sz="1400" dirty="0" smtClean="0"/>
              <a:t>______________</a:t>
            </a:r>
          </a:p>
          <a:p>
            <a:pPr marL="400050" lvl="2" indent="0">
              <a:spcBef>
                <a:spcPts val="0"/>
              </a:spcBef>
              <a:buNone/>
            </a:pPr>
            <a:r>
              <a:rPr lang="en-US" sz="1400" dirty="0" smtClean="0"/>
              <a:t>______________</a:t>
            </a:r>
            <a:endParaRPr lang="en-US" sz="1400" dirty="0"/>
          </a:p>
        </p:txBody>
      </p:sp>
      <p:sp>
        <p:nvSpPr>
          <p:cNvPr id="4" name="TextBox 3"/>
          <p:cNvSpPr txBox="1"/>
          <p:nvPr/>
        </p:nvSpPr>
        <p:spPr>
          <a:xfrm>
            <a:off x="745249" y="416123"/>
            <a:ext cx="550151"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605</a:t>
            </a:r>
            <a:endParaRPr lang="en-US" sz="1400" i="1" dirty="0">
              <a:solidFill>
                <a:srgbClr val="0000CC"/>
              </a:solidFill>
              <a:latin typeface="Lucida Handwriting" panose="03010101010101010101" pitchFamily="66" charset="0"/>
            </a:endParaRPr>
          </a:p>
        </p:txBody>
      </p:sp>
      <p:sp>
        <p:nvSpPr>
          <p:cNvPr id="5" name="TextBox 4"/>
          <p:cNvSpPr txBox="1"/>
          <p:nvPr/>
        </p:nvSpPr>
        <p:spPr>
          <a:xfrm>
            <a:off x="745249" y="647700"/>
            <a:ext cx="550151"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597</a:t>
            </a:r>
            <a:endParaRPr lang="en-US" sz="1400" i="1" dirty="0">
              <a:solidFill>
                <a:srgbClr val="0000CC"/>
              </a:solidFill>
              <a:latin typeface="Lucida Handwriting" panose="03010101010101010101" pitchFamily="66" charset="0"/>
            </a:endParaRPr>
          </a:p>
        </p:txBody>
      </p:sp>
      <p:sp>
        <p:nvSpPr>
          <p:cNvPr id="6" name="TextBox 5"/>
          <p:cNvSpPr txBox="1"/>
          <p:nvPr/>
        </p:nvSpPr>
        <p:spPr>
          <a:xfrm>
            <a:off x="717824" y="838200"/>
            <a:ext cx="550151"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586</a:t>
            </a:r>
            <a:endParaRPr lang="en-US" sz="1400" i="1" dirty="0">
              <a:solidFill>
                <a:srgbClr val="0000CC"/>
              </a:solidFill>
              <a:latin typeface="Lucida Handwriting" panose="03010101010101010101" pitchFamily="66" charset="0"/>
            </a:endParaRPr>
          </a:p>
        </p:txBody>
      </p:sp>
      <p:sp>
        <p:nvSpPr>
          <p:cNvPr id="7" name="TextBox 6"/>
          <p:cNvSpPr txBox="1"/>
          <p:nvPr/>
        </p:nvSpPr>
        <p:spPr>
          <a:xfrm>
            <a:off x="717823" y="1046205"/>
            <a:ext cx="550151"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539</a:t>
            </a:r>
            <a:endParaRPr lang="en-US" sz="1400" i="1" dirty="0">
              <a:solidFill>
                <a:srgbClr val="0000CC"/>
              </a:solidFill>
              <a:latin typeface="Lucida Handwriting" panose="03010101010101010101" pitchFamily="66" charset="0"/>
            </a:endParaRPr>
          </a:p>
        </p:txBody>
      </p:sp>
      <p:sp>
        <p:nvSpPr>
          <p:cNvPr id="8" name="TextBox 7"/>
          <p:cNvSpPr txBox="1"/>
          <p:nvPr/>
        </p:nvSpPr>
        <p:spPr>
          <a:xfrm>
            <a:off x="698247" y="1485900"/>
            <a:ext cx="652743"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2 </a:t>
            </a:r>
            <a:r>
              <a:rPr lang="en-US" sz="1400" i="1" dirty="0">
                <a:solidFill>
                  <a:srgbClr val="0000CC"/>
                </a:solidFill>
                <a:latin typeface="Lucida Handwriting" panose="03010101010101010101" pitchFamily="66" charset="0"/>
              </a:rPr>
              <a:t>y</a:t>
            </a:r>
            <a:r>
              <a:rPr lang="en-US" sz="1400" i="1" dirty="0" smtClean="0">
                <a:solidFill>
                  <a:srgbClr val="0000CC"/>
                </a:solidFill>
                <a:latin typeface="Lucida Handwriting" panose="03010101010101010101" pitchFamily="66" charset="0"/>
              </a:rPr>
              <a:t> 7</a:t>
            </a:r>
            <a:endParaRPr lang="en-US" sz="1400" i="1" dirty="0">
              <a:solidFill>
                <a:srgbClr val="0000CC"/>
              </a:solidFill>
              <a:latin typeface="Lucida Handwriting" panose="03010101010101010101" pitchFamily="66" charset="0"/>
            </a:endParaRPr>
          </a:p>
        </p:txBody>
      </p:sp>
      <p:sp>
        <p:nvSpPr>
          <p:cNvPr id="9" name="TextBox 8"/>
          <p:cNvSpPr txBox="1"/>
          <p:nvPr/>
        </p:nvSpPr>
        <p:spPr>
          <a:xfrm>
            <a:off x="853257" y="1711523"/>
            <a:ext cx="652743"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4 </a:t>
            </a:r>
            <a:r>
              <a:rPr lang="en-US" sz="1400" i="1" dirty="0">
                <a:solidFill>
                  <a:srgbClr val="0000CC"/>
                </a:solidFill>
                <a:latin typeface="Lucida Handwriting" panose="03010101010101010101" pitchFamily="66" charset="0"/>
              </a:rPr>
              <a:t>y</a:t>
            </a:r>
            <a:r>
              <a:rPr lang="en-US" sz="1400" i="1" dirty="0" smtClean="0">
                <a:solidFill>
                  <a:srgbClr val="0000CC"/>
                </a:solidFill>
                <a:latin typeface="Lucida Handwriting" panose="03010101010101010101" pitchFamily="66" charset="0"/>
              </a:rPr>
              <a:t> 5</a:t>
            </a:r>
            <a:endParaRPr lang="en-US" sz="1400" i="1" dirty="0">
              <a:solidFill>
                <a:srgbClr val="0000CC"/>
              </a:solidFill>
              <a:latin typeface="Lucida Handwriting" panose="03010101010101010101" pitchFamily="66" charset="0"/>
            </a:endParaRPr>
          </a:p>
        </p:txBody>
      </p:sp>
      <p:sp>
        <p:nvSpPr>
          <p:cNvPr id="10" name="TextBox 9"/>
          <p:cNvSpPr txBox="1"/>
          <p:nvPr/>
        </p:nvSpPr>
        <p:spPr>
          <a:xfrm>
            <a:off x="830436" y="1907977"/>
            <a:ext cx="652744"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3 y 6</a:t>
            </a:r>
            <a:endParaRPr lang="en-US" sz="1400" i="1" dirty="0">
              <a:solidFill>
                <a:srgbClr val="0000CC"/>
              </a:solidFill>
              <a:latin typeface="Lucida Handwriting" panose="03010101010101010101" pitchFamily="66" charset="0"/>
            </a:endParaRPr>
          </a:p>
        </p:txBody>
      </p:sp>
      <p:sp>
        <p:nvSpPr>
          <p:cNvPr id="11" name="TextBox 10"/>
          <p:cNvSpPr txBox="1"/>
          <p:nvPr/>
        </p:nvSpPr>
        <p:spPr>
          <a:xfrm>
            <a:off x="1090386" y="2324100"/>
            <a:ext cx="558166"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Oro</a:t>
            </a:r>
            <a:endParaRPr lang="en-US" sz="1400" i="1" dirty="0">
              <a:solidFill>
                <a:srgbClr val="0000CC"/>
              </a:solidFill>
              <a:latin typeface="Lucida Handwriting" panose="03010101010101010101" pitchFamily="66" charset="0"/>
            </a:endParaRPr>
          </a:p>
        </p:txBody>
      </p:sp>
      <p:sp>
        <p:nvSpPr>
          <p:cNvPr id="12" name="TextBox 11"/>
          <p:cNvSpPr txBox="1"/>
          <p:nvPr/>
        </p:nvSpPr>
        <p:spPr>
          <a:xfrm>
            <a:off x="996613" y="2549320"/>
            <a:ext cx="745718"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Plata</a:t>
            </a:r>
            <a:endParaRPr lang="en-US" sz="1400" i="1" dirty="0">
              <a:solidFill>
                <a:srgbClr val="0000CC"/>
              </a:solidFill>
              <a:latin typeface="Lucida Handwriting" panose="03010101010101010101" pitchFamily="66" charset="0"/>
            </a:endParaRPr>
          </a:p>
        </p:txBody>
      </p:sp>
      <p:sp>
        <p:nvSpPr>
          <p:cNvPr id="13" name="TextBox 12"/>
          <p:cNvSpPr txBox="1"/>
          <p:nvPr/>
        </p:nvSpPr>
        <p:spPr>
          <a:xfrm>
            <a:off x="928598" y="2778323"/>
            <a:ext cx="889988"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Bronce</a:t>
            </a:r>
            <a:endParaRPr lang="en-US" sz="1400" i="1" dirty="0">
              <a:solidFill>
                <a:srgbClr val="0000CC"/>
              </a:solidFill>
              <a:latin typeface="Lucida Handwriting" panose="03010101010101010101" pitchFamily="66" charset="0"/>
            </a:endParaRPr>
          </a:p>
        </p:txBody>
      </p:sp>
      <p:sp>
        <p:nvSpPr>
          <p:cNvPr id="14" name="TextBox 13"/>
          <p:cNvSpPr txBox="1"/>
          <p:nvPr/>
        </p:nvSpPr>
        <p:spPr>
          <a:xfrm>
            <a:off x="551892" y="2971800"/>
            <a:ext cx="1643400"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Hierro</a:t>
            </a:r>
            <a:r>
              <a:rPr lang="en-US" sz="1400" i="1" dirty="0" smtClean="0">
                <a:solidFill>
                  <a:srgbClr val="0000CC"/>
                </a:solidFill>
                <a:latin typeface="Lucida Handwriting" panose="03010101010101010101" pitchFamily="66" charset="0"/>
              </a:rPr>
              <a:t> y </a:t>
            </a:r>
            <a:r>
              <a:rPr lang="en-US" sz="1400" i="1" dirty="0" err="1" smtClean="0">
                <a:solidFill>
                  <a:srgbClr val="0000CC"/>
                </a:solidFill>
                <a:latin typeface="Lucida Handwriting" panose="03010101010101010101" pitchFamily="66" charset="0"/>
              </a:rPr>
              <a:t>barro</a:t>
            </a:r>
            <a:endParaRPr lang="en-US" sz="1400" i="1" dirty="0">
              <a:solidFill>
                <a:srgbClr val="0000CC"/>
              </a:solidFill>
              <a:latin typeface="Lucida Handwriting" panose="03010101010101010101" pitchFamily="66" charset="0"/>
            </a:endParaRPr>
          </a:p>
        </p:txBody>
      </p:sp>
      <p:sp>
        <p:nvSpPr>
          <p:cNvPr id="15" name="TextBox 14"/>
          <p:cNvSpPr txBox="1"/>
          <p:nvPr/>
        </p:nvSpPr>
        <p:spPr>
          <a:xfrm>
            <a:off x="2424681" y="3136130"/>
            <a:ext cx="5636479" cy="307777"/>
          </a:xfrm>
          <a:prstGeom prst="rect">
            <a:avLst/>
          </a:prstGeom>
          <a:noFill/>
        </p:spPr>
        <p:txBody>
          <a:bodyPr wrap="none" rtlCol="0">
            <a:spAutoFit/>
          </a:bodyPr>
          <a:lstStyle/>
          <a:p>
            <a:pPr algn="ctr"/>
            <a:r>
              <a:rPr lang="en-US" sz="1400" i="1">
                <a:solidFill>
                  <a:srgbClr val="0000CC"/>
                </a:solidFill>
                <a:latin typeface="Lucida Handwriting" panose="03010101010101010101" pitchFamily="66" charset="0"/>
              </a:rPr>
              <a:t>Dios </a:t>
            </a:r>
            <a:r>
              <a:rPr lang="en-US" sz="1400" i="1" dirty="0" err="1">
                <a:solidFill>
                  <a:srgbClr val="0000CC"/>
                </a:solidFill>
                <a:latin typeface="Lucida Handwriting" panose="03010101010101010101" pitchFamily="66" charset="0"/>
              </a:rPr>
              <a:t>domina</a:t>
            </a:r>
            <a:r>
              <a:rPr lang="en-US" sz="1400" i="1" dirty="0">
                <a:solidFill>
                  <a:srgbClr val="0000CC"/>
                </a:solidFill>
                <a:latin typeface="Lucida Handwriting" panose="03010101010101010101" pitchFamily="66" charset="0"/>
              </a:rPr>
              <a:t> </a:t>
            </a:r>
            <a:r>
              <a:rPr lang="en-US" sz="1400" i="1" dirty="0" err="1">
                <a:solidFill>
                  <a:srgbClr val="0000CC"/>
                </a:solidFill>
                <a:latin typeface="Lucida Handwriting" panose="03010101010101010101" pitchFamily="66" charset="0"/>
              </a:rPr>
              <a:t>en</a:t>
            </a:r>
            <a:r>
              <a:rPr lang="en-US" sz="1400" i="1" dirty="0">
                <a:solidFill>
                  <a:srgbClr val="0000CC"/>
                </a:solidFill>
                <a:latin typeface="Lucida Handwriting" panose="03010101010101010101" pitchFamily="66" charset="0"/>
              </a:rPr>
              <a:t> </a:t>
            </a:r>
            <a:r>
              <a:rPr lang="en-US" sz="1400" i="1" dirty="0" err="1">
                <a:solidFill>
                  <a:srgbClr val="0000CC"/>
                </a:solidFill>
                <a:latin typeface="Lucida Handwriting" panose="03010101010101010101" pitchFamily="66" charset="0"/>
              </a:rPr>
              <a:t>los</a:t>
            </a:r>
            <a:r>
              <a:rPr lang="en-US" sz="1400" i="1" dirty="0">
                <a:solidFill>
                  <a:srgbClr val="0000CC"/>
                </a:solidFill>
                <a:latin typeface="Lucida Handwriting" panose="03010101010101010101" pitchFamily="66" charset="0"/>
              </a:rPr>
              <a:t> </a:t>
            </a:r>
            <a:r>
              <a:rPr lang="en-US" sz="1400" i="1" dirty="0" err="1">
                <a:solidFill>
                  <a:srgbClr val="0000CC"/>
                </a:solidFill>
                <a:latin typeface="Lucida Handwriting" panose="03010101010101010101" pitchFamily="66" charset="0"/>
              </a:rPr>
              <a:t>reinos</a:t>
            </a:r>
            <a:r>
              <a:rPr lang="en-US" sz="1400" i="1" dirty="0">
                <a:solidFill>
                  <a:srgbClr val="0000CC"/>
                </a:solidFill>
                <a:latin typeface="Lucida Handwriting" panose="03010101010101010101" pitchFamily="66" charset="0"/>
              </a:rPr>
              <a:t> de </a:t>
            </a:r>
            <a:r>
              <a:rPr lang="en-US" sz="1400" i="1" dirty="0" err="1">
                <a:solidFill>
                  <a:srgbClr val="0000CC"/>
                </a:solidFill>
                <a:latin typeface="Lucida Handwriting" panose="03010101010101010101" pitchFamily="66" charset="0"/>
              </a:rPr>
              <a:t>los</a:t>
            </a:r>
            <a:r>
              <a:rPr lang="en-US" sz="1400" i="1" dirty="0">
                <a:solidFill>
                  <a:srgbClr val="0000CC"/>
                </a:solidFill>
                <a:latin typeface="Lucida Handwriting" panose="03010101010101010101" pitchFamily="66" charset="0"/>
              </a:rPr>
              <a:t> hombres. (Dan 4:17)</a:t>
            </a:r>
          </a:p>
        </p:txBody>
      </p:sp>
      <p:sp>
        <p:nvSpPr>
          <p:cNvPr id="16" name="TextBox 15"/>
          <p:cNvSpPr txBox="1"/>
          <p:nvPr/>
        </p:nvSpPr>
        <p:spPr>
          <a:xfrm>
            <a:off x="2776176" y="3389297"/>
            <a:ext cx="1608134" cy="307777"/>
          </a:xfrm>
          <a:prstGeom prst="rect">
            <a:avLst/>
          </a:prstGeom>
          <a:noFill/>
        </p:spPr>
        <p:txBody>
          <a:bodyPr wrap="none" rtlCol="0">
            <a:spAutoFit/>
          </a:bodyPr>
          <a:lstStyle/>
          <a:p>
            <a:pPr algn="ctr"/>
            <a:r>
              <a:rPr lang="es-ES" sz="1400" i="1" dirty="0" smtClean="0">
                <a:solidFill>
                  <a:srgbClr val="0000CC"/>
                </a:solidFill>
                <a:latin typeface="Lucida Handwriting" panose="03010101010101010101" pitchFamily="66" charset="0"/>
              </a:rPr>
              <a:t>Foso de leones</a:t>
            </a:r>
            <a:endParaRPr lang="en-US" sz="1400" i="1" dirty="0">
              <a:solidFill>
                <a:srgbClr val="0000CC"/>
              </a:solidFill>
              <a:latin typeface="Lucida Handwriting" panose="03010101010101010101" pitchFamily="66" charset="0"/>
            </a:endParaRPr>
          </a:p>
        </p:txBody>
      </p:sp>
      <p:sp>
        <p:nvSpPr>
          <p:cNvPr id="18" name="TextBox 17"/>
          <p:cNvSpPr txBox="1"/>
          <p:nvPr/>
        </p:nvSpPr>
        <p:spPr>
          <a:xfrm>
            <a:off x="3352800" y="3835743"/>
            <a:ext cx="306494" cy="307777"/>
          </a:xfrm>
          <a:prstGeom prst="rect">
            <a:avLst/>
          </a:prstGeom>
          <a:noFill/>
        </p:spPr>
        <p:txBody>
          <a:bodyPr wrap="none" rtlCol="0">
            <a:spAutoFit/>
          </a:bodyPr>
          <a:lstStyle/>
          <a:p>
            <a:r>
              <a:rPr lang="es-ES" sz="1400" i="1" dirty="0">
                <a:solidFill>
                  <a:srgbClr val="0000CC"/>
                </a:solidFill>
                <a:latin typeface="Lucida Handwriting" panose="03010101010101010101" pitchFamily="66" charset="0"/>
              </a:rPr>
              <a:t>2</a:t>
            </a:r>
            <a:endParaRPr lang="en-US" sz="1400" i="1" dirty="0">
              <a:solidFill>
                <a:srgbClr val="0000CC"/>
              </a:solidFill>
              <a:latin typeface="Lucida Handwriting" panose="03010101010101010101" pitchFamily="66" charset="0"/>
            </a:endParaRPr>
          </a:p>
        </p:txBody>
      </p:sp>
      <p:sp>
        <p:nvSpPr>
          <p:cNvPr id="20" name="TextBox 19"/>
          <p:cNvSpPr txBox="1"/>
          <p:nvPr/>
        </p:nvSpPr>
        <p:spPr>
          <a:xfrm>
            <a:off x="3352800" y="4041577"/>
            <a:ext cx="306494" cy="307777"/>
          </a:xfrm>
          <a:prstGeom prst="rect">
            <a:avLst/>
          </a:prstGeom>
          <a:noFill/>
        </p:spPr>
        <p:txBody>
          <a:bodyPr wrap="none" rtlCol="0">
            <a:spAutoFit/>
          </a:bodyPr>
          <a:lstStyle/>
          <a:p>
            <a:r>
              <a:rPr lang="es-ES" sz="1400" i="1" dirty="0">
                <a:solidFill>
                  <a:srgbClr val="0000CC"/>
                </a:solidFill>
                <a:latin typeface="Lucida Handwriting" panose="03010101010101010101" pitchFamily="66" charset="0"/>
              </a:rPr>
              <a:t>7</a:t>
            </a:r>
            <a:endParaRPr lang="en-US" sz="1400" i="1" dirty="0">
              <a:solidFill>
                <a:srgbClr val="0000CC"/>
              </a:solidFill>
              <a:latin typeface="Lucida Handwriting" panose="03010101010101010101" pitchFamily="66" charset="0"/>
            </a:endParaRPr>
          </a:p>
        </p:txBody>
      </p:sp>
      <p:sp>
        <p:nvSpPr>
          <p:cNvPr id="22" name="TextBox 21"/>
          <p:cNvSpPr txBox="1"/>
          <p:nvPr/>
        </p:nvSpPr>
        <p:spPr>
          <a:xfrm>
            <a:off x="3363097" y="4251239"/>
            <a:ext cx="306494" cy="307777"/>
          </a:xfrm>
          <a:prstGeom prst="rect">
            <a:avLst/>
          </a:prstGeom>
          <a:noFill/>
        </p:spPr>
        <p:txBody>
          <a:bodyPr wrap="none" rtlCol="0">
            <a:spAutoFit/>
          </a:bodyPr>
          <a:lstStyle/>
          <a:p>
            <a:r>
              <a:rPr lang="es-ES" sz="1400" i="1" dirty="0">
                <a:solidFill>
                  <a:srgbClr val="0000CC"/>
                </a:solidFill>
                <a:latin typeface="Lucida Handwriting" panose="03010101010101010101" pitchFamily="66" charset="0"/>
              </a:rPr>
              <a:t>9</a:t>
            </a:r>
            <a:endParaRPr lang="en-US" sz="1400" i="1" dirty="0">
              <a:solidFill>
                <a:srgbClr val="0000CC"/>
              </a:solidFill>
              <a:latin typeface="Lucida Handwriting" panose="03010101010101010101" pitchFamily="66" charset="0"/>
            </a:endParaRPr>
          </a:p>
        </p:txBody>
      </p:sp>
      <p:sp>
        <p:nvSpPr>
          <p:cNvPr id="23" name="TextBox 22"/>
          <p:cNvSpPr txBox="1"/>
          <p:nvPr/>
        </p:nvSpPr>
        <p:spPr>
          <a:xfrm>
            <a:off x="380556" y="4674749"/>
            <a:ext cx="1774846"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Nabucodonosor</a:t>
            </a:r>
            <a:endParaRPr lang="en-US" sz="1400" i="1" dirty="0">
              <a:solidFill>
                <a:srgbClr val="0000CC"/>
              </a:solidFill>
              <a:latin typeface="Lucida Handwriting" panose="03010101010101010101" pitchFamily="66" charset="0"/>
            </a:endParaRPr>
          </a:p>
        </p:txBody>
      </p:sp>
      <p:sp>
        <p:nvSpPr>
          <p:cNvPr id="24" name="TextBox 23"/>
          <p:cNvSpPr txBox="1"/>
          <p:nvPr/>
        </p:nvSpPr>
        <p:spPr>
          <a:xfrm>
            <a:off x="777472" y="4891507"/>
            <a:ext cx="1035861"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Belsasar</a:t>
            </a:r>
            <a:endParaRPr lang="en-US" sz="1400" i="1" dirty="0">
              <a:solidFill>
                <a:srgbClr val="0000CC"/>
              </a:solidFill>
              <a:latin typeface="Lucida Handwriting" panose="03010101010101010101" pitchFamily="66" charset="0"/>
            </a:endParaRPr>
          </a:p>
        </p:txBody>
      </p:sp>
      <p:sp>
        <p:nvSpPr>
          <p:cNvPr id="25" name="TextBox 24"/>
          <p:cNvSpPr txBox="1"/>
          <p:nvPr/>
        </p:nvSpPr>
        <p:spPr>
          <a:xfrm>
            <a:off x="877482" y="5094140"/>
            <a:ext cx="780984"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Darío</a:t>
            </a:r>
            <a:endParaRPr lang="en-US" sz="1400" i="1" dirty="0">
              <a:solidFill>
                <a:srgbClr val="0000CC"/>
              </a:solidFill>
              <a:latin typeface="Lucida Handwriting" panose="03010101010101010101" pitchFamily="66" charset="0"/>
            </a:endParaRPr>
          </a:p>
        </p:txBody>
      </p:sp>
      <p:sp>
        <p:nvSpPr>
          <p:cNvPr id="26" name="TextBox 25"/>
          <p:cNvSpPr txBox="1"/>
          <p:nvPr/>
        </p:nvSpPr>
        <p:spPr>
          <a:xfrm>
            <a:off x="963245" y="5320782"/>
            <a:ext cx="609462"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Ciro</a:t>
            </a:r>
            <a:endParaRPr lang="en-US" sz="1400" i="1" dirty="0">
              <a:solidFill>
                <a:srgbClr val="0000CC"/>
              </a:solidFill>
              <a:latin typeface="Lucida Handwriting" panose="03010101010101010101" pitchFamily="66" charset="0"/>
            </a:endParaRPr>
          </a:p>
        </p:txBody>
      </p:sp>
      <p:sp>
        <p:nvSpPr>
          <p:cNvPr id="28" name="TextBox 27"/>
          <p:cNvSpPr txBox="1"/>
          <p:nvPr/>
        </p:nvSpPr>
        <p:spPr>
          <a:xfrm>
            <a:off x="2929262" y="2325733"/>
            <a:ext cx="1301959"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Babilónico</a:t>
            </a:r>
            <a:endParaRPr lang="en-US" sz="1400" i="1" dirty="0">
              <a:solidFill>
                <a:srgbClr val="0000CC"/>
              </a:solidFill>
              <a:latin typeface="Lucida Handwriting" panose="03010101010101010101" pitchFamily="66" charset="0"/>
            </a:endParaRPr>
          </a:p>
        </p:txBody>
      </p:sp>
      <p:sp>
        <p:nvSpPr>
          <p:cNvPr id="29" name="TextBox 28"/>
          <p:cNvSpPr txBox="1"/>
          <p:nvPr/>
        </p:nvSpPr>
        <p:spPr>
          <a:xfrm>
            <a:off x="2910831" y="2550953"/>
            <a:ext cx="1338829"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Medo-persa</a:t>
            </a:r>
            <a:endParaRPr lang="en-US" sz="1400" i="1" dirty="0">
              <a:solidFill>
                <a:srgbClr val="0000CC"/>
              </a:solidFill>
              <a:latin typeface="Lucida Handwriting" panose="03010101010101010101" pitchFamily="66" charset="0"/>
            </a:endParaRPr>
          </a:p>
        </p:txBody>
      </p:sp>
      <p:sp>
        <p:nvSpPr>
          <p:cNvPr id="30" name="TextBox 29"/>
          <p:cNvSpPr txBox="1"/>
          <p:nvPr/>
        </p:nvSpPr>
        <p:spPr>
          <a:xfrm>
            <a:off x="3161808" y="2779956"/>
            <a:ext cx="845104"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Griego</a:t>
            </a:r>
            <a:endParaRPr lang="en-US" sz="1400" i="1" dirty="0">
              <a:solidFill>
                <a:srgbClr val="0000CC"/>
              </a:solidFill>
              <a:latin typeface="Lucida Handwriting" panose="03010101010101010101" pitchFamily="66" charset="0"/>
            </a:endParaRPr>
          </a:p>
        </p:txBody>
      </p:sp>
      <p:sp>
        <p:nvSpPr>
          <p:cNvPr id="31" name="TextBox 30"/>
          <p:cNvSpPr txBox="1"/>
          <p:nvPr/>
        </p:nvSpPr>
        <p:spPr>
          <a:xfrm>
            <a:off x="3060019" y="2973433"/>
            <a:ext cx="1048685"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Romano</a:t>
            </a:r>
            <a:endParaRPr lang="en-US" sz="1400" i="1" dirty="0">
              <a:solidFill>
                <a:srgbClr val="0000CC"/>
              </a:solidFill>
              <a:latin typeface="Lucida Handwriting" panose="03010101010101010101" pitchFamily="66" charset="0"/>
            </a:endParaRPr>
          </a:p>
        </p:txBody>
      </p:sp>
      <p:sp>
        <p:nvSpPr>
          <p:cNvPr id="40" name="TextBox 39"/>
          <p:cNvSpPr txBox="1"/>
          <p:nvPr/>
        </p:nvSpPr>
        <p:spPr>
          <a:xfrm>
            <a:off x="658656" y="3845123"/>
            <a:ext cx="1931939" cy="307777"/>
          </a:xfrm>
          <a:prstGeom prst="rect">
            <a:avLst/>
          </a:prstGeom>
          <a:noFill/>
        </p:spPr>
        <p:txBody>
          <a:bodyPr wrap="none" rtlCol="0">
            <a:spAutoFit/>
          </a:bodyPr>
          <a:lstStyle/>
          <a:p>
            <a:pPr algn="ctr"/>
            <a:r>
              <a:rPr lang="es-ES" sz="1400" i="1" dirty="0" smtClean="0">
                <a:solidFill>
                  <a:srgbClr val="0000CC"/>
                </a:solidFill>
                <a:latin typeface="Lucida Handwriting" panose="03010101010101010101" pitchFamily="66" charset="0"/>
              </a:rPr>
              <a:t>Hombre metálico</a:t>
            </a:r>
            <a:endParaRPr lang="en-US" sz="1400" i="1" dirty="0">
              <a:solidFill>
                <a:srgbClr val="0000CC"/>
              </a:solidFill>
              <a:latin typeface="Lucida Handwriting" panose="03010101010101010101" pitchFamily="66" charset="0"/>
            </a:endParaRPr>
          </a:p>
        </p:txBody>
      </p:sp>
      <p:sp>
        <p:nvSpPr>
          <p:cNvPr id="41" name="TextBox 40"/>
          <p:cNvSpPr txBox="1"/>
          <p:nvPr/>
        </p:nvSpPr>
        <p:spPr>
          <a:xfrm>
            <a:off x="667882" y="4041577"/>
            <a:ext cx="1630576"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Cuatro</a:t>
            </a:r>
            <a:r>
              <a:rPr lang="en-US" sz="1400" i="1" dirty="0" smtClean="0">
                <a:solidFill>
                  <a:srgbClr val="0000CC"/>
                </a:solidFill>
                <a:latin typeface="Lucida Handwriting" panose="03010101010101010101" pitchFamily="66" charset="0"/>
              </a:rPr>
              <a:t> </a:t>
            </a:r>
            <a:r>
              <a:rPr lang="en-US" sz="1400" i="1" dirty="0" err="1" smtClean="0">
                <a:solidFill>
                  <a:srgbClr val="0000CC"/>
                </a:solidFill>
                <a:latin typeface="Lucida Handwriting" panose="03010101010101010101" pitchFamily="66" charset="0"/>
              </a:rPr>
              <a:t>bestias</a:t>
            </a:r>
            <a:endParaRPr lang="en-US" sz="1400" i="1" dirty="0">
              <a:solidFill>
                <a:srgbClr val="0000CC"/>
              </a:solidFill>
              <a:latin typeface="Lucida Handwriting" panose="03010101010101010101" pitchFamily="66" charset="0"/>
            </a:endParaRPr>
          </a:p>
        </p:txBody>
      </p:sp>
      <p:sp>
        <p:nvSpPr>
          <p:cNvPr id="42" name="TextBox 41"/>
          <p:cNvSpPr txBox="1"/>
          <p:nvPr/>
        </p:nvSpPr>
        <p:spPr>
          <a:xfrm>
            <a:off x="914760" y="4255358"/>
            <a:ext cx="1370888"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70 </a:t>
            </a:r>
            <a:r>
              <a:rPr lang="en-US" sz="1400" i="1" dirty="0" err="1" smtClean="0">
                <a:solidFill>
                  <a:srgbClr val="0000CC"/>
                </a:solidFill>
                <a:latin typeface="Lucida Handwriting" panose="03010101010101010101" pitchFamily="66" charset="0"/>
              </a:rPr>
              <a:t>semanas</a:t>
            </a:r>
            <a:endParaRPr lang="en-US" sz="1400" i="1" dirty="0">
              <a:solidFill>
                <a:srgbClr val="0000CC"/>
              </a:solidFill>
              <a:latin typeface="Lucida Handwriting" panose="03010101010101010101" pitchFamily="66" charset="0"/>
            </a:endParaRPr>
          </a:p>
        </p:txBody>
      </p:sp>
    </p:spTree>
    <p:extLst>
      <p:ext uri="{BB962C8B-B14F-4D97-AF65-F5344CB8AC3E}">
        <p14:creationId xmlns:p14="http://schemas.microsoft.com/office/powerpoint/2010/main" val="37666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8" grpId="0"/>
      <p:bldP spid="20" grpId="0"/>
      <p:bldP spid="22" grpId="0"/>
      <p:bldP spid="23" grpId="0"/>
      <p:bldP spid="24" grpId="0"/>
      <p:bldP spid="25" grpId="0"/>
      <p:bldP spid="26" grpId="0"/>
      <p:bldP spid="28" grpId="0"/>
      <p:bldP spid="29" grpId="0"/>
      <p:bldP spid="30" grpId="0"/>
      <p:bldP spid="31" grpId="0"/>
      <p:bldP spid="40" grpId="0"/>
      <p:bldP spid="41" grpId="0"/>
      <p:bldP spid="42"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8248" y="-1"/>
            <a:ext cx="9123067" cy="5715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60097" y="5463396"/>
            <a:ext cx="2553904" cy="230832"/>
          </a:xfrm>
          <a:prstGeom prst="rect">
            <a:avLst/>
          </a:prstGeom>
          <a:noFill/>
        </p:spPr>
        <p:txBody>
          <a:bodyPr wrap="none" rtlCol="0">
            <a:spAutoFit/>
          </a:bodyPr>
          <a:lstStyle/>
          <a:p>
            <a:r>
              <a:rPr lang="en-US" sz="900" dirty="0" err="1" smtClean="0">
                <a:solidFill>
                  <a:prstClr val="black"/>
                </a:solidFill>
              </a:rPr>
              <a:t>Basado</a:t>
            </a:r>
            <a:r>
              <a:rPr lang="en-US" sz="900" dirty="0" smtClean="0">
                <a:solidFill>
                  <a:prstClr val="black"/>
                </a:solidFill>
              </a:rPr>
              <a:t> </a:t>
            </a:r>
            <a:r>
              <a:rPr lang="en-US" sz="900" dirty="0" err="1" smtClean="0">
                <a:solidFill>
                  <a:prstClr val="black"/>
                </a:solidFill>
              </a:rPr>
              <a:t>en</a:t>
            </a:r>
            <a:r>
              <a:rPr lang="en-US" sz="900" dirty="0" smtClean="0">
                <a:solidFill>
                  <a:prstClr val="black"/>
                </a:solidFill>
              </a:rPr>
              <a:t> </a:t>
            </a:r>
            <a:r>
              <a:rPr lang="en-US" sz="900" dirty="0" err="1" smtClean="0">
                <a:solidFill>
                  <a:prstClr val="black"/>
                </a:solidFill>
              </a:rPr>
              <a:t>gráficos</a:t>
            </a:r>
            <a:r>
              <a:rPr lang="en-US" sz="900" dirty="0" smtClean="0">
                <a:solidFill>
                  <a:prstClr val="black"/>
                </a:solidFill>
              </a:rPr>
              <a:t> de Marc </a:t>
            </a:r>
            <a:r>
              <a:rPr lang="en-US" sz="900" dirty="0">
                <a:solidFill>
                  <a:prstClr val="black"/>
                </a:solidFill>
              </a:rPr>
              <a:t>Hinds </a:t>
            </a:r>
            <a:r>
              <a:rPr lang="en-US" sz="900" dirty="0" smtClean="0">
                <a:solidFill>
                  <a:prstClr val="black"/>
                </a:solidFill>
              </a:rPr>
              <a:t>y </a:t>
            </a:r>
            <a:r>
              <a:rPr lang="en-US" sz="900" dirty="0">
                <a:solidFill>
                  <a:prstClr val="black"/>
                </a:solidFill>
              </a:rPr>
              <a:t>David Maxson</a:t>
            </a:r>
          </a:p>
        </p:txBody>
      </p:sp>
      <p:grpSp>
        <p:nvGrpSpPr>
          <p:cNvPr id="82" name="Group 81"/>
          <p:cNvGrpSpPr/>
          <p:nvPr/>
        </p:nvGrpSpPr>
        <p:grpSpPr>
          <a:xfrm>
            <a:off x="179628" y="2666869"/>
            <a:ext cx="1025296" cy="958232"/>
            <a:chOff x="8229600" y="3473259"/>
            <a:chExt cx="914400" cy="1149878"/>
          </a:xfrm>
        </p:grpSpPr>
        <p:sp>
          <p:nvSpPr>
            <p:cNvPr id="83" name="TextBox 82"/>
            <p:cNvSpPr txBox="1"/>
            <p:nvPr/>
          </p:nvSpPr>
          <p:spPr>
            <a:xfrm>
              <a:off x="8229600" y="3473259"/>
              <a:ext cx="914400" cy="997196"/>
            </a:xfrm>
            <a:prstGeom prst="rect">
              <a:avLst/>
            </a:prstGeom>
            <a:noFill/>
          </p:spPr>
          <p:txBody>
            <a:bodyPr wrap="square" rtlCol="0">
              <a:spAutoFit/>
            </a:bodyPr>
            <a:lstStyle/>
            <a:p>
              <a:r>
                <a:rPr lang="en-US" sz="1200" b="1" dirty="0">
                  <a:solidFill>
                    <a:prstClr val="black"/>
                  </a:solidFill>
                </a:rPr>
                <a:t>605 </a:t>
              </a:r>
              <a:r>
                <a:rPr lang="en-US" sz="1200" b="1" dirty="0" err="1" smtClean="0">
                  <a:solidFill>
                    <a:prstClr val="black"/>
                  </a:solidFill>
                </a:rPr>
                <a:t>aC</a:t>
              </a:r>
              <a:endParaRPr lang="en-US" sz="1200" b="1" dirty="0">
                <a:solidFill>
                  <a:prstClr val="black"/>
                </a:solidFill>
              </a:endParaRPr>
            </a:p>
            <a:p>
              <a:r>
                <a:rPr lang="en-US" sz="1200" b="1" dirty="0" smtClean="0">
                  <a:solidFill>
                    <a:prstClr val="black"/>
                  </a:solidFill>
                </a:rPr>
                <a:t>1</a:t>
              </a:r>
              <a:r>
                <a:rPr lang="en-US" sz="1200" b="1" baseline="30000" dirty="0" smtClean="0">
                  <a:solidFill>
                    <a:prstClr val="black"/>
                  </a:solidFill>
                </a:rPr>
                <a:t>ros</a:t>
              </a:r>
              <a:r>
                <a:rPr lang="en-US" sz="1200" b="1" dirty="0" smtClean="0">
                  <a:solidFill>
                    <a:prstClr val="black"/>
                  </a:solidFill>
                </a:rPr>
                <a:t> </a:t>
              </a:r>
              <a:r>
                <a:rPr lang="en-US" sz="1200" b="1" dirty="0" err="1" smtClean="0">
                  <a:solidFill>
                    <a:prstClr val="black"/>
                  </a:solidFill>
                </a:rPr>
                <a:t>cautivos</a:t>
              </a:r>
              <a:endParaRPr lang="en-US" sz="1200" b="1" dirty="0">
                <a:solidFill>
                  <a:prstClr val="black"/>
                </a:solidFill>
              </a:endParaRPr>
            </a:p>
            <a:p>
              <a:r>
                <a:rPr lang="en-US" sz="1200" b="1" dirty="0">
                  <a:solidFill>
                    <a:prstClr val="black"/>
                  </a:solidFill>
                </a:rPr>
                <a:t>Daniel</a:t>
              </a:r>
            </a:p>
          </p:txBody>
        </p:sp>
        <p:cxnSp>
          <p:nvCxnSpPr>
            <p:cNvPr id="84" name="Straight Connector 83"/>
            <p:cNvCxnSpPr/>
            <p:nvPr/>
          </p:nvCxnSpPr>
          <p:spPr>
            <a:xfrm flipH="1" flipV="1">
              <a:off x="8686800" y="4226004"/>
              <a:ext cx="1" cy="39713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8305800" y="4191000"/>
              <a:ext cx="762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0" name="Group 129"/>
          <p:cNvGrpSpPr/>
          <p:nvPr/>
        </p:nvGrpSpPr>
        <p:grpSpPr>
          <a:xfrm>
            <a:off x="1917423" y="2612633"/>
            <a:ext cx="901209" cy="1003412"/>
            <a:chOff x="1917423" y="2612633"/>
            <a:chExt cx="901209" cy="1003412"/>
          </a:xfrm>
        </p:grpSpPr>
        <p:sp>
          <p:nvSpPr>
            <p:cNvPr id="95" name="TextBox 94"/>
            <p:cNvSpPr txBox="1"/>
            <p:nvPr/>
          </p:nvSpPr>
          <p:spPr>
            <a:xfrm>
              <a:off x="1917423" y="2612633"/>
              <a:ext cx="901209" cy="646331"/>
            </a:xfrm>
            <a:prstGeom prst="rect">
              <a:avLst/>
            </a:prstGeom>
            <a:noFill/>
          </p:spPr>
          <p:txBody>
            <a:bodyPr wrap="none" rtlCol="0">
              <a:spAutoFit/>
            </a:bodyPr>
            <a:lstStyle>
              <a:defPPr>
                <a:defRPr lang="en-US"/>
              </a:defPPr>
              <a:lvl1pPr algn="ctr">
                <a:defRPr sz="1200" b="1">
                  <a:solidFill>
                    <a:prstClr val="black"/>
                  </a:solidFill>
                  <a:latin typeface="Arial" panose="020B0604020202020204" pitchFamily="34" charset="0"/>
                  <a:cs typeface="Arial" panose="020B0604020202020204" pitchFamily="34" charset="0"/>
                </a:defRPr>
              </a:lvl1pPr>
            </a:lstStyle>
            <a:p>
              <a:r>
                <a:rPr lang="en-US" dirty="0"/>
                <a:t>586 </a:t>
              </a:r>
              <a:r>
                <a:rPr lang="en-US" dirty="0" err="1" smtClean="0"/>
                <a:t>aC</a:t>
              </a:r>
              <a:endParaRPr lang="en-US" dirty="0"/>
            </a:p>
            <a:p>
              <a:r>
                <a:rPr lang="en-US" dirty="0" err="1" smtClean="0"/>
                <a:t>Caída</a:t>
              </a:r>
              <a:r>
                <a:rPr lang="en-US" dirty="0" smtClean="0"/>
                <a:t> de </a:t>
              </a:r>
              <a:br>
                <a:rPr lang="en-US" dirty="0" smtClean="0"/>
              </a:br>
              <a:r>
                <a:rPr lang="en-US" dirty="0" err="1" smtClean="0"/>
                <a:t>Jerusalén</a:t>
              </a:r>
              <a:endParaRPr lang="en-US" dirty="0"/>
            </a:p>
          </p:txBody>
        </p:sp>
        <p:grpSp>
          <p:nvGrpSpPr>
            <p:cNvPr id="2" name="Group 1"/>
            <p:cNvGrpSpPr/>
            <p:nvPr/>
          </p:nvGrpSpPr>
          <p:grpSpPr>
            <a:xfrm>
              <a:off x="2006761" y="3255931"/>
              <a:ext cx="762000" cy="360114"/>
              <a:chOff x="408228" y="3417387"/>
              <a:chExt cx="762000" cy="360114"/>
            </a:xfrm>
          </p:grpSpPr>
          <p:cxnSp>
            <p:nvCxnSpPr>
              <p:cNvPr id="96" name="Straight Connector 95"/>
              <p:cNvCxnSpPr/>
              <p:nvPr/>
            </p:nvCxnSpPr>
            <p:spPr>
              <a:xfrm flipH="1" flipV="1">
                <a:off x="789228" y="3446557"/>
                <a:ext cx="1" cy="33094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08228" y="3417387"/>
                <a:ext cx="7620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94" name="Lightning Bolt 93"/>
            <p:cNvSpPr/>
            <p:nvPr/>
          </p:nvSpPr>
          <p:spPr>
            <a:xfrm>
              <a:off x="2179617" y="3285101"/>
              <a:ext cx="335789" cy="323491"/>
            </a:xfrm>
            <a:prstGeom prst="lightningBol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29" name="Group 128"/>
          <p:cNvGrpSpPr/>
          <p:nvPr/>
        </p:nvGrpSpPr>
        <p:grpSpPr>
          <a:xfrm>
            <a:off x="823159" y="2095973"/>
            <a:ext cx="995978" cy="1505671"/>
            <a:chOff x="823159" y="2095973"/>
            <a:chExt cx="995978" cy="1505671"/>
          </a:xfrm>
        </p:grpSpPr>
        <p:sp>
          <p:nvSpPr>
            <p:cNvPr id="98" name="TextBox 97"/>
            <p:cNvSpPr txBox="1"/>
            <p:nvPr/>
          </p:nvSpPr>
          <p:spPr>
            <a:xfrm>
              <a:off x="823159" y="2095973"/>
              <a:ext cx="995978" cy="646331"/>
            </a:xfrm>
            <a:prstGeom prst="rect">
              <a:avLst/>
            </a:prstGeom>
            <a:noFill/>
          </p:spPr>
          <p:txBody>
            <a:bodyPr wrap="none" rtlCol="0">
              <a:spAutoFit/>
            </a:bodyPr>
            <a:lstStyle/>
            <a:p>
              <a:pPr algn="ctr"/>
              <a:r>
                <a:rPr lang="en-US" sz="1200" b="1" dirty="0">
                  <a:solidFill>
                    <a:prstClr val="black"/>
                  </a:solidFill>
                  <a:latin typeface="Arial" panose="020B0604020202020204" pitchFamily="34" charset="0"/>
                  <a:cs typeface="Arial" panose="020B0604020202020204" pitchFamily="34" charset="0"/>
                </a:rPr>
                <a:t>597 </a:t>
              </a:r>
              <a:r>
                <a:rPr lang="en-US" sz="1200" b="1" dirty="0" err="1" smtClean="0">
                  <a:solidFill>
                    <a:prstClr val="black"/>
                  </a:solidFill>
                  <a:latin typeface="Arial" panose="020B0604020202020204" pitchFamily="34" charset="0"/>
                  <a:cs typeface="Arial" panose="020B0604020202020204" pitchFamily="34" charset="0"/>
                </a:rPr>
                <a:t>aC</a:t>
              </a:r>
              <a:endParaRPr lang="en-US" sz="1200" b="1" dirty="0">
                <a:solidFill>
                  <a:prstClr val="black"/>
                </a:solidFill>
                <a:latin typeface="Arial" panose="020B0604020202020204" pitchFamily="34" charset="0"/>
                <a:cs typeface="Arial" panose="020B0604020202020204" pitchFamily="34" charset="0"/>
              </a:endParaRPr>
            </a:p>
            <a:p>
              <a:pPr algn="ctr"/>
              <a:r>
                <a:rPr lang="en-US" sz="1200" b="1" dirty="0" smtClean="0">
                  <a:solidFill>
                    <a:prstClr val="black"/>
                  </a:solidFill>
                </a:rPr>
                <a:t>2</a:t>
              </a:r>
              <a:r>
                <a:rPr lang="en-US" sz="1200" b="1" baseline="30000" dirty="0" smtClean="0">
                  <a:solidFill>
                    <a:prstClr val="black"/>
                  </a:solidFill>
                </a:rPr>
                <a:t>dos</a:t>
              </a:r>
              <a:r>
                <a:rPr lang="en-US" sz="1200" b="1" dirty="0" smtClean="0">
                  <a:solidFill>
                    <a:prstClr val="black"/>
                  </a:solidFill>
                </a:rPr>
                <a:t> </a:t>
              </a:r>
              <a:r>
                <a:rPr lang="en-US" sz="1200" b="1" dirty="0" err="1" smtClean="0">
                  <a:solidFill>
                    <a:prstClr val="black"/>
                  </a:solidFill>
                </a:rPr>
                <a:t>cautivos</a:t>
              </a:r>
              <a:endParaRPr lang="en-US" sz="1200" b="1" dirty="0">
                <a:solidFill>
                  <a:prstClr val="black"/>
                </a:solidFill>
              </a:endParaRPr>
            </a:p>
            <a:p>
              <a:pPr algn="ctr"/>
              <a:r>
                <a:rPr lang="en-US" sz="1200" b="1" dirty="0" smtClean="0">
                  <a:solidFill>
                    <a:prstClr val="black"/>
                  </a:solidFill>
                </a:rPr>
                <a:t>Ezequiel</a:t>
              </a:r>
              <a:endParaRPr lang="en-US" sz="1200" b="1" dirty="0">
                <a:solidFill>
                  <a:prstClr val="black"/>
                </a:solidFill>
              </a:endParaRPr>
            </a:p>
          </p:txBody>
        </p:sp>
        <p:grpSp>
          <p:nvGrpSpPr>
            <p:cNvPr id="99" name="Group 98"/>
            <p:cNvGrpSpPr/>
            <p:nvPr/>
          </p:nvGrpSpPr>
          <p:grpSpPr>
            <a:xfrm>
              <a:off x="902097" y="2790520"/>
              <a:ext cx="762000" cy="811124"/>
              <a:chOff x="408228" y="3440021"/>
              <a:chExt cx="762000" cy="337480"/>
            </a:xfrm>
          </p:grpSpPr>
          <p:cxnSp>
            <p:nvCxnSpPr>
              <p:cNvPr id="100" name="Straight Connector 99"/>
              <p:cNvCxnSpPr/>
              <p:nvPr/>
            </p:nvCxnSpPr>
            <p:spPr>
              <a:xfrm flipH="1" flipV="1">
                <a:off x="789228" y="3446557"/>
                <a:ext cx="1" cy="33094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08228" y="3440021"/>
                <a:ext cx="762000"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77" name="Group 76"/>
          <p:cNvGrpSpPr/>
          <p:nvPr/>
        </p:nvGrpSpPr>
        <p:grpSpPr>
          <a:xfrm>
            <a:off x="615864" y="3625101"/>
            <a:ext cx="3931920" cy="467216"/>
            <a:chOff x="615864" y="3625101"/>
            <a:chExt cx="3931920" cy="467216"/>
          </a:xfrm>
        </p:grpSpPr>
        <p:sp>
          <p:nvSpPr>
            <p:cNvPr id="90" name="TextBox 89"/>
            <p:cNvSpPr txBox="1"/>
            <p:nvPr/>
          </p:nvSpPr>
          <p:spPr>
            <a:xfrm>
              <a:off x="2731512" y="3663991"/>
              <a:ext cx="1269899" cy="261610"/>
            </a:xfrm>
            <a:prstGeom prst="rect">
              <a:avLst/>
            </a:prstGeom>
            <a:noFill/>
          </p:spPr>
          <p:txBody>
            <a:bodyPr wrap="none" rtlCol="0">
              <a:spAutoFit/>
            </a:bodyPr>
            <a:lstStyle/>
            <a:p>
              <a:r>
                <a:rPr lang="en-US" sz="1100" b="1" dirty="0" err="1" smtClean="0">
                  <a:solidFill>
                    <a:prstClr val="black"/>
                  </a:solidFill>
                  <a:latin typeface="Arial" panose="020B0604020202020204" pitchFamily="34" charset="0"/>
                  <a:cs typeface="Arial" panose="020B0604020202020204" pitchFamily="34" charset="0"/>
                </a:rPr>
                <a:t>Nabucodonosor</a:t>
              </a:r>
              <a:endParaRPr lang="en-US" sz="1100" b="1" dirty="0">
                <a:solidFill>
                  <a:prstClr val="black"/>
                </a:solidFill>
                <a:latin typeface="Arial" panose="020B0604020202020204" pitchFamily="34" charset="0"/>
                <a:cs typeface="Arial" panose="020B0604020202020204" pitchFamily="34" charset="0"/>
              </a:endParaRPr>
            </a:p>
          </p:txBody>
        </p:sp>
        <p:sp>
          <p:nvSpPr>
            <p:cNvPr id="91" name="TextBox 90"/>
            <p:cNvSpPr txBox="1"/>
            <p:nvPr/>
          </p:nvSpPr>
          <p:spPr>
            <a:xfrm>
              <a:off x="2897423" y="3830707"/>
              <a:ext cx="922047"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605-562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cxnSp>
          <p:nvCxnSpPr>
            <p:cNvPr id="42" name="Straight Connector 41"/>
            <p:cNvCxnSpPr/>
            <p:nvPr/>
          </p:nvCxnSpPr>
          <p:spPr>
            <a:xfrm>
              <a:off x="615864" y="3625101"/>
              <a:ext cx="393192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2" name="Rounded Rectangle 121"/>
            <p:cNvSpPr/>
            <p:nvPr/>
          </p:nvSpPr>
          <p:spPr>
            <a:xfrm>
              <a:off x="2713380" y="3681928"/>
              <a:ext cx="1344633" cy="3924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grpSp>
        <p:nvGrpSpPr>
          <p:cNvPr id="132" name="Group 131"/>
          <p:cNvGrpSpPr/>
          <p:nvPr/>
        </p:nvGrpSpPr>
        <p:grpSpPr>
          <a:xfrm>
            <a:off x="3911182" y="2990034"/>
            <a:ext cx="2785234" cy="1154043"/>
            <a:chOff x="3911182" y="2990034"/>
            <a:chExt cx="2785234" cy="1154043"/>
          </a:xfrm>
        </p:grpSpPr>
        <p:cxnSp>
          <p:nvCxnSpPr>
            <p:cNvPr id="102" name="Straight Connector 101"/>
            <p:cNvCxnSpPr/>
            <p:nvPr/>
          </p:nvCxnSpPr>
          <p:spPr>
            <a:xfrm>
              <a:off x="4559366" y="3477815"/>
              <a:ext cx="1828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329446" y="3478748"/>
              <a:ext cx="1828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127108" y="3477815"/>
              <a:ext cx="18288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3911182" y="3214317"/>
              <a:ext cx="1053494" cy="261610"/>
            </a:xfrm>
            <a:prstGeom prst="rect">
              <a:avLst/>
            </a:prstGeom>
            <a:noFill/>
          </p:spPr>
          <p:txBody>
            <a:bodyPr wrap="none" rtlCol="0">
              <a:spAutoFit/>
            </a:bodyPr>
            <a:lstStyle/>
            <a:p>
              <a:r>
                <a:rPr lang="en-US" sz="1100" b="1" dirty="0" smtClean="0">
                  <a:solidFill>
                    <a:prstClr val="black"/>
                  </a:solidFill>
                  <a:latin typeface="Arial" panose="020B0604020202020204" pitchFamily="34" charset="0"/>
                  <a:cs typeface="Arial" panose="020B0604020202020204" pitchFamily="34" charset="0"/>
                </a:rPr>
                <a:t>Evil </a:t>
              </a:r>
              <a:r>
                <a:rPr lang="en-US" sz="1100" b="1" dirty="0" err="1" smtClean="0">
                  <a:solidFill>
                    <a:prstClr val="black"/>
                  </a:solidFill>
                  <a:latin typeface="Arial" panose="020B0604020202020204" pitchFamily="34" charset="0"/>
                  <a:cs typeface="Arial" panose="020B0604020202020204" pitchFamily="34" charset="0"/>
                </a:rPr>
                <a:t>Merodac</a:t>
              </a:r>
              <a:endParaRPr lang="en-US" sz="1100" b="1" dirty="0">
                <a:solidFill>
                  <a:prstClr val="black"/>
                </a:solidFill>
                <a:latin typeface="Arial" panose="020B0604020202020204" pitchFamily="34" charset="0"/>
                <a:cs typeface="Arial" panose="020B0604020202020204" pitchFamily="34" charset="0"/>
              </a:endParaRPr>
            </a:p>
          </p:txBody>
        </p:sp>
        <p:sp>
          <p:nvSpPr>
            <p:cNvPr id="106" name="TextBox 105"/>
            <p:cNvSpPr txBox="1"/>
            <p:nvPr/>
          </p:nvSpPr>
          <p:spPr>
            <a:xfrm>
              <a:off x="3975787" y="3039914"/>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562-560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sp>
          <p:nvSpPr>
            <p:cNvPr id="107" name="Rectangle 106"/>
            <p:cNvSpPr/>
            <p:nvPr/>
          </p:nvSpPr>
          <p:spPr>
            <a:xfrm>
              <a:off x="4780819" y="3457874"/>
              <a:ext cx="365760" cy="381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prstClr val="white"/>
                </a:solidFill>
              </a:endParaRPr>
            </a:p>
          </p:txBody>
        </p:sp>
        <p:sp>
          <p:nvSpPr>
            <p:cNvPr id="108" name="TextBox 107"/>
            <p:cNvSpPr txBox="1"/>
            <p:nvPr/>
          </p:nvSpPr>
          <p:spPr>
            <a:xfrm>
              <a:off x="4467965" y="3638362"/>
              <a:ext cx="873957" cy="261610"/>
            </a:xfrm>
            <a:prstGeom prst="rect">
              <a:avLst/>
            </a:prstGeom>
            <a:noFill/>
          </p:spPr>
          <p:txBody>
            <a:bodyPr wrap="none" rtlCol="0">
              <a:spAutoFit/>
            </a:bodyPr>
            <a:lstStyle/>
            <a:p>
              <a:r>
                <a:rPr lang="en-US" sz="1100" b="1" dirty="0" err="1" smtClean="0">
                  <a:solidFill>
                    <a:prstClr val="black"/>
                  </a:solidFill>
                  <a:latin typeface="Arial" panose="020B0604020202020204" pitchFamily="34" charset="0"/>
                  <a:cs typeface="Arial" panose="020B0604020202020204" pitchFamily="34" charset="0"/>
                </a:rPr>
                <a:t>Neriglasar</a:t>
              </a:r>
              <a:endParaRPr lang="en-US" sz="1100" b="1" dirty="0">
                <a:solidFill>
                  <a:prstClr val="black"/>
                </a:solidFill>
                <a:latin typeface="Arial" panose="020B0604020202020204" pitchFamily="34" charset="0"/>
                <a:cs typeface="Arial" panose="020B0604020202020204" pitchFamily="34" charset="0"/>
              </a:endParaRPr>
            </a:p>
          </p:txBody>
        </p:sp>
        <p:sp>
          <p:nvSpPr>
            <p:cNvPr id="109" name="TextBox 108"/>
            <p:cNvSpPr txBox="1"/>
            <p:nvPr/>
          </p:nvSpPr>
          <p:spPr>
            <a:xfrm>
              <a:off x="4428673" y="3882467"/>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560-556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cxnSp>
          <p:nvCxnSpPr>
            <p:cNvPr id="110" name="Straight Connector 109"/>
            <p:cNvCxnSpPr/>
            <p:nvPr/>
          </p:nvCxnSpPr>
          <p:spPr>
            <a:xfrm flipV="1">
              <a:off x="4941499" y="3476506"/>
              <a:ext cx="0" cy="20542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5141936" y="3475927"/>
              <a:ext cx="155448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5444048" y="3178410"/>
              <a:ext cx="837089" cy="261610"/>
            </a:xfrm>
            <a:prstGeom prst="rect">
              <a:avLst/>
            </a:prstGeom>
            <a:noFill/>
          </p:spPr>
          <p:txBody>
            <a:bodyPr wrap="none" rtlCol="0">
              <a:spAutoFit/>
            </a:bodyPr>
            <a:lstStyle/>
            <a:p>
              <a:r>
                <a:rPr lang="en-US" sz="1100" b="1" dirty="0" err="1" smtClean="0">
                  <a:solidFill>
                    <a:prstClr val="black"/>
                  </a:solidFill>
                  <a:latin typeface="Arial" panose="020B0604020202020204" pitchFamily="34" charset="0"/>
                  <a:cs typeface="Arial" panose="020B0604020202020204" pitchFamily="34" charset="0"/>
                </a:rPr>
                <a:t>Nabonido</a:t>
              </a:r>
              <a:endParaRPr lang="en-US" sz="1100" b="1" dirty="0">
                <a:solidFill>
                  <a:prstClr val="black"/>
                </a:solidFill>
                <a:latin typeface="Arial" panose="020B0604020202020204" pitchFamily="34" charset="0"/>
                <a:cs typeface="Arial" panose="020B0604020202020204" pitchFamily="34" charset="0"/>
              </a:endParaRPr>
            </a:p>
          </p:txBody>
        </p:sp>
        <p:sp>
          <p:nvSpPr>
            <p:cNvPr id="113" name="TextBox 112"/>
            <p:cNvSpPr txBox="1"/>
            <p:nvPr/>
          </p:nvSpPr>
          <p:spPr>
            <a:xfrm>
              <a:off x="5432826" y="2990034"/>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556-539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cxnSp>
          <p:nvCxnSpPr>
            <p:cNvPr id="114" name="Straight Connector 113"/>
            <p:cNvCxnSpPr/>
            <p:nvPr/>
          </p:nvCxnSpPr>
          <p:spPr>
            <a:xfrm>
              <a:off x="5407630" y="3638798"/>
              <a:ext cx="128016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a:off x="5658325" y="3690118"/>
              <a:ext cx="772969" cy="261610"/>
            </a:xfrm>
            <a:prstGeom prst="rect">
              <a:avLst/>
            </a:prstGeom>
            <a:noFill/>
          </p:spPr>
          <p:txBody>
            <a:bodyPr wrap="none" rtlCol="0">
              <a:spAutoFit/>
            </a:bodyPr>
            <a:lstStyle/>
            <a:p>
              <a:r>
                <a:rPr lang="en-US" sz="1100" b="1" dirty="0" err="1" smtClean="0">
                  <a:solidFill>
                    <a:prstClr val="black"/>
                  </a:solidFill>
                  <a:latin typeface="Arial" panose="020B0604020202020204" pitchFamily="34" charset="0"/>
                  <a:cs typeface="Arial" panose="020B0604020202020204" pitchFamily="34" charset="0"/>
                </a:rPr>
                <a:t>Belsasar</a:t>
              </a:r>
              <a:endParaRPr lang="en-US" sz="1100" b="1" dirty="0">
                <a:solidFill>
                  <a:prstClr val="black"/>
                </a:solidFill>
                <a:latin typeface="Arial" panose="020B0604020202020204" pitchFamily="34" charset="0"/>
                <a:cs typeface="Arial" panose="020B0604020202020204" pitchFamily="34" charset="0"/>
              </a:endParaRPr>
            </a:p>
          </p:txBody>
        </p:sp>
        <p:sp>
          <p:nvSpPr>
            <p:cNvPr id="116" name="TextBox 115"/>
            <p:cNvSpPr txBox="1"/>
            <p:nvPr/>
          </p:nvSpPr>
          <p:spPr>
            <a:xfrm>
              <a:off x="5658325" y="3865215"/>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553-539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sp>
          <p:nvSpPr>
            <p:cNvPr id="123" name="Rounded Rectangle 122"/>
            <p:cNvSpPr/>
            <p:nvPr/>
          </p:nvSpPr>
          <p:spPr>
            <a:xfrm>
              <a:off x="5685126" y="3721016"/>
              <a:ext cx="940485" cy="3924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grpSp>
        <p:nvGrpSpPr>
          <p:cNvPr id="133" name="Group 132"/>
          <p:cNvGrpSpPr/>
          <p:nvPr/>
        </p:nvGrpSpPr>
        <p:grpSpPr>
          <a:xfrm>
            <a:off x="6236697" y="2569491"/>
            <a:ext cx="2132555" cy="1653760"/>
            <a:chOff x="6236697" y="2569491"/>
            <a:chExt cx="2132555" cy="1653760"/>
          </a:xfrm>
        </p:grpSpPr>
        <p:sp>
          <p:nvSpPr>
            <p:cNvPr id="118" name="TextBox 117"/>
            <p:cNvSpPr txBox="1"/>
            <p:nvPr/>
          </p:nvSpPr>
          <p:spPr>
            <a:xfrm>
              <a:off x="6236697" y="2633911"/>
              <a:ext cx="878767" cy="646331"/>
            </a:xfrm>
            <a:prstGeom prst="rect">
              <a:avLst/>
            </a:prstGeom>
            <a:noFill/>
          </p:spPr>
          <p:txBody>
            <a:bodyPr wrap="none" rtlCol="0">
              <a:spAutoFit/>
            </a:bodyPr>
            <a:lstStyle/>
            <a:p>
              <a:pPr algn="ctr"/>
              <a:r>
                <a:rPr lang="en-US" sz="1200" b="1" dirty="0" smtClean="0">
                  <a:solidFill>
                    <a:prstClr val="black"/>
                  </a:solidFill>
                  <a:latin typeface="Arial" panose="020B0604020202020204" pitchFamily="34" charset="0"/>
                  <a:cs typeface="Arial" panose="020B0604020202020204" pitchFamily="34" charset="0"/>
                </a:rPr>
                <a:t>539 </a:t>
              </a:r>
              <a:r>
                <a:rPr lang="en-US" sz="1200" b="1" dirty="0" err="1" smtClean="0">
                  <a:solidFill>
                    <a:prstClr val="black"/>
                  </a:solidFill>
                  <a:latin typeface="Arial" panose="020B0604020202020204" pitchFamily="34" charset="0"/>
                  <a:cs typeface="Arial" panose="020B0604020202020204" pitchFamily="34" charset="0"/>
                </a:rPr>
                <a:t>aC</a:t>
              </a:r>
              <a:endParaRPr lang="en-US" sz="1200" b="1" dirty="0">
                <a:solidFill>
                  <a:prstClr val="black"/>
                </a:solidFill>
                <a:latin typeface="Arial" panose="020B0604020202020204" pitchFamily="34" charset="0"/>
                <a:cs typeface="Arial" panose="020B0604020202020204" pitchFamily="34" charset="0"/>
              </a:endParaRPr>
            </a:p>
            <a:p>
              <a:pPr algn="ctr"/>
              <a:r>
                <a:rPr lang="en-US" sz="1200" b="1" dirty="0" err="1" smtClean="0">
                  <a:solidFill>
                    <a:prstClr val="black"/>
                  </a:solidFill>
                  <a:latin typeface="Arial" panose="020B0604020202020204" pitchFamily="34" charset="0"/>
                  <a:cs typeface="Arial" panose="020B0604020202020204" pitchFamily="34" charset="0"/>
                </a:rPr>
                <a:t>Caída</a:t>
              </a:r>
              <a:r>
                <a:rPr lang="en-US" sz="1200" b="1" dirty="0" smtClean="0">
                  <a:solidFill>
                    <a:prstClr val="black"/>
                  </a:solidFill>
                  <a:latin typeface="Arial" panose="020B0604020202020204" pitchFamily="34" charset="0"/>
                  <a:cs typeface="Arial" panose="020B0604020202020204" pitchFamily="34" charset="0"/>
                </a:rPr>
                <a:t> de </a:t>
              </a:r>
              <a:br>
                <a:rPr lang="en-US" sz="1200" b="1" dirty="0" smtClean="0">
                  <a:solidFill>
                    <a:prstClr val="black"/>
                  </a:solidFill>
                  <a:latin typeface="Arial" panose="020B0604020202020204" pitchFamily="34" charset="0"/>
                  <a:cs typeface="Arial" panose="020B0604020202020204" pitchFamily="34" charset="0"/>
                </a:rPr>
              </a:br>
              <a:r>
                <a:rPr lang="en-US" sz="1200" b="1" dirty="0" err="1" smtClean="0">
                  <a:solidFill>
                    <a:prstClr val="black"/>
                  </a:solidFill>
                  <a:latin typeface="Arial" panose="020B0604020202020204" pitchFamily="34" charset="0"/>
                  <a:cs typeface="Arial" panose="020B0604020202020204" pitchFamily="34" charset="0"/>
                </a:rPr>
                <a:t>Babilonia</a:t>
              </a:r>
              <a:endParaRPr lang="en-US" sz="1200" b="1" dirty="0">
                <a:solidFill>
                  <a:prstClr val="black"/>
                </a:solidFill>
                <a:latin typeface="Arial" panose="020B0604020202020204" pitchFamily="34" charset="0"/>
                <a:cs typeface="Arial" panose="020B0604020202020204" pitchFamily="34" charset="0"/>
              </a:endParaRPr>
            </a:p>
          </p:txBody>
        </p:sp>
        <p:sp>
          <p:nvSpPr>
            <p:cNvPr id="119" name="TextBox 118"/>
            <p:cNvSpPr txBox="1"/>
            <p:nvPr/>
          </p:nvSpPr>
          <p:spPr>
            <a:xfrm>
              <a:off x="6989066" y="3623087"/>
              <a:ext cx="1380186" cy="600164"/>
            </a:xfrm>
            <a:prstGeom prst="rect">
              <a:avLst/>
            </a:prstGeom>
            <a:noFill/>
          </p:spPr>
          <p:txBody>
            <a:bodyPr wrap="square" rtlCol="0">
              <a:spAutoFit/>
            </a:bodyPr>
            <a:lstStyle/>
            <a:p>
              <a:r>
                <a:rPr lang="en-US" sz="1100" b="1" dirty="0" err="1" smtClean="0">
                  <a:solidFill>
                    <a:prstClr val="black"/>
                  </a:solidFill>
                  <a:latin typeface="Arial" panose="020B0604020202020204" pitchFamily="34" charset="0"/>
                  <a:cs typeface="Arial" panose="020B0604020202020204" pitchFamily="34" charset="0"/>
                </a:rPr>
                <a:t>Ciro</a:t>
              </a:r>
              <a:r>
                <a:rPr lang="en-US" sz="1100" b="1" dirty="0" smtClean="0">
                  <a:solidFill>
                    <a:prstClr val="black"/>
                  </a:solidFill>
                  <a:latin typeface="Arial" panose="020B0604020202020204" pitchFamily="34" charset="0"/>
                  <a:cs typeface="Arial" panose="020B0604020202020204" pitchFamily="34" charset="0"/>
                </a:rPr>
                <a:t> el Grande</a:t>
              </a:r>
              <a:endParaRPr lang="en-US" sz="1100" b="1" dirty="0">
                <a:solidFill>
                  <a:prstClr val="black"/>
                </a:solidFill>
                <a:latin typeface="Arial" panose="020B0604020202020204" pitchFamily="34" charset="0"/>
                <a:cs typeface="Arial" panose="020B0604020202020204" pitchFamily="34" charset="0"/>
              </a:endParaRPr>
            </a:p>
            <a:p>
              <a:endParaRPr lang="en-US" sz="1100" b="1" dirty="0">
                <a:solidFill>
                  <a:prstClr val="black"/>
                </a:solidFill>
                <a:latin typeface="Arial" panose="020B0604020202020204" pitchFamily="34" charset="0"/>
                <a:cs typeface="Arial" panose="020B0604020202020204" pitchFamily="34" charset="0"/>
              </a:endParaRPr>
            </a:p>
            <a:p>
              <a:r>
                <a:rPr lang="en-US" sz="1100" b="1" dirty="0" err="1" smtClean="0">
                  <a:solidFill>
                    <a:prstClr val="black"/>
                  </a:solidFill>
                  <a:latin typeface="Arial" panose="020B0604020202020204" pitchFamily="34" charset="0"/>
                  <a:cs typeface="Arial" panose="020B0604020202020204" pitchFamily="34" charset="0"/>
                </a:rPr>
                <a:t>Darío</a:t>
              </a:r>
              <a:r>
                <a:rPr lang="en-US" sz="1100" b="1" dirty="0" smtClean="0">
                  <a:solidFill>
                    <a:prstClr val="black"/>
                  </a:solidFill>
                  <a:latin typeface="Arial" panose="020B0604020202020204" pitchFamily="34" charset="0"/>
                  <a:cs typeface="Arial" panose="020B0604020202020204" pitchFamily="34" charset="0"/>
                </a:rPr>
                <a:t> el </a:t>
              </a:r>
              <a:r>
                <a:rPr lang="en-US" sz="1100" b="1" dirty="0" err="1" smtClean="0">
                  <a:solidFill>
                    <a:prstClr val="black"/>
                  </a:solidFill>
                  <a:latin typeface="Arial" panose="020B0604020202020204" pitchFamily="34" charset="0"/>
                  <a:cs typeface="Arial" panose="020B0604020202020204" pitchFamily="34" charset="0"/>
                </a:rPr>
                <a:t>Medo</a:t>
              </a:r>
              <a:endParaRPr lang="en-US" sz="1100" b="1" dirty="0">
                <a:solidFill>
                  <a:prstClr val="black"/>
                </a:solidFill>
                <a:latin typeface="Arial" panose="020B0604020202020204" pitchFamily="34" charset="0"/>
                <a:cs typeface="Arial" panose="020B0604020202020204" pitchFamily="34" charset="0"/>
              </a:endParaRPr>
            </a:p>
          </p:txBody>
        </p:sp>
        <p:sp>
          <p:nvSpPr>
            <p:cNvPr id="120" name="TextBox 119"/>
            <p:cNvSpPr txBox="1"/>
            <p:nvPr/>
          </p:nvSpPr>
          <p:spPr>
            <a:xfrm>
              <a:off x="7091806" y="3802590"/>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539-530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cxnSp>
          <p:nvCxnSpPr>
            <p:cNvPr id="121" name="Straight Connector 120"/>
            <p:cNvCxnSpPr/>
            <p:nvPr/>
          </p:nvCxnSpPr>
          <p:spPr>
            <a:xfrm>
              <a:off x="6759355" y="3539309"/>
              <a:ext cx="82296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24" name="Rounded Rectangle 123"/>
            <p:cNvSpPr/>
            <p:nvPr/>
          </p:nvSpPr>
          <p:spPr>
            <a:xfrm>
              <a:off x="6963960" y="3574307"/>
              <a:ext cx="1200214" cy="62403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nvGrpSpPr>
            <p:cNvPr id="125" name="Group 124"/>
            <p:cNvGrpSpPr/>
            <p:nvPr/>
          </p:nvGrpSpPr>
          <p:grpSpPr>
            <a:xfrm>
              <a:off x="7115484" y="2569491"/>
              <a:ext cx="914400" cy="958232"/>
              <a:chOff x="8229600" y="3473259"/>
              <a:chExt cx="914400" cy="1149878"/>
            </a:xfrm>
          </p:grpSpPr>
          <p:sp>
            <p:nvSpPr>
              <p:cNvPr id="126" name="TextBox 125"/>
              <p:cNvSpPr txBox="1"/>
              <p:nvPr/>
            </p:nvSpPr>
            <p:spPr>
              <a:xfrm>
                <a:off x="8229600" y="3473259"/>
                <a:ext cx="914400" cy="775597"/>
              </a:xfrm>
              <a:prstGeom prst="rect">
                <a:avLst/>
              </a:prstGeom>
              <a:noFill/>
            </p:spPr>
            <p:txBody>
              <a:bodyPr wrap="square" rtlCol="0">
                <a:spAutoFit/>
              </a:bodyPr>
              <a:lstStyle/>
              <a:p>
                <a:r>
                  <a:rPr lang="en-US" sz="1200" b="1" dirty="0">
                    <a:solidFill>
                      <a:prstClr val="black"/>
                    </a:solidFill>
                  </a:rPr>
                  <a:t>538 </a:t>
                </a:r>
                <a:r>
                  <a:rPr lang="en-US" sz="1200" b="1" dirty="0" err="1" smtClean="0">
                    <a:solidFill>
                      <a:prstClr val="black"/>
                    </a:solidFill>
                  </a:rPr>
                  <a:t>aC</a:t>
                </a:r>
                <a:endParaRPr lang="en-US" sz="1200" b="1" dirty="0">
                  <a:solidFill>
                    <a:prstClr val="black"/>
                  </a:solidFill>
                </a:endParaRPr>
              </a:p>
              <a:p>
                <a:r>
                  <a:rPr lang="en-US" sz="1200" b="1" dirty="0" smtClean="0">
                    <a:solidFill>
                      <a:prstClr val="black"/>
                    </a:solidFill>
                  </a:rPr>
                  <a:t>1</a:t>
                </a:r>
                <a:r>
                  <a:rPr lang="en-US" sz="1200" b="1" baseline="30000" dirty="0" smtClean="0">
                    <a:solidFill>
                      <a:prstClr val="black"/>
                    </a:solidFill>
                  </a:rPr>
                  <a:t>er</a:t>
                </a:r>
                <a:r>
                  <a:rPr lang="en-US" sz="1200" b="1" dirty="0" smtClean="0">
                    <a:solidFill>
                      <a:prstClr val="black"/>
                    </a:solidFill>
                  </a:rPr>
                  <a:t> </a:t>
                </a:r>
                <a:r>
                  <a:rPr lang="en-US" sz="1200" b="1" dirty="0" err="1" smtClean="0">
                    <a:solidFill>
                      <a:prstClr val="black"/>
                    </a:solidFill>
                  </a:rPr>
                  <a:t>Retorno</a:t>
                </a:r>
                <a:r>
                  <a:rPr lang="en-US" sz="1200" b="1" dirty="0" smtClean="0">
                    <a:solidFill>
                      <a:prstClr val="black"/>
                    </a:solidFill>
                  </a:rPr>
                  <a:t> del </a:t>
                </a:r>
                <a:r>
                  <a:rPr lang="en-US" sz="1200" b="1" dirty="0" err="1" smtClean="0">
                    <a:solidFill>
                      <a:prstClr val="black"/>
                    </a:solidFill>
                  </a:rPr>
                  <a:t>exilio</a:t>
                </a:r>
                <a:endParaRPr lang="en-US" sz="1200" b="1" dirty="0">
                  <a:solidFill>
                    <a:prstClr val="black"/>
                  </a:solidFill>
                </a:endParaRPr>
              </a:p>
            </p:txBody>
          </p:sp>
          <p:cxnSp>
            <p:nvCxnSpPr>
              <p:cNvPr id="127" name="Straight Connector 126"/>
              <p:cNvCxnSpPr/>
              <p:nvPr/>
            </p:nvCxnSpPr>
            <p:spPr>
              <a:xfrm flipH="1" flipV="1">
                <a:off x="8686800" y="4226004"/>
                <a:ext cx="1" cy="39713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8305800" y="4191000"/>
                <a:ext cx="7620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17" name="Lightning Bolt 116"/>
            <p:cNvSpPr/>
            <p:nvPr/>
          </p:nvSpPr>
          <p:spPr>
            <a:xfrm rot="1324401">
              <a:off x="6475346" y="3215429"/>
              <a:ext cx="360060" cy="626078"/>
            </a:xfrm>
            <a:prstGeom prst="lightningBolt">
              <a:avLst/>
            </a:prstGeom>
            <a:blipFill>
              <a:blip r:embed="rId3" cstate="print"/>
              <a:stretch>
                <a:fillRect/>
              </a:stretch>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36" name="Group 135"/>
          <p:cNvGrpSpPr/>
          <p:nvPr/>
        </p:nvGrpSpPr>
        <p:grpSpPr>
          <a:xfrm>
            <a:off x="75624" y="3623087"/>
            <a:ext cx="1122407" cy="1278713"/>
            <a:chOff x="75624" y="3636811"/>
            <a:chExt cx="1122407" cy="1085233"/>
          </a:xfrm>
        </p:grpSpPr>
        <p:sp>
          <p:nvSpPr>
            <p:cNvPr id="134" name="TextBox 133"/>
            <p:cNvSpPr txBox="1"/>
            <p:nvPr/>
          </p:nvSpPr>
          <p:spPr>
            <a:xfrm>
              <a:off x="75624" y="4277991"/>
              <a:ext cx="1122407" cy="444053"/>
            </a:xfrm>
            <a:prstGeom prst="rect">
              <a:avLst/>
            </a:prstGeom>
            <a:noFill/>
            <a:ln>
              <a:solidFill>
                <a:schemeClr val="tx2"/>
              </a:solidFill>
            </a:ln>
          </p:spPr>
          <p:txBody>
            <a:bodyPr wrap="square" rtlCol="0">
              <a:spAutoFit/>
            </a:bodyPr>
            <a:lstStyle>
              <a:defPPr>
                <a:defRPr lang="en-US"/>
              </a:defPPr>
              <a:lvl1pPr algn="ctr">
                <a:defRPr sz="1400">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1</a:t>
              </a:r>
            </a:p>
            <a:p>
              <a:r>
                <a:rPr lang="en-US" dirty="0"/>
                <a:t>605-603 </a:t>
              </a:r>
              <a:r>
                <a:rPr lang="en-US" dirty="0" err="1" smtClean="0"/>
                <a:t>aC</a:t>
              </a:r>
              <a:endParaRPr lang="en-US" dirty="0"/>
            </a:p>
          </p:txBody>
        </p:sp>
        <p:sp>
          <p:nvSpPr>
            <p:cNvPr id="135" name="Line 9"/>
            <p:cNvSpPr>
              <a:spLocks noChangeShapeType="1"/>
            </p:cNvSpPr>
            <p:nvPr/>
          </p:nvSpPr>
          <p:spPr bwMode="auto">
            <a:xfrm flipH="1">
              <a:off x="639099" y="3636811"/>
              <a:ext cx="0" cy="644908"/>
            </a:xfrm>
            <a:prstGeom prst="line">
              <a:avLst/>
            </a:prstGeom>
            <a:noFill/>
            <a:ln>
              <a:solidFill>
                <a:schemeClr val="tx2"/>
              </a:solidFill>
            </a:ln>
            <a:extLst/>
          </p:spPr>
          <p:txBody>
            <a:bodyPr wrap="square" rtlCol="0">
              <a:spAutoFit/>
            </a:bodyPr>
            <a:lstStyle/>
            <a:p>
              <a:pPr algn="ctr"/>
              <a:endParaRPr lang="en-US" sz="14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51" name="Group 150"/>
          <p:cNvGrpSpPr/>
          <p:nvPr/>
        </p:nvGrpSpPr>
        <p:grpSpPr>
          <a:xfrm>
            <a:off x="864098" y="3623088"/>
            <a:ext cx="1541623" cy="1280045"/>
            <a:chOff x="864098" y="3623088"/>
            <a:chExt cx="1541623" cy="1280045"/>
          </a:xfrm>
        </p:grpSpPr>
        <p:sp>
          <p:nvSpPr>
            <p:cNvPr id="137" name="TextBox 136"/>
            <p:cNvSpPr txBox="1"/>
            <p:nvPr/>
          </p:nvSpPr>
          <p:spPr>
            <a:xfrm>
              <a:off x="1283314" y="4379913"/>
              <a:ext cx="1122407" cy="523220"/>
            </a:xfrm>
            <a:prstGeom prst="rect">
              <a:avLst/>
            </a:prstGeom>
            <a:noFill/>
            <a:ln>
              <a:solidFill>
                <a:schemeClr val="tx2"/>
              </a:solidFill>
            </a:ln>
          </p:spPr>
          <p:txBody>
            <a:bodyPr wrap="square" rtlCol="0">
              <a:spAutoFit/>
            </a:bodyPr>
            <a:lstStyle/>
            <a:p>
              <a:pPr algn="ctr"/>
              <a:r>
                <a:rPr lang="en-US" sz="1400" dirty="0">
                  <a:solidFill>
                    <a:srgbClr val="0070C0"/>
                  </a:solidFill>
                  <a:latin typeface="Tahoma" panose="020B0604030504040204" pitchFamily="34" charset="0"/>
                  <a:ea typeface="Tahoma" panose="020B0604030504040204" pitchFamily="34" charset="0"/>
                  <a:cs typeface="Tahoma" panose="020B0604030504040204" pitchFamily="34" charset="0"/>
                </a:rPr>
                <a:t>Daniel 2</a:t>
              </a:r>
            </a:p>
            <a:p>
              <a:pPr algn="ctr"/>
              <a:r>
                <a:rPr lang="en-US" sz="1400" dirty="0">
                  <a:solidFill>
                    <a:srgbClr val="0070C0"/>
                  </a:solidFill>
                  <a:latin typeface="Tahoma" panose="020B0604030504040204" pitchFamily="34" charset="0"/>
                  <a:ea typeface="Tahoma" panose="020B0604030504040204" pitchFamily="34" charset="0"/>
                  <a:cs typeface="Tahoma" panose="020B0604030504040204" pitchFamily="34" charset="0"/>
                </a:rPr>
                <a:t>603 </a:t>
              </a:r>
              <a:r>
                <a:rPr lang="en-US" sz="1400" dirty="0" err="1" smtClean="0">
                  <a:solidFill>
                    <a:srgbClr val="0070C0"/>
                  </a:solidFill>
                  <a:latin typeface="Tahoma" panose="020B0604030504040204" pitchFamily="34" charset="0"/>
                  <a:ea typeface="Tahoma" panose="020B0604030504040204" pitchFamily="34" charset="0"/>
                  <a:cs typeface="Tahoma" panose="020B0604030504040204" pitchFamily="34" charset="0"/>
                </a:rPr>
                <a:t>aC</a:t>
              </a:r>
              <a:endParaRPr lang="en-US" sz="1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38" name="Line 9"/>
            <p:cNvSpPr>
              <a:spLocks noChangeShapeType="1"/>
            </p:cNvSpPr>
            <p:nvPr/>
          </p:nvSpPr>
          <p:spPr bwMode="auto">
            <a:xfrm>
              <a:off x="864098" y="3623088"/>
              <a:ext cx="948337" cy="756826"/>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2" name="Group 151"/>
          <p:cNvGrpSpPr/>
          <p:nvPr/>
        </p:nvGrpSpPr>
        <p:grpSpPr>
          <a:xfrm>
            <a:off x="2006761" y="3623088"/>
            <a:ext cx="1727017" cy="1264496"/>
            <a:chOff x="2006761" y="3623088"/>
            <a:chExt cx="1727017" cy="1264496"/>
          </a:xfrm>
        </p:grpSpPr>
        <p:sp>
          <p:nvSpPr>
            <p:cNvPr id="139" name="TextBox 138"/>
            <p:cNvSpPr txBox="1"/>
            <p:nvPr/>
          </p:nvSpPr>
          <p:spPr>
            <a:xfrm>
              <a:off x="2515406" y="4364364"/>
              <a:ext cx="1218372"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3</a:t>
              </a:r>
            </a:p>
            <a:p>
              <a:r>
                <a:rPr lang="en-US" dirty="0"/>
                <a:t>603-587? </a:t>
              </a:r>
              <a:r>
                <a:rPr lang="en-US" dirty="0" err="1" smtClean="0"/>
                <a:t>aC</a:t>
              </a:r>
              <a:endParaRPr lang="en-US" dirty="0"/>
            </a:p>
          </p:txBody>
        </p:sp>
        <p:sp>
          <p:nvSpPr>
            <p:cNvPr id="140" name="Line 9"/>
            <p:cNvSpPr>
              <a:spLocks noChangeShapeType="1"/>
            </p:cNvSpPr>
            <p:nvPr/>
          </p:nvSpPr>
          <p:spPr bwMode="auto">
            <a:xfrm>
              <a:off x="2006761" y="3623088"/>
              <a:ext cx="1034039" cy="744469"/>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3" name="Group 152"/>
          <p:cNvGrpSpPr/>
          <p:nvPr/>
        </p:nvGrpSpPr>
        <p:grpSpPr>
          <a:xfrm>
            <a:off x="3938598" y="3638798"/>
            <a:ext cx="1218372" cy="1267395"/>
            <a:chOff x="3938598" y="3638798"/>
            <a:chExt cx="1218372" cy="1267395"/>
          </a:xfrm>
        </p:grpSpPr>
        <p:sp>
          <p:nvSpPr>
            <p:cNvPr id="141" name="TextBox 140"/>
            <p:cNvSpPr txBox="1"/>
            <p:nvPr/>
          </p:nvSpPr>
          <p:spPr>
            <a:xfrm>
              <a:off x="3938598" y="4382973"/>
              <a:ext cx="1218372"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4</a:t>
              </a:r>
            </a:p>
            <a:p>
              <a:r>
                <a:rPr lang="en-US" dirty="0" smtClean="0"/>
                <a:t>¿? </a:t>
              </a:r>
              <a:r>
                <a:rPr lang="en-US" dirty="0" err="1" smtClean="0"/>
                <a:t>aC</a:t>
              </a:r>
              <a:endParaRPr lang="en-US" dirty="0"/>
            </a:p>
          </p:txBody>
        </p:sp>
        <p:sp>
          <p:nvSpPr>
            <p:cNvPr id="142" name="Line 9"/>
            <p:cNvSpPr>
              <a:spLocks noChangeShapeType="1"/>
            </p:cNvSpPr>
            <p:nvPr/>
          </p:nvSpPr>
          <p:spPr bwMode="auto">
            <a:xfrm>
              <a:off x="4309988" y="3638798"/>
              <a:ext cx="283572" cy="744176"/>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4" name="Group 153"/>
          <p:cNvGrpSpPr/>
          <p:nvPr/>
        </p:nvGrpSpPr>
        <p:grpSpPr>
          <a:xfrm>
            <a:off x="6448472" y="3608592"/>
            <a:ext cx="1316928" cy="1307087"/>
            <a:chOff x="6448472" y="3608592"/>
            <a:chExt cx="1316928" cy="1307087"/>
          </a:xfrm>
        </p:grpSpPr>
        <p:sp>
          <p:nvSpPr>
            <p:cNvPr id="143" name="TextBox 142"/>
            <p:cNvSpPr txBox="1"/>
            <p:nvPr/>
          </p:nvSpPr>
          <p:spPr>
            <a:xfrm>
              <a:off x="6448472" y="4392459"/>
              <a:ext cx="1316928"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5-6</a:t>
              </a:r>
            </a:p>
            <a:p>
              <a:r>
                <a:rPr lang="en-US" dirty="0"/>
                <a:t>539 </a:t>
              </a:r>
              <a:r>
                <a:rPr lang="en-US" dirty="0" err="1" smtClean="0"/>
                <a:t>aC</a:t>
              </a:r>
              <a:endParaRPr lang="en-US" dirty="0"/>
            </a:p>
          </p:txBody>
        </p:sp>
        <p:sp>
          <p:nvSpPr>
            <p:cNvPr id="144" name="Line 9"/>
            <p:cNvSpPr>
              <a:spLocks noChangeShapeType="1"/>
            </p:cNvSpPr>
            <p:nvPr/>
          </p:nvSpPr>
          <p:spPr bwMode="auto">
            <a:xfrm>
              <a:off x="6712272" y="3608592"/>
              <a:ext cx="292509" cy="769988"/>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5" name="Group 154"/>
          <p:cNvGrpSpPr/>
          <p:nvPr/>
        </p:nvGrpSpPr>
        <p:grpSpPr>
          <a:xfrm>
            <a:off x="4196514" y="3655615"/>
            <a:ext cx="1247533" cy="1893808"/>
            <a:chOff x="4196514" y="3655615"/>
            <a:chExt cx="1247533" cy="1893808"/>
          </a:xfrm>
        </p:grpSpPr>
        <p:sp>
          <p:nvSpPr>
            <p:cNvPr id="145" name="TextBox 144"/>
            <p:cNvSpPr txBox="1"/>
            <p:nvPr/>
          </p:nvSpPr>
          <p:spPr>
            <a:xfrm>
              <a:off x="4196514" y="5026203"/>
              <a:ext cx="1122407"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7</a:t>
              </a:r>
            </a:p>
            <a:p>
              <a:r>
                <a:rPr lang="en-US" dirty="0"/>
                <a:t>553 </a:t>
              </a:r>
              <a:r>
                <a:rPr lang="en-US" dirty="0" err="1" smtClean="0"/>
                <a:t>aC</a:t>
              </a:r>
              <a:endParaRPr lang="en-US" dirty="0"/>
            </a:p>
          </p:txBody>
        </p:sp>
        <p:sp>
          <p:nvSpPr>
            <p:cNvPr id="146" name="Line 9"/>
            <p:cNvSpPr>
              <a:spLocks noChangeShapeType="1"/>
            </p:cNvSpPr>
            <p:nvPr/>
          </p:nvSpPr>
          <p:spPr bwMode="auto">
            <a:xfrm flipH="1">
              <a:off x="5285016" y="3655615"/>
              <a:ext cx="159031" cy="137059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6" name="Group 155"/>
          <p:cNvGrpSpPr/>
          <p:nvPr/>
        </p:nvGrpSpPr>
        <p:grpSpPr>
          <a:xfrm>
            <a:off x="5341301" y="3638797"/>
            <a:ext cx="1122407" cy="1910626"/>
            <a:chOff x="5341301" y="3638797"/>
            <a:chExt cx="1122407" cy="1910626"/>
          </a:xfrm>
        </p:grpSpPr>
        <p:sp>
          <p:nvSpPr>
            <p:cNvPr id="147" name="TextBox 146"/>
            <p:cNvSpPr txBox="1"/>
            <p:nvPr/>
          </p:nvSpPr>
          <p:spPr>
            <a:xfrm>
              <a:off x="5341301" y="5026203"/>
              <a:ext cx="1122407" cy="523220"/>
            </a:xfrm>
            <a:prstGeom prst="rect">
              <a:avLst/>
            </a:prstGeom>
            <a:noFill/>
            <a:ln>
              <a:solidFill>
                <a:schemeClr val="tx2"/>
              </a:solidFill>
            </a:ln>
          </p:spPr>
          <p:txBody>
            <a:bodyPr wrap="square" rtlCol="0">
              <a:spAutoFit/>
            </a:bodyPr>
            <a:lstStyle/>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Daniel 8</a:t>
              </a:r>
            </a:p>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551 </a:t>
              </a:r>
              <a:r>
                <a:rPr lang="en-US" sz="14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aC</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48" name="Line 9"/>
            <p:cNvSpPr>
              <a:spLocks noChangeShapeType="1"/>
            </p:cNvSpPr>
            <p:nvPr/>
          </p:nvSpPr>
          <p:spPr bwMode="auto">
            <a:xfrm>
              <a:off x="5594160" y="3638797"/>
              <a:ext cx="90966" cy="1378737"/>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sp>
        <p:nvSpPr>
          <p:cNvPr id="149" name="TextBox 148"/>
          <p:cNvSpPr txBox="1"/>
          <p:nvPr/>
        </p:nvSpPr>
        <p:spPr>
          <a:xfrm>
            <a:off x="6482309" y="5025885"/>
            <a:ext cx="1072800" cy="523220"/>
          </a:xfrm>
          <a:prstGeom prst="rect">
            <a:avLst/>
          </a:prstGeom>
          <a:noFill/>
          <a:ln>
            <a:solidFill>
              <a:schemeClr val="tx2"/>
            </a:solidFill>
          </a:ln>
        </p:spPr>
        <p:txBody>
          <a:bodyPr wrap="square" rtlCol="0">
            <a:spAutoFit/>
          </a:bodyPr>
          <a:lstStyle/>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Daniel 9</a:t>
            </a:r>
          </a:p>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539 </a:t>
            </a:r>
            <a:r>
              <a:rPr lang="en-US" sz="14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aC</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50" name="TextBox 149"/>
          <p:cNvSpPr txBox="1"/>
          <p:nvPr/>
        </p:nvSpPr>
        <p:spPr>
          <a:xfrm>
            <a:off x="7572684" y="5025885"/>
            <a:ext cx="1243258" cy="523220"/>
          </a:xfrm>
          <a:prstGeom prst="rect">
            <a:avLst/>
          </a:prstGeom>
          <a:noFill/>
          <a:ln>
            <a:solidFill>
              <a:schemeClr val="tx2"/>
            </a:solidFill>
          </a:ln>
        </p:spPr>
        <p:txBody>
          <a:bodyPr wrap="square" rtlCol="0">
            <a:spAutoFit/>
          </a:bodyPr>
          <a:lstStyle/>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Daniel 10-12</a:t>
            </a:r>
          </a:p>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536 </a:t>
            </a:r>
            <a:r>
              <a:rPr lang="en-US" sz="14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aC</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nvGrpSpPr>
          <p:cNvPr id="131" name="Group 130"/>
          <p:cNvGrpSpPr/>
          <p:nvPr/>
        </p:nvGrpSpPr>
        <p:grpSpPr>
          <a:xfrm>
            <a:off x="238624" y="1239145"/>
            <a:ext cx="8501553" cy="315751"/>
            <a:chOff x="238539" y="1486923"/>
            <a:chExt cx="8501553" cy="378901"/>
          </a:xfrm>
        </p:grpSpPr>
        <p:grpSp>
          <p:nvGrpSpPr>
            <p:cNvPr id="157" name="Group 156"/>
            <p:cNvGrpSpPr/>
            <p:nvPr/>
          </p:nvGrpSpPr>
          <p:grpSpPr>
            <a:xfrm>
              <a:off x="238539" y="1547192"/>
              <a:ext cx="8501553" cy="246490"/>
              <a:chOff x="238539" y="1547192"/>
              <a:chExt cx="8501553" cy="246490"/>
            </a:xfrm>
          </p:grpSpPr>
          <p:sp>
            <p:nvSpPr>
              <p:cNvPr id="171" name="Rectangle 170"/>
              <p:cNvSpPr/>
              <p:nvPr/>
            </p:nvSpPr>
            <p:spPr>
              <a:xfrm>
                <a:off x="3490623" y="1547192"/>
                <a:ext cx="954156" cy="24649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2" name="Rectangle 171"/>
              <p:cNvSpPr/>
              <p:nvPr/>
            </p:nvSpPr>
            <p:spPr>
              <a:xfrm>
                <a:off x="2941984" y="1547192"/>
                <a:ext cx="160350" cy="246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3" name="Rectangle 172"/>
              <p:cNvSpPr/>
              <p:nvPr/>
            </p:nvSpPr>
            <p:spPr>
              <a:xfrm>
                <a:off x="6712226" y="1547192"/>
                <a:ext cx="1771815" cy="24649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4" name="Rectangle 173"/>
              <p:cNvSpPr/>
              <p:nvPr/>
            </p:nvSpPr>
            <p:spPr>
              <a:xfrm>
                <a:off x="238539" y="1547192"/>
                <a:ext cx="1162215" cy="24649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5" name="Rectangle 174"/>
              <p:cNvSpPr/>
              <p:nvPr/>
            </p:nvSpPr>
            <p:spPr>
              <a:xfrm>
                <a:off x="8535905" y="1547192"/>
                <a:ext cx="204187" cy="2464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6" name="Rectangle 175"/>
              <p:cNvSpPr/>
              <p:nvPr/>
            </p:nvSpPr>
            <p:spPr>
              <a:xfrm>
                <a:off x="1400754" y="1547192"/>
                <a:ext cx="1541230" cy="24649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7" name="Rectangle 176"/>
              <p:cNvSpPr/>
              <p:nvPr/>
            </p:nvSpPr>
            <p:spPr>
              <a:xfrm flipH="1">
                <a:off x="3102333" y="1547192"/>
                <a:ext cx="388290" cy="2464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8" name="Rectangle 177"/>
              <p:cNvSpPr/>
              <p:nvPr/>
            </p:nvSpPr>
            <p:spPr>
              <a:xfrm>
                <a:off x="4444778" y="1547192"/>
                <a:ext cx="2267447" cy="24649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9" name="Rectangle 178"/>
              <p:cNvSpPr/>
              <p:nvPr/>
            </p:nvSpPr>
            <p:spPr>
              <a:xfrm>
                <a:off x="8484041" y="1547192"/>
                <a:ext cx="51864" cy="24649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58" name="Rectangle 157"/>
            <p:cNvSpPr/>
            <p:nvPr/>
          </p:nvSpPr>
          <p:spPr>
            <a:xfrm>
              <a:off x="238539" y="1491121"/>
              <a:ext cx="116221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9" name="Rectangle 158"/>
            <p:cNvSpPr/>
            <p:nvPr/>
          </p:nvSpPr>
          <p:spPr>
            <a:xfrm>
              <a:off x="1401333" y="1820104"/>
              <a:ext cx="1540651"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0" name="Rectangle 159"/>
            <p:cNvSpPr/>
            <p:nvPr/>
          </p:nvSpPr>
          <p:spPr>
            <a:xfrm>
              <a:off x="2941984" y="1491121"/>
              <a:ext cx="160349"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1" name="Rectangle 160"/>
            <p:cNvSpPr/>
            <p:nvPr/>
          </p:nvSpPr>
          <p:spPr>
            <a:xfrm>
              <a:off x="3490623" y="1491121"/>
              <a:ext cx="95415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2" name="Rectangle 161"/>
            <p:cNvSpPr/>
            <p:nvPr/>
          </p:nvSpPr>
          <p:spPr>
            <a:xfrm>
              <a:off x="3102333" y="1820104"/>
              <a:ext cx="38829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3" name="Rectangle 162"/>
            <p:cNvSpPr/>
            <p:nvPr/>
          </p:nvSpPr>
          <p:spPr>
            <a:xfrm>
              <a:off x="4901026" y="1489604"/>
              <a:ext cx="780637" cy="4723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4" name="Rectangle 163"/>
            <p:cNvSpPr/>
            <p:nvPr/>
          </p:nvSpPr>
          <p:spPr>
            <a:xfrm>
              <a:off x="4444778" y="1820104"/>
              <a:ext cx="41773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5" name="Rectangle 164"/>
            <p:cNvSpPr/>
            <p:nvPr/>
          </p:nvSpPr>
          <p:spPr>
            <a:xfrm>
              <a:off x="5681664" y="1820105"/>
              <a:ext cx="495300"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6" name="Rectangle 165"/>
            <p:cNvSpPr/>
            <p:nvPr/>
          </p:nvSpPr>
          <p:spPr>
            <a:xfrm>
              <a:off x="6448425" y="1820104"/>
              <a:ext cx="26380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7" name="Rectangle 166"/>
            <p:cNvSpPr/>
            <p:nvPr/>
          </p:nvSpPr>
          <p:spPr>
            <a:xfrm>
              <a:off x="6176964" y="1491121"/>
              <a:ext cx="276594"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8" name="Rectangle 167"/>
            <p:cNvSpPr/>
            <p:nvPr/>
          </p:nvSpPr>
          <p:spPr>
            <a:xfrm>
              <a:off x="6712226" y="1491121"/>
              <a:ext cx="177181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9" name="Rectangle 168"/>
            <p:cNvSpPr/>
            <p:nvPr/>
          </p:nvSpPr>
          <p:spPr>
            <a:xfrm>
              <a:off x="8535904" y="1486923"/>
              <a:ext cx="204187" cy="4991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0" name="Rectangle 169"/>
            <p:cNvSpPr/>
            <p:nvPr/>
          </p:nvSpPr>
          <p:spPr>
            <a:xfrm>
              <a:off x="8487113" y="1820104"/>
              <a:ext cx="4572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80" name="TextBox 179"/>
          <p:cNvSpPr txBox="1"/>
          <p:nvPr/>
        </p:nvSpPr>
        <p:spPr>
          <a:xfrm>
            <a:off x="399869" y="845759"/>
            <a:ext cx="928459" cy="353943"/>
          </a:xfrm>
          <a:prstGeom prst="rect">
            <a:avLst/>
          </a:prstGeom>
          <a:noFill/>
        </p:spPr>
        <p:txBody>
          <a:bodyPr wrap="none" bIns="0" rtlCol="0">
            <a:spAutoFit/>
          </a:bodyPr>
          <a:lstStyle/>
          <a:p>
            <a:pPr algn="ctr"/>
            <a:r>
              <a:rPr lang="en-US" sz="900" dirty="0">
                <a:solidFill>
                  <a:prstClr val="black"/>
                </a:solidFill>
                <a:latin typeface="Arial" panose="020B0604020202020204" pitchFamily="34" charset="0"/>
                <a:cs typeface="Arial" panose="020B0604020202020204" pitchFamily="34" charset="0"/>
              </a:rPr>
              <a:t>2166-1859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Patriarcas</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1" name="TextBox 180"/>
          <p:cNvSpPr txBox="1"/>
          <p:nvPr/>
        </p:nvSpPr>
        <p:spPr>
          <a:xfrm>
            <a:off x="1713840" y="1554896"/>
            <a:ext cx="91563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Esclavitud</a:t>
            </a:r>
            <a:r>
              <a:rPr lang="en-US" sz="1100" b="1" dirty="0" smtClean="0">
                <a:solidFill>
                  <a:prstClr val="black"/>
                </a:solidFill>
                <a:latin typeface="Arial" panose="020B0604020202020204" pitchFamily="34" charset="0"/>
                <a:cs typeface="Arial" panose="020B0604020202020204" pitchFamily="34" charset="0"/>
              </a:rPr>
              <a:t/>
            </a:r>
            <a:br>
              <a:rPr lang="en-US" sz="1100" b="1" dirty="0" smtClean="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en</a:t>
            </a:r>
            <a:r>
              <a:rPr lang="en-US" sz="1100" b="1" dirty="0" smtClean="0">
                <a:solidFill>
                  <a:prstClr val="black"/>
                </a:solidFill>
                <a:latin typeface="Arial" panose="020B0604020202020204" pitchFamily="34" charset="0"/>
                <a:cs typeface="Arial" panose="020B0604020202020204" pitchFamily="34" charset="0"/>
              </a:rPr>
              <a:t> </a:t>
            </a:r>
            <a:r>
              <a:rPr lang="en-US" sz="1100" b="1" dirty="0" err="1" smtClean="0">
                <a:solidFill>
                  <a:prstClr val="black"/>
                </a:solidFill>
                <a:latin typeface="Arial" panose="020B0604020202020204" pitchFamily="34" charset="0"/>
                <a:cs typeface="Arial" panose="020B0604020202020204" pitchFamily="34" charset="0"/>
              </a:rPr>
              <a:t>Egipto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1859-1445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82" name="TextBox 181"/>
          <p:cNvSpPr txBox="1"/>
          <p:nvPr/>
        </p:nvSpPr>
        <p:spPr>
          <a:xfrm>
            <a:off x="2422444" y="871440"/>
            <a:ext cx="928459" cy="353943"/>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1445-1405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Desierto</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3" name="TextBox 182"/>
          <p:cNvSpPr txBox="1"/>
          <p:nvPr/>
        </p:nvSpPr>
        <p:spPr>
          <a:xfrm>
            <a:off x="2857718" y="1563159"/>
            <a:ext cx="915635" cy="477054"/>
          </a:xfrm>
          <a:prstGeom prst="rect">
            <a:avLst/>
          </a:prstGeom>
          <a:noFill/>
        </p:spPr>
        <p:txBody>
          <a:bodyPr wrap="none" tIns="0" bIns="0" rtlCol="0">
            <a:spAutoFit/>
          </a:bodyPr>
          <a:lstStyle/>
          <a:p>
            <a:pPr algn="ctr"/>
            <a:r>
              <a:rPr lang="en-US" sz="1100" b="1" dirty="0" smtClean="0">
                <a:solidFill>
                  <a:prstClr val="black"/>
                </a:solidFill>
                <a:latin typeface="Arial" panose="020B0604020202020204" pitchFamily="34" charset="0"/>
                <a:cs typeface="Arial" panose="020B0604020202020204" pitchFamily="34" charset="0"/>
              </a:rPr>
              <a:t>Conquista </a:t>
            </a:r>
            <a:br>
              <a:rPr lang="en-US" sz="1100" b="1" dirty="0" smtClean="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de </a:t>
            </a:r>
            <a:r>
              <a:rPr lang="en-US" sz="1100" b="1" dirty="0" err="1" smtClean="0">
                <a:solidFill>
                  <a:prstClr val="black"/>
                </a:solidFill>
                <a:latin typeface="Arial" panose="020B0604020202020204" pitchFamily="34" charset="0"/>
                <a:cs typeface="Arial" panose="020B0604020202020204" pitchFamily="34" charset="0"/>
              </a:rPr>
              <a:t>Canaán</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1405-1300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84" name="TextBox 183"/>
          <p:cNvSpPr txBox="1"/>
          <p:nvPr/>
        </p:nvSpPr>
        <p:spPr>
          <a:xfrm>
            <a:off x="3503475" y="845759"/>
            <a:ext cx="928459" cy="353943"/>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1300-1050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Jueces</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5" name="TextBox 184"/>
          <p:cNvSpPr txBox="1"/>
          <p:nvPr/>
        </p:nvSpPr>
        <p:spPr>
          <a:xfrm>
            <a:off x="4227909" y="1563159"/>
            <a:ext cx="85151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Reino</a:t>
            </a:r>
            <a:r>
              <a:rPr lang="en-US" sz="1100" b="1" dirty="0" smtClean="0">
                <a:solidFill>
                  <a:prstClr val="black"/>
                </a:solidFill>
                <a:latin typeface="Arial" panose="020B0604020202020204" pitchFamily="34" charset="0"/>
                <a:cs typeface="Arial" panose="020B0604020202020204" pitchFamily="34" charset="0"/>
              </a:rPr>
              <a:t/>
            </a:r>
            <a:br>
              <a:rPr lang="en-US" sz="1100" b="1" dirty="0" smtClean="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unido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1050-931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86" name="TextBox 185"/>
          <p:cNvSpPr txBox="1"/>
          <p:nvPr/>
        </p:nvSpPr>
        <p:spPr>
          <a:xfrm>
            <a:off x="4891319" y="697395"/>
            <a:ext cx="787395"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931-722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Reino</a:t>
            </a:r>
            <a:r>
              <a:rPr lang="en-US" sz="1100" b="1" dirty="0" smtClean="0">
                <a:solidFill>
                  <a:prstClr val="black"/>
                </a:solidFill>
                <a:latin typeface="Arial" panose="020B0604020202020204" pitchFamily="34" charset="0"/>
                <a:cs typeface="Arial" panose="020B0604020202020204" pitchFamily="34" charset="0"/>
              </a:rPr>
              <a:t> </a:t>
            </a:r>
            <a:br>
              <a:rPr lang="en-US" sz="1100" b="1" dirty="0" smtClean="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dividido</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7" name="TextBox 186"/>
          <p:cNvSpPr txBox="1"/>
          <p:nvPr/>
        </p:nvSpPr>
        <p:spPr>
          <a:xfrm>
            <a:off x="5535624" y="1563159"/>
            <a:ext cx="78739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Judá</a:t>
            </a:r>
            <a:r>
              <a:rPr lang="en-US" sz="1100" b="1" dirty="0">
                <a:solidFill>
                  <a:prstClr val="black"/>
                </a:solidFill>
                <a:latin typeface="Arial" panose="020B0604020202020204" pitchFamily="34" charset="0"/>
                <a:cs typeface="Arial" panose="020B0604020202020204" pitchFamily="34" charset="0"/>
              </a:rPr>
              <a:t/>
            </a:r>
            <a:br>
              <a:rPr lang="en-US" sz="1100" b="1" dirty="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solo</a:t>
            </a:r>
          </a:p>
          <a:p>
            <a:pPr algn="ctr"/>
            <a:r>
              <a:rPr lang="en-US" sz="900" dirty="0" smtClean="0">
                <a:solidFill>
                  <a:prstClr val="black"/>
                </a:solidFill>
                <a:latin typeface="Arial" panose="020B0604020202020204" pitchFamily="34" charset="0"/>
                <a:cs typeface="Arial" panose="020B0604020202020204" pitchFamily="34" charset="0"/>
              </a:rPr>
              <a:t>722-605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88" name="TextBox 187"/>
          <p:cNvSpPr txBox="1"/>
          <p:nvPr/>
        </p:nvSpPr>
        <p:spPr>
          <a:xfrm>
            <a:off x="5790670" y="703072"/>
            <a:ext cx="1077538"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605-538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Cautiverio</a:t>
            </a:r>
            <a:r>
              <a:rPr lang="en-US" sz="1100" b="1" dirty="0" smtClean="0">
                <a:solidFill>
                  <a:prstClr val="black"/>
                </a:solidFill>
                <a:latin typeface="Arial" panose="020B0604020202020204" pitchFamily="34" charset="0"/>
                <a:cs typeface="Arial" panose="020B0604020202020204" pitchFamily="34" charset="0"/>
              </a:rPr>
              <a:t> </a:t>
            </a:r>
            <a:r>
              <a:rPr lang="en-US" sz="1100" b="1" dirty="0" err="1" smtClean="0">
                <a:solidFill>
                  <a:prstClr val="black"/>
                </a:solidFill>
                <a:latin typeface="Arial" panose="020B0604020202020204" pitchFamily="34" charset="0"/>
                <a:cs typeface="Arial" panose="020B0604020202020204" pitchFamily="34" charset="0"/>
              </a:rPr>
              <a:t>en</a:t>
            </a:r>
            <a:r>
              <a:rPr lang="en-US" sz="1100" b="1" dirty="0">
                <a:solidFill>
                  <a:prstClr val="black"/>
                </a:solidFill>
                <a:latin typeface="Arial" panose="020B0604020202020204" pitchFamily="34" charset="0"/>
                <a:cs typeface="Arial" panose="020B0604020202020204" pitchFamily="34" charset="0"/>
              </a:rPr>
              <a:t/>
            </a:r>
            <a:br>
              <a:rPr lang="en-US" sz="1100" b="1" dirty="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Babilonia</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9" name="TextBox 188"/>
          <p:cNvSpPr txBox="1"/>
          <p:nvPr/>
        </p:nvSpPr>
        <p:spPr>
          <a:xfrm>
            <a:off x="6304095" y="1563159"/>
            <a:ext cx="78739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Retorno</a:t>
            </a:r>
            <a:r>
              <a:rPr lang="en-US" sz="1100" b="1" dirty="0">
                <a:solidFill>
                  <a:prstClr val="black"/>
                </a:solidFill>
                <a:latin typeface="Arial" panose="020B0604020202020204" pitchFamily="34" charset="0"/>
                <a:cs typeface="Arial" panose="020B0604020202020204" pitchFamily="34" charset="0"/>
              </a:rPr>
              <a:t/>
            </a:r>
            <a:br>
              <a:rPr lang="en-US" sz="1100" b="1" dirty="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del </a:t>
            </a:r>
            <a:r>
              <a:rPr lang="en-US" sz="1100" b="1" dirty="0" err="1" smtClean="0">
                <a:solidFill>
                  <a:prstClr val="black"/>
                </a:solidFill>
                <a:latin typeface="Arial" panose="020B0604020202020204" pitchFamily="34" charset="0"/>
                <a:cs typeface="Arial" panose="020B0604020202020204" pitchFamily="34" charset="0"/>
              </a:rPr>
              <a:t>exilio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538-444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90" name="TextBox 189"/>
          <p:cNvSpPr txBox="1"/>
          <p:nvPr/>
        </p:nvSpPr>
        <p:spPr>
          <a:xfrm>
            <a:off x="6976804" y="741101"/>
            <a:ext cx="1305165" cy="477054"/>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444 </a:t>
            </a:r>
            <a:r>
              <a:rPr lang="en-US" sz="900" dirty="0" err="1" smtClean="0">
                <a:solidFill>
                  <a:prstClr val="black"/>
                </a:solidFill>
                <a:latin typeface="Arial" panose="020B0604020202020204" pitchFamily="34" charset="0"/>
                <a:cs typeface="Arial" panose="020B0604020202020204" pitchFamily="34" charset="0"/>
              </a:rPr>
              <a:t>aC</a:t>
            </a:r>
            <a:r>
              <a:rPr lang="en-US" sz="900" dirty="0" smtClean="0">
                <a:solidFill>
                  <a:prstClr val="black"/>
                </a:solidFill>
                <a:latin typeface="Arial" panose="020B0604020202020204" pitchFamily="34" charset="0"/>
                <a:cs typeface="Arial" panose="020B0604020202020204" pitchFamily="34" charset="0"/>
              </a:rPr>
              <a:t> - ~4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Años</a:t>
            </a:r>
            <a:r>
              <a:rPr lang="en-US" sz="1100" b="1" dirty="0" smtClean="0">
                <a:solidFill>
                  <a:prstClr val="black"/>
                </a:solidFill>
                <a:latin typeface="Arial" panose="020B0604020202020204" pitchFamily="34" charset="0"/>
                <a:cs typeface="Arial" panose="020B0604020202020204" pitchFamily="34" charset="0"/>
              </a:rPr>
              <a:t> de </a:t>
            </a:r>
            <a:r>
              <a:rPr lang="en-US" sz="1100" b="1" dirty="0" err="1" smtClean="0">
                <a:solidFill>
                  <a:prstClr val="black"/>
                </a:solidFill>
                <a:latin typeface="Arial" panose="020B0604020202020204" pitchFamily="34" charset="0"/>
                <a:cs typeface="Arial" panose="020B0604020202020204" pitchFamily="34" charset="0"/>
              </a:rPr>
              <a:t>silencio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800" dirty="0" smtClean="0">
                <a:solidFill>
                  <a:prstClr val="black"/>
                </a:solidFill>
                <a:latin typeface="Arial" panose="020B0604020202020204" pitchFamily="34" charset="0"/>
                <a:cs typeface="Arial" panose="020B0604020202020204" pitchFamily="34" charset="0"/>
              </a:rPr>
              <a:t>(Intertestamental)</a:t>
            </a:r>
          </a:p>
        </p:txBody>
      </p:sp>
      <p:sp>
        <p:nvSpPr>
          <p:cNvPr id="191" name="TextBox 190"/>
          <p:cNvSpPr txBox="1"/>
          <p:nvPr/>
        </p:nvSpPr>
        <p:spPr>
          <a:xfrm>
            <a:off x="7932367" y="1554853"/>
            <a:ext cx="877163" cy="477054"/>
          </a:xfrm>
          <a:prstGeom prst="rect">
            <a:avLst/>
          </a:prstGeom>
          <a:noFill/>
        </p:spPr>
        <p:txBody>
          <a:bodyPr wrap="none" tIns="0" bIns="0" rtlCol="0">
            <a:spAutoFit/>
          </a:bodyPr>
          <a:lstStyle/>
          <a:p>
            <a:pPr algn="ctr"/>
            <a:r>
              <a:rPr lang="en-US" sz="1100" b="1" dirty="0" smtClean="0">
                <a:solidFill>
                  <a:prstClr val="black"/>
                </a:solidFill>
                <a:latin typeface="Arial" panose="020B0604020202020204" pitchFamily="34" charset="0"/>
                <a:cs typeface="Arial" panose="020B0604020202020204" pitchFamily="34" charset="0"/>
              </a:rPr>
              <a:t>Vida de</a:t>
            </a:r>
            <a:br>
              <a:rPr lang="en-US" sz="1100" b="1" dirty="0" smtClean="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Cristo</a:t>
            </a:r>
          </a:p>
          <a:p>
            <a:pPr algn="ctr"/>
            <a:r>
              <a:rPr lang="en-US" sz="900" dirty="0" smtClean="0">
                <a:solidFill>
                  <a:prstClr val="black"/>
                </a:solidFill>
                <a:latin typeface="Arial" panose="020B0604020202020204" pitchFamily="34" charset="0"/>
                <a:cs typeface="Arial" panose="020B0604020202020204" pitchFamily="34" charset="0"/>
              </a:rPr>
              <a:t>4 BC – 30 </a:t>
            </a:r>
            <a:r>
              <a:rPr lang="en-US" sz="900" dirty="0" err="1" smtClean="0">
                <a:solidFill>
                  <a:prstClr val="black"/>
                </a:solidFill>
                <a:latin typeface="Arial" panose="020B0604020202020204" pitchFamily="34" charset="0"/>
                <a:cs typeface="Arial" panose="020B0604020202020204" pitchFamily="34" charset="0"/>
              </a:rPr>
              <a:t>dC</a:t>
            </a:r>
            <a:endParaRPr lang="en-US" sz="900" dirty="0">
              <a:solidFill>
                <a:prstClr val="black"/>
              </a:solidFill>
              <a:latin typeface="Arial" panose="020B0604020202020204" pitchFamily="34" charset="0"/>
              <a:cs typeface="Arial" panose="020B0604020202020204" pitchFamily="34" charset="0"/>
            </a:endParaRPr>
          </a:p>
        </p:txBody>
      </p:sp>
      <p:sp>
        <p:nvSpPr>
          <p:cNvPr id="192" name="TextBox 191"/>
          <p:cNvSpPr txBox="1"/>
          <p:nvPr/>
        </p:nvSpPr>
        <p:spPr>
          <a:xfrm>
            <a:off x="8197096" y="708346"/>
            <a:ext cx="881973"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30-90 </a:t>
            </a:r>
            <a:r>
              <a:rPr lang="en-US" sz="900" dirty="0" err="1" smtClean="0">
                <a:solidFill>
                  <a:prstClr val="black"/>
                </a:solidFill>
                <a:latin typeface="Arial" panose="020B0604020202020204" pitchFamily="34" charset="0"/>
                <a:cs typeface="Arial" panose="020B0604020202020204" pitchFamily="34" charset="0"/>
              </a:rPr>
              <a:t>dC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smtClean="0">
                <a:solidFill>
                  <a:prstClr val="black"/>
                </a:solidFill>
                <a:latin typeface="Arial" panose="020B0604020202020204" pitchFamily="34" charset="0"/>
                <a:cs typeface="Arial" panose="020B0604020202020204" pitchFamily="34" charset="0"/>
              </a:rPr>
              <a:t>La </a:t>
            </a:r>
            <a:r>
              <a:rPr lang="en-US" sz="1100" b="1" dirty="0" err="1" smtClean="0">
                <a:solidFill>
                  <a:prstClr val="black"/>
                </a:solidFill>
                <a:latin typeface="Arial" panose="020B0604020202020204" pitchFamily="34" charset="0"/>
                <a:cs typeface="Arial" panose="020B0604020202020204" pitchFamily="34" charset="0"/>
              </a:rPr>
              <a:t>iglesia</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1100" b="1" dirty="0" smtClean="0">
                <a:solidFill>
                  <a:prstClr val="black"/>
                </a:solidFill>
                <a:latin typeface="Arial" panose="020B0604020202020204" pitchFamily="34" charset="0"/>
                <a:cs typeface="Arial" panose="020B0604020202020204" pitchFamily="34" charset="0"/>
              </a:rPr>
              <a:t>Era del NT</a:t>
            </a:r>
          </a:p>
        </p:txBody>
      </p:sp>
    </p:spTree>
    <p:extLst>
      <p:ext uri="{BB962C8B-B14F-4D97-AF65-F5344CB8AC3E}">
        <p14:creationId xmlns:p14="http://schemas.microsoft.com/office/powerpoint/2010/main" val="56768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p:cTn id="7" dur="1000" fill="hold"/>
                                        <p:tgtEl>
                                          <p:spTgt spid="77"/>
                                        </p:tgtEl>
                                        <p:attrNameLst>
                                          <p:attrName>ppt_w</p:attrName>
                                        </p:attrNameLst>
                                      </p:cBhvr>
                                      <p:tavLst>
                                        <p:tav tm="0">
                                          <p:val>
                                            <p:fltVal val="0"/>
                                          </p:val>
                                        </p:tav>
                                        <p:tav tm="100000">
                                          <p:val>
                                            <p:strVal val="#ppt_w"/>
                                          </p:val>
                                        </p:tav>
                                      </p:tavLst>
                                    </p:anim>
                                    <p:anim calcmode="lin" valueType="num">
                                      <p:cBhvr>
                                        <p:cTn id="8" dur="1000" fill="hold"/>
                                        <p:tgtEl>
                                          <p:spTgt spid="77"/>
                                        </p:tgtEl>
                                        <p:attrNameLst>
                                          <p:attrName>ppt_h</p:attrName>
                                        </p:attrNameLst>
                                      </p:cBhvr>
                                      <p:tavLst>
                                        <p:tav tm="0">
                                          <p:val>
                                            <p:fltVal val="0"/>
                                          </p:val>
                                        </p:tav>
                                        <p:tav tm="100000">
                                          <p:val>
                                            <p:strVal val="#ppt_h"/>
                                          </p:val>
                                        </p:tav>
                                      </p:tavLst>
                                    </p:anim>
                                    <p:anim calcmode="lin" valueType="num">
                                      <p:cBhvr>
                                        <p:cTn id="9" dur="1000" fill="hold"/>
                                        <p:tgtEl>
                                          <p:spTgt spid="77"/>
                                        </p:tgtEl>
                                        <p:attrNameLst>
                                          <p:attrName>style.rotation</p:attrName>
                                        </p:attrNameLst>
                                      </p:cBhvr>
                                      <p:tavLst>
                                        <p:tav tm="0">
                                          <p:val>
                                            <p:fltVal val="90"/>
                                          </p:val>
                                        </p:tav>
                                        <p:tav tm="100000">
                                          <p:val>
                                            <p:fltVal val="0"/>
                                          </p:val>
                                        </p:tav>
                                      </p:tavLst>
                                    </p:anim>
                                    <p:animEffect transition="in" filter="fade">
                                      <p:cBhvr>
                                        <p:cTn id="10" dur="1000"/>
                                        <p:tgtEl>
                                          <p:spTgt spid="7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wipe(down)">
                                      <p:cBhvr>
                                        <p:cTn id="15" dur="500"/>
                                        <p:tgtEl>
                                          <p:spTgt spid="8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9"/>
                                        </p:tgtEl>
                                        <p:attrNameLst>
                                          <p:attrName>style.visibility</p:attrName>
                                        </p:attrNameLst>
                                      </p:cBhvr>
                                      <p:to>
                                        <p:strVal val="visible"/>
                                      </p:to>
                                    </p:set>
                                    <p:animEffect transition="in" filter="wipe(down)">
                                      <p:cBhvr>
                                        <p:cTn id="20" dur="500"/>
                                        <p:tgtEl>
                                          <p:spTgt spid="1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30"/>
                                        </p:tgtEl>
                                        <p:attrNameLst>
                                          <p:attrName>style.visibility</p:attrName>
                                        </p:attrNameLst>
                                      </p:cBhvr>
                                      <p:to>
                                        <p:strVal val="visible"/>
                                      </p:to>
                                    </p:set>
                                    <p:animEffect transition="in" filter="wipe(up)">
                                      <p:cBhvr>
                                        <p:cTn id="25" dur="500"/>
                                        <p:tgtEl>
                                          <p:spTgt spid="130"/>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32"/>
                                        </p:tgtEl>
                                        <p:attrNameLst>
                                          <p:attrName>style.visibility</p:attrName>
                                        </p:attrNameLst>
                                      </p:cBhvr>
                                      <p:to>
                                        <p:strVal val="visible"/>
                                      </p:to>
                                    </p:set>
                                    <p:anim calcmode="lin" valueType="num">
                                      <p:cBhvr>
                                        <p:cTn id="30" dur="1000" fill="hold"/>
                                        <p:tgtEl>
                                          <p:spTgt spid="132"/>
                                        </p:tgtEl>
                                        <p:attrNameLst>
                                          <p:attrName>ppt_w</p:attrName>
                                        </p:attrNameLst>
                                      </p:cBhvr>
                                      <p:tavLst>
                                        <p:tav tm="0">
                                          <p:val>
                                            <p:fltVal val="0"/>
                                          </p:val>
                                        </p:tav>
                                        <p:tav tm="100000">
                                          <p:val>
                                            <p:strVal val="#ppt_w"/>
                                          </p:val>
                                        </p:tav>
                                      </p:tavLst>
                                    </p:anim>
                                    <p:anim calcmode="lin" valueType="num">
                                      <p:cBhvr>
                                        <p:cTn id="31" dur="1000" fill="hold"/>
                                        <p:tgtEl>
                                          <p:spTgt spid="132"/>
                                        </p:tgtEl>
                                        <p:attrNameLst>
                                          <p:attrName>ppt_h</p:attrName>
                                        </p:attrNameLst>
                                      </p:cBhvr>
                                      <p:tavLst>
                                        <p:tav tm="0">
                                          <p:val>
                                            <p:fltVal val="0"/>
                                          </p:val>
                                        </p:tav>
                                        <p:tav tm="100000">
                                          <p:val>
                                            <p:strVal val="#ppt_h"/>
                                          </p:val>
                                        </p:tav>
                                      </p:tavLst>
                                    </p:anim>
                                    <p:anim calcmode="lin" valueType="num">
                                      <p:cBhvr>
                                        <p:cTn id="32" dur="1000" fill="hold"/>
                                        <p:tgtEl>
                                          <p:spTgt spid="132"/>
                                        </p:tgtEl>
                                        <p:attrNameLst>
                                          <p:attrName>style.rotation</p:attrName>
                                        </p:attrNameLst>
                                      </p:cBhvr>
                                      <p:tavLst>
                                        <p:tav tm="0">
                                          <p:val>
                                            <p:fltVal val="90"/>
                                          </p:val>
                                        </p:tav>
                                        <p:tav tm="100000">
                                          <p:val>
                                            <p:fltVal val="0"/>
                                          </p:val>
                                        </p:tav>
                                      </p:tavLst>
                                    </p:anim>
                                    <p:animEffect transition="in" filter="fade">
                                      <p:cBhvr>
                                        <p:cTn id="33" dur="1000"/>
                                        <p:tgtEl>
                                          <p:spTgt spid="13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33"/>
                                        </p:tgtEl>
                                        <p:attrNameLst>
                                          <p:attrName>style.visibility</p:attrName>
                                        </p:attrNameLst>
                                      </p:cBhvr>
                                      <p:to>
                                        <p:strVal val="visible"/>
                                      </p:to>
                                    </p:set>
                                    <p:anim calcmode="lin" valueType="num">
                                      <p:cBhvr>
                                        <p:cTn id="38" dur="500" fill="hold"/>
                                        <p:tgtEl>
                                          <p:spTgt spid="133"/>
                                        </p:tgtEl>
                                        <p:attrNameLst>
                                          <p:attrName>ppt_w</p:attrName>
                                        </p:attrNameLst>
                                      </p:cBhvr>
                                      <p:tavLst>
                                        <p:tav tm="0">
                                          <p:val>
                                            <p:fltVal val="0"/>
                                          </p:val>
                                        </p:tav>
                                        <p:tav tm="100000">
                                          <p:val>
                                            <p:strVal val="#ppt_w"/>
                                          </p:val>
                                        </p:tav>
                                      </p:tavLst>
                                    </p:anim>
                                    <p:anim calcmode="lin" valueType="num">
                                      <p:cBhvr>
                                        <p:cTn id="39" dur="500" fill="hold"/>
                                        <p:tgtEl>
                                          <p:spTgt spid="133"/>
                                        </p:tgtEl>
                                        <p:attrNameLst>
                                          <p:attrName>ppt_h</p:attrName>
                                        </p:attrNameLst>
                                      </p:cBhvr>
                                      <p:tavLst>
                                        <p:tav tm="0">
                                          <p:val>
                                            <p:fltVal val="0"/>
                                          </p:val>
                                        </p:tav>
                                        <p:tav tm="100000">
                                          <p:val>
                                            <p:strVal val="#ppt_h"/>
                                          </p:val>
                                        </p:tav>
                                      </p:tavLst>
                                    </p:anim>
                                    <p:animEffect transition="in" filter="fade">
                                      <p:cBhvr>
                                        <p:cTn id="40" dur="500"/>
                                        <p:tgtEl>
                                          <p:spTgt spid="13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36"/>
                                        </p:tgtEl>
                                        <p:attrNameLst>
                                          <p:attrName>style.visibility</p:attrName>
                                        </p:attrNameLst>
                                      </p:cBhvr>
                                      <p:to>
                                        <p:strVal val="visible"/>
                                      </p:to>
                                    </p:set>
                                    <p:animEffect transition="in" filter="wipe(up)">
                                      <p:cBhvr>
                                        <p:cTn id="45" dur="500"/>
                                        <p:tgtEl>
                                          <p:spTgt spid="13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151"/>
                                        </p:tgtEl>
                                        <p:attrNameLst>
                                          <p:attrName>style.visibility</p:attrName>
                                        </p:attrNameLst>
                                      </p:cBhvr>
                                      <p:to>
                                        <p:strVal val="visible"/>
                                      </p:to>
                                    </p:set>
                                    <p:animEffect transition="in" filter="wipe(up)">
                                      <p:cBhvr>
                                        <p:cTn id="50" dur="500"/>
                                        <p:tgtEl>
                                          <p:spTgt spid="15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152"/>
                                        </p:tgtEl>
                                        <p:attrNameLst>
                                          <p:attrName>style.visibility</p:attrName>
                                        </p:attrNameLst>
                                      </p:cBhvr>
                                      <p:to>
                                        <p:strVal val="visible"/>
                                      </p:to>
                                    </p:set>
                                    <p:animEffect transition="in" filter="wipe(up)">
                                      <p:cBhvr>
                                        <p:cTn id="55" dur="500"/>
                                        <p:tgtEl>
                                          <p:spTgt spid="15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153"/>
                                        </p:tgtEl>
                                        <p:attrNameLst>
                                          <p:attrName>style.visibility</p:attrName>
                                        </p:attrNameLst>
                                      </p:cBhvr>
                                      <p:to>
                                        <p:strVal val="visible"/>
                                      </p:to>
                                    </p:set>
                                    <p:animEffect transition="in" filter="wipe(up)">
                                      <p:cBhvr>
                                        <p:cTn id="60" dur="500"/>
                                        <p:tgtEl>
                                          <p:spTgt spid="15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154"/>
                                        </p:tgtEl>
                                        <p:attrNameLst>
                                          <p:attrName>style.visibility</p:attrName>
                                        </p:attrNameLst>
                                      </p:cBhvr>
                                      <p:to>
                                        <p:strVal val="visible"/>
                                      </p:to>
                                    </p:set>
                                    <p:animEffect transition="in" filter="wipe(up)">
                                      <p:cBhvr>
                                        <p:cTn id="65" dur="500"/>
                                        <p:tgtEl>
                                          <p:spTgt spid="15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155"/>
                                        </p:tgtEl>
                                        <p:attrNameLst>
                                          <p:attrName>style.visibility</p:attrName>
                                        </p:attrNameLst>
                                      </p:cBhvr>
                                      <p:to>
                                        <p:strVal val="visible"/>
                                      </p:to>
                                    </p:set>
                                    <p:animEffect transition="in" filter="wipe(up)">
                                      <p:cBhvr>
                                        <p:cTn id="70" dur="500"/>
                                        <p:tgtEl>
                                          <p:spTgt spid="155"/>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156"/>
                                        </p:tgtEl>
                                        <p:attrNameLst>
                                          <p:attrName>style.visibility</p:attrName>
                                        </p:attrNameLst>
                                      </p:cBhvr>
                                      <p:to>
                                        <p:strVal val="visible"/>
                                      </p:to>
                                    </p:set>
                                    <p:animEffect transition="in" filter="wipe(up)">
                                      <p:cBhvr>
                                        <p:cTn id="75" dur="500"/>
                                        <p:tgtEl>
                                          <p:spTgt spid="156"/>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49"/>
                                        </p:tgtEl>
                                        <p:attrNameLst>
                                          <p:attrName>style.visibility</p:attrName>
                                        </p:attrNameLst>
                                      </p:cBhvr>
                                      <p:to>
                                        <p:strVal val="visible"/>
                                      </p:to>
                                    </p:set>
                                    <p:animEffect transition="in" filter="wipe(down)">
                                      <p:cBhvr>
                                        <p:cTn id="80" dur="500"/>
                                        <p:tgtEl>
                                          <p:spTgt spid="14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150"/>
                                        </p:tgtEl>
                                        <p:attrNameLst>
                                          <p:attrName>style.visibility</p:attrName>
                                        </p:attrNameLst>
                                      </p:cBhvr>
                                      <p:to>
                                        <p:strVal val="visible"/>
                                      </p:to>
                                    </p:set>
                                    <p:animEffect transition="in" filter="wipe(down)">
                                      <p:cBhvr>
                                        <p:cTn id="85" dur="500"/>
                                        <p:tgtEl>
                                          <p:spTgt spid="150"/>
                                        </p:tgtEl>
                                      </p:cBhvr>
                                    </p:animEffect>
                                  </p:childTnLst>
                                </p:cTn>
                              </p:par>
                            </p:childTnLst>
                          </p:cTn>
                        </p:par>
                      </p:childTnLst>
                    </p:cTn>
                  </p:par>
                  <p:par>
                    <p:cTn id="86" fill="hold">
                      <p:stCondLst>
                        <p:cond delay="indefinite"/>
                      </p:stCondLst>
                      <p:childTnLst>
                        <p:par>
                          <p:cTn id="87" fill="hold">
                            <p:stCondLst>
                              <p:cond delay="0"/>
                            </p:stCondLst>
                            <p:childTnLst>
                              <p:par>
                                <p:cTn id="88" presetID="0" presetClass="path" presetSubtype="0" accel="50000" decel="50000" fill="hold" grpId="0" nodeType="clickEffect">
                                  <p:stCondLst>
                                    <p:cond delay="0"/>
                                  </p:stCondLst>
                                  <p:childTnLst>
                                    <p:animMotion origin="layout" path="M 0 0 C 0.00035 0.04953 0.00087 0.09907 0.00191 0.14977 C 0.00295 0.20046 0.01927 0.2537 0.0066 0.3044 C -0.00608 0.35509 -0.04028 0.40463 -0.07448 0.45416 " pathEditMode="relative" ptsTypes="aaaA">
                                      <p:cBhvr>
                                        <p:cTn id="89" dur="2000" fill="hold"/>
                                        <p:tgtEl>
                                          <p:spTgt spid="186"/>
                                        </p:tgtEl>
                                        <p:attrNameLst>
                                          <p:attrName>ppt_x</p:attrName>
                                          <p:attrName>ppt_y</p:attrName>
                                        </p:attrNameLst>
                                      </p:cBhvr>
                                    </p:animMotion>
                                  </p:childTnLst>
                                </p:cTn>
                              </p:par>
                            </p:childTnLst>
                          </p:cTn>
                        </p:par>
                        <p:par>
                          <p:cTn id="90" fill="hold">
                            <p:stCondLst>
                              <p:cond delay="2000"/>
                            </p:stCondLst>
                            <p:childTnLst>
                              <p:par>
                                <p:cTn id="91" presetID="31" presetClass="exit" presetSubtype="0" fill="hold" grpId="1" nodeType="afterEffect">
                                  <p:stCondLst>
                                    <p:cond delay="0"/>
                                  </p:stCondLst>
                                  <p:childTnLst>
                                    <p:anim calcmode="lin" valueType="num">
                                      <p:cBhvr>
                                        <p:cTn id="92" dur="1500"/>
                                        <p:tgtEl>
                                          <p:spTgt spid="186"/>
                                        </p:tgtEl>
                                        <p:attrNameLst>
                                          <p:attrName>ppt_w</p:attrName>
                                        </p:attrNameLst>
                                      </p:cBhvr>
                                      <p:tavLst>
                                        <p:tav tm="0">
                                          <p:val>
                                            <p:strVal val="ppt_w"/>
                                          </p:val>
                                        </p:tav>
                                        <p:tav tm="100000">
                                          <p:val>
                                            <p:fltVal val="0"/>
                                          </p:val>
                                        </p:tav>
                                      </p:tavLst>
                                    </p:anim>
                                    <p:anim calcmode="lin" valueType="num">
                                      <p:cBhvr>
                                        <p:cTn id="93" dur="1500"/>
                                        <p:tgtEl>
                                          <p:spTgt spid="186"/>
                                        </p:tgtEl>
                                        <p:attrNameLst>
                                          <p:attrName>ppt_h</p:attrName>
                                        </p:attrNameLst>
                                      </p:cBhvr>
                                      <p:tavLst>
                                        <p:tav tm="0">
                                          <p:val>
                                            <p:strVal val="ppt_h"/>
                                          </p:val>
                                        </p:tav>
                                        <p:tav tm="100000">
                                          <p:val>
                                            <p:fltVal val="0"/>
                                          </p:val>
                                        </p:tav>
                                      </p:tavLst>
                                    </p:anim>
                                    <p:anim calcmode="lin" valueType="num">
                                      <p:cBhvr>
                                        <p:cTn id="94" dur="1500"/>
                                        <p:tgtEl>
                                          <p:spTgt spid="186"/>
                                        </p:tgtEl>
                                        <p:attrNameLst>
                                          <p:attrName>style.rotation</p:attrName>
                                        </p:attrNameLst>
                                      </p:cBhvr>
                                      <p:tavLst>
                                        <p:tav tm="0">
                                          <p:val>
                                            <p:fltVal val="0"/>
                                          </p:val>
                                        </p:tav>
                                        <p:tav tm="100000">
                                          <p:val>
                                            <p:fltVal val="90"/>
                                          </p:val>
                                        </p:tav>
                                      </p:tavLst>
                                    </p:anim>
                                    <p:animEffect transition="out" filter="fade">
                                      <p:cBhvr>
                                        <p:cTn id="95" dur="1500"/>
                                        <p:tgtEl>
                                          <p:spTgt spid="186"/>
                                        </p:tgtEl>
                                      </p:cBhvr>
                                    </p:animEffect>
                                    <p:set>
                                      <p:cBhvr>
                                        <p:cTn id="96" dur="1" fill="hold">
                                          <p:stCondLst>
                                            <p:cond delay="1499"/>
                                          </p:stCondLst>
                                        </p:cTn>
                                        <p:tgtEl>
                                          <p:spTgt spid="1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150" grpId="0" animBg="1"/>
      <p:bldP spid="186" grpId="0"/>
      <p:bldP spid="18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descr="Babyloni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914" y="74835"/>
            <a:ext cx="9024938" cy="5591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AutoShape 3"/>
          <p:cNvSpPr>
            <a:spLocks noChangeArrowheads="1"/>
          </p:cNvSpPr>
          <p:nvPr/>
        </p:nvSpPr>
        <p:spPr bwMode="auto">
          <a:xfrm>
            <a:off x="3927019" y="2770928"/>
            <a:ext cx="117475" cy="84667"/>
          </a:xfrm>
          <a:prstGeom prst="star5">
            <a:avLst/>
          </a:prstGeom>
          <a:solidFill>
            <a:srgbClr val="FFFF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2400">
              <a:solidFill>
                <a:srgbClr val="000000"/>
              </a:solidFill>
            </a:endParaRPr>
          </a:p>
        </p:txBody>
      </p:sp>
      <p:sp>
        <p:nvSpPr>
          <p:cNvPr id="44036" name="AutoShape 4"/>
          <p:cNvSpPr>
            <a:spLocks noChangeArrowheads="1"/>
          </p:cNvSpPr>
          <p:nvPr/>
        </p:nvSpPr>
        <p:spPr bwMode="auto">
          <a:xfrm>
            <a:off x="6413058" y="2508989"/>
            <a:ext cx="111125" cy="95250"/>
          </a:xfrm>
          <a:prstGeom prst="star5">
            <a:avLst/>
          </a:prstGeom>
          <a:solidFill>
            <a:srgbClr val="FFFF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2400">
              <a:solidFill>
                <a:srgbClr val="000000"/>
              </a:solidFill>
            </a:endParaRPr>
          </a:p>
        </p:txBody>
      </p:sp>
      <p:sp>
        <p:nvSpPr>
          <p:cNvPr id="44037" name="AutoShape 5"/>
          <p:cNvSpPr>
            <a:spLocks noChangeArrowheads="1"/>
          </p:cNvSpPr>
          <p:nvPr/>
        </p:nvSpPr>
        <p:spPr bwMode="auto">
          <a:xfrm>
            <a:off x="2787177" y="3272312"/>
            <a:ext cx="131762" cy="95250"/>
          </a:xfrm>
          <a:prstGeom prst="star5">
            <a:avLst/>
          </a:prstGeom>
          <a:solidFill>
            <a:srgbClr val="FFFF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2400">
              <a:solidFill>
                <a:srgbClr val="000000"/>
              </a:solidFill>
            </a:endParaRPr>
          </a:p>
        </p:txBody>
      </p:sp>
      <p:sp>
        <p:nvSpPr>
          <p:cNvPr id="44038" name="AutoShape 6"/>
          <p:cNvSpPr>
            <a:spLocks noChangeArrowheads="1"/>
          </p:cNvSpPr>
          <p:nvPr/>
        </p:nvSpPr>
        <p:spPr bwMode="auto">
          <a:xfrm>
            <a:off x="4723970" y="1340854"/>
            <a:ext cx="111125" cy="79375"/>
          </a:xfrm>
          <a:prstGeom prst="star5">
            <a:avLst/>
          </a:prstGeom>
          <a:solidFill>
            <a:srgbClr val="FFFF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2400">
              <a:solidFill>
                <a:srgbClr val="000000"/>
              </a:solidFill>
            </a:endParaRPr>
          </a:p>
        </p:txBody>
      </p:sp>
      <p:sp>
        <p:nvSpPr>
          <p:cNvPr id="198663" name="Text Box 7"/>
          <p:cNvSpPr txBox="1">
            <a:spLocks noChangeArrowheads="1"/>
          </p:cNvSpPr>
          <p:nvPr/>
        </p:nvSpPr>
        <p:spPr bwMode="auto">
          <a:xfrm>
            <a:off x="3956376" y="2902352"/>
            <a:ext cx="1029449" cy="3385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1600" dirty="0" err="1" smtClean="0">
                <a:solidFill>
                  <a:srgbClr val="000000"/>
                </a:solidFill>
                <a:latin typeface="Zurich BlkEx BT"/>
                <a:cs typeface="Times New Roman" pitchFamily="18" charset="0"/>
              </a:rPr>
              <a:t>Jeremías</a:t>
            </a:r>
            <a:endParaRPr lang="en-US" altLang="en-US" sz="1600" dirty="0">
              <a:solidFill>
                <a:srgbClr val="000000"/>
              </a:solidFill>
              <a:latin typeface="Zurich BlkEx BT"/>
              <a:cs typeface="Times New Roman" pitchFamily="18" charset="0"/>
            </a:endParaRPr>
          </a:p>
        </p:txBody>
      </p:sp>
      <p:sp>
        <p:nvSpPr>
          <p:cNvPr id="198665" name="Text Box 9"/>
          <p:cNvSpPr txBox="1">
            <a:spLocks noChangeArrowheads="1"/>
          </p:cNvSpPr>
          <p:nvPr/>
        </p:nvSpPr>
        <p:spPr bwMode="auto">
          <a:xfrm>
            <a:off x="5719635" y="3876091"/>
            <a:ext cx="1130438" cy="3385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1600" dirty="0" smtClean="0">
                <a:solidFill>
                  <a:srgbClr val="000000"/>
                </a:solidFill>
                <a:latin typeface="Zurich BlkEx BT"/>
                <a:cs typeface="Times New Roman" pitchFamily="18" charset="0"/>
              </a:rPr>
              <a:t>Ezequiel</a:t>
            </a:r>
            <a:endParaRPr lang="en-US" altLang="en-US" sz="1600" dirty="0">
              <a:solidFill>
                <a:srgbClr val="000000"/>
              </a:solidFill>
              <a:latin typeface="Zurich BlkEx BT"/>
              <a:cs typeface="Times New Roman" pitchFamily="18" charset="0"/>
            </a:endParaRPr>
          </a:p>
        </p:txBody>
      </p:sp>
      <p:sp>
        <p:nvSpPr>
          <p:cNvPr id="198666" name="Text Box 10"/>
          <p:cNvSpPr txBox="1">
            <a:spLocks noChangeArrowheads="1"/>
          </p:cNvSpPr>
          <p:nvPr/>
        </p:nvSpPr>
        <p:spPr bwMode="auto">
          <a:xfrm>
            <a:off x="6827496" y="2280125"/>
            <a:ext cx="776175" cy="3385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1600" dirty="0">
                <a:solidFill>
                  <a:srgbClr val="000000"/>
                </a:solidFill>
                <a:latin typeface="Zurich BlkEx BT"/>
                <a:cs typeface="Times New Roman" pitchFamily="18" charset="0"/>
              </a:rPr>
              <a:t>Daniel</a:t>
            </a:r>
          </a:p>
        </p:txBody>
      </p:sp>
      <p:sp>
        <p:nvSpPr>
          <p:cNvPr id="198667" name="Rectangle 11"/>
          <p:cNvSpPr>
            <a:spLocks noChangeArrowheads="1"/>
          </p:cNvSpPr>
          <p:nvPr/>
        </p:nvSpPr>
        <p:spPr bwMode="auto">
          <a:xfrm>
            <a:off x="4331814" y="1930874"/>
            <a:ext cx="101600" cy="95250"/>
          </a:xfrm>
          <a:prstGeom prst="rect">
            <a:avLst/>
          </a:prstGeom>
          <a:solidFill>
            <a:srgbClr val="00FF00"/>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sz="2400">
              <a:solidFill>
                <a:srgbClr val="000000"/>
              </a:solidFill>
              <a:latin typeface="Times New Roman" pitchFamily="18" charset="0"/>
              <a:cs typeface="Times New Roman"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4856" y="1200775"/>
            <a:ext cx="1469899" cy="114143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6720" y="2964492"/>
            <a:ext cx="1408179" cy="944882"/>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4197" y="1795697"/>
            <a:ext cx="1186426" cy="1121317"/>
          </a:xfrm>
          <a:prstGeom prst="rect">
            <a:avLst/>
          </a:prstGeom>
        </p:spPr>
      </p:pic>
      <p:pic>
        <p:nvPicPr>
          <p:cNvPr id="1026" name="Picture 2" descr="O:\OT Lessons-Danny\Daniel\Images\Goodsalt Downloads\Dan2 Satut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26026" y="1039924"/>
            <a:ext cx="631688" cy="20317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56914" y="2508992"/>
            <a:ext cx="2227566" cy="1306437"/>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71973" y="3721209"/>
            <a:ext cx="1047691" cy="831990"/>
          </a:xfrm>
          <a:prstGeom prst="rect">
            <a:avLst/>
          </a:prstGeom>
        </p:spPr>
      </p:pic>
      <p:sp>
        <p:nvSpPr>
          <p:cNvPr id="18" name="Text Box 7"/>
          <p:cNvSpPr txBox="1">
            <a:spLocks noChangeArrowheads="1"/>
          </p:cNvSpPr>
          <p:nvPr/>
        </p:nvSpPr>
        <p:spPr bwMode="auto">
          <a:xfrm>
            <a:off x="3820789" y="3228040"/>
            <a:ext cx="1300622" cy="3385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1600" dirty="0" err="1" smtClean="0">
                <a:solidFill>
                  <a:srgbClr val="000000"/>
                </a:solidFill>
                <a:latin typeface="Zurich BlkEx BT"/>
                <a:cs typeface="Times New Roman" pitchFamily="18" charset="0"/>
              </a:rPr>
              <a:t>Malos</a:t>
            </a:r>
            <a:r>
              <a:rPr lang="en-US" altLang="en-US" sz="1600" dirty="0" smtClean="0">
                <a:solidFill>
                  <a:srgbClr val="000000"/>
                </a:solidFill>
                <a:latin typeface="Zurich BlkEx BT"/>
                <a:cs typeface="Times New Roman" pitchFamily="18" charset="0"/>
              </a:rPr>
              <a:t> </a:t>
            </a:r>
            <a:r>
              <a:rPr lang="en-US" altLang="en-US" sz="1600" dirty="0" err="1" smtClean="0">
                <a:solidFill>
                  <a:srgbClr val="000000"/>
                </a:solidFill>
                <a:latin typeface="Zurich BlkEx BT"/>
                <a:cs typeface="Times New Roman" pitchFamily="18" charset="0"/>
              </a:rPr>
              <a:t>higos</a:t>
            </a:r>
            <a:endParaRPr lang="en-US" altLang="en-US" sz="1600" dirty="0">
              <a:solidFill>
                <a:srgbClr val="000000"/>
              </a:solidFill>
              <a:latin typeface="Zurich BlkEx BT"/>
              <a:cs typeface="Times New Roman" pitchFamily="18" charset="0"/>
            </a:endParaRPr>
          </a:p>
        </p:txBody>
      </p:sp>
      <p:sp>
        <p:nvSpPr>
          <p:cNvPr id="19" name="Text Box 7"/>
          <p:cNvSpPr txBox="1">
            <a:spLocks noChangeArrowheads="1"/>
          </p:cNvSpPr>
          <p:nvPr/>
        </p:nvSpPr>
        <p:spPr bwMode="auto">
          <a:xfrm>
            <a:off x="5572159" y="4200250"/>
            <a:ext cx="1425390" cy="3385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1600" dirty="0" smtClean="0">
                <a:solidFill>
                  <a:srgbClr val="000000"/>
                </a:solidFill>
                <a:latin typeface="Zurich BlkEx BT"/>
                <a:cs typeface="Times New Roman" pitchFamily="18" charset="0"/>
              </a:rPr>
              <a:t>Buenos </a:t>
            </a:r>
            <a:r>
              <a:rPr lang="en-US" altLang="en-US" sz="1600" dirty="0" err="1" smtClean="0">
                <a:solidFill>
                  <a:srgbClr val="000000"/>
                </a:solidFill>
                <a:latin typeface="Zurich BlkEx BT"/>
                <a:cs typeface="Times New Roman" pitchFamily="18" charset="0"/>
              </a:rPr>
              <a:t>higos</a:t>
            </a:r>
            <a:endParaRPr lang="en-US" altLang="en-US" sz="1600" dirty="0">
              <a:solidFill>
                <a:srgbClr val="000000"/>
              </a:solidFill>
              <a:latin typeface="Zurich BlkEx BT"/>
              <a:cs typeface="Times New Roman" pitchFamily="18" charset="0"/>
            </a:endParaRPr>
          </a:p>
        </p:txBody>
      </p:sp>
      <p:sp>
        <p:nvSpPr>
          <p:cNvPr id="20" name="Text Box 7"/>
          <p:cNvSpPr txBox="1">
            <a:spLocks noChangeArrowheads="1"/>
          </p:cNvSpPr>
          <p:nvPr/>
        </p:nvSpPr>
        <p:spPr bwMode="auto">
          <a:xfrm>
            <a:off x="6530142" y="2602146"/>
            <a:ext cx="1370888" cy="3385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1600" dirty="0" err="1" smtClean="0">
                <a:solidFill>
                  <a:srgbClr val="000000"/>
                </a:solidFill>
                <a:latin typeface="Zurich BlkEx BT"/>
                <a:cs typeface="Times New Roman" pitchFamily="18" charset="0"/>
              </a:rPr>
              <a:t>Gobernantes</a:t>
            </a:r>
            <a:endParaRPr lang="en-US" altLang="en-US" sz="1600" dirty="0">
              <a:solidFill>
                <a:srgbClr val="000000"/>
              </a:solidFill>
              <a:latin typeface="Zurich BlkEx BT"/>
              <a:cs typeface="Times New Roman" pitchFamily="18" charset="0"/>
            </a:endParaRPr>
          </a:p>
        </p:txBody>
      </p:sp>
      <p:pic>
        <p:nvPicPr>
          <p:cNvPr id="21" name="Picture 2" descr="O:\Images\OT-Major Prophets-Ezekiel\Babylonian-Captivity.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46642" y="4553199"/>
            <a:ext cx="1080854"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06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8663"/>
                                        </p:tgtEl>
                                        <p:attrNameLst>
                                          <p:attrName>style.visibility</p:attrName>
                                        </p:attrNameLst>
                                      </p:cBhvr>
                                      <p:to>
                                        <p:strVal val="visible"/>
                                      </p:to>
                                    </p:set>
                                    <p:animEffect transition="in" filter="barn(inVertical)">
                                      <p:cBhvr>
                                        <p:cTn id="10" dur="500"/>
                                        <p:tgtEl>
                                          <p:spTgt spid="19866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98665"/>
                                        </p:tgtEl>
                                        <p:attrNameLst>
                                          <p:attrName>style.visibility</p:attrName>
                                        </p:attrNameLst>
                                      </p:cBhvr>
                                      <p:to>
                                        <p:strVal val="visible"/>
                                      </p:to>
                                    </p:set>
                                    <p:animEffect transition="in" filter="wipe(down)">
                                      <p:cBhvr>
                                        <p:cTn id="18" dur="500"/>
                                        <p:tgtEl>
                                          <p:spTgt spid="19866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8666"/>
                                        </p:tgtEl>
                                        <p:attrNameLst>
                                          <p:attrName>style.visibility</p:attrName>
                                        </p:attrNameLst>
                                      </p:cBhvr>
                                      <p:to>
                                        <p:strVal val="visible"/>
                                      </p:to>
                                    </p:set>
                                    <p:animEffect transition="in" filter="fade">
                                      <p:cBhvr>
                                        <p:cTn id="26" dur="500"/>
                                        <p:tgtEl>
                                          <p:spTgt spid="19866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par>
                                <p:cTn id="40" presetID="22" presetClass="entr" presetSubtype="4"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10" presetClass="entr" presetSubtype="0" fill="hold" nodeType="withEffect">
                                  <p:stCondLst>
                                    <p:cond delay="0"/>
                                  </p:stCondLst>
                                  <p:childTnLst>
                                    <p:set>
                                      <p:cBhvr>
                                        <p:cTn id="49" dur="1" fill="hold">
                                          <p:stCondLst>
                                            <p:cond delay="0"/>
                                          </p:stCondLst>
                                        </p:cTn>
                                        <p:tgtEl>
                                          <p:spTgt spid="1026"/>
                                        </p:tgtEl>
                                        <p:attrNameLst>
                                          <p:attrName>style.visibility</p:attrName>
                                        </p:attrNameLst>
                                      </p:cBhvr>
                                      <p:to>
                                        <p:strVal val="visible"/>
                                      </p:to>
                                    </p:set>
                                    <p:animEffect transition="in" filter="fade">
                                      <p:cBhvr>
                                        <p:cTn id="5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3" grpId="0" animBg="1"/>
      <p:bldP spid="198665" grpId="0" animBg="1"/>
      <p:bldP spid="198666" grpId="0" animBg="1"/>
      <p:bldP spid="18" grpId="0" animBg="1"/>
      <p:bldP spid="19" grpId="0" animBg="1"/>
      <p:bldP spid="20"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65" y="-362308"/>
            <a:ext cx="9144000" cy="155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532269" y="-640148"/>
            <a:ext cx="914400" cy="15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5866"/>
            <a:ext cx="9145905"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6" name="TextBox 125"/>
          <p:cNvSpPr txBox="1"/>
          <p:nvPr/>
        </p:nvSpPr>
        <p:spPr>
          <a:xfrm>
            <a:off x="77153" y="462787"/>
            <a:ext cx="1291273" cy="307777"/>
          </a:xfrm>
          <a:prstGeom prst="rect">
            <a:avLst/>
          </a:prstGeom>
          <a:solidFill>
            <a:srgbClr val="FFC000"/>
          </a:solidFill>
        </p:spPr>
        <p:txBody>
          <a:bodyPr wrap="square" rtlCol="0">
            <a:spAutoFit/>
          </a:bodyPr>
          <a:lstStyle/>
          <a:p>
            <a:r>
              <a:rPr lang="es-ES" sz="1400" b="1" dirty="0" err="1" smtClean="0"/>
              <a:t>Nabopolasar</a:t>
            </a:r>
            <a:endParaRPr lang="en-US" sz="1400" b="1" dirty="0"/>
          </a:p>
        </p:txBody>
      </p:sp>
      <p:sp>
        <p:nvSpPr>
          <p:cNvPr id="128" name="TextBox 127"/>
          <p:cNvSpPr txBox="1"/>
          <p:nvPr/>
        </p:nvSpPr>
        <p:spPr>
          <a:xfrm>
            <a:off x="1524953" y="462787"/>
            <a:ext cx="1447800" cy="307777"/>
          </a:xfrm>
          <a:prstGeom prst="rect">
            <a:avLst/>
          </a:prstGeom>
          <a:solidFill>
            <a:srgbClr val="FFC000"/>
          </a:solidFill>
        </p:spPr>
        <p:txBody>
          <a:bodyPr wrap="square" rtlCol="0">
            <a:spAutoFit/>
          </a:bodyPr>
          <a:lstStyle/>
          <a:p>
            <a:r>
              <a:rPr lang="es-ES" sz="1400" b="1" dirty="0" smtClean="0"/>
              <a:t>Nabucodonosor</a:t>
            </a:r>
            <a:endParaRPr lang="en-US" sz="1400" b="1" dirty="0"/>
          </a:p>
        </p:txBody>
      </p:sp>
      <p:sp>
        <p:nvSpPr>
          <p:cNvPr id="129" name="TextBox 128"/>
          <p:cNvSpPr txBox="1"/>
          <p:nvPr/>
        </p:nvSpPr>
        <p:spPr>
          <a:xfrm>
            <a:off x="4039553" y="462787"/>
            <a:ext cx="1447800" cy="307777"/>
          </a:xfrm>
          <a:prstGeom prst="rect">
            <a:avLst/>
          </a:prstGeom>
          <a:solidFill>
            <a:srgbClr val="FFC000"/>
          </a:solidFill>
        </p:spPr>
        <p:txBody>
          <a:bodyPr wrap="square" rtlCol="0">
            <a:spAutoFit/>
          </a:bodyPr>
          <a:lstStyle/>
          <a:p>
            <a:r>
              <a:rPr lang="es-ES" sz="1400" b="1" dirty="0" err="1" smtClean="0"/>
              <a:t>Evil</a:t>
            </a:r>
            <a:r>
              <a:rPr lang="es-ES" sz="1400" b="1" dirty="0" smtClean="0"/>
              <a:t> </a:t>
            </a:r>
            <a:r>
              <a:rPr lang="es-ES" sz="1400" b="1" dirty="0" err="1" smtClean="0"/>
              <a:t>Merodac</a:t>
            </a:r>
            <a:endParaRPr lang="en-US" sz="1400" b="1" dirty="0"/>
          </a:p>
        </p:txBody>
      </p:sp>
      <p:sp>
        <p:nvSpPr>
          <p:cNvPr id="133" name="TextBox 132"/>
          <p:cNvSpPr txBox="1"/>
          <p:nvPr/>
        </p:nvSpPr>
        <p:spPr>
          <a:xfrm>
            <a:off x="5868829" y="462787"/>
            <a:ext cx="1447800" cy="307777"/>
          </a:xfrm>
          <a:prstGeom prst="rect">
            <a:avLst/>
          </a:prstGeom>
          <a:solidFill>
            <a:srgbClr val="FFC000"/>
          </a:solidFill>
        </p:spPr>
        <p:txBody>
          <a:bodyPr wrap="square" rtlCol="0">
            <a:spAutoFit/>
          </a:bodyPr>
          <a:lstStyle/>
          <a:p>
            <a:r>
              <a:rPr lang="es-ES" sz="1400" b="1" dirty="0" err="1" smtClean="0"/>
              <a:t>Nabonido</a:t>
            </a:r>
            <a:endParaRPr lang="en-US" sz="1400" b="1" dirty="0"/>
          </a:p>
        </p:txBody>
      </p:sp>
      <p:sp>
        <p:nvSpPr>
          <p:cNvPr id="134" name="TextBox 133"/>
          <p:cNvSpPr txBox="1"/>
          <p:nvPr/>
        </p:nvSpPr>
        <p:spPr>
          <a:xfrm>
            <a:off x="7544753" y="178293"/>
            <a:ext cx="685800" cy="307777"/>
          </a:xfrm>
          <a:prstGeom prst="rect">
            <a:avLst/>
          </a:prstGeom>
          <a:solidFill>
            <a:schemeClr val="accent3">
              <a:lumMod val="60000"/>
              <a:lumOff val="40000"/>
            </a:schemeClr>
          </a:solidFill>
        </p:spPr>
        <p:txBody>
          <a:bodyPr wrap="square" rtlCol="0">
            <a:spAutoFit/>
          </a:bodyPr>
          <a:lstStyle/>
          <a:p>
            <a:r>
              <a:rPr lang="es-ES" sz="1400" b="1" dirty="0" smtClean="0"/>
              <a:t>Ciro</a:t>
            </a:r>
            <a:endParaRPr lang="en-US" sz="1400" b="1" dirty="0"/>
          </a:p>
        </p:txBody>
      </p:sp>
      <p:sp>
        <p:nvSpPr>
          <p:cNvPr id="135" name="TextBox 134"/>
          <p:cNvSpPr txBox="1"/>
          <p:nvPr/>
        </p:nvSpPr>
        <p:spPr>
          <a:xfrm rot="2943153">
            <a:off x="8287130" y="462120"/>
            <a:ext cx="914400" cy="307777"/>
          </a:xfrm>
          <a:prstGeom prst="rect">
            <a:avLst/>
          </a:prstGeom>
          <a:solidFill>
            <a:schemeClr val="accent3">
              <a:lumMod val="60000"/>
              <a:lumOff val="40000"/>
            </a:schemeClr>
          </a:solidFill>
        </p:spPr>
        <p:txBody>
          <a:bodyPr wrap="square" rtlCol="0">
            <a:spAutoFit/>
          </a:bodyPr>
          <a:lstStyle/>
          <a:p>
            <a:r>
              <a:rPr lang="es-ES" sz="1400" b="1" dirty="0" err="1" smtClean="0"/>
              <a:t>Cambises</a:t>
            </a:r>
            <a:endParaRPr lang="en-US" sz="1400" b="1" dirty="0"/>
          </a:p>
        </p:txBody>
      </p:sp>
      <p:sp>
        <p:nvSpPr>
          <p:cNvPr id="136" name="TextBox 135"/>
          <p:cNvSpPr txBox="1"/>
          <p:nvPr/>
        </p:nvSpPr>
        <p:spPr>
          <a:xfrm>
            <a:off x="781732" y="212160"/>
            <a:ext cx="381000" cy="307777"/>
          </a:xfrm>
          <a:prstGeom prst="rect">
            <a:avLst/>
          </a:prstGeom>
          <a:solidFill>
            <a:srgbClr val="FFC000"/>
          </a:solidFill>
        </p:spPr>
        <p:txBody>
          <a:bodyPr wrap="square" rtlCol="0">
            <a:spAutoFit/>
          </a:bodyPr>
          <a:lstStyle/>
          <a:p>
            <a:r>
              <a:rPr lang="es-ES" sz="1400" dirty="0" err="1" smtClean="0"/>
              <a:t>aC</a:t>
            </a:r>
            <a:endParaRPr lang="en-US" sz="1400" dirty="0"/>
          </a:p>
        </p:txBody>
      </p:sp>
      <p:sp>
        <p:nvSpPr>
          <p:cNvPr id="137" name="TextBox 136"/>
          <p:cNvSpPr txBox="1"/>
          <p:nvPr/>
        </p:nvSpPr>
        <p:spPr>
          <a:xfrm>
            <a:off x="2248853" y="212160"/>
            <a:ext cx="381000" cy="307777"/>
          </a:xfrm>
          <a:prstGeom prst="rect">
            <a:avLst/>
          </a:prstGeom>
          <a:solidFill>
            <a:srgbClr val="FFC000"/>
          </a:solidFill>
        </p:spPr>
        <p:txBody>
          <a:bodyPr wrap="square" rtlCol="0">
            <a:spAutoFit/>
          </a:bodyPr>
          <a:lstStyle/>
          <a:p>
            <a:r>
              <a:rPr lang="es-ES" sz="1400" dirty="0" err="1" smtClean="0"/>
              <a:t>aC</a:t>
            </a:r>
            <a:endParaRPr lang="en-US" sz="1400" dirty="0"/>
          </a:p>
        </p:txBody>
      </p:sp>
      <p:sp>
        <p:nvSpPr>
          <p:cNvPr id="138" name="TextBox 137"/>
          <p:cNvSpPr txBox="1"/>
          <p:nvPr/>
        </p:nvSpPr>
        <p:spPr>
          <a:xfrm>
            <a:off x="4981913" y="212159"/>
            <a:ext cx="381000" cy="307777"/>
          </a:xfrm>
          <a:prstGeom prst="rect">
            <a:avLst/>
          </a:prstGeom>
          <a:solidFill>
            <a:srgbClr val="FFC000"/>
          </a:solidFill>
        </p:spPr>
        <p:txBody>
          <a:bodyPr wrap="square" rtlCol="0">
            <a:spAutoFit/>
          </a:bodyPr>
          <a:lstStyle/>
          <a:p>
            <a:r>
              <a:rPr lang="es-ES" sz="1400" dirty="0" err="1" smtClean="0"/>
              <a:t>aC</a:t>
            </a:r>
            <a:endParaRPr lang="en-US" sz="1400" dirty="0"/>
          </a:p>
        </p:txBody>
      </p:sp>
      <p:sp>
        <p:nvSpPr>
          <p:cNvPr id="139" name="TextBox 138"/>
          <p:cNvSpPr txBox="1"/>
          <p:nvPr/>
        </p:nvSpPr>
        <p:spPr>
          <a:xfrm>
            <a:off x="6715517" y="212158"/>
            <a:ext cx="381000" cy="307777"/>
          </a:xfrm>
          <a:prstGeom prst="rect">
            <a:avLst/>
          </a:prstGeom>
          <a:solidFill>
            <a:srgbClr val="FFC000"/>
          </a:solidFill>
        </p:spPr>
        <p:txBody>
          <a:bodyPr wrap="square" rtlCol="0">
            <a:spAutoFit/>
          </a:bodyPr>
          <a:lstStyle/>
          <a:p>
            <a:r>
              <a:rPr lang="es-ES" sz="1400" dirty="0" err="1" smtClean="0"/>
              <a:t>aC</a:t>
            </a:r>
            <a:endParaRPr lang="en-US" sz="1400" dirty="0"/>
          </a:p>
        </p:txBody>
      </p:sp>
      <p:sp>
        <p:nvSpPr>
          <p:cNvPr id="140" name="TextBox 139"/>
          <p:cNvSpPr txBox="1"/>
          <p:nvPr/>
        </p:nvSpPr>
        <p:spPr>
          <a:xfrm>
            <a:off x="7937150" y="616008"/>
            <a:ext cx="408245" cy="307777"/>
          </a:xfrm>
          <a:prstGeom prst="rect">
            <a:avLst/>
          </a:prstGeom>
          <a:solidFill>
            <a:schemeClr val="accent3">
              <a:lumMod val="60000"/>
              <a:lumOff val="40000"/>
            </a:schemeClr>
          </a:solidFill>
        </p:spPr>
        <p:txBody>
          <a:bodyPr wrap="square" rtlCol="0">
            <a:spAutoFit/>
          </a:bodyPr>
          <a:lstStyle/>
          <a:p>
            <a:r>
              <a:rPr lang="es-ES" sz="1400" dirty="0" err="1" smtClean="0"/>
              <a:t>aC</a:t>
            </a:r>
            <a:endParaRPr lang="en-US" sz="1400" dirty="0"/>
          </a:p>
        </p:txBody>
      </p:sp>
      <p:sp>
        <p:nvSpPr>
          <p:cNvPr id="141" name="TextBox 140"/>
          <p:cNvSpPr txBox="1"/>
          <p:nvPr/>
        </p:nvSpPr>
        <p:spPr>
          <a:xfrm>
            <a:off x="8751953" y="1110106"/>
            <a:ext cx="408245" cy="307777"/>
          </a:xfrm>
          <a:prstGeom prst="rect">
            <a:avLst/>
          </a:prstGeom>
          <a:solidFill>
            <a:schemeClr val="accent3">
              <a:lumMod val="60000"/>
              <a:lumOff val="40000"/>
            </a:schemeClr>
          </a:solidFill>
        </p:spPr>
        <p:txBody>
          <a:bodyPr wrap="square" rtlCol="0">
            <a:spAutoFit/>
          </a:bodyPr>
          <a:lstStyle/>
          <a:p>
            <a:r>
              <a:rPr lang="es-ES" sz="1400" dirty="0" err="1" smtClean="0"/>
              <a:t>aC</a:t>
            </a:r>
            <a:endParaRPr lang="en-US" sz="1400" dirty="0"/>
          </a:p>
        </p:txBody>
      </p:sp>
      <p:sp>
        <p:nvSpPr>
          <p:cNvPr id="142" name="TextBox 141"/>
          <p:cNvSpPr txBox="1"/>
          <p:nvPr/>
        </p:nvSpPr>
        <p:spPr>
          <a:xfrm>
            <a:off x="7660543" y="2090867"/>
            <a:ext cx="1246445" cy="415498"/>
          </a:xfrm>
          <a:prstGeom prst="rect">
            <a:avLst/>
          </a:prstGeom>
          <a:solidFill>
            <a:schemeClr val="accent3">
              <a:lumMod val="60000"/>
              <a:lumOff val="40000"/>
            </a:schemeClr>
          </a:solidFill>
        </p:spPr>
        <p:txBody>
          <a:bodyPr wrap="square" rtlCol="0">
            <a:spAutoFit/>
          </a:bodyPr>
          <a:lstStyle/>
          <a:p>
            <a:r>
              <a:rPr lang="es-ES" sz="1050" i="1" dirty="0" smtClean="0"/>
              <a:t>Retorno del exilio, 538 </a:t>
            </a:r>
            <a:r>
              <a:rPr lang="es-ES" sz="1050" i="1" dirty="0" err="1" smtClean="0"/>
              <a:t>aC</a:t>
            </a:r>
            <a:endParaRPr lang="en-US" sz="1050" i="1" dirty="0"/>
          </a:p>
        </p:txBody>
      </p:sp>
      <p:sp>
        <p:nvSpPr>
          <p:cNvPr id="143" name="TextBox 142"/>
          <p:cNvSpPr txBox="1"/>
          <p:nvPr/>
        </p:nvSpPr>
        <p:spPr>
          <a:xfrm>
            <a:off x="5639753" y="5207166"/>
            <a:ext cx="381000" cy="307777"/>
          </a:xfrm>
          <a:prstGeom prst="rect">
            <a:avLst/>
          </a:prstGeom>
          <a:solidFill>
            <a:srgbClr val="FFC000"/>
          </a:solidFill>
        </p:spPr>
        <p:txBody>
          <a:bodyPr wrap="square" rtlCol="0">
            <a:spAutoFit/>
          </a:bodyPr>
          <a:lstStyle/>
          <a:p>
            <a:r>
              <a:rPr lang="es-ES" sz="1400" dirty="0" err="1" smtClean="0"/>
              <a:t>aC</a:t>
            </a:r>
            <a:endParaRPr lang="en-US" sz="1400" dirty="0"/>
          </a:p>
        </p:txBody>
      </p:sp>
      <p:sp>
        <p:nvSpPr>
          <p:cNvPr id="144" name="TextBox 143"/>
          <p:cNvSpPr txBox="1"/>
          <p:nvPr/>
        </p:nvSpPr>
        <p:spPr>
          <a:xfrm>
            <a:off x="7129304" y="5221357"/>
            <a:ext cx="374650" cy="307777"/>
          </a:xfrm>
          <a:prstGeom prst="rect">
            <a:avLst/>
          </a:prstGeom>
          <a:solidFill>
            <a:srgbClr val="FFC000"/>
          </a:solidFill>
        </p:spPr>
        <p:txBody>
          <a:bodyPr wrap="square" rtlCol="0">
            <a:spAutoFit/>
          </a:bodyPr>
          <a:lstStyle/>
          <a:p>
            <a:r>
              <a:rPr lang="es-ES" sz="1400" dirty="0" err="1" smtClean="0"/>
              <a:t>aC</a:t>
            </a:r>
            <a:endParaRPr lang="en-US" sz="1400" dirty="0"/>
          </a:p>
        </p:txBody>
      </p:sp>
      <p:sp>
        <p:nvSpPr>
          <p:cNvPr id="145" name="TextBox 144"/>
          <p:cNvSpPr txBox="1"/>
          <p:nvPr/>
        </p:nvSpPr>
        <p:spPr>
          <a:xfrm>
            <a:off x="4763453" y="4979914"/>
            <a:ext cx="1447800" cy="307777"/>
          </a:xfrm>
          <a:prstGeom prst="rect">
            <a:avLst/>
          </a:prstGeom>
          <a:solidFill>
            <a:srgbClr val="FFC000"/>
          </a:solidFill>
        </p:spPr>
        <p:txBody>
          <a:bodyPr wrap="square" rtlCol="0">
            <a:spAutoFit/>
          </a:bodyPr>
          <a:lstStyle/>
          <a:p>
            <a:r>
              <a:rPr lang="es-ES" sz="1400" b="1" dirty="0" err="1" smtClean="0"/>
              <a:t>Neriglasar</a:t>
            </a:r>
            <a:endParaRPr lang="en-US" sz="1400" b="1" dirty="0"/>
          </a:p>
        </p:txBody>
      </p:sp>
      <p:sp>
        <p:nvSpPr>
          <p:cNvPr id="146" name="TextBox 145"/>
          <p:cNvSpPr txBox="1"/>
          <p:nvPr/>
        </p:nvSpPr>
        <p:spPr>
          <a:xfrm>
            <a:off x="6249353" y="4979914"/>
            <a:ext cx="1219200" cy="307777"/>
          </a:xfrm>
          <a:prstGeom prst="rect">
            <a:avLst/>
          </a:prstGeom>
          <a:solidFill>
            <a:srgbClr val="FFC000"/>
          </a:solidFill>
        </p:spPr>
        <p:txBody>
          <a:bodyPr wrap="square" rtlCol="0">
            <a:spAutoFit/>
          </a:bodyPr>
          <a:lstStyle/>
          <a:p>
            <a:r>
              <a:rPr lang="es-ES" sz="1400" b="1" dirty="0" err="1" smtClean="0"/>
              <a:t>Belsasar</a:t>
            </a:r>
            <a:endParaRPr lang="en-US" sz="1400" b="1" dirty="0"/>
          </a:p>
        </p:txBody>
      </p:sp>
      <p:sp>
        <p:nvSpPr>
          <p:cNvPr id="147" name="TextBox 146"/>
          <p:cNvSpPr txBox="1"/>
          <p:nvPr/>
        </p:nvSpPr>
        <p:spPr>
          <a:xfrm>
            <a:off x="610553" y="1681987"/>
            <a:ext cx="757873" cy="261610"/>
          </a:xfrm>
          <a:prstGeom prst="rect">
            <a:avLst/>
          </a:prstGeom>
          <a:solidFill>
            <a:schemeClr val="bg1"/>
          </a:solidFill>
        </p:spPr>
        <p:txBody>
          <a:bodyPr wrap="square" rtlCol="0">
            <a:spAutoFit/>
          </a:bodyPr>
          <a:lstStyle/>
          <a:p>
            <a:r>
              <a:rPr lang="es-ES" sz="1100" dirty="0" smtClean="0"/>
              <a:t>Capítulo 1</a:t>
            </a:r>
            <a:endParaRPr lang="en-US" sz="1100" dirty="0"/>
          </a:p>
        </p:txBody>
      </p:sp>
      <p:sp>
        <p:nvSpPr>
          <p:cNvPr id="148" name="TextBox 147"/>
          <p:cNvSpPr txBox="1"/>
          <p:nvPr/>
        </p:nvSpPr>
        <p:spPr>
          <a:xfrm>
            <a:off x="1368426" y="2084582"/>
            <a:ext cx="757873" cy="261610"/>
          </a:xfrm>
          <a:prstGeom prst="rect">
            <a:avLst/>
          </a:prstGeom>
          <a:solidFill>
            <a:schemeClr val="bg1"/>
          </a:solidFill>
        </p:spPr>
        <p:txBody>
          <a:bodyPr wrap="square" rtlCol="0">
            <a:spAutoFit/>
          </a:bodyPr>
          <a:lstStyle/>
          <a:p>
            <a:r>
              <a:rPr lang="es-ES" sz="1100" dirty="0" smtClean="0"/>
              <a:t>Capítulo 2</a:t>
            </a:r>
            <a:endParaRPr lang="en-US" sz="1100" dirty="0"/>
          </a:p>
        </p:txBody>
      </p:sp>
      <p:sp>
        <p:nvSpPr>
          <p:cNvPr id="149" name="TextBox 148"/>
          <p:cNvSpPr txBox="1"/>
          <p:nvPr/>
        </p:nvSpPr>
        <p:spPr>
          <a:xfrm>
            <a:off x="2593816" y="2466842"/>
            <a:ext cx="757873" cy="261610"/>
          </a:xfrm>
          <a:prstGeom prst="rect">
            <a:avLst/>
          </a:prstGeom>
          <a:solidFill>
            <a:schemeClr val="bg1"/>
          </a:solidFill>
        </p:spPr>
        <p:txBody>
          <a:bodyPr wrap="square" rtlCol="0">
            <a:spAutoFit/>
          </a:bodyPr>
          <a:lstStyle/>
          <a:p>
            <a:r>
              <a:rPr lang="es-ES" sz="1100" dirty="0" smtClean="0"/>
              <a:t>Capítulo 3</a:t>
            </a:r>
            <a:endParaRPr lang="en-US" sz="1100" dirty="0"/>
          </a:p>
        </p:txBody>
      </p:sp>
      <p:sp>
        <p:nvSpPr>
          <p:cNvPr id="150" name="TextBox 149"/>
          <p:cNvSpPr txBox="1"/>
          <p:nvPr/>
        </p:nvSpPr>
        <p:spPr>
          <a:xfrm>
            <a:off x="3815079" y="2746979"/>
            <a:ext cx="757873" cy="261610"/>
          </a:xfrm>
          <a:prstGeom prst="rect">
            <a:avLst/>
          </a:prstGeom>
          <a:solidFill>
            <a:schemeClr val="bg1"/>
          </a:solidFill>
        </p:spPr>
        <p:txBody>
          <a:bodyPr wrap="square" rtlCol="0">
            <a:spAutoFit/>
          </a:bodyPr>
          <a:lstStyle/>
          <a:p>
            <a:r>
              <a:rPr lang="es-ES" sz="1100" dirty="0" smtClean="0"/>
              <a:t>Capítulo 4</a:t>
            </a:r>
            <a:endParaRPr lang="en-US" sz="1100" dirty="0"/>
          </a:p>
        </p:txBody>
      </p:sp>
      <p:sp>
        <p:nvSpPr>
          <p:cNvPr id="151" name="TextBox 150"/>
          <p:cNvSpPr txBox="1"/>
          <p:nvPr/>
        </p:nvSpPr>
        <p:spPr>
          <a:xfrm>
            <a:off x="6746081" y="2757434"/>
            <a:ext cx="757873" cy="261610"/>
          </a:xfrm>
          <a:prstGeom prst="rect">
            <a:avLst/>
          </a:prstGeom>
          <a:solidFill>
            <a:schemeClr val="bg1"/>
          </a:solidFill>
        </p:spPr>
        <p:txBody>
          <a:bodyPr wrap="square" rtlCol="0">
            <a:spAutoFit/>
          </a:bodyPr>
          <a:lstStyle/>
          <a:p>
            <a:r>
              <a:rPr lang="es-ES" sz="1100" dirty="0" smtClean="0"/>
              <a:t>Capítulo 5</a:t>
            </a:r>
            <a:endParaRPr lang="en-US" sz="1100" dirty="0"/>
          </a:p>
        </p:txBody>
      </p:sp>
      <p:sp>
        <p:nvSpPr>
          <p:cNvPr id="152" name="TextBox 151"/>
          <p:cNvSpPr txBox="1"/>
          <p:nvPr/>
        </p:nvSpPr>
        <p:spPr>
          <a:xfrm>
            <a:off x="7623016" y="3322113"/>
            <a:ext cx="757873" cy="261610"/>
          </a:xfrm>
          <a:prstGeom prst="rect">
            <a:avLst/>
          </a:prstGeom>
          <a:solidFill>
            <a:schemeClr val="bg1"/>
          </a:solidFill>
        </p:spPr>
        <p:txBody>
          <a:bodyPr wrap="square" rtlCol="0">
            <a:spAutoFit/>
          </a:bodyPr>
          <a:lstStyle/>
          <a:p>
            <a:r>
              <a:rPr lang="es-ES" sz="1100" dirty="0" smtClean="0"/>
              <a:t>Capítulo 6</a:t>
            </a:r>
            <a:endParaRPr lang="en-US" sz="1100" dirty="0"/>
          </a:p>
        </p:txBody>
      </p:sp>
      <p:sp>
        <p:nvSpPr>
          <p:cNvPr id="153" name="TextBox 152"/>
          <p:cNvSpPr txBox="1"/>
          <p:nvPr/>
        </p:nvSpPr>
        <p:spPr>
          <a:xfrm>
            <a:off x="6207517" y="4284430"/>
            <a:ext cx="757873" cy="261610"/>
          </a:xfrm>
          <a:prstGeom prst="rect">
            <a:avLst/>
          </a:prstGeom>
          <a:solidFill>
            <a:schemeClr val="bg1"/>
          </a:solidFill>
        </p:spPr>
        <p:txBody>
          <a:bodyPr wrap="square" rtlCol="0">
            <a:spAutoFit/>
          </a:bodyPr>
          <a:lstStyle/>
          <a:p>
            <a:r>
              <a:rPr lang="es-ES" sz="1100" dirty="0" smtClean="0"/>
              <a:t>Capítulo 7</a:t>
            </a:r>
            <a:endParaRPr lang="en-US" sz="1100" dirty="0"/>
          </a:p>
        </p:txBody>
      </p:sp>
      <p:sp>
        <p:nvSpPr>
          <p:cNvPr id="154" name="TextBox 153"/>
          <p:cNvSpPr txBox="1"/>
          <p:nvPr/>
        </p:nvSpPr>
        <p:spPr>
          <a:xfrm>
            <a:off x="6401753" y="4666467"/>
            <a:ext cx="757873" cy="261610"/>
          </a:xfrm>
          <a:prstGeom prst="rect">
            <a:avLst/>
          </a:prstGeom>
          <a:solidFill>
            <a:schemeClr val="bg1"/>
          </a:solidFill>
        </p:spPr>
        <p:txBody>
          <a:bodyPr wrap="square" rtlCol="0">
            <a:spAutoFit/>
          </a:bodyPr>
          <a:lstStyle/>
          <a:p>
            <a:r>
              <a:rPr lang="es-ES" sz="1100" dirty="0" smtClean="0"/>
              <a:t>Capítulo 8</a:t>
            </a:r>
            <a:endParaRPr lang="en-US" sz="1100" dirty="0"/>
          </a:p>
        </p:txBody>
      </p:sp>
      <p:sp>
        <p:nvSpPr>
          <p:cNvPr id="155" name="TextBox 154"/>
          <p:cNvSpPr txBox="1"/>
          <p:nvPr/>
        </p:nvSpPr>
        <p:spPr>
          <a:xfrm>
            <a:off x="6780689" y="2023325"/>
            <a:ext cx="757873" cy="261610"/>
          </a:xfrm>
          <a:prstGeom prst="rect">
            <a:avLst/>
          </a:prstGeom>
          <a:solidFill>
            <a:schemeClr val="bg1"/>
          </a:solidFill>
        </p:spPr>
        <p:txBody>
          <a:bodyPr wrap="square" rtlCol="0">
            <a:spAutoFit/>
          </a:bodyPr>
          <a:lstStyle/>
          <a:p>
            <a:r>
              <a:rPr lang="es-ES" sz="1100" dirty="0" smtClean="0"/>
              <a:t>Capítulo 9</a:t>
            </a:r>
            <a:endParaRPr lang="en-US" sz="1100" dirty="0"/>
          </a:p>
        </p:txBody>
      </p:sp>
      <p:sp>
        <p:nvSpPr>
          <p:cNvPr id="156" name="TextBox 155"/>
          <p:cNvSpPr txBox="1"/>
          <p:nvPr/>
        </p:nvSpPr>
        <p:spPr>
          <a:xfrm>
            <a:off x="8185725" y="2571079"/>
            <a:ext cx="757873" cy="430887"/>
          </a:xfrm>
          <a:prstGeom prst="rect">
            <a:avLst/>
          </a:prstGeom>
          <a:solidFill>
            <a:schemeClr val="bg1"/>
          </a:solidFill>
        </p:spPr>
        <p:txBody>
          <a:bodyPr wrap="square" rtlCol="0">
            <a:spAutoFit/>
          </a:bodyPr>
          <a:lstStyle/>
          <a:p>
            <a:r>
              <a:rPr lang="es-ES" sz="1100" dirty="0" smtClean="0"/>
              <a:t>Capítulos 10-12</a:t>
            </a:r>
            <a:endParaRPr lang="en-US" sz="1100" dirty="0"/>
          </a:p>
        </p:txBody>
      </p:sp>
      <p:sp>
        <p:nvSpPr>
          <p:cNvPr id="157" name="TextBox 156"/>
          <p:cNvSpPr txBox="1"/>
          <p:nvPr/>
        </p:nvSpPr>
        <p:spPr>
          <a:xfrm>
            <a:off x="7593708" y="908302"/>
            <a:ext cx="685800" cy="738664"/>
          </a:xfrm>
          <a:prstGeom prst="rect">
            <a:avLst/>
          </a:prstGeom>
          <a:solidFill>
            <a:schemeClr val="accent3">
              <a:lumMod val="60000"/>
              <a:lumOff val="40000"/>
            </a:schemeClr>
          </a:solidFill>
        </p:spPr>
        <p:txBody>
          <a:bodyPr wrap="square" rtlCol="0">
            <a:spAutoFit/>
          </a:bodyPr>
          <a:lstStyle/>
          <a:p>
            <a:r>
              <a:rPr lang="es-ES" sz="1400" b="1" dirty="0" smtClean="0"/>
              <a:t>Darío el Medo</a:t>
            </a:r>
            <a:endParaRPr lang="en-US" sz="1400" b="1" dirty="0"/>
          </a:p>
        </p:txBody>
      </p:sp>
      <p:sp>
        <p:nvSpPr>
          <p:cNvPr id="158" name="TextBox 157"/>
          <p:cNvSpPr txBox="1"/>
          <p:nvPr/>
        </p:nvSpPr>
        <p:spPr>
          <a:xfrm>
            <a:off x="49689" y="769896"/>
            <a:ext cx="732043" cy="430887"/>
          </a:xfrm>
          <a:prstGeom prst="rect">
            <a:avLst/>
          </a:prstGeom>
          <a:solidFill>
            <a:srgbClr val="FFC000"/>
          </a:solidFill>
        </p:spPr>
        <p:txBody>
          <a:bodyPr wrap="square" rtlCol="0">
            <a:spAutoFit/>
          </a:bodyPr>
          <a:lstStyle/>
          <a:p>
            <a:r>
              <a:rPr lang="es-ES" sz="1100" i="1" dirty="0" smtClean="0"/>
              <a:t>Nació </a:t>
            </a:r>
            <a:r>
              <a:rPr lang="es-ES" sz="1100" i="1" dirty="0" err="1" smtClean="0"/>
              <a:t>ca</a:t>
            </a:r>
            <a:r>
              <a:rPr lang="es-ES" sz="1100" i="1" dirty="0" smtClean="0"/>
              <a:t>. 620 </a:t>
            </a:r>
            <a:r>
              <a:rPr lang="es-ES" sz="1100" i="1" dirty="0" err="1" smtClean="0"/>
              <a:t>aC</a:t>
            </a:r>
            <a:r>
              <a:rPr lang="es-ES" sz="1100" i="1" dirty="0" smtClean="0"/>
              <a:t>. </a:t>
            </a:r>
            <a:endParaRPr lang="en-US" sz="1100" i="1" dirty="0"/>
          </a:p>
        </p:txBody>
      </p:sp>
      <p:sp>
        <p:nvSpPr>
          <p:cNvPr id="159" name="TextBox 158"/>
          <p:cNvSpPr txBox="1"/>
          <p:nvPr/>
        </p:nvSpPr>
        <p:spPr>
          <a:xfrm>
            <a:off x="377382" y="1120194"/>
            <a:ext cx="762000" cy="600164"/>
          </a:xfrm>
          <a:prstGeom prst="rect">
            <a:avLst/>
          </a:prstGeom>
          <a:solidFill>
            <a:srgbClr val="FFC000"/>
          </a:solidFill>
        </p:spPr>
        <p:txBody>
          <a:bodyPr wrap="square" rtlCol="0">
            <a:spAutoFit/>
          </a:bodyPr>
          <a:lstStyle/>
          <a:p>
            <a:pPr algn="r"/>
            <a:r>
              <a:rPr lang="es-ES" sz="1100" i="1" dirty="0" smtClean="0"/>
              <a:t>Llevado en cautiverio</a:t>
            </a:r>
            <a:endParaRPr lang="en-US" sz="1100" i="1" dirty="0"/>
          </a:p>
        </p:txBody>
      </p:sp>
      <p:sp>
        <p:nvSpPr>
          <p:cNvPr id="160" name="TextBox 159"/>
          <p:cNvSpPr txBox="1"/>
          <p:nvPr/>
        </p:nvSpPr>
        <p:spPr>
          <a:xfrm>
            <a:off x="915353" y="2505389"/>
            <a:ext cx="1169992" cy="600164"/>
          </a:xfrm>
          <a:prstGeom prst="rect">
            <a:avLst/>
          </a:prstGeom>
          <a:solidFill>
            <a:srgbClr val="FFC000"/>
          </a:solidFill>
        </p:spPr>
        <p:txBody>
          <a:bodyPr wrap="square" rtlCol="0">
            <a:spAutoFit/>
          </a:bodyPr>
          <a:lstStyle/>
          <a:p>
            <a:pPr algn="r"/>
            <a:r>
              <a:rPr lang="es-ES" sz="1100" i="1" dirty="0" smtClean="0"/>
              <a:t>Interpreta el sueño de Nabucodonosor</a:t>
            </a:r>
            <a:endParaRPr lang="en-US" sz="1100" i="1" dirty="0"/>
          </a:p>
        </p:txBody>
      </p:sp>
      <p:sp>
        <p:nvSpPr>
          <p:cNvPr id="161" name="TextBox 160"/>
          <p:cNvSpPr txBox="1"/>
          <p:nvPr/>
        </p:nvSpPr>
        <p:spPr>
          <a:xfrm>
            <a:off x="2363153" y="2849673"/>
            <a:ext cx="975332" cy="432513"/>
          </a:xfrm>
          <a:prstGeom prst="rect">
            <a:avLst/>
          </a:prstGeom>
          <a:solidFill>
            <a:srgbClr val="FFC000"/>
          </a:solidFill>
        </p:spPr>
        <p:txBody>
          <a:bodyPr wrap="square" rtlCol="0">
            <a:spAutoFit/>
          </a:bodyPr>
          <a:lstStyle/>
          <a:p>
            <a:pPr algn="r"/>
            <a:r>
              <a:rPr lang="es-ES" sz="1100" i="1" dirty="0" smtClean="0"/>
              <a:t>Horno de fuego</a:t>
            </a:r>
            <a:endParaRPr lang="en-US" sz="1100" i="1" dirty="0"/>
          </a:p>
        </p:txBody>
      </p:sp>
      <p:sp>
        <p:nvSpPr>
          <p:cNvPr id="162" name="TextBox 161"/>
          <p:cNvSpPr txBox="1"/>
          <p:nvPr/>
        </p:nvSpPr>
        <p:spPr>
          <a:xfrm>
            <a:off x="3682681" y="2108928"/>
            <a:ext cx="1169992" cy="600164"/>
          </a:xfrm>
          <a:prstGeom prst="rect">
            <a:avLst/>
          </a:prstGeom>
          <a:solidFill>
            <a:srgbClr val="FFC000"/>
          </a:solidFill>
        </p:spPr>
        <p:txBody>
          <a:bodyPr wrap="square" rtlCol="0">
            <a:spAutoFit/>
          </a:bodyPr>
          <a:lstStyle/>
          <a:p>
            <a:pPr algn="r"/>
            <a:r>
              <a:rPr lang="es-ES" sz="1100" i="1" dirty="0" smtClean="0"/>
              <a:t>Interpreta el sueño de Nabucodonosor</a:t>
            </a:r>
            <a:endParaRPr lang="en-US" sz="1100" i="1" dirty="0"/>
          </a:p>
        </p:txBody>
      </p:sp>
      <p:sp>
        <p:nvSpPr>
          <p:cNvPr id="163" name="TextBox 162"/>
          <p:cNvSpPr txBox="1"/>
          <p:nvPr/>
        </p:nvSpPr>
        <p:spPr>
          <a:xfrm>
            <a:off x="1368426" y="4921275"/>
            <a:ext cx="1199678" cy="600164"/>
          </a:xfrm>
          <a:prstGeom prst="rect">
            <a:avLst/>
          </a:prstGeom>
          <a:solidFill>
            <a:srgbClr val="FFC000"/>
          </a:solidFill>
        </p:spPr>
        <p:txBody>
          <a:bodyPr wrap="square" rtlCol="0">
            <a:spAutoFit/>
          </a:bodyPr>
          <a:lstStyle/>
          <a:p>
            <a:pPr algn="r"/>
            <a:r>
              <a:rPr lang="es-ES" sz="1100" i="1" dirty="0" smtClean="0"/>
              <a:t>2dos cautivos</a:t>
            </a:r>
          </a:p>
          <a:p>
            <a:pPr algn="r"/>
            <a:r>
              <a:rPr lang="es-ES" sz="1100" i="1" dirty="0" smtClean="0"/>
              <a:t>Incluye a Ezequiel</a:t>
            </a:r>
          </a:p>
          <a:p>
            <a:pPr algn="r"/>
            <a:r>
              <a:rPr lang="es-ES" sz="1100" i="1" dirty="0" smtClean="0"/>
              <a:t>597 </a:t>
            </a:r>
            <a:r>
              <a:rPr lang="es-ES" sz="1100" i="1" dirty="0" err="1" smtClean="0"/>
              <a:t>aC</a:t>
            </a:r>
            <a:endParaRPr lang="en-US" sz="1100" i="1" dirty="0"/>
          </a:p>
        </p:txBody>
      </p:sp>
      <p:sp>
        <p:nvSpPr>
          <p:cNvPr id="164" name="TextBox 163"/>
          <p:cNvSpPr txBox="1"/>
          <p:nvPr/>
        </p:nvSpPr>
        <p:spPr>
          <a:xfrm>
            <a:off x="2812018" y="4759693"/>
            <a:ext cx="853917" cy="769441"/>
          </a:xfrm>
          <a:prstGeom prst="rect">
            <a:avLst/>
          </a:prstGeom>
          <a:solidFill>
            <a:srgbClr val="FFC000"/>
          </a:solidFill>
        </p:spPr>
        <p:txBody>
          <a:bodyPr wrap="square" rtlCol="0">
            <a:spAutoFit/>
          </a:bodyPr>
          <a:lstStyle/>
          <a:p>
            <a:pPr algn="r"/>
            <a:r>
              <a:rPr lang="es-ES" sz="1100" i="1" dirty="0" smtClean="0"/>
              <a:t>586 </a:t>
            </a:r>
            <a:r>
              <a:rPr lang="es-ES" sz="1100" i="1" dirty="0" err="1" smtClean="0"/>
              <a:t>aC</a:t>
            </a:r>
            <a:r>
              <a:rPr lang="es-ES" sz="1100" i="1" dirty="0" smtClean="0"/>
              <a:t> Jerusalén, templo destruidos</a:t>
            </a:r>
            <a:endParaRPr lang="en-US" sz="1100" i="1" dirty="0"/>
          </a:p>
        </p:txBody>
      </p:sp>
      <p:sp>
        <p:nvSpPr>
          <p:cNvPr id="165" name="TextBox 164"/>
          <p:cNvSpPr txBox="1"/>
          <p:nvPr/>
        </p:nvSpPr>
        <p:spPr>
          <a:xfrm>
            <a:off x="5182553" y="4196587"/>
            <a:ext cx="838200" cy="261610"/>
          </a:xfrm>
          <a:prstGeom prst="rect">
            <a:avLst/>
          </a:prstGeom>
          <a:solidFill>
            <a:srgbClr val="FFC000"/>
          </a:solidFill>
        </p:spPr>
        <p:txBody>
          <a:bodyPr wrap="square" rtlCol="0">
            <a:spAutoFit/>
          </a:bodyPr>
          <a:lstStyle/>
          <a:p>
            <a:pPr algn="r"/>
            <a:r>
              <a:rPr lang="es-ES" sz="1100" i="1" dirty="0" smtClean="0"/>
              <a:t>4 criaturas</a:t>
            </a:r>
            <a:endParaRPr lang="en-US" sz="1100" i="1" dirty="0"/>
          </a:p>
        </p:txBody>
      </p:sp>
      <p:sp>
        <p:nvSpPr>
          <p:cNvPr id="166" name="TextBox 165"/>
          <p:cNvSpPr txBox="1"/>
          <p:nvPr/>
        </p:nvSpPr>
        <p:spPr>
          <a:xfrm>
            <a:off x="6679641" y="3107721"/>
            <a:ext cx="890751" cy="600164"/>
          </a:xfrm>
          <a:prstGeom prst="rect">
            <a:avLst/>
          </a:prstGeom>
          <a:solidFill>
            <a:srgbClr val="FFC000"/>
          </a:solidFill>
        </p:spPr>
        <p:txBody>
          <a:bodyPr wrap="square" rtlCol="0">
            <a:spAutoFit/>
          </a:bodyPr>
          <a:lstStyle/>
          <a:p>
            <a:pPr algn="r"/>
            <a:r>
              <a:rPr lang="es-ES" sz="1100" i="1" dirty="0" smtClean="0"/>
              <a:t>Interpreta escritura en la pared</a:t>
            </a:r>
            <a:endParaRPr lang="en-US" sz="1100" i="1" dirty="0"/>
          </a:p>
        </p:txBody>
      </p:sp>
      <p:sp>
        <p:nvSpPr>
          <p:cNvPr id="167" name="TextBox 166"/>
          <p:cNvSpPr txBox="1"/>
          <p:nvPr/>
        </p:nvSpPr>
        <p:spPr>
          <a:xfrm rot="3262212">
            <a:off x="6174427" y="3465682"/>
            <a:ext cx="1168639" cy="430887"/>
          </a:xfrm>
          <a:prstGeom prst="rect">
            <a:avLst/>
          </a:prstGeom>
          <a:solidFill>
            <a:srgbClr val="FFC000"/>
          </a:solidFill>
        </p:spPr>
        <p:txBody>
          <a:bodyPr wrap="square" rtlCol="0">
            <a:spAutoFit/>
          </a:bodyPr>
          <a:lstStyle/>
          <a:p>
            <a:pPr algn="ctr"/>
            <a:r>
              <a:rPr lang="es-ES" sz="1100" i="1" dirty="0" smtClean="0"/>
              <a:t>MENE, MENE, TEKEL, UFARSÍN</a:t>
            </a:r>
            <a:endParaRPr lang="en-US" sz="1100" i="1" dirty="0"/>
          </a:p>
        </p:txBody>
      </p:sp>
      <p:sp>
        <p:nvSpPr>
          <p:cNvPr id="168" name="TextBox 167"/>
          <p:cNvSpPr txBox="1"/>
          <p:nvPr/>
        </p:nvSpPr>
        <p:spPr>
          <a:xfrm>
            <a:off x="7537093" y="4979914"/>
            <a:ext cx="998260" cy="430887"/>
          </a:xfrm>
          <a:prstGeom prst="rect">
            <a:avLst/>
          </a:prstGeom>
          <a:solidFill>
            <a:schemeClr val="accent3">
              <a:lumMod val="60000"/>
              <a:lumOff val="40000"/>
            </a:schemeClr>
          </a:solidFill>
        </p:spPr>
        <p:txBody>
          <a:bodyPr wrap="square" rtlCol="0">
            <a:spAutoFit/>
          </a:bodyPr>
          <a:lstStyle/>
          <a:p>
            <a:r>
              <a:rPr lang="es-ES" sz="1100" i="1" dirty="0" smtClean="0"/>
              <a:t>Macho </a:t>
            </a:r>
            <a:r>
              <a:rPr lang="es-ES" sz="1100" i="1" dirty="0" err="1" smtClean="0"/>
              <a:t>cabrió</a:t>
            </a:r>
            <a:r>
              <a:rPr lang="es-ES" sz="1100" i="1" dirty="0" smtClean="0"/>
              <a:t> y carnero</a:t>
            </a:r>
            <a:endParaRPr lang="en-US" sz="1100" i="1" dirty="0"/>
          </a:p>
        </p:txBody>
      </p:sp>
      <p:sp>
        <p:nvSpPr>
          <p:cNvPr id="169" name="TextBox 168"/>
          <p:cNvSpPr txBox="1"/>
          <p:nvPr/>
        </p:nvSpPr>
        <p:spPr>
          <a:xfrm>
            <a:off x="7846265" y="3825846"/>
            <a:ext cx="689088" cy="430887"/>
          </a:xfrm>
          <a:prstGeom prst="rect">
            <a:avLst/>
          </a:prstGeom>
          <a:solidFill>
            <a:schemeClr val="accent3">
              <a:lumMod val="60000"/>
              <a:lumOff val="40000"/>
            </a:schemeClr>
          </a:solidFill>
        </p:spPr>
        <p:txBody>
          <a:bodyPr wrap="square" rtlCol="0">
            <a:spAutoFit/>
          </a:bodyPr>
          <a:lstStyle/>
          <a:p>
            <a:r>
              <a:rPr lang="es-ES" sz="1100" i="1" dirty="0" smtClean="0"/>
              <a:t>Foso de leones</a:t>
            </a:r>
            <a:endParaRPr lang="en-US" sz="1100" i="1" dirty="0"/>
          </a:p>
        </p:txBody>
      </p:sp>
      <p:sp>
        <p:nvSpPr>
          <p:cNvPr id="170" name="TextBox 169"/>
          <p:cNvSpPr txBox="1"/>
          <p:nvPr/>
        </p:nvSpPr>
        <p:spPr>
          <a:xfrm>
            <a:off x="8433513" y="3035083"/>
            <a:ext cx="689088" cy="430887"/>
          </a:xfrm>
          <a:prstGeom prst="rect">
            <a:avLst/>
          </a:prstGeom>
          <a:solidFill>
            <a:schemeClr val="accent3">
              <a:lumMod val="60000"/>
              <a:lumOff val="40000"/>
            </a:schemeClr>
          </a:solidFill>
        </p:spPr>
        <p:txBody>
          <a:bodyPr wrap="square" rtlCol="0">
            <a:spAutoFit/>
          </a:bodyPr>
          <a:lstStyle/>
          <a:p>
            <a:r>
              <a:rPr lang="es-ES" sz="1100" i="1" dirty="0" smtClean="0"/>
              <a:t>Futuro de Israel</a:t>
            </a:r>
            <a:endParaRPr lang="en-US" sz="1100" i="1" dirty="0"/>
          </a:p>
        </p:txBody>
      </p:sp>
    </p:spTree>
    <p:extLst>
      <p:ext uri="{BB962C8B-B14F-4D97-AF65-F5344CB8AC3E}">
        <p14:creationId xmlns:p14="http://schemas.microsoft.com/office/powerpoint/2010/main" val="152035981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0625"/>
            <a:ext cx="9144000" cy="4524376"/>
          </a:xfrm>
          <a:prstGeom prst="rect">
            <a:avLst/>
          </a:prstGeom>
        </p:spPr>
      </p:pic>
      <p:sp>
        <p:nvSpPr>
          <p:cNvPr id="8" name="Rectangle 7"/>
          <p:cNvSpPr/>
          <p:nvPr/>
        </p:nvSpPr>
        <p:spPr>
          <a:xfrm>
            <a:off x="0" y="1103313"/>
            <a:ext cx="9144000" cy="4611688"/>
          </a:xfrm>
          <a:prstGeom prst="rect">
            <a:avLst/>
          </a:prstGeom>
          <a:solidFill>
            <a:schemeClr val="tx2">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
            <a:ext cx="9144000" cy="1190625"/>
          </a:xfrm>
          <a:prstGeom prst="rect">
            <a:avLst/>
          </a:prstGeom>
        </p:spPr>
      </p:pic>
      <p:sp>
        <p:nvSpPr>
          <p:cNvPr id="7" name="Rectangle 6"/>
          <p:cNvSpPr/>
          <p:nvPr/>
        </p:nvSpPr>
        <p:spPr>
          <a:xfrm>
            <a:off x="0" y="55564"/>
            <a:ext cx="9144000" cy="1135063"/>
          </a:xfrm>
          <a:prstGeom prst="rect">
            <a:avLst/>
          </a:prstGeom>
          <a:solidFill>
            <a:schemeClr val="tx2">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dirty="0" smtClean="0">
                <a:solidFill>
                  <a:schemeClr val="bg1"/>
                </a:solidFill>
              </a:rPr>
              <a:t>La </a:t>
            </a:r>
            <a:r>
              <a:rPr lang="en-US" dirty="0" err="1" smtClean="0">
                <a:solidFill>
                  <a:schemeClr val="bg1"/>
                </a:solidFill>
              </a:rPr>
              <a:t>oración</a:t>
            </a:r>
            <a:r>
              <a:rPr lang="en-US" dirty="0" smtClean="0">
                <a:solidFill>
                  <a:schemeClr val="bg1"/>
                </a:solidFill>
              </a:rPr>
              <a:t> de Pablo </a:t>
            </a:r>
            <a:r>
              <a:rPr lang="en-US" dirty="0" err="1" smtClean="0">
                <a:solidFill>
                  <a:schemeClr val="bg1"/>
                </a:solidFill>
              </a:rPr>
              <a:t>por</a:t>
            </a:r>
            <a:r>
              <a:rPr lang="en-US" dirty="0" smtClean="0">
                <a:solidFill>
                  <a:schemeClr val="bg1"/>
                </a:solidFill>
              </a:rPr>
              <a:t> </a:t>
            </a:r>
            <a:r>
              <a:rPr lang="en-US" dirty="0" err="1" smtClean="0">
                <a:solidFill>
                  <a:schemeClr val="bg1"/>
                </a:solidFill>
              </a:rPr>
              <a:t>los</a:t>
            </a:r>
            <a:r>
              <a:rPr lang="en-US" dirty="0" smtClean="0">
                <a:solidFill>
                  <a:schemeClr val="bg1"/>
                </a:solidFill>
              </a:rPr>
              <a:t> </a:t>
            </a:r>
            <a:r>
              <a:rPr lang="en-US" dirty="0" err="1" smtClean="0">
                <a:solidFill>
                  <a:schemeClr val="bg1"/>
                </a:solidFill>
              </a:rPr>
              <a:t>efesios</a:t>
            </a:r>
            <a:endParaRPr lang="en-US" dirty="0">
              <a:solidFill>
                <a:schemeClr val="bg1"/>
              </a:solidFill>
            </a:endParaRPr>
          </a:p>
        </p:txBody>
      </p:sp>
      <p:sp>
        <p:nvSpPr>
          <p:cNvPr id="3" name="TextBox 2"/>
          <p:cNvSpPr txBox="1"/>
          <p:nvPr/>
        </p:nvSpPr>
        <p:spPr>
          <a:xfrm>
            <a:off x="304800" y="1333500"/>
            <a:ext cx="8686800" cy="4031873"/>
          </a:xfrm>
          <a:prstGeom prst="rect">
            <a:avLst/>
          </a:prstGeom>
          <a:noFill/>
        </p:spPr>
        <p:txBody>
          <a:bodyPr wrap="square" rtlCol="0">
            <a:spAutoFit/>
          </a:bodyPr>
          <a:lstStyle/>
          <a:p>
            <a:r>
              <a:rPr lang="en-US" sz="1600" b="1" dirty="0" err="1" smtClean="0">
                <a:solidFill>
                  <a:schemeClr val="bg1"/>
                </a:solidFill>
              </a:rPr>
              <a:t>Efesios</a:t>
            </a:r>
            <a:r>
              <a:rPr lang="en-US" sz="1600" b="1" dirty="0" smtClean="0">
                <a:solidFill>
                  <a:schemeClr val="bg1"/>
                </a:solidFill>
              </a:rPr>
              <a:t> </a:t>
            </a:r>
            <a:r>
              <a:rPr lang="en-US" sz="1600" b="1" dirty="0">
                <a:solidFill>
                  <a:schemeClr val="bg1"/>
                </a:solidFill>
              </a:rPr>
              <a:t>1:15-23 (</a:t>
            </a:r>
            <a:r>
              <a:rPr lang="en-US" sz="1600" b="1" dirty="0" smtClean="0">
                <a:solidFill>
                  <a:schemeClr val="bg1"/>
                </a:solidFill>
              </a:rPr>
              <a:t>NBLA) </a:t>
            </a:r>
            <a:r>
              <a:rPr lang="en-US" sz="1600" dirty="0">
                <a:solidFill>
                  <a:schemeClr val="bg1"/>
                </a:solidFill>
              </a:rPr>
              <a:t/>
            </a:r>
            <a:br>
              <a:rPr lang="en-US" sz="1600" dirty="0">
                <a:solidFill>
                  <a:schemeClr val="bg1"/>
                </a:solidFill>
              </a:rPr>
            </a:br>
            <a:r>
              <a:rPr lang="es-ES" sz="1600" dirty="0" smtClean="0">
                <a:solidFill>
                  <a:schemeClr val="bg1"/>
                </a:solidFill>
              </a:rPr>
              <a:t>15  </a:t>
            </a:r>
            <a:r>
              <a:rPr lang="es-ES" sz="1600" dirty="0">
                <a:solidFill>
                  <a:schemeClr val="bg1"/>
                </a:solidFill>
              </a:rPr>
              <a:t>Por esta razón también yo, habiendo oído de la fe en el Señor Jesús que hay entre ustedes, y de su amor por todos los santos,  </a:t>
            </a:r>
            <a:r>
              <a:rPr lang="es-ES" sz="1600" dirty="0" smtClean="0">
                <a:solidFill>
                  <a:schemeClr val="bg1"/>
                </a:solidFill>
              </a:rPr>
              <a:t>16  </a:t>
            </a:r>
            <a:r>
              <a:rPr lang="es-ES" sz="1600" dirty="0">
                <a:solidFill>
                  <a:schemeClr val="bg1"/>
                </a:solidFill>
              </a:rPr>
              <a:t>no ceso de dar gracias por ustedes, </a:t>
            </a:r>
            <a:r>
              <a:rPr lang="es-ES" sz="1600" b="1" u="sng" dirty="0">
                <a:solidFill>
                  <a:srgbClr val="FFFF00"/>
                </a:solidFill>
              </a:rPr>
              <a:t>mencionándolos en mis oraciones</a:t>
            </a:r>
            <a:r>
              <a:rPr lang="es-ES" sz="1600" dirty="0">
                <a:solidFill>
                  <a:schemeClr val="bg1"/>
                </a:solidFill>
              </a:rPr>
              <a:t>,  17  pido que el Dios de nuestro Señor Jesucristo, el Padre de gloria, </a:t>
            </a:r>
            <a:r>
              <a:rPr lang="es-ES" sz="1600" dirty="0" smtClean="0">
                <a:solidFill>
                  <a:schemeClr val="bg1"/>
                </a:solidFill>
              </a:rPr>
              <a:t/>
            </a:r>
            <a:br>
              <a:rPr lang="es-ES" sz="1600" dirty="0" smtClean="0">
                <a:solidFill>
                  <a:schemeClr val="bg1"/>
                </a:solidFill>
              </a:rPr>
            </a:br>
            <a:r>
              <a:rPr lang="es-ES" sz="1600" dirty="0" smtClean="0">
                <a:solidFill>
                  <a:schemeClr val="bg1"/>
                </a:solidFill>
              </a:rPr>
              <a:t>les </a:t>
            </a:r>
            <a:r>
              <a:rPr lang="es-ES" sz="1600" dirty="0">
                <a:solidFill>
                  <a:schemeClr val="bg1"/>
                </a:solidFill>
              </a:rPr>
              <a:t>dé espíritu de sabiduría y de revelación en un mejor conocimiento de Él.  </a:t>
            </a:r>
            <a:r>
              <a:rPr lang="es-ES" sz="1600" dirty="0" smtClean="0">
                <a:solidFill>
                  <a:schemeClr val="bg1"/>
                </a:solidFill>
              </a:rPr>
              <a:t/>
            </a:r>
            <a:br>
              <a:rPr lang="es-ES" sz="1600" dirty="0" smtClean="0">
                <a:solidFill>
                  <a:schemeClr val="bg1"/>
                </a:solidFill>
              </a:rPr>
            </a:br>
            <a:r>
              <a:rPr lang="es-ES" sz="1600" u="sng" dirty="0" smtClean="0">
                <a:solidFill>
                  <a:srgbClr val="FFC000"/>
                </a:solidFill>
              </a:rPr>
              <a:t>18  </a:t>
            </a:r>
            <a:r>
              <a:rPr lang="es-ES" sz="1600" u="sng" dirty="0">
                <a:solidFill>
                  <a:srgbClr val="FFC000"/>
                </a:solidFill>
              </a:rPr>
              <a:t>Mi oración es que los ojos de su corazón les sean iluminados, </a:t>
            </a:r>
            <a:r>
              <a:rPr lang="es-ES" sz="1600" dirty="0" smtClean="0">
                <a:solidFill>
                  <a:schemeClr val="bg1"/>
                </a:solidFill>
              </a:rPr>
              <a:t/>
            </a:r>
            <a:br>
              <a:rPr lang="es-ES" sz="1600" dirty="0" smtClean="0">
                <a:solidFill>
                  <a:schemeClr val="bg1"/>
                </a:solidFill>
              </a:rPr>
            </a:br>
            <a:r>
              <a:rPr lang="es-ES" sz="1600" dirty="0" smtClean="0">
                <a:solidFill>
                  <a:schemeClr val="bg1"/>
                </a:solidFill>
              </a:rPr>
              <a:t>para </a:t>
            </a:r>
            <a:r>
              <a:rPr lang="es-ES" sz="1600" dirty="0">
                <a:solidFill>
                  <a:schemeClr val="bg1"/>
                </a:solidFill>
              </a:rPr>
              <a:t>que sepan cuál es la esperanza de Su llamamiento, </a:t>
            </a:r>
            <a:r>
              <a:rPr lang="es-ES" sz="1600" dirty="0" smtClean="0">
                <a:solidFill>
                  <a:schemeClr val="bg1"/>
                </a:solidFill>
              </a:rPr>
              <a:t/>
            </a:r>
            <a:br>
              <a:rPr lang="es-ES" sz="1600" dirty="0" smtClean="0">
                <a:solidFill>
                  <a:schemeClr val="bg1"/>
                </a:solidFill>
              </a:rPr>
            </a:br>
            <a:r>
              <a:rPr lang="es-ES" sz="1600" dirty="0" smtClean="0">
                <a:solidFill>
                  <a:schemeClr val="bg1"/>
                </a:solidFill>
              </a:rPr>
              <a:t>cuáles </a:t>
            </a:r>
            <a:r>
              <a:rPr lang="es-ES" sz="1600" dirty="0">
                <a:solidFill>
                  <a:schemeClr val="bg1"/>
                </a:solidFill>
              </a:rPr>
              <a:t>son las riquezas de la gloria de Su herencia en los santos,  </a:t>
            </a:r>
            <a:r>
              <a:rPr lang="es-ES" sz="1600" dirty="0" smtClean="0">
                <a:solidFill>
                  <a:schemeClr val="bg1"/>
                </a:solidFill>
              </a:rPr>
              <a:t/>
            </a:r>
            <a:br>
              <a:rPr lang="es-ES" sz="1600" dirty="0" smtClean="0">
                <a:solidFill>
                  <a:schemeClr val="bg1"/>
                </a:solidFill>
              </a:rPr>
            </a:br>
            <a:r>
              <a:rPr lang="es-ES" sz="1600" dirty="0" smtClean="0">
                <a:solidFill>
                  <a:schemeClr val="bg1"/>
                </a:solidFill>
              </a:rPr>
              <a:t>19 </a:t>
            </a:r>
            <a:r>
              <a:rPr lang="es-ES" sz="1600" dirty="0" smtClean="0">
                <a:solidFill>
                  <a:srgbClr val="FFFF00"/>
                </a:solidFill>
              </a:rPr>
              <a:t> </a:t>
            </a:r>
            <a:r>
              <a:rPr lang="es-ES" sz="1600" dirty="0">
                <a:solidFill>
                  <a:srgbClr val="FFFF00"/>
                </a:solidFill>
              </a:rPr>
              <a:t>y cuál es la extraordinaria grandeza de Su poder para con nosotros los que creemos, </a:t>
            </a:r>
            <a:r>
              <a:rPr lang="es-ES" sz="1600" dirty="0" smtClean="0">
                <a:solidFill>
                  <a:srgbClr val="FFFF00"/>
                </a:solidFill>
              </a:rPr>
              <a:t/>
            </a:r>
            <a:br>
              <a:rPr lang="es-ES" sz="1600" dirty="0" smtClean="0">
                <a:solidFill>
                  <a:srgbClr val="FFFF00"/>
                </a:solidFill>
              </a:rPr>
            </a:br>
            <a:r>
              <a:rPr lang="es-ES" sz="1600" dirty="0" smtClean="0">
                <a:solidFill>
                  <a:srgbClr val="FFFF00"/>
                </a:solidFill>
              </a:rPr>
              <a:t>conforme </a:t>
            </a:r>
            <a:r>
              <a:rPr lang="es-ES" sz="1600" dirty="0">
                <a:solidFill>
                  <a:srgbClr val="FFFF00"/>
                </a:solidFill>
              </a:rPr>
              <a:t>a </a:t>
            </a:r>
            <a:r>
              <a:rPr lang="es-ES" sz="1600" b="1" u="sng" dirty="0">
                <a:solidFill>
                  <a:srgbClr val="FFFF00"/>
                </a:solidFill>
              </a:rPr>
              <a:t>la eficacia de la fuerza de Su poder.  </a:t>
            </a:r>
            <a:r>
              <a:rPr lang="es-ES" sz="1600" dirty="0" smtClean="0">
                <a:solidFill>
                  <a:schemeClr val="bg1"/>
                </a:solidFill>
              </a:rPr>
              <a:t/>
            </a:r>
            <a:br>
              <a:rPr lang="es-ES" sz="1600" dirty="0" smtClean="0">
                <a:solidFill>
                  <a:schemeClr val="bg1"/>
                </a:solidFill>
              </a:rPr>
            </a:br>
            <a:r>
              <a:rPr lang="es-ES" sz="1600" dirty="0" smtClean="0">
                <a:solidFill>
                  <a:schemeClr val="bg1"/>
                </a:solidFill>
              </a:rPr>
              <a:t>20  </a:t>
            </a:r>
            <a:r>
              <a:rPr lang="es-ES" sz="1600" dirty="0">
                <a:solidFill>
                  <a:schemeClr val="bg1"/>
                </a:solidFill>
              </a:rPr>
              <a:t>Ese poder obró en Cristo cuando lo resucitó de entre los muertos </a:t>
            </a:r>
            <a:r>
              <a:rPr lang="es-ES" sz="1600" dirty="0" smtClean="0">
                <a:solidFill>
                  <a:schemeClr val="bg1"/>
                </a:solidFill>
              </a:rPr>
              <a:t/>
            </a:r>
            <a:br>
              <a:rPr lang="es-ES" sz="1600" dirty="0" smtClean="0">
                <a:solidFill>
                  <a:schemeClr val="bg1"/>
                </a:solidFill>
              </a:rPr>
            </a:br>
            <a:r>
              <a:rPr lang="es-ES" sz="1600" dirty="0" smtClean="0">
                <a:solidFill>
                  <a:schemeClr val="bg1"/>
                </a:solidFill>
              </a:rPr>
              <a:t>y </a:t>
            </a:r>
            <a:r>
              <a:rPr lang="es-ES" sz="1600" dirty="0">
                <a:solidFill>
                  <a:schemeClr val="bg1"/>
                </a:solidFill>
              </a:rPr>
              <a:t>lo sentó a Su diestra en los lugares celestiales,  </a:t>
            </a:r>
            <a:r>
              <a:rPr lang="es-ES" sz="1600" dirty="0" smtClean="0">
                <a:solidFill>
                  <a:schemeClr val="bg1"/>
                </a:solidFill>
              </a:rPr>
              <a:t/>
            </a:r>
            <a:br>
              <a:rPr lang="es-ES" sz="1600" dirty="0" smtClean="0">
                <a:solidFill>
                  <a:schemeClr val="bg1"/>
                </a:solidFill>
              </a:rPr>
            </a:br>
            <a:r>
              <a:rPr lang="es-ES" sz="1600" dirty="0" smtClean="0">
                <a:solidFill>
                  <a:schemeClr val="bg1"/>
                </a:solidFill>
              </a:rPr>
              <a:t>21  </a:t>
            </a:r>
            <a:r>
              <a:rPr lang="es-ES" sz="1600" dirty="0">
                <a:solidFill>
                  <a:srgbClr val="FFFF00"/>
                </a:solidFill>
              </a:rPr>
              <a:t>muy por encima de todo principado, autoridad, poder, dominio </a:t>
            </a:r>
            <a:r>
              <a:rPr lang="es-ES" sz="1600" dirty="0" smtClean="0">
                <a:solidFill>
                  <a:schemeClr val="bg1"/>
                </a:solidFill>
              </a:rPr>
              <a:t/>
            </a:r>
            <a:br>
              <a:rPr lang="es-ES" sz="1600" dirty="0" smtClean="0">
                <a:solidFill>
                  <a:schemeClr val="bg1"/>
                </a:solidFill>
              </a:rPr>
            </a:br>
            <a:r>
              <a:rPr lang="es-ES" sz="1600" dirty="0" smtClean="0">
                <a:solidFill>
                  <a:schemeClr val="bg1"/>
                </a:solidFill>
              </a:rPr>
              <a:t>y </a:t>
            </a:r>
            <a:r>
              <a:rPr lang="es-ES" sz="1600" dirty="0">
                <a:solidFill>
                  <a:schemeClr val="bg1"/>
                </a:solidFill>
              </a:rPr>
              <a:t>de todo nombre que se nombra, no solo en este siglo sino también en el venidero.  </a:t>
            </a:r>
            <a:r>
              <a:rPr lang="es-ES" sz="1600" dirty="0" smtClean="0">
                <a:solidFill>
                  <a:schemeClr val="bg1"/>
                </a:solidFill>
              </a:rPr>
              <a:t/>
            </a:r>
            <a:br>
              <a:rPr lang="es-ES" sz="1600" dirty="0" smtClean="0">
                <a:solidFill>
                  <a:schemeClr val="bg1"/>
                </a:solidFill>
              </a:rPr>
            </a:br>
            <a:r>
              <a:rPr lang="es-ES" sz="1600" dirty="0" smtClean="0">
                <a:solidFill>
                  <a:schemeClr val="bg1"/>
                </a:solidFill>
              </a:rPr>
              <a:t>22  </a:t>
            </a:r>
            <a:r>
              <a:rPr lang="es-ES" sz="1600" dirty="0">
                <a:solidFill>
                  <a:schemeClr val="bg1"/>
                </a:solidFill>
              </a:rPr>
              <a:t>Y todo lo sometió bajo Sus pies, y a Él lo dio por cabeza sobre todas las cosas a la iglesia,  </a:t>
            </a:r>
            <a:r>
              <a:rPr lang="es-ES" sz="1600" dirty="0" smtClean="0">
                <a:solidFill>
                  <a:schemeClr val="bg1"/>
                </a:solidFill>
              </a:rPr>
              <a:t/>
            </a:r>
            <a:br>
              <a:rPr lang="es-ES" sz="1600" dirty="0" smtClean="0">
                <a:solidFill>
                  <a:schemeClr val="bg1"/>
                </a:solidFill>
              </a:rPr>
            </a:br>
            <a:r>
              <a:rPr lang="es-ES" sz="1600" dirty="0" smtClean="0">
                <a:solidFill>
                  <a:schemeClr val="bg1"/>
                </a:solidFill>
              </a:rPr>
              <a:t>23  </a:t>
            </a:r>
            <a:r>
              <a:rPr lang="es-ES" sz="1600" dirty="0">
                <a:solidFill>
                  <a:schemeClr val="bg1"/>
                </a:solidFill>
              </a:rPr>
              <a:t>la cual es Su cuerpo, la plenitud de Aquel que lo llena todo en todo.</a:t>
            </a:r>
            <a:endParaRPr lang="en-US" sz="1600" dirty="0">
              <a:solidFill>
                <a:schemeClr val="bg1"/>
              </a:solidFill>
            </a:endParaRPr>
          </a:p>
        </p:txBody>
      </p:sp>
    </p:spTree>
    <p:extLst>
      <p:ext uri="{BB962C8B-B14F-4D97-AF65-F5344CB8AC3E}">
        <p14:creationId xmlns:p14="http://schemas.microsoft.com/office/powerpoint/2010/main" val="428838913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0625"/>
            <a:ext cx="9144000" cy="4524376"/>
          </a:xfrm>
          <a:prstGeom prst="rect">
            <a:avLst/>
          </a:prstGeom>
        </p:spPr>
      </p:pic>
      <p:sp>
        <p:nvSpPr>
          <p:cNvPr id="8" name="Rectangle 7"/>
          <p:cNvSpPr/>
          <p:nvPr/>
        </p:nvSpPr>
        <p:spPr>
          <a:xfrm>
            <a:off x="0" y="1103313"/>
            <a:ext cx="9144000" cy="4611688"/>
          </a:xfrm>
          <a:prstGeom prst="rect">
            <a:avLst/>
          </a:prstGeom>
          <a:solidFill>
            <a:schemeClr val="tx2">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 name="Freeform 41"/>
          <p:cNvSpPr/>
          <p:nvPr/>
        </p:nvSpPr>
        <p:spPr>
          <a:xfrm>
            <a:off x="1809750" y="2209800"/>
            <a:ext cx="5048250" cy="2047875"/>
          </a:xfrm>
          <a:custGeom>
            <a:avLst/>
            <a:gdLst>
              <a:gd name="connsiteX0" fmla="*/ 0 w 5048250"/>
              <a:gd name="connsiteY0" fmla="*/ 2047875 h 2047875"/>
              <a:gd name="connsiteX1" fmla="*/ 190500 w 5048250"/>
              <a:gd name="connsiteY1" fmla="*/ 1428750 h 2047875"/>
              <a:gd name="connsiteX2" fmla="*/ 514350 w 5048250"/>
              <a:gd name="connsiteY2" fmla="*/ 704850 h 2047875"/>
              <a:gd name="connsiteX3" fmla="*/ 876300 w 5048250"/>
              <a:gd name="connsiteY3" fmla="*/ 209550 h 2047875"/>
              <a:gd name="connsiteX4" fmla="*/ 1952625 w 5048250"/>
              <a:gd name="connsiteY4" fmla="*/ 28575 h 2047875"/>
              <a:gd name="connsiteX5" fmla="*/ 2905125 w 5048250"/>
              <a:gd name="connsiteY5" fmla="*/ 19050 h 2047875"/>
              <a:gd name="connsiteX6" fmla="*/ 5048250 w 5048250"/>
              <a:gd name="connsiteY6" fmla="*/ 0 h 204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8250" h="2047875">
                <a:moveTo>
                  <a:pt x="0" y="2047875"/>
                </a:moveTo>
                <a:cubicBezTo>
                  <a:pt x="52387" y="1850231"/>
                  <a:pt x="104775" y="1652587"/>
                  <a:pt x="190500" y="1428750"/>
                </a:cubicBezTo>
                <a:cubicBezTo>
                  <a:pt x="276225" y="1204913"/>
                  <a:pt x="400050" y="908050"/>
                  <a:pt x="514350" y="704850"/>
                </a:cubicBezTo>
                <a:cubicBezTo>
                  <a:pt x="628650" y="501650"/>
                  <a:pt x="636587" y="322263"/>
                  <a:pt x="876300" y="209550"/>
                </a:cubicBezTo>
                <a:cubicBezTo>
                  <a:pt x="1116013" y="96837"/>
                  <a:pt x="1614488" y="60325"/>
                  <a:pt x="1952625" y="28575"/>
                </a:cubicBezTo>
                <a:cubicBezTo>
                  <a:pt x="2290762" y="-3175"/>
                  <a:pt x="2905125" y="19050"/>
                  <a:pt x="2905125" y="19050"/>
                </a:cubicBezTo>
                <a:lnTo>
                  <a:pt x="5048250" y="0"/>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
            <a:ext cx="9144000" cy="1190625"/>
          </a:xfrm>
          <a:prstGeom prst="rect">
            <a:avLst/>
          </a:prstGeom>
        </p:spPr>
      </p:pic>
      <p:sp>
        <p:nvSpPr>
          <p:cNvPr id="7" name="Rectangle 6"/>
          <p:cNvSpPr/>
          <p:nvPr/>
        </p:nvSpPr>
        <p:spPr>
          <a:xfrm>
            <a:off x="0" y="55564"/>
            <a:ext cx="9144000" cy="1135063"/>
          </a:xfrm>
          <a:prstGeom prst="rect">
            <a:avLst/>
          </a:prstGeom>
          <a:solidFill>
            <a:schemeClr val="tx2">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normAutofit fontScale="90000"/>
          </a:bodyPr>
          <a:lstStyle/>
          <a:p>
            <a:r>
              <a:rPr lang="en-US" dirty="0" smtClean="0">
                <a:solidFill>
                  <a:schemeClr val="bg1"/>
                </a:solidFill>
              </a:rPr>
              <a:t>La </a:t>
            </a:r>
            <a:r>
              <a:rPr lang="en-US" dirty="0" err="1" smtClean="0">
                <a:solidFill>
                  <a:schemeClr val="bg1"/>
                </a:solidFill>
              </a:rPr>
              <a:t>eficacia</a:t>
            </a:r>
            <a:r>
              <a:rPr lang="en-US" dirty="0" smtClean="0">
                <a:solidFill>
                  <a:schemeClr val="bg1"/>
                </a:solidFill>
              </a:rPr>
              <a:t> de la </a:t>
            </a:r>
            <a:r>
              <a:rPr lang="en-US" dirty="0" err="1" smtClean="0">
                <a:solidFill>
                  <a:schemeClr val="bg1"/>
                </a:solidFill>
              </a:rPr>
              <a:t>fuerza</a:t>
            </a:r>
            <a:r>
              <a:rPr lang="en-US" dirty="0" smtClean="0">
                <a:solidFill>
                  <a:schemeClr val="bg1"/>
                </a:solidFill>
              </a:rPr>
              <a:t> de </a:t>
            </a:r>
            <a:r>
              <a:rPr lang="en-US" dirty="0" err="1" smtClean="0">
                <a:solidFill>
                  <a:schemeClr val="bg1"/>
                </a:solidFill>
              </a:rPr>
              <a:t>su</a:t>
            </a:r>
            <a:r>
              <a:rPr lang="en-US" dirty="0" smtClean="0">
                <a:solidFill>
                  <a:schemeClr val="bg1"/>
                </a:solidFill>
              </a:rPr>
              <a:t> </a:t>
            </a:r>
            <a:r>
              <a:rPr lang="en-US" dirty="0" err="1" smtClean="0">
                <a:solidFill>
                  <a:schemeClr val="bg1"/>
                </a:solidFill>
              </a:rPr>
              <a:t>poder</a:t>
            </a:r>
            <a:endParaRPr lang="en-US" dirty="0">
              <a:solidFill>
                <a:schemeClr val="bg1"/>
              </a:solidFill>
            </a:endParaRPr>
          </a:p>
        </p:txBody>
      </p:sp>
      <p:grpSp>
        <p:nvGrpSpPr>
          <p:cNvPr id="13" name="Group 12"/>
          <p:cNvGrpSpPr/>
          <p:nvPr/>
        </p:nvGrpSpPr>
        <p:grpSpPr>
          <a:xfrm>
            <a:off x="929040" y="1472645"/>
            <a:ext cx="7361815" cy="3263485"/>
            <a:chOff x="929040" y="1415495"/>
            <a:chExt cx="7361815" cy="3263485"/>
          </a:xfrm>
        </p:grpSpPr>
        <p:cxnSp>
          <p:nvCxnSpPr>
            <p:cNvPr id="10" name="Straight Connector 9"/>
            <p:cNvCxnSpPr/>
            <p:nvPr/>
          </p:nvCxnSpPr>
          <p:spPr>
            <a:xfrm>
              <a:off x="929040" y="4678980"/>
              <a:ext cx="7361815"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929040" y="1415495"/>
              <a:ext cx="0" cy="3263485"/>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1669887" y="4882241"/>
            <a:ext cx="301686" cy="369332"/>
          </a:xfrm>
          <a:prstGeom prst="rect">
            <a:avLst/>
          </a:prstGeom>
          <a:noFill/>
        </p:spPr>
        <p:txBody>
          <a:bodyPr wrap="none" rtlCol="0">
            <a:spAutoFit/>
          </a:bodyPr>
          <a:lstStyle/>
          <a:p>
            <a:r>
              <a:rPr lang="en-US" dirty="0" smtClean="0">
                <a:solidFill>
                  <a:srgbClr val="FFFF00"/>
                </a:solidFill>
              </a:rPr>
              <a:t>1</a:t>
            </a:r>
            <a:endParaRPr lang="en-US" dirty="0">
              <a:solidFill>
                <a:srgbClr val="FFFF00"/>
              </a:solidFill>
            </a:endParaRPr>
          </a:p>
        </p:txBody>
      </p:sp>
      <p:grpSp>
        <p:nvGrpSpPr>
          <p:cNvPr id="22" name="Group 21"/>
          <p:cNvGrpSpPr/>
          <p:nvPr/>
        </p:nvGrpSpPr>
        <p:grpSpPr>
          <a:xfrm>
            <a:off x="1820730" y="4622440"/>
            <a:ext cx="4581525" cy="313793"/>
            <a:chOff x="1820730" y="4565290"/>
            <a:chExt cx="4581525" cy="313793"/>
          </a:xfrm>
        </p:grpSpPr>
        <p:cxnSp>
          <p:nvCxnSpPr>
            <p:cNvPr id="16" name="Straight Connector 15"/>
            <p:cNvCxnSpPr/>
            <p:nvPr/>
          </p:nvCxnSpPr>
          <p:spPr>
            <a:xfrm>
              <a:off x="1820730" y="4565290"/>
              <a:ext cx="0" cy="31379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744655" y="4565290"/>
              <a:ext cx="0" cy="31379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648075" y="4565290"/>
              <a:ext cx="0" cy="31379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0" y="4565290"/>
              <a:ext cx="0" cy="31379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478330" y="4565290"/>
              <a:ext cx="0" cy="31379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402255" y="4565290"/>
              <a:ext cx="0" cy="31379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2249355" y="4603390"/>
            <a:ext cx="4581525" cy="313793"/>
            <a:chOff x="1820730" y="4565290"/>
            <a:chExt cx="4581525" cy="313793"/>
          </a:xfrm>
        </p:grpSpPr>
        <p:cxnSp>
          <p:nvCxnSpPr>
            <p:cNvPr id="24" name="Straight Connector 23"/>
            <p:cNvCxnSpPr/>
            <p:nvPr/>
          </p:nvCxnSpPr>
          <p:spPr>
            <a:xfrm>
              <a:off x="1820730" y="4565290"/>
              <a:ext cx="0" cy="31379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744655" y="4565290"/>
              <a:ext cx="0" cy="31379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648075" y="4565290"/>
              <a:ext cx="0" cy="31379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572000" y="4565290"/>
              <a:ext cx="0" cy="31379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478330" y="4565290"/>
              <a:ext cx="0" cy="31379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402255" y="4565290"/>
              <a:ext cx="0" cy="31379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2098512" y="4882241"/>
            <a:ext cx="301686" cy="369332"/>
          </a:xfrm>
          <a:prstGeom prst="rect">
            <a:avLst/>
          </a:prstGeom>
          <a:noFill/>
        </p:spPr>
        <p:txBody>
          <a:bodyPr wrap="none" rtlCol="0">
            <a:spAutoFit/>
          </a:bodyPr>
          <a:lstStyle/>
          <a:p>
            <a:r>
              <a:rPr lang="en-US" dirty="0" smtClean="0">
                <a:solidFill>
                  <a:srgbClr val="FFFF00"/>
                </a:solidFill>
              </a:rPr>
              <a:t>2</a:t>
            </a:r>
            <a:endParaRPr lang="en-US" dirty="0">
              <a:solidFill>
                <a:srgbClr val="FFFF00"/>
              </a:solidFill>
            </a:endParaRPr>
          </a:p>
        </p:txBody>
      </p:sp>
      <p:sp>
        <p:nvSpPr>
          <p:cNvPr id="31" name="TextBox 30"/>
          <p:cNvSpPr txBox="1"/>
          <p:nvPr/>
        </p:nvSpPr>
        <p:spPr>
          <a:xfrm>
            <a:off x="2593812" y="4882241"/>
            <a:ext cx="301686" cy="369332"/>
          </a:xfrm>
          <a:prstGeom prst="rect">
            <a:avLst/>
          </a:prstGeom>
          <a:noFill/>
        </p:spPr>
        <p:txBody>
          <a:bodyPr wrap="none" rtlCol="0">
            <a:spAutoFit/>
          </a:bodyPr>
          <a:lstStyle/>
          <a:p>
            <a:r>
              <a:rPr lang="en-US" dirty="0" smtClean="0">
                <a:solidFill>
                  <a:srgbClr val="FFFF00"/>
                </a:solidFill>
              </a:rPr>
              <a:t>3</a:t>
            </a:r>
            <a:endParaRPr lang="en-US" dirty="0">
              <a:solidFill>
                <a:srgbClr val="FFFF00"/>
              </a:solidFill>
            </a:endParaRPr>
          </a:p>
        </p:txBody>
      </p:sp>
      <p:sp>
        <p:nvSpPr>
          <p:cNvPr id="32" name="TextBox 31"/>
          <p:cNvSpPr txBox="1"/>
          <p:nvPr/>
        </p:nvSpPr>
        <p:spPr>
          <a:xfrm>
            <a:off x="3022437" y="4882241"/>
            <a:ext cx="301686" cy="369332"/>
          </a:xfrm>
          <a:prstGeom prst="rect">
            <a:avLst/>
          </a:prstGeom>
          <a:noFill/>
        </p:spPr>
        <p:txBody>
          <a:bodyPr wrap="none" rtlCol="0">
            <a:spAutoFit/>
          </a:bodyPr>
          <a:lstStyle/>
          <a:p>
            <a:r>
              <a:rPr lang="en-US" dirty="0" smtClean="0">
                <a:solidFill>
                  <a:srgbClr val="FFFF00"/>
                </a:solidFill>
              </a:rPr>
              <a:t>4</a:t>
            </a:r>
            <a:endParaRPr lang="en-US" dirty="0">
              <a:solidFill>
                <a:srgbClr val="FFFF00"/>
              </a:solidFill>
            </a:endParaRPr>
          </a:p>
        </p:txBody>
      </p:sp>
      <p:sp>
        <p:nvSpPr>
          <p:cNvPr id="33" name="TextBox 32"/>
          <p:cNvSpPr txBox="1"/>
          <p:nvPr/>
        </p:nvSpPr>
        <p:spPr>
          <a:xfrm>
            <a:off x="3497232" y="4882241"/>
            <a:ext cx="301686" cy="369332"/>
          </a:xfrm>
          <a:prstGeom prst="rect">
            <a:avLst/>
          </a:prstGeom>
          <a:noFill/>
        </p:spPr>
        <p:txBody>
          <a:bodyPr wrap="none" rtlCol="0">
            <a:spAutoFit/>
          </a:bodyPr>
          <a:lstStyle/>
          <a:p>
            <a:r>
              <a:rPr lang="en-US" dirty="0" smtClean="0">
                <a:solidFill>
                  <a:srgbClr val="FFFF00"/>
                </a:solidFill>
              </a:rPr>
              <a:t>5</a:t>
            </a:r>
            <a:endParaRPr lang="en-US" dirty="0">
              <a:solidFill>
                <a:srgbClr val="FFFF00"/>
              </a:solidFill>
            </a:endParaRPr>
          </a:p>
        </p:txBody>
      </p:sp>
      <p:sp>
        <p:nvSpPr>
          <p:cNvPr id="34" name="TextBox 33"/>
          <p:cNvSpPr txBox="1"/>
          <p:nvPr/>
        </p:nvSpPr>
        <p:spPr>
          <a:xfrm>
            <a:off x="3925857" y="4882241"/>
            <a:ext cx="301686" cy="369332"/>
          </a:xfrm>
          <a:prstGeom prst="rect">
            <a:avLst/>
          </a:prstGeom>
          <a:noFill/>
        </p:spPr>
        <p:txBody>
          <a:bodyPr wrap="none" rtlCol="0">
            <a:spAutoFit/>
          </a:bodyPr>
          <a:lstStyle/>
          <a:p>
            <a:r>
              <a:rPr lang="en-US" dirty="0" smtClean="0">
                <a:solidFill>
                  <a:srgbClr val="FFFF00"/>
                </a:solidFill>
              </a:rPr>
              <a:t>6</a:t>
            </a:r>
            <a:endParaRPr lang="en-US" dirty="0">
              <a:solidFill>
                <a:srgbClr val="FFFF00"/>
              </a:solidFill>
            </a:endParaRPr>
          </a:p>
        </p:txBody>
      </p:sp>
      <p:sp>
        <p:nvSpPr>
          <p:cNvPr id="35" name="TextBox 34"/>
          <p:cNvSpPr txBox="1"/>
          <p:nvPr/>
        </p:nvSpPr>
        <p:spPr>
          <a:xfrm>
            <a:off x="4421157" y="4882241"/>
            <a:ext cx="301686" cy="369332"/>
          </a:xfrm>
          <a:prstGeom prst="rect">
            <a:avLst/>
          </a:prstGeom>
          <a:noFill/>
        </p:spPr>
        <p:txBody>
          <a:bodyPr wrap="none" rtlCol="0">
            <a:spAutoFit/>
          </a:bodyPr>
          <a:lstStyle/>
          <a:p>
            <a:r>
              <a:rPr lang="en-US" dirty="0" smtClean="0">
                <a:solidFill>
                  <a:srgbClr val="FFFF00"/>
                </a:solidFill>
              </a:rPr>
              <a:t>7</a:t>
            </a:r>
            <a:endParaRPr lang="en-US" dirty="0">
              <a:solidFill>
                <a:srgbClr val="FFFF00"/>
              </a:solidFill>
            </a:endParaRPr>
          </a:p>
        </p:txBody>
      </p:sp>
      <p:sp>
        <p:nvSpPr>
          <p:cNvPr id="36" name="TextBox 35"/>
          <p:cNvSpPr txBox="1"/>
          <p:nvPr/>
        </p:nvSpPr>
        <p:spPr>
          <a:xfrm>
            <a:off x="4849782" y="4882241"/>
            <a:ext cx="301686" cy="369332"/>
          </a:xfrm>
          <a:prstGeom prst="rect">
            <a:avLst/>
          </a:prstGeom>
          <a:noFill/>
        </p:spPr>
        <p:txBody>
          <a:bodyPr wrap="none" rtlCol="0">
            <a:spAutoFit/>
          </a:bodyPr>
          <a:lstStyle/>
          <a:p>
            <a:r>
              <a:rPr lang="en-US" dirty="0" smtClean="0">
                <a:solidFill>
                  <a:srgbClr val="FFFF00"/>
                </a:solidFill>
              </a:rPr>
              <a:t>8</a:t>
            </a:r>
            <a:endParaRPr lang="en-US" dirty="0">
              <a:solidFill>
                <a:srgbClr val="FFFF00"/>
              </a:solidFill>
            </a:endParaRPr>
          </a:p>
        </p:txBody>
      </p:sp>
      <p:sp>
        <p:nvSpPr>
          <p:cNvPr id="37" name="TextBox 36"/>
          <p:cNvSpPr txBox="1"/>
          <p:nvPr/>
        </p:nvSpPr>
        <p:spPr>
          <a:xfrm>
            <a:off x="5327487" y="4882241"/>
            <a:ext cx="301686" cy="369332"/>
          </a:xfrm>
          <a:prstGeom prst="rect">
            <a:avLst/>
          </a:prstGeom>
          <a:noFill/>
        </p:spPr>
        <p:txBody>
          <a:bodyPr wrap="none" rtlCol="0">
            <a:spAutoFit/>
          </a:bodyPr>
          <a:lstStyle/>
          <a:p>
            <a:r>
              <a:rPr lang="en-US" dirty="0" smtClean="0">
                <a:solidFill>
                  <a:srgbClr val="FFFF00"/>
                </a:solidFill>
              </a:rPr>
              <a:t>9</a:t>
            </a:r>
            <a:endParaRPr lang="en-US" dirty="0">
              <a:solidFill>
                <a:srgbClr val="FFFF00"/>
              </a:solidFill>
            </a:endParaRPr>
          </a:p>
        </p:txBody>
      </p:sp>
      <p:sp>
        <p:nvSpPr>
          <p:cNvPr id="38" name="TextBox 37"/>
          <p:cNvSpPr txBox="1"/>
          <p:nvPr/>
        </p:nvSpPr>
        <p:spPr>
          <a:xfrm>
            <a:off x="5756112" y="4882241"/>
            <a:ext cx="829073" cy="369332"/>
          </a:xfrm>
          <a:prstGeom prst="rect">
            <a:avLst/>
          </a:prstGeom>
          <a:noFill/>
        </p:spPr>
        <p:txBody>
          <a:bodyPr wrap="none" rtlCol="0">
            <a:spAutoFit/>
          </a:bodyPr>
          <a:lstStyle/>
          <a:p>
            <a:r>
              <a:rPr lang="en-US" dirty="0" smtClean="0">
                <a:solidFill>
                  <a:srgbClr val="FFFF00"/>
                </a:solidFill>
              </a:rPr>
              <a:t>10 - 11</a:t>
            </a:r>
            <a:endParaRPr lang="en-US" dirty="0">
              <a:solidFill>
                <a:srgbClr val="FFFF00"/>
              </a:solidFill>
            </a:endParaRPr>
          </a:p>
        </p:txBody>
      </p:sp>
      <p:sp>
        <p:nvSpPr>
          <p:cNvPr id="39" name="TextBox 38"/>
          <p:cNvSpPr txBox="1"/>
          <p:nvPr/>
        </p:nvSpPr>
        <p:spPr>
          <a:xfrm>
            <a:off x="6621528" y="4882241"/>
            <a:ext cx="418704" cy="369332"/>
          </a:xfrm>
          <a:prstGeom prst="rect">
            <a:avLst/>
          </a:prstGeom>
          <a:noFill/>
        </p:spPr>
        <p:txBody>
          <a:bodyPr wrap="none" rtlCol="0">
            <a:spAutoFit/>
          </a:bodyPr>
          <a:lstStyle/>
          <a:p>
            <a:r>
              <a:rPr lang="en-US" dirty="0" smtClean="0">
                <a:solidFill>
                  <a:srgbClr val="FFFF00"/>
                </a:solidFill>
              </a:rPr>
              <a:t>12</a:t>
            </a:r>
            <a:endParaRPr lang="en-US" dirty="0">
              <a:solidFill>
                <a:srgbClr val="FFFF00"/>
              </a:solidFill>
            </a:endParaRPr>
          </a:p>
        </p:txBody>
      </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1322" y="4046538"/>
            <a:ext cx="657190" cy="533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66604" y="2118619"/>
            <a:ext cx="419188" cy="564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74668" y="2015275"/>
            <a:ext cx="501619" cy="52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91689" y="2027550"/>
            <a:ext cx="501619" cy="52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51345" y="2030300"/>
            <a:ext cx="501619" cy="52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86348" y="2015275"/>
            <a:ext cx="501619" cy="52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74658" y="2015275"/>
            <a:ext cx="501619" cy="52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Freeform 42"/>
          <p:cNvSpPr/>
          <p:nvPr/>
        </p:nvSpPr>
        <p:spPr>
          <a:xfrm>
            <a:off x="2238375" y="2842575"/>
            <a:ext cx="1866900" cy="1189753"/>
          </a:xfrm>
          <a:custGeom>
            <a:avLst/>
            <a:gdLst>
              <a:gd name="connsiteX0" fmla="*/ 0 w 1866900"/>
              <a:gd name="connsiteY0" fmla="*/ 1176975 h 1189753"/>
              <a:gd name="connsiteX1" fmla="*/ 285750 w 1866900"/>
              <a:gd name="connsiteY1" fmla="*/ 1148400 h 1189753"/>
              <a:gd name="connsiteX2" fmla="*/ 895350 w 1866900"/>
              <a:gd name="connsiteY2" fmla="*/ 834075 h 1189753"/>
              <a:gd name="connsiteX3" fmla="*/ 1162050 w 1866900"/>
              <a:gd name="connsiteY3" fmla="*/ 262575 h 1189753"/>
              <a:gd name="connsiteX4" fmla="*/ 1428750 w 1866900"/>
              <a:gd name="connsiteY4" fmla="*/ 33975 h 1189753"/>
              <a:gd name="connsiteX5" fmla="*/ 1866900 w 1866900"/>
              <a:gd name="connsiteY5" fmla="*/ 5400 h 118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0" h="1189753">
                <a:moveTo>
                  <a:pt x="0" y="1176975"/>
                </a:moveTo>
                <a:cubicBezTo>
                  <a:pt x="68262" y="1191262"/>
                  <a:pt x="136525" y="1205550"/>
                  <a:pt x="285750" y="1148400"/>
                </a:cubicBezTo>
                <a:cubicBezTo>
                  <a:pt x="434975" y="1091250"/>
                  <a:pt x="749300" y="981712"/>
                  <a:pt x="895350" y="834075"/>
                </a:cubicBezTo>
                <a:cubicBezTo>
                  <a:pt x="1041400" y="686437"/>
                  <a:pt x="1073150" y="395925"/>
                  <a:pt x="1162050" y="262575"/>
                </a:cubicBezTo>
                <a:cubicBezTo>
                  <a:pt x="1250950" y="129225"/>
                  <a:pt x="1311275" y="76837"/>
                  <a:pt x="1428750" y="33975"/>
                </a:cubicBezTo>
                <a:cubicBezTo>
                  <a:pt x="1546225" y="-8887"/>
                  <a:pt x="1706562" y="-1744"/>
                  <a:pt x="1866900" y="5400"/>
                </a:cubicBezTo>
              </a:path>
            </a:pathLst>
          </a:cu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04928" y="3828431"/>
            <a:ext cx="329863" cy="43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22437" y="3455193"/>
            <a:ext cx="329863" cy="43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7232" y="2683409"/>
            <a:ext cx="329863" cy="43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Box 43"/>
          <p:cNvSpPr txBox="1"/>
          <p:nvPr/>
        </p:nvSpPr>
        <p:spPr>
          <a:xfrm>
            <a:off x="3631834" y="5251573"/>
            <a:ext cx="1996059" cy="369332"/>
          </a:xfrm>
          <a:prstGeom prst="rect">
            <a:avLst/>
          </a:prstGeom>
          <a:noFill/>
        </p:spPr>
        <p:txBody>
          <a:bodyPr wrap="none" rtlCol="0">
            <a:spAutoFit/>
          </a:bodyPr>
          <a:lstStyle/>
          <a:p>
            <a:r>
              <a:rPr lang="en-US" dirty="0" err="1" smtClean="0">
                <a:solidFill>
                  <a:srgbClr val="FFFF00"/>
                </a:solidFill>
              </a:rPr>
              <a:t>Capítulos</a:t>
            </a:r>
            <a:r>
              <a:rPr lang="en-US" dirty="0" smtClean="0">
                <a:solidFill>
                  <a:srgbClr val="FFFF00"/>
                </a:solidFill>
              </a:rPr>
              <a:t> de Daniel</a:t>
            </a:r>
            <a:endParaRPr lang="en-US" dirty="0">
              <a:solidFill>
                <a:srgbClr val="FFFF00"/>
              </a:solidFill>
            </a:endParaRPr>
          </a:p>
        </p:txBody>
      </p:sp>
      <p:sp>
        <p:nvSpPr>
          <p:cNvPr id="48" name="TextBox 47"/>
          <p:cNvSpPr txBox="1"/>
          <p:nvPr/>
        </p:nvSpPr>
        <p:spPr>
          <a:xfrm rot="16200000">
            <a:off x="-1020395" y="2934956"/>
            <a:ext cx="3504677" cy="369332"/>
          </a:xfrm>
          <a:prstGeom prst="rect">
            <a:avLst/>
          </a:prstGeom>
          <a:noFill/>
        </p:spPr>
        <p:txBody>
          <a:bodyPr wrap="none" rtlCol="0">
            <a:spAutoFit/>
          </a:bodyPr>
          <a:lstStyle/>
          <a:p>
            <a:r>
              <a:rPr lang="en-US" dirty="0" err="1" smtClean="0">
                <a:solidFill>
                  <a:srgbClr val="FFFF00"/>
                </a:solidFill>
              </a:rPr>
              <a:t>Poderes</a:t>
            </a:r>
            <a:r>
              <a:rPr lang="en-US" dirty="0" smtClean="0">
                <a:solidFill>
                  <a:srgbClr val="FFFF00"/>
                </a:solidFill>
              </a:rPr>
              <a:t> </a:t>
            </a:r>
            <a:r>
              <a:rPr lang="en-US" dirty="0" err="1" smtClean="0">
                <a:solidFill>
                  <a:srgbClr val="FFFF00"/>
                </a:solidFill>
              </a:rPr>
              <a:t>celestiales</a:t>
            </a:r>
            <a:r>
              <a:rPr lang="en-US" dirty="0" smtClean="0">
                <a:solidFill>
                  <a:srgbClr val="FFFF00"/>
                </a:solidFill>
              </a:rPr>
              <a:t>/vigilantes/</a:t>
            </a:r>
            <a:r>
              <a:rPr lang="en-US" dirty="0" err="1" smtClean="0">
                <a:solidFill>
                  <a:srgbClr val="FFFF00"/>
                </a:solidFill>
              </a:rPr>
              <a:t>seres</a:t>
            </a:r>
            <a:endParaRPr lang="en-US" dirty="0">
              <a:solidFill>
                <a:srgbClr val="FFFF00"/>
              </a:solidFill>
            </a:endParaRPr>
          </a:p>
        </p:txBody>
      </p:sp>
      <p:sp>
        <p:nvSpPr>
          <p:cNvPr id="53" name="TextBox 52"/>
          <p:cNvSpPr txBox="1"/>
          <p:nvPr/>
        </p:nvSpPr>
        <p:spPr>
          <a:xfrm rot="16200000">
            <a:off x="2867165" y="3689932"/>
            <a:ext cx="1600118" cy="276999"/>
          </a:xfrm>
          <a:prstGeom prst="rect">
            <a:avLst/>
          </a:prstGeom>
          <a:noFill/>
        </p:spPr>
        <p:txBody>
          <a:bodyPr wrap="none" rtlCol="0">
            <a:spAutoFit/>
          </a:bodyPr>
          <a:lstStyle/>
          <a:p>
            <a:r>
              <a:rPr lang="en-US" sz="1200" dirty="0" err="1" smtClean="0">
                <a:solidFill>
                  <a:srgbClr val="FF66FF"/>
                </a:solidFill>
                <a:latin typeface="Book Antiqua" panose="02040602050305030304" pitchFamily="18" charset="0"/>
              </a:rPr>
              <a:t>Escritura</a:t>
            </a:r>
            <a:r>
              <a:rPr lang="en-US" sz="1200" dirty="0" smtClean="0">
                <a:solidFill>
                  <a:srgbClr val="FF66FF"/>
                </a:solidFill>
                <a:latin typeface="Book Antiqua" panose="02040602050305030304" pitchFamily="18" charset="0"/>
              </a:rPr>
              <a:t> </a:t>
            </a:r>
            <a:r>
              <a:rPr lang="en-US" sz="1200" dirty="0" err="1" smtClean="0">
                <a:solidFill>
                  <a:srgbClr val="FF66FF"/>
                </a:solidFill>
                <a:latin typeface="Book Antiqua" panose="02040602050305030304" pitchFamily="18" charset="0"/>
              </a:rPr>
              <a:t>en</a:t>
            </a:r>
            <a:r>
              <a:rPr lang="en-US" sz="1200" dirty="0" smtClean="0">
                <a:solidFill>
                  <a:srgbClr val="FF66FF"/>
                </a:solidFill>
                <a:latin typeface="Book Antiqua" panose="02040602050305030304" pitchFamily="18" charset="0"/>
              </a:rPr>
              <a:t> la pared</a:t>
            </a:r>
            <a:endParaRPr lang="en-US" sz="1200" dirty="0">
              <a:solidFill>
                <a:srgbClr val="FF66FF"/>
              </a:solidFill>
              <a:latin typeface="Book Antiqua" panose="02040602050305030304" pitchFamily="18" charset="0"/>
            </a:endParaRPr>
          </a:p>
        </p:txBody>
      </p:sp>
      <p:sp>
        <p:nvSpPr>
          <p:cNvPr id="58" name="TextBox 57"/>
          <p:cNvSpPr txBox="1"/>
          <p:nvPr/>
        </p:nvSpPr>
        <p:spPr>
          <a:xfrm rot="16200000">
            <a:off x="3537306" y="3586270"/>
            <a:ext cx="1144865" cy="461665"/>
          </a:xfrm>
          <a:prstGeom prst="rect">
            <a:avLst/>
          </a:prstGeom>
          <a:noFill/>
        </p:spPr>
        <p:txBody>
          <a:bodyPr wrap="none" rtlCol="0">
            <a:spAutoFit/>
          </a:bodyPr>
          <a:lstStyle/>
          <a:p>
            <a:r>
              <a:rPr lang="en-US" sz="1200" dirty="0" err="1" smtClean="0">
                <a:solidFill>
                  <a:srgbClr val="FF66FF"/>
                </a:solidFill>
                <a:latin typeface="Book Antiqua" panose="02040602050305030304" pitchFamily="18" charset="0"/>
              </a:rPr>
              <a:t>Ángel</a:t>
            </a:r>
            <a:r>
              <a:rPr lang="en-US" sz="1200" dirty="0" smtClean="0">
                <a:solidFill>
                  <a:srgbClr val="FF66FF"/>
                </a:solidFill>
                <a:latin typeface="Book Antiqua" panose="02040602050305030304" pitchFamily="18" charset="0"/>
              </a:rPr>
              <a:t> </a:t>
            </a:r>
            <a:r>
              <a:rPr lang="en-US" sz="1200" dirty="0" err="1" smtClean="0">
                <a:solidFill>
                  <a:srgbClr val="FF66FF"/>
                </a:solidFill>
                <a:latin typeface="Book Antiqua" panose="02040602050305030304" pitchFamily="18" charset="0"/>
              </a:rPr>
              <a:t>cerró</a:t>
            </a:r>
            <a:r>
              <a:rPr lang="en-US" sz="1200" dirty="0" smtClean="0">
                <a:solidFill>
                  <a:srgbClr val="FF66FF"/>
                </a:solidFill>
                <a:latin typeface="Book Antiqua" panose="02040602050305030304" pitchFamily="18" charset="0"/>
              </a:rPr>
              <a:t> la</a:t>
            </a:r>
            <a:br>
              <a:rPr lang="en-US" sz="1200" dirty="0" smtClean="0">
                <a:solidFill>
                  <a:srgbClr val="FF66FF"/>
                </a:solidFill>
                <a:latin typeface="Book Antiqua" panose="02040602050305030304" pitchFamily="18" charset="0"/>
              </a:rPr>
            </a:br>
            <a:r>
              <a:rPr lang="en-US" sz="1200" dirty="0" err="1" smtClean="0">
                <a:solidFill>
                  <a:srgbClr val="FF66FF"/>
                </a:solidFill>
                <a:latin typeface="Book Antiqua" panose="02040602050305030304" pitchFamily="18" charset="0"/>
              </a:rPr>
              <a:t>boca</a:t>
            </a:r>
            <a:r>
              <a:rPr lang="en-US" sz="1200" dirty="0" smtClean="0">
                <a:solidFill>
                  <a:srgbClr val="FF66FF"/>
                </a:solidFill>
                <a:latin typeface="Book Antiqua" panose="02040602050305030304" pitchFamily="18" charset="0"/>
              </a:rPr>
              <a:t> del </a:t>
            </a:r>
            <a:r>
              <a:rPr lang="en-US" sz="1200" dirty="0" err="1" smtClean="0">
                <a:solidFill>
                  <a:srgbClr val="FF66FF"/>
                </a:solidFill>
                <a:latin typeface="Book Antiqua" panose="02040602050305030304" pitchFamily="18" charset="0"/>
              </a:rPr>
              <a:t>león</a:t>
            </a:r>
            <a:endParaRPr lang="en-US" sz="1200" dirty="0">
              <a:solidFill>
                <a:srgbClr val="FF66FF"/>
              </a:solidFill>
              <a:latin typeface="Book Antiqua" panose="02040602050305030304" pitchFamily="18" charset="0"/>
            </a:endParaRPr>
          </a:p>
        </p:txBody>
      </p:sp>
      <p:sp>
        <p:nvSpPr>
          <p:cNvPr id="59" name="TextBox 58"/>
          <p:cNvSpPr txBox="1"/>
          <p:nvPr/>
        </p:nvSpPr>
        <p:spPr>
          <a:xfrm rot="16200000">
            <a:off x="2765618" y="3973865"/>
            <a:ext cx="843501" cy="461665"/>
          </a:xfrm>
          <a:prstGeom prst="rect">
            <a:avLst/>
          </a:prstGeom>
          <a:noFill/>
        </p:spPr>
        <p:txBody>
          <a:bodyPr wrap="none" rtlCol="0">
            <a:spAutoFit/>
          </a:bodyPr>
          <a:lstStyle/>
          <a:p>
            <a:r>
              <a:rPr lang="en-US" sz="1200" dirty="0" smtClean="0">
                <a:solidFill>
                  <a:srgbClr val="FF66FF"/>
                </a:solidFill>
                <a:latin typeface="Book Antiqua" panose="02040602050305030304" pitchFamily="18" charset="0"/>
              </a:rPr>
              <a:t>Vigilante,</a:t>
            </a:r>
            <a:br>
              <a:rPr lang="en-US" sz="1200" dirty="0" smtClean="0">
                <a:solidFill>
                  <a:srgbClr val="FF66FF"/>
                </a:solidFill>
                <a:latin typeface="Book Antiqua" panose="02040602050305030304" pitchFamily="18" charset="0"/>
              </a:rPr>
            </a:br>
            <a:r>
              <a:rPr lang="en-US" sz="1200" dirty="0" smtClean="0">
                <a:solidFill>
                  <a:srgbClr val="FF66FF"/>
                </a:solidFill>
                <a:latin typeface="Book Antiqua" panose="02040602050305030304" pitchFamily="18" charset="0"/>
              </a:rPr>
              <a:t>Santo</a:t>
            </a:r>
            <a:endParaRPr lang="en-US" sz="1200" dirty="0">
              <a:solidFill>
                <a:srgbClr val="FF66FF"/>
              </a:solidFill>
              <a:latin typeface="Book Antiqua" panose="02040602050305030304" pitchFamily="18" charset="0"/>
            </a:endParaRPr>
          </a:p>
        </p:txBody>
      </p:sp>
      <p:sp>
        <p:nvSpPr>
          <p:cNvPr id="60" name="TextBox 59"/>
          <p:cNvSpPr txBox="1"/>
          <p:nvPr/>
        </p:nvSpPr>
        <p:spPr>
          <a:xfrm rot="16200000">
            <a:off x="2109196" y="4114763"/>
            <a:ext cx="704039" cy="461665"/>
          </a:xfrm>
          <a:prstGeom prst="rect">
            <a:avLst/>
          </a:prstGeom>
          <a:noFill/>
        </p:spPr>
        <p:txBody>
          <a:bodyPr wrap="none" rtlCol="0">
            <a:spAutoFit/>
          </a:bodyPr>
          <a:lstStyle/>
          <a:p>
            <a:r>
              <a:rPr lang="en-US" sz="1200" dirty="0" err="1" smtClean="0">
                <a:solidFill>
                  <a:srgbClr val="FF66FF"/>
                </a:solidFill>
                <a:latin typeface="Book Antiqua" panose="02040602050305030304" pitchFamily="18" charset="0"/>
              </a:rPr>
              <a:t>Sueño</a:t>
            </a:r>
            <a:r>
              <a:rPr lang="en-US" sz="1200" dirty="0" smtClean="0">
                <a:solidFill>
                  <a:srgbClr val="FF66FF"/>
                </a:solidFill>
                <a:latin typeface="Book Antiqua" panose="02040602050305030304" pitchFamily="18" charset="0"/>
              </a:rPr>
              <a:t/>
            </a:r>
            <a:br>
              <a:rPr lang="en-US" sz="1200" dirty="0" smtClean="0">
                <a:solidFill>
                  <a:srgbClr val="FF66FF"/>
                </a:solidFill>
                <a:latin typeface="Book Antiqua" panose="02040602050305030304" pitchFamily="18" charset="0"/>
              </a:rPr>
            </a:br>
            <a:r>
              <a:rPr lang="en-US" sz="1200" dirty="0" smtClean="0">
                <a:solidFill>
                  <a:srgbClr val="FF66FF"/>
                </a:solidFill>
                <a:latin typeface="Book Antiqua" panose="02040602050305030304" pitchFamily="18" charset="0"/>
              </a:rPr>
              <a:t>de Dios</a:t>
            </a:r>
            <a:endParaRPr lang="en-US" sz="1200" dirty="0">
              <a:solidFill>
                <a:srgbClr val="FF66FF"/>
              </a:solidFill>
              <a:latin typeface="Book Antiqua" panose="02040602050305030304" pitchFamily="18" charset="0"/>
            </a:endParaRPr>
          </a:p>
        </p:txBody>
      </p:sp>
      <p:sp>
        <p:nvSpPr>
          <p:cNvPr id="61" name="TextBox 60"/>
          <p:cNvSpPr txBox="1"/>
          <p:nvPr/>
        </p:nvSpPr>
        <p:spPr>
          <a:xfrm rot="16200000">
            <a:off x="1122946" y="3110385"/>
            <a:ext cx="1093889" cy="461665"/>
          </a:xfrm>
          <a:prstGeom prst="rect">
            <a:avLst/>
          </a:prstGeom>
          <a:noFill/>
        </p:spPr>
        <p:txBody>
          <a:bodyPr wrap="none" rtlCol="0">
            <a:spAutoFit/>
          </a:bodyPr>
          <a:lstStyle/>
          <a:p>
            <a:r>
              <a:rPr lang="en-US" sz="1200" dirty="0" smtClean="0">
                <a:solidFill>
                  <a:srgbClr val="FFFF00"/>
                </a:solidFill>
              </a:rPr>
              <a:t>Dios </a:t>
            </a:r>
            <a:r>
              <a:rPr lang="en-US" sz="1200" dirty="0" err="1" smtClean="0">
                <a:solidFill>
                  <a:srgbClr val="FFFF00"/>
                </a:solidFill>
              </a:rPr>
              <a:t>concedió</a:t>
            </a:r>
            <a:r>
              <a:rPr lang="en-US" sz="1200" dirty="0" smtClean="0">
                <a:solidFill>
                  <a:srgbClr val="FFFF00"/>
                </a:solidFill>
              </a:rPr>
              <a:t> </a:t>
            </a:r>
            <a:br>
              <a:rPr lang="en-US" sz="1200" dirty="0" smtClean="0">
                <a:solidFill>
                  <a:srgbClr val="FFFF00"/>
                </a:solidFill>
              </a:rPr>
            </a:br>
            <a:r>
              <a:rPr lang="en-US" sz="1200" dirty="0" smtClean="0">
                <a:solidFill>
                  <a:srgbClr val="FFFF00"/>
                </a:solidFill>
              </a:rPr>
              <a:t>a </a:t>
            </a:r>
            <a:r>
              <a:rPr lang="en-US" sz="1200" dirty="0" err="1" smtClean="0">
                <a:solidFill>
                  <a:srgbClr val="FFFF00"/>
                </a:solidFill>
              </a:rPr>
              <a:t>Daneil</a:t>
            </a:r>
            <a:r>
              <a:rPr lang="en-US" sz="1200" dirty="0" smtClean="0">
                <a:solidFill>
                  <a:srgbClr val="FFFF00"/>
                </a:solidFill>
              </a:rPr>
              <a:t> favor</a:t>
            </a:r>
            <a:endParaRPr lang="en-US" sz="1200" dirty="0">
              <a:solidFill>
                <a:srgbClr val="FFFF00"/>
              </a:solidFill>
              <a:latin typeface="Graphite Std Wide" pitchFamily="66" charset="0"/>
            </a:endParaRPr>
          </a:p>
        </p:txBody>
      </p:sp>
      <p:sp>
        <p:nvSpPr>
          <p:cNvPr id="62" name="TextBox 61"/>
          <p:cNvSpPr txBox="1"/>
          <p:nvPr/>
        </p:nvSpPr>
        <p:spPr>
          <a:xfrm rot="16200000">
            <a:off x="2038954" y="1945417"/>
            <a:ext cx="2155718" cy="461665"/>
          </a:xfrm>
          <a:prstGeom prst="rect">
            <a:avLst/>
          </a:prstGeom>
          <a:noFill/>
        </p:spPr>
        <p:txBody>
          <a:bodyPr wrap="none" rtlCol="0">
            <a:spAutoFit/>
          </a:bodyPr>
          <a:lstStyle/>
          <a:p>
            <a:r>
              <a:rPr lang="en-US" sz="1200" dirty="0" smtClean="0">
                <a:solidFill>
                  <a:srgbClr val="FFFF00"/>
                </a:solidFill>
              </a:rPr>
              <a:t>Dios </a:t>
            </a:r>
            <a:r>
              <a:rPr lang="en-US" sz="1200" dirty="0" err="1" smtClean="0">
                <a:solidFill>
                  <a:srgbClr val="FFFF00"/>
                </a:solidFill>
              </a:rPr>
              <a:t>capaz</a:t>
            </a:r>
            <a:r>
              <a:rPr lang="en-US" sz="1200" dirty="0" smtClean="0">
                <a:solidFill>
                  <a:srgbClr val="FFFF00"/>
                </a:solidFill>
              </a:rPr>
              <a:t> de </a:t>
            </a:r>
            <a:r>
              <a:rPr lang="en-US" sz="1200" dirty="0" err="1" smtClean="0">
                <a:solidFill>
                  <a:srgbClr val="FFFF00"/>
                </a:solidFill>
              </a:rPr>
              <a:t>liberar</a:t>
            </a:r>
            <a:r>
              <a:rPr lang="en-US" sz="1200" dirty="0" smtClean="0">
                <a:solidFill>
                  <a:srgbClr val="FFFF00"/>
                </a:solidFill>
              </a:rPr>
              <a:t> del </a:t>
            </a:r>
            <a:r>
              <a:rPr lang="en-US" sz="1200" dirty="0" err="1" smtClean="0">
                <a:solidFill>
                  <a:srgbClr val="FFFF00"/>
                </a:solidFill>
              </a:rPr>
              <a:t>fuego</a:t>
            </a:r>
            <a:r>
              <a:rPr lang="en-US" sz="1200" dirty="0" smtClean="0">
                <a:solidFill>
                  <a:srgbClr val="FFFF00"/>
                </a:solidFill>
              </a:rPr>
              <a:t>/</a:t>
            </a:r>
            <a:br>
              <a:rPr lang="en-US" sz="1200" dirty="0" smtClean="0">
                <a:solidFill>
                  <a:srgbClr val="FFFF00"/>
                </a:solidFill>
              </a:rPr>
            </a:br>
            <a:r>
              <a:rPr lang="en-US" sz="1200" dirty="0" smtClean="0">
                <a:solidFill>
                  <a:srgbClr val="FFFF00"/>
                </a:solidFill>
              </a:rPr>
              <a:t>Cuarto </a:t>
            </a:r>
            <a:r>
              <a:rPr lang="en-US" sz="1200" dirty="0" err="1" smtClean="0">
                <a:solidFill>
                  <a:srgbClr val="FFFF00"/>
                </a:solidFill>
              </a:rPr>
              <a:t>como</a:t>
            </a:r>
            <a:r>
              <a:rPr lang="en-US" sz="1200" dirty="0" smtClean="0">
                <a:solidFill>
                  <a:srgbClr val="FFFF00"/>
                </a:solidFill>
              </a:rPr>
              <a:t> </a:t>
            </a:r>
            <a:r>
              <a:rPr lang="en-US" sz="1200" dirty="0" err="1">
                <a:solidFill>
                  <a:srgbClr val="FFFF00"/>
                </a:solidFill>
              </a:rPr>
              <a:t>H</a:t>
            </a:r>
            <a:r>
              <a:rPr lang="en-US" sz="1200" dirty="0" err="1" smtClean="0">
                <a:solidFill>
                  <a:srgbClr val="FFFF00"/>
                </a:solidFill>
              </a:rPr>
              <a:t>ijo</a:t>
            </a:r>
            <a:r>
              <a:rPr lang="en-US" sz="1200" dirty="0" smtClean="0">
                <a:solidFill>
                  <a:srgbClr val="FFFF00"/>
                </a:solidFill>
              </a:rPr>
              <a:t> de Dios</a:t>
            </a:r>
          </a:p>
        </p:txBody>
      </p:sp>
      <p:pic>
        <p:nvPicPr>
          <p:cNvPr id="1030"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08045" y="2884209"/>
            <a:ext cx="601363" cy="457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44805" y="2656093"/>
            <a:ext cx="329863" cy="43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Rectangle 53"/>
          <p:cNvSpPr/>
          <p:nvPr/>
        </p:nvSpPr>
        <p:spPr>
          <a:xfrm>
            <a:off x="4110194" y="2531010"/>
            <a:ext cx="558166" cy="276999"/>
          </a:xfrm>
          <a:prstGeom prst="rect">
            <a:avLst/>
          </a:prstGeom>
        </p:spPr>
        <p:txBody>
          <a:bodyPr wrap="none">
            <a:spAutoFit/>
          </a:bodyPr>
          <a:lstStyle/>
          <a:p>
            <a:r>
              <a:rPr lang="en-US" sz="1200" dirty="0" err="1" smtClean="0">
                <a:solidFill>
                  <a:schemeClr val="bg1"/>
                </a:solidFill>
              </a:rPr>
              <a:t>Darío</a:t>
            </a:r>
            <a:r>
              <a:rPr lang="en-US" sz="1200" dirty="0" smtClean="0">
                <a:solidFill>
                  <a:schemeClr val="bg1"/>
                </a:solidFill>
              </a:rPr>
              <a:t> </a:t>
            </a:r>
            <a:endParaRPr lang="en-US" sz="1200" dirty="0">
              <a:solidFill>
                <a:schemeClr val="bg1"/>
              </a:solidFill>
            </a:endParaRPr>
          </a:p>
        </p:txBody>
      </p:sp>
      <p:sp>
        <p:nvSpPr>
          <p:cNvPr id="55" name="TextBox 54"/>
          <p:cNvSpPr txBox="1"/>
          <p:nvPr/>
        </p:nvSpPr>
        <p:spPr>
          <a:xfrm>
            <a:off x="3211366" y="2471740"/>
            <a:ext cx="702436" cy="276999"/>
          </a:xfrm>
          <a:prstGeom prst="rect">
            <a:avLst/>
          </a:prstGeom>
        </p:spPr>
        <p:txBody>
          <a:bodyPr wrap="none">
            <a:spAutoFit/>
          </a:bodyPr>
          <a:lstStyle>
            <a:defPPr>
              <a:defRPr lang="en-US"/>
            </a:defPPr>
            <a:lvl1pPr>
              <a:defRPr sz="1200">
                <a:solidFill>
                  <a:srgbClr val="FFFF00"/>
                </a:solidFill>
              </a:defRPr>
            </a:lvl1pPr>
          </a:lstStyle>
          <a:p>
            <a:r>
              <a:rPr lang="en-US" dirty="0" err="1" smtClean="0">
                <a:solidFill>
                  <a:schemeClr val="bg1"/>
                </a:solidFill>
              </a:rPr>
              <a:t>Belsasar</a:t>
            </a:r>
            <a:endParaRPr lang="en-US" dirty="0">
              <a:solidFill>
                <a:schemeClr val="bg1"/>
              </a:solidFill>
            </a:endParaRPr>
          </a:p>
        </p:txBody>
      </p:sp>
      <p:sp>
        <p:nvSpPr>
          <p:cNvPr id="56" name="Rectangle 55"/>
          <p:cNvSpPr/>
          <p:nvPr/>
        </p:nvSpPr>
        <p:spPr>
          <a:xfrm rot="20481376">
            <a:off x="2076067" y="3462476"/>
            <a:ext cx="1183657" cy="276999"/>
          </a:xfrm>
          <a:prstGeom prst="rect">
            <a:avLst/>
          </a:prstGeom>
        </p:spPr>
        <p:txBody>
          <a:bodyPr wrap="none">
            <a:spAutoFit/>
          </a:bodyPr>
          <a:lstStyle/>
          <a:p>
            <a:r>
              <a:rPr lang="en-US" sz="1200" dirty="0" err="1" smtClean="0">
                <a:solidFill>
                  <a:schemeClr val="bg1"/>
                </a:solidFill>
              </a:rPr>
              <a:t>Nabucodonosor</a:t>
            </a:r>
            <a:endParaRPr lang="en-US" sz="1200" dirty="0">
              <a:solidFill>
                <a:schemeClr val="bg1"/>
              </a:solidFill>
            </a:endParaRPr>
          </a:p>
        </p:txBody>
      </p:sp>
      <p:sp>
        <p:nvSpPr>
          <p:cNvPr id="63" name="Rectangle 62"/>
          <p:cNvSpPr/>
          <p:nvPr/>
        </p:nvSpPr>
        <p:spPr>
          <a:xfrm rot="16200000">
            <a:off x="4107843" y="3054836"/>
            <a:ext cx="2092111" cy="646331"/>
          </a:xfrm>
          <a:prstGeom prst="rect">
            <a:avLst/>
          </a:prstGeom>
          <a:noFill/>
        </p:spPr>
        <p:txBody>
          <a:bodyPr wrap="none" rtlCol="0">
            <a:spAutoFit/>
          </a:bodyPr>
          <a:lstStyle/>
          <a:p>
            <a:r>
              <a:rPr lang="en-US" sz="1200" dirty="0">
                <a:solidFill>
                  <a:srgbClr val="FFFF00"/>
                </a:solidFill>
              </a:rPr>
              <a:t>U</a:t>
            </a:r>
            <a:r>
              <a:rPr lang="en-US" sz="1200" dirty="0" smtClean="0">
                <a:solidFill>
                  <a:srgbClr val="FFFF00"/>
                </a:solidFill>
              </a:rPr>
              <a:t>no con </a:t>
            </a:r>
            <a:r>
              <a:rPr lang="en-US" sz="1200" dirty="0" err="1" smtClean="0">
                <a:solidFill>
                  <a:srgbClr val="FFFF00"/>
                </a:solidFill>
              </a:rPr>
              <a:t>apariencia</a:t>
            </a:r>
            <a:r>
              <a:rPr lang="en-US" sz="1200" dirty="0" smtClean="0">
                <a:solidFill>
                  <a:srgbClr val="FFFF00"/>
                </a:solidFill>
              </a:rPr>
              <a:t> de hombre</a:t>
            </a:r>
            <a:endParaRPr lang="en-US" sz="1200" dirty="0">
              <a:solidFill>
                <a:srgbClr val="FFFF00"/>
              </a:solidFill>
            </a:endParaRPr>
          </a:p>
          <a:p>
            <a:r>
              <a:rPr lang="en-US" sz="1200" dirty="0">
                <a:solidFill>
                  <a:srgbClr val="FFFF00"/>
                </a:solidFill>
              </a:rPr>
              <a:t>“Gabriel, </a:t>
            </a:r>
            <a:r>
              <a:rPr lang="en-US" sz="1200" dirty="0" err="1" smtClean="0">
                <a:solidFill>
                  <a:srgbClr val="FFFF00"/>
                </a:solidFill>
              </a:rPr>
              <a:t>explícale</a:t>
            </a:r>
            <a:r>
              <a:rPr lang="en-US" sz="1200" dirty="0" smtClean="0">
                <a:solidFill>
                  <a:srgbClr val="FFFF00"/>
                </a:solidFill>
              </a:rPr>
              <a:t> </a:t>
            </a:r>
            <a:br>
              <a:rPr lang="en-US" sz="1200" dirty="0" smtClean="0">
                <a:solidFill>
                  <a:srgbClr val="FFFF00"/>
                </a:solidFill>
              </a:rPr>
            </a:br>
            <a:r>
              <a:rPr lang="en-US" sz="1200" dirty="0" smtClean="0">
                <a:solidFill>
                  <a:srgbClr val="FFFF00"/>
                </a:solidFill>
              </a:rPr>
              <a:t>a </a:t>
            </a:r>
            <a:r>
              <a:rPr lang="en-US" sz="1200" dirty="0" err="1" smtClean="0">
                <a:solidFill>
                  <a:srgbClr val="FFFF00"/>
                </a:solidFill>
              </a:rPr>
              <a:t>este</a:t>
            </a:r>
            <a:r>
              <a:rPr lang="en-US" sz="1200" dirty="0" smtClean="0">
                <a:solidFill>
                  <a:srgbClr val="FFFF00"/>
                </a:solidFill>
              </a:rPr>
              <a:t> la </a:t>
            </a:r>
            <a:r>
              <a:rPr lang="en-US" sz="1200" dirty="0" err="1" smtClean="0">
                <a:solidFill>
                  <a:srgbClr val="FFFF00"/>
                </a:solidFill>
              </a:rPr>
              <a:t>visi</a:t>
            </a:r>
            <a:r>
              <a:rPr lang="es-ES" sz="1200" dirty="0" err="1" smtClean="0">
                <a:solidFill>
                  <a:srgbClr val="FFFF00"/>
                </a:solidFill>
              </a:rPr>
              <a:t>ón</a:t>
            </a:r>
            <a:r>
              <a:rPr lang="es-ES" sz="1200" dirty="0" smtClean="0">
                <a:solidFill>
                  <a:srgbClr val="FFFF00"/>
                </a:solidFill>
              </a:rPr>
              <a:t>”</a:t>
            </a:r>
            <a:endParaRPr lang="en-US" sz="1200" dirty="0">
              <a:solidFill>
                <a:srgbClr val="FFFF00"/>
              </a:solidFill>
            </a:endParaRPr>
          </a:p>
        </p:txBody>
      </p:sp>
      <p:cxnSp>
        <p:nvCxnSpPr>
          <p:cNvPr id="1025" name="Straight Connector 1024"/>
          <p:cNvCxnSpPr/>
          <p:nvPr/>
        </p:nvCxnSpPr>
        <p:spPr>
          <a:xfrm flipV="1">
            <a:off x="4876885" y="2279225"/>
            <a:ext cx="0" cy="2343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5410389" y="2324938"/>
            <a:ext cx="0" cy="2343215"/>
          </a:xfrm>
          <a:prstGeom prst="line">
            <a:avLst/>
          </a:prstGeom>
        </p:spPr>
        <p:style>
          <a:lnRef idx="1">
            <a:schemeClr val="accent1"/>
          </a:lnRef>
          <a:fillRef idx="0">
            <a:schemeClr val="accent1"/>
          </a:fillRef>
          <a:effectRef idx="0">
            <a:schemeClr val="accent1"/>
          </a:effectRef>
          <a:fontRef idx="minor">
            <a:schemeClr val="tx1"/>
          </a:fontRef>
        </p:style>
      </p:cxnSp>
      <p:sp>
        <p:nvSpPr>
          <p:cNvPr id="1031" name="Rectangle 1030"/>
          <p:cNvSpPr/>
          <p:nvPr/>
        </p:nvSpPr>
        <p:spPr>
          <a:xfrm rot="16200000">
            <a:off x="4960001" y="3016178"/>
            <a:ext cx="1311128" cy="276999"/>
          </a:xfrm>
          <a:prstGeom prst="rect">
            <a:avLst/>
          </a:prstGeom>
          <a:noFill/>
        </p:spPr>
        <p:txBody>
          <a:bodyPr wrap="none" rtlCol="0">
            <a:spAutoFit/>
          </a:bodyPr>
          <a:lstStyle/>
          <a:p>
            <a:r>
              <a:rPr lang="en-US" sz="1200" dirty="0" smtClean="0">
                <a:solidFill>
                  <a:srgbClr val="FFFF00"/>
                </a:solidFill>
              </a:rPr>
              <a:t>El hombre Gabriel</a:t>
            </a:r>
            <a:endParaRPr lang="en-US" sz="1200" dirty="0">
              <a:solidFill>
                <a:srgbClr val="FFFF00"/>
              </a:solidFill>
            </a:endParaRPr>
          </a:p>
        </p:txBody>
      </p:sp>
      <p:sp>
        <p:nvSpPr>
          <p:cNvPr id="1032" name="Rectangle 1031"/>
          <p:cNvSpPr/>
          <p:nvPr/>
        </p:nvSpPr>
        <p:spPr>
          <a:xfrm rot="16200000">
            <a:off x="5116232" y="3411550"/>
            <a:ext cx="2003754" cy="276999"/>
          </a:xfrm>
          <a:prstGeom prst="rect">
            <a:avLst/>
          </a:prstGeom>
          <a:noFill/>
        </p:spPr>
        <p:txBody>
          <a:bodyPr wrap="none" rtlCol="0">
            <a:spAutoFit/>
          </a:bodyPr>
          <a:lstStyle/>
          <a:p>
            <a:r>
              <a:rPr lang="es-ES" sz="1200" dirty="0" smtClean="0">
                <a:solidFill>
                  <a:srgbClr val="FFFF00"/>
                </a:solidFill>
              </a:rPr>
              <a:t>Uno semejante a un hombre </a:t>
            </a:r>
            <a:endParaRPr lang="en-US" sz="1200" dirty="0">
              <a:solidFill>
                <a:srgbClr val="FFFF00"/>
              </a:solidFill>
            </a:endParaRPr>
          </a:p>
        </p:txBody>
      </p:sp>
      <p:sp>
        <p:nvSpPr>
          <p:cNvPr id="1033" name="Rectangle 1032"/>
          <p:cNvSpPr/>
          <p:nvPr/>
        </p:nvSpPr>
        <p:spPr>
          <a:xfrm rot="16200000">
            <a:off x="5563596" y="3004789"/>
            <a:ext cx="2531655" cy="646331"/>
          </a:xfrm>
          <a:prstGeom prst="rect">
            <a:avLst/>
          </a:prstGeom>
          <a:noFill/>
        </p:spPr>
        <p:txBody>
          <a:bodyPr wrap="none" rtlCol="0">
            <a:spAutoFit/>
          </a:bodyPr>
          <a:lstStyle/>
          <a:p>
            <a:r>
              <a:rPr lang="es-ES" sz="1200" dirty="0">
                <a:solidFill>
                  <a:srgbClr val="FFFF00"/>
                </a:solidFill>
              </a:rPr>
              <a:t>En aquel tiempo se levantará Miguel, </a:t>
            </a:r>
            <a:r>
              <a:rPr lang="es-ES" sz="1200" dirty="0" smtClean="0">
                <a:solidFill>
                  <a:srgbClr val="FFFF00"/>
                </a:solidFill>
              </a:rPr>
              <a:t/>
            </a:r>
            <a:br>
              <a:rPr lang="es-ES" sz="1200" dirty="0" smtClean="0">
                <a:solidFill>
                  <a:srgbClr val="FFFF00"/>
                </a:solidFill>
              </a:rPr>
            </a:br>
            <a:r>
              <a:rPr lang="es-ES" sz="1200" dirty="0" smtClean="0">
                <a:solidFill>
                  <a:srgbClr val="FFFF00"/>
                </a:solidFill>
              </a:rPr>
              <a:t>el </a:t>
            </a:r>
            <a:r>
              <a:rPr lang="es-ES" sz="1200" dirty="0">
                <a:solidFill>
                  <a:srgbClr val="FFFF00"/>
                </a:solidFill>
              </a:rPr>
              <a:t>gran príncipe que vela </a:t>
            </a:r>
            <a:r>
              <a:rPr lang="es-ES" sz="1200" dirty="0" smtClean="0">
                <a:solidFill>
                  <a:srgbClr val="FFFF00"/>
                </a:solidFill>
              </a:rPr>
              <a:t/>
            </a:r>
            <a:br>
              <a:rPr lang="es-ES" sz="1200" dirty="0" smtClean="0">
                <a:solidFill>
                  <a:srgbClr val="FFFF00"/>
                </a:solidFill>
              </a:rPr>
            </a:br>
            <a:r>
              <a:rPr lang="es-ES" sz="1200" dirty="0" smtClean="0">
                <a:solidFill>
                  <a:srgbClr val="FFFF00"/>
                </a:solidFill>
              </a:rPr>
              <a:t>sobre </a:t>
            </a:r>
            <a:r>
              <a:rPr lang="es-ES" sz="1200" dirty="0">
                <a:solidFill>
                  <a:srgbClr val="FFFF00"/>
                </a:solidFill>
              </a:rPr>
              <a:t>los hijos de tu pueblo</a:t>
            </a:r>
            <a:endParaRPr lang="en-US" sz="1200" dirty="0">
              <a:solidFill>
                <a:srgbClr val="FFFF00"/>
              </a:solidFill>
            </a:endParaRPr>
          </a:p>
        </p:txBody>
      </p:sp>
      <p:sp>
        <p:nvSpPr>
          <p:cNvPr id="1034" name="Rectangle 1033"/>
          <p:cNvSpPr/>
          <p:nvPr/>
        </p:nvSpPr>
        <p:spPr>
          <a:xfrm>
            <a:off x="4722843" y="2147183"/>
            <a:ext cx="154042" cy="17775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rot="16200000">
            <a:off x="3202652" y="2904840"/>
            <a:ext cx="2813527" cy="646331"/>
          </a:xfrm>
          <a:prstGeom prst="rect">
            <a:avLst/>
          </a:prstGeom>
          <a:noFill/>
        </p:spPr>
        <p:txBody>
          <a:bodyPr wrap="none" rtlCol="0">
            <a:spAutoFit/>
          </a:bodyPr>
          <a:lstStyle/>
          <a:p>
            <a:r>
              <a:rPr lang="en-US" sz="1200" dirty="0" smtClean="0">
                <a:solidFill>
                  <a:srgbClr val="FFFF00"/>
                </a:solidFill>
              </a:rPr>
              <a:t>El </a:t>
            </a:r>
            <a:r>
              <a:rPr lang="en-US" sz="1200" dirty="0" err="1" smtClean="0">
                <a:solidFill>
                  <a:srgbClr val="FFFF00"/>
                </a:solidFill>
              </a:rPr>
              <a:t>Anciano</a:t>
            </a:r>
            <a:r>
              <a:rPr lang="en-US" sz="1200" dirty="0" smtClean="0">
                <a:solidFill>
                  <a:srgbClr val="FFFF00"/>
                </a:solidFill>
              </a:rPr>
              <a:t> de </a:t>
            </a:r>
            <a:r>
              <a:rPr lang="en-US" sz="1200" dirty="0" err="1" smtClean="0">
                <a:solidFill>
                  <a:srgbClr val="FFFF00"/>
                </a:solidFill>
              </a:rPr>
              <a:t>Días</a:t>
            </a:r>
            <a:r>
              <a:rPr lang="en-US" sz="1200" dirty="0" smtClean="0">
                <a:solidFill>
                  <a:srgbClr val="FFFF00"/>
                </a:solidFill>
              </a:rPr>
              <a:t> se </a:t>
            </a:r>
            <a:r>
              <a:rPr lang="en-US" sz="1200" dirty="0" err="1" smtClean="0">
                <a:solidFill>
                  <a:srgbClr val="FFFF00"/>
                </a:solidFill>
              </a:rPr>
              <a:t>sentó</a:t>
            </a:r>
            <a:r>
              <a:rPr lang="en-US" sz="1200" dirty="0">
                <a:solidFill>
                  <a:srgbClr val="FFFF00"/>
                </a:solidFill>
              </a:rPr>
              <a:t>/</a:t>
            </a:r>
            <a:r>
              <a:rPr lang="en-US" sz="1200" dirty="0" smtClean="0">
                <a:solidFill>
                  <a:srgbClr val="FFFF00"/>
                </a:solidFill>
              </a:rPr>
              <a:t/>
            </a:r>
            <a:br>
              <a:rPr lang="en-US" sz="1200" dirty="0" smtClean="0">
                <a:solidFill>
                  <a:srgbClr val="FFFF00"/>
                </a:solidFill>
              </a:rPr>
            </a:br>
            <a:r>
              <a:rPr lang="en-US" sz="1200" dirty="0" smtClean="0">
                <a:solidFill>
                  <a:srgbClr val="FFFF00"/>
                </a:solidFill>
              </a:rPr>
              <a:t>Uno </a:t>
            </a:r>
            <a:r>
              <a:rPr lang="en-US" sz="1200" dirty="0" err="1" smtClean="0">
                <a:solidFill>
                  <a:srgbClr val="FFFF00"/>
                </a:solidFill>
              </a:rPr>
              <a:t>como</a:t>
            </a:r>
            <a:r>
              <a:rPr lang="en-US" sz="1200" dirty="0" smtClean="0">
                <a:solidFill>
                  <a:srgbClr val="FFFF00"/>
                </a:solidFill>
              </a:rPr>
              <a:t> el </a:t>
            </a:r>
            <a:r>
              <a:rPr lang="en-US" sz="1200" dirty="0" err="1" smtClean="0">
                <a:solidFill>
                  <a:srgbClr val="FFFF00"/>
                </a:solidFill>
              </a:rPr>
              <a:t>Hijo</a:t>
            </a:r>
            <a:r>
              <a:rPr lang="en-US" sz="1200" dirty="0" smtClean="0">
                <a:solidFill>
                  <a:srgbClr val="FFFF00"/>
                </a:solidFill>
              </a:rPr>
              <a:t> del Hombre</a:t>
            </a:r>
            <a:endParaRPr lang="en-US" sz="1200" dirty="0">
              <a:solidFill>
                <a:srgbClr val="FFFF00"/>
              </a:solidFill>
            </a:endParaRPr>
          </a:p>
          <a:p>
            <a:r>
              <a:rPr lang="en-US" sz="1200" dirty="0">
                <a:solidFill>
                  <a:srgbClr val="FFFF00"/>
                </a:solidFill>
              </a:rPr>
              <a:t>I came near to one of those who </a:t>
            </a:r>
            <a:r>
              <a:rPr lang="en-US" sz="1200" dirty="0" smtClean="0">
                <a:solidFill>
                  <a:srgbClr val="FFFF00"/>
                </a:solidFill>
              </a:rPr>
              <a:t>stood </a:t>
            </a:r>
            <a:r>
              <a:rPr lang="en-US" sz="1200" dirty="0">
                <a:solidFill>
                  <a:srgbClr val="FFFF00"/>
                </a:solidFill>
              </a:rPr>
              <a:t>by,</a:t>
            </a:r>
          </a:p>
        </p:txBody>
      </p:sp>
    </p:spTree>
    <p:extLst>
      <p:ext uri="{BB962C8B-B14F-4D97-AF65-F5344CB8AC3E}">
        <p14:creationId xmlns:p14="http://schemas.microsoft.com/office/powerpoint/2010/main" val="252895440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0241"/>
            <a:ext cx="9144000" cy="5715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345" tIns="45671" rIns="91345" bIns="45671" spcCol="0" rtlCol="0" anchor="ctr"/>
          <a:lstStyle/>
          <a:p>
            <a:pPr algn="ctr"/>
            <a:endParaRPr lang="en-US" dirty="0"/>
          </a:p>
        </p:txBody>
      </p:sp>
      <p:sp>
        <p:nvSpPr>
          <p:cNvPr id="2" name="Title 1"/>
          <p:cNvSpPr>
            <a:spLocks noGrp="1"/>
          </p:cNvSpPr>
          <p:nvPr>
            <p:ph type="title"/>
          </p:nvPr>
        </p:nvSpPr>
        <p:spPr>
          <a:xfrm>
            <a:off x="63984" y="279439"/>
            <a:ext cx="2519916" cy="952500"/>
          </a:xfrm>
        </p:spPr>
        <p:txBody>
          <a:bodyPr>
            <a:normAutofit fontScale="90000"/>
          </a:bodyPr>
          <a:lstStyle/>
          <a:p>
            <a:r>
              <a:rPr lang="en-US" sz="3200" dirty="0" err="1" smtClean="0">
                <a:solidFill>
                  <a:srgbClr val="FF0000"/>
                </a:solidFill>
              </a:rPr>
              <a:t>Movimiento</a:t>
            </a:r>
            <a:r>
              <a:rPr lang="en-US" sz="3200" dirty="0" smtClean="0">
                <a:solidFill>
                  <a:srgbClr val="FF0000"/>
                </a:solidFill>
              </a:rPr>
              <a:t> </a:t>
            </a:r>
            <a:r>
              <a:rPr lang="en-US" sz="3200" dirty="0" err="1" smtClean="0">
                <a:solidFill>
                  <a:srgbClr val="FF0000"/>
                </a:solidFill>
              </a:rPr>
              <a:t>narrativo</a:t>
            </a:r>
            <a:r>
              <a:rPr lang="en-US" sz="3200" dirty="0" smtClean="0">
                <a:solidFill>
                  <a:srgbClr val="FF0000"/>
                </a:solidFill>
              </a:rPr>
              <a:t> </a:t>
            </a:r>
            <a:r>
              <a:rPr lang="en-US" sz="3200" dirty="0">
                <a:solidFill>
                  <a:srgbClr val="FF0000"/>
                </a:solidFill>
              </a:rPr>
              <a:t/>
            </a:r>
            <a:br>
              <a:rPr lang="en-US" sz="3200" dirty="0">
                <a:solidFill>
                  <a:srgbClr val="FF0000"/>
                </a:solidFill>
              </a:rPr>
            </a:br>
            <a:r>
              <a:rPr lang="en-US" sz="3200" dirty="0">
                <a:solidFill>
                  <a:srgbClr val="FF0000"/>
                </a:solidFill>
              </a:rPr>
              <a:t>– </a:t>
            </a:r>
            <a:r>
              <a:rPr lang="en-US" sz="3200" dirty="0" smtClean="0">
                <a:solidFill>
                  <a:srgbClr val="FF0000"/>
                </a:solidFill>
              </a:rPr>
              <a:t>Caps. </a:t>
            </a:r>
            <a:r>
              <a:rPr lang="en-US" sz="3200" dirty="0">
                <a:solidFill>
                  <a:srgbClr val="FF0000"/>
                </a:solidFill>
              </a:rPr>
              <a:t>3/6</a:t>
            </a:r>
          </a:p>
        </p:txBody>
      </p:sp>
      <p:sp>
        <p:nvSpPr>
          <p:cNvPr id="18" name="TextBox 17"/>
          <p:cNvSpPr txBox="1"/>
          <p:nvPr/>
        </p:nvSpPr>
        <p:spPr>
          <a:xfrm>
            <a:off x="5110784" y="4131941"/>
            <a:ext cx="1136658" cy="369233"/>
          </a:xfrm>
          <a:prstGeom prst="rect">
            <a:avLst/>
          </a:prstGeom>
          <a:noFill/>
        </p:spPr>
        <p:txBody>
          <a:bodyPr wrap="none" lIns="91345" tIns="45671" rIns="91345" bIns="45671" rtlCol="0">
            <a:spAutoFit/>
          </a:bodyPr>
          <a:lstStyle/>
          <a:p>
            <a:r>
              <a:rPr lang="en-US" dirty="0" err="1" smtClean="0"/>
              <a:t>Capítulo</a:t>
            </a:r>
            <a:r>
              <a:rPr lang="en-US" dirty="0" smtClean="0"/>
              <a:t> 6</a:t>
            </a:r>
            <a:endParaRPr lang="en-US" dirty="0"/>
          </a:p>
        </p:txBody>
      </p:sp>
      <p:sp>
        <p:nvSpPr>
          <p:cNvPr id="20" name="Freeform 19"/>
          <p:cNvSpPr/>
          <p:nvPr/>
        </p:nvSpPr>
        <p:spPr>
          <a:xfrm>
            <a:off x="3450532" y="3736951"/>
            <a:ext cx="4255008" cy="1792224"/>
          </a:xfrm>
          <a:custGeom>
            <a:avLst/>
            <a:gdLst>
              <a:gd name="connsiteX0" fmla="*/ 0 w 4255008"/>
              <a:gd name="connsiteY0" fmla="*/ 1780032 h 1792224"/>
              <a:gd name="connsiteX1" fmla="*/ 731520 w 4255008"/>
              <a:gd name="connsiteY1" fmla="*/ 1780032 h 1792224"/>
              <a:gd name="connsiteX2" fmla="*/ 1438656 w 4255008"/>
              <a:gd name="connsiteY2" fmla="*/ 12192 h 1792224"/>
              <a:gd name="connsiteX3" fmla="*/ 2840736 w 4255008"/>
              <a:gd name="connsiteY3" fmla="*/ 0 h 1792224"/>
              <a:gd name="connsiteX4" fmla="*/ 3584448 w 4255008"/>
              <a:gd name="connsiteY4" fmla="*/ 1792224 h 1792224"/>
              <a:gd name="connsiteX5" fmla="*/ 4255008 w 4255008"/>
              <a:gd name="connsiteY5" fmla="*/ 1780032 h 179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5008" h="1792224">
                <a:moveTo>
                  <a:pt x="0" y="1780032"/>
                </a:moveTo>
                <a:lnTo>
                  <a:pt x="731520" y="1780032"/>
                </a:lnTo>
                <a:lnTo>
                  <a:pt x="1438656" y="12192"/>
                </a:lnTo>
                <a:lnTo>
                  <a:pt x="2840736" y="0"/>
                </a:lnTo>
                <a:lnTo>
                  <a:pt x="3584448" y="1792224"/>
                </a:lnTo>
                <a:lnTo>
                  <a:pt x="4255008" y="178003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45" tIns="45671" rIns="91345" bIns="45671" rtlCol="0" anchor="ctr"/>
          <a:lstStyle/>
          <a:p>
            <a:pPr algn="ctr"/>
            <a:endParaRPr lang="en-US">
              <a:solidFill>
                <a:prstClr val="white"/>
              </a:solidFill>
            </a:endParaRPr>
          </a:p>
        </p:txBody>
      </p:sp>
      <p:sp>
        <p:nvSpPr>
          <p:cNvPr id="21" name="TextBox 20"/>
          <p:cNvSpPr txBox="1"/>
          <p:nvPr/>
        </p:nvSpPr>
        <p:spPr>
          <a:xfrm>
            <a:off x="959616" y="5096312"/>
            <a:ext cx="3299238" cy="369233"/>
          </a:xfrm>
          <a:prstGeom prst="rect">
            <a:avLst/>
          </a:prstGeom>
          <a:noFill/>
        </p:spPr>
        <p:txBody>
          <a:bodyPr wrap="none" lIns="91345" tIns="45671" rIns="91345" bIns="45671" rtlCol="0">
            <a:spAutoFit/>
          </a:bodyPr>
          <a:lstStyle/>
          <a:p>
            <a:r>
              <a:rPr lang="en-US" dirty="0" err="1" smtClean="0">
                <a:solidFill>
                  <a:prstClr val="black"/>
                </a:solidFill>
              </a:rPr>
              <a:t>Darío</a:t>
            </a:r>
            <a:r>
              <a:rPr lang="en-US" dirty="0" smtClean="0">
                <a:solidFill>
                  <a:prstClr val="black"/>
                </a:solidFill>
              </a:rPr>
              <a:t> el </a:t>
            </a:r>
            <a:r>
              <a:rPr lang="en-US" dirty="0" err="1">
                <a:solidFill>
                  <a:prstClr val="black"/>
                </a:solidFill>
              </a:rPr>
              <a:t>M</a:t>
            </a:r>
            <a:r>
              <a:rPr lang="en-US" dirty="0" err="1" smtClean="0">
                <a:solidFill>
                  <a:prstClr val="black"/>
                </a:solidFill>
              </a:rPr>
              <a:t>edo</a:t>
            </a:r>
            <a:r>
              <a:rPr lang="en-US" dirty="0" smtClean="0">
                <a:solidFill>
                  <a:prstClr val="black"/>
                </a:solidFill>
              </a:rPr>
              <a:t> </a:t>
            </a:r>
            <a:r>
              <a:rPr lang="en-US" dirty="0" err="1" smtClean="0">
                <a:solidFill>
                  <a:prstClr val="black"/>
                </a:solidFill>
              </a:rPr>
              <a:t>nuevo</a:t>
            </a:r>
            <a:r>
              <a:rPr lang="en-US" dirty="0" smtClean="0">
                <a:solidFill>
                  <a:prstClr val="black"/>
                </a:solidFill>
              </a:rPr>
              <a:t> </a:t>
            </a:r>
            <a:r>
              <a:rPr lang="en-US" dirty="0" err="1" smtClean="0">
                <a:solidFill>
                  <a:prstClr val="black"/>
                </a:solidFill>
              </a:rPr>
              <a:t>gobernante</a:t>
            </a:r>
            <a:endParaRPr lang="en-US" dirty="0">
              <a:solidFill>
                <a:prstClr val="black"/>
              </a:solidFill>
            </a:endParaRPr>
          </a:p>
        </p:txBody>
      </p:sp>
      <p:sp>
        <p:nvSpPr>
          <p:cNvPr id="22" name="TextBox 21"/>
          <p:cNvSpPr txBox="1"/>
          <p:nvPr/>
        </p:nvSpPr>
        <p:spPr>
          <a:xfrm>
            <a:off x="1708539" y="4704961"/>
            <a:ext cx="2627451" cy="369233"/>
          </a:xfrm>
          <a:prstGeom prst="rect">
            <a:avLst/>
          </a:prstGeom>
          <a:noFill/>
        </p:spPr>
        <p:txBody>
          <a:bodyPr wrap="none" lIns="91345" tIns="45671" rIns="91345" bIns="45671" rtlCol="0">
            <a:spAutoFit/>
          </a:bodyPr>
          <a:lstStyle/>
          <a:p>
            <a:r>
              <a:rPr lang="en-US" dirty="0" smtClean="0">
                <a:solidFill>
                  <a:prstClr val="black"/>
                </a:solidFill>
              </a:rPr>
              <a:t>Daniel 1 de 3 </a:t>
            </a:r>
            <a:r>
              <a:rPr lang="en-US" dirty="0" err="1" smtClean="0">
                <a:solidFill>
                  <a:prstClr val="black"/>
                </a:solidFill>
              </a:rPr>
              <a:t>funcionarios</a:t>
            </a:r>
            <a:endParaRPr lang="en-US" dirty="0">
              <a:solidFill>
                <a:prstClr val="black"/>
              </a:solidFill>
            </a:endParaRPr>
          </a:p>
        </p:txBody>
      </p:sp>
      <p:sp>
        <p:nvSpPr>
          <p:cNvPr id="23" name="TextBox 22"/>
          <p:cNvSpPr txBox="1"/>
          <p:nvPr/>
        </p:nvSpPr>
        <p:spPr>
          <a:xfrm>
            <a:off x="904040" y="4314327"/>
            <a:ext cx="3624198" cy="369233"/>
          </a:xfrm>
          <a:prstGeom prst="rect">
            <a:avLst/>
          </a:prstGeom>
          <a:noFill/>
        </p:spPr>
        <p:txBody>
          <a:bodyPr wrap="none" lIns="91345" tIns="45671" rIns="91345" bIns="45671" rtlCol="0">
            <a:spAutoFit/>
          </a:bodyPr>
          <a:lstStyle/>
          <a:p>
            <a:pPr algn="r"/>
            <a:r>
              <a:rPr lang="en-US" dirty="0" smtClean="0">
                <a:solidFill>
                  <a:prstClr val="black"/>
                </a:solidFill>
              </a:rPr>
              <a:t>Los </a:t>
            </a:r>
            <a:r>
              <a:rPr lang="en-US" dirty="0" err="1" smtClean="0">
                <a:solidFill>
                  <a:prstClr val="black"/>
                </a:solidFill>
              </a:rPr>
              <a:t>oficiales</a:t>
            </a:r>
            <a:r>
              <a:rPr lang="en-US" dirty="0" smtClean="0">
                <a:solidFill>
                  <a:prstClr val="black"/>
                </a:solidFill>
              </a:rPr>
              <a:t> </a:t>
            </a:r>
            <a:r>
              <a:rPr lang="en-US" dirty="0" err="1" smtClean="0">
                <a:solidFill>
                  <a:prstClr val="black"/>
                </a:solidFill>
              </a:rPr>
              <a:t>buscan</a:t>
            </a:r>
            <a:r>
              <a:rPr lang="en-US" dirty="0" smtClean="0">
                <a:solidFill>
                  <a:prstClr val="black"/>
                </a:solidFill>
              </a:rPr>
              <a:t> la </a:t>
            </a:r>
            <a:r>
              <a:rPr lang="en-US" dirty="0" err="1" smtClean="0">
                <a:solidFill>
                  <a:prstClr val="black"/>
                </a:solidFill>
              </a:rPr>
              <a:t>vida</a:t>
            </a:r>
            <a:r>
              <a:rPr lang="en-US" dirty="0" smtClean="0">
                <a:solidFill>
                  <a:prstClr val="black"/>
                </a:solidFill>
              </a:rPr>
              <a:t> de Daniel</a:t>
            </a:r>
            <a:endParaRPr lang="en-US" dirty="0">
              <a:solidFill>
                <a:prstClr val="black"/>
              </a:solidFill>
            </a:endParaRPr>
          </a:p>
        </p:txBody>
      </p:sp>
      <p:sp>
        <p:nvSpPr>
          <p:cNvPr id="24" name="TextBox 23"/>
          <p:cNvSpPr txBox="1"/>
          <p:nvPr/>
        </p:nvSpPr>
        <p:spPr>
          <a:xfrm>
            <a:off x="1138886" y="3923693"/>
            <a:ext cx="3592010" cy="369233"/>
          </a:xfrm>
          <a:prstGeom prst="rect">
            <a:avLst/>
          </a:prstGeom>
          <a:noFill/>
        </p:spPr>
        <p:txBody>
          <a:bodyPr wrap="none" lIns="91345" tIns="45671" rIns="91345" bIns="45671" rtlCol="0">
            <a:spAutoFit/>
          </a:bodyPr>
          <a:lstStyle/>
          <a:p>
            <a:pPr algn="r"/>
            <a:r>
              <a:rPr lang="en-US" dirty="0" err="1" smtClean="0">
                <a:solidFill>
                  <a:prstClr val="black"/>
                </a:solidFill>
              </a:rPr>
              <a:t>Darío</a:t>
            </a:r>
            <a:r>
              <a:rPr lang="en-US" dirty="0" smtClean="0">
                <a:solidFill>
                  <a:prstClr val="black"/>
                </a:solidFill>
              </a:rPr>
              <a:t> </a:t>
            </a:r>
            <a:r>
              <a:rPr lang="en-US" dirty="0" err="1" smtClean="0">
                <a:solidFill>
                  <a:prstClr val="black"/>
                </a:solidFill>
              </a:rPr>
              <a:t>decreta</a:t>
            </a:r>
            <a:r>
              <a:rPr lang="en-US" dirty="0" smtClean="0">
                <a:solidFill>
                  <a:prstClr val="black"/>
                </a:solidFill>
              </a:rPr>
              <a:t> que solo se le ore a </a:t>
            </a:r>
            <a:r>
              <a:rPr lang="en-US" dirty="0" err="1" smtClean="0">
                <a:solidFill>
                  <a:prstClr val="black"/>
                </a:solidFill>
              </a:rPr>
              <a:t>él</a:t>
            </a:r>
            <a:endParaRPr lang="en-US" dirty="0">
              <a:solidFill>
                <a:prstClr val="black"/>
              </a:solidFill>
            </a:endParaRPr>
          </a:p>
        </p:txBody>
      </p:sp>
      <p:sp>
        <p:nvSpPr>
          <p:cNvPr id="25" name="TextBox 24"/>
          <p:cNvSpPr txBox="1"/>
          <p:nvPr/>
        </p:nvSpPr>
        <p:spPr>
          <a:xfrm>
            <a:off x="3092634" y="3562252"/>
            <a:ext cx="1765100" cy="369233"/>
          </a:xfrm>
          <a:prstGeom prst="rect">
            <a:avLst/>
          </a:prstGeom>
          <a:noFill/>
        </p:spPr>
        <p:txBody>
          <a:bodyPr wrap="none" lIns="91345" tIns="45671" rIns="91345" bIns="45671" rtlCol="0">
            <a:spAutoFit/>
          </a:bodyPr>
          <a:lstStyle/>
          <a:p>
            <a:pPr algn="r"/>
            <a:r>
              <a:rPr lang="en-US" dirty="0" smtClean="0">
                <a:solidFill>
                  <a:prstClr val="black"/>
                </a:solidFill>
              </a:rPr>
              <a:t>Daniel </a:t>
            </a:r>
            <a:r>
              <a:rPr lang="en-US" dirty="0" err="1" smtClean="0">
                <a:solidFill>
                  <a:prstClr val="black"/>
                </a:solidFill>
              </a:rPr>
              <a:t>ora</a:t>
            </a:r>
            <a:r>
              <a:rPr lang="en-US" dirty="0" smtClean="0">
                <a:solidFill>
                  <a:prstClr val="black"/>
                </a:solidFill>
              </a:rPr>
              <a:t> a Dios</a:t>
            </a:r>
            <a:endParaRPr lang="en-US" dirty="0">
              <a:solidFill>
                <a:prstClr val="black"/>
              </a:solidFill>
            </a:endParaRPr>
          </a:p>
        </p:txBody>
      </p:sp>
      <p:sp>
        <p:nvSpPr>
          <p:cNvPr id="26" name="TextBox 25"/>
          <p:cNvSpPr txBox="1"/>
          <p:nvPr/>
        </p:nvSpPr>
        <p:spPr>
          <a:xfrm>
            <a:off x="4870464" y="3051189"/>
            <a:ext cx="1522982" cy="646232"/>
          </a:xfrm>
          <a:prstGeom prst="rect">
            <a:avLst/>
          </a:prstGeom>
          <a:noFill/>
        </p:spPr>
        <p:txBody>
          <a:bodyPr wrap="none" lIns="91345" tIns="45671" rIns="91345" bIns="45671" rtlCol="0">
            <a:spAutoFit/>
          </a:bodyPr>
          <a:lstStyle/>
          <a:p>
            <a:pPr algn="ctr"/>
            <a:r>
              <a:rPr lang="en-US" dirty="0" smtClean="0">
                <a:solidFill>
                  <a:prstClr val="black"/>
                </a:solidFill>
              </a:rPr>
              <a:t>Daniel </a:t>
            </a:r>
            <a:r>
              <a:rPr lang="en-US" dirty="0" err="1" smtClean="0">
                <a:solidFill>
                  <a:prstClr val="black"/>
                </a:solidFill>
              </a:rPr>
              <a:t>echado</a:t>
            </a:r>
            <a:r>
              <a:rPr lang="en-US" dirty="0" smtClean="0">
                <a:solidFill>
                  <a:prstClr val="black"/>
                </a:solidFill>
              </a:rPr>
              <a:t/>
            </a:r>
            <a:br>
              <a:rPr lang="en-US" dirty="0" smtClean="0">
                <a:solidFill>
                  <a:prstClr val="black"/>
                </a:solidFill>
              </a:rPr>
            </a:br>
            <a:r>
              <a:rPr lang="en-US" dirty="0" smtClean="0">
                <a:solidFill>
                  <a:prstClr val="black"/>
                </a:solidFill>
              </a:rPr>
              <a:t>a </a:t>
            </a:r>
            <a:r>
              <a:rPr lang="en-US" dirty="0" err="1" smtClean="0">
                <a:solidFill>
                  <a:prstClr val="black"/>
                </a:solidFill>
              </a:rPr>
              <a:t>los</a:t>
            </a:r>
            <a:r>
              <a:rPr lang="en-US" dirty="0" smtClean="0">
                <a:solidFill>
                  <a:prstClr val="black"/>
                </a:solidFill>
              </a:rPr>
              <a:t> </a:t>
            </a:r>
            <a:r>
              <a:rPr lang="en-US" dirty="0" err="1" smtClean="0">
                <a:solidFill>
                  <a:prstClr val="black"/>
                </a:solidFill>
              </a:rPr>
              <a:t>leones</a:t>
            </a:r>
            <a:endParaRPr lang="en-US" dirty="0">
              <a:solidFill>
                <a:prstClr val="black"/>
              </a:solidFill>
            </a:endParaRPr>
          </a:p>
        </p:txBody>
      </p:sp>
      <p:sp>
        <p:nvSpPr>
          <p:cNvPr id="27" name="TextBox 26"/>
          <p:cNvSpPr txBox="1"/>
          <p:nvPr/>
        </p:nvSpPr>
        <p:spPr>
          <a:xfrm>
            <a:off x="6303959" y="3552290"/>
            <a:ext cx="2752549" cy="369233"/>
          </a:xfrm>
          <a:prstGeom prst="rect">
            <a:avLst/>
          </a:prstGeom>
          <a:noFill/>
        </p:spPr>
        <p:txBody>
          <a:bodyPr wrap="none" lIns="91345" tIns="45671" rIns="91345" bIns="45671" rtlCol="0">
            <a:spAutoFit/>
          </a:bodyPr>
          <a:lstStyle/>
          <a:p>
            <a:pPr algn="r"/>
            <a:r>
              <a:rPr lang="en-US" dirty="0" err="1" smtClean="0">
                <a:solidFill>
                  <a:prstClr val="black"/>
                </a:solidFill>
              </a:rPr>
              <a:t>Darío</a:t>
            </a:r>
            <a:r>
              <a:rPr lang="en-US" dirty="0" smtClean="0">
                <a:solidFill>
                  <a:prstClr val="black"/>
                </a:solidFill>
              </a:rPr>
              <a:t> </a:t>
            </a:r>
            <a:r>
              <a:rPr lang="en-US" dirty="0" err="1" smtClean="0">
                <a:solidFill>
                  <a:prstClr val="black"/>
                </a:solidFill>
              </a:rPr>
              <a:t>pasa</a:t>
            </a:r>
            <a:r>
              <a:rPr lang="en-US" dirty="0" smtClean="0">
                <a:solidFill>
                  <a:prstClr val="black"/>
                </a:solidFill>
              </a:rPr>
              <a:t> la </a:t>
            </a:r>
            <a:r>
              <a:rPr lang="en-US" dirty="0" err="1" smtClean="0">
                <a:solidFill>
                  <a:prstClr val="black"/>
                </a:solidFill>
              </a:rPr>
              <a:t>noche</a:t>
            </a:r>
            <a:r>
              <a:rPr lang="en-US" dirty="0" smtClean="0">
                <a:solidFill>
                  <a:prstClr val="black"/>
                </a:solidFill>
              </a:rPr>
              <a:t> </a:t>
            </a:r>
            <a:r>
              <a:rPr lang="en-US" dirty="0" err="1" smtClean="0">
                <a:solidFill>
                  <a:prstClr val="black"/>
                </a:solidFill>
              </a:rPr>
              <a:t>orando</a:t>
            </a:r>
            <a:endParaRPr lang="en-US" dirty="0">
              <a:solidFill>
                <a:prstClr val="black"/>
              </a:solidFill>
            </a:endParaRPr>
          </a:p>
        </p:txBody>
      </p:sp>
      <p:sp>
        <p:nvSpPr>
          <p:cNvPr id="28" name="TextBox 27"/>
          <p:cNvSpPr txBox="1"/>
          <p:nvPr/>
        </p:nvSpPr>
        <p:spPr>
          <a:xfrm>
            <a:off x="6597838" y="3819082"/>
            <a:ext cx="1739515" cy="646232"/>
          </a:xfrm>
          <a:prstGeom prst="rect">
            <a:avLst/>
          </a:prstGeom>
          <a:noFill/>
        </p:spPr>
        <p:txBody>
          <a:bodyPr wrap="none" lIns="91345" tIns="45671" rIns="91345" bIns="45671" rtlCol="0">
            <a:spAutoFit/>
          </a:bodyPr>
          <a:lstStyle/>
          <a:p>
            <a:r>
              <a:rPr lang="en-US" dirty="0" err="1" smtClean="0">
                <a:solidFill>
                  <a:prstClr val="black"/>
                </a:solidFill>
              </a:rPr>
              <a:t>Darío</a:t>
            </a:r>
            <a:r>
              <a:rPr lang="en-US" dirty="0" smtClean="0">
                <a:solidFill>
                  <a:prstClr val="black"/>
                </a:solidFill>
              </a:rPr>
              <a:t> se </a:t>
            </a:r>
            <a:r>
              <a:rPr lang="en-US" dirty="0" err="1" smtClean="0">
                <a:solidFill>
                  <a:prstClr val="black"/>
                </a:solidFill>
              </a:rPr>
              <a:t>levanta</a:t>
            </a:r>
            <a:r>
              <a:rPr lang="en-US" dirty="0" smtClean="0">
                <a:solidFill>
                  <a:prstClr val="black"/>
                </a:solidFill>
              </a:rPr>
              <a:t> </a:t>
            </a:r>
            <a:br>
              <a:rPr lang="en-US" dirty="0" smtClean="0">
                <a:solidFill>
                  <a:prstClr val="black"/>
                </a:solidFill>
              </a:rPr>
            </a:br>
            <a:r>
              <a:rPr lang="en-US" dirty="0" smtClean="0">
                <a:solidFill>
                  <a:prstClr val="black"/>
                </a:solidFill>
              </a:rPr>
              <a:t>de </a:t>
            </a:r>
            <a:r>
              <a:rPr lang="en-US" dirty="0" err="1" smtClean="0">
                <a:solidFill>
                  <a:prstClr val="black"/>
                </a:solidFill>
              </a:rPr>
              <a:t>madrugada</a:t>
            </a:r>
            <a:endParaRPr lang="en-US" dirty="0">
              <a:solidFill>
                <a:prstClr val="black"/>
              </a:solidFill>
            </a:endParaRPr>
          </a:p>
        </p:txBody>
      </p:sp>
      <p:sp>
        <p:nvSpPr>
          <p:cNvPr id="29" name="TextBox 28"/>
          <p:cNvSpPr txBox="1"/>
          <p:nvPr/>
        </p:nvSpPr>
        <p:spPr>
          <a:xfrm>
            <a:off x="6987635" y="5139281"/>
            <a:ext cx="1666803" cy="369233"/>
          </a:xfrm>
          <a:prstGeom prst="rect">
            <a:avLst/>
          </a:prstGeom>
          <a:noFill/>
        </p:spPr>
        <p:txBody>
          <a:bodyPr wrap="none" lIns="91345" tIns="45671" rIns="91345" bIns="45671" rtlCol="0">
            <a:spAutoFit/>
          </a:bodyPr>
          <a:lstStyle/>
          <a:p>
            <a:r>
              <a:rPr lang="en-US" dirty="0" smtClean="0">
                <a:solidFill>
                  <a:prstClr val="black"/>
                </a:solidFill>
              </a:rPr>
              <a:t>Daniel </a:t>
            </a:r>
            <a:r>
              <a:rPr lang="en-US" dirty="0" err="1" smtClean="0">
                <a:solidFill>
                  <a:prstClr val="black"/>
                </a:solidFill>
              </a:rPr>
              <a:t>prospera</a:t>
            </a:r>
            <a:endParaRPr lang="en-US" dirty="0">
              <a:solidFill>
                <a:prstClr val="black"/>
              </a:solidFill>
            </a:endParaRPr>
          </a:p>
        </p:txBody>
      </p:sp>
      <p:sp>
        <p:nvSpPr>
          <p:cNvPr id="30" name="TextBox 29"/>
          <p:cNvSpPr txBox="1"/>
          <p:nvPr/>
        </p:nvSpPr>
        <p:spPr>
          <a:xfrm>
            <a:off x="6802166" y="4342938"/>
            <a:ext cx="2254342" cy="646232"/>
          </a:xfrm>
          <a:prstGeom prst="rect">
            <a:avLst/>
          </a:prstGeom>
          <a:noFill/>
        </p:spPr>
        <p:txBody>
          <a:bodyPr wrap="square" lIns="91345" tIns="45671" rIns="91345" bIns="45671" rtlCol="0">
            <a:spAutoFit/>
          </a:bodyPr>
          <a:lstStyle/>
          <a:p>
            <a:r>
              <a:rPr lang="en-US" dirty="0" smtClean="0">
                <a:solidFill>
                  <a:prstClr val="black"/>
                </a:solidFill>
              </a:rPr>
              <a:t>Daniel sin </a:t>
            </a:r>
            <a:r>
              <a:rPr lang="en-US" dirty="0" err="1" smtClean="0">
                <a:solidFill>
                  <a:prstClr val="black"/>
                </a:solidFill>
              </a:rPr>
              <a:t>daños</a:t>
            </a:r>
            <a:r>
              <a:rPr lang="en-US" dirty="0" smtClean="0">
                <a:solidFill>
                  <a:prstClr val="black"/>
                </a:solidFill>
              </a:rPr>
              <a:t> de </a:t>
            </a:r>
            <a:r>
              <a:rPr lang="en-US" dirty="0" err="1" smtClean="0">
                <a:solidFill>
                  <a:prstClr val="black"/>
                </a:solidFill>
              </a:rPr>
              <a:t>los</a:t>
            </a:r>
            <a:r>
              <a:rPr lang="en-US" dirty="0" smtClean="0">
                <a:solidFill>
                  <a:prstClr val="black"/>
                </a:solidFill>
              </a:rPr>
              <a:t> </a:t>
            </a:r>
            <a:r>
              <a:rPr lang="en-US" dirty="0" err="1" smtClean="0">
                <a:solidFill>
                  <a:prstClr val="black"/>
                </a:solidFill>
              </a:rPr>
              <a:t>leones</a:t>
            </a:r>
            <a:endParaRPr lang="en-US" dirty="0">
              <a:solidFill>
                <a:prstClr val="black"/>
              </a:solidFill>
            </a:endParaRPr>
          </a:p>
        </p:txBody>
      </p:sp>
      <p:sp>
        <p:nvSpPr>
          <p:cNvPr id="31" name="TextBox 30"/>
          <p:cNvSpPr txBox="1"/>
          <p:nvPr/>
        </p:nvSpPr>
        <p:spPr>
          <a:xfrm>
            <a:off x="6945439" y="4852363"/>
            <a:ext cx="1967911" cy="369233"/>
          </a:xfrm>
          <a:prstGeom prst="rect">
            <a:avLst/>
          </a:prstGeom>
          <a:noFill/>
        </p:spPr>
        <p:txBody>
          <a:bodyPr wrap="none" lIns="91345" tIns="45671" rIns="91345" bIns="45671" rtlCol="0">
            <a:spAutoFit/>
          </a:bodyPr>
          <a:lstStyle/>
          <a:p>
            <a:r>
              <a:rPr lang="en-US" dirty="0" err="1" smtClean="0">
                <a:solidFill>
                  <a:prstClr val="black"/>
                </a:solidFill>
              </a:rPr>
              <a:t>Confesión</a:t>
            </a:r>
            <a:r>
              <a:rPr lang="en-US" dirty="0" smtClean="0">
                <a:solidFill>
                  <a:prstClr val="black"/>
                </a:solidFill>
              </a:rPr>
              <a:t> de </a:t>
            </a:r>
            <a:r>
              <a:rPr lang="en-US" dirty="0" err="1" smtClean="0">
                <a:solidFill>
                  <a:prstClr val="black"/>
                </a:solidFill>
              </a:rPr>
              <a:t>Darío</a:t>
            </a:r>
            <a:endParaRPr lang="en-US" dirty="0">
              <a:solidFill>
                <a:prstClr val="black"/>
              </a:solidFill>
            </a:endParaRPr>
          </a:p>
        </p:txBody>
      </p:sp>
      <p:sp>
        <p:nvSpPr>
          <p:cNvPr id="32" name="Freeform 31"/>
          <p:cNvSpPr/>
          <p:nvPr/>
        </p:nvSpPr>
        <p:spPr>
          <a:xfrm>
            <a:off x="3525069" y="413029"/>
            <a:ext cx="4255008" cy="1792224"/>
          </a:xfrm>
          <a:custGeom>
            <a:avLst/>
            <a:gdLst>
              <a:gd name="connsiteX0" fmla="*/ 0 w 4255008"/>
              <a:gd name="connsiteY0" fmla="*/ 1780032 h 1792224"/>
              <a:gd name="connsiteX1" fmla="*/ 731520 w 4255008"/>
              <a:gd name="connsiteY1" fmla="*/ 1780032 h 1792224"/>
              <a:gd name="connsiteX2" fmla="*/ 1438656 w 4255008"/>
              <a:gd name="connsiteY2" fmla="*/ 12192 h 1792224"/>
              <a:gd name="connsiteX3" fmla="*/ 2840736 w 4255008"/>
              <a:gd name="connsiteY3" fmla="*/ 0 h 1792224"/>
              <a:gd name="connsiteX4" fmla="*/ 3584448 w 4255008"/>
              <a:gd name="connsiteY4" fmla="*/ 1792224 h 1792224"/>
              <a:gd name="connsiteX5" fmla="*/ 4255008 w 4255008"/>
              <a:gd name="connsiteY5" fmla="*/ 1780032 h 179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5008" h="1792224">
                <a:moveTo>
                  <a:pt x="0" y="1780032"/>
                </a:moveTo>
                <a:lnTo>
                  <a:pt x="731520" y="1780032"/>
                </a:lnTo>
                <a:lnTo>
                  <a:pt x="1438656" y="12192"/>
                </a:lnTo>
                <a:lnTo>
                  <a:pt x="2840736" y="0"/>
                </a:lnTo>
                <a:lnTo>
                  <a:pt x="3584448" y="1792224"/>
                </a:lnTo>
                <a:lnTo>
                  <a:pt x="4255008" y="178003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2032970" y="1822350"/>
            <a:ext cx="2313134" cy="369332"/>
          </a:xfrm>
          <a:prstGeom prst="rect">
            <a:avLst/>
          </a:prstGeom>
          <a:noFill/>
        </p:spPr>
        <p:txBody>
          <a:bodyPr wrap="none" rtlCol="0">
            <a:spAutoFit/>
          </a:bodyPr>
          <a:lstStyle/>
          <a:p>
            <a:r>
              <a:rPr lang="en-US" dirty="0" smtClean="0"/>
              <a:t>Imagen </a:t>
            </a:r>
            <a:r>
              <a:rPr lang="en-US" dirty="0" err="1" smtClean="0"/>
              <a:t>hecha</a:t>
            </a:r>
            <a:r>
              <a:rPr lang="en-US" dirty="0" smtClean="0"/>
              <a:t> </a:t>
            </a:r>
            <a:r>
              <a:rPr lang="en-US" dirty="0" err="1" smtClean="0"/>
              <a:t>por</a:t>
            </a:r>
            <a:r>
              <a:rPr lang="en-US" dirty="0" smtClean="0"/>
              <a:t> Nab</a:t>
            </a:r>
            <a:endParaRPr lang="en-US" dirty="0"/>
          </a:p>
        </p:txBody>
      </p:sp>
      <p:sp>
        <p:nvSpPr>
          <p:cNvPr id="34" name="TextBox 33"/>
          <p:cNvSpPr txBox="1"/>
          <p:nvPr/>
        </p:nvSpPr>
        <p:spPr>
          <a:xfrm>
            <a:off x="2700886" y="1402505"/>
            <a:ext cx="1753942" cy="369332"/>
          </a:xfrm>
          <a:prstGeom prst="rect">
            <a:avLst/>
          </a:prstGeom>
          <a:noFill/>
        </p:spPr>
        <p:txBody>
          <a:bodyPr wrap="none" rtlCol="0">
            <a:spAutoFit/>
          </a:bodyPr>
          <a:lstStyle/>
          <a:p>
            <a:r>
              <a:rPr lang="en-US" dirty="0" err="1" smtClean="0"/>
              <a:t>Líderes</a:t>
            </a:r>
            <a:r>
              <a:rPr lang="en-US" dirty="0" smtClean="0"/>
              <a:t> </a:t>
            </a:r>
            <a:r>
              <a:rPr lang="en-US" dirty="0" err="1" smtClean="0"/>
              <a:t>invitados</a:t>
            </a:r>
            <a:endParaRPr lang="en-US" dirty="0"/>
          </a:p>
        </p:txBody>
      </p:sp>
      <p:sp>
        <p:nvSpPr>
          <p:cNvPr id="35" name="TextBox 34"/>
          <p:cNvSpPr txBox="1"/>
          <p:nvPr/>
        </p:nvSpPr>
        <p:spPr>
          <a:xfrm>
            <a:off x="2426069" y="990390"/>
            <a:ext cx="2176686" cy="369332"/>
          </a:xfrm>
          <a:prstGeom prst="rect">
            <a:avLst/>
          </a:prstGeom>
          <a:noFill/>
        </p:spPr>
        <p:txBody>
          <a:bodyPr wrap="none" rtlCol="0">
            <a:spAutoFit/>
          </a:bodyPr>
          <a:lstStyle/>
          <a:p>
            <a:pPr algn="r"/>
            <a:r>
              <a:rPr lang="en-US" dirty="0" err="1" smtClean="0"/>
              <a:t>Proclamación</a:t>
            </a:r>
            <a:r>
              <a:rPr lang="en-US" dirty="0" smtClean="0"/>
              <a:t> de Nab</a:t>
            </a:r>
            <a:endParaRPr lang="en-US" dirty="0"/>
          </a:p>
        </p:txBody>
      </p:sp>
      <p:sp>
        <p:nvSpPr>
          <p:cNvPr id="36" name="TextBox 35"/>
          <p:cNvSpPr txBox="1"/>
          <p:nvPr/>
        </p:nvSpPr>
        <p:spPr>
          <a:xfrm>
            <a:off x="2506527" y="599757"/>
            <a:ext cx="2298899" cy="369332"/>
          </a:xfrm>
          <a:prstGeom prst="rect">
            <a:avLst/>
          </a:prstGeom>
          <a:noFill/>
        </p:spPr>
        <p:txBody>
          <a:bodyPr wrap="none" rtlCol="0">
            <a:spAutoFit/>
          </a:bodyPr>
          <a:lstStyle/>
          <a:p>
            <a:pPr algn="r"/>
            <a:r>
              <a:rPr lang="en-US" dirty="0" err="1" smtClean="0"/>
              <a:t>Informe</a:t>
            </a:r>
            <a:r>
              <a:rPr lang="en-US" dirty="0" smtClean="0"/>
              <a:t> de </a:t>
            </a:r>
            <a:r>
              <a:rPr lang="en-US" dirty="0" err="1" smtClean="0"/>
              <a:t>los</a:t>
            </a:r>
            <a:r>
              <a:rPr lang="en-US" dirty="0" smtClean="0"/>
              <a:t> </a:t>
            </a:r>
            <a:r>
              <a:rPr lang="en-US" dirty="0" err="1" smtClean="0"/>
              <a:t>caldeos</a:t>
            </a:r>
            <a:endParaRPr lang="en-US" dirty="0"/>
          </a:p>
        </p:txBody>
      </p:sp>
      <p:sp>
        <p:nvSpPr>
          <p:cNvPr id="37" name="TextBox 36"/>
          <p:cNvSpPr txBox="1"/>
          <p:nvPr/>
        </p:nvSpPr>
        <p:spPr>
          <a:xfrm>
            <a:off x="2911971" y="238315"/>
            <a:ext cx="2020297" cy="369332"/>
          </a:xfrm>
          <a:prstGeom prst="rect">
            <a:avLst/>
          </a:prstGeom>
          <a:noFill/>
        </p:spPr>
        <p:txBody>
          <a:bodyPr wrap="none" rtlCol="0">
            <a:spAutoFit/>
          </a:bodyPr>
          <a:lstStyle/>
          <a:p>
            <a:pPr algn="r"/>
            <a:r>
              <a:rPr lang="es-ES" dirty="0" smtClean="0"/>
              <a:t>Audiencia ante </a:t>
            </a:r>
            <a:r>
              <a:rPr lang="es-ES" dirty="0" err="1" smtClean="0"/>
              <a:t>Nab</a:t>
            </a:r>
            <a:endParaRPr lang="en-US" dirty="0"/>
          </a:p>
        </p:txBody>
      </p:sp>
      <p:sp>
        <p:nvSpPr>
          <p:cNvPr id="38" name="TextBox 37"/>
          <p:cNvSpPr txBox="1"/>
          <p:nvPr/>
        </p:nvSpPr>
        <p:spPr>
          <a:xfrm>
            <a:off x="4722885" y="22396"/>
            <a:ext cx="1794146" cy="369332"/>
          </a:xfrm>
          <a:prstGeom prst="rect">
            <a:avLst/>
          </a:prstGeom>
          <a:noFill/>
        </p:spPr>
        <p:txBody>
          <a:bodyPr wrap="none" rtlCol="0">
            <a:spAutoFit/>
          </a:bodyPr>
          <a:lstStyle/>
          <a:p>
            <a:pPr algn="r"/>
            <a:r>
              <a:rPr lang="en-US" dirty="0" err="1" smtClean="0"/>
              <a:t>Echados</a:t>
            </a:r>
            <a:r>
              <a:rPr lang="en-US" dirty="0" smtClean="0"/>
              <a:t> al </a:t>
            </a:r>
            <a:r>
              <a:rPr lang="en-US" dirty="0" err="1" smtClean="0"/>
              <a:t>horno</a:t>
            </a:r>
            <a:endParaRPr lang="en-US" dirty="0"/>
          </a:p>
        </p:txBody>
      </p:sp>
      <p:sp>
        <p:nvSpPr>
          <p:cNvPr id="39" name="TextBox 38"/>
          <p:cNvSpPr txBox="1"/>
          <p:nvPr/>
        </p:nvSpPr>
        <p:spPr>
          <a:xfrm>
            <a:off x="6494227" y="266063"/>
            <a:ext cx="1221809" cy="369332"/>
          </a:xfrm>
          <a:prstGeom prst="rect">
            <a:avLst/>
          </a:prstGeom>
          <a:noFill/>
        </p:spPr>
        <p:txBody>
          <a:bodyPr wrap="none" rtlCol="0">
            <a:spAutoFit/>
          </a:bodyPr>
          <a:lstStyle/>
          <a:p>
            <a:pPr algn="r"/>
            <a:r>
              <a:rPr lang="en-US" dirty="0" err="1" smtClean="0"/>
              <a:t>Sobreviven</a:t>
            </a:r>
            <a:endParaRPr lang="en-US" dirty="0"/>
          </a:p>
        </p:txBody>
      </p:sp>
      <p:sp>
        <p:nvSpPr>
          <p:cNvPr id="40" name="TextBox 39"/>
          <p:cNvSpPr txBox="1"/>
          <p:nvPr/>
        </p:nvSpPr>
        <p:spPr>
          <a:xfrm>
            <a:off x="6625392" y="645923"/>
            <a:ext cx="1742785" cy="646331"/>
          </a:xfrm>
          <a:prstGeom prst="rect">
            <a:avLst/>
          </a:prstGeom>
          <a:noFill/>
        </p:spPr>
        <p:txBody>
          <a:bodyPr wrap="none" rtlCol="0">
            <a:spAutoFit/>
          </a:bodyPr>
          <a:lstStyle/>
          <a:p>
            <a:r>
              <a:rPr lang="en-US" dirty="0" err="1" smtClean="0"/>
              <a:t>Salen</a:t>
            </a:r>
            <a:r>
              <a:rPr lang="en-US" dirty="0" smtClean="0"/>
              <a:t>, sin </a:t>
            </a:r>
            <a:r>
              <a:rPr lang="en-US" dirty="0" err="1" smtClean="0"/>
              <a:t>daños</a:t>
            </a:r>
            <a:r>
              <a:rPr lang="en-US" dirty="0" smtClean="0"/>
              <a:t>,</a:t>
            </a:r>
          </a:p>
          <a:p>
            <a:r>
              <a:rPr lang="es-ES" dirty="0" smtClean="0"/>
              <a:t>vistos por todos</a:t>
            </a:r>
            <a:endParaRPr lang="en-US" dirty="0"/>
          </a:p>
        </p:txBody>
      </p:sp>
      <p:sp>
        <p:nvSpPr>
          <p:cNvPr id="41" name="TextBox 40"/>
          <p:cNvSpPr txBox="1"/>
          <p:nvPr/>
        </p:nvSpPr>
        <p:spPr>
          <a:xfrm>
            <a:off x="7062170" y="1815345"/>
            <a:ext cx="2108334" cy="369332"/>
          </a:xfrm>
          <a:prstGeom prst="rect">
            <a:avLst/>
          </a:prstGeom>
          <a:noFill/>
        </p:spPr>
        <p:txBody>
          <a:bodyPr wrap="none" rtlCol="0">
            <a:spAutoFit/>
          </a:bodyPr>
          <a:lstStyle/>
          <a:p>
            <a:r>
              <a:rPr lang="es-ES" dirty="0" smtClean="0"/>
              <a:t>Promovidos por </a:t>
            </a:r>
            <a:r>
              <a:rPr lang="es-ES" dirty="0" err="1" smtClean="0"/>
              <a:t>Nab</a:t>
            </a:r>
            <a:endParaRPr lang="en-US" dirty="0"/>
          </a:p>
        </p:txBody>
      </p:sp>
      <p:sp>
        <p:nvSpPr>
          <p:cNvPr id="42" name="TextBox 41"/>
          <p:cNvSpPr txBox="1"/>
          <p:nvPr/>
        </p:nvSpPr>
        <p:spPr>
          <a:xfrm>
            <a:off x="6851569" y="1194376"/>
            <a:ext cx="2075183" cy="646331"/>
          </a:xfrm>
          <a:prstGeom prst="rect">
            <a:avLst/>
          </a:prstGeom>
          <a:noFill/>
        </p:spPr>
        <p:txBody>
          <a:bodyPr wrap="none" rtlCol="0">
            <a:spAutoFit/>
          </a:bodyPr>
          <a:lstStyle/>
          <a:p>
            <a:r>
              <a:rPr lang="en-US" dirty="0" smtClean="0"/>
              <a:t>La </a:t>
            </a:r>
            <a:r>
              <a:rPr lang="en-US" dirty="0" err="1" smtClean="0"/>
              <a:t>confesión</a:t>
            </a:r>
            <a:r>
              <a:rPr lang="en-US" dirty="0" smtClean="0"/>
              <a:t> de Nab</a:t>
            </a:r>
            <a:br>
              <a:rPr lang="en-US" dirty="0" smtClean="0"/>
            </a:br>
            <a:r>
              <a:rPr lang="en-US" dirty="0" smtClean="0"/>
              <a:t>y </a:t>
            </a:r>
            <a:r>
              <a:rPr lang="en-US" dirty="0" err="1" smtClean="0"/>
              <a:t>su</a:t>
            </a:r>
            <a:r>
              <a:rPr lang="en-US" dirty="0" smtClean="0"/>
              <a:t> </a:t>
            </a:r>
            <a:r>
              <a:rPr lang="en-US" dirty="0" err="1" smtClean="0"/>
              <a:t>decreto</a:t>
            </a:r>
            <a:r>
              <a:rPr lang="en-US" dirty="0" smtClean="0"/>
              <a:t> a </a:t>
            </a:r>
            <a:r>
              <a:rPr lang="en-US" dirty="0" err="1" smtClean="0"/>
              <a:t>todos</a:t>
            </a:r>
            <a:endParaRPr lang="en-US" dirty="0"/>
          </a:p>
        </p:txBody>
      </p:sp>
      <p:sp>
        <p:nvSpPr>
          <p:cNvPr id="43" name="TextBox 42"/>
          <p:cNvSpPr txBox="1"/>
          <p:nvPr/>
        </p:nvSpPr>
        <p:spPr>
          <a:xfrm>
            <a:off x="5071996" y="1194882"/>
            <a:ext cx="1136658" cy="369233"/>
          </a:xfrm>
          <a:prstGeom prst="rect">
            <a:avLst/>
          </a:prstGeom>
          <a:noFill/>
        </p:spPr>
        <p:txBody>
          <a:bodyPr wrap="none" lIns="91345" tIns="45671" rIns="91345" bIns="45671" rtlCol="0">
            <a:spAutoFit/>
          </a:bodyPr>
          <a:lstStyle/>
          <a:p>
            <a:r>
              <a:rPr lang="en-US" dirty="0" err="1" smtClean="0"/>
              <a:t>Capítulo</a:t>
            </a:r>
            <a:r>
              <a:rPr lang="en-US" dirty="0" smtClean="0"/>
              <a:t> 3</a:t>
            </a:r>
            <a:endParaRPr lang="en-US" dirty="0"/>
          </a:p>
        </p:txBody>
      </p:sp>
      <p:pic>
        <p:nvPicPr>
          <p:cNvPr id="44" name="Picture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62" y="2219758"/>
            <a:ext cx="2377507" cy="1783844"/>
          </a:xfrm>
          <a:prstGeom prst="rect">
            <a:avLst/>
          </a:prstGeom>
        </p:spPr>
      </p:pic>
    </p:spTree>
    <p:extLst>
      <p:ext uri="{BB962C8B-B14F-4D97-AF65-F5344CB8AC3E}">
        <p14:creationId xmlns:p14="http://schemas.microsoft.com/office/powerpoint/2010/main" val="309721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p:bldP spid="38" grpId="0"/>
      <p:bldP spid="39" grpId="0"/>
      <p:bldP spid="40" grpId="0"/>
      <p:bldP spid="41" grpId="0"/>
      <p:bldP spid="42"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294" y="114300"/>
            <a:ext cx="8229600" cy="952500"/>
          </a:xfrm>
        </p:spPr>
        <p:txBody>
          <a:bodyPr>
            <a:normAutofit fontScale="90000"/>
          </a:bodyPr>
          <a:lstStyle/>
          <a:p>
            <a:r>
              <a:rPr lang="en-US" dirty="0" err="1" smtClean="0"/>
              <a:t>Diferencia</a:t>
            </a:r>
            <a:r>
              <a:rPr lang="en-US" dirty="0" smtClean="0"/>
              <a:t> </a:t>
            </a:r>
            <a:r>
              <a:rPr lang="en-US" dirty="0" err="1" smtClean="0"/>
              <a:t>en</a:t>
            </a:r>
            <a:r>
              <a:rPr lang="en-US" dirty="0" smtClean="0"/>
              <a:t> las </a:t>
            </a:r>
            <a:r>
              <a:rPr lang="en-US" dirty="0" err="1" smtClean="0"/>
              <a:t>pruebas</a:t>
            </a:r>
            <a:r>
              <a:rPr lang="en-US" dirty="0" smtClean="0"/>
              <a:t> de </a:t>
            </a:r>
            <a:r>
              <a:rPr lang="en-US" dirty="0" err="1" smtClean="0"/>
              <a:t>los</a:t>
            </a:r>
            <a:r>
              <a:rPr lang="en-US" dirty="0" smtClean="0"/>
              <a:t> </a:t>
            </a:r>
            <a:r>
              <a:rPr lang="en-US" dirty="0" err="1" smtClean="0"/>
              <a:t>capítulos</a:t>
            </a:r>
            <a:r>
              <a:rPr lang="en-US" dirty="0" smtClean="0"/>
              <a:t> 3 y 6</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568260662"/>
              </p:ext>
            </p:extLst>
          </p:nvPr>
        </p:nvGraphicFramePr>
        <p:xfrm>
          <a:off x="889599" y="1181100"/>
          <a:ext cx="7378990" cy="4450080"/>
        </p:xfrm>
        <a:graphic>
          <a:graphicData uri="http://schemas.openxmlformats.org/drawingml/2006/table">
            <a:tbl>
              <a:tblPr firstRow="1" bandRow="1">
                <a:tableStyleId>{5940675A-B579-460E-94D1-54222C63F5DA}</a:tableStyleId>
              </a:tblPr>
              <a:tblGrid>
                <a:gridCol w="1857154"/>
                <a:gridCol w="2206846"/>
                <a:gridCol w="3314990"/>
              </a:tblGrid>
              <a:tr h="650240">
                <a:tc>
                  <a:txBody>
                    <a:bodyPr/>
                    <a:lstStyle/>
                    <a:p>
                      <a:pPr algn="ctr"/>
                      <a:r>
                        <a:rPr lang="es-ES" sz="1600" b="1" dirty="0" smtClean="0"/>
                        <a:t>Cosa</a:t>
                      </a:r>
                      <a:endParaRPr lang="en-US" sz="1600" b="1" dirty="0"/>
                    </a:p>
                  </a:txBody>
                  <a:tcPr/>
                </a:tc>
                <a:tc>
                  <a:txBody>
                    <a:bodyPr/>
                    <a:lstStyle/>
                    <a:p>
                      <a:pPr algn="ctr"/>
                      <a:r>
                        <a:rPr lang="en-US" sz="1600" b="1" dirty="0" err="1" smtClean="0"/>
                        <a:t>Capítulo</a:t>
                      </a:r>
                      <a:r>
                        <a:rPr lang="en-US" sz="1600" b="1" dirty="0" smtClean="0"/>
                        <a:t> 3</a:t>
                      </a:r>
                      <a:br>
                        <a:rPr lang="en-US" sz="1600" b="1" dirty="0" smtClean="0"/>
                      </a:br>
                      <a:r>
                        <a:rPr lang="en-US" sz="1600" b="1" dirty="0" err="1" smtClean="0"/>
                        <a:t>Horno</a:t>
                      </a:r>
                      <a:r>
                        <a:rPr lang="en-US" sz="1600" b="1" dirty="0" smtClean="0"/>
                        <a:t> de </a:t>
                      </a:r>
                      <a:r>
                        <a:rPr lang="en-US" sz="1600" b="1" dirty="0" err="1" smtClean="0"/>
                        <a:t>fuego</a:t>
                      </a:r>
                      <a:endParaRPr lang="en-US" sz="1600" b="1" dirty="0"/>
                    </a:p>
                  </a:txBody>
                  <a:tcPr/>
                </a:tc>
                <a:tc>
                  <a:txBody>
                    <a:bodyPr/>
                    <a:lstStyle/>
                    <a:p>
                      <a:pPr algn="ctr"/>
                      <a:r>
                        <a:rPr lang="es-ES" sz="1600" b="1" dirty="0" smtClean="0"/>
                        <a:t>Capítulo</a:t>
                      </a:r>
                      <a:r>
                        <a:rPr lang="es-ES" sz="1600" b="1" baseline="0" dirty="0" smtClean="0"/>
                        <a:t> 6</a:t>
                      </a:r>
                      <a:br>
                        <a:rPr lang="es-ES" sz="1600" b="1" baseline="0" dirty="0" smtClean="0"/>
                      </a:br>
                      <a:r>
                        <a:rPr lang="es-ES" sz="1600" b="1" baseline="0" dirty="0" smtClean="0"/>
                        <a:t>Foso de leones</a:t>
                      </a:r>
                      <a:endParaRPr lang="en-US" sz="1600" b="1" dirty="0" smtClean="0"/>
                    </a:p>
                  </a:txBody>
                  <a:tcPr/>
                </a:tc>
              </a:tr>
              <a:tr h="370840">
                <a:tc>
                  <a:txBody>
                    <a:bodyPr/>
                    <a:lstStyle/>
                    <a:p>
                      <a:pPr algn="ctr"/>
                      <a:r>
                        <a:rPr lang="en-US" sz="1600" dirty="0" err="1" smtClean="0"/>
                        <a:t>Gobernante</a:t>
                      </a:r>
                      <a:endParaRPr lang="en-US" sz="1600" dirty="0"/>
                    </a:p>
                  </a:txBody>
                  <a:tcPr/>
                </a:tc>
                <a:tc>
                  <a:txBody>
                    <a:bodyPr/>
                    <a:lstStyle/>
                    <a:p>
                      <a:pPr algn="ctr"/>
                      <a:r>
                        <a:rPr lang="en-US" sz="1600" dirty="0" err="1" smtClean="0"/>
                        <a:t>Nabucodonosor</a:t>
                      </a:r>
                      <a:endParaRPr lang="en-US" sz="1600" dirty="0"/>
                    </a:p>
                  </a:txBody>
                  <a:tcPr/>
                </a:tc>
                <a:tc>
                  <a:txBody>
                    <a:bodyPr/>
                    <a:lstStyle/>
                    <a:p>
                      <a:pPr algn="ctr"/>
                      <a:r>
                        <a:rPr lang="en-US" sz="1600" dirty="0" err="1" smtClean="0"/>
                        <a:t>Darío</a:t>
                      </a:r>
                      <a:r>
                        <a:rPr lang="en-US" sz="1600" baseline="0" dirty="0" smtClean="0"/>
                        <a:t> el </a:t>
                      </a:r>
                      <a:r>
                        <a:rPr lang="en-US" sz="1600" baseline="0" dirty="0" err="1" smtClean="0"/>
                        <a:t>Medo</a:t>
                      </a:r>
                      <a:endParaRPr lang="en-US" sz="1600" dirty="0"/>
                    </a:p>
                  </a:txBody>
                  <a:tcPr/>
                </a:tc>
              </a:tr>
              <a:tr h="487723">
                <a:tc>
                  <a:txBody>
                    <a:bodyPr/>
                    <a:lstStyle/>
                    <a:p>
                      <a:pPr algn="ctr"/>
                      <a:r>
                        <a:rPr lang="en-US" sz="1600" dirty="0" err="1" smtClean="0"/>
                        <a:t>Reacción</a:t>
                      </a:r>
                      <a:r>
                        <a:rPr lang="en-US" sz="1600" dirty="0" smtClean="0"/>
                        <a:t> del </a:t>
                      </a:r>
                      <a:r>
                        <a:rPr lang="en-US" sz="1600" dirty="0" err="1" smtClean="0"/>
                        <a:t>gobernante</a:t>
                      </a:r>
                      <a:endParaRPr lang="en-US" sz="1600" dirty="0"/>
                    </a:p>
                  </a:txBody>
                  <a:tcPr/>
                </a:tc>
                <a:tc>
                  <a:txBody>
                    <a:bodyPr/>
                    <a:lstStyle/>
                    <a:p>
                      <a:pPr algn="ctr"/>
                      <a:r>
                        <a:rPr lang="en-US" sz="1600" dirty="0" smtClean="0"/>
                        <a:t>Ira y </a:t>
                      </a:r>
                      <a:r>
                        <a:rPr lang="en-US" sz="1600" dirty="0" err="1" smtClean="0"/>
                        <a:t>enojo</a:t>
                      </a:r>
                      <a:endParaRPr lang="en-US" sz="1600" dirty="0"/>
                    </a:p>
                  </a:txBody>
                  <a:tcPr/>
                </a:tc>
                <a:tc>
                  <a:txBody>
                    <a:bodyPr/>
                    <a:lstStyle/>
                    <a:p>
                      <a:pPr algn="ctr"/>
                      <a:r>
                        <a:rPr lang="en-US" sz="1600" dirty="0" err="1" smtClean="0"/>
                        <a:t>Pasó</a:t>
                      </a:r>
                      <a:r>
                        <a:rPr lang="en-US" sz="1600" dirty="0" smtClean="0"/>
                        <a:t> la </a:t>
                      </a:r>
                      <a:r>
                        <a:rPr lang="en-US" sz="1600" dirty="0" err="1" smtClean="0"/>
                        <a:t>noche</a:t>
                      </a:r>
                      <a:r>
                        <a:rPr lang="en-US" sz="1600" dirty="0" smtClean="0"/>
                        <a:t> </a:t>
                      </a:r>
                      <a:r>
                        <a:rPr lang="en-US" sz="1600" dirty="0" err="1" smtClean="0"/>
                        <a:t>ayunando</a:t>
                      </a:r>
                      <a:r>
                        <a:rPr lang="en-US" sz="1600" baseline="0" dirty="0" smtClean="0"/>
                        <a:t>, sin </a:t>
                      </a:r>
                      <a:r>
                        <a:rPr lang="en-US" sz="1600" baseline="0" dirty="0" err="1" smtClean="0"/>
                        <a:t>música</a:t>
                      </a:r>
                      <a:r>
                        <a:rPr lang="en-US" sz="1600" baseline="0" dirty="0" smtClean="0"/>
                        <a:t>, sin </a:t>
                      </a:r>
                      <a:r>
                        <a:rPr lang="en-US" sz="1600" baseline="0" dirty="0" err="1" smtClean="0"/>
                        <a:t>sueño</a:t>
                      </a:r>
                      <a:r>
                        <a:rPr lang="en-US" sz="1600" baseline="0" dirty="0" smtClean="0"/>
                        <a:t>, </a:t>
                      </a:r>
                      <a:r>
                        <a:rPr lang="en-US" sz="1600" baseline="0" dirty="0" err="1" smtClean="0"/>
                        <a:t>fe</a:t>
                      </a:r>
                      <a:r>
                        <a:rPr lang="en-US" sz="1600" baseline="0" dirty="0" smtClean="0"/>
                        <a:t> </a:t>
                      </a:r>
                      <a:r>
                        <a:rPr lang="en-US" sz="1600" baseline="0" dirty="0" err="1" smtClean="0"/>
                        <a:t>en</a:t>
                      </a:r>
                      <a:r>
                        <a:rPr lang="en-US" sz="1600" baseline="0" dirty="0" smtClean="0"/>
                        <a:t> el Dios de Daniel</a:t>
                      </a:r>
                      <a:endParaRPr lang="en-US" sz="1600" dirty="0"/>
                    </a:p>
                  </a:txBody>
                  <a:tcPr/>
                </a:tc>
              </a:tr>
              <a:tr h="370840">
                <a:tc>
                  <a:txBody>
                    <a:bodyPr/>
                    <a:lstStyle/>
                    <a:p>
                      <a:pPr algn="ctr"/>
                      <a:r>
                        <a:rPr lang="es-ES" sz="1600" dirty="0" smtClean="0"/>
                        <a:t>Edad</a:t>
                      </a:r>
                      <a:endParaRPr lang="en-US" sz="1600" dirty="0"/>
                    </a:p>
                  </a:txBody>
                  <a:tcPr/>
                </a:tc>
                <a:tc>
                  <a:txBody>
                    <a:bodyPr/>
                    <a:lstStyle/>
                    <a:p>
                      <a:pPr algn="ctr"/>
                      <a:r>
                        <a:rPr lang="en-US" sz="1600" dirty="0" smtClean="0"/>
                        <a:t>Juventud</a:t>
                      </a:r>
                      <a:endParaRPr lang="en-US" sz="1600" dirty="0"/>
                    </a:p>
                  </a:txBody>
                  <a:tcPr/>
                </a:tc>
                <a:tc>
                  <a:txBody>
                    <a:bodyPr/>
                    <a:lstStyle/>
                    <a:p>
                      <a:pPr algn="ctr"/>
                      <a:r>
                        <a:rPr lang="en-US" sz="1600" dirty="0" err="1" smtClean="0"/>
                        <a:t>Vejez</a:t>
                      </a:r>
                      <a:endParaRPr lang="en-US" sz="1600" dirty="0"/>
                    </a:p>
                  </a:txBody>
                  <a:tcPr/>
                </a:tc>
              </a:tr>
              <a:tr h="579120">
                <a:tc>
                  <a:txBody>
                    <a:bodyPr/>
                    <a:lstStyle/>
                    <a:p>
                      <a:pPr algn="ctr"/>
                      <a:r>
                        <a:rPr lang="en-US" sz="1600" dirty="0" err="1" smtClean="0"/>
                        <a:t>Quién</a:t>
                      </a:r>
                      <a:r>
                        <a:rPr lang="en-US" sz="1600" dirty="0" smtClean="0"/>
                        <a:t>(</a:t>
                      </a:r>
                      <a:r>
                        <a:rPr lang="en-US" sz="1600" dirty="0" err="1" smtClean="0"/>
                        <a:t>es</a:t>
                      </a:r>
                      <a:r>
                        <a:rPr lang="en-US" sz="1600" dirty="0" smtClean="0"/>
                        <a:t>)</a:t>
                      </a:r>
                      <a:endParaRPr lang="en-US" sz="1600" dirty="0"/>
                    </a:p>
                  </a:txBody>
                  <a:tcPr/>
                </a:tc>
                <a:tc>
                  <a:txBody>
                    <a:bodyPr/>
                    <a:lstStyle/>
                    <a:p>
                      <a:pPr algn="ctr"/>
                      <a:r>
                        <a:rPr lang="en-US" sz="1600" dirty="0" err="1" smtClean="0"/>
                        <a:t>Sadrac</a:t>
                      </a:r>
                      <a:r>
                        <a:rPr lang="en-US" sz="1600" dirty="0" smtClean="0"/>
                        <a:t>, </a:t>
                      </a:r>
                      <a:r>
                        <a:rPr lang="en-US" sz="1600" dirty="0" err="1" smtClean="0"/>
                        <a:t>Mesac</a:t>
                      </a:r>
                      <a:r>
                        <a:rPr lang="en-US" sz="1600" baseline="0" dirty="0" smtClean="0"/>
                        <a:t> y Abed </a:t>
                      </a:r>
                      <a:r>
                        <a:rPr lang="en-US" sz="1600" baseline="0" dirty="0" err="1" smtClean="0"/>
                        <a:t>Nego</a:t>
                      </a:r>
                      <a:endParaRPr lang="en-US" sz="1600" dirty="0"/>
                    </a:p>
                  </a:txBody>
                  <a:tcPr/>
                </a:tc>
                <a:tc>
                  <a:txBody>
                    <a:bodyPr/>
                    <a:lstStyle/>
                    <a:p>
                      <a:pPr algn="ctr"/>
                      <a:r>
                        <a:rPr lang="en-US" sz="1600" dirty="0" smtClean="0"/>
                        <a:t>Daniel</a:t>
                      </a:r>
                      <a:endParaRPr lang="en-US" sz="1600" dirty="0"/>
                    </a:p>
                  </a:txBody>
                  <a:tcPr/>
                </a:tc>
              </a:tr>
              <a:tr h="361016">
                <a:tc>
                  <a:txBody>
                    <a:bodyPr/>
                    <a:lstStyle/>
                    <a:p>
                      <a:pPr algn="ctr"/>
                      <a:r>
                        <a:rPr lang="en-US" sz="1600" baseline="0" dirty="0" err="1" smtClean="0"/>
                        <a:t>Orden</a:t>
                      </a:r>
                      <a:r>
                        <a:rPr lang="en-US" sz="1600" baseline="0" dirty="0" smtClean="0"/>
                        <a:t> </a:t>
                      </a:r>
                      <a:r>
                        <a:rPr lang="en-US" sz="1600" baseline="0" dirty="0" err="1" smtClean="0"/>
                        <a:t>en</a:t>
                      </a:r>
                      <a:r>
                        <a:rPr lang="en-US" sz="1600" baseline="0" dirty="0" smtClean="0"/>
                        <a:t> </a:t>
                      </a:r>
                      <a:r>
                        <a:rPr lang="en-US" sz="1600" baseline="0" dirty="0" err="1" smtClean="0"/>
                        <a:t>cuanto</a:t>
                      </a:r>
                      <a:r>
                        <a:rPr lang="en-US" sz="1600" baseline="0" dirty="0" smtClean="0"/>
                        <a:t> a la </a:t>
                      </a:r>
                      <a:r>
                        <a:rPr lang="en-US" sz="1600" baseline="0" dirty="0" err="1" smtClean="0"/>
                        <a:t>oración</a:t>
                      </a:r>
                      <a:endParaRPr lang="en-US" sz="1600" dirty="0"/>
                    </a:p>
                  </a:txBody>
                  <a:tcPr/>
                </a:tc>
                <a:tc>
                  <a:txBody>
                    <a:bodyPr/>
                    <a:lstStyle/>
                    <a:p>
                      <a:pPr algn="ctr"/>
                      <a:r>
                        <a:rPr lang="es-ES" sz="1600" dirty="0" smtClean="0"/>
                        <a:t>A</a:t>
                      </a:r>
                      <a:r>
                        <a:rPr lang="es-ES" sz="1600" baseline="0" dirty="0" smtClean="0"/>
                        <a:t> la estatua de oro</a:t>
                      </a:r>
                      <a:endParaRPr lang="en-US" sz="1600" dirty="0"/>
                    </a:p>
                  </a:txBody>
                  <a:tcPr/>
                </a:tc>
                <a:tc>
                  <a:txBody>
                    <a:bodyPr/>
                    <a:lstStyle/>
                    <a:p>
                      <a:pPr algn="ctr"/>
                      <a:r>
                        <a:rPr lang="en-US" sz="1600" dirty="0" smtClean="0"/>
                        <a:t>A </a:t>
                      </a:r>
                      <a:r>
                        <a:rPr lang="en-US" sz="1600" dirty="0" err="1" smtClean="0"/>
                        <a:t>Darío</a:t>
                      </a:r>
                      <a:r>
                        <a:rPr lang="en-US" sz="1600" dirty="0" smtClean="0"/>
                        <a:t> el</a:t>
                      </a:r>
                      <a:r>
                        <a:rPr lang="en-US" sz="1600" baseline="0" dirty="0" smtClean="0"/>
                        <a:t> </a:t>
                      </a:r>
                      <a:r>
                        <a:rPr lang="en-US" sz="1600" baseline="0" dirty="0" err="1" smtClean="0"/>
                        <a:t>Medo</a:t>
                      </a:r>
                      <a:endParaRPr lang="en-US" sz="1600" dirty="0"/>
                    </a:p>
                  </a:txBody>
                  <a:tcPr/>
                </a:tc>
              </a:tr>
              <a:tr h="579120">
                <a:tc>
                  <a:txBody>
                    <a:bodyPr/>
                    <a:lstStyle/>
                    <a:p>
                      <a:pPr algn="ctr"/>
                      <a:r>
                        <a:rPr lang="en-US" sz="1600" dirty="0" err="1" smtClean="0"/>
                        <a:t>Inicio</a:t>
                      </a:r>
                      <a:r>
                        <a:rPr lang="en-US" sz="1600" dirty="0" smtClean="0"/>
                        <a:t> del </a:t>
                      </a:r>
                      <a:r>
                        <a:rPr lang="en-US" sz="1600" dirty="0" err="1" smtClean="0"/>
                        <a:t>incidente</a:t>
                      </a:r>
                      <a:endParaRPr lang="en-US" sz="1600" dirty="0"/>
                    </a:p>
                  </a:txBody>
                  <a:tcPr/>
                </a:tc>
                <a:tc>
                  <a:txBody>
                    <a:bodyPr/>
                    <a:lstStyle/>
                    <a:p>
                      <a:pPr algn="ctr"/>
                      <a:r>
                        <a:rPr lang="en-US" sz="1600" dirty="0" err="1" smtClean="0"/>
                        <a:t>Nabucodonosor</a:t>
                      </a:r>
                      <a:endParaRPr lang="en-US" sz="1600" dirty="0"/>
                    </a:p>
                  </a:txBody>
                  <a:tcPr/>
                </a:tc>
                <a:tc>
                  <a:txBody>
                    <a:bodyPr/>
                    <a:lstStyle/>
                    <a:p>
                      <a:pPr algn="ctr"/>
                      <a:r>
                        <a:rPr lang="en-US" sz="1600" dirty="0" smtClean="0"/>
                        <a:t>Los </a:t>
                      </a:r>
                      <a:r>
                        <a:rPr lang="en-US" sz="1600" dirty="0" err="1" smtClean="0"/>
                        <a:t>funcionarios</a:t>
                      </a:r>
                      <a:r>
                        <a:rPr lang="en-US" sz="1600" baseline="0" dirty="0" smtClean="0"/>
                        <a:t> y </a:t>
                      </a:r>
                      <a:r>
                        <a:rPr lang="en-US" sz="1600" baseline="0" dirty="0" err="1" smtClean="0"/>
                        <a:t>sátrapas</a:t>
                      </a:r>
                      <a:r>
                        <a:rPr lang="en-US" sz="1600" baseline="0" dirty="0" smtClean="0"/>
                        <a:t> </a:t>
                      </a:r>
                      <a:r>
                        <a:rPr lang="en-US" sz="1600" baseline="0" dirty="0" err="1" smtClean="0"/>
                        <a:t>quisieron</a:t>
                      </a:r>
                      <a:r>
                        <a:rPr lang="en-US" sz="1600" baseline="0" dirty="0" smtClean="0"/>
                        <a:t> </a:t>
                      </a:r>
                      <a:r>
                        <a:rPr lang="en-US" sz="1600" baseline="0" dirty="0" err="1" smtClean="0"/>
                        <a:t>hallar</a:t>
                      </a:r>
                      <a:r>
                        <a:rPr lang="en-US" sz="1600" baseline="0" dirty="0" smtClean="0"/>
                        <a:t> </a:t>
                      </a:r>
                      <a:r>
                        <a:rPr lang="en-US" sz="1600" baseline="0" dirty="0" err="1" smtClean="0"/>
                        <a:t>alguna</a:t>
                      </a:r>
                      <a:r>
                        <a:rPr lang="en-US" sz="1600" baseline="0" dirty="0" smtClean="0"/>
                        <a:t> </a:t>
                      </a:r>
                      <a:r>
                        <a:rPr lang="en-US" sz="1600" baseline="0" dirty="0" err="1" smtClean="0"/>
                        <a:t>acusación</a:t>
                      </a:r>
                      <a:endParaRPr lang="en-US" sz="1600" dirty="0"/>
                    </a:p>
                  </a:txBody>
                  <a:tcPr/>
                </a:tc>
              </a:tr>
              <a:tr h="370840">
                <a:tc>
                  <a:txBody>
                    <a:bodyPr/>
                    <a:lstStyle/>
                    <a:p>
                      <a:pPr algn="ctr"/>
                      <a:r>
                        <a:rPr lang="en-US" sz="1600" dirty="0" err="1" smtClean="0"/>
                        <a:t>Reacción</a:t>
                      </a:r>
                      <a:endParaRPr lang="en-US" sz="1600" dirty="0"/>
                    </a:p>
                  </a:txBody>
                  <a:tcPr/>
                </a:tc>
                <a:tc>
                  <a:txBody>
                    <a:bodyPr/>
                    <a:lstStyle/>
                    <a:p>
                      <a:pPr algn="ctr"/>
                      <a:r>
                        <a:rPr lang="en-US" sz="1600" dirty="0" err="1" smtClean="0"/>
                        <a:t>Rehusaron</a:t>
                      </a:r>
                      <a:r>
                        <a:rPr lang="en-US" sz="1600" baseline="0" dirty="0" smtClean="0"/>
                        <a:t> </a:t>
                      </a:r>
                      <a:r>
                        <a:rPr lang="en-US" sz="1600" baseline="0" dirty="0" err="1" smtClean="0"/>
                        <a:t>orar</a:t>
                      </a:r>
                      <a:endParaRPr lang="en-US" sz="1600" dirty="0"/>
                    </a:p>
                  </a:txBody>
                  <a:tcPr/>
                </a:tc>
                <a:tc>
                  <a:txBody>
                    <a:bodyPr/>
                    <a:lstStyle/>
                    <a:p>
                      <a:pPr algn="ctr"/>
                      <a:r>
                        <a:rPr lang="es-ES" sz="1600" dirty="0" smtClean="0"/>
                        <a:t>Siguió</a:t>
                      </a:r>
                      <a:r>
                        <a:rPr lang="es-ES" sz="1600" baseline="0" dirty="0" smtClean="0"/>
                        <a:t> orando</a:t>
                      </a:r>
                      <a:endParaRPr lang="en-US" sz="1600" dirty="0"/>
                    </a:p>
                  </a:txBody>
                  <a:tcPr/>
                </a:tc>
              </a:tr>
              <a:tr h="370840">
                <a:tc>
                  <a:txBody>
                    <a:bodyPr/>
                    <a:lstStyle/>
                    <a:p>
                      <a:pPr algn="ctr"/>
                      <a:r>
                        <a:rPr lang="en-US" sz="1600" dirty="0" err="1" smtClean="0"/>
                        <a:t>Libertar</a:t>
                      </a:r>
                      <a:endParaRPr lang="en-US" sz="1600" dirty="0"/>
                    </a:p>
                  </a:txBody>
                  <a:tcPr/>
                </a:tc>
                <a:tc>
                  <a:txBody>
                    <a:bodyPr/>
                    <a:lstStyle/>
                    <a:p>
                      <a:pPr algn="ctr"/>
                      <a:r>
                        <a:rPr lang="en-US" sz="1600" dirty="0" smtClean="0"/>
                        <a:t>Como un </a:t>
                      </a:r>
                      <a:r>
                        <a:rPr lang="en-US" sz="1600" dirty="0" err="1" smtClean="0"/>
                        <a:t>Hijo</a:t>
                      </a:r>
                      <a:r>
                        <a:rPr lang="en-US" sz="1600" dirty="0" smtClean="0"/>
                        <a:t> de Dios</a:t>
                      </a:r>
                      <a:endParaRPr lang="en-US" sz="1600" dirty="0"/>
                    </a:p>
                  </a:txBody>
                  <a:tcPr/>
                </a:tc>
                <a:tc>
                  <a:txBody>
                    <a:bodyPr/>
                    <a:lstStyle/>
                    <a:p>
                      <a:pPr algn="ctr"/>
                      <a:r>
                        <a:rPr lang="en-US" sz="1600" dirty="0" err="1" smtClean="0"/>
                        <a:t>Ángel</a:t>
                      </a:r>
                      <a:endParaRPr lang="en-US" sz="1600" dirty="0"/>
                    </a:p>
                  </a:txBody>
                  <a:tcPr/>
                </a:tc>
              </a:tr>
            </a:tbl>
          </a:graphicData>
        </a:graphic>
      </p:graphicFrame>
    </p:spTree>
    <p:extLst>
      <p:ext uri="{BB962C8B-B14F-4D97-AF65-F5344CB8AC3E}">
        <p14:creationId xmlns:p14="http://schemas.microsoft.com/office/powerpoint/2010/main" val="28083350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Bosquejo</a:t>
            </a:r>
            <a:r>
              <a:rPr lang="en-US" dirty="0" smtClean="0"/>
              <a:t> del cap. 6</a:t>
            </a:r>
            <a:endParaRPr lang="en-US" dirty="0"/>
          </a:p>
        </p:txBody>
      </p:sp>
      <p:sp>
        <p:nvSpPr>
          <p:cNvPr id="3" name="Content Placeholder 2"/>
          <p:cNvSpPr>
            <a:spLocks noGrp="1"/>
          </p:cNvSpPr>
          <p:nvPr>
            <p:ph idx="1"/>
          </p:nvPr>
        </p:nvSpPr>
        <p:spPr>
          <a:xfrm>
            <a:off x="304800" y="1333500"/>
            <a:ext cx="8686800" cy="4114800"/>
          </a:xfrm>
        </p:spPr>
        <p:txBody>
          <a:bodyPr>
            <a:normAutofit lnSpcReduction="10000"/>
          </a:bodyPr>
          <a:lstStyle/>
          <a:p>
            <a:r>
              <a:rPr lang="en-US" sz="2800" b="1" dirty="0"/>
              <a:t>1–3 </a:t>
            </a:r>
            <a:r>
              <a:rPr lang="en-US" sz="2800" b="1" i="1" dirty="0"/>
              <a:t>Daniel </a:t>
            </a:r>
            <a:r>
              <a:rPr lang="en-US" sz="2800" b="1" i="1" dirty="0" err="1" smtClean="0"/>
              <a:t>promovido</a:t>
            </a:r>
            <a:endParaRPr lang="en-US" sz="2800" b="1" i="1" dirty="0"/>
          </a:p>
          <a:p>
            <a:r>
              <a:rPr lang="en-US" sz="2800" b="1" dirty="0"/>
              <a:t>4–15 </a:t>
            </a:r>
            <a:r>
              <a:rPr lang="en-US" sz="2800" b="1" i="1" dirty="0" smtClean="0"/>
              <a:t>Los </a:t>
            </a:r>
            <a:r>
              <a:rPr lang="en-US" sz="2800" b="1" i="1" dirty="0" err="1" smtClean="0"/>
              <a:t>administradores</a:t>
            </a:r>
            <a:r>
              <a:rPr lang="en-US" sz="2800" b="1" i="1" dirty="0" smtClean="0"/>
              <a:t> </a:t>
            </a:r>
            <a:r>
              <a:rPr lang="en-US" sz="2800" b="1" i="1" dirty="0" err="1" smtClean="0"/>
              <a:t>traman</a:t>
            </a:r>
            <a:r>
              <a:rPr lang="en-US" sz="2800" b="1" i="1" dirty="0" smtClean="0"/>
              <a:t> para </a:t>
            </a:r>
            <a:r>
              <a:rPr lang="en-US" sz="2800" b="1" i="1" dirty="0" err="1" smtClean="0"/>
              <a:t>quitar</a:t>
            </a:r>
            <a:r>
              <a:rPr lang="en-US" sz="2800" b="1" i="1" dirty="0" smtClean="0"/>
              <a:t> a Daniel</a:t>
            </a:r>
            <a:endParaRPr lang="en-US" sz="2800" b="1" i="1" dirty="0"/>
          </a:p>
          <a:p>
            <a:pPr marL="743761" lvl="1" indent="-287037"/>
            <a:r>
              <a:rPr lang="en-US" sz="2400" b="1" i="1" dirty="0"/>
              <a:t>4-9 </a:t>
            </a:r>
            <a:r>
              <a:rPr lang="en-US" sz="2400" b="1" i="1" dirty="0" smtClean="0"/>
              <a:t>Complot de </a:t>
            </a:r>
            <a:r>
              <a:rPr lang="en-US" sz="2400" b="1" i="1" dirty="0" err="1" smtClean="0"/>
              <a:t>hacer</a:t>
            </a:r>
            <a:r>
              <a:rPr lang="en-US" sz="2400" b="1" i="1" dirty="0" smtClean="0"/>
              <a:t> que </a:t>
            </a:r>
            <a:r>
              <a:rPr lang="en-US" sz="2400" b="1" i="1" dirty="0" err="1" smtClean="0"/>
              <a:t>Darío</a:t>
            </a:r>
            <a:r>
              <a:rPr lang="en-US" sz="2400" b="1" i="1" dirty="0" smtClean="0"/>
              <a:t> </a:t>
            </a:r>
            <a:r>
              <a:rPr lang="en-US" sz="2400" b="1" i="1" dirty="0" err="1" smtClean="0"/>
              <a:t>decrete</a:t>
            </a:r>
            <a:r>
              <a:rPr lang="en-US" sz="2400" b="1" i="1" dirty="0" smtClean="0"/>
              <a:t> que la </a:t>
            </a:r>
            <a:r>
              <a:rPr lang="en-US" sz="2400" b="1" i="1" dirty="0" err="1" smtClean="0"/>
              <a:t>gente</a:t>
            </a:r>
            <a:r>
              <a:rPr lang="en-US" sz="2400" b="1" i="1" dirty="0" smtClean="0"/>
              <a:t> solo </a:t>
            </a:r>
            <a:r>
              <a:rPr lang="en-US" sz="2400" b="1" i="1" dirty="0" err="1" smtClean="0"/>
              <a:t>podía</a:t>
            </a:r>
            <a:r>
              <a:rPr lang="en-US" sz="2400" b="1" i="1" dirty="0" smtClean="0"/>
              <a:t> </a:t>
            </a:r>
            <a:r>
              <a:rPr lang="en-US" sz="2400" b="1" i="1" dirty="0" err="1" smtClean="0"/>
              <a:t>orarle</a:t>
            </a:r>
            <a:r>
              <a:rPr lang="en-US" sz="2400" b="1" i="1" dirty="0" smtClean="0"/>
              <a:t> a </a:t>
            </a:r>
            <a:r>
              <a:rPr lang="en-US" sz="2400" b="1" i="1" dirty="0" err="1" smtClean="0"/>
              <a:t>él</a:t>
            </a:r>
            <a:r>
              <a:rPr lang="en-US" sz="2400" b="1" i="1" dirty="0" smtClean="0"/>
              <a:t> </a:t>
            </a:r>
          </a:p>
          <a:p>
            <a:pPr marL="743761" lvl="1" indent="-287037"/>
            <a:r>
              <a:rPr lang="en-US" sz="2400" b="1" i="1" dirty="0" smtClean="0"/>
              <a:t>10-12 </a:t>
            </a:r>
            <a:r>
              <a:rPr lang="en-US" sz="2400" b="1" i="1" dirty="0" err="1" smtClean="0"/>
              <a:t>Reacción</a:t>
            </a:r>
            <a:r>
              <a:rPr lang="en-US" sz="2400" b="1" i="1" dirty="0" smtClean="0"/>
              <a:t> de Daniel </a:t>
            </a:r>
            <a:r>
              <a:rPr lang="en-US" sz="2400" b="1" i="1" dirty="0"/>
              <a:t>= </a:t>
            </a:r>
            <a:r>
              <a:rPr lang="en-US" sz="2400" b="1" i="1" dirty="0" err="1" smtClean="0"/>
              <a:t>Seguir</a:t>
            </a:r>
            <a:r>
              <a:rPr lang="en-US" sz="2400" b="1" i="1" dirty="0" smtClean="0"/>
              <a:t> </a:t>
            </a:r>
            <a:r>
              <a:rPr lang="en-US" sz="2400" b="1" i="1" dirty="0" err="1" smtClean="0"/>
              <a:t>orando</a:t>
            </a:r>
            <a:endParaRPr lang="en-US" sz="2400" b="1" i="1" dirty="0"/>
          </a:p>
          <a:p>
            <a:pPr lvl="1"/>
            <a:r>
              <a:rPr lang="en-US" sz="2400" b="1" i="1" dirty="0"/>
              <a:t>13-15 </a:t>
            </a:r>
            <a:r>
              <a:rPr lang="en-US" sz="2400" b="1" i="1" dirty="0" smtClean="0"/>
              <a:t>Los que </a:t>
            </a:r>
            <a:r>
              <a:rPr lang="en-US" sz="2400" b="1" i="1" dirty="0" err="1" smtClean="0"/>
              <a:t>hicieron</a:t>
            </a:r>
            <a:r>
              <a:rPr lang="en-US" sz="2400" b="1" i="1" dirty="0" smtClean="0"/>
              <a:t> el complot van al </a:t>
            </a:r>
            <a:r>
              <a:rPr lang="en-US" sz="2400" b="1" i="1" dirty="0" err="1" smtClean="0"/>
              <a:t>rey</a:t>
            </a:r>
            <a:endParaRPr lang="en-US" sz="2400" b="1" i="1" dirty="0"/>
          </a:p>
          <a:p>
            <a:r>
              <a:rPr lang="en-US" sz="2800" b="1" dirty="0"/>
              <a:t>16–24 </a:t>
            </a:r>
            <a:r>
              <a:rPr lang="en-US" sz="2800" b="1" i="1" dirty="0"/>
              <a:t>Daniel </a:t>
            </a:r>
            <a:r>
              <a:rPr lang="en-US" sz="2800" b="1" i="1" dirty="0" err="1" smtClean="0"/>
              <a:t>preservado</a:t>
            </a:r>
            <a:r>
              <a:rPr lang="en-US" sz="2800" b="1" i="1" dirty="0" smtClean="0"/>
              <a:t> </a:t>
            </a:r>
            <a:r>
              <a:rPr lang="en-US" sz="2800" b="1" i="1" dirty="0" err="1" smtClean="0"/>
              <a:t>en</a:t>
            </a:r>
            <a:r>
              <a:rPr lang="en-US" sz="2800" b="1" i="1" dirty="0" smtClean="0"/>
              <a:t> el </a:t>
            </a:r>
            <a:r>
              <a:rPr lang="en-US" sz="2800" b="1" i="1" dirty="0" err="1" smtClean="0"/>
              <a:t>foso</a:t>
            </a:r>
            <a:r>
              <a:rPr lang="en-US" sz="2800" b="1" i="1" dirty="0" smtClean="0"/>
              <a:t> de </a:t>
            </a:r>
            <a:r>
              <a:rPr lang="en-US" sz="2800" b="1" i="1" dirty="0" err="1" smtClean="0"/>
              <a:t>los</a:t>
            </a:r>
            <a:r>
              <a:rPr lang="en-US" sz="2800" b="1" i="1" dirty="0" smtClean="0"/>
              <a:t> </a:t>
            </a:r>
            <a:r>
              <a:rPr lang="en-US" sz="2800" b="1" i="1" dirty="0" err="1" smtClean="0"/>
              <a:t>leones</a:t>
            </a:r>
            <a:endParaRPr lang="en-US" sz="2800" b="1" i="1" dirty="0"/>
          </a:p>
          <a:p>
            <a:r>
              <a:rPr lang="en-US" sz="2800" b="1" dirty="0"/>
              <a:t>25–27 </a:t>
            </a:r>
            <a:r>
              <a:rPr lang="en-US" sz="2800" b="1" i="1" dirty="0" err="1" smtClean="0"/>
              <a:t>Darío</a:t>
            </a:r>
            <a:r>
              <a:rPr lang="en-US" sz="2800" b="1" i="1" dirty="0" smtClean="0"/>
              <a:t> </a:t>
            </a:r>
            <a:r>
              <a:rPr lang="en-US" sz="2800" b="1" i="1" dirty="0" err="1" smtClean="0"/>
              <a:t>reconoce</a:t>
            </a:r>
            <a:r>
              <a:rPr lang="en-US" sz="2800" b="1" i="1" dirty="0" smtClean="0"/>
              <a:t> el </a:t>
            </a:r>
            <a:r>
              <a:rPr lang="en-US" sz="2800" b="1" i="1" dirty="0" err="1" smtClean="0"/>
              <a:t>poder</a:t>
            </a:r>
            <a:r>
              <a:rPr lang="en-US" sz="2800" b="1" i="1" dirty="0" smtClean="0"/>
              <a:t> del Dios de Daniel. </a:t>
            </a:r>
            <a:endParaRPr lang="en-US" sz="2800" b="1" i="1" dirty="0"/>
          </a:p>
          <a:p>
            <a:r>
              <a:rPr lang="en-US" sz="2800" b="1" dirty="0"/>
              <a:t>28 </a:t>
            </a:r>
            <a:r>
              <a:rPr lang="en-US" sz="2800" b="1" i="1" dirty="0"/>
              <a:t>Daniel </a:t>
            </a:r>
            <a:r>
              <a:rPr lang="en-US" sz="2800" b="1" i="1" dirty="0" err="1" smtClean="0"/>
              <a:t>preservado</a:t>
            </a:r>
            <a:r>
              <a:rPr lang="en-US" sz="2800" b="1" i="1" dirty="0" smtClean="0"/>
              <a:t> hasta el fin del </a:t>
            </a:r>
            <a:r>
              <a:rPr lang="en-US" sz="2800" b="1" i="1" dirty="0" err="1" smtClean="0"/>
              <a:t>destierro</a:t>
            </a:r>
            <a:r>
              <a:rPr lang="en-US" sz="2800" b="1" i="1" dirty="0" smtClean="0"/>
              <a:t>. </a:t>
            </a:r>
            <a:endParaRPr lang="en-US" sz="2800" b="1" i="1" dirty="0"/>
          </a:p>
          <a:p>
            <a:endParaRPr lang="en-US" b="1" i="1" dirty="0" smtClean="0"/>
          </a:p>
          <a:p>
            <a:endParaRPr lang="en-US" sz="2800" dirty="0"/>
          </a:p>
        </p:txBody>
      </p:sp>
    </p:spTree>
    <p:extLst>
      <p:ext uri="{BB962C8B-B14F-4D97-AF65-F5344CB8AC3E}">
        <p14:creationId xmlns:p14="http://schemas.microsoft.com/office/powerpoint/2010/main" val="302392044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Darío</a:t>
            </a:r>
            <a:r>
              <a:rPr lang="en-US" dirty="0" smtClean="0"/>
              <a:t> el </a:t>
            </a:r>
            <a:r>
              <a:rPr lang="en-US" dirty="0" err="1" smtClean="0"/>
              <a:t>Medo</a:t>
            </a:r>
            <a:r>
              <a:rPr lang="en-US" dirty="0" smtClean="0"/>
              <a:t>?</a:t>
            </a:r>
            <a:endParaRPr lang="en-US" dirty="0"/>
          </a:p>
        </p:txBody>
      </p:sp>
      <p:sp>
        <p:nvSpPr>
          <p:cNvPr id="3" name="Content Placeholder 2"/>
          <p:cNvSpPr>
            <a:spLocks noGrp="1"/>
          </p:cNvSpPr>
          <p:nvPr>
            <p:ph idx="1"/>
          </p:nvPr>
        </p:nvSpPr>
        <p:spPr/>
        <p:txBody>
          <a:bodyPr>
            <a:normAutofit/>
          </a:bodyPr>
          <a:lstStyle/>
          <a:p>
            <a:r>
              <a:rPr lang="es-ES" sz="2000" dirty="0"/>
              <a:t>Darío, hijo de </a:t>
            </a:r>
            <a:r>
              <a:rPr lang="es-ES" sz="2000" dirty="0" err="1"/>
              <a:t>Asuero</a:t>
            </a:r>
            <a:r>
              <a:rPr lang="es-ES" sz="2000" dirty="0"/>
              <a:t>, descendiente de los </a:t>
            </a:r>
            <a:r>
              <a:rPr lang="es-ES" sz="2000" dirty="0" smtClean="0"/>
              <a:t>medos </a:t>
            </a:r>
            <a:r>
              <a:rPr lang="en-US" sz="2000" dirty="0" smtClean="0"/>
              <a:t>(9:1)</a:t>
            </a:r>
          </a:p>
          <a:p>
            <a:r>
              <a:rPr lang="es-ES" sz="2000" dirty="0"/>
              <a:t>Daniel prosperó durante el reinado de Darío y durante el reinado de Ciro el </a:t>
            </a:r>
            <a:r>
              <a:rPr lang="es-ES" sz="2000" dirty="0" smtClean="0"/>
              <a:t>Persa</a:t>
            </a:r>
            <a:r>
              <a:rPr lang="es-ES" sz="2000" dirty="0"/>
              <a:t> </a:t>
            </a:r>
            <a:r>
              <a:rPr lang="en-US" sz="2000" dirty="0" smtClean="0"/>
              <a:t>(6:28) </a:t>
            </a:r>
            <a:r>
              <a:rPr lang="en-US" sz="2000" i="1" u="sng" dirty="0" err="1" smtClean="0"/>
              <a:t>así</a:t>
            </a:r>
            <a:r>
              <a:rPr lang="en-US" sz="2000" i="1" u="sng" dirty="0" smtClean="0"/>
              <a:t> que </a:t>
            </a:r>
            <a:r>
              <a:rPr lang="en-US" sz="2000" i="1" u="sng" dirty="0" err="1" smtClean="0"/>
              <a:t>Darío</a:t>
            </a:r>
            <a:r>
              <a:rPr lang="en-US" sz="2000" i="1" u="sng" dirty="0" smtClean="0"/>
              <a:t> </a:t>
            </a:r>
            <a:r>
              <a:rPr lang="en-US" sz="2000" i="1" u="sng" dirty="0" err="1" smtClean="0"/>
              <a:t>probablemente</a:t>
            </a:r>
            <a:r>
              <a:rPr lang="en-US" sz="2000" i="1" u="sng" dirty="0" smtClean="0"/>
              <a:t> no </a:t>
            </a:r>
            <a:r>
              <a:rPr lang="en-US" sz="2000" i="1" u="sng" dirty="0" err="1" smtClean="0"/>
              <a:t>es</a:t>
            </a:r>
            <a:r>
              <a:rPr lang="en-US" sz="2000" i="1" u="sng" dirty="0" smtClean="0"/>
              <a:t> el </a:t>
            </a:r>
            <a:r>
              <a:rPr lang="en-US" sz="2000" i="1" u="sng" dirty="0" err="1" smtClean="0"/>
              <a:t>mismo</a:t>
            </a:r>
            <a:r>
              <a:rPr lang="en-US" sz="2000" i="1" u="sng" dirty="0" smtClean="0"/>
              <a:t> que </a:t>
            </a:r>
            <a:r>
              <a:rPr lang="en-US" sz="2000" i="1" u="sng" dirty="0" err="1" smtClean="0"/>
              <a:t>Ciro</a:t>
            </a:r>
            <a:endParaRPr lang="en-US" sz="2000" i="1" u="sng" dirty="0" smtClean="0"/>
          </a:p>
          <a:p>
            <a:r>
              <a:rPr lang="en-US" sz="2000" dirty="0" smtClean="0"/>
              <a:t>Solo </a:t>
            </a:r>
            <a:r>
              <a:rPr lang="en-US" sz="2000" dirty="0" err="1" smtClean="0"/>
              <a:t>gobernó</a:t>
            </a:r>
            <a:r>
              <a:rPr lang="en-US" sz="2000" dirty="0" smtClean="0"/>
              <a:t> el </a:t>
            </a:r>
            <a:r>
              <a:rPr lang="en-US" sz="2000" dirty="0" err="1" smtClean="0"/>
              <a:t>reino</a:t>
            </a:r>
            <a:r>
              <a:rPr lang="en-US" sz="2000" dirty="0" smtClean="0"/>
              <a:t> de </a:t>
            </a:r>
            <a:r>
              <a:rPr lang="en-US" sz="2000" dirty="0" err="1" smtClean="0"/>
              <a:t>los</a:t>
            </a:r>
            <a:r>
              <a:rPr lang="en-US" sz="2000" dirty="0" smtClean="0"/>
              <a:t> </a:t>
            </a:r>
            <a:r>
              <a:rPr lang="en-US" sz="2000" dirty="0" err="1" smtClean="0"/>
              <a:t>caldeos</a:t>
            </a:r>
            <a:r>
              <a:rPr lang="en-US" sz="2000" dirty="0" smtClean="0"/>
              <a:t> (5:31)</a:t>
            </a:r>
            <a:endParaRPr lang="en-US" sz="2000" dirty="0"/>
          </a:p>
          <a:p>
            <a:r>
              <a:rPr lang="en-US" sz="2000" dirty="0" smtClean="0"/>
              <a:t>62 </a:t>
            </a:r>
            <a:r>
              <a:rPr lang="en-US" sz="2000" dirty="0" err="1" smtClean="0"/>
              <a:t>años</a:t>
            </a:r>
            <a:r>
              <a:rPr lang="en-US" sz="2000" dirty="0" smtClean="0"/>
              <a:t> de </a:t>
            </a:r>
            <a:r>
              <a:rPr lang="en-US" sz="2000" dirty="0" err="1" smtClean="0"/>
              <a:t>edad</a:t>
            </a:r>
            <a:r>
              <a:rPr lang="en-US" sz="2000" dirty="0" smtClean="0"/>
              <a:t> y </a:t>
            </a:r>
            <a:r>
              <a:rPr lang="en-US" sz="2000" dirty="0" err="1" smtClean="0"/>
              <a:t>constituyó</a:t>
            </a:r>
            <a:r>
              <a:rPr lang="en-US" sz="2000" dirty="0" smtClean="0"/>
              <a:t> </a:t>
            </a:r>
            <a:r>
              <a:rPr lang="en-US" sz="2000" dirty="0" err="1" smtClean="0"/>
              <a:t>sobre</a:t>
            </a:r>
            <a:r>
              <a:rPr lang="en-US" sz="2000" dirty="0" smtClean="0"/>
              <a:t> el </a:t>
            </a:r>
            <a:r>
              <a:rPr lang="en-US" sz="2000" dirty="0" err="1" smtClean="0"/>
              <a:t>reino</a:t>
            </a:r>
            <a:r>
              <a:rPr lang="en-US" sz="2000" dirty="0" smtClean="0"/>
              <a:t> 120 </a:t>
            </a:r>
            <a:r>
              <a:rPr lang="en-US" sz="2000" dirty="0" err="1" smtClean="0"/>
              <a:t>sátrapas</a:t>
            </a:r>
            <a:r>
              <a:rPr lang="en-US" sz="2000" dirty="0" smtClean="0"/>
              <a:t>, y </a:t>
            </a:r>
            <a:r>
              <a:rPr lang="en-US" sz="2000" dirty="0" err="1" smtClean="0"/>
              <a:t>sobre</a:t>
            </a:r>
            <a:r>
              <a:rPr lang="en-US" sz="2000" dirty="0" smtClean="0"/>
              <a:t> </a:t>
            </a:r>
            <a:r>
              <a:rPr lang="en-US" sz="2000" dirty="0" err="1" smtClean="0"/>
              <a:t>ellos</a:t>
            </a:r>
            <a:r>
              <a:rPr lang="en-US" sz="2000" dirty="0" smtClean="0"/>
              <a:t>, </a:t>
            </a:r>
            <a:r>
              <a:rPr lang="en-US" sz="2000" dirty="0" err="1" smtClean="0"/>
              <a:t>tres</a:t>
            </a:r>
            <a:r>
              <a:rPr lang="en-US" sz="2000" dirty="0" smtClean="0"/>
              <a:t> </a:t>
            </a:r>
            <a:r>
              <a:rPr lang="en-US" sz="2000" dirty="0" err="1" smtClean="0"/>
              <a:t>funcionarios</a:t>
            </a:r>
            <a:r>
              <a:rPr lang="en-US" sz="2000" dirty="0" smtClean="0"/>
              <a:t> (</a:t>
            </a:r>
            <a:r>
              <a:rPr lang="en-US" sz="2000" dirty="0" err="1" smtClean="0"/>
              <a:t>uno</a:t>
            </a:r>
            <a:r>
              <a:rPr lang="en-US" sz="2000" dirty="0" smtClean="0"/>
              <a:t> de </a:t>
            </a:r>
            <a:r>
              <a:rPr lang="en-US" sz="2000" dirty="0" err="1" smtClean="0"/>
              <a:t>los</a:t>
            </a:r>
            <a:r>
              <a:rPr lang="en-US" sz="2000" dirty="0" smtClean="0"/>
              <a:t> </a:t>
            </a:r>
            <a:r>
              <a:rPr lang="en-US" sz="2000" dirty="0" err="1" smtClean="0"/>
              <a:t>cuales</a:t>
            </a:r>
            <a:r>
              <a:rPr lang="en-US" sz="2000" dirty="0" smtClean="0"/>
              <a:t> era Daniel) (5:31; 6:1-2)</a:t>
            </a:r>
          </a:p>
          <a:p>
            <a:r>
              <a:rPr lang="en-US" sz="2000" dirty="0" err="1" smtClean="0"/>
              <a:t>Posiblemente</a:t>
            </a:r>
            <a:r>
              <a:rPr lang="en-US" sz="2000" dirty="0" smtClean="0"/>
              <a:t> </a:t>
            </a:r>
            <a:r>
              <a:rPr lang="en-US" sz="2000" dirty="0" err="1" smtClean="0"/>
              <a:t>Gobrias</a:t>
            </a:r>
            <a:r>
              <a:rPr lang="en-US" sz="2000" dirty="0" smtClean="0"/>
              <a:t>, el que </a:t>
            </a:r>
            <a:r>
              <a:rPr lang="en-US" sz="2000" dirty="0" err="1" smtClean="0"/>
              <a:t>en</a:t>
            </a:r>
            <a:r>
              <a:rPr lang="en-US" sz="2000" dirty="0" smtClean="0"/>
              <a:t> </a:t>
            </a:r>
            <a:r>
              <a:rPr lang="en-US" sz="2000" dirty="0" err="1" smtClean="0"/>
              <a:t>realidad</a:t>
            </a:r>
            <a:r>
              <a:rPr lang="en-US" sz="2000" dirty="0" smtClean="0"/>
              <a:t> </a:t>
            </a:r>
            <a:r>
              <a:rPr lang="en-US" sz="2000" dirty="0" err="1" smtClean="0"/>
              <a:t>capturó</a:t>
            </a:r>
            <a:r>
              <a:rPr lang="en-US" sz="2000" dirty="0" smtClean="0"/>
              <a:t> </a:t>
            </a:r>
            <a:r>
              <a:rPr lang="en-US" sz="2000" dirty="0" err="1" smtClean="0"/>
              <a:t>Babilonia</a:t>
            </a:r>
            <a:r>
              <a:rPr lang="en-US" sz="2000" dirty="0" smtClean="0"/>
              <a:t> y </a:t>
            </a:r>
            <a:r>
              <a:rPr lang="en-US" sz="2000" dirty="0" err="1" smtClean="0"/>
              <a:t>gobernó</a:t>
            </a:r>
            <a:r>
              <a:rPr lang="en-US" sz="2000" dirty="0" smtClean="0"/>
              <a:t> </a:t>
            </a:r>
            <a:r>
              <a:rPr lang="en-US" sz="2000" dirty="0" err="1" smtClean="0"/>
              <a:t>por</a:t>
            </a:r>
            <a:r>
              <a:rPr lang="en-US" sz="2000" dirty="0" smtClean="0"/>
              <a:t> 2 o 3 </a:t>
            </a:r>
            <a:r>
              <a:rPr lang="en-US" sz="2000" dirty="0" err="1" smtClean="0"/>
              <a:t>años</a:t>
            </a:r>
            <a:r>
              <a:rPr lang="en-US" sz="2000" dirty="0" smtClean="0"/>
              <a:t> hasta que </a:t>
            </a:r>
            <a:r>
              <a:rPr lang="en-US" sz="2000" dirty="0" err="1" smtClean="0"/>
              <a:t>asumió</a:t>
            </a:r>
            <a:r>
              <a:rPr lang="en-US" sz="2000" dirty="0" smtClean="0"/>
              <a:t> el control (</a:t>
            </a:r>
            <a:r>
              <a:rPr lang="en-US" sz="2000" dirty="0" err="1" smtClean="0"/>
              <a:t>designado</a:t>
            </a:r>
            <a:r>
              <a:rPr lang="en-US" sz="2000" dirty="0" smtClean="0"/>
              <a:t> </a:t>
            </a:r>
            <a:r>
              <a:rPr lang="en-US" sz="2000" dirty="0" err="1" smtClean="0"/>
              <a:t>gobernador</a:t>
            </a:r>
            <a:r>
              <a:rPr lang="en-US" sz="2000" dirty="0" smtClean="0"/>
              <a:t> de </a:t>
            </a:r>
            <a:r>
              <a:rPr lang="en-US" sz="2000" dirty="0" err="1" smtClean="0"/>
              <a:t>Babilonia</a:t>
            </a:r>
            <a:r>
              <a:rPr lang="en-US" sz="2000" dirty="0" smtClean="0"/>
              <a:t>)</a:t>
            </a:r>
          </a:p>
          <a:p>
            <a:endParaRPr lang="en-US" sz="2000" dirty="0"/>
          </a:p>
        </p:txBody>
      </p:sp>
    </p:spTree>
    <p:extLst>
      <p:ext uri="{BB962C8B-B14F-4D97-AF65-F5344CB8AC3E}">
        <p14:creationId xmlns:p14="http://schemas.microsoft.com/office/powerpoint/2010/main" val="145969506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996" y="2436548"/>
            <a:ext cx="3560763" cy="3278452"/>
          </a:xfrm>
          <a:prstGeom prst="rect">
            <a:avLst/>
          </a:prstGeom>
        </p:spPr>
      </p:pic>
      <p:sp>
        <p:nvSpPr>
          <p:cNvPr id="2" name="Title 1"/>
          <p:cNvSpPr>
            <a:spLocks noGrp="1"/>
          </p:cNvSpPr>
          <p:nvPr>
            <p:ph type="title"/>
          </p:nvPr>
        </p:nvSpPr>
        <p:spPr/>
        <p:txBody>
          <a:bodyPr/>
          <a:lstStyle/>
          <a:p>
            <a:r>
              <a:rPr lang="en-US" dirty="0" smtClean="0"/>
              <a:t>Daniel 6 - </a:t>
            </a:r>
            <a:r>
              <a:rPr lang="en-US" dirty="0" err="1" smtClean="0"/>
              <a:t>Narrativa</a:t>
            </a:r>
            <a:endParaRPr lang="en-US" dirty="0"/>
          </a:p>
        </p:txBody>
      </p:sp>
      <p:sp>
        <p:nvSpPr>
          <p:cNvPr id="9" name="Rectangle 8"/>
          <p:cNvSpPr/>
          <p:nvPr/>
        </p:nvSpPr>
        <p:spPr>
          <a:xfrm>
            <a:off x="2174991" y="3221669"/>
            <a:ext cx="1014776" cy="1807535"/>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45" tIns="45671" rIns="91345" bIns="45671" spcCol="0" rtlCol="0" anchor="ctr"/>
          <a:lstStyle/>
          <a:p>
            <a:pPr algn="ctr"/>
            <a:endParaRPr lang="en-US"/>
          </a:p>
        </p:txBody>
      </p:sp>
      <p:sp>
        <p:nvSpPr>
          <p:cNvPr id="5" name="TextBox 4"/>
          <p:cNvSpPr txBox="1"/>
          <p:nvPr/>
        </p:nvSpPr>
        <p:spPr>
          <a:xfrm>
            <a:off x="2174991" y="1226058"/>
            <a:ext cx="5767530" cy="3970219"/>
          </a:xfrm>
          <a:prstGeom prst="rect">
            <a:avLst/>
          </a:prstGeom>
          <a:noFill/>
        </p:spPr>
        <p:txBody>
          <a:bodyPr wrap="square" lIns="91345" tIns="45671" rIns="91345" bIns="45671" rtlCol="0">
            <a:spAutoFit/>
          </a:bodyPr>
          <a:lstStyle/>
          <a:p>
            <a:r>
              <a:rPr lang="es-ES" b="1" dirty="0" smtClean="0">
                <a:solidFill>
                  <a:prstClr val="black"/>
                </a:solidFill>
              </a:rPr>
              <a:t>Escenario</a:t>
            </a:r>
            <a:endParaRPr lang="en-US" b="1" dirty="0">
              <a:solidFill>
                <a:prstClr val="black"/>
              </a:solidFill>
            </a:endParaRPr>
          </a:p>
          <a:p>
            <a:r>
              <a:rPr lang="es-ES" dirty="0" smtClean="0"/>
              <a:t>1</a:t>
            </a:r>
            <a:r>
              <a:rPr lang="es-ES" dirty="0"/>
              <a:t>  Le pareció bien a Darío constituir sobre el reino 120 sátrapas que gobernaran en todo el reino, </a:t>
            </a:r>
          </a:p>
          <a:p>
            <a:r>
              <a:rPr lang="es-ES" dirty="0" smtClean="0"/>
              <a:t>2</a:t>
            </a:r>
            <a:r>
              <a:rPr lang="es-ES" dirty="0"/>
              <a:t>  y sobre ellos, tres funcionarios </a:t>
            </a:r>
            <a:r>
              <a:rPr lang="es-ES" dirty="0" smtClean="0"/>
              <a:t/>
            </a:r>
            <a:br>
              <a:rPr lang="es-ES" dirty="0" smtClean="0"/>
            </a:br>
            <a:r>
              <a:rPr lang="es-ES" dirty="0" smtClean="0"/>
              <a:t>(</a:t>
            </a:r>
            <a:r>
              <a:rPr lang="es-ES" dirty="0"/>
              <a:t>uno de los cuales era Daniel) </a:t>
            </a:r>
            <a:r>
              <a:rPr lang="es-ES" dirty="0" smtClean="0"/>
              <a:t/>
            </a:r>
            <a:br>
              <a:rPr lang="es-ES" dirty="0" smtClean="0"/>
            </a:br>
            <a:r>
              <a:rPr lang="es-ES" dirty="0" smtClean="0"/>
              <a:t>a </a:t>
            </a:r>
            <a:r>
              <a:rPr lang="es-ES" dirty="0"/>
              <a:t>quienes estos sátrapas </a:t>
            </a:r>
            <a:r>
              <a:rPr lang="es-ES" dirty="0" smtClean="0"/>
              <a:t/>
            </a:r>
            <a:br>
              <a:rPr lang="es-ES" dirty="0" smtClean="0"/>
            </a:br>
            <a:r>
              <a:rPr lang="es-ES" dirty="0" smtClean="0"/>
              <a:t>rindieran </a:t>
            </a:r>
            <a:r>
              <a:rPr lang="es-ES" dirty="0"/>
              <a:t>cuenta, para que el </a:t>
            </a:r>
            <a:r>
              <a:rPr lang="es-ES" dirty="0" smtClean="0"/>
              <a:t/>
            </a:r>
            <a:br>
              <a:rPr lang="es-ES" dirty="0" smtClean="0"/>
            </a:br>
            <a:r>
              <a:rPr lang="es-ES" dirty="0" smtClean="0"/>
              <a:t>rey </a:t>
            </a:r>
            <a:r>
              <a:rPr lang="es-ES" dirty="0"/>
              <a:t>no fuera perjudicado. </a:t>
            </a:r>
          </a:p>
          <a:p>
            <a:r>
              <a:rPr lang="es-ES" dirty="0" smtClean="0"/>
              <a:t>3</a:t>
            </a:r>
            <a:r>
              <a:rPr lang="es-ES" dirty="0"/>
              <a:t>  Pero este mismo Daniel </a:t>
            </a:r>
            <a:r>
              <a:rPr lang="es-ES" dirty="0" smtClean="0"/>
              <a:t/>
            </a:r>
            <a:br>
              <a:rPr lang="es-ES" dirty="0" smtClean="0"/>
            </a:br>
            <a:r>
              <a:rPr lang="es-ES" dirty="0" smtClean="0"/>
              <a:t>sobresalía </a:t>
            </a:r>
            <a:r>
              <a:rPr lang="es-ES" dirty="0"/>
              <a:t>entre los funcionarios </a:t>
            </a:r>
            <a:r>
              <a:rPr lang="es-ES" dirty="0" smtClean="0"/>
              <a:t/>
            </a:r>
            <a:br>
              <a:rPr lang="es-ES" dirty="0" smtClean="0"/>
            </a:br>
            <a:r>
              <a:rPr lang="es-ES" dirty="0" smtClean="0"/>
              <a:t>y </a:t>
            </a:r>
            <a:r>
              <a:rPr lang="es-ES" dirty="0"/>
              <a:t>sátrapas porque había en él </a:t>
            </a:r>
            <a:r>
              <a:rPr lang="es-ES" dirty="0" smtClean="0"/>
              <a:t/>
            </a:r>
            <a:br>
              <a:rPr lang="es-ES" dirty="0" smtClean="0"/>
            </a:br>
            <a:r>
              <a:rPr lang="es-ES" dirty="0" smtClean="0"/>
              <a:t>un </a:t>
            </a:r>
            <a:r>
              <a:rPr lang="es-ES" dirty="0"/>
              <a:t>espíritu extraordinario, </a:t>
            </a:r>
            <a:r>
              <a:rPr lang="es-ES" dirty="0" smtClean="0"/>
              <a:t/>
            </a:r>
            <a:br>
              <a:rPr lang="es-ES" dirty="0" smtClean="0"/>
            </a:br>
            <a:r>
              <a:rPr lang="es-ES" dirty="0" smtClean="0"/>
              <a:t>de </a:t>
            </a:r>
            <a:r>
              <a:rPr lang="es-ES" dirty="0"/>
              <a:t>modo que el rey pensó </a:t>
            </a:r>
            <a:r>
              <a:rPr lang="es-ES" dirty="0" smtClean="0"/>
              <a:t/>
            </a:r>
            <a:br>
              <a:rPr lang="es-ES" dirty="0" smtClean="0"/>
            </a:br>
            <a:r>
              <a:rPr lang="es-ES" dirty="0" smtClean="0"/>
              <a:t>ponerlo </a:t>
            </a:r>
            <a:r>
              <a:rPr lang="es-ES" dirty="0"/>
              <a:t>sobre todo el reino. </a:t>
            </a:r>
            <a:endParaRPr lang="en-US" u="sng" dirty="0">
              <a:solidFill>
                <a:prstClr val="black"/>
              </a:solidFill>
            </a:endParaRPr>
          </a:p>
        </p:txBody>
      </p:sp>
      <p:pic>
        <p:nvPicPr>
          <p:cNvPr id="7" name="Picture 6" descr="imperio_medope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399" y="2317649"/>
            <a:ext cx="3582129" cy="2528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49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Daniel 6 - </a:t>
            </a:r>
            <a:r>
              <a:rPr lang="en-US" dirty="0" err="1" smtClean="0"/>
              <a:t>Narrativa</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3098" y="1826153"/>
            <a:ext cx="2870902" cy="3907465"/>
          </a:xfrm>
          <a:prstGeom prst="rect">
            <a:avLst/>
          </a:prstGeom>
        </p:spPr>
      </p:pic>
      <p:sp>
        <p:nvSpPr>
          <p:cNvPr id="9" name="Rectangle 8"/>
          <p:cNvSpPr/>
          <p:nvPr/>
        </p:nvSpPr>
        <p:spPr>
          <a:xfrm>
            <a:off x="2174991" y="3221669"/>
            <a:ext cx="1014776" cy="1807535"/>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45" tIns="45671" rIns="91345" bIns="45671" spcCol="0" rtlCol="0" anchor="ctr"/>
          <a:lstStyle/>
          <a:p>
            <a:pPr algn="ctr"/>
            <a:endParaRPr lang="en-US"/>
          </a:p>
        </p:txBody>
      </p:sp>
      <p:sp>
        <p:nvSpPr>
          <p:cNvPr id="6" name="TextBox 5"/>
          <p:cNvSpPr txBox="1"/>
          <p:nvPr/>
        </p:nvSpPr>
        <p:spPr>
          <a:xfrm>
            <a:off x="2083981" y="1246159"/>
            <a:ext cx="4784652" cy="4247218"/>
          </a:xfrm>
          <a:prstGeom prst="rect">
            <a:avLst/>
          </a:prstGeom>
          <a:noFill/>
        </p:spPr>
        <p:txBody>
          <a:bodyPr wrap="square" lIns="91345" tIns="45671" rIns="91345" bIns="45671" rtlCol="0">
            <a:spAutoFit/>
          </a:bodyPr>
          <a:lstStyle/>
          <a:p>
            <a:r>
              <a:rPr lang="en-US" b="1" dirty="0" err="1" smtClean="0">
                <a:solidFill>
                  <a:prstClr val="black"/>
                </a:solidFill>
              </a:rPr>
              <a:t>Incidente</a:t>
            </a:r>
            <a:endParaRPr lang="en-US" b="1" dirty="0">
              <a:solidFill>
                <a:prstClr val="black"/>
              </a:solidFill>
            </a:endParaRPr>
          </a:p>
          <a:p>
            <a:r>
              <a:rPr lang="en-US" b="1" dirty="0" smtClean="0"/>
              <a:t>Daniel 6:4-5 (NBLA) </a:t>
            </a:r>
            <a:r>
              <a:rPr lang="en-US" dirty="0"/>
              <a:t/>
            </a:r>
            <a:br>
              <a:rPr lang="en-US" dirty="0"/>
            </a:br>
            <a:r>
              <a:rPr lang="en-US" dirty="0"/>
              <a:t/>
            </a:r>
            <a:br>
              <a:rPr lang="en-US" dirty="0"/>
            </a:br>
            <a:r>
              <a:rPr lang="en-US" dirty="0" smtClean="0"/>
              <a:t>4 </a:t>
            </a:r>
            <a:r>
              <a:rPr lang="es-ES" dirty="0" smtClean="0"/>
              <a:t>Entonces </a:t>
            </a:r>
            <a:r>
              <a:rPr lang="es-ES" dirty="0"/>
              <a:t>los funcionarios y sátrapas buscaron un motivo para acusar a Daniel con respecto a los asuntos del reino. </a:t>
            </a:r>
            <a:r>
              <a:rPr lang="es-ES" dirty="0" smtClean="0"/>
              <a:t/>
            </a:r>
            <a:br>
              <a:rPr lang="es-ES" dirty="0" smtClean="0"/>
            </a:br>
            <a:r>
              <a:rPr lang="es-ES" dirty="0" smtClean="0"/>
              <a:t>Pero </a:t>
            </a:r>
            <a:r>
              <a:rPr lang="es-ES" dirty="0"/>
              <a:t>no pudieron encontrar ningún motivo de acusación ni evidencia alguna de corrupción, </a:t>
            </a:r>
            <a:r>
              <a:rPr lang="es-ES" dirty="0" smtClean="0"/>
              <a:t/>
            </a:r>
            <a:br>
              <a:rPr lang="es-ES" dirty="0" smtClean="0"/>
            </a:br>
            <a:r>
              <a:rPr lang="es-ES" dirty="0" smtClean="0"/>
              <a:t>por </a:t>
            </a:r>
            <a:r>
              <a:rPr lang="es-ES" dirty="0"/>
              <a:t>cuanto él era fiel, </a:t>
            </a:r>
            <a:r>
              <a:rPr lang="es-ES" dirty="0" smtClean="0"/>
              <a:t/>
            </a:r>
            <a:br>
              <a:rPr lang="es-ES" dirty="0" smtClean="0"/>
            </a:br>
            <a:r>
              <a:rPr lang="es-ES" dirty="0" smtClean="0"/>
              <a:t>y </a:t>
            </a:r>
            <a:r>
              <a:rPr lang="es-ES" dirty="0"/>
              <a:t>ninguna negligencia ni corrupción podía hallarse en él. </a:t>
            </a:r>
          </a:p>
          <a:p>
            <a:r>
              <a:rPr lang="es-ES" dirty="0" smtClean="0"/>
              <a:t>5</a:t>
            </a:r>
            <a:r>
              <a:rPr lang="es-ES" dirty="0"/>
              <a:t>  Entonces estos hombres dijeron: «No encontraremos ningún motivo de acusación contra este Daniel a menos que encontremos algo contra él en relación con la ley de su Dios».</a:t>
            </a:r>
            <a:endParaRPr lang="en-US" dirty="0">
              <a:solidFill>
                <a:prstClr val="black"/>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807" y="1116418"/>
            <a:ext cx="1586025" cy="4715539"/>
          </a:xfrm>
          <a:prstGeom prst="rect">
            <a:avLst/>
          </a:prstGeom>
        </p:spPr>
      </p:pic>
    </p:spTree>
    <p:extLst>
      <p:ext uri="{BB962C8B-B14F-4D97-AF65-F5344CB8AC3E}">
        <p14:creationId xmlns:p14="http://schemas.microsoft.com/office/powerpoint/2010/main" val="51109986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997" y="1112573"/>
            <a:ext cx="3560763" cy="3278452"/>
          </a:xfrm>
          <a:prstGeom prst="rect">
            <a:avLst/>
          </a:prstGeom>
        </p:spPr>
      </p:pic>
      <p:sp>
        <p:nvSpPr>
          <p:cNvPr id="2" name="Title 1"/>
          <p:cNvSpPr>
            <a:spLocks noGrp="1"/>
          </p:cNvSpPr>
          <p:nvPr>
            <p:ph type="title"/>
          </p:nvPr>
        </p:nvSpPr>
        <p:spPr/>
        <p:txBody>
          <a:bodyPr/>
          <a:lstStyle/>
          <a:p>
            <a:r>
              <a:rPr lang="en-US" dirty="0" smtClean="0"/>
              <a:t>Daniel 6 - </a:t>
            </a:r>
            <a:r>
              <a:rPr lang="en-US" dirty="0" err="1" smtClean="0"/>
              <a:t>Narrativa</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9529" y="2984011"/>
            <a:ext cx="1924493" cy="2619348"/>
          </a:xfrm>
          <a:prstGeom prst="rect">
            <a:avLst/>
          </a:prstGeom>
        </p:spPr>
      </p:pic>
      <p:sp>
        <p:nvSpPr>
          <p:cNvPr id="9" name="Rectangle 8"/>
          <p:cNvSpPr/>
          <p:nvPr/>
        </p:nvSpPr>
        <p:spPr>
          <a:xfrm>
            <a:off x="1919810" y="1871331"/>
            <a:ext cx="1269956" cy="2732568"/>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45" tIns="45671" rIns="91345" bIns="45671" spcCol="0" rtlCol="0" anchor="ctr"/>
          <a:lstStyle/>
          <a:p>
            <a:pPr algn="ctr"/>
            <a:endParaRPr lang="en-US">
              <a:solidFill>
                <a:prstClr val="white"/>
              </a:solidFill>
            </a:endParaRPr>
          </a:p>
        </p:txBody>
      </p:sp>
      <p:sp>
        <p:nvSpPr>
          <p:cNvPr id="6" name="TextBox 5"/>
          <p:cNvSpPr txBox="1"/>
          <p:nvPr/>
        </p:nvSpPr>
        <p:spPr>
          <a:xfrm>
            <a:off x="2310255" y="1190699"/>
            <a:ext cx="6132011" cy="4247218"/>
          </a:xfrm>
          <a:prstGeom prst="rect">
            <a:avLst/>
          </a:prstGeom>
          <a:noFill/>
        </p:spPr>
        <p:txBody>
          <a:bodyPr wrap="square" lIns="91345" tIns="45671" rIns="91345" bIns="45671" rtlCol="0">
            <a:spAutoFit/>
          </a:bodyPr>
          <a:lstStyle/>
          <a:p>
            <a:r>
              <a:rPr lang="es-ES" b="1" dirty="0" smtClean="0">
                <a:solidFill>
                  <a:prstClr val="black"/>
                </a:solidFill>
              </a:rPr>
              <a:t>Incidente provocador</a:t>
            </a:r>
            <a:endParaRPr lang="en-US" b="1" dirty="0">
              <a:solidFill>
                <a:prstClr val="black"/>
              </a:solidFill>
            </a:endParaRPr>
          </a:p>
          <a:p>
            <a:r>
              <a:rPr lang="en-US" b="1" dirty="0" smtClean="0">
                <a:solidFill>
                  <a:prstClr val="black"/>
                </a:solidFill>
              </a:rPr>
              <a:t>Daniel 6:6-9 (NBLA) </a:t>
            </a:r>
            <a:r>
              <a:rPr lang="en-US" dirty="0" smtClean="0">
                <a:solidFill>
                  <a:prstClr val="black"/>
                </a:solidFill>
              </a:rPr>
              <a:t/>
            </a:r>
            <a:br>
              <a:rPr lang="en-US" dirty="0" smtClean="0">
                <a:solidFill>
                  <a:prstClr val="black"/>
                </a:solidFill>
              </a:rPr>
            </a:br>
            <a:r>
              <a:rPr lang="en-US" dirty="0" smtClean="0">
                <a:solidFill>
                  <a:prstClr val="black"/>
                </a:solidFill>
              </a:rPr>
              <a:t>6 </a:t>
            </a:r>
            <a:r>
              <a:rPr lang="es-ES" u="sng" dirty="0" smtClean="0"/>
              <a:t>Estos </a:t>
            </a:r>
            <a:r>
              <a:rPr lang="es-ES" u="sng" dirty="0"/>
              <a:t>funcionarios y sátrapas, de común acuerdo, fueron entonces al rey</a:t>
            </a:r>
            <a:r>
              <a:rPr lang="es-ES" dirty="0"/>
              <a:t> y le dijeron así: «¡Rey Darío, viva para siempre! </a:t>
            </a:r>
          </a:p>
          <a:p>
            <a:r>
              <a:rPr lang="es-ES" dirty="0" smtClean="0"/>
              <a:t>7</a:t>
            </a:r>
            <a:r>
              <a:rPr lang="es-ES" dirty="0"/>
              <a:t>  </a:t>
            </a:r>
            <a:r>
              <a:rPr lang="es-ES" u="sng" dirty="0"/>
              <a:t>Todos los funcionarios del reino, prefectos, sátrapas, altos oficiales y gobernadores</a:t>
            </a:r>
            <a:r>
              <a:rPr lang="es-ES" dirty="0"/>
              <a:t>, </a:t>
            </a:r>
            <a:r>
              <a:rPr lang="es-ES" b="1" dirty="0"/>
              <a:t>han acordado</a:t>
            </a:r>
            <a:r>
              <a:rPr lang="es-ES" dirty="0"/>
              <a:t> que el rey promulgue un edicto y ponga en vigor el mandato </a:t>
            </a:r>
            <a:r>
              <a:rPr lang="es-ES" b="1" u="sng" dirty="0">
                <a:solidFill>
                  <a:schemeClr val="tx2"/>
                </a:solidFill>
              </a:rPr>
              <a:t>de que cualquiera que en el término de treinta días haga petición a cualquier dios u hombre fuera de usted, oh rey, sea echado en el foso de los leones. </a:t>
            </a:r>
          </a:p>
          <a:p>
            <a:r>
              <a:rPr lang="es-ES" dirty="0" smtClean="0"/>
              <a:t>8</a:t>
            </a:r>
            <a:r>
              <a:rPr lang="es-ES" dirty="0"/>
              <a:t>  Ahora pues, oh rey, promulgue el mandato y firme el documento para que no sea modificado, conforme a la ley de los medos y persas, que no puede ser revocada». </a:t>
            </a:r>
          </a:p>
          <a:p>
            <a:r>
              <a:rPr lang="es-ES" dirty="0" smtClean="0"/>
              <a:t>9</a:t>
            </a:r>
            <a:r>
              <a:rPr lang="es-ES" dirty="0"/>
              <a:t>  Por tanto, el rey Darío firmó el documento, esto es, el mandato.</a:t>
            </a:r>
            <a:endParaRPr lang="en-US" dirty="0">
              <a:solidFill>
                <a:prstClr val="black"/>
              </a:solidFill>
            </a:endParaRPr>
          </a:p>
        </p:txBody>
      </p:sp>
    </p:spTree>
    <p:extLst>
      <p:ext uri="{BB962C8B-B14F-4D97-AF65-F5344CB8AC3E}">
        <p14:creationId xmlns:p14="http://schemas.microsoft.com/office/powerpoint/2010/main" val="16156524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925800" y="-1943100"/>
            <a:ext cx="27707897" cy="8458200"/>
          </a:xfrm>
          <a:prstGeom prst="rect">
            <a:avLst/>
          </a:prstGeom>
        </p:spPr>
      </p:pic>
    </p:spTree>
    <p:extLst>
      <p:ext uri="{BB962C8B-B14F-4D97-AF65-F5344CB8AC3E}">
        <p14:creationId xmlns:p14="http://schemas.microsoft.com/office/powerpoint/2010/main" val="198691549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05_Daniel_Lion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0"/>
            <a:ext cx="9144000" cy="5715000"/>
          </a:xfrm>
          <a:prstGeom prst="rect">
            <a:avLst/>
          </a:prstGeom>
          <a:solidFill>
            <a:schemeClr val="bg1">
              <a:alpha val="70000"/>
            </a:schemeClr>
          </a:solidFill>
          <a:ln>
            <a:noFill/>
          </a:ln>
        </p:spPr>
        <p:style>
          <a:lnRef idx="1">
            <a:schemeClr val="accent1"/>
          </a:lnRef>
          <a:fillRef idx="3">
            <a:schemeClr val="accent1"/>
          </a:fillRef>
          <a:effectRef idx="2">
            <a:schemeClr val="accent1"/>
          </a:effectRef>
          <a:fontRef idx="minor">
            <a:schemeClr val="lt1"/>
          </a:fontRef>
        </p:style>
        <p:txBody>
          <a:bodyPr lIns="91345" tIns="45671" rIns="91345" bIns="45671" spcCol="0" rtlCol="0" anchor="ctr"/>
          <a:lstStyle/>
          <a:p>
            <a:pPr algn="ctr"/>
            <a:endParaRPr lang="en-US" dirty="0"/>
          </a:p>
        </p:txBody>
      </p:sp>
      <p:sp>
        <p:nvSpPr>
          <p:cNvPr id="3" name="TextBox 2"/>
          <p:cNvSpPr txBox="1"/>
          <p:nvPr/>
        </p:nvSpPr>
        <p:spPr>
          <a:xfrm>
            <a:off x="387990" y="1562999"/>
            <a:ext cx="8368045" cy="3693220"/>
          </a:xfrm>
          <a:prstGeom prst="rect">
            <a:avLst/>
          </a:prstGeom>
          <a:noFill/>
        </p:spPr>
        <p:txBody>
          <a:bodyPr wrap="square" lIns="91345" tIns="45671" rIns="91345" bIns="45671" rtlCol="0">
            <a:spAutoFit/>
          </a:bodyPr>
          <a:lstStyle/>
          <a:p>
            <a:r>
              <a:rPr lang="en-US" b="1" dirty="0" err="1" smtClean="0"/>
              <a:t>Tensión</a:t>
            </a:r>
            <a:r>
              <a:rPr lang="en-US" b="1" dirty="0" smtClean="0"/>
              <a:t> </a:t>
            </a:r>
            <a:r>
              <a:rPr lang="en-US" b="1" dirty="0" err="1" smtClean="0"/>
              <a:t>ascendente</a:t>
            </a:r>
            <a:endParaRPr lang="en-US" b="1" dirty="0" smtClean="0"/>
          </a:p>
          <a:p>
            <a:r>
              <a:rPr lang="en-US" b="1" dirty="0" smtClean="0"/>
              <a:t>Daniel 6:10-12 (NBLA) </a:t>
            </a:r>
            <a:r>
              <a:rPr lang="en-US" dirty="0"/>
              <a:t/>
            </a:r>
            <a:br>
              <a:rPr lang="en-US" dirty="0"/>
            </a:br>
            <a:r>
              <a:rPr lang="es-ES" dirty="0" smtClean="0"/>
              <a:t>10</a:t>
            </a:r>
            <a:r>
              <a:rPr lang="es-ES" dirty="0"/>
              <a:t>  Cuando Daniel supo que había sido firmado el documento, entró en su casa (en su aposento superior tenía ventanas abiertas en dirección a Jerusalén), y como solía hacerlo antes, continuó arrodillándose tres veces al día, orando y dando gracias delante de su Dios. </a:t>
            </a:r>
          </a:p>
          <a:p>
            <a:r>
              <a:rPr lang="es-ES" dirty="0" smtClean="0"/>
              <a:t>11</a:t>
            </a:r>
            <a:r>
              <a:rPr lang="es-ES" dirty="0"/>
              <a:t>  Entonces estos hombres, de común acuerdo, fueron y encontraron a Daniel orando y suplicando delante de su Dios; </a:t>
            </a:r>
          </a:p>
          <a:p>
            <a:r>
              <a:rPr lang="es-ES" dirty="0" smtClean="0"/>
              <a:t>12</a:t>
            </a:r>
            <a:r>
              <a:rPr lang="es-ES" dirty="0"/>
              <a:t>  por lo cual se presentaron ante el rey y le hablaron tocante al mandato real: «¿No firmó usted un mandato que cualquier hombre que en el término de treinta días hiciera petición a cualquier dios u hombre fuera de usted, oh rey, fuera echado en el foso de los leones?». «La orden es cierta, conforme a la ley de los medos y persas, que no puede ser revocada», respondió el rey. </a:t>
            </a:r>
            <a:endParaRPr lang="en-US" dirty="0"/>
          </a:p>
        </p:txBody>
      </p:sp>
      <p:sp>
        <p:nvSpPr>
          <p:cNvPr id="4" name="Oval 3"/>
          <p:cNvSpPr/>
          <p:nvPr/>
        </p:nvSpPr>
        <p:spPr>
          <a:xfrm>
            <a:off x="1839466" y="37214"/>
            <a:ext cx="2456121" cy="1648046"/>
          </a:xfrm>
          <a:prstGeom prst="ellipse">
            <a:avLst/>
          </a:prstGeom>
          <a:noFill/>
        </p:spPr>
        <p:style>
          <a:lnRef idx="1">
            <a:schemeClr val="accent1"/>
          </a:lnRef>
          <a:fillRef idx="3">
            <a:schemeClr val="accent1"/>
          </a:fillRef>
          <a:effectRef idx="2">
            <a:schemeClr val="accent1"/>
          </a:effectRef>
          <a:fontRef idx="minor">
            <a:schemeClr val="lt1"/>
          </a:fontRef>
        </p:style>
        <p:txBody>
          <a:bodyPr lIns="91345" tIns="45671" rIns="91345" bIns="45671" spcCol="0" rtlCol="0" anchor="ctr"/>
          <a:lstStyle/>
          <a:p>
            <a:pPr algn="ctr"/>
            <a:endParaRPr lang="en-US"/>
          </a:p>
        </p:txBody>
      </p:sp>
      <p:sp>
        <p:nvSpPr>
          <p:cNvPr id="5" name="TextBox 4"/>
          <p:cNvSpPr txBox="1"/>
          <p:nvPr/>
        </p:nvSpPr>
        <p:spPr>
          <a:xfrm>
            <a:off x="223285" y="148856"/>
            <a:ext cx="1722474" cy="1077119"/>
          </a:xfrm>
          <a:prstGeom prst="rect">
            <a:avLst/>
          </a:prstGeom>
          <a:noFill/>
        </p:spPr>
        <p:txBody>
          <a:bodyPr wrap="square" lIns="91345" tIns="45671" rIns="91345" bIns="45671" rtlCol="0">
            <a:spAutoFit/>
          </a:bodyPr>
          <a:lstStyle/>
          <a:p>
            <a:r>
              <a:rPr lang="en-US" sz="1600" dirty="0" smtClean="0">
                <a:solidFill>
                  <a:srgbClr val="002060"/>
                </a:solidFill>
              </a:rPr>
              <a:t>N</a:t>
            </a:r>
            <a:r>
              <a:rPr lang="es-ES" sz="1600" dirty="0" err="1" smtClean="0">
                <a:solidFill>
                  <a:srgbClr val="002060"/>
                </a:solidFill>
              </a:rPr>
              <a:t>ó</a:t>
            </a:r>
            <a:r>
              <a:rPr lang="en-US" sz="1600" dirty="0" err="1" smtClean="0">
                <a:solidFill>
                  <a:srgbClr val="002060"/>
                </a:solidFill>
              </a:rPr>
              <a:t>tese</a:t>
            </a:r>
            <a:r>
              <a:rPr lang="en-US" sz="1600" dirty="0" smtClean="0">
                <a:solidFill>
                  <a:srgbClr val="002060"/>
                </a:solidFill>
              </a:rPr>
              <a:t> - Daniel un hombre </a:t>
            </a:r>
            <a:r>
              <a:rPr lang="en-US" sz="1600" dirty="0" err="1" smtClean="0">
                <a:solidFill>
                  <a:srgbClr val="002060"/>
                </a:solidFill>
              </a:rPr>
              <a:t>viejo</a:t>
            </a:r>
            <a:r>
              <a:rPr lang="en-US" sz="1600" dirty="0" smtClean="0">
                <a:solidFill>
                  <a:srgbClr val="002060"/>
                </a:solidFill>
              </a:rPr>
              <a:t> – no  </a:t>
            </a:r>
            <a:r>
              <a:rPr lang="en-US" sz="1600" dirty="0" err="1" smtClean="0">
                <a:solidFill>
                  <a:srgbClr val="002060"/>
                </a:solidFill>
              </a:rPr>
              <a:t>en</a:t>
            </a:r>
            <a:r>
              <a:rPr lang="en-US" sz="1600" dirty="0" smtClean="0">
                <a:solidFill>
                  <a:srgbClr val="002060"/>
                </a:solidFill>
              </a:rPr>
              <a:t> la flor de la </a:t>
            </a:r>
            <a:r>
              <a:rPr lang="en-US" sz="1600" dirty="0" err="1" smtClean="0">
                <a:solidFill>
                  <a:srgbClr val="002060"/>
                </a:solidFill>
              </a:rPr>
              <a:t>vida</a:t>
            </a:r>
            <a:endParaRPr lang="en-US" sz="1600" dirty="0">
              <a:solidFill>
                <a:srgbClr val="002060"/>
              </a:solidFill>
            </a:endParaRPr>
          </a:p>
        </p:txBody>
      </p:sp>
    </p:spTree>
    <p:extLst>
      <p:ext uri="{BB962C8B-B14F-4D97-AF65-F5344CB8AC3E}">
        <p14:creationId xmlns:p14="http://schemas.microsoft.com/office/powerpoint/2010/main" val="325026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Daniel 6 - </a:t>
            </a:r>
            <a:r>
              <a:rPr lang="en-US" dirty="0" err="1" smtClean="0"/>
              <a:t>Narrativa</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996" y="2436548"/>
            <a:ext cx="3413903" cy="3278452"/>
          </a:xfrm>
          <a:prstGeom prst="rect">
            <a:avLst/>
          </a:prstGeom>
        </p:spPr>
      </p:pic>
      <p:sp>
        <p:nvSpPr>
          <p:cNvPr id="9" name="Rectangle 8"/>
          <p:cNvSpPr/>
          <p:nvPr/>
        </p:nvSpPr>
        <p:spPr>
          <a:xfrm>
            <a:off x="2535519" y="3172006"/>
            <a:ext cx="1014776" cy="1807535"/>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45" tIns="45671" rIns="91345" bIns="45671" spcCol="0" rtlCol="0" anchor="ctr"/>
          <a:lstStyle/>
          <a:p>
            <a:pPr algn="ctr"/>
            <a:endParaRPr lang="en-US">
              <a:solidFill>
                <a:prstClr val="white"/>
              </a:solidFill>
            </a:endParaRPr>
          </a:p>
        </p:txBody>
      </p:sp>
      <p:sp>
        <p:nvSpPr>
          <p:cNvPr id="5" name="TextBox 4"/>
          <p:cNvSpPr txBox="1"/>
          <p:nvPr/>
        </p:nvSpPr>
        <p:spPr>
          <a:xfrm>
            <a:off x="2945259" y="1190709"/>
            <a:ext cx="5922549" cy="3416221"/>
          </a:xfrm>
          <a:prstGeom prst="rect">
            <a:avLst/>
          </a:prstGeom>
          <a:noFill/>
        </p:spPr>
        <p:txBody>
          <a:bodyPr wrap="square" lIns="91345" tIns="45671" rIns="91345" bIns="45671" rtlCol="0">
            <a:spAutoFit/>
          </a:bodyPr>
          <a:lstStyle/>
          <a:p>
            <a:r>
              <a:rPr lang="en-US" b="1" dirty="0" err="1" smtClean="0">
                <a:solidFill>
                  <a:prstClr val="black"/>
                </a:solidFill>
              </a:rPr>
              <a:t>Tensión</a:t>
            </a:r>
            <a:r>
              <a:rPr lang="en-US" b="1" dirty="0" smtClean="0">
                <a:solidFill>
                  <a:prstClr val="black"/>
                </a:solidFill>
              </a:rPr>
              <a:t> </a:t>
            </a:r>
            <a:r>
              <a:rPr lang="en-US" b="1" dirty="0" err="1" smtClean="0">
                <a:solidFill>
                  <a:prstClr val="black"/>
                </a:solidFill>
              </a:rPr>
              <a:t>ascendente</a:t>
            </a:r>
            <a:endParaRPr lang="en-US" b="1" dirty="0">
              <a:solidFill>
                <a:prstClr val="black"/>
              </a:solidFill>
            </a:endParaRPr>
          </a:p>
          <a:p>
            <a:r>
              <a:rPr lang="en-US" b="1" dirty="0" smtClean="0"/>
              <a:t>Daniel 6:13-15 (NBLA) </a:t>
            </a:r>
            <a:r>
              <a:rPr lang="en-US" dirty="0"/>
              <a:t/>
            </a:r>
            <a:br>
              <a:rPr lang="en-US" dirty="0"/>
            </a:br>
            <a:r>
              <a:rPr lang="en-US" dirty="0" smtClean="0"/>
              <a:t>13 </a:t>
            </a:r>
            <a:r>
              <a:rPr lang="es-ES" dirty="0" smtClean="0"/>
              <a:t>Entonces </a:t>
            </a:r>
            <a:r>
              <a:rPr lang="es-ES" dirty="0"/>
              <a:t>ellos respondieron: «Daniel, que es </a:t>
            </a:r>
            <a:r>
              <a:rPr lang="es-ES" u="sng" dirty="0"/>
              <a:t>uno de los deportados de Judá</a:t>
            </a:r>
            <a:r>
              <a:rPr lang="es-ES" dirty="0"/>
              <a:t>, no le hace caso, oh rey, ni del mandato que usted firmó, sino que tres veces al día hace su oración». </a:t>
            </a:r>
            <a:endParaRPr lang="es-ES" dirty="0" smtClean="0"/>
          </a:p>
          <a:p>
            <a:r>
              <a:rPr lang="es-ES" dirty="0" smtClean="0"/>
              <a:t>14</a:t>
            </a:r>
            <a:r>
              <a:rPr lang="es-ES" dirty="0"/>
              <a:t>  Al oír estas palabras, el rey </a:t>
            </a:r>
            <a:r>
              <a:rPr lang="es-ES" u="sng" dirty="0"/>
              <a:t>se afligió mucho y se propuso librar a Daniel</a:t>
            </a:r>
            <a:r>
              <a:rPr lang="es-ES" dirty="0"/>
              <a:t>. Y hasta la puesta del sol estuvo buscando la manera de librarlo. </a:t>
            </a:r>
          </a:p>
          <a:p>
            <a:r>
              <a:rPr lang="es-ES" dirty="0" smtClean="0"/>
              <a:t>15</a:t>
            </a:r>
            <a:r>
              <a:rPr lang="es-ES" dirty="0"/>
              <a:t>  Entonces aquellos hombres vinieron de común acuerdo al rey y le dijeron: «Reconozca, oh rey, que es ley de los medos y persas que ningún mandato o edicto que el rey establezca puede ser revocado». </a:t>
            </a:r>
            <a:endParaRPr lang="en-US" u="sng" dirty="0">
              <a:solidFill>
                <a:prstClr val="black"/>
              </a:solidFill>
            </a:endParaRPr>
          </a:p>
        </p:txBody>
      </p:sp>
    </p:spTree>
    <p:extLst>
      <p:ext uri="{BB962C8B-B14F-4D97-AF65-F5344CB8AC3E}">
        <p14:creationId xmlns:p14="http://schemas.microsoft.com/office/powerpoint/2010/main" val="230064845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10_Daniel_Lion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57200" y="128614"/>
            <a:ext cx="4572000" cy="3139222"/>
          </a:xfrm>
          <a:prstGeom prst="rect">
            <a:avLst/>
          </a:prstGeom>
          <a:solidFill>
            <a:schemeClr val="bg1">
              <a:alpha val="70000"/>
            </a:schemeClr>
          </a:solidFill>
        </p:spPr>
        <p:txBody>
          <a:bodyPr lIns="91345" tIns="45671" rIns="91345" bIns="45671">
            <a:spAutoFit/>
          </a:bodyPr>
          <a:lstStyle/>
          <a:p>
            <a:r>
              <a:rPr lang="en-US" b="1" dirty="0" err="1" smtClean="0"/>
              <a:t>Clímax</a:t>
            </a:r>
            <a:r>
              <a:rPr lang="en-US" dirty="0"/>
              <a:t/>
            </a:r>
            <a:br>
              <a:rPr lang="en-US" dirty="0"/>
            </a:br>
            <a:r>
              <a:rPr lang="en-US" b="1" dirty="0"/>
              <a:t>Daniel </a:t>
            </a:r>
            <a:r>
              <a:rPr lang="en-US" b="1" dirty="0" smtClean="0"/>
              <a:t>6:16-17 (NBLA) </a:t>
            </a:r>
            <a:r>
              <a:rPr lang="en-US" dirty="0"/>
              <a:t/>
            </a:r>
            <a:br>
              <a:rPr lang="en-US" dirty="0"/>
            </a:br>
            <a:r>
              <a:rPr lang="en-US" dirty="0" smtClean="0"/>
              <a:t>16 </a:t>
            </a:r>
            <a:r>
              <a:rPr lang="es-ES" dirty="0" smtClean="0"/>
              <a:t>El </a:t>
            </a:r>
            <a:r>
              <a:rPr lang="es-ES" dirty="0"/>
              <a:t>rey entonces dio órdenes que trajeran a Daniel y lo echaran en el foso de los leones. </a:t>
            </a:r>
            <a:r>
              <a:rPr lang="es-ES" dirty="0" smtClean="0"/>
              <a:t/>
            </a:r>
            <a:br>
              <a:rPr lang="es-ES" dirty="0" smtClean="0"/>
            </a:br>
            <a:r>
              <a:rPr lang="es-ES" b="1" u="sng" dirty="0" smtClean="0"/>
              <a:t>El </a:t>
            </a:r>
            <a:r>
              <a:rPr lang="es-ES" b="1" u="sng" dirty="0"/>
              <a:t>rey habló a Daniel y le dijo: «Tu Dios, a quien sirves con perseverancia, Él te librará». </a:t>
            </a:r>
          </a:p>
          <a:p>
            <a:r>
              <a:rPr lang="es-ES" dirty="0" smtClean="0"/>
              <a:t>17</a:t>
            </a:r>
            <a:r>
              <a:rPr lang="es-ES" dirty="0"/>
              <a:t>  Trajeron una piedra y la pusieron sobre la boca del foso. El rey la selló con su anillo y con los anillos de sus nobles, para que nada pudiera cambiarse de lo ordenado en cuanto a Daniel. </a:t>
            </a:r>
            <a:endParaRPr lang="en-US" dirty="0"/>
          </a:p>
        </p:txBody>
      </p:sp>
      <p:sp>
        <p:nvSpPr>
          <p:cNvPr id="4" name="Oval 3"/>
          <p:cNvSpPr/>
          <p:nvPr/>
        </p:nvSpPr>
        <p:spPr>
          <a:xfrm>
            <a:off x="6294487" y="1387551"/>
            <a:ext cx="2456121" cy="951614"/>
          </a:xfrm>
          <a:prstGeom prst="ellipse">
            <a:avLst/>
          </a:prstGeom>
          <a:noFill/>
        </p:spPr>
        <p:style>
          <a:lnRef idx="1">
            <a:schemeClr val="accent1"/>
          </a:lnRef>
          <a:fillRef idx="3">
            <a:schemeClr val="accent1"/>
          </a:fillRef>
          <a:effectRef idx="2">
            <a:schemeClr val="accent1"/>
          </a:effectRef>
          <a:fontRef idx="minor">
            <a:schemeClr val="lt1"/>
          </a:fontRef>
        </p:style>
        <p:txBody>
          <a:bodyPr lIns="91345" tIns="45671" rIns="91345" bIns="45671" spcCol="0" rtlCol="0" anchor="ctr"/>
          <a:lstStyle/>
          <a:p>
            <a:pPr algn="ctr"/>
            <a:endParaRPr lang="en-US"/>
          </a:p>
        </p:txBody>
      </p:sp>
      <p:sp>
        <p:nvSpPr>
          <p:cNvPr id="5" name="TextBox 4"/>
          <p:cNvSpPr txBox="1"/>
          <p:nvPr/>
        </p:nvSpPr>
        <p:spPr>
          <a:xfrm>
            <a:off x="7283524" y="2367574"/>
            <a:ext cx="1722474" cy="1077119"/>
          </a:xfrm>
          <a:prstGeom prst="rect">
            <a:avLst/>
          </a:prstGeom>
          <a:noFill/>
        </p:spPr>
        <p:txBody>
          <a:bodyPr wrap="square" lIns="91345" tIns="45671" rIns="91345" bIns="45671" rtlCol="0">
            <a:spAutoFit/>
          </a:bodyPr>
          <a:lstStyle/>
          <a:p>
            <a:r>
              <a:rPr lang="en-US" sz="1600" dirty="0" err="1" smtClean="0">
                <a:solidFill>
                  <a:srgbClr val="002060"/>
                </a:solidFill>
              </a:rPr>
              <a:t>Nótese</a:t>
            </a:r>
            <a:r>
              <a:rPr lang="en-US" sz="1600" dirty="0" smtClean="0">
                <a:solidFill>
                  <a:srgbClr val="002060"/>
                </a:solidFill>
              </a:rPr>
              <a:t> - Una </a:t>
            </a:r>
            <a:r>
              <a:rPr lang="en-US" sz="1600" dirty="0" err="1" smtClean="0">
                <a:solidFill>
                  <a:srgbClr val="002060"/>
                </a:solidFill>
              </a:rPr>
              <a:t>piedra</a:t>
            </a:r>
            <a:r>
              <a:rPr lang="en-US" sz="1600" dirty="0" smtClean="0">
                <a:solidFill>
                  <a:srgbClr val="002060"/>
                </a:solidFill>
              </a:rPr>
              <a:t> </a:t>
            </a:r>
            <a:r>
              <a:rPr lang="en-US" sz="1600" dirty="0" err="1" smtClean="0">
                <a:solidFill>
                  <a:srgbClr val="002060"/>
                </a:solidFill>
              </a:rPr>
              <a:t>pero</a:t>
            </a:r>
            <a:r>
              <a:rPr lang="en-US" sz="1600" dirty="0" smtClean="0">
                <a:solidFill>
                  <a:srgbClr val="002060"/>
                </a:solidFill>
              </a:rPr>
              <a:t> </a:t>
            </a:r>
            <a:r>
              <a:rPr lang="en-US" sz="1600" dirty="0" err="1" smtClean="0">
                <a:solidFill>
                  <a:srgbClr val="002060"/>
                </a:solidFill>
              </a:rPr>
              <a:t>podría</a:t>
            </a:r>
            <a:r>
              <a:rPr lang="en-US" sz="1600" dirty="0" smtClean="0">
                <a:solidFill>
                  <a:srgbClr val="002060"/>
                </a:solidFill>
              </a:rPr>
              <a:t> </a:t>
            </a:r>
            <a:r>
              <a:rPr lang="en-US" sz="1600" dirty="0" err="1" smtClean="0">
                <a:solidFill>
                  <a:srgbClr val="002060"/>
                </a:solidFill>
              </a:rPr>
              <a:t>sellarse</a:t>
            </a:r>
            <a:r>
              <a:rPr lang="en-US" sz="1600" dirty="0" smtClean="0">
                <a:solidFill>
                  <a:srgbClr val="002060"/>
                </a:solidFill>
              </a:rPr>
              <a:t> – lo </a:t>
            </a:r>
            <a:r>
              <a:rPr lang="en-US" sz="1600" dirty="0" err="1" smtClean="0">
                <a:solidFill>
                  <a:srgbClr val="002060"/>
                </a:solidFill>
              </a:rPr>
              <a:t>echaron</a:t>
            </a:r>
            <a:r>
              <a:rPr lang="en-US" sz="1600" dirty="0" smtClean="0">
                <a:solidFill>
                  <a:srgbClr val="002060"/>
                </a:solidFill>
              </a:rPr>
              <a:t> </a:t>
            </a:r>
            <a:r>
              <a:rPr lang="en-US" sz="1600" dirty="0" err="1" smtClean="0">
                <a:solidFill>
                  <a:srgbClr val="002060"/>
                </a:solidFill>
              </a:rPr>
              <a:t>en</a:t>
            </a:r>
            <a:r>
              <a:rPr lang="en-US" sz="1600" dirty="0" smtClean="0">
                <a:solidFill>
                  <a:srgbClr val="002060"/>
                </a:solidFill>
              </a:rPr>
              <a:t> el </a:t>
            </a:r>
            <a:r>
              <a:rPr lang="en-US" sz="1600" dirty="0" err="1" smtClean="0">
                <a:solidFill>
                  <a:srgbClr val="002060"/>
                </a:solidFill>
              </a:rPr>
              <a:t>foso</a:t>
            </a:r>
            <a:endParaRPr lang="en-US" sz="1600" dirty="0">
              <a:solidFill>
                <a:srgbClr val="002060"/>
              </a:solidFill>
            </a:endParaRPr>
          </a:p>
        </p:txBody>
      </p:sp>
    </p:spTree>
    <p:extLst>
      <p:ext uri="{BB962C8B-B14F-4D97-AF65-F5344CB8AC3E}">
        <p14:creationId xmlns:p14="http://schemas.microsoft.com/office/powerpoint/2010/main" val="222186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Un </a:t>
            </a:r>
            <a:r>
              <a:rPr lang="en-US" dirty="0" err="1" smtClean="0"/>
              <a:t>anillo</a:t>
            </a:r>
            <a:r>
              <a:rPr lang="en-US" dirty="0" smtClean="0"/>
              <a:t> de </a:t>
            </a:r>
            <a:r>
              <a:rPr lang="en-US" dirty="0" err="1" smtClean="0"/>
              <a:t>sello</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8235" y="1598827"/>
            <a:ext cx="4847734" cy="354535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15" y="1710047"/>
            <a:ext cx="3932298" cy="3434137"/>
          </a:xfrm>
          <a:prstGeom prst="rect">
            <a:avLst/>
          </a:prstGeom>
        </p:spPr>
      </p:pic>
    </p:spTree>
    <p:extLst>
      <p:ext uri="{BB962C8B-B14F-4D97-AF65-F5344CB8AC3E}">
        <p14:creationId xmlns:p14="http://schemas.microsoft.com/office/powerpoint/2010/main" val="331323260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57159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4859079" y="127608"/>
            <a:ext cx="4008696" cy="2031325"/>
          </a:xfrm>
          <a:prstGeom prst="rect">
            <a:avLst/>
          </a:prstGeom>
          <a:solidFill>
            <a:schemeClr val="bg1"/>
          </a:solidFill>
        </p:spPr>
        <p:txBody>
          <a:bodyPr wrap="square" rtlCol="0">
            <a:spAutoFit/>
          </a:bodyPr>
          <a:lstStyle/>
          <a:p>
            <a:r>
              <a:rPr lang="en-US" b="1" dirty="0" smtClean="0"/>
              <a:t>Principio de la </a:t>
            </a:r>
            <a:r>
              <a:rPr lang="en-US" b="1" dirty="0" err="1" smtClean="0"/>
              <a:t>resolución</a:t>
            </a:r>
            <a:r>
              <a:rPr lang="en-US" dirty="0"/>
              <a:t/>
            </a:r>
            <a:br>
              <a:rPr lang="en-US" dirty="0"/>
            </a:br>
            <a:r>
              <a:rPr lang="en-US" b="1" dirty="0"/>
              <a:t>Daniel </a:t>
            </a:r>
            <a:r>
              <a:rPr lang="en-US" b="1" dirty="0" smtClean="0"/>
              <a:t>6:18 (NBLA) </a:t>
            </a:r>
            <a:r>
              <a:rPr lang="en-US" dirty="0"/>
              <a:t/>
            </a:r>
            <a:br>
              <a:rPr lang="en-US" dirty="0"/>
            </a:br>
            <a:r>
              <a:rPr lang="en-US" baseline="30000" dirty="0" smtClean="0"/>
              <a:t>18</a:t>
            </a:r>
            <a:r>
              <a:rPr lang="es-ES" dirty="0" smtClean="0"/>
              <a:t>Después </a:t>
            </a:r>
            <a:r>
              <a:rPr lang="es-ES" dirty="0"/>
              <a:t>el rey se fue a su palacio </a:t>
            </a:r>
            <a:endParaRPr lang="es-ES" dirty="0" smtClean="0"/>
          </a:p>
          <a:p>
            <a:r>
              <a:rPr lang="es-ES" dirty="0" smtClean="0"/>
              <a:t>y </a:t>
            </a:r>
            <a:r>
              <a:rPr lang="es-ES" dirty="0"/>
              <a:t>pasó la noche en ayuno. </a:t>
            </a:r>
            <a:endParaRPr lang="es-ES" dirty="0" smtClean="0"/>
          </a:p>
          <a:p>
            <a:r>
              <a:rPr lang="es-ES" dirty="0" smtClean="0"/>
              <a:t>Ningún </a:t>
            </a:r>
            <a:r>
              <a:rPr lang="es-ES" dirty="0"/>
              <a:t>entretenimiento fue traído ante él </a:t>
            </a:r>
            <a:endParaRPr lang="es-ES" dirty="0" smtClean="0"/>
          </a:p>
          <a:p>
            <a:r>
              <a:rPr lang="es-ES" dirty="0" smtClean="0"/>
              <a:t>y </a:t>
            </a:r>
            <a:r>
              <a:rPr lang="es-ES" dirty="0"/>
              <a:t>se le fue el sueño. </a:t>
            </a:r>
            <a:endParaRPr lang="en-US" dirty="0"/>
          </a:p>
        </p:txBody>
      </p:sp>
    </p:spTree>
    <p:extLst>
      <p:ext uri="{BB962C8B-B14F-4D97-AF65-F5344CB8AC3E}">
        <p14:creationId xmlns:p14="http://schemas.microsoft.com/office/powerpoint/2010/main" val="2780563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11_Daniel_Lion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092272" y="141372"/>
            <a:ext cx="2479728" cy="4832092"/>
          </a:xfrm>
          <a:prstGeom prst="rect">
            <a:avLst/>
          </a:prstGeom>
          <a:solidFill>
            <a:schemeClr val="bg1"/>
          </a:solidFill>
        </p:spPr>
        <p:txBody>
          <a:bodyPr wrap="square" rtlCol="0">
            <a:spAutoFit/>
          </a:bodyPr>
          <a:lstStyle/>
          <a:p>
            <a:pPr>
              <a:spcBef>
                <a:spcPts val="600"/>
              </a:spcBef>
            </a:pPr>
            <a:r>
              <a:rPr lang="en-US" b="1" dirty="0" smtClean="0"/>
              <a:t>Daniel 6:19-20 (NBLA) </a:t>
            </a:r>
            <a:r>
              <a:rPr lang="en-US" dirty="0" smtClean="0"/>
              <a:t/>
            </a:r>
            <a:br>
              <a:rPr lang="en-US" dirty="0" smtClean="0"/>
            </a:br>
            <a:r>
              <a:rPr lang="en-US" baseline="30000" dirty="0" smtClean="0"/>
              <a:t>19</a:t>
            </a:r>
            <a:r>
              <a:rPr lang="es-ES" dirty="0" smtClean="0"/>
              <a:t>Entonces </a:t>
            </a:r>
            <a:r>
              <a:rPr lang="es-ES" dirty="0"/>
              <a:t>el rey se levantó al amanecer, al rayar el alba, y fue a toda prisa al foso de los leones. </a:t>
            </a:r>
          </a:p>
          <a:p>
            <a:pPr>
              <a:spcBef>
                <a:spcPts val="600"/>
              </a:spcBef>
            </a:pPr>
            <a:r>
              <a:rPr lang="es-ES" dirty="0" smtClean="0"/>
              <a:t>20</a:t>
            </a:r>
            <a:r>
              <a:rPr lang="es-ES" dirty="0"/>
              <a:t>  Y acercándose al foso, gritó a Daniel con </a:t>
            </a:r>
            <a:r>
              <a:rPr lang="es-ES" u="sng" dirty="0"/>
              <a:t>voz angustiada</a:t>
            </a:r>
            <a:r>
              <a:rPr lang="es-ES" dirty="0"/>
              <a:t>. El rey habló a Daniel y le dijo</a:t>
            </a:r>
            <a:r>
              <a:rPr lang="es-ES" dirty="0" smtClean="0"/>
              <a:t>:</a:t>
            </a:r>
          </a:p>
          <a:p>
            <a:pPr>
              <a:spcBef>
                <a:spcPts val="600"/>
              </a:spcBef>
            </a:pPr>
            <a:r>
              <a:rPr lang="es-ES" u="sng" dirty="0" smtClean="0"/>
              <a:t>«</a:t>
            </a:r>
            <a:r>
              <a:rPr lang="es-ES" u="sng" dirty="0"/>
              <a:t>Daniel, siervo del Dios viviente, tu Dios, </a:t>
            </a:r>
          </a:p>
          <a:p>
            <a:pPr>
              <a:spcBef>
                <a:spcPts val="600"/>
              </a:spcBef>
            </a:pPr>
            <a:r>
              <a:rPr lang="es-ES" u="sng" dirty="0" smtClean="0"/>
              <a:t>a </a:t>
            </a:r>
            <a:r>
              <a:rPr lang="es-ES" u="sng" dirty="0"/>
              <a:t>quien sirves con perseverancia, </a:t>
            </a:r>
          </a:p>
          <a:p>
            <a:pPr>
              <a:spcBef>
                <a:spcPts val="600"/>
              </a:spcBef>
            </a:pPr>
            <a:r>
              <a:rPr lang="es-ES" u="sng" dirty="0" smtClean="0"/>
              <a:t>¿</a:t>
            </a:r>
            <a:r>
              <a:rPr lang="es-ES" u="sng" dirty="0"/>
              <a:t>te ha podido librar de los leones?». </a:t>
            </a:r>
            <a:endParaRPr lang="en-US" u="sng" dirty="0"/>
          </a:p>
        </p:txBody>
      </p:sp>
    </p:spTree>
    <p:extLst>
      <p:ext uri="{BB962C8B-B14F-4D97-AF65-F5344CB8AC3E}">
        <p14:creationId xmlns:p14="http://schemas.microsoft.com/office/powerpoint/2010/main" val="213019182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Daniel 6 - </a:t>
            </a:r>
            <a:r>
              <a:rPr lang="en-US" dirty="0" err="1" smtClean="0"/>
              <a:t>Narrativa</a:t>
            </a:r>
            <a:endParaRPr lang="en-US" dirty="0"/>
          </a:p>
        </p:txBody>
      </p:sp>
      <p:pic>
        <p:nvPicPr>
          <p:cNvPr id="4" name="Picture 2" descr="O:\OT Lessons-Danny\Daniel\Images\PP-DanielInLionsDen_CP_006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4395"/>
            <a:ext cx="6368902" cy="45906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37544" y="1124394"/>
            <a:ext cx="3806456" cy="4247317"/>
          </a:xfrm>
          <a:prstGeom prst="rect">
            <a:avLst/>
          </a:prstGeom>
          <a:solidFill>
            <a:schemeClr val="bg1"/>
          </a:solidFill>
        </p:spPr>
        <p:txBody>
          <a:bodyPr wrap="square" rtlCol="0">
            <a:spAutoFit/>
          </a:bodyPr>
          <a:lstStyle/>
          <a:p>
            <a:r>
              <a:rPr lang="en-US" b="1" dirty="0" err="1" smtClean="0"/>
              <a:t>Resolución</a:t>
            </a:r>
            <a:r>
              <a:rPr lang="en-US" dirty="0"/>
              <a:t/>
            </a:r>
            <a:br>
              <a:rPr lang="en-US" dirty="0"/>
            </a:br>
            <a:r>
              <a:rPr lang="en-US" b="1" dirty="0"/>
              <a:t>Daniel </a:t>
            </a:r>
            <a:r>
              <a:rPr lang="en-US" b="1" dirty="0" smtClean="0"/>
              <a:t>6:21-23 (NBLA) </a:t>
            </a:r>
            <a:r>
              <a:rPr lang="en-US" dirty="0"/>
              <a:t/>
            </a:r>
            <a:br>
              <a:rPr lang="en-US" dirty="0"/>
            </a:br>
            <a:r>
              <a:rPr lang="en-US" baseline="30000" dirty="0" smtClean="0"/>
              <a:t>21</a:t>
            </a:r>
            <a:r>
              <a:rPr lang="es-ES" dirty="0" smtClean="0"/>
              <a:t>Entonces </a:t>
            </a:r>
            <a:r>
              <a:rPr lang="es-ES" dirty="0"/>
              <a:t>Daniel respondió al rey: «Oh rey, viva para siempre. </a:t>
            </a:r>
          </a:p>
          <a:p>
            <a:r>
              <a:rPr lang="es-ES" dirty="0" smtClean="0"/>
              <a:t>22</a:t>
            </a:r>
            <a:r>
              <a:rPr lang="es-ES" dirty="0"/>
              <a:t>  Mi Dios envió Su ángel, que cerró la boca de los leones, y no me han hecho daño alguno porque fui hallado inocente ante Él. Y tampoco ante usted, oh rey, he cometido crimen alguno». </a:t>
            </a:r>
          </a:p>
          <a:p>
            <a:r>
              <a:rPr lang="es-ES" dirty="0" smtClean="0"/>
              <a:t>23</a:t>
            </a:r>
            <a:r>
              <a:rPr lang="es-ES" dirty="0"/>
              <a:t>  El rey entonces se alegró mucho y mandó sacar a Daniel del foso. Cuando Daniel fue sacado del foso, </a:t>
            </a:r>
            <a:r>
              <a:rPr lang="es-ES" u="sng" dirty="0"/>
              <a:t>no se encontró en él lesión alguna, porque había confiado en su Dios</a:t>
            </a:r>
            <a:r>
              <a:rPr lang="es-ES" dirty="0"/>
              <a:t>. </a:t>
            </a:r>
            <a:endParaRPr lang="en-US" u="sng" dirty="0"/>
          </a:p>
        </p:txBody>
      </p:sp>
    </p:spTree>
    <p:extLst>
      <p:ext uri="{BB962C8B-B14F-4D97-AF65-F5344CB8AC3E}">
        <p14:creationId xmlns:p14="http://schemas.microsoft.com/office/powerpoint/2010/main" val="303159649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13_Daniel_Lion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922874" y="2971800"/>
            <a:ext cx="4136064" cy="2862322"/>
          </a:xfrm>
          <a:prstGeom prst="rect">
            <a:avLst/>
          </a:prstGeom>
          <a:solidFill>
            <a:schemeClr val="bg1">
              <a:alpha val="70000"/>
            </a:schemeClr>
          </a:solidFill>
        </p:spPr>
        <p:txBody>
          <a:bodyPr wrap="square" rtlCol="0">
            <a:spAutoFit/>
          </a:bodyPr>
          <a:lstStyle/>
          <a:p>
            <a:r>
              <a:rPr lang="en-US" b="1" dirty="0" err="1" smtClean="0"/>
              <a:t>Conclusión</a:t>
            </a:r>
            <a:r>
              <a:rPr lang="en-US" dirty="0"/>
              <a:t/>
            </a:r>
            <a:br>
              <a:rPr lang="en-US" dirty="0"/>
            </a:br>
            <a:r>
              <a:rPr lang="en-US" b="1" dirty="0"/>
              <a:t>Daniel </a:t>
            </a:r>
            <a:r>
              <a:rPr lang="en-US" b="1" dirty="0" smtClean="0"/>
              <a:t>6:24 (NBLA) </a:t>
            </a:r>
            <a:r>
              <a:rPr lang="en-US" dirty="0"/>
              <a:t/>
            </a:r>
            <a:br>
              <a:rPr lang="en-US" dirty="0"/>
            </a:br>
            <a:r>
              <a:rPr lang="en-US" baseline="30000" dirty="0" smtClean="0"/>
              <a:t>24</a:t>
            </a:r>
            <a:r>
              <a:rPr lang="es-ES" dirty="0" smtClean="0"/>
              <a:t>El </a:t>
            </a:r>
            <a:r>
              <a:rPr lang="es-ES" dirty="0"/>
              <a:t>rey dio órdenes que trajeran a aquellos hombres que habían acusado falsamente a Daniel, y que los echaran a ellos, a sus hijos y a sus mujeres en el foso de los leones. No habían llegado aún al fondo del foso, cuando ya los leones se habían apoderado de ellos y triturado todos sus huesos. </a:t>
            </a:r>
            <a:endParaRPr lang="en-US" dirty="0"/>
          </a:p>
        </p:txBody>
      </p:sp>
    </p:spTree>
    <p:extLst>
      <p:ext uri="{BB962C8B-B14F-4D97-AF65-F5344CB8AC3E}">
        <p14:creationId xmlns:p14="http://schemas.microsoft.com/office/powerpoint/2010/main" val="175099614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996" y="2436548"/>
            <a:ext cx="3560763" cy="3278452"/>
          </a:xfrm>
          <a:prstGeom prst="rect">
            <a:avLst/>
          </a:prstGeom>
        </p:spPr>
      </p:pic>
      <p:sp>
        <p:nvSpPr>
          <p:cNvPr id="2" name="Title 1"/>
          <p:cNvSpPr>
            <a:spLocks noGrp="1"/>
          </p:cNvSpPr>
          <p:nvPr>
            <p:ph type="title"/>
          </p:nvPr>
        </p:nvSpPr>
        <p:spPr/>
        <p:txBody>
          <a:bodyPr/>
          <a:lstStyle/>
          <a:p>
            <a:r>
              <a:rPr lang="en-US" dirty="0" smtClean="0"/>
              <a:t>Daniel 6 - </a:t>
            </a:r>
            <a:r>
              <a:rPr lang="en-US" dirty="0" err="1" smtClean="0"/>
              <a:t>Narrativa</a:t>
            </a:r>
            <a:endParaRPr lang="en-US" dirty="0"/>
          </a:p>
        </p:txBody>
      </p:sp>
      <p:sp>
        <p:nvSpPr>
          <p:cNvPr id="9" name="Rectangle 8"/>
          <p:cNvSpPr/>
          <p:nvPr/>
        </p:nvSpPr>
        <p:spPr>
          <a:xfrm>
            <a:off x="2129516" y="3125976"/>
            <a:ext cx="1014776" cy="2392322"/>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45" tIns="45671" rIns="91345" bIns="45671" spcCol="0" rtlCol="0" anchor="ctr"/>
          <a:lstStyle/>
          <a:p>
            <a:pPr algn="ctr"/>
            <a:endParaRPr lang="en-US">
              <a:solidFill>
                <a:prstClr val="white"/>
              </a:solidFill>
            </a:endParaRPr>
          </a:p>
        </p:txBody>
      </p:sp>
      <p:sp>
        <p:nvSpPr>
          <p:cNvPr id="5" name="TextBox 4"/>
          <p:cNvSpPr txBox="1"/>
          <p:nvPr/>
        </p:nvSpPr>
        <p:spPr>
          <a:xfrm>
            <a:off x="2222205" y="1190709"/>
            <a:ext cx="6921795" cy="4524217"/>
          </a:xfrm>
          <a:prstGeom prst="rect">
            <a:avLst/>
          </a:prstGeom>
          <a:noFill/>
        </p:spPr>
        <p:txBody>
          <a:bodyPr wrap="square" lIns="91345" tIns="45671" rIns="91345" bIns="45671" rtlCol="0">
            <a:spAutoFit/>
          </a:bodyPr>
          <a:lstStyle/>
          <a:p>
            <a:r>
              <a:rPr lang="es-ES" b="1" dirty="0" smtClean="0">
                <a:solidFill>
                  <a:prstClr val="black"/>
                </a:solidFill>
              </a:rPr>
              <a:t>Resultado</a:t>
            </a:r>
            <a:endParaRPr lang="en-US" b="1" dirty="0">
              <a:solidFill>
                <a:prstClr val="black"/>
              </a:solidFill>
            </a:endParaRPr>
          </a:p>
          <a:p>
            <a:r>
              <a:rPr lang="en-US" b="1" dirty="0" smtClean="0"/>
              <a:t>Daniel 6:25-28 (NBLA) </a:t>
            </a:r>
            <a:r>
              <a:rPr lang="en-US" dirty="0"/>
              <a:t/>
            </a:r>
            <a:br>
              <a:rPr lang="en-US" dirty="0"/>
            </a:br>
            <a:r>
              <a:rPr lang="en-US" baseline="30000" dirty="0" smtClean="0"/>
              <a:t>25</a:t>
            </a:r>
            <a:r>
              <a:rPr lang="es-ES" dirty="0" smtClean="0"/>
              <a:t>Entonces </a:t>
            </a:r>
            <a:r>
              <a:rPr lang="es-ES" dirty="0"/>
              <a:t>el rey Darío escribió a todos los pueblos, naciones y lenguas que habitaban en toda la tierra: </a:t>
            </a:r>
            <a:endParaRPr lang="es-ES" dirty="0" smtClean="0"/>
          </a:p>
          <a:p>
            <a:r>
              <a:rPr lang="es-ES" dirty="0" smtClean="0"/>
              <a:t>«</a:t>
            </a:r>
            <a:r>
              <a:rPr lang="es-ES" dirty="0"/>
              <a:t>Que abunde su paz. </a:t>
            </a:r>
          </a:p>
          <a:p>
            <a:r>
              <a:rPr lang="es-ES" dirty="0" smtClean="0"/>
              <a:t>26</a:t>
            </a:r>
            <a:r>
              <a:rPr lang="es-ES" dirty="0"/>
              <a:t>  De parte mía se proclama un decreto de que en todo el dominio de mi reino </a:t>
            </a:r>
            <a:endParaRPr lang="es-ES" dirty="0" smtClean="0"/>
          </a:p>
          <a:p>
            <a:r>
              <a:rPr lang="es-ES" dirty="0" smtClean="0"/>
              <a:t>todos </a:t>
            </a:r>
            <a:r>
              <a:rPr lang="es-ES" dirty="0"/>
              <a:t>teman y tiemblen delante del Dios de Daniel, </a:t>
            </a:r>
            <a:endParaRPr lang="es-ES" dirty="0" smtClean="0"/>
          </a:p>
          <a:p>
            <a:r>
              <a:rPr lang="es-ES" dirty="0" smtClean="0"/>
              <a:t>Porque </a:t>
            </a:r>
            <a:r>
              <a:rPr lang="es-ES" dirty="0"/>
              <a:t>Él es el Dios viviente que permanece para siempre, </a:t>
            </a:r>
            <a:endParaRPr lang="es-ES" dirty="0" smtClean="0"/>
          </a:p>
          <a:p>
            <a:r>
              <a:rPr lang="es-ES" dirty="0" smtClean="0"/>
              <a:t>Y </a:t>
            </a:r>
            <a:r>
              <a:rPr lang="es-ES" dirty="0"/>
              <a:t>Su reino no será destruido Y Su dominio durará para siempre. </a:t>
            </a:r>
          </a:p>
          <a:p>
            <a:r>
              <a:rPr lang="es-ES" dirty="0" smtClean="0"/>
              <a:t>27</a:t>
            </a:r>
            <a:r>
              <a:rPr lang="es-ES" dirty="0"/>
              <a:t>  Él es el que libra y rescata, </a:t>
            </a:r>
            <a:endParaRPr lang="es-ES" dirty="0" smtClean="0"/>
          </a:p>
          <a:p>
            <a:r>
              <a:rPr lang="es-ES" dirty="0" smtClean="0"/>
              <a:t>hace </a:t>
            </a:r>
            <a:r>
              <a:rPr lang="es-ES" dirty="0"/>
              <a:t>señales y maravillas </a:t>
            </a:r>
            <a:endParaRPr lang="es-ES" dirty="0" smtClean="0"/>
          </a:p>
          <a:p>
            <a:r>
              <a:rPr lang="es-ES" dirty="0" smtClean="0"/>
              <a:t>En </a:t>
            </a:r>
            <a:r>
              <a:rPr lang="es-ES" dirty="0"/>
              <a:t>el cielo y en la tierra, </a:t>
            </a:r>
            <a:endParaRPr lang="es-ES" dirty="0" smtClean="0"/>
          </a:p>
          <a:p>
            <a:r>
              <a:rPr lang="es-ES" dirty="0" smtClean="0"/>
              <a:t>El </a:t>
            </a:r>
            <a:r>
              <a:rPr lang="es-ES" dirty="0"/>
              <a:t>que ha librado a Daniel del poder de los leones». </a:t>
            </a:r>
          </a:p>
          <a:p>
            <a:r>
              <a:rPr lang="es-ES" dirty="0" smtClean="0"/>
              <a:t>28</a:t>
            </a:r>
            <a:r>
              <a:rPr lang="es-ES" dirty="0"/>
              <a:t>  Y este mismo Daniel prosperó durante el reinado de Darío y durante el reinado de Ciro el Persa. </a:t>
            </a:r>
          </a:p>
        </p:txBody>
      </p:sp>
    </p:spTree>
    <p:extLst>
      <p:ext uri="{BB962C8B-B14F-4D97-AF65-F5344CB8AC3E}">
        <p14:creationId xmlns:p14="http://schemas.microsoft.com/office/powerpoint/2010/main" val="166241497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lum/>
            <a:alphaModFix/>
          </a:blip>
          <a:srcRect/>
          <a:stretch>
            <a:fillRect/>
          </a:stretch>
        </p:blipFill>
        <p:spPr>
          <a:xfrm>
            <a:off x="-7836" y="0"/>
            <a:ext cx="9214621" cy="5715246"/>
          </a:xfrm>
          <a:prstGeom prst="rect">
            <a:avLst/>
          </a:prstGeom>
          <a:noFill/>
          <a:ln>
            <a:noFill/>
          </a:ln>
        </p:spPr>
      </p:pic>
      <p:sp>
        <p:nvSpPr>
          <p:cNvPr id="3" name="Subtitle 2"/>
          <p:cNvSpPr txBox="1">
            <a:spLocks noGrp="1"/>
          </p:cNvSpPr>
          <p:nvPr>
            <p:ph type="subTitle" idx="4294967295"/>
          </p:nvPr>
        </p:nvSpPr>
        <p:spPr>
          <a:xfrm>
            <a:off x="457288" y="-1625306"/>
            <a:ext cx="8228763" cy="8130073"/>
          </a:xfrm>
        </p:spPr>
        <p:txBody>
          <a:bodyPr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indent="0" algn="l">
              <a:buNone/>
            </a:pPr>
            <a:endParaRPr lang="en-US" sz="5600" dirty="0">
              <a:solidFill>
                <a:srgbClr val="FFFFFF"/>
              </a:solidFill>
              <a:latin typeface="Papyrus" pitchFamily="18"/>
            </a:endParaRPr>
          </a:p>
          <a:p>
            <a:pPr marL="0" indent="0" algn="l">
              <a:buNone/>
            </a:pPr>
            <a:endParaRPr lang="en-US" sz="5600" dirty="0">
              <a:solidFill>
                <a:srgbClr val="FFFFFF"/>
              </a:solidFill>
              <a:effectLst>
                <a:outerShdw dist="17961" dir="2700000">
                  <a:scrgbClr r="0" g="0" b="0"/>
                </a:outerShdw>
              </a:effectLst>
              <a:latin typeface="Papyrus" pitchFamily="18"/>
            </a:endParaRPr>
          </a:p>
          <a:p>
            <a:pPr marL="0" indent="0" algn="l">
              <a:buNone/>
            </a:pPr>
            <a:r>
              <a:rPr lang="en-US" sz="5600" dirty="0" smtClean="0">
                <a:solidFill>
                  <a:srgbClr val="FFFFFF"/>
                </a:solidFill>
                <a:effectLst>
                  <a:outerShdw dist="17961" dir="2700000">
                    <a:scrgbClr r="0" g="0" b="0"/>
                  </a:outerShdw>
                </a:effectLst>
                <a:latin typeface="Papyrus" pitchFamily="18"/>
              </a:rPr>
              <a:t>“Los </a:t>
            </a:r>
            <a:r>
              <a:rPr lang="en-US" sz="5600" dirty="0" err="1" smtClean="0">
                <a:solidFill>
                  <a:srgbClr val="FFFFFF"/>
                </a:solidFill>
                <a:effectLst>
                  <a:outerShdw dist="17961" dir="2700000">
                    <a:scrgbClr r="0" g="0" b="0"/>
                  </a:outerShdw>
                </a:effectLst>
                <a:latin typeface="Papyrus" pitchFamily="18"/>
              </a:rPr>
              <a:t>años</a:t>
            </a:r>
            <a:r>
              <a:rPr lang="en-US" sz="5600" dirty="0" smtClean="0">
                <a:solidFill>
                  <a:srgbClr val="FFFFFF"/>
                </a:solidFill>
                <a:effectLst>
                  <a:outerShdw dist="17961" dir="2700000">
                    <a:scrgbClr r="0" g="0" b="0"/>
                  </a:outerShdw>
                </a:effectLst>
                <a:latin typeface="Papyrus" pitchFamily="18"/>
              </a:rPr>
              <a:t> de </a:t>
            </a:r>
            <a:r>
              <a:rPr lang="en-US" sz="5600" dirty="0" err="1" smtClean="0">
                <a:solidFill>
                  <a:srgbClr val="FFFFFF"/>
                </a:solidFill>
                <a:effectLst>
                  <a:outerShdw dist="17961" dir="2700000">
                    <a:scrgbClr r="0" g="0" b="0"/>
                  </a:outerShdw>
                </a:effectLst>
                <a:latin typeface="Papyrus" pitchFamily="18"/>
              </a:rPr>
              <a:t>silencio</a:t>
            </a:r>
            <a:r>
              <a:rPr lang="en-US" sz="5600" dirty="0" smtClean="0">
                <a:solidFill>
                  <a:srgbClr val="FFFFFF"/>
                </a:solidFill>
                <a:effectLst>
                  <a:outerShdw dist="17961" dir="2700000">
                    <a:scrgbClr r="0" g="0" b="0"/>
                  </a:outerShdw>
                </a:effectLst>
                <a:latin typeface="Papyrus" pitchFamily="18"/>
              </a:rPr>
              <a:t>”</a:t>
            </a:r>
            <a:endParaRPr lang="en-US" sz="5600" dirty="0">
              <a:solidFill>
                <a:srgbClr val="FFFFFF"/>
              </a:solidFill>
              <a:effectLst>
                <a:outerShdw dist="17961" dir="2700000">
                  <a:scrgbClr r="0" g="0" b="0"/>
                </a:outerShdw>
              </a:effectLst>
              <a:latin typeface="Papyrus" pitchFamily="18"/>
            </a:endParaRPr>
          </a:p>
          <a:p>
            <a:pPr marL="0" indent="0" algn="l">
              <a:buNone/>
            </a:pPr>
            <a:r>
              <a:rPr lang="en-US" dirty="0" smtClean="0">
                <a:solidFill>
                  <a:srgbClr val="FFFFFF"/>
                </a:solidFill>
                <a:effectLst>
                  <a:outerShdw dist="17961" dir="2700000">
                    <a:scrgbClr r="0" g="0" b="0"/>
                  </a:outerShdw>
                </a:effectLst>
              </a:rPr>
              <a:t>El </a:t>
            </a:r>
            <a:r>
              <a:rPr lang="en-US" dirty="0" err="1" smtClean="0">
                <a:solidFill>
                  <a:srgbClr val="FFFFFF"/>
                </a:solidFill>
                <a:effectLst>
                  <a:outerShdw dist="17961" dir="2700000">
                    <a:scrgbClr r="0" g="0" b="0"/>
                  </a:outerShdw>
                </a:effectLst>
              </a:rPr>
              <a:t>período</a:t>
            </a:r>
            <a:r>
              <a:rPr lang="en-US" dirty="0" smtClean="0">
                <a:solidFill>
                  <a:srgbClr val="FFFFFF"/>
                </a:solidFill>
                <a:effectLst>
                  <a:outerShdw dist="17961" dir="2700000">
                    <a:scrgbClr r="0" g="0" b="0"/>
                  </a:outerShdw>
                </a:effectLst>
              </a:rPr>
              <a:t> intertestamental</a:t>
            </a:r>
            <a:endParaRPr lang="en-US" dirty="0">
              <a:solidFill>
                <a:srgbClr val="FFFFFF"/>
              </a:solidFill>
              <a:effectLst>
                <a:outerShdw dist="17961" dir="2700000">
                  <a:scrgbClr r="0" g="0" b="0"/>
                </a:outerShdw>
              </a:effectLst>
            </a:endParaRPr>
          </a:p>
          <a:p>
            <a:pPr marL="0" indent="0" algn="l">
              <a:buNone/>
            </a:pPr>
            <a:endParaRPr lang="en-US" dirty="0">
              <a:solidFill>
                <a:srgbClr val="FFFFFF"/>
              </a:solidFill>
              <a:effectLst>
                <a:outerShdw dist="17961" dir="2700000">
                  <a:scrgbClr r="0" g="0" b="0"/>
                </a:outerShdw>
              </a:effectLst>
            </a:endParaRPr>
          </a:p>
          <a:p>
            <a:pPr marL="0" indent="0" algn="l">
              <a:buNone/>
            </a:pPr>
            <a:endParaRPr lang="en-US" dirty="0"/>
          </a:p>
          <a:p>
            <a:pPr marL="0" indent="0" algn="l">
              <a:buNone/>
            </a:pPr>
            <a:endParaRPr lang="en-US" dirty="0"/>
          </a:p>
          <a:p>
            <a:pPr marL="0" indent="0" algn="l">
              <a:buNone/>
            </a:pPr>
            <a:endParaRPr lang="en-US" dirty="0"/>
          </a:p>
          <a:p>
            <a:pPr marL="0" indent="0" algn="l">
              <a:buNone/>
            </a:pPr>
            <a:endParaRPr lang="en-US" dirty="0"/>
          </a:p>
          <a:p>
            <a:pPr marL="0" indent="0" algn="l">
              <a:buNone/>
            </a:pPr>
            <a:endParaRPr lang="en-US" dirty="0"/>
          </a:p>
          <a:p>
            <a:pPr marL="0" indent="0" algn="l">
              <a:buNone/>
            </a:pPr>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5497" y="3247841"/>
            <a:ext cx="3480028" cy="2625284"/>
          </a:xfrm>
          <a:prstGeom prst="rect">
            <a:avLst/>
          </a:prstGeom>
        </p:spPr>
      </p:pic>
      <p:sp>
        <p:nvSpPr>
          <p:cNvPr id="6" name="TextBox 5"/>
          <p:cNvSpPr txBox="1"/>
          <p:nvPr/>
        </p:nvSpPr>
        <p:spPr>
          <a:xfrm>
            <a:off x="1985731" y="2878509"/>
            <a:ext cx="4143443" cy="369332"/>
          </a:xfrm>
          <a:prstGeom prst="rect">
            <a:avLst/>
          </a:prstGeom>
          <a:solidFill>
            <a:schemeClr val="tx1"/>
          </a:solidFill>
        </p:spPr>
        <p:txBody>
          <a:bodyPr wrap="none" rtlCol="0">
            <a:spAutoFit/>
          </a:bodyPr>
          <a:lstStyle/>
          <a:p>
            <a:pPr algn="ctr" defTabSz="914400"/>
            <a:r>
              <a:rPr lang="en-US" dirty="0" err="1" smtClean="0">
                <a:solidFill>
                  <a:srgbClr val="FFFF00"/>
                </a:solidFill>
              </a:rPr>
              <a:t>Libro</a:t>
            </a:r>
            <a:r>
              <a:rPr lang="en-US" dirty="0" smtClean="0">
                <a:solidFill>
                  <a:srgbClr val="FFFF00"/>
                </a:solidFill>
              </a:rPr>
              <a:t> de Daniel: </a:t>
            </a:r>
            <a:r>
              <a:rPr lang="en-US" dirty="0" err="1" smtClean="0">
                <a:solidFill>
                  <a:srgbClr val="FFFF00"/>
                </a:solidFill>
              </a:rPr>
              <a:t>una</a:t>
            </a:r>
            <a:r>
              <a:rPr lang="en-US" dirty="0" smtClean="0">
                <a:solidFill>
                  <a:srgbClr val="FFFF00"/>
                </a:solidFill>
              </a:rPr>
              <a:t> </a:t>
            </a:r>
            <a:r>
              <a:rPr lang="en-US" dirty="0" err="1" smtClean="0">
                <a:solidFill>
                  <a:srgbClr val="FFFF00"/>
                </a:solidFill>
              </a:rPr>
              <a:t>guía</a:t>
            </a:r>
            <a:r>
              <a:rPr lang="en-US" dirty="0" smtClean="0">
                <a:solidFill>
                  <a:srgbClr val="FFFF00"/>
                </a:solidFill>
              </a:rPr>
              <a:t> de </a:t>
            </a:r>
            <a:r>
              <a:rPr lang="en-US" dirty="0" err="1" smtClean="0">
                <a:solidFill>
                  <a:srgbClr val="FFFF00"/>
                </a:solidFill>
              </a:rPr>
              <a:t>supervivencia</a:t>
            </a:r>
            <a:endParaRPr lang="en-US" dirty="0">
              <a:solidFill>
                <a:srgbClr val="FFFF00"/>
              </a:solidFill>
            </a:endParaRPr>
          </a:p>
        </p:txBody>
      </p:sp>
    </p:spTree>
    <p:extLst>
      <p:ext uri="{BB962C8B-B14F-4D97-AF65-F5344CB8AC3E}">
        <p14:creationId xmlns:p14="http://schemas.microsoft.com/office/powerpoint/2010/main" val="1547867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26" y="3"/>
            <a:ext cx="9144000" cy="1190625"/>
          </a:xfrm>
          <a:prstGeom prst="rect">
            <a:avLst/>
          </a:prstGeom>
        </p:spPr>
      </p:pic>
      <p:sp>
        <p:nvSpPr>
          <p:cNvPr id="2" name="Title 1"/>
          <p:cNvSpPr>
            <a:spLocks noGrp="1"/>
          </p:cNvSpPr>
          <p:nvPr>
            <p:ph type="title"/>
          </p:nvPr>
        </p:nvSpPr>
        <p:spPr>
          <a:xfrm>
            <a:off x="457200" y="119064"/>
            <a:ext cx="8229600" cy="952500"/>
          </a:xfrm>
        </p:spPr>
        <p:txBody>
          <a:bodyPr>
            <a:normAutofit/>
          </a:bodyPr>
          <a:lstStyle/>
          <a:p>
            <a:r>
              <a:rPr lang="en-US" sz="5400" b="1" dirty="0">
                <a:solidFill>
                  <a:srgbClr val="FFFF00"/>
                </a:solidFill>
                <a:effectLst>
                  <a:outerShdw blurRad="38100" dist="38100" dir="2700000" algn="tl">
                    <a:srgbClr val="000000">
                      <a:alpha val="43137"/>
                    </a:srgbClr>
                  </a:outerShdw>
                </a:effectLst>
              </a:rPr>
              <a:t>C.  </a:t>
            </a:r>
            <a:r>
              <a:rPr lang="en-US" sz="5400" b="1" dirty="0" err="1" smtClean="0">
                <a:solidFill>
                  <a:srgbClr val="FFFF00"/>
                </a:solidFill>
                <a:effectLst>
                  <a:outerShdw blurRad="38100" dist="38100" dir="2700000" algn="tl">
                    <a:srgbClr val="000000">
                      <a:alpha val="43137"/>
                    </a:srgbClr>
                  </a:outerShdw>
                </a:effectLst>
              </a:rPr>
              <a:t>Profecías</a:t>
            </a:r>
            <a:r>
              <a:rPr lang="en-US" sz="5400" b="1" dirty="0" smtClean="0">
                <a:solidFill>
                  <a:srgbClr val="FFFF00"/>
                </a:solidFill>
                <a:effectLst>
                  <a:outerShdw blurRad="38100" dist="38100" dir="2700000" algn="tl">
                    <a:srgbClr val="000000">
                      <a:alpha val="43137"/>
                    </a:srgbClr>
                  </a:outerShdw>
                </a:effectLst>
              </a:rPr>
              <a:t> </a:t>
            </a:r>
            <a:r>
              <a:rPr lang="en-US" sz="5400" b="1" dirty="0" err="1" smtClean="0">
                <a:solidFill>
                  <a:srgbClr val="FFFF00"/>
                </a:solidFill>
                <a:effectLst>
                  <a:outerShdw blurRad="38100" dist="38100" dir="2700000" algn="tl">
                    <a:srgbClr val="000000">
                      <a:alpha val="43137"/>
                    </a:srgbClr>
                  </a:outerShdw>
                </a:effectLst>
              </a:rPr>
              <a:t>precursoras</a:t>
            </a:r>
            <a:endParaRPr lang="en-US" sz="5400" b="1"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76200" y="1421058"/>
            <a:ext cx="4876800" cy="4267200"/>
          </a:xfrm>
        </p:spPr>
        <p:txBody>
          <a:bodyPr>
            <a:normAutofit lnSpcReduction="10000"/>
          </a:bodyPr>
          <a:lstStyle/>
          <a:p>
            <a:r>
              <a:rPr lang="en-US" dirty="0" smtClean="0"/>
              <a:t>Lev 26</a:t>
            </a:r>
          </a:p>
          <a:p>
            <a:r>
              <a:rPr lang="en-US" dirty="0" err="1" smtClean="0"/>
              <a:t>Deut</a:t>
            </a:r>
            <a:r>
              <a:rPr lang="en-US" dirty="0" smtClean="0"/>
              <a:t> 28</a:t>
            </a:r>
          </a:p>
          <a:p>
            <a:r>
              <a:rPr lang="en-US" dirty="0" smtClean="0"/>
              <a:t>Isa 44:23 – 45:1</a:t>
            </a:r>
          </a:p>
          <a:p>
            <a:r>
              <a:rPr lang="en-US" dirty="0" smtClean="0"/>
              <a:t>II Reyes 20:16</a:t>
            </a:r>
            <a:br>
              <a:rPr lang="en-US" dirty="0" smtClean="0"/>
            </a:br>
            <a:r>
              <a:rPr lang="en-US" dirty="0" smtClean="0"/>
              <a:t>Isa 39:7</a:t>
            </a:r>
          </a:p>
          <a:p>
            <a:r>
              <a:rPr lang="en-US" dirty="0" err="1" smtClean="0"/>
              <a:t>Jer</a:t>
            </a:r>
            <a:r>
              <a:rPr lang="en-US" dirty="0" smtClean="0"/>
              <a:t> 25</a:t>
            </a:r>
          </a:p>
          <a:p>
            <a:r>
              <a:rPr lang="en-US" dirty="0" err="1" smtClean="0"/>
              <a:t>Jer</a:t>
            </a:r>
            <a:r>
              <a:rPr lang="en-US" dirty="0" smtClean="0"/>
              <a:t> 29</a:t>
            </a:r>
          </a:p>
          <a:p>
            <a:r>
              <a:rPr lang="en-US" dirty="0" smtClean="0"/>
              <a:t>(</a:t>
            </a:r>
            <a:r>
              <a:rPr lang="en-US" dirty="0" err="1" smtClean="0"/>
              <a:t>véase</a:t>
            </a:r>
            <a:r>
              <a:rPr lang="en-US" dirty="0" smtClean="0"/>
              <a:t> Mat 24:15)</a:t>
            </a:r>
            <a:endParaRPr lang="en-US" dirty="0"/>
          </a:p>
        </p:txBody>
      </p:sp>
      <p:sp>
        <p:nvSpPr>
          <p:cNvPr id="7" name="Content Placeholder 2"/>
          <p:cNvSpPr txBox="1">
            <a:spLocks/>
          </p:cNvSpPr>
          <p:nvPr/>
        </p:nvSpPr>
        <p:spPr>
          <a:xfrm>
            <a:off x="3581400" y="1421058"/>
            <a:ext cx="5791200" cy="42672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i="1" dirty="0" err="1" smtClean="0"/>
              <a:t>Desolación</a:t>
            </a:r>
            <a:r>
              <a:rPr lang="en-US" i="1" dirty="0" smtClean="0"/>
              <a:t>, </a:t>
            </a:r>
            <a:r>
              <a:rPr lang="en-US" i="1" dirty="0" err="1" smtClean="0"/>
              <a:t>dispersión</a:t>
            </a:r>
            <a:endParaRPr lang="en-US" i="1" dirty="0" smtClean="0"/>
          </a:p>
          <a:p>
            <a:r>
              <a:rPr lang="en-US" i="1" dirty="0" smtClean="0"/>
              <a:t>Rey </a:t>
            </a:r>
            <a:r>
              <a:rPr lang="en-US" i="1" dirty="0" err="1" smtClean="0"/>
              <a:t>extranjero</a:t>
            </a:r>
            <a:r>
              <a:rPr lang="en-US" i="1" dirty="0" smtClean="0"/>
              <a:t> (</a:t>
            </a:r>
            <a:r>
              <a:rPr lang="en-US" i="1" dirty="0" err="1" smtClean="0"/>
              <a:t>lejos</a:t>
            </a:r>
            <a:r>
              <a:rPr lang="en-US" i="1" dirty="0" smtClean="0"/>
              <a:t>)</a:t>
            </a:r>
          </a:p>
          <a:p>
            <a:r>
              <a:rPr lang="en-US" i="1" dirty="0" smtClean="0"/>
              <a:t>‘</a:t>
            </a:r>
            <a:r>
              <a:rPr lang="en-US" i="1" dirty="0" err="1" smtClean="0"/>
              <a:t>Ciro</a:t>
            </a:r>
            <a:r>
              <a:rPr lang="en-US" i="1" dirty="0" smtClean="0"/>
              <a:t>’ </a:t>
            </a:r>
            <a:r>
              <a:rPr lang="en-US" i="1" dirty="0" err="1" smtClean="0"/>
              <a:t>permitirá</a:t>
            </a:r>
            <a:r>
              <a:rPr lang="en-US" i="1" dirty="0" smtClean="0"/>
              <a:t> un </a:t>
            </a:r>
            <a:r>
              <a:rPr lang="en-US" i="1" dirty="0" err="1" smtClean="0"/>
              <a:t>retorno</a:t>
            </a:r>
            <a:endParaRPr lang="en-US" i="1" dirty="0" smtClean="0"/>
          </a:p>
          <a:p>
            <a:r>
              <a:rPr lang="en-US" i="1" dirty="0" err="1" smtClean="0"/>
              <a:t>Babilonia</a:t>
            </a:r>
            <a:r>
              <a:rPr lang="en-US" i="1" dirty="0" smtClean="0"/>
              <a:t> </a:t>
            </a:r>
            <a:r>
              <a:rPr lang="en-US" i="1" dirty="0" err="1" smtClean="0"/>
              <a:t>llevará</a:t>
            </a:r>
            <a:r>
              <a:rPr lang="en-US" i="1" dirty="0" smtClean="0"/>
              <a:t> a </a:t>
            </a:r>
            <a:r>
              <a:rPr lang="en-US" i="1" dirty="0" err="1" smtClean="0"/>
              <a:t>hijos</a:t>
            </a:r>
            <a:r>
              <a:rPr lang="en-US" i="1" dirty="0" smtClean="0"/>
              <a:t/>
            </a:r>
            <a:br>
              <a:rPr lang="en-US" i="1" dirty="0" smtClean="0"/>
            </a:br>
            <a:r>
              <a:rPr lang="en-US" i="1" dirty="0" smtClean="0"/>
              <a:t>  </a:t>
            </a:r>
          </a:p>
          <a:p>
            <a:r>
              <a:rPr lang="en-US" i="1" dirty="0" err="1" smtClean="0"/>
              <a:t>Babilonia</a:t>
            </a:r>
            <a:r>
              <a:rPr lang="en-US" i="1" dirty="0" smtClean="0"/>
              <a:t> </a:t>
            </a:r>
            <a:r>
              <a:rPr lang="en-US" i="1" dirty="0" err="1" smtClean="0"/>
              <a:t>castigado</a:t>
            </a:r>
            <a:r>
              <a:rPr lang="en-US" i="1" dirty="0" smtClean="0"/>
              <a:t> </a:t>
            </a:r>
            <a:r>
              <a:rPr lang="en-US" i="1" dirty="0" err="1" smtClean="0"/>
              <a:t>en</a:t>
            </a:r>
            <a:r>
              <a:rPr lang="en-US" i="1" dirty="0" smtClean="0"/>
              <a:t> 70 </a:t>
            </a:r>
            <a:r>
              <a:rPr lang="en-US" i="1" dirty="0" err="1" smtClean="0"/>
              <a:t>años</a:t>
            </a:r>
            <a:endParaRPr lang="en-US" i="1" dirty="0" smtClean="0"/>
          </a:p>
          <a:p>
            <a:r>
              <a:rPr lang="en-US" i="1" dirty="0" smtClean="0"/>
              <a:t>Pueblo </a:t>
            </a:r>
            <a:r>
              <a:rPr lang="en-US" i="1" dirty="0" err="1" smtClean="0"/>
              <a:t>volverá</a:t>
            </a:r>
            <a:r>
              <a:rPr lang="en-US" i="1" dirty="0" smtClean="0"/>
              <a:t> </a:t>
            </a:r>
            <a:r>
              <a:rPr lang="en-US" i="1" dirty="0" err="1" smtClean="0"/>
              <a:t>en</a:t>
            </a:r>
            <a:r>
              <a:rPr lang="en-US" i="1" dirty="0" smtClean="0"/>
              <a:t> 70 </a:t>
            </a:r>
            <a:r>
              <a:rPr lang="en-US" i="1" dirty="0" err="1" smtClean="0"/>
              <a:t>años</a:t>
            </a:r>
            <a:endParaRPr lang="en-US" i="1" dirty="0" smtClean="0"/>
          </a:p>
          <a:p>
            <a:r>
              <a:rPr lang="en-US" i="1" dirty="0" smtClean="0"/>
              <a:t>“… se </a:t>
            </a:r>
            <a:r>
              <a:rPr lang="en-US" i="1" dirty="0" err="1" smtClean="0"/>
              <a:t>habló</a:t>
            </a:r>
            <a:r>
              <a:rPr lang="en-US" i="1" dirty="0" smtClean="0"/>
              <a:t> </a:t>
            </a:r>
            <a:r>
              <a:rPr lang="en-US" i="1" dirty="0" err="1" smtClean="0"/>
              <a:t>por</a:t>
            </a:r>
            <a:r>
              <a:rPr lang="en-US" i="1" dirty="0" smtClean="0"/>
              <a:t> Daniel…”</a:t>
            </a:r>
            <a:endParaRPr lang="en-US" i="1" dirty="0"/>
          </a:p>
        </p:txBody>
      </p:sp>
    </p:spTree>
    <p:extLst>
      <p:ext uri="{BB962C8B-B14F-4D97-AF65-F5344CB8AC3E}">
        <p14:creationId xmlns:p14="http://schemas.microsoft.com/office/powerpoint/2010/main" val="385675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65" y="-362308"/>
            <a:ext cx="9144000" cy="155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532269" y="-640148"/>
            <a:ext cx="914400" cy="15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5866"/>
            <a:ext cx="9145905"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6" name="TextBox 125"/>
          <p:cNvSpPr txBox="1"/>
          <p:nvPr/>
        </p:nvSpPr>
        <p:spPr>
          <a:xfrm>
            <a:off x="77153" y="462787"/>
            <a:ext cx="1291273" cy="307777"/>
          </a:xfrm>
          <a:prstGeom prst="rect">
            <a:avLst/>
          </a:prstGeom>
          <a:solidFill>
            <a:srgbClr val="FFC000"/>
          </a:solidFill>
        </p:spPr>
        <p:txBody>
          <a:bodyPr wrap="square" rtlCol="0">
            <a:spAutoFit/>
          </a:bodyPr>
          <a:lstStyle/>
          <a:p>
            <a:r>
              <a:rPr lang="es-ES" sz="1400" b="1" dirty="0" err="1" smtClean="0"/>
              <a:t>Nabopolasar</a:t>
            </a:r>
            <a:endParaRPr lang="en-US" sz="1400" b="1" dirty="0"/>
          </a:p>
        </p:txBody>
      </p:sp>
      <p:sp>
        <p:nvSpPr>
          <p:cNvPr id="128" name="TextBox 127"/>
          <p:cNvSpPr txBox="1"/>
          <p:nvPr/>
        </p:nvSpPr>
        <p:spPr>
          <a:xfrm>
            <a:off x="1524953" y="462787"/>
            <a:ext cx="1447800" cy="307777"/>
          </a:xfrm>
          <a:prstGeom prst="rect">
            <a:avLst/>
          </a:prstGeom>
          <a:solidFill>
            <a:srgbClr val="FFC000"/>
          </a:solidFill>
        </p:spPr>
        <p:txBody>
          <a:bodyPr wrap="square" rtlCol="0">
            <a:spAutoFit/>
          </a:bodyPr>
          <a:lstStyle/>
          <a:p>
            <a:r>
              <a:rPr lang="es-ES" sz="1400" b="1" dirty="0" smtClean="0"/>
              <a:t>Nabucodonosor</a:t>
            </a:r>
            <a:endParaRPr lang="en-US" sz="1400" b="1" dirty="0"/>
          </a:p>
        </p:txBody>
      </p:sp>
      <p:sp>
        <p:nvSpPr>
          <p:cNvPr id="129" name="TextBox 128"/>
          <p:cNvSpPr txBox="1"/>
          <p:nvPr/>
        </p:nvSpPr>
        <p:spPr>
          <a:xfrm>
            <a:off x="4039553" y="462787"/>
            <a:ext cx="1447800" cy="307777"/>
          </a:xfrm>
          <a:prstGeom prst="rect">
            <a:avLst/>
          </a:prstGeom>
          <a:solidFill>
            <a:srgbClr val="FFC000"/>
          </a:solidFill>
        </p:spPr>
        <p:txBody>
          <a:bodyPr wrap="square" rtlCol="0">
            <a:spAutoFit/>
          </a:bodyPr>
          <a:lstStyle/>
          <a:p>
            <a:r>
              <a:rPr lang="es-ES" sz="1400" b="1" dirty="0" err="1" smtClean="0"/>
              <a:t>Evil</a:t>
            </a:r>
            <a:r>
              <a:rPr lang="es-ES" sz="1400" b="1" dirty="0" smtClean="0"/>
              <a:t> </a:t>
            </a:r>
            <a:r>
              <a:rPr lang="es-ES" sz="1400" b="1" dirty="0" err="1" smtClean="0"/>
              <a:t>Merodac</a:t>
            </a:r>
            <a:endParaRPr lang="en-US" sz="1400" b="1" dirty="0"/>
          </a:p>
        </p:txBody>
      </p:sp>
      <p:sp>
        <p:nvSpPr>
          <p:cNvPr id="133" name="TextBox 132"/>
          <p:cNvSpPr txBox="1"/>
          <p:nvPr/>
        </p:nvSpPr>
        <p:spPr>
          <a:xfrm>
            <a:off x="5868829" y="462787"/>
            <a:ext cx="1447800" cy="307777"/>
          </a:xfrm>
          <a:prstGeom prst="rect">
            <a:avLst/>
          </a:prstGeom>
          <a:solidFill>
            <a:srgbClr val="FFC000"/>
          </a:solidFill>
        </p:spPr>
        <p:txBody>
          <a:bodyPr wrap="square" rtlCol="0">
            <a:spAutoFit/>
          </a:bodyPr>
          <a:lstStyle/>
          <a:p>
            <a:r>
              <a:rPr lang="es-ES" sz="1400" b="1" dirty="0" err="1" smtClean="0"/>
              <a:t>Nabonido</a:t>
            </a:r>
            <a:endParaRPr lang="en-US" sz="1400" b="1" dirty="0"/>
          </a:p>
        </p:txBody>
      </p:sp>
      <p:sp>
        <p:nvSpPr>
          <p:cNvPr id="134" name="TextBox 133"/>
          <p:cNvSpPr txBox="1"/>
          <p:nvPr/>
        </p:nvSpPr>
        <p:spPr>
          <a:xfrm>
            <a:off x="7544753" y="178293"/>
            <a:ext cx="685800" cy="307777"/>
          </a:xfrm>
          <a:prstGeom prst="rect">
            <a:avLst/>
          </a:prstGeom>
          <a:solidFill>
            <a:schemeClr val="accent3">
              <a:lumMod val="60000"/>
              <a:lumOff val="40000"/>
            </a:schemeClr>
          </a:solidFill>
        </p:spPr>
        <p:txBody>
          <a:bodyPr wrap="square" rtlCol="0">
            <a:spAutoFit/>
          </a:bodyPr>
          <a:lstStyle/>
          <a:p>
            <a:r>
              <a:rPr lang="es-ES" sz="1400" b="1" dirty="0" smtClean="0"/>
              <a:t>Ciro</a:t>
            </a:r>
            <a:endParaRPr lang="en-US" sz="1400" b="1" dirty="0"/>
          </a:p>
        </p:txBody>
      </p:sp>
      <p:sp>
        <p:nvSpPr>
          <p:cNvPr id="135" name="TextBox 134"/>
          <p:cNvSpPr txBox="1"/>
          <p:nvPr/>
        </p:nvSpPr>
        <p:spPr>
          <a:xfrm rot="2943153">
            <a:off x="8287130" y="462120"/>
            <a:ext cx="914400" cy="307777"/>
          </a:xfrm>
          <a:prstGeom prst="rect">
            <a:avLst/>
          </a:prstGeom>
          <a:solidFill>
            <a:schemeClr val="accent3">
              <a:lumMod val="60000"/>
              <a:lumOff val="40000"/>
            </a:schemeClr>
          </a:solidFill>
        </p:spPr>
        <p:txBody>
          <a:bodyPr wrap="square" rtlCol="0">
            <a:spAutoFit/>
          </a:bodyPr>
          <a:lstStyle/>
          <a:p>
            <a:r>
              <a:rPr lang="es-ES" sz="1400" b="1" dirty="0" err="1" smtClean="0"/>
              <a:t>Cambises</a:t>
            </a:r>
            <a:endParaRPr lang="en-US" sz="1400" b="1" dirty="0"/>
          </a:p>
        </p:txBody>
      </p:sp>
      <p:sp>
        <p:nvSpPr>
          <p:cNvPr id="136" name="TextBox 135"/>
          <p:cNvSpPr txBox="1"/>
          <p:nvPr/>
        </p:nvSpPr>
        <p:spPr>
          <a:xfrm>
            <a:off x="781732" y="212160"/>
            <a:ext cx="381000" cy="307777"/>
          </a:xfrm>
          <a:prstGeom prst="rect">
            <a:avLst/>
          </a:prstGeom>
          <a:solidFill>
            <a:srgbClr val="FFC000"/>
          </a:solidFill>
        </p:spPr>
        <p:txBody>
          <a:bodyPr wrap="square" rtlCol="0">
            <a:spAutoFit/>
          </a:bodyPr>
          <a:lstStyle/>
          <a:p>
            <a:r>
              <a:rPr lang="es-ES" sz="1400" dirty="0" err="1" smtClean="0"/>
              <a:t>aC</a:t>
            </a:r>
            <a:endParaRPr lang="en-US" sz="1400" dirty="0"/>
          </a:p>
        </p:txBody>
      </p:sp>
      <p:sp>
        <p:nvSpPr>
          <p:cNvPr id="137" name="TextBox 136"/>
          <p:cNvSpPr txBox="1"/>
          <p:nvPr/>
        </p:nvSpPr>
        <p:spPr>
          <a:xfrm>
            <a:off x="2248853" y="212160"/>
            <a:ext cx="381000" cy="307777"/>
          </a:xfrm>
          <a:prstGeom prst="rect">
            <a:avLst/>
          </a:prstGeom>
          <a:solidFill>
            <a:srgbClr val="FFC000"/>
          </a:solidFill>
        </p:spPr>
        <p:txBody>
          <a:bodyPr wrap="square" rtlCol="0">
            <a:spAutoFit/>
          </a:bodyPr>
          <a:lstStyle/>
          <a:p>
            <a:r>
              <a:rPr lang="es-ES" sz="1400" dirty="0" err="1" smtClean="0"/>
              <a:t>aC</a:t>
            </a:r>
            <a:endParaRPr lang="en-US" sz="1400" dirty="0"/>
          </a:p>
        </p:txBody>
      </p:sp>
      <p:sp>
        <p:nvSpPr>
          <p:cNvPr id="138" name="TextBox 137"/>
          <p:cNvSpPr txBox="1"/>
          <p:nvPr/>
        </p:nvSpPr>
        <p:spPr>
          <a:xfrm>
            <a:off x="4981913" y="212159"/>
            <a:ext cx="381000" cy="307777"/>
          </a:xfrm>
          <a:prstGeom prst="rect">
            <a:avLst/>
          </a:prstGeom>
          <a:solidFill>
            <a:srgbClr val="FFC000"/>
          </a:solidFill>
        </p:spPr>
        <p:txBody>
          <a:bodyPr wrap="square" rtlCol="0">
            <a:spAutoFit/>
          </a:bodyPr>
          <a:lstStyle/>
          <a:p>
            <a:r>
              <a:rPr lang="es-ES" sz="1400" dirty="0" err="1" smtClean="0"/>
              <a:t>aC</a:t>
            </a:r>
            <a:endParaRPr lang="en-US" sz="1400" dirty="0"/>
          </a:p>
        </p:txBody>
      </p:sp>
      <p:sp>
        <p:nvSpPr>
          <p:cNvPr id="139" name="TextBox 138"/>
          <p:cNvSpPr txBox="1"/>
          <p:nvPr/>
        </p:nvSpPr>
        <p:spPr>
          <a:xfrm>
            <a:off x="6715517" y="212158"/>
            <a:ext cx="381000" cy="307777"/>
          </a:xfrm>
          <a:prstGeom prst="rect">
            <a:avLst/>
          </a:prstGeom>
          <a:solidFill>
            <a:srgbClr val="FFC000"/>
          </a:solidFill>
        </p:spPr>
        <p:txBody>
          <a:bodyPr wrap="square" rtlCol="0">
            <a:spAutoFit/>
          </a:bodyPr>
          <a:lstStyle/>
          <a:p>
            <a:r>
              <a:rPr lang="es-ES" sz="1400" dirty="0" err="1" smtClean="0"/>
              <a:t>aC</a:t>
            </a:r>
            <a:endParaRPr lang="en-US" sz="1400" dirty="0"/>
          </a:p>
        </p:txBody>
      </p:sp>
      <p:sp>
        <p:nvSpPr>
          <p:cNvPr id="140" name="TextBox 139"/>
          <p:cNvSpPr txBox="1"/>
          <p:nvPr/>
        </p:nvSpPr>
        <p:spPr>
          <a:xfrm>
            <a:off x="7937150" y="616008"/>
            <a:ext cx="408245" cy="307777"/>
          </a:xfrm>
          <a:prstGeom prst="rect">
            <a:avLst/>
          </a:prstGeom>
          <a:solidFill>
            <a:schemeClr val="accent3">
              <a:lumMod val="60000"/>
              <a:lumOff val="40000"/>
            </a:schemeClr>
          </a:solidFill>
        </p:spPr>
        <p:txBody>
          <a:bodyPr wrap="square" rtlCol="0">
            <a:spAutoFit/>
          </a:bodyPr>
          <a:lstStyle/>
          <a:p>
            <a:r>
              <a:rPr lang="es-ES" sz="1400" dirty="0" err="1" smtClean="0"/>
              <a:t>aC</a:t>
            </a:r>
            <a:endParaRPr lang="en-US" sz="1400" dirty="0"/>
          </a:p>
        </p:txBody>
      </p:sp>
      <p:sp>
        <p:nvSpPr>
          <p:cNvPr id="141" name="TextBox 140"/>
          <p:cNvSpPr txBox="1"/>
          <p:nvPr/>
        </p:nvSpPr>
        <p:spPr>
          <a:xfrm>
            <a:off x="8751953" y="1110106"/>
            <a:ext cx="408245" cy="307777"/>
          </a:xfrm>
          <a:prstGeom prst="rect">
            <a:avLst/>
          </a:prstGeom>
          <a:solidFill>
            <a:schemeClr val="accent3">
              <a:lumMod val="60000"/>
              <a:lumOff val="40000"/>
            </a:schemeClr>
          </a:solidFill>
        </p:spPr>
        <p:txBody>
          <a:bodyPr wrap="square" rtlCol="0">
            <a:spAutoFit/>
          </a:bodyPr>
          <a:lstStyle/>
          <a:p>
            <a:r>
              <a:rPr lang="es-ES" sz="1400" dirty="0" err="1" smtClean="0"/>
              <a:t>aC</a:t>
            </a:r>
            <a:endParaRPr lang="en-US" sz="1400" dirty="0"/>
          </a:p>
        </p:txBody>
      </p:sp>
      <p:sp>
        <p:nvSpPr>
          <p:cNvPr id="142" name="TextBox 141"/>
          <p:cNvSpPr txBox="1"/>
          <p:nvPr/>
        </p:nvSpPr>
        <p:spPr>
          <a:xfrm>
            <a:off x="7660543" y="2090867"/>
            <a:ext cx="1246445" cy="415498"/>
          </a:xfrm>
          <a:prstGeom prst="rect">
            <a:avLst/>
          </a:prstGeom>
          <a:solidFill>
            <a:schemeClr val="accent3">
              <a:lumMod val="60000"/>
              <a:lumOff val="40000"/>
            </a:schemeClr>
          </a:solidFill>
        </p:spPr>
        <p:txBody>
          <a:bodyPr wrap="square" rtlCol="0">
            <a:spAutoFit/>
          </a:bodyPr>
          <a:lstStyle/>
          <a:p>
            <a:r>
              <a:rPr lang="es-ES" sz="1050" i="1" dirty="0" smtClean="0"/>
              <a:t>Retorno del exilio, 538 </a:t>
            </a:r>
            <a:r>
              <a:rPr lang="es-ES" sz="1050" i="1" dirty="0" err="1" smtClean="0"/>
              <a:t>aC</a:t>
            </a:r>
            <a:endParaRPr lang="en-US" sz="1050" i="1" dirty="0"/>
          </a:p>
        </p:txBody>
      </p:sp>
      <p:sp>
        <p:nvSpPr>
          <p:cNvPr id="143" name="TextBox 142"/>
          <p:cNvSpPr txBox="1"/>
          <p:nvPr/>
        </p:nvSpPr>
        <p:spPr>
          <a:xfrm>
            <a:off x="5639753" y="5207166"/>
            <a:ext cx="381000" cy="307777"/>
          </a:xfrm>
          <a:prstGeom prst="rect">
            <a:avLst/>
          </a:prstGeom>
          <a:solidFill>
            <a:srgbClr val="FFC000"/>
          </a:solidFill>
        </p:spPr>
        <p:txBody>
          <a:bodyPr wrap="square" rtlCol="0">
            <a:spAutoFit/>
          </a:bodyPr>
          <a:lstStyle/>
          <a:p>
            <a:r>
              <a:rPr lang="es-ES" sz="1400" dirty="0" err="1" smtClean="0"/>
              <a:t>aC</a:t>
            </a:r>
            <a:endParaRPr lang="en-US" sz="1400" dirty="0"/>
          </a:p>
        </p:txBody>
      </p:sp>
      <p:sp>
        <p:nvSpPr>
          <p:cNvPr id="144" name="TextBox 143"/>
          <p:cNvSpPr txBox="1"/>
          <p:nvPr/>
        </p:nvSpPr>
        <p:spPr>
          <a:xfrm>
            <a:off x="7129304" y="5221357"/>
            <a:ext cx="374650" cy="307777"/>
          </a:xfrm>
          <a:prstGeom prst="rect">
            <a:avLst/>
          </a:prstGeom>
          <a:solidFill>
            <a:srgbClr val="FFC000"/>
          </a:solidFill>
        </p:spPr>
        <p:txBody>
          <a:bodyPr wrap="square" rtlCol="0">
            <a:spAutoFit/>
          </a:bodyPr>
          <a:lstStyle/>
          <a:p>
            <a:r>
              <a:rPr lang="es-ES" sz="1400" dirty="0" err="1" smtClean="0"/>
              <a:t>aC</a:t>
            </a:r>
            <a:endParaRPr lang="en-US" sz="1400" dirty="0"/>
          </a:p>
        </p:txBody>
      </p:sp>
      <p:sp>
        <p:nvSpPr>
          <p:cNvPr id="145" name="TextBox 144"/>
          <p:cNvSpPr txBox="1"/>
          <p:nvPr/>
        </p:nvSpPr>
        <p:spPr>
          <a:xfrm>
            <a:off x="4763453" y="4979914"/>
            <a:ext cx="1447800" cy="307777"/>
          </a:xfrm>
          <a:prstGeom prst="rect">
            <a:avLst/>
          </a:prstGeom>
          <a:solidFill>
            <a:srgbClr val="FFC000"/>
          </a:solidFill>
        </p:spPr>
        <p:txBody>
          <a:bodyPr wrap="square" rtlCol="0">
            <a:spAutoFit/>
          </a:bodyPr>
          <a:lstStyle/>
          <a:p>
            <a:r>
              <a:rPr lang="es-ES" sz="1400" b="1" dirty="0" err="1" smtClean="0"/>
              <a:t>Neriglasar</a:t>
            </a:r>
            <a:endParaRPr lang="en-US" sz="1400" b="1" dirty="0"/>
          </a:p>
        </p:txBody>
      </p:sp>
      <p:sp>
        <p:nvSpPr>
          <p:cNvPr id="146" name="TextBox 145"/>
          <p:cNvSpPr txBox="1"/>
          <p:nvPr/>
        </p:nvSpPr>
        <p:spPr>
          <a:xfrm>
            <a:off x="6249353" y="4979914"/>
            <a:ext cx="1219200" cy="307777"/>
          </a:xfrm>
          <a:prstGeom prst="rect">
            <a:avLst/>
          </a:prstGeom>
          <a:solidFill>
            <a:srgbClr val="FFC000"/>
          </a:solidFill>
        </p:spPr>
        <p:txBody>
          <a:bodyPr wrap="square" rtlCol="0">
            <a:spAutoFit/>
          </a:bodyPr>
          <a:lstStyle/>
          <a:p>
            <a:r>
              <a:rPr lang="es-ES" sz="1400" b="1" dirty="0" err="1" smtClean="0"/>
              <a:t>Belsasar</a:t>
            </a:r>
            <a:endParaRPr lang="en-US" sz="1400" b="1" dirty="0"/>
          </a:p>
        </p:txBody>
      </p:sp>
      <p:sp>
        <p:nvSpPr>
          <p:cNvPr id="147" name="TextBox 146"/>
          <p:cNvSpPr txBox="1"/>
          <p:nvPr/>
        </p:nvSpPr>
        <p:spPr>
          <a:xfrm>
            <a:off x="610553" y="1681987"/>
            <a:ext cx="757873" cy="261610"/>
          </a:xfrm>
          <a:prstGeom prst="rect">
            <a:avLst/>
          </a:prstGeom>
          <a:solidFill>
            <a:schemeClr val="bg1"/>
          </a:solidFill>
        </p:spPr>
        <p:txBody>
          <a:bodyPr wrap="square" rtlCol="0">
            <a:spAutoFit/>
          </a:bodyPr>
          <a:lstStyle/>
          <a:p>
            <a:r>
              <a:rPr lang="es-ES" sz="1100" dirty="0" smtClean="0"/>
              <a:t>Capítulo 1</a:t>
            </a:r>
            <a:endParaRPr lang="en-US" sz="1100" dirty="0"/>
          </a:p>
        </p:txBody>
      </p:sp>
      <p:sp>
        <p:nvSpPr>
          <p:cNvPr id="148" name="TextBox 147"/>
          <p:cNvSpPr txBox="1"/>
          <p:nvPr/>
        </p:nvSpPr>
        <p:spPr>
          <a:xfrm>
            <a:off x="1368426" y="2084582"/>
            <a:ext cx="757873" cy="261610"/>
          </a:xfrm>
          <a:prstGeom prst="rect">
            <a:avLst/>
          </a:prstGeom>
          <a:solidFill>
            <a:schemeClr val="bg1"/>
          </a:solidFill>
        </p:spPr>
        <p:txBody>
          <a:bodyPr wrap="square" rtlCol="0">
            <a:spAutoFit/>
          </a:bodyPr>
          <a:lstStyle/>
          <a:p>
            <a:r>
              <a:rPr lang="es-ES" sz="1100" dirty="0" smtClean="0"/>
              <a:t>Capítulo 2</a:t>
            </a:r>
            <a:endParaRPr lang="en-US" sz="1100" dirty="0"/>
          </a:p>
        </p:txBody>
      </p:sp>
      <p:sp>
        <p:nvSpPr>
          <p:cNvPr id="149" name="TextBox 148"/>
          <p:cNvSpPr txBox="1"/>
          <p:nvPr/>
        </p:nvSpPr>
        <p:spPr>
          <a:xfrm>
            <a:off x="2593816" y="2466842"/>
            <a:ext cx="757873" cy="261610"/>
          </a:xfrm>
          <a:prstGeom prst="rect">
            <a:avLst/>
          </a:prstGeom>
          <a:solidFill>
            <a:schemeClr val="bg1"/>
          </a:solidFill>
        </p:spPr>
        <p:txBody>
          <a:bodyPr wrap="square" rtlCol="0">
            <a:spAutoFit/>
          </a:bodyPr>
          <a:lstStyle/>
          <a:p>
            <a:r>
              <a:rPr lang="es-ES" sz="1100" dirty="0" smtClean="0"/>
              <a:t>Capítulo 3</a:t>
            </a:r>
            <a:endParaRPr lang="en-US" sz="1100" dirty="0"/>
          </a:p>
        </p:txBody>
      </p:sp>
      <p:sp>
        <p:nvSpPr>
          <p:cNvPr id="150" name="TextBox 149"/>
          <p:cNvSpPr txBox="1"/>
          <p:nvPr/>
        </p:nvSpPr>
        <p:spPr>
          <a:xfrm>
            <a:off x="3815079" y="2746979"/>
            <a:ext cx="757873" cy="261610"/>
          </a:xfrm>
          <a:prstGeom prst="rect">
            <a:avLst/>
          </a:prstGeom>
          <a:solidFill>
            <a:schemeClr val="bg1"/>
          </a:solidFill>
        </p:spPr>
        <p:txBody>
          <a:bodyPr wrap="square" rtlCol="0">
            <a:spAutoFit/>
          </a:bodyPr>
          <a:lstStyle/>
          <a:p>
            <a:r>
              <a:rPr lang="es-ES" sz="1100" dirty="0" smtClean="0"/>
              <a:t>Capítulo 4</a:t>
            </a:r>
            <a:endParaRPr lang="en-US" sz="1100" dirty="0"/>
          </a:p>
        </p:txBody>
      </p:sp>
      <p:sp>
        <p:nvSpPr>
          <p:cNvPr id="151" name="TextBox 150"/>
          <p:cNvSpPr txBox="1"/>
          <p:nvPr/>
        </p:nvSpPr>
        <p:spPr>
          <a:xfrm>
            <a:off x="6746081" y="2757434"/>
            <a:ext cx="757873" cy="261610"/>
          </a:xfrm>
          <a:prstGeom prst="rect">
            <a:avLst/>
          </a:prstGeom>
          <a:solidFill>
            <a:schemeClr val="bg1"/>
          </a:solidFill>
        </p:spPr>
        <p:txBody>
          <a:bodyPr wrap="square" rtlCol="0">
            <a:spAutoFit/>
          </a:bodyPr>
          <a:lstStyle/>
          <a:p>
            <a:r>
              <a:rPr lang="es-ES" sz="1100" dirty="0" smtClean="0"/>
              <a:t>Capítulo 5</a:t>
            </a:r>
            <a:endParaRPr lang="en-US" sz="1100" dirty="0"/>
          </a:p>
        </p:txBody>
      </p:sp>
      <p:sp>
        <p:nvSpPr>
          <p:cNvPr id="152" name="TextBox 151"/>
          <p:cNvSpPr txBox="1"/>
          <p:nvPr/>
        </p:nvSpPr>
        <p:spPr>
          <a:xfrm>
            <a:off x="7623016" y="3322113"/>
            <a:ext cx="757873" cy="261610"/>
          </a:xfrm>
          <a:prstGeom prst="rect">
            <a:avLst/>
          </a:prstGeom>
          <a:solidFill>
            <a:schemeClr val="bg1"/>
          </a:solidFill>
        </p:spPr>
        <p:txBody>
          <a:bodyPr wrap="square" rtlCol="0">
            <a:spAutoFit/>
          </a:bodyPr>
          <a:lstStyle/>
          <a:p>
            <a:r>
              <a:rPr lang="es-ES" sz="1100" dirty="0" smtClean="0"/>
              <a:t>Capítulo 6</a:t>
            </a:r>
            <a:endParaRPr lang="en-US" sz="1100" dirty="0"/>
          </a:p>
        </p:txBody>
      </p:sp>
      <p:sp>
        <p:nvSpPr>
          <p:cNvPr id="153" name="TextBox 152"/>
          <p:cNvSpPr txBox="1"/>
          <p:nvPr/>
        </p:nvSpPr>
        <p:spPr>
          <a:xfrm>
            <a:off x="6207517" y="4284430"/>
            <a:ext cx="757873" cy="261610"/>
          </a:xfrm>
          <a:prstGeom prst="rect">
            <a:avLst/>
          </a:prstGeom>
          <a:solidFill>
            <a:schemeClr val="bg1"/>
          </a:solidFill>
        </p:spPr>
        <p:txBody>
          <a:bodyPr wrap="square" rtlCol="0">
            <a:spAutoFit/>
          </a:bodyPr>
          <a:lstStyle/>
          <a:p>
            <a:r>
              <a:rPr lang="es-ES" sz="1100" dirty="0" smtClean="0"/>
              <a:t>Capítulo 7</a:t>
            </a:r>
            <a:endParaRPr lang="en-US" sz="1100" dirty="0"/>
          </a:p>
        </p:txBody>
      </p:sp>
      <p:sp>
        <p:nvSpPr>
          <p:cNvPr id="154" name="TextBox 153"/>
          <p:cNvSpPr txBox="1"/>
          <p:nvPr/>
        </p:nvSpPr>
        <p:spPr>
          <a:xfrm>
            <a:off x="6401753" y="4666467"/>
            <a:ext cx="757873" cy="261610"/>
          </a:xfrm>
          <a:prstGeom prst="rect">
            <a:avLst/>
          </a:prstGeom>
          <a:solidFill>
            <a:schemeClr val="bg1"/>
          </a:solidFill>
        </p:spPr>
        <p:txBody>
          <a:bodyPr wrap="square" rtlCol="0">
            <a:spAutoFit/>
          </a:bodyPr>
          <a:lstStyle/>
          <a:p>
            <a:r>
              <a:rPr lang="es-ES" sz="1100" dirty="0" smtClean="0"/>
              <a:t>Capítulo 8</a:t>
            </a:r>
            <a:endParaRPr lang="en-US" sz="1100" dirty="0"/>
          </a:p>
        </p:txBody>
      </p:sp>
      <p:sp>
        <p:nvSpPr>
          <p:cNvPr id="155" name="TextBox 154"/>
          <p:cNvSpPr txBox="1"/>
          <p:nvPr/>
        </p:nvSpPr>
        <p:spPr>
          <a:xfrm>
            <a:off x="6780689" y="2023325"/>
            <a:ext cx="757873" cy="261610"/>
          </a:xfrm>
          <a:prstGeom prst="rect">
            <a:avLst/>
          </a:prstGeom>
          <a:solidFill>
            <a:schemeClr val="bg1"/>
          </a:solidFill>
        </p:spPr>
        <p:txBody>
          <a:bodyPr wrap="square" rtlCol="0">
            <a:spAutoFit/>
          </a:bodyPr>
          <a:lstStyle/>
          <a:p>
            <a:r>
              <a:rPr lang="es-ES" sz="1100" dirty="0" smtClean="0"/>
              <a:t>Capítulo 9</a:t>
            </a:r>
            <a:endParaRPr lang="en-US" sz="1100" dirty="0"/>
          </a:p>
        </p:txBody>
      </p:sp>
      <p:sp>
        <p:nvSpPr>
          <p:cNvPr id="156" name="TextBox 155"/>
          <p:cNvSpPr txBox="1"/>
          <p:nvPr/>
        </p:nvSpPr>
        <p:spPr>
          <a:xfrm>
            <a:off x="8185725" y="2571079"/>
            <a:ext cx="757873" cy="430887"/>
          </a:xfrm>
          <a:prstGeom prst="rect">
            <a:avLst/>
          </a:prstGeom>
          <a:solidFill>
            <a:schemeClr val="bg1"/>
          </a:solidFill>
        </p:spPr>
        <p:txBody>
          <a:bodyPr wrap="square" rtlCol="0">
            <a:spAutoFit/>
          </a:bodyPr>
          <a:lstStyle/>
          <a:p>
            <a:r>
              <a:rPr lang="es-ES" sz="1100" dirty="0" smtClean="0"/>
              <a:t>Capítulos 10-12</a:t>
            </a:r>
            <a:endParaRPr lang="en-US" sz="1100" dirty="0"/>
          </a:p>
        </p:txBody>
      </p:sp>
      <p:sp>
        <p:nvSpPr>
          <p:cNvPr id="157" name="TextBox 156"/>
          <p:cNvSpPr txBox="1"/>
          <p:nvPr/>
        </p:nvSpPr>
        <p:spPr>
          <a:xfrm>
            <a:off x="7593708" y="908302"/>
            <a:ext cx="685800" cy="738664"/>
          </a:xfrm>
          <a:prstGeom prst="rect">
            <a:avLst/>
          </a:prstGeom>
          <a:solidFill>
            <a:schemeClr val="accent3">
              <a:lumMod val="60000"/>
              <a:lumOff val="40000"/>
            </a:schemeClr>
          </a:solidFill>
        </p:spPr>
        <p:txBody>
          <a:bodyPr wrap="square" rtlCol="0">
            <a:spAutoFit/>
          </a:bodyPr>
          <a:lstStyle/>
          <a:p>
            <a:r>
              <a:rPr lang="es-ES" sz="1400" b="1" dirty="0" smtClean="0"/>
              <a:t>Darío el Medo</a:t>
            </a:r>
            <a:endParaRPr lang="en-US" sz="1400" b="1" dirty="0"/>
          </a:p>
        </p:txBody>
      </p:sp>
      <p:sp>
        <p:nvSpPr>
          <p:cNvPr id="158" name="TextBox 157"/>
          <p:cNvSpPr txBox="1"/>
          <p:nvPr/>
        </p:nvSpPr>
        <p:spPr>
          <a:xfrm>
            <a:off x="49689" y="769896"/>
            <a:ext cx="732043" cy="430887"/>
          </a:xfrm>
          <a:prstGeom prst="rect">
            <a:avLst/>
          </a:prstGeom>
          <a:solidFill>
            <a:srgbClr val="FFC000"/>
          </a:solidFill>
        </p:spPr>
        <p:txBody>
          <a:bodyPr wrap="square" rtlCol="0">
            <a:spAutoFit/>
          </a:bodyPr>
          <a:lstStyle/>
          <a:p>
            <a:r>
              <a:rPr lang="es-ES" sz="1100" i="1" dirty="0" smtClean="0"/>
              <a:t>Nació </a:t>
            </a:r>
            <a:r>
              <a:rPr lang="es-ES" sz="1100" i="1" dirty="0" err="1" smtClean="0"/>
              <a:t>ca</a:t>
            </a:r>
            <a:r>
              <a:rPr lang="es-ES" sz="1100" i="1" dirty="0" smtClean="0"/>
              <a:t>. 620 </a:t>
            </a:r>
            <a:r>
              <a:rPr lang="es-ES" sz="1100" i="1" dirty="0" err="1" smtClean="0"/>
              <a:t>aC</a:t>
            </a:r>
            <a:r>
              <a:rPr lang="es-ES" sz="1100" i="1" dirty="0" smtClean="0"/>
              <a:t>. </a:t>
            </a:r>
            <a:endParaRPr lang="en-US" sz="1100" i="1" dirty="0"/>
          </a:p>
        </p:txBody>
      </p:sp>
      <p:sp>
        <p:nvSpPr>
          <p:cNvPr id="159" name="TextBox 158"/>
          <p:cNvSpPr txBox="1"/>
          <p:nvPr/>
        </p:nvSpPr>
        <p:spPr>
          <a:xfrm>
            <a:off x="377382" y="1120194"/>
            <a:ext cx="762000" cy="600164"/>
          </a:xfrm>
          <a:prstGeom prst="rect">
            <a:avLst/>
          </a:prstGeom>
          <a:solidFill>
            <a:srgbClr val="FFC000"/>
          </a:solidFill>
        </p:spPr>
        <p:txBody>
          <a:bodyPr wrap="square" rtlCol="0">
            <a:spAutoFit/>
          </a:bodyPr>
          <a:lstStyle/>
          <a:p>
            <a:pPr algn="r"/>
            <a:r>
              <a:rPr lang="es-ES" sz="1100" i="1" dirty="0" smtClean="0"/>
              <a:t>Llevado en cautiverio</a:t>
            </a:r>
            <a:endParaRPr lang="en-US" sz="1100" i="1" dirty="0"/>
          </a:p>
        </p:txBody>
      </p:sp>
      <p:sp>
        <p:nvSpPr>
          <p:cNvPr id="160" name="TextBox 159"/>
          <p:cNvSpPr txBox="1"/>
          <p:nvPr/>
        </p:nvSpPr>
        <p:spPr>
          <a:xfrm>
            <a:off x="915353" y="2505389"/>
            <a:ext cx="1169992" cy="600164"/>
          </a:xfrm>
          <a:prstGeom prst="rect">
            <a:avLst/>
          </a:prstGeom>
          <a:solidFill>
            <a:srgbClr val="FFC000"/>
          </a:solidFill>
        </p:spPr>
        <p:txBody>
          <a:bodyPr wrap="square" rtlCol="0">
            <a:spAutoFit/>
          </a:bodyPr>
          <a:lstStyle/>
          <a:p>
            <a:pPr algn="r"/>
            <a:r>
              <a:rPr lang="es-ES" sz="1100" i="1" dirty="0" smtClean="0"/>
              <a:t>Interpreta el sueño de Nabucodonosor</a:t>
            </a:r>
            <a:endParaRPr lang="en-US" sz="1100" i="1" dirty="0"/>
          </a:p>
        </p:txBody>
      </p:sp>
      <p:sp>
        <p:nvSpPr>
          <p:cNvPr id="161" name="TextBox 160"/>
          <p:cNvSpPr txBox="1"/>
          <p:nvPr/>
        </p:nvSpPr>
        <p:spPr>
          <a:xfrm>
            <a:off x="2363153" y="2849673"/>
            <a:ext cx="975332" cy="432513"/>
          </a:xfrm>
          <a:prstGeom prst="rect">
            <a:avLst/>
          </a:prstGeom>
          <a:solidFill>
            <a:srgbClr val="FFC000"/>
          </a:solidFill>
        </p:spPr>
        <p:txBody>
          <a:bodyPr wrap="square" rtlCol="0">
            <a:spAutoFit/>
          </a:bodyPr>
          <a:lstStyle/>
          <a:p>
            <a:pPr algn="r"/>
            <a:r>
              <a:rPr lang="es-ES" sz="1100" i="1" dirty="0" smtClean="0"/>
              <a:t>Horno de fuego</a:t>
            </a:r>
            <a:endParaRPr lang="en-US" sz="1100" i="1" dirty="0"/>
          </a:p>
        </p:txBody>
      </p:sp>
      <p:sp>
        <p:nvSpPr>
          <p:cNvPr id="162" name="TextBox 161"/>
          <p:cNvSpPr txBox="1"/>
          <p:nvPr/>
        </p:nvSpPr>
        <p:spPr>
          <a:xfrm>
            <a:off x="3682681" y="2108928"/>
            <a:ext cx="1169992" cy="600164"/>
          </a:xfrm>
          <a:prstGeom prst="rect">
            <a:avLst/>
          </a:prstGeom>
          <a:solidFill>
            <a:srgbClr val="FFC000"/>
          </a:solidFill>
        </p:spPr>
        <p:txBody>
          <a:bodyPr wrap="square" rtlCol="0">
            <a:spAutoFit/>
          </a:bodyPr>
          <a:lstStyle/>
          <a:p>
            <a:pPr algn="r"/>
            <a:r>
              <a:rPr lang="es-ES" sz="1100" i="1" dirty="0" smtClean="0"/>
              <a:t>Interpreta el sueño de Nabucodonosor</a:t>
            </a:r>
            <a:endParaRPr lang="en-US" sz="1100" i="1" dirty="0"/>
          </a:p>
        </p:txBody>
      </p:sp>
      <p:sp>
        <p:nvSpPr>
          <p:cNvPr id="163" name="TextBox 162"/>
          <p:cNvSpPr txBox="1"/>
          <p:nvPr/>
        </p:nvSpPr>
        <p:spPr>
          <a:xfrm>
            <a:off x="1368426" y="4921275"/>
            <a:ext cx="1199678" cy="600164"/>
          </a:xfrm>
          <a:prstGeom prst="rect">
            <a:avLst/>
          </a:prstGeom>
          <a:solidFill>
            <a:srgbClr val="FFC000"/>
          </a:solidFill>
        </p:spPr>
        <p:txBody>
          <a:bodyPr wrap="square" rtlCol="0">
            <a:spAutoFit/>
          </a:bodyPr>
          <a:lstStyle/>
          <a:p>
            <a:pPr algn="r"/>
            <a:r>
              <a:rPr lang="es-ES" sz="1100" i="1" dirty="0" smtClean="0"/>
              <a:t>2dos cautivos</a:t>
            </a:r>
          </a:p>
          <a:p>
            <a:pPr algn="r"/>
            <a:r>
              <a:rPr lang="es-ES" sz="1100" i="1" dirty="0" smtClean="0"/>
              <a:t>Incluye a Ezequiel</a:t>
            </a:r>
          </a:p>
          <a:p>
            <a:pPr algn="r"/>
            <a:r>
              <a:rPr lang="es-ES" sz="1100" i="1" dirty="0" smtClean="0"/>
              <a:t>597 </a:t>
            </a:r>
            <a:r>
              <a:rPr lang="es-ES" sz="1100" i="1" dirty="0" err="1" smtClean="0"/>
              <a:t>aC</a:t>
            </a:r>
            <a:endParaRPr lang="en-US" sz="1100" i="1" dirty="0"/>
          </a:p>
        </p:txBody>
      </p:sp>
      <p:sp>
        <p:nvSpPr>
          <p:cNvPr id="164" name="TextBox 163"/>
          <p:cNvSpPr txBox="1"/>
          <p:nvPr/>
        </p:nvSpPr>
        <p:spPr>
          <a:xfrm>
            <a:off x="2812018" y="4759693"/>
            <a:ext cx="853917" cy="769441"/>
          </a:xfrm>
          <a:prstGeom prst="rect">
            <a:avLst/>
          </a:prstGeom>
          <a:solidFill>
            <a:srgbClr val="FFC000"/>
          </a:solidFill>
        </p:spPr>
        <p:txBody>
          <a:bodyPr wrap="square" rtlCol="0">
            <a:spAutoFit/>
          </a:bodyPr>
          <a:lstStyle/>
          <a:p>
            <a:pPr algn="r"/>
            <a:r>
              <a:rPr lang="es-ES" sz="1100" i="1" dirty="0" smtClean="0"/>
              <a:t>586 </a:t>
            </a:r>
            <a:r>
              <a:rPr lang="es-ES" sz="1100" i="1" dirty="0" err="1" smtClean="0"/>
              <a:t>aC</a:t>
            </a:r>
            <a:r>
              <a:rPr lang="es-ES" sz="1100" i="1" dirty="0" smtClean="0"/>
              <a:t> Jerusalén, templo destruidos</a:t>
            </a:r>
            <a:endParaRPr lang="en-US" sz="1100" i="1" dirty="0"/>
          </a:p>
        </p:txBody>
      </p:sp>
      <p:sp>
        <p:nvSpPr>
          <p:cNvPr id="165" name="TextBox 164"/>
          <p:cNvSpPr txBox="1"/>
          <p:nvPr/>
        </p:nvSpPr>
        <p:spPr>
          <a:xfrm>
            <a:off x="5182553" y="4196587"/>
            <a:ext cx="838200" cy="261610"/>
          </a:xfrm>
          <a:prstGeom prst="rect">
            <a:avLst/>
          </a:prstGeom>
          <a:solidFill>
            <a:srgbClr val="FFC000"/>
          </a:solidFill>
        </p:spPr>
        <p:txBody>
          <a:bodyPr wrap="square" rtlCol="0">
            <a:spAutoFit/>
          </a:bodyPr>
          <a:lstStyle/>
          <a:p>
            <a:pPr algn="r"/>
            <a:r>
              <a:rPr lang="es-ES" sz="1100" i="1" dirty="0" smtClean="0"/>
              <a:t>4 criaturas</a:t>
            </a:r>
            <a:endParaRPr lang="en-US" sz="1100" i="1" dirty="0"/>
          </a:p>
        </p:txBody>
      </p:sp>
      <p:sp>
        <p:nvSpPr>
          <p:cNvPr id="166" name="TextBox 165"/>
          <p:cNvSpPr txBox="1"/>
          <p:nvPr/>
        </p:nvSpPr>
        <p:spPr>
          <a:xfrm>
            <a:off x="6679641" y="3107721"/>
            <a:ext cx="890751" cy="600164"/>
          </a:xfrm>
          <a:prstGeom prst="rect">
            <a:avLst/>
          </a:prstGeom>
          <a:solidFill>
            <a:srgbClr val="FFC000"/>
          </a:solidFill>
        </p:spPr>
        <p:txBody>
          <a:bodyPr wrap="square" rtlCol="0">
            <a:spAutoFit/>
          </a:bodyPr>
          <a:lstStyle/>
          <a:p>
            <a:pPr algn="r"/>
            <a:r>
              <a:rPr lang="es-ES" sz="1100" i="1" dirty="0" smtClean="0"/>
              <a:t>Interpreta escritura en la pared</a:t>
            </a:r>
            <a:endParaRPr lang="en-US" sz="1100" i="1" dirty="0"/>
          </a:p>
        </p:txBody>
      </p:sp>
      <p:sp>
        <p:nvSpPr>
          <p:cNvPr id="167" name="TextBox 166"/>
          <p:cNvSpPr txBox="1"/>
          <p:nvPr/>
        </p:nvSpPr>
        <p:spPr>
          <a:xfrm rot="3262212">
            <a:off x="6174427" y="3465682"/>
            <a:ext cx="1168639" cy="430887"/>
          </a:xfrm>
          <a:prstGeom prst="rect">
            <a:avLst/>
          </a:prstGeom>
          <a:solidFill>
            <a:srgbClr val="FFC000"/>
          </a:solidFill>
        </p:spPr>
        <p:txBody>
          <a:bodyPr wrap="square" rtlCol="0">
            <a:spAutoFit/>
          </a:bodyPr>
          <a:lstStyle/>
          <a:p>
            <a:pPr algn="ctr"/>
            <a:r>
              <a:rPr lang="es-ES" sz="1100" i="1" dirty="0" smtClean="0"/>
              <a:t>MENE, MENE, TEKEL, UFARSÍN</a:t>
            </a:r>
            <a:endParaRPr lang="en-US" sz="1100" i="1" dirty="0"/>
          </a:p>
        </p:txBody>
      </p:sp>
      <p:sp>
        <p:nvSpPr>
          <p:cNvPr id="168" name="TextBox 167"/>
          <p:cNvSpPr txBox="1"/>
          <p:nvPr/>
        </p:nvSpPr>
        <p:spPr>
          <a:xfrm>
            <a:off x="7537093" y="4979914"/>
            <a:ext cx="998260" cy="430887"/>
          </a:xfrm>
          <a:prstGeom prst="rect">
            <a:avLst/>
          </a:prstGeom>
          <a:solidFill>
            <a:schemeClr val="accent3">
              <a:lumMod val="60000"/>
              <a:lumOff val="40000"/>
            </a:schemeClr>
          </a:solidFill>
        </p:spPr>
        <p:txBody>
          <a:bodyPr wrap="square" rtlCol="0">
            <a:spAutoFit/>
          </a:bodyPr>
          <a:lstStyle/>
          <a:p>
            <a:r>
              <a:rPr lang="es-ES" sz="1100" i="1" dirty="0" smtClean="0"/>
              <a:t>Macho </a:t>
            </a:r>
            <a:r>
              <a:rPr lang="es-ES" sz="1100" i="1" dirty="0" err="1" smtClean="0"/>
              <a:t>cabrió</a:t>
            </a:r>
            <a:r>
              <a:rPr lang="es-ES" sz="1100" i="1" dirty="0" smtClean="0"/>
              <a:t> y carnero</a:t>
            </a:r>
            <a:endParaRPr lang="en-US" sz="1100" i="1" dirty="0"/>
          </a:p>
        </p:txBody>
      </p:sp>
      <p:sp>
        <p:nvSpPr>
          <p:cNvPr id="169" name="TextBox 168"/>
          <p:cNvSpPr txBox="1"/>
          <p:nvPr/>
        </p:nvSpPr>
        <p:spPr>
          <a:xfrm>
            <a:off x="7846265" y="3825846"/>
            <a:ext cx="689088" cy="430887"/>
          </a:xfrm>
          <a:prstGeom prst="rect">
            <a:avLst/>
          </a:prstGeom>
          <a:solidFill>
            <a:schemeClr val="accent3">
              <a:lumMod val="60000"/>
              <a:lumOff val="40000"/>
            </a:schemeClr>
          </a:solidFill>
        </p:spPr>
        <p:txBody>
          <a:bodyPr wrap="square" rtlCol="0">
            <a:spAutoFit/>
          </a:bodyPr>
          <a:lstStyle/>
          <a:p>
            <a:r>
              <a:rPr lang="es-ES" sz="1100" i="1" dirty="0" smtClean="0"/>
              <a:t>Foso de leones</a:t>
            </a:r>
            <a:endParaRPr lang="en-US" sz="1100" i="1" dirty="0"/>
          </a:p>
        </p:txBody>
      </p:sp>
      <p:sp>
        <p:nvSpPr>
          <p:cNvPr id="170" name="TextBox 169"/>
          <p:cNvSpPr txBox="1"/>
          <p:nvPr/>
        </p:nvSpPr>
        <p:spPr>
          <a:xfrm>
            <a:off x="8433513" y="3035083"/>
            <a:ext cx="689088" cy="430887"/>
          </a:xfrm>
          <a:prstGeom prst="rect">
            <a:avLst/>
          </a:prstGeom>
          <a:solidFill>
            <a:schemeClr val="accent3">
              <a:lumMod val="60000"/>
              <a:lumOff val="40000"/>
            </a:schemeClr>
          </a:solidFill>
        </p:spPr>
        <p:txBody>
          <a:bodyPr wrap="square" rtlCol="0">
            <a:spAutoFit/>
          </a:bodyPr>
          <a:lstStyle/>
          <a:p>
            <a:r>
              <a:rPr lang="es-ES" sz="1100" i="1" dirty="0" smtClean="0"/>
              <a:t>Futuro de Israel</a:t>
            </a:r>
            <a:endParaRPr lang="en-US" sz="1100" i="1" dirty="0"/>
          </a:p>
        </p:txBody>
      </p:sp>
      <p:sp>
        <p:nvSpPr>
          <p:cNvPr id="46" name="TextBox 45"/>
          <p:cNvSpPr txBox="1"/>
          <p:nvPr/>
        </p:nvSpPr>
        <p:spPr>
          <a:xfrm>
            <a:off x="1225808" y="2722069"/>
            <a:ext cx="993344" cy="1169551"/>
          </a:xfrm>
          <a:prstGeom prst="rect">
            <a:avLst/>
          </a:prstGeom>
          <a:solidFill>
            <a:srgbClr val="FFFF00"/>
          </a:solidFill>
        </p:spPr>
        <p:txBody>
          <a:bodyPr wrap="square" rtlCol="0">
            <a:spAutoFit/>
          </a:bodyPr>
          <a:lstStyle/>
          <a:p>
            <a:pPr algn="ctr"/>
            <a:r>
              <a:rPr lang="en-US" sz="1400" dirty="0" smtClean="0"/>
              <a:t>Dios</a:t>
            </a:r>
            <a:br>
              <a:rPr lang="en-US" sz="1400" dirty="0" smtClean="0"/>
            </a:br>
            <a:r>
              <a:rPr lang="en-US" sz="1400" dirty="0" smtClean="0"/>
              <a:t>control el</a:t>
            </a:r>
            <a:br>
              <a:rPr lang="en-US" sz="1400" dirty="0" smtClean="0"/>
            </a:br>
            <a:r>
              <a:rPr lang="en-US" sz="1400" dirty="0" err="1" smtClean="0"/>
              <a:t>ascenso</a:t>
            </a:r>
            <a:r>
              <a:rPr lang="en-US" sz="1400" dirty="0" smtClean="0"/>
              <a:t> y </a:t>
            </a:r>
            <a:br>
              <a:rPr lang="en-US" sz="1400" dirty="0" smtClean="0"/>
            </a:br>
            <a:r>
              <a:rPr lang="en-US" sz="1400" dirty="0" err="1" smtClean="0"/>
              <a:t>caída</a:t>
            </a:r>
            <a:r>
              <a:rPr lang="en-US" sz="1400" dirty="0" smtClean="0"/>
              <a:t> de</a:t>
            </a:r>
            <a:br>
              <a:rPr lang="en-US" sz="1400" dirty="0" smtClean="0"/>
            </a:br>
            <a:r>
              <a:rPr lang="en-US" sz="1400" dirty="0" err="1" smtClean="0"/>
              <a:t>reinos</a:t>
            </a:r>
            <a:endParaRPr lang="en-US" sz="1400" b="1" u="sng" dirty="0"/>
          </a:p>
        </p:txBody>
      </p:sp>
      <p:sp>
        <p:nvSpPr>
          <p:cNvPr id="47" name="TextBox 46"/>
          <p:cNvSpPr txBox="1"/>
          <p:nvPr/>
        </p:nvSpPr>
        <p:spPr>
          <a:xfrm rot="758916">
            <a:off x="1097998" y="4348433"/>
            <a:ext cx="5503430" cy="584775"/>
          </a:xfrm>
          <a:prstGeom prst="rect">
            <a:avLst/>
          </a:prstGeom>
          <a:solidFill>
            <a:srgbClr val="FFFF00"/>
          </a:solidFill>
        </p:spPr>
        <p:txBody>
          <a:bodyPr wrap="none" rtlCol="0">
            <a:spAutoFit/>
          </a:bodyPr>
          <a:lstStyle/>
          <a:p>
            <a:r>
              <a:rPr lang="en-US" sz="3200" dirty="0" err="1" smtClean="0">
                <a:latin typeface="Blackoak Std" pitchFamily="82" charset="0"/>
              </a:rPr>
              <a:t>Crean</a:t>
            </a:r>
            <a:r>
              <a:rPr lang="en-US" sz="3200" dirty="0" smtClean="0">
                <a:latin typeface="Blackoak Std" pitchFamily="82" charset="0"/>
              </a:rPr>
              <a:t> </a:t>
            </a:r>
            <a:r>
              <a:rPr lang="en-US" sz="3200" dirty="0" err="1" smtClean="0">
                <a:latin typeface="Blackoak Std" pitchFamily="82" charset="0"/>
              </a:rPr>
              <a:t>en</a:t>
            </a:r>
            <a:r>
              <a:rPr lang="en-US" sz="3200" dirty="0" smtClean="0">
                <a:latin typeface="Blackoak Std" pitchFamily="82" charset="0"/>
              </a:rPr>
              <a:t> Dios                                                 </a:t>
            </a:r>
            <a:endParaRPr lang="en-US" sz="3200" dirty="0">
              <a:latin typeface="Blackoak Std" pitchFamily="82" charset="0"/>
            </a:endParaRPr>
          </a:p>
        </p:txBody>
      </p:sp>
      <p:sp>
        <p:nvSpPr>
          <p:cNvPr id="48" name="TextBox 47"/>
          <p:cNvSpPr txBox="1"/>
          <p:nvPr/>
        </p:nvSpPr>
        <p:spPr>
          <a:xfrm>
            <a:off x="-26092" y="2250773"/>
            <a:ext cx="1423788" cy="738664"/>
          </a:xfrm>
          <a:prstGeom prst="rect">
            <a:avLst/>
          </a:prstGeom>
          <a:solidFill>
            <a:srgbClr val="FFFF00"/>
          </a:solidFill>
        </p:spPr>
        <p:txBody>
          <a:bodyPr wrap="none" rtlCol="0">
            <a:spAutoFit/>
          </a:bodyPr>
          <a:lstStyle/>
          <a:p>
            <a:pPr algn="ctr"/>
            <a:r>
              <a:rPr lang="en-US" sz="1400" dirty="0" err="1" smtClean="0"/>
              <a:t>Cautivos</a:t>
            </a:r>
            <a:r>
              <a:rPr lang="en-US" sz="1400" dirty="0" smtClean="0"/>
              <a:t>, </a:t>
            </a:r>
            <a:r>
              <a:rPr lang="en-US" sz="1400" dirty="0" err="1" smtClean="0"/>
              <a:t>pero</a:t>
            </a:r>
            <a:r>
              <a:rPr lang="en-US" sz="1400" dirty="0"/>
              <a:t/>
            </a:r>
            <a:br>
              <a:rPr lang="en-US" sz="1400" dirty="0"/>
            </a:br>
            <a:r>
              <a:rPr lang="en-US" sz="1400" dirty="0" err="1" smtClean="0"/>
              <a:t>obedezcan</a:t>
            </a:r>
            <a:r>
              <a:rPr lang="en-US" sz="1400" dirty="0" smtClean="0"/>
              <a:t> las</a:t>
            </a:r>
            <a:br>
              <a:rPr lang="en-US" sz="1400" dirty="0" smtClean="0"/>
            </a:br>
            <a:r>
              <a:rPr lang="en-US" sz="1400" b="1" u="sng" dirty="0" err="1" smtClean="0"/>
              <a:t>leyes</a:t>
            </a:r>
            <a:r>
              <a:rPr lang="en-US" sz="1400" dirty="0" smtClean="0"/>
              <a:t> de </a:t>
            </a:r>
            <a:r>
              <a:rPr lang="en-US" sz="1400" dirty="0" err="1" smtClean="0"/>
              <a:t>comidas</a:t>
            </a:r>
            <a:endParaRPr lang="en-US" sz="1400" b="1" u="sng" dirty="0"/>
          </a:p>
        </p:txBody>
      </p:sp>
      <p:sp>
        <p:nvSpPr>
          <p:cNvPr id="49" name="TextBox 48"/>
          <p:cNvSpPr txBox="1"/>
          <p:nvPr/>
        </p:nvSpPr>
        <p:spPr>
          <a:xfrm>
            <a:off x="2359229" y="3030516"/>
            <a:ext cx="993344" cy="738664"/>
          </a:xfrm>
          <a:prstGeom prst="rect">
            <a:avLst/>
          </a:prstGeom>
          <a:solidFill>
            <a:srgbClr val="FFFF00"/>
          </a:solidFill>
        </p:spPr>
        <p:txBody>
          <a:bodyPr wrap="square" rtlCol="0">
            <a:spAutoFit/>
          </a:bodyPr>
          <a:lstStyle/>
          <a:p>
            <a:pPr algn="ctr"/>
            <a:r>
              <a:rPr lang="en-US" sz="1400" dirty="0" smtClean="0"/>
              <a:t>Oren a Dios, no a </a:t>
            </a:r>
            <a:r>
              <a:rPr lang="en-US" sz="1400" dirty="0" err="1" smtClean="0"/>
              <a:t>los</a:t>
            </a:r>
            <a:r>
              <a:rPr lang="en-US" sz="1400" dirty="0" smtClean="0"/>
              <a:t> </a:t>
            </a:r>
            <a:r>
              <a:rPr lang="en-US" sz="1400" dirty="0" err="1" smtClean="0"/>
              <a:t>objetos</a:t>
            </a:r>
            <a:endParaRPr lang="en-US" sz="1400" b="1" u="sng" dirty="0"/>
          </a:p>
        </p:txBody>
      </p:sp>
      <p:sp>
        <p:nvSpPr>
          <p:cNvPr id="50" name="TextBox 49"/>
          <p:cNvSpPr txBox="1"/>
          <p:nvPr/>
        </p:nvSpPr>
        <p:spPr>
          <a:xfrm>
            <a:off x="3670845" y="3321054"/>
            <a:ext cx="993344" cy="1600438"/>
          </a:xfrm>
          <a:prstGeom prst="rect">
            <a:avLst/>
          </a:prstGeom>
          <a:solidFill>
            <a:srgbClr val="FFFF00"/>
          </a:solidFill>
        </p:spPr>
        <p:txBody>
          <a:bodyPr wrap="square" rtlCol="0">
            <a:spAutoFit/>
          </a:bodyPr>
          <a:lstStyle/>
          <a:p>
            <a:pPr algn="ctr"/>
            <a:r>
              <a:rPr lang="en-US" sz="1400" dirty="0" smtClean="0"/>
              <a:t>Dios </a:t>
            </a:r>
            <a:r>
              <a:rPr lang="en-US" sz="1400" dirty="0" err="1" smtClean="0"/>
              <a:t>humilla</a:t>
            </a:r>
            <a:r>
              <a:rPr lang="en-US" sz="1400" dirty="0" smtClean="0"/>
              <a:t> a </a:t>
            </a:r>
            <a:r>
              <a:rPr lang="en-US" sz="1400" dirty="0" err="1" smtClean="0"/>
              <a:t>los</a:t>
            </a:r>
            <a:r>
              <a:rPr lang="en-US" sz="1400" dirty="0" smtClean="0"/>
              <a:t> </a:t>
            </a:r>
            <a:r>
              <a:rPr lang="en-US" sz="1400" dirty="0" err="1" smtClean="0"/>
              <a:t>reyes</a:t>
            </a:r>
            <a:r>
              <a:rPr lang="en-US" sz="1400" dirty="0" smtClean="0"/>
              <a:t> </a:t>
            </a:r>
            <a:r>
              <a:rPr lang="en-US" sz="1400" dirty="0" err="1" smtClean="0"/>
              <a:t>poderosos</a:t>
            </a:r>
            <a:r>
              <a:rPr lang="en-US" sz="1400" dirty="0" smtClean="0"/>
              <a:t> que </a:t>
            </a:r>
            <a:r>
              <a:rPr lang="en-US" sz="1400" dirty="0" err="1" smtClean="0"/>
              <a:t>forman</a:t>
            </a:r>
            <a:r>
              <a:rPr lang="en-US" sz="1400" dirty="0" smtClean="0"/>
              <a:t> </a:t>
            </a:r>
            <a:r>
              <a:rPr lang="en-US" sz="1400" dirty="0" err="1" smtClean="0"/>
              <a:t>dinastías</a:t>
            </a:r>
            <a:endParaRPr lang="en-US" sz="1400" b="1" u="sng" dirty="0"/>
          </a:p>
        </p:txBody>
      </p:sp>
      <p:sp>
        <p:nvSpPr>
          <p:cNvPr id="51" name="TextBox 50"/>
          <p:cNvSpPr txBox="1"/>
          <p:nvPr/>
        </p:nvSpPr>
        <p:spPr>
          <a:xfrm>
            <a:off x="6401753" y="3350420"/>
            <a:ext cx="1059483" cy="1384995"/>
          </a:xfrm>
          <a:prstGeom prst="rect">
            <a:avLst/>
          </a:prstGeom>
          <a:solidFill>
            <a:srgbClr val="FFFF00"/>
          </a:solidFill>
        </p:spPr>
        <p:txBody>
          <a:bodyPr wrap="square" rtlCol="0">
            <a:spAutoFit/>
          </a:bodyPr>
          <a:lstStyle/>
          <a:p>
            <a:pPr algn="ctr"/>
            <a:r>
              <a:rPr lang="en-US" sz="1400" dirty="0" smtClean="0"/>
              <a:t>Dios </a:t>
            </a:r>
            <a:r>
              <a:rPr lang="en-US" sz="1400" dirty="0" err="1" smtClean="0"/>
              <a:t>humilla</a:t>
            </a:r>
            <a:r>
              <a:rPr lang="en-US" sz="1400" dirty="0" smtClean="0"/>
              <a:t> a </a:t>
            </a:r>
            <a:r>
              <a:rPr lang="en-US" sz="1400" dirty="0" err="1" smtClean="0"/>
              <a:t>los</a:t>
            </a:r>
            <a:r>
              <a:rPr lang="en-US" sz="1400" dirty="0" smtClean="0"/>
              <a:t> </a:t>
            </a:r>
            <a:r>
              <a:rPr lang="en-US" sz="1400" dirty="0" err="1" smtClean="0"/>
              <a:t>reyes</a:t>
            </a:r>
            <a:r>
              <a:rPr lang="en-US" sz="1400" dirty="0" smtClean="0"/>
              <a:t> </a:t>
            </a:r>
            <a:r>
              <a:rPr lang="en-US" sz="1400" dirty="0" err="1" smtClean="0"/>
              <a:t>malos</a:t>
            </a:r>
            <a:r>
              <a:rPr lang="en-US" sz="1400" dirty="0" smtClean="0"/>
              <a:t>, </a:t>
            </a:r>
            <a:r>
              <a:rPr lang="en-US" sz="1400" dirty="0" err="1" smtClean="0"/>
              <a:t>vanos</a:t>
            </a:r>
            <a:r>
              <a:rPr lang="en-US" sz="1400" dirty="0" smtClean="0"/>
              <a:t> y </a:t>
            </a:r>
            <a:r>
              <a:rPr lang="en-US" sz="1400" dirty="0" err="1" smtClean="0"/>
              <a:t>consentidos</a:t>
            </a:r>
            <a:endParaRPr lang="en-US" sz="1400" b="1" u="sng" dirty="0"/>
          </a:p>
        </p:txBody>
      </p:sp>
      <p:sp>
        <p:nvSpPr>
          <p:cNvPr id="52" name="TextBox 51"/>
          <p:cNvSpPr txBox="1"/>
          <p:nvPr/>
        </p:nvSpPr>
        <p:spPr>
          <a:xfrm>
            <a:off x="7519738" y="4489814"/>
            <a:ext cx="993344" cy="738664"/>
          </a:xfrm>
          <a:prstGeom prst="rect">
            <a:avLst/>
          </a:prstGeom>
          <a:solidFill>
            <a:srgbClr val="FFFF00"/>
          </a:solidFill>
        </p:spPr>
        <p:txBody>
          <a:bodyPr wrap="square" rtlCol="0">
            <a:spAutoFit/>
          </a:bodyPr>
          <a:lstStyle/>
          <a:p>
            <a:pPr algn="ctr"/>
            <a:r>
              <a:rPr lang="en-US" sz="1400" dirty="0" smtClean="0"/>
              <a:t>Oren a Dios no a </a:t>
            </a:r>
            <a:r>
              <a:rPr lang="en-US" sz="1400" dirty="0" err="1" smtClean="0"/>
              <a:t>reyes</a:t>
            </a:r>
            <a:endParaRPr lang="en-US" sz="1400" b="1" u="sng" dirty="0"/>
          </a:p>
        </p:txBody>
      </p:sp>
    </p:spTree>
    <p:extLst>
      <p:ext uri="{BB962C8B-B14F-4D97-AF65-F5344CB8AC3E}">
        <p14:creationId xmlns:p14="http://schemas.microsoft.com/office/powerpoint/2010/main" val="362874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7"/>
                                        </p:tgtEl>
                                        <p:attrNameLst>
                                          <p:attrName>style.visibility</p:attrName>
                                        </p:attrNameLst>
                                      </p:cBhvr>
                                      <p:to>
                                        <p:strVal val="visible"/>
                                      </p:to>
                                    </p:set>
                                    <p:anim calcmode="lin" valueType="num">
                                      <p:cBhvr additive="base">
                                        <p:cTn id="14" dur="500" fill="hold"/>
                                        <p:tgtEl>
                                          <p:spTgt spid="47"/>
                                        </p:tgtEl>
                                        <p:attrNameLst>
                                          <p:attrName>ppt_x</p:attrName>
                                        </p:attrNameLst>
                                      </p:cBhvr>
                                      <p:tavLst>
                                        <p:tav tm="0">
                                          <p:val>
                                            <p:strVal val="#ppt_x"/>
                                          </p:val>
                                        </p:tav>
                                        <p:tav tm="100000">
                                          <p:val>
                                            <p:strVal val="#ppt_x"/>
                                          </p:val>
                                        </p:tav>
                                      </p:tavLst>
                                    </p:anim>
                                    <p:anim calcmode="lin" valueType="num">
                                      <p:cBhvr additive="base">
                                        <p:cTn id="15"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48"/>
                                        </p:tgtEl>
                                        <p:attrNameLst>
                                          <p:attrName>style.visibility</p:attrName>
                                        </p:attrNameLst>
                                      </p:cBhvr>
                                      <p:to>
                                        <p:strVal val="visible"/>
                                      </p:to>
                                    </p:set>
                                    <p:anim calcmode="lin" valueType="num">
                                      <p:cBhvr>
                                        <p:cTn id="20" dur="500" fill="hold"/>
                                        <p:tgtEl>
                                          <p:spTgt spid="48"/>
                                        </p:tgtEl>
                                        <p:attrNameLst>
                                          <p:attrName>ppt_w</p:attrName>
                                        </p:attrNameLst>
                                      </p:cBhvr>
                                      <p:tavLst>
                                        <p:tav tm="0">
                                          <p:val>
                                            <p:fltVal val="0"/>
                                          </p:val>
                                        </p:tav>
                                        <p:tav tm="100000">
                                          <p:val>
                                            <p:strVal val="#ppt_w"/>
                                          </p:val>
                                        </p:tav>
                                      </p:tavLst>
                                    </p:anim>
                                    <p:anim calcmode="lin" valueType="num">
                                      <p:cBhvr>
                                        <p:cTn id="21" dur="500" fill="hold"/>
                                        <p:tgtEl>
                                          <p:spTgt spid="48"/>
                                        </p:tgtEl>
                                        <p:attrNameLst>
                                          <p:attrName>ppt_h</p:attrName>
                                        </p:attrNameLst>
                                      </p:cBhvr>
                                      <p:tavLst>
                                        <p:tav tm="0">
                                          <p:val>
                                            <p:fltVal val="0"/>
                                          </p:val>
                                        </p:tav>
                                        <p:tav tm="100000">
                                          <p:val>
                                            <p:strVal val="#ppt_h"/>
                                          </p:val>
                                        </p:tav>
                                      </p:tavLst>
                                    </p:anim>
                                    <p:animEffect transition="in" filter="fade">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anim calcmode="lin" valueType="num">
                                      <p:cBhvr>
                                        <p:cTn id="27" dur="500" fill="hold"/>
                                        <p:tgtEl>
                                          <p:spTgt spid="49"/>
                                        </p:tgtEl>
                                        <p:attrNameLst>
                                          <p:attrName>ppt_w</p:attrName>
                                        </p:attrNameLst>
                                      </p:cBhvr>
                                      <p:tavLst>
                                        <p:tav tm="0">
                                          <p:val>
                                            <p:fltVal val="0"/>
                                          </p:val>
                                        </p:tav>
                                        <p:tav tm="100000">
                                          <p:val>
                                            <p:strVal val="#ppt_w"/>
                                          </p:val>
                                        </p:tav>
                                      </p:tavLst>
                                    </p:anim>
                                    <p:anim calcmode="lin" valueType="num">
                                      <p:cBhvr>
                                        <p:cTn id="28" dur="500" fill="hold"/>
                                        <p:tgtEl>
                                          <p:spTgt spid="49"/>
                                        </p:tgtEl>
                                        <p:attrNameLst>
                                          <p:attrName>ppt_h</p:attrName>
                                        </p:attrNameLst>
                                      </p:cBhvr>
                                      <p:tavLst>
                                        <p:tav tm="0">
                                          <p:val>
                                            <p:fltVal val="0"/>
                                          </p:val>
                                        </p:tav>
                                        <p:tav tm="100000">
                                          <p:val>
                                            <p:strVal val="#ppt_h"/>
                                          </p:val>
                                        </p:tav>
                                      </p:tavLst>
                                    </p:anim>
                                    <p:animEffect transition="in" filter="fade">
                                      <p:cBhvr>
                                        <p:cTn id="29" dur="500"/>
                                        <p:tgtEl>
                                          <p:spTgt spid="49"/>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50"/>
                                        </p:tgtEl>
                                        <p:attrNameLst>
                                          <p:attrName>style.visibility</p:attrName>
                                        </p:attrNameLst>
                                      </p:cBhvr>
                                      <p:to>
                                        <p:strVal val="visible"/>
                                      </p:to>
                                    </p:set>
                                    <p:anim calcmode="lin" valueType="num">
                                      <p:cBhvr>
                                        <p:cTn id="34" dur="500" fill="hold"/>
                                        <p:tgtEl>
                                          <p:spTgt spid="50"/>
                                        </p:tgtEl>
                                        <p:attrNameLst>
                                          <p:attrName>ppt_w</p:attrName>
                                        </p:attrNameLst>
                                      </p:cBhvr>
                                      <p:tavLst>
                                        <p:tav tm="0">
                                          <p:val>
                                            <p:fltVal val="0"/>
                                          </p:val>
                                        </p:tav>
                                        <p:tav tm="100000">
                                          <p:val>
                                            <p:strVal val="#ppt_w"/>
                                          </p:val>
                                        </p:tav>
                                      </p:tavLst>
                                    </p:anim>
                                    <p:anim calcmode="lin" valueType="num">
                                      <p:cBhvr>
                                        <p:cTn id="35" dur="500" fill="hold"/>
                                        <p:tgtEl>
                                          <p:spTgt spid="50"/>
                                        </p:tgtEl>
                                        <p:attrNameLst>
                                          <p:attrName>ppt_h</p:attrName>
                                        </p:attrNameLst>
                                      </p:cBhvr>
                                      <p:tavLst>
                                        <p:tav tm="0">
                                          <p:val>
                                            <p:fltVal val="0"/>
                                          </p:val>
                                        </p:tav>
                                        <p:tav tm="100000">
                                          <p:val>
                                            <p:strVal val="#ppt_h"/>
                                          </p:val>
                                        </p:tav>
                                      </p:tavLst>
                                    </p:anim>
                                    <p:animEffect transition="in" filter="fade">
                                      <p:cBhvr>
                                        <p:cTn id="36" dur="500"/>
                                        <p:tgtEl>
                                          <p:spTgt spid="5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1"/>
                                        </p:tgtEl>
                                        <p:attrNameLst>
                                          <p:attrName>style.visibility</p:attrName>
                                        </p:attrNameLst>
                                      </p:cBhvr>
                                      <p:to>
                                        <p:strVal val="visible"/>
                                      </p:to>
                                    </p:set>
                                    <p:anim calcmode="lin" valueType="num">
                                      <p:cBhvr>
                                        <p:cTn id="41" dur="500" fill="hold"/>
                                        <p:tgtEl>
                                          <p:spTgt spid="51"/>
                                        </p:tgtEl>
                                        <p:attrNameLst>
                                          <p:attrName>ppt_w</p:attrName>
                                        </p:attrNameLst>
                                      </p:cBhvr>
                                      <p:tavLst>
                                        <p:tav tm="0">
                                          <p:val>
                                            <p:fltVal val="0"/>
                                          </p:val>
                                        </p:tav>
                                        <p:tav tm="100000">
                                          <p:val>
                                            <p:strVal val="#ppt_w"/>
                                          </p:val>
                                        </p:tav>
                                      </p:tavLst>
                                    </p:anim>
                                    <p:anim calcmode="lin" valueType="num">
                                      <p:cBhvr>
                                        <p:cTn id="42" dur="500" fill="hold"/>
                                        <p:tgtEl>
                                          <p:spTgt spid="51"/>
                                        </p:tgtEl>
                                        <p:attrNameLst>
                                          <p:attrName>ppt_h</p:attrName>
                                        </p:attrNameLst>
                                      </p:cBhvr>
                                      <p:tavLst>
                                        <p:tav tm="0">
                                          <p:val>
                                            <p:fltVal val="0"/>
                                          </p:val>
                                        </p:tav>
                                        <p:tav tm="100000">
                                          <p:val>
                                            <p:strVal val="#ppt_h"/>
                                          </p:val>
                                        </p:tav>
                                      </p:tavLst>
                                    </p:anim>
                                    <p:animEffect transition="in" filter="fade">
                                      <p:cBhvr>
                                        <p:cTn id="43" dur="500"/>
                                        <p:tgtEl>
                                          <p:spTgt spid="51"/>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2"/>
                                        </p:tgtEl>
                                        <p:attrNameLst>
                                          <p:attrName>style.visibility</p:attrName>
                                        </p:attrNameLst>
                                      </p:cBhvr>
                                      <p:to>
                                        <p:strVal val="visible"/>
                                      </p:to>
                                    </p:set>
                                    <p:anim calcmode="lin" valueType="num">
                                      <p:cBhvr>
                                        <p:cTn id="48" dur="500" fill="hold"/>
                                        <p:tgtEl>
                                          <p:spTgt spid="52"/>
                                        </p:tgtEl>
                                        <p:attrNameLst>
                                          <p:attrName>ppt_w</p:attrName>
                                        </p:attrNameLst>
                                      </p:cBhvr>
                                      <p:tavLst>
                                        <p:tav tm="0">
                                          <p:val>
                                            <p:fltVal val="0"/>
                                          </p:val>
                                        </p:tav>
                                        <p:tav tm="100000">
                                          <p:val>
                                            <p:strVal val="#ppt_w"/>
                                          </p:val>
                                        </p:tav>
                                      </p:tavLst>
                                    </p:anim>
                                    <p:anim calcmode="lin" valueType="num">
                                      <p:cBhvr>
                                        <p:cTn id="49" dur="500" fill="hold"/>
                                        <p:tgtEl>
                                          <p:spTgt spid="52"/>
                                        </p:tgtEl>
                                        <p:attrNameLst>
                                          <p:attrName>ppt_h</p:attrName>
                                        </p:attrNameLst>
                                      </p:cBhvr>
                                      <p:tavLst>
                                        <p:tav tm="0">
                                          <p:val>
                                            <p:fltVal val="0"/>
                                          </p:val>
                                        </p:tav>
                                        <p:tav tm="100000">
                                          <p:val>
                                            <p:strVal val="#ppt_h"/>
                                          </p:val>
                                        </p:tav>
                                      </p:tavLst>
                                    </p:anim>
                                    <p:animEffect transition="in" filter="fade">
                                      <p:cBhvr>
                                        <p:cTn id="5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0" grpId="0" animBg="1"/>
      <p:bldP spid="51" grpId="0" animBg="1"/>
      <p:bldP spid="52"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Los </a:t>
            </a:r>
            <a:r>
              <a:rPr lang="en-US" dirty="0" err="1" smtClean="0"/>
              <a:t>magos</a:t>
            </a:r>
            <a:r>
              <a:rPr lang="en-US" dirty="0" smtClean="0"/>
              <a:t> de Daniel</a:t>
            </a:r>
            <a:endParaRPr lang="en-US" dirty="0"/>
          </a:p>
        </p:txBody>
      </p:sp>
      <p:sp>
        <p:nvSpPr>
          <p:cNvPr id="3" name="TextBox 2"/>
          <p:cNvSpPr txBox="1"/>
          <p:nvPr/>
        </p:nvSpPr>
        <p:spPr>
          <a:xfrm>
            <a:off x="581891" y="1828800"/>
            <a:ext cx="2054431" cy="1815882"/>
          </a:xfrm>
          <a:prstGeom prst="rect">
            <a:avLst/>
          </a:prstGeom>
          <a:noFill/>
        </p:spPr>
        <p:txBody>
          <a:bodyPr wrap="square" rtlCol="0">
            <a:spAutoFit/>
          </a:bodyPr>
          <a:lstStyle/>
          <a:p>
            <a:r>
              <a:rPr lang="en-US" sz="1400" dirty="0" smtClean="0">
                <a:solidFill>
                  <a:prstClr val="black"/>
                </a:solidFill>
              </a:rPr>
              <a:t>“</a:t>
            </a:r>
            <a:r>
              <a:rPr lang="en-US" sz="1400" dirty="0" err="1" smtClean="0">
                <a:solidFill>
                  <a:prstClr val="black"/>
                </a:solidFill>
              </a:rPr>
              <a:t>Caldeo</a:t>
            </a:r>
            <a:r>
              <a:rPr lang="en-US" sz="1400" dirty="0" smtClean="0">
                <a:solidFill>
                  <a:prstClr val="black"/>
                </a:solidFill>
              </a:rPr>
              <a:t>” </a:t>
            </a:r>
            <a:r>
              <a:rPr lang="en-US" sz="1400" dirty="0" err="1" smtClean="0">
                <a:solidFill>
                  <a:prstClr val="black"/>
                </a:solidFill>
              </a:rPr>
              <a:t>tiene</a:t>
            </a:r>
            <a:r>
              <a:rPr lang="en-US" sz="1400" dirty="0" smtClean="0">
                <a:solidFill>
                  <a:prstClr val="black"/>
                </a:solidFill>
              </a:rPr>
              <a:t> </a:t>
            </a:r>
            <a:r>
              <a:rPr lang="en-US" sz="1400" dirty="0" err="1" smtClean="0">
                <a:solidFill>
                  <a:prstClr val="black"/>
                </a:solidFill>
              </a:rPr>
              <a:t>conotaciones</a:t>
            </a:r>
            <a:r>
              <a:rPr lang="en-US" sz="1400" dirty="0" smtClean="0">
                <a:solidFill>
                  <a:prstClr val="black"/>
                </a:solidFill>
              </a:rPr>
              <a:t> </a:t>
            </a:r>
            <a:r>
              <a:rPr lang="en-US" sz="1400" dirty="0" err="1" smtClean="0">
                <a:solidFill>
                  <a:prstClr val="black"/>
                </a:solidFill>
              </a:rPr>
              <a:t>étnicas</a:t>
            </a:r>
            <a:r>
              <a:rPr lang="en-US" sz="1400" dirty="0" smtClean="0">
                <a:solidFill>
                  <a:prstClr val="black"/>
                </a:solidFill>
              </a:rPr>
              <a:t> </a:t>
            </a:r>
            <a:r>
              <a:rPr lang="en-US" sz="1400" dirty="0" err="1" smtClean="0">
                <a:solidFill>
                  <a:prstClr val="black"/>
                </a:solidFill>
              </a:rPr>
              <a:t>en</a:t>
            </a:r>
            <a:r>
              <a:rPr lang="en-US" sz="1400" dirty="0" smtClean="0">
                <a:solidFill>
                  <a:prstClr val="black"/>
                </a:solidFill>
              </a:rPr>
              <a:t> Daniel 5:30 y 9:1 y </a:t>
            </a:r>
            <a:r>
              <a:rPr lang="en-US" sz="1400" dirty="0" err="1" smtClean="0">
                <a:solidFill>
                  <a:prstClr val="black"/>
                </a:solidFill>
              </a:rPr>
              <a:t>quizás</a:t>
            </a:r>
            <a:r>
              <a:rPr lang="en-US" sz="1400" dirty="0" smtClean="0">
                <a:solidFill>
                  <a:prstClr val="black"/>
                </a:solidFill>
              </a:rPr>
              <a:t> </a:t>
            </a:r>
            <a:r>
              <a:rPr lang="en-US" sz="1400" dirty="0" err="1" smtClean="0">
                <a:solidFill>
                  <a:prstClr val="black"/>
                </a:solidFill>
              </a:rPr>
              <a:t>aquí</a:t>
            </a:r>
            <a:r>
              <a:rPr lang="en-US" sz="1400" dirty="0" smtClean="0">
                <a:solidFill>
                  <a:prstClr val="black"/>
                </a:solidFill>
              </a:rPr>
              <a:t> </a:t>
            </a:r>
            <a:r>
              <a:rPr lang="en-US" sz="1400" dirty="0" err="1" smtClean="0">
                <a:solidFill>
                  <a:prstClr val="black"/>
                </a:solidFill>
              </a:rPr>
              <a:t>también</a:t>
            </a:r>
            <a:r>
              <a:rPr lang="en-US" sz="1400" dirty="0" smtClean="0">
                <a:solidFill>
                  <a:prstClr val="black"/>
                </a:solidFill>
              </a:rPr>
              <a:t>.  Las </a:t>
            </a:r>
            <a:r>
              <a:rPr lang="en-US" sz="1400" dirty="0" err="1" smtClean="0">
                <a:solidFill>
                  <a:prstClr val="black"/>
                </a:solidFill>
              </a:rPr>
              <a:t>otras</a:t>
            </a:r>
            <a:r>
              <a:rPr lang="en-US" sz="1400" dirty="0" smtClean="0">
                <a:solidFill>
                  <a:prstClr val="black"/>
                </a:solidFill>
              </a:rPr>
              <a:t> </a:t>
            </a:r>
            <a:r>
              <a:rPr lang="en-US" sz="1400" dirty="0" err="1" smtClean="0">
                <a:solidFill>
                  <a:prstClr val="black"/>
                </a:solidFill>
              </a:rPr>
              <a:t>veces</a:t>
            </a:r>
            <a:r>
              <a:rPr lang="en-US" sz="1400" dirty="0" smtClean="0">
                <a:solidFill>
                  <a:prstClr val="black"/>
                </a:solidFill>
              </a:rPr>
              <a:t> que </a:t>
            </a:r>
            <a:r>
              <a:rPr lang="en-US" sz="1400" dirty="0" err="1" smtClean="0">
                <a:solidFill>
                  <a:prstClr val="black"/>
                </a:solidFill>
              </a:rPr>
              <a:t>ocurre</a:t>
            </a:r>
            <a:r>
              <a:rPr lang="en-US" sz="1400" dirty="0" smtClean="0">
                <a:solidFill>
                  <a:prstClr val="black"/>
                </a:solidFill>
              </a:rPr>
              <a:t> </a:t>
            </a:r>
            <a:r>
              <a:rPr lang="en-US" sz="1400" dirty="0" err="1" smtClean="0">
                <a:solidFill>
                  <a:prstClr val="black"/>
                </a:solidFill>
              </a:rPr>
              <a:t>en</a:t>
            </a:r>
            <a:r>
              <a:rPr lang="en-US" sz="1400" dirty="0" smtClean="0">
                <a:solidFill>
                  <a:prstClr val="black"/>
                </a:solidFill>
              </a:rPr>
              <a:t> Daniel, </a:t>
            </a:r>
            <a:r>
              <a:rPr lang="en-US" sz="1400" dirty="0" err="1" smtClean="0">
                <a:solidFill>
                  <a:prstClr val="black"/>
                </a:solidFill>
              </a:rPr>
              <a:t>denota</a:t>
            </a:r>
            <a:r>
              <a:rPr lang="en-US" sz="1400" dirty="0" smtClean="0">
                <a:solidFill>
                  <a:prstClr val="black"/>
                </a:solidFill>
              </a:rPr>
              <a:t> un </a:t>
            </a:r>
            <a:r>
              <a:rPr lang="en-US" sz="1400" dirty="0" err="1" smtClean="0">
                <a:solidFill>
                  <a:prstClr val="black"/>
                </a:solidFill>
              </a:rPr>
              <a:t>grupo</a:t>
            </a:r>
            <a:r>
              <a:rPr lang="en-US" sz="1400" dirty="0" smtClean="0">
                <a:solidFill>
                  <a:prstClr val="black"/>
                </a:solidFill>
              </a:rPr>
              <a:t> “</a:t>
            </a:r>
            <a:r>
              <a:rPr lang="en-US" sz="1400" dirty="0" err="1" smtClean="0">
                <a:solidFill>
                  <a:prstClr val="black"/>
                </a:solidFill>
              </a:rPr>
              <a:t>profesional</a:t>
            </a:r>
            <a:r>
              <a:rPr lang="en-US" sz="1400" dirty="0" smtClean="0">
                <a:solidFill>
                  <a:prstClr val="black"/>
                </a:solidFill>
              </a:rPr>
              <a:t>” entre </a:t>
            </a:r>
            <a:r>
              <a:rPr lang="en-US" sz="1400" dirty="0" err="1" smtClean="0">
                <a:solidFill>
                  <a:prstClr val="black"/>
                </a:solidFill>
              </a:rPr>
              <a:t>los</a:t>
            </a:r>
            <a:r>
              <a:rPr lang="en-US" sz="1400" dirty="0" smtClean="0">
                <a:solidFill>
                  <a:prstClr val="black"/>
                </a:solidFill>
              </a:rPr>
              <a:t> </a:t>
            </a:r>
            <a:r>
              <a:rPr lang="en-US" sz="1400" dirty="0" err="1" smtClean="0">
                <a:solidFill>
                  <a:prstClr val="black"/>
                </a:solidFill>
              </a:rPr>
              <a:t>magos</a:t>
            </a:r>
            <a:r>
              <a:rPr lang="en-US" sz="1400" dirty="0" smtClean="0">
                <a:solidFill>
                  <a:prstClr val="black"/>
                </a:solidFill>
              </a:rPr>
              <a:t>.  </a:t>
            </a:r>
            <a:endParaRPr lang="en-US" sz="1400" dirty="0">
              <a:solidFill>
                <a:prstClr val="black"/>
              </a:solidFill>
            </a:endParaRPr>
          </a:p>
        </p:txBody>
      </p:sp>
    </p:spTree>
    <p:extLst>
      <p:ext uri="{BB962C8B-B14F-4D97-AF65-F5344CB8AC3E}">
        <p14:creationId xmlns:p14="http://schemas.microsoft.com/office/powerpoint/2010/main" val="252169674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5926" y="1602151"/>
            <a:ext cx="7772400" cy="1225021"/>
          </a:xfrm>
        </p:spPr>
        <p:txBody>
          <a:bodyPr>
            <a:normAutofit/>
          </a:bodyPr>
          <a:lstStyle/>
          <a:p>
            <a:r>
              <a:rPr lang="en-US" sz="5400" dirty="0" err="1" smtClean="0">
                <a:solidFill>
                  <a:srgbClr val="0000CC"/>
                </a:solidFill>
              </a:rPr>
              <a:t>Estudio</a:t>
            </a:r>
            <a:r>
              <a:rPr lang="en-US" sz="5400" dirty="0" smtClean="0">
                <a:solidFill>
                  <a:srgbClr val="0000CC"/>
                </a:solidFill>
              </a:rPr>
              <a:t> de Daniel</a:t>
            </a:r>
            <a:endParaRPr lang="en-US" sz="5400" dirty="0">
              <a:solidFill>
                <a:srgbClr val="0000CC"/>
              </a:solidFill>
            </a:endParaRPr>
          </a:p>
        </p:txBody>
      </p:sp>
      <p:sp>
        <p:nvSpPr>
          <p:cNvPr id="3" name="Subtitle 2"/>
          <p:cNvSpPr>
            <a:spLocks noGrp="1"/>
          </p:cNvSpPr>
          <p:nvPr>
            <p:ph type="subTitle" idx="1"/>
          </p:nvPr>
        </p:nvSpPr>
        <p:spPr/>
        <p:txBody>
          <a:bodyPr/>
          <a:lstStyle/>
          <a:p>
            <a:r>
              <a:rPr lang="en-US" dirty="0" err="1" smtClean="0"/>
              <a:t>Lección</a:t>
            </a:r>
            <a:r>
              <a:rPr lang="en-US" dirty="0" smtClean="0"/>
              <a:t> 8 – </a:t>
            </a:r>
            <a:r>
              <a:rPr lang="en-US" dirty="0" err="1" smtClean="0"/>
              <a:t>Capítulo</a:t>
            </a:r>
            <a:r>
              <a:rPr lang="en-US" dirty="0" smtClean="0"/>
              <a:t> 7</a:t>
            </a:r>
          </a:p>
          <a:p>
            <a:r>
              <a:rPr lang="en-US" dirty="0" smtClean="0"/>
              <a:t>2016</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26" y="13"/>
            <a:ext cx="9144000" cy="1190625"/>
          </a:xfrm>
          <a:prstGeom prst="rect">
            <a:avLst/>
          </a:prstGeom>
        </p:spPr>
      </p:pic>
    </p:spTree>
    <p:extLst>
      <p:ext uri="{BB962C8B-B14F-4D97-AF65-F5344CB8AC3E}">
        <p14:creationId xmlns:p14="http://schemas.microsoft.com/office/powerpoint/2010/main" val="82383966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93406"/>
            <a:ext cx="2371060" cy="4121594"/>
          </a:xfrm>
          <a:prstGeom prst="rect">
            <a:avLst/>
          </a:prstGeom>
        </p:spPr>
      </p:pic>
      <p:sp>
        <p:nvSpPr>
          <p:cNvPr id="7" name="TextBox 6"/>
          <p:cNvSpPr txBox="1"/>
          <p:nvPr/>
        </p:nvSpPr>
        <p:spPr>
          <a:xfrm>
            <a:off x="1295400" y="571500"/>
            <a:ext cx="3598011" cy="4247317"/>
          </a:xfrm>
          <a:prstGeom prst="rect">
            <a:avLst/>
          </a:prstGeom>
          <a:noFill/>
        </p:spPr>
        <p:txBody>
          <a:bodyPr wrap="square" rtlCol="0">
            <a:spAutoFit/>
          </a:bodyPr>
          <a:lstStyle/>
          <a:p>
            <a:pPr marL="342900" indent="-342900" defTabSz="913448">
              <a:buFontTx/>
              <a:buAutoNum type="arabicPeriod"/>
            </a:pPr>
            <a:r>
              <a:rPr lang="en-US" dirty="0" err="1" smtClean="0">
                <a:solidFill>
                  <a:prstClr val="black"/>
                </a:solidFill>
              </a:rPr>
              <a:t>Formen</a:t>
            </a:r>
            <a:r>
              <a:rPr lang="en-US" dirty="0" smtClean="0">
                <a:solidFill>
                  <a:prstClr val="black"/>
                </a:solidFill>
              </a:rPr>
              <a:t> </a:t>
            </a:r>
            <a:r>
              <a:rPr lang="en-US" dirty="0" err="1" smtClean="0">
                <a:solidFill>
                  <a:prstClr val="black"/>
                </a:solidFill>
              </a:rPr>
              <a:t>grupos</a:t>
            </a:r>
            <a:endParaRPr lang="en-US" dirty="0" smtClean="0">
              <a:solidFill>
                <a:prstClr val="black"/>
              </a:solidFill>
            </a:endParaRPr>
          </a:p>
          <a:p>
            <a:pPr marL="342900" indent="-342900" defTabSz="913448">
              <a:buFontTx/>
              <a:buAutoNum type="arabicPeriod"/>
            </a:pPr>
            <a:r>
              <a:rPr lang="en-US" dirty="0" err="1" smtClean="0">
                <a:solidFill>
                  <a:prstClr val="black"/>
                </a:solidFill>
              </a:rPr>
              <a:t>Elijan</a:t>
            </a:r>
            <a:r>
              <a:rPr lang="en-US" dirty="0" smtClean="0">
                <a:solidFill>
                  <a:prstClr val="black"/>
                </a:solidFill>
              </a:rPr>
              <a:t> 1 de entre </a:t>
            </a:r>
            <a:r>
              <a:rPr lang="en-US" dirty="0" err="1" smtClean="0">
                <a:solidFill>
                  <a:prstClr val="black"/>
                </a:solidFill>
              </a:rPr>
              <a:t>estos</a:t>
            </a:r>
            <a:r>
              <a:rPr lang="en-US" dirty="0" smtClean="0">
                <a:solidFill>
                  <a:prstClr val="black"/>
                </a:solidFill>
              </a:rPr>
              <a:t> 3</a:t>
            </a:r>
          </a:p>
          <a:p>
            <a:pPr marL="799624" lvl="1" indent="-342900" defTabSz="913448">
              <a:buFont typeface="+mj-lt"/>
              <a:buAutoNum type="alphaLcParenR"/>
            </a:pPr>
            <a:r>
              <a:rPr lang="en-US" dirty="0" err="1" smtClean="0">
                <a:solidFill>
                  <a:prstClr val="black"/>
                </a:solidFill>
              </a:rPr>
              <a:t>Intercambien</a:t>
            </a:r>
            <a:r>
              <a:rPr lang="en-US" dirty="0" smtClean="0">
                <a:solidFill>
                  <a:prstClr val="black"/>
                </a:solidFill>
              </a:rPr>
              <a:t> ideas - ¿</a:t>
            </a:r>
            <a:r>
              <a:rPr lang="en-US" dirty="0" err="1" smtClean="0">
                <a:solidFill>
                  <a:prstClr val="black"/>
                </a:solidFill>
              </a:rPr>
              <a:t>Por</a:t>
            </a:r>
            <a:r>
              <a:rPr lang="en-US" dirty="0" smtClean="0">
                <a:solidFill>
                  <a:prstClr val="black"/>
                </a:solidFill>
              </a:rPr>
              <a:t> </a:t>
            </a:r>
            <a:r>
              <a:rPr lang="en-US" dirty="0" err="1" smtClean="0">
                <a:solidFill>
                  <a:prstClr val="black"/>
                </a:solidFill>
              </a:rPr>
              <a:t>qué</a:t>
            </a:r>
            <a:r>
              <a:rPr lang="en-US" dirty="0" smtClean="0">
                <a:solidFill>
                  <a:prstClr val="black"/>
                </a:solidFill>
              </a:rPr>
              <a:t> </a:t>
            </a:r>
            <a:r>
              <a:rPr lang="en-US" dirty="0" err="1" smtClean="0">
                <a:solidFill>
                  <a:prstClr val="black"/>
                </a:solidFill>
              </a:rPr>
              <a:t>sería</a:t>
            </a:r>
            <a:r>
              <a:rPr lang="en-US" dirty="0" smtClean="0">
                <a:solidFill>
                  <a:prstClr val="black"/>
                </a:solidFill>
              </a:rPr>
              <a:t> </a:t>
            </a:r>
            <a:r>
              <a:rPr lang="en-US" dirty="0" err="1" smtClean="0">
                <a:solidFill>
                  <a:prstClr val="black"/>
                </a:solidFill>
              </a:rPr>
              <a:t>Nabucodonosor</a:t>
            </a:r>
            <a:r>
              <a:rPr lang="en-US" dirty="0" smtClean="0">
                <a:solidFill>
                  <a:prstClr val="black"/>
                </a:solidFill>
              </a:rPr>
              <a:t>/ </a:t>
            </a:r>
            <a:r>
              <a:rPr lang="en-US" dirty="0" err="1" smtClean="0">
                <a:solidFill>
                  <a:prstClr val="black"/>
                </a:solidFill>
              </a:rPr>
              <a:t>Babilonia</a:t>
            </a:r>
            <a:r>
              <a:rPr lang="en-US" dirty="0" smtClean="0">
                <a:solidFill>
                  <a:prstClr val="black"/>
                </a:solidFill>
              </a:rPr>
              <a:t> </a:t>
            </a:r>
            <a:r>
              <a:rPr lang="en-US" dirty="0" err="1" smtClean="0">
                <a:solidFill>
                  <a:prstClr val="black"/>
                </a:solidFill>
              </a:rPr>
              <a:t>oro</a:t>
            </a:r>
            <a:r>
              <a:rPr lang="en-US" dirty="0" smtClean="0">
                <a:solidFill>
                  <a:prstClr val="black"/>
                </a:solidFill>
              </a:rPr>
              <a:t> y </a:t>
            </a:r>
            <a:r>
              <a:rPr lang="en-US" dirty="0" err="1" smtClean="0">
                <a:solidFill>
                  <a:prstClr val="black"/>
                </a:solidFill>
              </a:rPr>
              <a:t>por</a:t>
            </a:r>
            <a:r>
              <a:rPr lang="en-US" dirty="0" smtClean="0">
                <a:solidFill>
                  <a:prstClr val="black"/>
                </a:solidFill>
              </a:rPr>
              <a:t> </a:t>
            </a:r>
            <a:r>
              <a:rPr lang="en-US" dirty="0" err="1" smtClean="0">
                <a:solidFill>
                  <a:prstClr val="black"/>
                </a:solidFill>
              </a:rPr>
              <a:t>qué</a:t>
            </a:r>
            <a:r>
              <a:rPr lang="en-US" dirty="0" smtClean="0">
                <a:solidFill>
                  <a:prstClr val="black"/>
                </a:solidFill>
              </a:rPr>
              <a:t> </a:t>
            </a:r>
            <a:r>
              <a:rPr lang="en-US" dirty="0" err="1" smtClean="0">
                <a:solidFill>
                  <a:prstClr val="black"/>
                </a:solidFill>
              </a:rPr>
              <a:t>los</a:t>
            </a:r>
            <a:r>
              <a:rPr lang="en-US" dirty="0" smtClean="0">
                <a:solidFill>
                  <a:prstClr val="black"/>
                </a:solidFill>
              </a:rPr>
              <a:t> </a:t>
            </a:r>
            <a:r>
              <a:rPr lang="en-US" dirty="0" err="1" smtClean="0">
                <a:solidFill>
                  <a:prstClr val="black"/>
                </a:solidFill>
              </a:rPr>
              <a:t>metales</a:t>
            </a:r>
            <a:r>
              <a:rPr lang="en-US" dirty="0" smtClean="0">
                <a:solidFill>
                  <a:prstClr val="black"/>
                </a:solidFill>
              </a:rPr>
              <a:t> para </a:t>
            </a:r>
            <a:r>
              <a:rPr lang="en-US" dirty="0" err="1" smtClean="0">
                <a:solidFill>
                  <a:prstClr val="black"/>
                </a:solidFill>
              </a:rPr>
              <a:t>los</a:t>
            </a:r>
            <a:r>
              <a:rPr lang="en-US" dirty="0" smtClean="0">
                <a:solidFill>
                  <a:prstClr val="black"/>
                </a:solidFill>
              </a:rPr>
              <a:t> </a:t>
            </a:r>
            <a:r>
              <a:rPr lang="en-US" dirty="0" err="1" smtClean="0">
                <a:solidFill>
                  <a:prstClr val="black"/>
                </a:solidFill>
              </a:rPr>
              <a:t>otros</a:t>
            </a:r>
            <a:r>
              <a:rPr lang="en-US" dirty="0" smtClean="0">
                <a:solidFill>
                  <a:prstClr val="black"/>
                </a:solidFill>
              </a:rPr>
              <a:t> </a:t>
            </a:r>
            <a:r>
              <a:rPr lang="en-US" dirty="0" err="1" smtClean="0">
                <a:solidFill>
                  <a:prstClr val="black"/>
                </a:solidFill>
              </a:rPr>
              <a:t>reinos</a:t>
            </a:r>
            <a:r>
              <a:rPr lang="en-US" dirty="0" smtClean="0">
                <a:solidFill>
                  <a:prstClr val="black"/>
                </a:solidFill>
              </a:rPr>
              <a:t>?</a:t>
            </a:r>
          </a:p>
          <a:p>
            <a:pPr marL="799624" lvl="1" indent="-342900" defTabSz="913448">
              <a:buFont typeface="+mj-lt"/>
              <a:buAutoNum type="alphaLcParenR"/>
            </a:pPr>
            <a:r>
              <a:rPr lang="en-US" dirty="0" err="1">
                <a:solidFill>
                  <a:prstClr val="black"/>
                </a:solidFill>
              </a:rPr>
              <a:t>Intercambien</a:t>
            </a:r>
            <a:r>
              <a:rPr lang="en-US" dirty="0">
                <a:solidFill>
                  <a:prstClr val="black"/>
                </a:solidFill>
              </a:rPr>
              <a:t> ideas</a:t>
            </a:r>
            <a:r>
              <a:rPr lang="en-US" dirty="0" smtClean="0">
                <a:solidFill>
                  <a:prstClr val="black"/>
                </a:solidFill>
              </a:rPr>
              <a:t> – ¿</a:t>
            </a:r>
            <a:r>
              <a:rPr lang="en-US" dirty="0" err="1" smtClean="0">
                <a:solidFill>
                  <a:prstClr val="black"/>
                </a:solidFill>
              </a:rPr>
              <a:t>Tienen</a:t>
            </a:r>
            <a:r>
              <a:rPr lang="en-US" dirty="0" smtClean="0">
                <a:solidFill>
                  <a:prstClr val="black"/>
                </a:solidFill>
              </a:rPr>
              <a:t> las </a:t>
            </a:r>
            <a:r>
              <a:rPr lang="en-US" dirty="0" err="1" smtClean="0">
                <a:solidFill>
                  <a:prstClr val="black"/>
                </a:solidFill>
              </a:rPr>
              <a:t>criaturas</a:t>
            </a:r>
            <a:r>
              <a:rPr lang="en-US" dirty="0" smtClean="0">
                <a:solidFill>
                  <a:prstClr val="black"/>
                </a:solidFill>
              </a:rPr>
              <a:t> </a:t>
            </a:r>
            <a:r>
              <a:rPr lang="en-US" dirty="0" err="1" smtClean="0">
                <a:solidFill>
                  <a:prstClr val="black"/>
                </a:solidFill>
              </a:rPr>
              <a:t>algunas</a:t>
            </a:r>
            <a:r>
              <a:rPr lang="en-US" dirty="0" smtClean="0">
                <a:solidFill>
                  <a:prstClr val="black"/>
                </a:solidFill>
              </a:rPr>
              <a:t> </a:t>
            </a:r>
            <a:r>
              <a:rPr lang="en-US" dirty="0" err="1" smtClean="0">
                <a:solidFill>
                  <a:prstClr val="black"/>
                </a:solidFill>
              </a:rPr>
              <a:t>características</a:t>
            </a:r>
            <a:r>
              <a:rPr lang="en-US" dirty="0" smtClean="0">
                <a:solidFill>
                  <a:prstClr val="black"/>
                </a:solidFill>
              </a:rPr>
              <a:t> que </a:t>
            </a:r>
            <a:r>
              <a:rPr lang="en-US" dirty="0" err="1" smtClean="0">
                <a:solidFill>
                  <a:prstClr val="black"/>
                </a:solidFill>
              </a:rPr>
              <a:t>corresponden</a:t>
            </a:r>
            <a:r>
              <a:rPr lang="en-US" dirty="0" smtClean="0">
                <a:solidFill>
                  <a:prstClr val="black"/>
                </a:solidFill>
              </a:rPr>
              <a:t> a </a:t>
            </a:r>
            <a:r>
              <a:rPr lang="en-US" dirty="0" err="1" smtClean="0">
                <a:solidFill>
                  <a:prstClr val="black"/>
                </a:solidFill>
              </a:rPr>
              <a:t>los</a:t>
            </a:r>
            <a:r>
              <a:rPr lang="en-US" dirty="0" smtClean="0">
                <a:solidFill>
                  <a:prstClr val="black"/>
                </a:solidFill>
              </a:rPr>
              <a:t> </a:t>
            </a:r>
            <a:r>
              <a:rPr lang="en-US" dirty="0" err="1" smtClean="0">
                <a:solidFill>
                  <a:prstClr val="black"/>
                </a:solidFill>
              </a:rPr>
              <a:t>diferentes</a:t>
            </a:r>
            <a:r>
              <a:rPr lang="en-US" dirty="0" smtClean="0">
                <a:solidFill>
                  <a:prstClr val="black"/>
                </a:solidFill>
              </a:rPr>
              <a:t> </a:t>
            </a:r>
            <a:r>
              <a:rPr lang="en-US" dirty="0" err="1" smtClean="0">
                <a:solidFill>
                  <a:prstClr val="black"/>
                </a:solidFill>
              </a:rPr>
              <a:t>imperios</a:t>
            </a:r>
            <a:r>
              <a:rPr lang="en-US" dirty="0" smtClean="0">
                <a:solidFill>
                  <a:prstClr val="black"/>
                </a:solidFill>
              </a:rPr>
              <a:t>? </a:t>
            </a:r>
          </a:p>
          <a:p>
            <a:pPr marL="799624" lvl="1" indent="-342900" defTabSz="913448">
              <a:buFont typeface="+mj-lt"/>
              <a:buAutoNum type="alphaLcParenR"/>
            </a:pPr>
            <a:r>
              <a:rPr lang="en-US" dirty="0" err="1">
                <a:solidFill>
                  <a:prstClr val="black"/>
                </a:solidFill>
              </a:rPr>
              <a:t>Intercambien</a:t>
            </a:r>
            <a:r>
              <a:rPr lang="en-US" dirty="0">
                <a:solidFill>
                  <a:prstClr val="black"/>
                </a:solidFill>
              </a:rPr>
              <a:t> ideas</a:t>
            </a:r>
            <a:r>
              <a:rPr lang="en-US" dirty="0" smtClean="0">
                <a:solidFill>
                  <a:prstClr val="black"/>
                </a:solidFill>
              </a:rPr>
              <a:t> - ¿</a:t>
            </a:r>
            <a:r>
              <a:rPr lang="en-US" dirty="0" err="1" smtClean="0">
                <a:solidFill>
                  <a:prstClr val="black"/>
                </a:solidFill>
              </a:rPr>
              <a:t>Qué</a:t>
            </a:r>
            <a:r>
              <a:rPr lang="en-US" dirty="0" smtClean="0">
                <a:solidFill>
                  <a:prstClr val="black"/>
                </a:solidFill>
              </a:rPr>
              <a:t> </a:t>
            </a:r>
            <a:r>
              <a:rPr lang="en-US" dirty="0" err="1" smtClean="0">
                <a:solidFill>
                  <a:prstClr val="black"/>
                </a:solidFill>
              </a:rPr>
              <a:t>creen</a:t>
            </a:r>
            <a:r>
              <a:rPr lang="en-US" dirty="0" smtClean="0">
                <a:solidFill>
                  <a:prstClr val="black"/>
                </a:solidFill>
              </a:rPr>
              <a:t> que </a:t>
            </a:r>
            <a:r>
              <a:rPr lang="en-US" dirty="0" err="1" smtClean="0">
                <a:solidFill>
                  <a:prstClr val="black"/>
                </a:solidFill>
              </a:rPr>
              <a:t>es</a:t>
            </a:r>
            <a:r>
              <a:rPr lang="en-US" dirty="0" smtClean="0">
                <a:solidFill>
                  <a:prstClr val="black"/>
                </a:solidFill>
              </a:rPr>
              <a:t> lo </a:t>
            </a:r>
            <a:r>
              <a:rPr lang="en-US" dirty="0" err="1" smtClean="0">
                <a:solidFill>
                  <a:prstClr val="black"/>
                </a:solidFill>
              </a:rPr>
              <a:t>más</a:t>
            </a:r>
            <a:r>
              <a:rPr lang="en-US" dirty="0" smtClean="0">
                <a:solidFill>
                  <a:prstClr val="black"/>
                </a:solidFill>
              </a:rPr>
              <a:t> </a:t>
            </a:r>
            <a:r>
              <a:rPr lang="en-US" dirty="0" err="1" smtClean="0">
                <a:solidFill>
                  <a:prstClr val="black"/>
                </a:solidFill>
              </a:rPr>
              <a:t>seguro</a:t>
            </a:r>
            <a:r>
              <a:rPr lang="en-US" dirty="0" smtClean="0">
                <a:solidFill>
                  <a:prstClr val="black"/>
                </a:solidFill>
              </a:rPr>
              <a:t> </a:t>
            </a:r>
            <a:r>
              <a:rPr lang="en-US" dirty="0" err="1" smtClean="0">
                <a:solidFill>
                  <a:prstClr val="black"/>
                </a:solidFill>
              </a:rPr>
              <a:t>sobre</a:t>
            </a:r>
            <a:r>
              <a:rPr lang="en-US" dirty="0" smtClean="0">
                <a:solidFill>
                  <a:prstClr val="black"/>
                </a:solidFill>
              </a:rPr>
              <a:t> las dos </a:t>
            </a:r>
            <a:r>
              <a:rPr lang="en-US" dirty="0" err="1" smtClean="0">
                <a:solidFill>
                  <a:prstClr val="black"/>
                </a:solidFill>
              </a:rPr>
              <a:t>visiones</a:t>
            </a:r>
            <a:r>
              <a:rPr lang="en-US" dirty="0" smtClean="0">
                <a:solidFill>
                  <a:prstClr val="black"/>
                </a:solidFill>
              </a:rPr>
              <a:t>? </a:t>
            </a:r>
            <a:endParaRPr lang="en-US" dirty="0">
              <a:solidFill>
                <a:prstClr val="black"/>
              </a:solidFill>
            </a:endParaRPr>
          </a:p>
        </p:txBody>
      </p:sp>
      <p:sp>
        <p:nvSpPr>
          <p:cNvPr id="3" name="TextBox 2"/>
          <p:cNvSpPr txBox="1"/>
          <p:nvPr/>
        </p:nvSpPr>
        <p:spPr>
          <a:xfrm>
            <a:off x="1924493" y="5313771"/>
            <a:ext cx="4418582" cy="369332"/>
          </a:xfrm>
          <a:prstGeom prst="rect">
            <a:avLst/>
          </a:prstGeom>
          <a:noFill/>
        </p:spPr>
        <p:txBody>
          <a:bodyPr wrap="none" rtlCol="0">
            <a:spAutoFit/>
          </a:bodyPr>
          <a:lstStyle/>
          <a:p>
            <a:pPr defTabSz="913448"/>
            <a:r>
              <a:rPr lang="en-US" dirty="0" smtClean="0">
                <a:solidFill>
                  <a:prstClr val="black"/>
                </a:solidFill>
              </a:rPr>
              <a:t>Image of Baal – Head of Gold/Body of Bronze</a:t>
            </a:r>
            <a:endParaRPr lang="en-US" dirty="0">
              <a:solidFill>
                <a:prstClr val="black"/>
              </a:solidFill>
            </a:endParaRPr>
          </a:p>
        </p:txBody>
      </p:sp>
      <p:pic>
        <p:nvPicPr>
          <p:cNvPr id="8" name="Picture 7"/>
          <p:cNvPicPr/>
          <p:nvPr/>
        </p:nvPicPr>
        <p:blipFill>
          <a:blip r:embed="rId4">
            <a:extLst>
              <a:ext uri="{28A0092B-C50C-407E-A947-70E740481C1C}">
                <a14:useLocalDpi xmlns:a14="http://schemas.microsoft.com/office/drawing/2010/main" val="0"/>
              </a:ext>
            </a:extLst>
          </a:blip>
          <a:stretch>
            <a:fillRect/>
          </a:stretch>
        </p:blipFill>
        <p:spPr>
          <a:xfrm>
            <a:off x="4724400" y="539603"/>
            <a:ext cx="6858000" cy="4146697"/>
          </a:xfrm>
          <a:prstGeom prst="rect">
            <a:avLst/>
          </a:prstGeom>
        </p:spPr>
      </p:pic>
    </p:spTree>
    <p:extLst>
      <p:ext uri="{BB962C8B-B14F-4D97-AF65-F5344CB8AC3E}">
        <p14:creationId xmlns:p14="http://schemas.microsoft.com/office/powerpoint/2010/main" val="199727143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7"/>
          <p:cNvSpPr/>
          <p:nvPr/>
        </p:nvSpPr>
        <p:spPr>
          <a:xfrm>
            <a:off x="6746612" y="4073339"/>
            <a:ext cx="914400" cy="10396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prstClr val="white"/>
              </a:solidFill>
            </a:endParaRPr>
          </a:p>
        </p:txBody>
      </p:sp>
      <p:sp>
        <p:nvSpPr>
          <p:cNvPr id="120" name="TextBox 119"/>
          <p:cNvSpPr txBox="1"/>
          <p:nvPr/>
        </p:nvSpPr>
        <p:spPr>
          <a:xfrm>
            <a:off x="7650650" y="4010810"/>
            <a:ext cx="1617326" cy="1754326"/>
          </a:xfrm>
          <a:prstGeom prst="rect">
            <a:avLst/>
          </a:prstGeom>
          <a:noFill/>
        </p:spPr>
        <p:txBody>
          <a:bodyPr wrap="square" rtlCol="0">
            <a:spAutoFit/>
          </a:bodyPr>
          <a:lstStyle/>
          <a:p>
            <a:pPr>
              <a:defRPr/>
            </a:pPr>
            <a:r>
              <a:rPr lang="en-US" b="1" kern="0" dirty="0">
                <a:solidFill>
                  <a:sysClr val="windowText" lastClr="000000"/>
                </a:solidFill>
                <a:latin typeface="Arial" pitchFamily="34" charset="0"/>
                <a:cs typeface="Arial" pitchFamily="34" charset="0"/>
              </a:rPr>
              <a:t>Legs &amp; Feet of Iron/Clay: Roman Empire </a:t>
            </a:r>
          </a:p>
          <a:p>
            <a:pPr>
              <a:defRPr/>
            </a:pPr>
            <a:r>
              <a:rPr lang="en-US" b="1" kern="0" dirty="0">
                <a:solidFill>
                  <a:sysClr val="windowText" lastClr="000000"/>
                </a:solidFill>
                <a:latin typeface="Arial" pitchFamily="34" charset="0"/>
                <a:cs typeface="Arial" pitchFamily="34" charset="0"/>
              </a:rPr>
              <a:t>(63 BC – 30 AD)</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9240" y="4073338"/>
            <a:ext cx="1249247" cy="1177420"/>
          </a:xfrm>
          <a:prstGeom prst="rect">
            <a:avLst/>
          </a:prstGeom>
        </p:spPr>
      </p:pic>
      <p:pic>
        <p:nvPicPr>
          <p:cNvPr id="4" name="Picture 3"/>
          <p:cNvPicPr>
            <a:picLocks noChangeAspect="1"/>
          </p:cNvPicPr>
          <p:nvPr/>
        </p:nvPicPr>
        <p:blipFill>
          <a:blip r:embed="rId3"/>
          <a:stretch>
            <a:fillRect/>
          </a:stretch>
        </p:blipFill>
        <p:spPr>
          <a:xfrm>
            <a:off x="-105530" y="865838"/>
            <a:ext cx="1838574" cy="4623080"/>
          </a:xfrm>
          <a:prstGeom prst="rect">
            <a:avLst/>
          </a:prstGeom>
        </p:spPr>
      </p:pic>
      <p:sp>
        <p:nvSpPr>
          <p:cNvPr id="18" name="Rectangle 7"/>
          <p:cNvSpPr/>
          <p:nvPr/>
        </p:nvSpPr>
        <p:spPr>
          <a:xfrm>
            <a:off x="1733044" y="758891"/>
            <a:ext cx="640080" cy="1039676"/>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prstClr val="white"/>
              </a:solidFill>
            </a:endParaRPr>
          </a:p>
        </p:txBody>
      </p:sp>
      <p:pic>
        <p:nvPicPr>
          <p:cNvPr id="19" name="Picture 18" descr="Babylon-Circle3.png"/>
          <p:cNvPicPr>
            <a:picLocks noChangeAspect="1"/>
          </p:cNvPicPr>
          <p:nvPr/>
        </p:nvPicPr>
        <p:blipFill>
          <a:blip r:embed="rId4" cstate="print"/>
          <a:stretch>
            <a:fillRect/>
          </a:stretch>
        </p:blipFill>
        <p:spPr>
          <a:xfrm>
            <a:off x="2324870" y="742032"/>
            <a:ext cx="1246748" cy="1038627"/>
          </a:xfrm>
          <a:prstGeom prst="rect">
            <a:avLst/>
          </a:prstGeom>
        </p:spPr>
      </p:pic>
      <p:sp>
        <p:nvSpPr>
          <p:cNvPr id="21" name="TextBox 20"/>
          <p:cNvSpPr txBox="1"/>
          <p:nvPr/>
        </p:nvSpPr>
        <p:spPr>
          <a:xfrm>
            <a:off x="3571618" y="956281"/>
            <a:ext cx="4109588" cy="646331"/>
          </a:xfrm>
          <a:prstGeom prst="rect">
            <a:avLst/>
          </a:prstGeom>
          <a:noFill/>
        </p:spPr>
        <p:txBody>
          <a:bodyPr wrap="square" rtlCol="0">
            <a:spAutoFit/>
          </a:bodyPr>
          <a:lstStyle/>
          <a:p>
            <a:pPr>
              <a:defRPr/>
            </a:pPr>
            <a:r>
              <a:rPr lang="en-US" b="1" kern="0" dirty="0">
                <a:solidFill>
                  <a:sysClr val="windowText" lastClr="000000"/>
                </a:solidFill>
                <a:latin typeface="Arial" pitchFamily="34" charset="0"/>
                <a:cs typeface="Arial" pitchFamily="34" charset="0"/>
              </a:rPr>
              <a:t>Head of Gold: Neo-Babylonia Empire (605-539 BC)</a:t>
            </a:r>
          </a:p>
        </p:txBody>
      </p:sp>
      <p:sp>
        <p:nvSpPr>
          <p:cNvPr id="23" name="Rectangle 7"/>
          <p:cNvSpPr/>
          <p:nvPr/>
        </p:nvSpPr>
        <p:spPr>
          <a:xfrm>
            <a:off x="2409217" y="1825256"/>
            <a:ext cx="1828800" cy="10396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prstClr val="white"/>
              </a:solidFill>
            </a:endParaRPr>
          </a:p>
        </p:txBody>
      </p:sp>
      <p:sp>
        <p:nvSpPr>
          <p:cNvPr id="24" name="TextBox 23"/>
          <p:cNvSpPr txBox="1"/>
          <p:nvPr/>
        </p:nvSpPr>
        <p:spPr>
          <a:xfrm>
            <a:off x="4277735" y="2166806"/>
            <a:ext cx="4326341" cy="646331"/>
          </a:xfrm>
          <a:prstGeom prst="rect">
            <a:avLst/>
          </a:prstGeom>
          <a:noFill/>
        </p:spPr>
        <p:txBody>
          <a:bodyPr wrap="square" rtlCol="0">
            <a:spAutoFit/>
          </a:bodyPr>
          <a:lstStyle/>
          <a:p>
            <a:pPr>
              <a:defRPr/>
            </a:pPr>
            <a:r>
              <a:rPr lang="en-US" b="1" kern="0" dirty="0">
                <a:solidFill>
                  <a:sysClr val="windowText" lastClr="000000"/>
                </a:solidFill>
                <a:latin typeface="Arial" pitchFamily="34" charset="0"/>
                <a:cs typeface="Arial" pitchFamily="34" charset="0"/>
              </a:rPr>
              <a:t>Chest &amp; Arms of Silver: </a:t>
            </a:r>
            <a:r>
              <a:rPr lang="en-US" b="1" kern="0" dirty="0" err="1">
                <a:solidFill>
                  <a:sysClr val="windowText" lastClr="000000"/>
                </a:solidFill>
                <a:latin typeface="Arial" pitchFamily="34" charset="0"/>
                <a:cs typeface="Arial" pitchFamily="34" charset="0"/>
              </a:rPr>
              <a:t>Medo</a:t>
            </a:r>
            <a:r>
              <a:rPr lang="en-US" b="1" kern="0" dirty="0">
                <a:solidFill>
                  <a:sysClr val="windowText" lastClr="000000"/>
                </a:solidFill>
                <a:latin typeface="Arial" pitchFamily="34" charset="0"/>
                <a:cs typeface="Arial" pitchFamily="34" charset="0"/>
              </a:rPr>
              <a:t>-Persian Empire (539 – 331 BC)</a:t>
            </a:r>
          </a:p>
        </p:txBody>
      </p:sp>
      <p:pic>
        <p:nvPicPr>
          <p:cNvPr id="25" name="Picture 24" descr="Medo-Persian-Circle.png"/>
          <p:cNvPicPr>
            <a:picLocks noChangeAspect="1"/>
          </p:cNvPicPr>
          <p:nvPr/>
        </p:nvPicPr>
        <p:blipFill>
          <a:blip r:embed="rId5" cstate="print"/>
          <a:stretch>
            <a:fillRect/>
          </a:stretch>
        </p:blipFill>
        <p:spPr>
          <a:xfrm>
            <a:off x="2272485" y="1777415"/>
            <a:ext cx="1465806" cy="1135358"/>
          </a:xfrm>
          <a:prstGeom prst="rect">
            <a:avLst/>
          </a:prstGeom>
        </p:spPr>
      </p:pic>
      <p:grpSp>
        <p:nvGrpSpPr>
          <p:cNvPr id="27" name="Group 114"/>
          <p:cNvGrpSpPr/>
          <p:nvPr/>
        </p:nvGrpSpPr>
        <p:grpSpPr>
          <a:xfrm>
            <a:off x="4277735" y="2865117"/>
            <a:ext cx="4326341" cy="1265447"/>
            <a:chOff x="2324119" y="6234194"/>
            <a:chExt cx="10567690" cy="1518536"/>
          </a:xfrm>
        </p:grpSpPr>
        <p:sp>
          <p:nvSpPr>
            <p:cNvPr id="29" name="Rectangle 7"/>
            <p:cNvSpPr/>
            <p:nvPr/>
          </p:nvSpPr>
          <p:spPr>
            <a:xfrm>
              <a:off x="2324119" y="6234194"/>
              <a:ext cx="6030583" cy="124761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prstClr val="white"/>
                </a:solidFill>
              </a:endParaRPr>
            </a:p>
          </p:txBody>
        </p:sp>
        <p:sp>
          <p:nvSpPr>
            <p:cNvPr id="30" name="TextBox 29"/>
            <p:cNvSpPr txBox="1"/>
            <p:nvPr/>
          </p:nvSpPr>
          <p:spPr>
            <a:xfrm>
              <a:off x="8565468" y="6312336"/>
              <a:ext cx="4326341" cy="1440394"/>
            </a:xfrm>
            <a:prstGeom prst="rect">
              <a:avLst/>
            </a:prstGeom>
            <a:noFill/>
          </p:spPr>
          <p:txBody>
            <a:bodyPr wrap="square" rtlCol="0">
              <a:spAutoFit/>
            </a:bodyPr>
            <a:lstStyle/>
            <a:p>
              <a:pPr>
                <a:defRPr/>
              </a:pPr>
              <a:r>
                <a:rPr lang="en-US" b="1" kern="0" dirty="0">
                  <a:solidFill>
                    <a:sysClr val="windowText" lastClr="000000"/>
                  </a:solidFill>
                  <a:latin typeface="Arial" pitchFamily="34" charset="0"/>
                  <a:cs typeface="Arial" pitchFamily="34" charset="0"/>
                </a:rPr>
                <a:t>Belly &amp; Thighs of Bronze: Greek Empire (331-63 BC)</a:t>
              </a:r>
            </a:p>
          </p:txBody>
        </p:sp>
      </p:grpSp>
      <p:pic>
        <p:nvPicPr>
          <p:cNvPr id="28" name="Picture 27" descr="Greek-Circle.png"/>
          <p:cNvPicPr>
            <a:picLocks noChangeAspect="1"/>
          </p:cNvPicPr>
          <p:nvPr/>
        </p:nvPicPr>
        <p:blipFill>
          <a:blip r:embed="rId6" cstate="print"/>
          <a:stretch>
            <a:fillRect/>
          </a:stretch>
        </p:blipFill>
        <p:spPr>
          <a:xfrm>
            <a:off x="4446774" y="2912774"/>
            <a:ext cx="1298815" cy="1135358"/>
          </a:xfrm>
          <a:prstGeom prst="rect">
            <a:avLst/>
          </a:prstGeom>
        </p:spPr>
      </p:pic>
      <p:grpSp>
        <p:nvGrpSpPr>
          <p:cNvPr id="3" name="Group 2"/>
          <p:cNvGrpSpPr/>
          <p:nvPr/>
        </p:nvGrpSpPr>
        <p:grpSpPr>
          <a:xfrm>
            <a:off x="6845756" y="-936648"/>
            <a:ext cx="3453968" cy="2761905"/>
            <a:chOff x="6845756" y="-1123979"/>
            <a:chExt cx="3453968" cy="3314286"/>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845756" y="-1123979"/>
              <a:ext cx="3453968" cy="3314286"/>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87291" y="759827"/>
              <a:ext cx="621307" cy="1179146"/>
            </a:xfrm>
            <a:prstGeom prst="rect">
              <a:avLst/>
            </a:prstGeom>
          </p:spPr>
        </p:pic>
      </p:grpSp>
      <p:sp>
        <p:nvSpPr>
          <p:cNvPr id="5" name="Rectangle 4"/>
          <p:cNvSpPr/>
          <p:nvPr/>
        </p:nvSpPr>
        <p:spPr>
          <a:xfrm>
            <a:off x="1733044" y="1780659"/>
            <a:ext cx="7410956" cy="3930846"/>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48"/>
            <a:endParaRPr lang="en-US">
              <a:solidFill>
                <a:prstClr val="white"/>
              </a:solidFill>
            </a:endParaRPr>
          </a:p>
        </p:txBody>
      </p:sp>
      <p:sp>
        <p:nvSpPr>
          <p:cNvPr id="106" name="TextBox 105"/>
          <p:cNvSpPr txBox="1"/>
          <p:nvPr/>
        </p:nvSpPr>
        <p:spPr>
          <a:xfrm>
            <a:off x="305409" y="112560"/>
            <a:ext cx="2855269" cy="646331"/>
          </a:xfrm>
          <a:prstGeom prst="rect">
            <a:avLst/>
          </a:prstGeom>
          <a:noFill/>
        </p:spPr>
        <p:txBody>
          <a:bodyPr wrap="none" rtlCol="0">
            <a:spAutoFit/>
          </a:bodyPr>
          <a:lstStyle/>
          <a:p>
            <a:pPr>
              <a:defRPr/>
            </a:pPr>
            <a:r>
              <a:rPr lang="en-US" b="1" kern="0" dirty="0">
                <a:solidFill>
                  <a:sysClr val="windowText" lastClr="000000"/>
                </a:solidFill>
              </a:rPr>
              <a:t>Daniel &amp; Nebuchadnezzar’s </a:t>
            </a:r>
          </a:p>
          <a:p>
            <a:pPr>
              <a:defRPr/>
            </a:pPr>
            <a:r>
              <a:rPr lang="en-US" b="1" kern="0" dirty="0">
                <a:solidFill>
                  <a:sysClr val="windowText" lastClr="000000"/>
                </a:solidFill>
              </a:rPr>
              <a:t>dream of 4 kingdoms</a:t>
            </a:r>
          </a:p>
        </p:txBody>
      </p:sp>
      <p:sp>
        <p:nvSpPr>
          <p:cNvPr id="6" name="TextBox 5"/>
          <p:cNvSpPr txBox="1"/>
          <p:nvPr/>
        </p:nvSpPr>
        <p:spPr>
          <a:xfrm>
            <a:off x="1313741" y="3846130"/>
            <a:ext cx="5515369" cy="1877437"/>
          </a:xfrm>
          <a:prstGeom prst="rect">
            <a:avLst/>
          </a:prstGeom>
          <a:noFill/>
        </p:spPr>
        <p:txBody>
          <a:bodyPr wrap="square" rtlCol="0">
            <a:spAutoFit/>
          </a:bodyPr>
          <a:lstStyle/>
          <a:p>
            <a:pPr defTabSz="913448"/>
            <a:r>
              <a:rPr lang="en-US" dirty="0" smtClean="0">
                <a:solidFill>
                  <a:prstClr val="black"/>
                </a:solidFill>
              </a:rPr>
              <a:t>Daniel 2</a:t>
            </a:r>
          </a:p>
          <a:p>
            <a:pPr defTabSz="913448"/>
            <a:r>
              <a:rPr lang="es-ES" sz="1400" dirty="0">
                <a:solidFill>
                  <a:prstClr val="black"/>
                </a:solidFill>
              </a:rPr>
              <a:t>37  Usted, oh rey, es rey de reyes, a quien el Dios del cielo ha dado el reino, el poder, la fuerza y la gloria. </a:t>
            </a:r>
            <a:r>
              <a:rPr lang="es-ES" sz="1400" dirty="0" smtClean="0">
                <a:solidFill>
                  <a:prstClr val="black"/>
                </a:solidFill>
              </a:rPr>
              <a:t>38</a:t>
            </a:r>
            <a:r>
              <a:rPr lang="es-ES" sz="1400" dirty="0">
                <a:solidFill>
                  <a:prstClr val="black"/>
                </a:solidFill>
              </a:rPr>
              <a:t>  Y dondequiera que habiten los hijos de los hombres, las bestias del campo o las aves del cielo, Él los ha entregado en su mano y lo ha hecho soberano de todos ellos; usted es la cabeza de oro. </a:t>
            </a:r>
            <a:r>
              <a:rPr lang="es-ES" sz="1400" dirty="0" smtClean="0">
                <a:solidFill>
                  <a:prstClr val="black"/>
                </a:solidFill>
              </a:rPr>
              <a:t>39  Después </a:t>
            </a:r>
            <a:r>
              <a:rPr lang="es-ES" sz="1400" dirty="0">
                <a:solidFill>
                  <a:prstClr val="black"/>
                </a:solidFill>
              </a:rPr>
              <a:t>de usted se levantará otro reino, inferior a usted, y luego un tercer reino, de bronce, que gobernará sobre toda la tierra. </a:t>
            </a:r>
            <a:endParaRPr lang="en-US" sz="1400" baseline="30000" dirty="0">
              <a:solidFill>
                <a:prstClr val="black"/>
              </a:solidFill>
            </a:endParaRPr>
          </a:p>
        </p:txBody>
      </p:sp>
      <p:sp>
        <p:nvSpPr>
          <p:cNvPr id="7" name="TextBox 6"/>
          <p:cNvSpPr txBox="1"/>
          <p:nvPr/>
        </p:nvSpPr>
        <p:spPr>
          <a:xfrm>
            <a:off x="219175" y="95596"/>
            <a:ext cx="3393812" cy="646331"/>
          </a:xfrm>
          <a:prstGeom prst="rect">
            <a:avLst/>
          </a:prstGeom>
          <a:solidFill>
            <a:schemeClr val="bg1"/>
          </a:solidFill>
        </p:spPr>
        <p:txBody>
          <a:bodyPr wrap="square" rtlCol="0">
            <a:spAutoFit/>
          </a:bodyPr>
          <a:lstStyle/>
          <a:p>
            <a:r>
              <a:rPr lang="es-ES" b="1" dirty="0" smtClean="0"/>
              <a:t>Daniel y el sueño de Nabucodonosor de 4 reinos</a:t>
            </a:r>
            <a:endParaRPr lang="en-US" b="1" dirty="0"/>
          </a:p>
        </p:txBody>
      </p:sp>
      <p:sp>
        <p:nvSpPr>
          <p:cNvPr id="26" name="TextBox 25"/>
          <p:cNvSpPr txBox="1"/>
          <p:nvPr/>
        </p:nvSpPr>
        <p:spPr>
          <a:xfrm>
            <a:off x="3511781" y="938010"/>
            <a:ext cx="3393812" cy="646331"/>
          </a:xfrm>
          <a:prstGeom prst="rect">
            <a:avLst/>
          </a:prstGeom>
          <a:solidFill>
            <a:schemeClr val="bg1"/>
          </a:solidFill>
        </p:spPr>
        <p:txBody>
          <a:bodyPr wrap="square" rtlCol="0">
            <a:spAutoFit/>
          </a:bodyPr>
          <a:lstStyle/>
          <a:p>
            <a:r>
              <a:rPr lang="es-ES" b="1" dirty="0" smtClean="0"/>
              <a:t>Cabeza de oro: Imperio neo-babilónico (605-539 </a:t>
            </a:r>
            <a:r>
              <a:rPr lang="es-ES" b="1" dirty="0" err="1" smtClean="0"/>
              <a:t>aC</a:t>
            </a:r>
            <a:r>
              <a:rPr lang="es-ES" b="1" dirty="0" smtClean="0"/>
              <a:t>)</a:t>
            </a:r>
            <a:endParaRPr lang="en-US" b="1" dirty="0"/>
          </a:p>
        </p:txBody>
      </p:sp>
      <p:sp>
        <p:nvSpPr>
          <p:cNvPr id="31" name="TextBox 30"/>
          <p:cNvSpPr txBox="1"/>
          <p:nvPr/>
        </p:nvSpPr>
        <p:spPr>
          <a:xfrm>
            <a:off x="4327826" y="2111212"/>
            <a:ext cx="4276249" cy="646331"/>
          </a:xfrm>
          <a:prstGeom prst="rect">
            <a:avLst/>
          </a:prstGeom>
          <a:solidFill>
            <a:schemeClr val="bg1"/>
          </a:solidFill>
        </p:spPr>
        <p:txBody>
          <a:bodyPr wrap="square" rtlCol="0">
            <a:spAutoFit/>
          </a:bodyPr>
          <a:lstStyle/>
          <a:p>
            <a:r>
              <a:rPr lang="es-ES" b="1" dirty="0" smtClean="0"/>
              <a:t>Pecho y brazos de plata: Imperio medo-persa (539 – 331 </a:t>
            </a:r>
            <a:r>
              <a:rPr lang="es-ES" b="1" dirty="0" err="1" smtClean="0"/>
              <a:t>aC</a:t>
            </a:r>
            <a:r>
              <a:rPr lang="es-ES" b="1" dirty="0" smtClean="0"/>
              <a:t>)</a:t>
            </a:r>
            <a:endParaRPr lang="en-US" b="1" dirty="0"/>
          </a:p>
        </p:txBody>
      </p:sp>
      <p:sp>
        <p:nvSpPr>
          <p:cNvPr id="32" name="TextBox 31"/>
          <p:cNvSpPr txBox="1"/>
          <p:nvPr/>
        </p:nvSpPr>
        <p:spPr>
          <a:xfrm>
            <a:off x="6845756" y="2873008"/>
            <a:ext cx="1844606" cy="1200329"/>
          </a:xfrm>
          <a:prstGeom prst="rect">
            <a:avLst/>
          </a:prstGeom>
          <a:solidFill>
            <a:schemeClr val="bg1"/>
          </a:solidFill>
        </p:spPr>
        <p:txBody>
          <a:bodyPr wrap="square" rtlCol="0">
            <a:spAutoFit/>
          </a:bodyPr>
          <a:lstStyle/>
          <a:p>
            <a:r>
              <a:rPr lang="es-ES" b="1" dirty="0" smtClean="0"/>
              <a:t>Vientre y muslos de bronce: Imperio griego (331-63 </a:t>
            </a:r>
            <a:r>
              <a:rPr lang="es-ES" b="1" dirty="0" err="1" smtClean="0"/>
              <a:t>aC</a:t>
            </a:r>
            <a:r>
              <a:rPr lang="es-ES" b="1" dirty="0" smtClean="0"/>
              <a:t>)</a:t>
            </a:r>
            <a:endParaRPr lang="en-US" b="1" dirty="0"/>
          </a:p>
        </p:txBody>
      </p:sp>
      <p:sp>
        <p:nvSpPr>
          <p:cNvPr id="33" name="TextBox 32"/>
          <p:cNvSpPr txBox="1"/>
          <p:nvPr/>
        </p:nvSpPr>
        <p:spPr>
          <a:xfrm>
            <a:off x="7694628" y="4003174"/>
            <a:ext cx="1449372" cy="1754326"/>
          </a:xfrm>
          <a:prstGeom prst="rect">
            <a:avLst/>
          </a:prstGeom>
          <a:solidFill>
            <a:schemeClr val="bg1"/>
          </a:solidFill>
        </p:spPr>
        <p:txBody>
          <a:bodyPr wrap="square" rtlCol="0">
            <a:spAutoFit/>
          </a:bodyPr>
          <a:lstStyle/>
          <a:p>
            <a:r>
              <a:rPr lang="es-ES" b="1" dirty="0" smtClean="0"/>
              <a:t>Piernas y pies de hierro/barro: Imperio romano (63 </a:t>
            </a:r>
            <a:r>
              <a:rPr lang="es-ES" b="1" dirty="0" err="1" smtClean="0"/>
              <a:t>aC</a:t>
            </a:r>
            <a:r>
              <a:rPr lang="es-ES" b="1" dirty="0" smtClean="0"/>
              <a:t> – 30 </a:t>
            </a:r>
            <a:r>
              <a:rPr lang="es-ES" b="1" dirty="0" err="1" smtClean="0"/>
              <a:t>dC</a:t>
            </a:r>
            <a:r>
              <a:rPr lang="es-ES" b="1" dirty="0" smtClean="0"/>
              <a:t>)</a:t>
            </a:r>
            <a:endParaRPr lang="en-US" b="1" dirty="0"/>
          </a:p>
        </p:txBody>
      </p:sp>
    </p:spTree>
    <p:extLst>
      <p:ext uri="{BB962C8B-B14F-4D97-AF65-F5344CB8AC3E}">
        <p14:creationId xmlns:p14="http://schemas.microsoft.com/office/powerpoint/2010/main" val="139885592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553200" y="17561"/>
            <a:ext cx="2514600" cy="1568054"/>
          </a:xfrm>
          <a:solidFill>
            <a:schemeClr val="bg1"/>
          </a:solidFill>
          <a:ln>
            <a:solidFill>
              <a:schemeClr val="tx1"/>
            </a:solidFill>
          </a:ln>
          <a:effectLst>
            <a:outerShdw blurRad="50800" dist="38100" dir="2700000" algn="tl" rotWithShape="0">
              <a:prstClr val="black">
                <a:alpha val="40000"/>
              </a:prstClr>
            </a:outerShdw>
          </a:effectLst>
        </p:spPr>
        <p:txBody>
          <a:bodyPr>
            <a:noAutofit/>
          </a:bodyPr>
          <a:lstStyle/>
          <a:p>
            <a:pPr algn="l"/>
            <a:r>
              <a:rPr lang="en-US" sz="3600" dirty="0" err="1"/>
              <a:t>Prueba</a:t>
            </a:r>
            <a:r>
              <a:rPr lang="en-US" sz="3600" dirty="0"/>
              <a:t> de </a:t>
            </a:r>
            <a:r>
              <a:rPr lang="en-US" sz="3600" dirty="0" err="1"/>
              <a:t>repaso</a:t>
            </a:r>
            <a:r>
              <a:rPr lang="en-US" sz="3600" dirty="0"/>
              <a:t> </a:t>
            </a:r>
            <a:r>
              <a:rPr lang="en-US" sz="3600" dirty="0" smtClean="0"/>
              <a:t>para la </a:t>
            </a:r>
            <a:r>
              <a:rPr lang="en-US" sz="3600" dirty="0" err="1" smtClean="0"/>
              <a:t>lección</a:t>
            </a:r>
            <a:r>
              <a:rPr lang="en-US" sz="3600" dirty="0" smtClean="0"/>
              <a:t> 8</a:t>
            </a:r>
            <a:endParaRPr lang="en-US" sz="3600" dirty="0"/>
          </a:p>
        </p:txBody>
      </p:sp>
      <p:sp>
        <p:nvSpPr>
          <p:cNvPr id="32" name="Content Placeholder 2"/>
          <p:cNvSpPr txBox="1">
            <a:spLocks/>
          </p:cNvSpPr>
          <p:nvPr/>
        </p:nvSpPr>
        <p:spPr>
          <a:xfrm>
            <a:off x="152400" y="190500"/>
            <a:ext cx="8763000" cy="53721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03225" indent="-403225">
              <a:spcBef>
                <a:spcPts val="0"/>
              </a:spcBef>
              <a:buFont typeface="Arial" panose="020B0604020202020204" pitchFamily="34" charset="0"/>
              <a:buAutoNum type="arabicPeriod"/>
            </a:pPr>
            <a:r>
              <a:rPr lang="en-US" sz="1400" smtClean="0"/>
              <a:t>Fechas clave</a:t>
            </a:r>
          </a:p>
          <a:p>
            <a:pPr marL="400050" lvl="2" indent="0">
              <a:spcBef>
                <a:spcPts val="0"/>
              </a:spcBef>
              <a:buFont typeface="Arial" panose="020B0604020202020204" pitchFamily="34" charset="0"/>
              <a:buNone/>
            </a:pPr>
            <a:r>
              <a:rPr lang="en-US" sz="1400" smtClean="0"/>
              <a:t>_______ </a:t>
            </a:r>
            <a:r>
              <a:rPr lang="es-ES" sz="1400" smtClean="0"/>
              <a:t>1er grupo de cautivos (y Daniel) llevados a Babilonia</a:t>
            </a:r>
          </a:p>
          <a:p>
            <a:pPr marL="400050" lvl="2" indent="0">
              <a:spcBef>
                <a:spcPts val="0"/>
              </a:spcBef>
              <a:buFont typeface="Arial" panose="020B0604020202020204" pitchFamily="34" charset="0"/>
              <a:buNone/>
            </a:pPr>
            <a:r>
              <a:rPr lang="en-US" sz="1400" smtClean="0"/>
              <a:t>_______ 2do grupo de cautivos (y Ezequiel) llevados a Babilonia</a:t>
            </a:r>
            <a:endParaRPr lang="en-US" sz="1400" b="1" smtClean="0"/>
          </a:p>
          <a:p>
            <a:pPr marL="400050" lvl="2" indent="0">
              <a:spcBef>
                <a:spcPts val="0"/>
              </a:spcBef>
              <a:buFont typeface="Arial" panose="020B0604020202020204" pitchFamily="34" charset="0"/>
              <a:buNone/>
            </a:pPr>
            <a:r>
              <a:rPr lang="en-US" sz="1400" smtClean="0"/>
              <a:t>_______ Caída de Jerusalén </a:t>
            </a:r>
          </a:p>
          <a:p>
            <a:pPr marL="400050" lvl="2" indent="0">
              <a:spcBef>
                <a:spcPts val="0"/>
              </a:spcBef>
              <a:buFont typeface="Arial" panose="020B0604020202020204" pitchFamily="34" charset="0"/>
              <a:buNone/>
            </a:pPr>
            <a:r>
              <a:rPr lang="en-US" sz="1400" smtClean="0"/>
              <a:t>_______ Caída de Babilonia</a:t>
            </a:r>
          </a:p>
          <a:p>
            <a:pPr marL="403225" lvl="1" indent="-403225">
              <a:spcBef>
                <a:spcPts val="0"/>
              </a:spcBef>
              <a:buFont typeface="Arial" panose="020B0604020202020204" pitchFamily="34" charset="0"/>
              <a:buNone/>
            </a:pPr>
            <a:r>
              <a:rPr lang="en-US" sz="1400" smtClean="0"/>
              <a:t>2.	Enumere estos capítulos</a:t>
            </a:r>
          </a:p>
          <a:p>
            <a:pPr marL="400050" lvl="2" indent="0">
              <a:spcBef>
                <a:spcPts val="0"/>
              </a:spcBef>
              <a:buFont typeface="Arial" panose="020B0604020202020204" pitchFamily="34" charset="0"/>
              <a:buNone/>
            </a:pPr>
            <a:r>
              <a:rPr lang="en-US" sz="1400" smtClean="0"/>
              <a:t>____________ Dos capítulos que tienen una visión o sueño sobre 4 reinos</a:t>
            </a:r>
          </a:p>
          <a:p>
            <a:pPr marL="400050" lvl="2" indent="0">
              <a:spcBef>
                <a:spcPts val="0"/>
              </a:spcBef>
              <a:buFont typeface="Arial" panose="020B0604020202020204" pitchFamily="34" charset="0"/>
              <a:buNone/>
            </a:pPr>
            <a:r>
              <a:rPr lang="en-US" sz="1400" smtClean="0"/>
              <a:t>____________ Dos capítulos que se tratan de dos reyes que son humillados</a:t>
            </a:r>
          </a:p>
          <a:p>
            <a:pPr marL="400050" lvl="2" indent="0">
              <a:spcBef>
                <a:spcPts val="0"/>
              </a:spcBef>
              <a:buFont typeface="Arial" panose="020B0604020202020204" pitchFamily="34" charset="0"/>
              <a:buNone/>
            </a:pPr>
            <a:r>
              <a:rPr lang="en-US" sz="1400" smtClean="0"/>
              <a:t>____________ Dos capítulos sobre la liberación del fiel pueblo de Dios </a:t>
            </a:r>
          </a:p>
          <a:p>
            <a:pPr marL="403225" lvl="1" indent="-403225">
              <a:spcBef>
                <a:spcPts val="0"/>
              </a:spcBef>
              <a:buFont typeface="Arial" panose="020B0604020202020204" pitchFamily="34" charset="0"/>
              <a:buAutoNum type="arabicPeriod" startAt="3"/>
            </a:pPr>
            <a:r>
              <a:rPr lang="en-US" sz="1400" smtClean="0"/>
              <a:t>Los cuatro metales de la estatua en el sueño de Nabucodonosor, y los cuatro reinos representados</a:t>
            </a:r>
          </a:p>
          <a:p>
            <a:pPr marL="400050" lvl="2" indent="0">
              <a:spcBef>
                <a:spcPts val="0"/>
              </a:spcBef>
              <a:buFont typeface="Arial" panose="020B0604020202020204" pitchFamily="34" charset="0"/>
              <a:buNone/>
            </a:pPr>
            <a:r>
              <a:rPr lang="en-US" sz="1400" smtClean="0"/>
              <a:t>_________________ 	______________</a:t>
            </a:r>
          </a:p>
          <a:p>
            <a:pPr marL="400050" lvl="2" indent="0">
              <a:spcBef>
                <a:spcPts val="0"/>
              </a:spcBef>
              <a:buFont typeface="Arial" panose="020B0604020202020204" pitchFamily="34" charset="0"/>
              <a:buNone/>
            </a:pPr>
            <a:r>
              <a:rPr lang="en-US" sz="1400" smtClean="0"/>
              <a:t>_________________ 	______________</a:t>
            </a:r>
          </a:p>
          <a:p>
            <a:pPr marL="400050" lvl="2" indent="0">
              <a:spcBef>
                <a:spcPts val="0"/>
              </a:spcBef>
              <a:buFont typeface="Arial" panose="020B0604020202020204" pitchFamily="34" charset="0"/>
              <a:buNone/>
            </a:pPr>
            <a:r>
              <a:rPr lang="en-US" sz="1400" smtClean="0"/>
              <a:t>_________________ 	______________</a:t>
            </a:r>
          </a:p>
          <a:p>
            <a:pPr marL="400050" lvl="2" indent="0">
              <a:spcBef>
                <a:spcPts val="0"/>
              </a:spcBef>
              <a:buFont typeface="Arial" panose="020B0604020202020204" pitchFamily="34" charset="0"/>
              <a:buNone/>
            </a:pPr>
            <a:r>
              <a:rPr lang="en-US" sz="1400" smtClean="0"/>
              <a:t>_________________ 	______________</a:t>
            </a:r>
          </a:p>
          <a:p>
            <a:pPr marL="403225" lvl="1" indent="-403225">
              <a:spcBef>
                <a:spcPts val="0"/>
              </a:spcBef>
              <a:buFont typeface="Arial" panose="020B0604020202020204" pitchFamily="34" charset="0"/>
              <a:buAutoNum type="arabicPeriod" startAt="3"/>
            </a:pPr>
            <a:r>
              <a:rPr lang="en-US" sz="1400" smtClean="0"/>
              <a:t>Tema principal del libro:  ________________________________________________________ </a:t>
            </a:r>
            <a:br>
              <a:rPr lang="en-US" sz="1400" smtClean="0"/>
            </a:br>
            <a:endParaRPr lang="en-US" sz="1400" smtClean="0"/>
          </a:p>
          <a:p>
            <a:pPr marL="403225" lvl="1" indent="-403225">
              <a:spcBef>
                <a:spcPts val="0"/>
              </a:spcBef>
              <a:buFont typeface="Arial" panose="020B0604020202020204" pitchFamily="34" charset="0"/>
              <a:buAutoNum type="arabicPeriod" startAt="3"/>
            </a:pPr>
            <a:r>
              <a:rPr lang="en-US" sz="1400" smtClean="0"/>
              <a:t>Tres visiones que extienden desde el tiempo de Daniel hasta el ‘fin’ (el reino de Dios y el fin de la naci</a:t>
            </a:r>
            <a:r>
              <a:rPr lang="es-ES" sz="1400" smtClean="0"/>
              <a:t>ón judía)</a:t>
            </a:r>
            <a:endParaRPr lang="en-US" sz="1400" smtClean="0"/>
          </a:p>
          <a:p>
            <a:pPr marL="400050" lvl="2" indent="0">
              <a:spcBef>
                <a:spcPts val="0"/>
              </a:spcBef>
              <a:buFont typeface="Arial" panose="020B0604020202020204" pitchFamily="34" charset="0"/>
              <a:buNone/>
            </a:pPr>
            <a:r>
              <a:rPr lang="en-US" sz="1400" smtClean="0"/>
              <a:t>_____________________  (capítulo ______)</a:t>
            </a:r>
          </a:p>
          <a:p>
            <a:pPr marL="400050" lvl="2" indent="0">
              <a:spcBef>
                <a:spcPts val="0"/>
              </a:spcBef>
              <a:buFont typeface="Arial" panose="020B0604020202020204" pitchFamily="34" charset="0"/>
              <a:buNone/>
            </a:pPr>
            <a:r>
              <a:rPr lang="en-US" sz="1400" smtClean="0"/>
              <a:t>_____________________  (capítulo ______)</a:t>
            </a:r>
          </a:p>
          <a:p>
            <a:pPr marL="400050" lvl="2" indent="0">
              <a:spcBef>
                <a:spcPts val="0"/>
              </a:spcBef>
              <a:buFont typeface="Arial" panose="020B0604020202020204" pitchFamily="34" charset="0"/>
              <a:buNone/>
            </a:pPr>
            <a:r>
              <a:rPr lang="en-US" sz="1400" smtClean="0"/>
              <a:t>_____________________  (capítulo ______)</a:t>
            </a:r>
          </a:p>
          <a:p>
            <a:pPr marL="403225" lvl="1" indent="-403225">
              <a:spcBef>
                <a:spcPts val="0"/>
              </a:spcBef>
              <a:buFont typeface="Arial" panose="020B0604020202020204" pitchFamily="34" charset="0"/>
              <a:buAutoNum type="arabicPeriod" startAt="3"/>
            </a:pPr>
            <a:r>
              <a:rPr lang="en-US" sz="1400" smtClean="0"/>
              <a:t>Cuatro reyes importantes en el libro</a:t>
            </a:r>
          </a:p>
          <a:p>
            <a:pPr marL="400050" lvl="2" indent="0">
              <a:spcBef>
                <a:spcPts val="0"/>
              </a:spcBef>
              <a:buFont typeface="Arial" panose="020B0604020202020204" pitchFamily="34" charset="0"/>
              <a:buNone/>
            </a:pPr>
            <a:r>
              <a:rPr lang="en-US" sz="1400" smtClean="0"/>
              <a:t>______________ </a:t>
            </a:r>
          </a:p>
          <a:p>
            <a:pPr marL="400050" lvl="2" indent="0">
              <a:spcBef>
                <a:spcPts val="0"/>
              </a:spcBef>
              <a:buFont typeface="Arial" panose="020B0604020202020204" pitchFamily="34" charset="0"/>
              <a:buNone/>
            </a:pPr>
            <a:r>
              <a:rPr lang="en-US" sz="1400" smtClean="0"/>
              <a:t>______________</a:t>
            </a:r>
          </a:p>
          <a:p>
            <a:pPr marL="400050" lvl="2" indent="0">
              <a:spcBef>
                <a:spcPts val="0"/>
              </a:spcBef>
              <a:buFont typeface="Arial" panose="020B0604020202020204" pitchFamily="34" charset="0"/>
              <a:buNone/>
            </a:pPr>
            <a:r>
              <a:rPr lang="en-US" sz="1400" smtClean="0"/>
              <a:t>______________</a:t>
            </a:r>
          </a:p>
          <a:p>
            <a:pPr marL="400050" lvl="2" indent="0">
              <a:spcBef>
                <a:spcPts val="0"/>
              </a:spcBef>
              <a:buFont typeface="Arial" panose="020B0604020202020204" pitchFamily="34" charset="0"/>
              <a:buNone/>
            </a:pPr>
            <a:r>
              <a:rPr lang="en-US" sz="1400" smtClean="0"/>
              <a:t>______________</a:t>
            </a:r>
            <a:endParaRPr lang="en-US" sz="1400" dirty="0"/>
          </a:p>
        </p:txBody>
      </p:sp>
    </p:spTree>
    <p:extLst>
      <p:ext uri="{BB962C8B-B14F-4D97-AF65-F5344CB8AC3E}">
        <p14:creationId xmlns:p14="http://schemas.microsoft.com/office/powerpoint/2010/main" val="2053404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553200" y="17561"/>
            <a:ext cx="2514600" cy="1568054"/>
          </a:xfrm>
          <a:solidFill>
            <a:schemeClr val="bg1"/>
          </a:solidFill>
          <a:ln>
            <a:solidFill>
              <a:schemeClr val="tx1"/>
            </a:solidFill>
          </a:ln>
          <a:effectLst>
            <a:outerShdw blurRad="50800" dist="38100" dir="2700000" algn="tl" rotWithShape="0">
              <a:prstClr val="black">
                <a:alpha val="40000"/>
              </a:prstClr>
            </a:outerShdw>
          </a:effectLst>
        </p:spPr>
        <p:txBody>
          <a:bodyPr>
            <a:noAutofit/>
          </a:bodyPr>
          <a:lstStyle/>
          <a:p>
            <a:pPr algn="l"/>
            <a:r>
              <a:rPr lang="en-US" sz="3600" dirty="0" err="1"/>
              <a:t>Prueba</a:t>
            </a:r>
            <a:r>
              <a:rPr lang="en-US" sz="3600" dirty="0"/>
              <a:t> de </a:t>
            </a:r>
            <a:r>
              <a:rPr lang="en-US" sz="3600" dirty="0" err="1"/>
              <a:t>repaso</a:t>
            </a:r>
            <a:r>
              <a:rPr lang="en-US" sz="3600" dirty="0"/>
              <a:t> </a:t>
            </a:r>
            <a:r>
              <a:rPr lang="en-US" sz="3600" dirty="0" smtClean="0"/>
              <a:t>para la </a:t>
            </a:r>
            <a:r>
              <a:rPr lang="en-US" sz="3600" dirty="0" err="1" smtClean="0"/>
              <a:t>lección</a:t>
            </a:r>
            <a:r>
              <a:rPr lang="en-US" sz="3600" dirty="0" smtClean="0"/>
              <a:t> 8</a:t>
            </a:r>
            <a:endParaRPr lang="en-US" sz="3600" dirty="0"/>
          </a:p>
        </p:txBody>
      </p:sp>
      <p:sp>
        <p:nvSpPr>
          <p:cNvPr id="3" name="Content Placeholder 2"/>
          <p:cNvSpPr>
            <a:spLocks noGrp="1"/>
          </p:cNvSpPr>
          <p:nvPr>
            <p:ph idx="4294967295"/>
          </p:nvPr>
        </p:nvSpPr>
        <p:spPr>
          <a:xfrm>
            <a:off x="152400" y="190500"/>
            <a:ext cx="8763000" cy="5372100"/>
          </a:xfrm>
        </p:spPr>
        <p:txBody>
          <a:bodyPr>
            <a:noAutofit/>
          </a:bodyPr>
          <a:lstStyle/>
          <a:p>
            <a:pPr marL="403225" indent="-403225">
              <a:spcBef>
                <a:spcPts val="0"/>
              </a:spcBef>
              <a:buAutoNum type="arabicPeriod"/>
            </a:pPr>
            <a:r>
              <a:rPr lang="en-US" sz="1400" dirty="0" err="1"/>
              <a:t>Fechas</a:t>
            </a:r>
            <a:r>
              <a:rPr lang="en-US" sz="1400" dirty="0"/>
              <a:t> clave</a:t>
            </a:r>
          </a:p>
          <a:p>
            <a:pPr marL="400050" lvl="2" indent="0">
              <a:spcBef>
                <a:spcPts val="0"/>
              </a:spcBef>
              <a:buNone/>
            </a:pPr>
            <a:r>
              <a:rPr lang="en-US" sz="1400" dirty="0"/>
              <a:t>_______ </a:t>
            </a:r>
            <a:r>
              <a:rPr lang="es-ES" sz="1400" dirty="0"/>
              <a:t>1er grupo de cautivos (y Daniel) llevados a Babilonia</a:t>
            </a:r>
          </a:p>
          <a:p>
            <a:pPr marL="400050" lvl="2" indent="0">
              <a:spcBef>
                <a:spcPts val="0"/>
              </a:spcBef>
              <a:buNone/>
            </a:pPr>
            <a:r>
              <a:rPr lang="en-US" sz="1400" dirty="0"/>
              <a:t>_______ 2do </a:t>
            </a:r>
            <a:r>
              <a:rPr lang="en-US" sz="1400" dirty="0" err="1"/>
              <a:t>grupo</a:t>
            </a:r>
            <a:r>
              <a:rPr lang="en-US" sz="1400" dirty="0"/>
              <a:t> de </a:t>
            </a:r>
            <a:r>
              <a:rPr lang="en-US" sz="1400" dirty="0" err="1"/>
              <a:t>cautivos</a:t>
            </a:r>
            <a:r>
              <a:rPr lang="en-US" sz="1400" dirty="0"/>
              <a:t> (y Ezequiel) </a:t>
            </a:r>
            <a:r>
              <a:rPr lang="en-US" sz="1400" dirty="0" err="1"/>
              <a:t>llevados</a:t>
            </a:r>
            <a:r>
              <a:rPr lang="en-US" sz="1400" dirty="0"/>
              <a:t> a </a:t>
            </a:r>
            <a:r>
              <a:rPr lang="en-US" sz="1400" dirty="0" err="1"/>
              <a:t>Babilonia</a:t>
            </a:r>
            <a:endParaRPr lang="en-US" sz="1400" b="1" dirty="0"/>
          </a:p>
          <a:p>
            <a:pPr marL="400050" lvl="2" indent="0">
              <a:spcBef>
                <a:spcPts val="0"/>
              </a:spcBef>
              <a:buNone/>
            </a:pPr>
            <a:r>
              <a:rPr lang="en-US" sz="1400" dirty="0"/>
              <a:t>_______ </a:t>
            </a:r>
            <a:r>
              <a:rPr lang="en-US" sz="1400" dirty="0" err="1"/>
              <a:t>Caída</a:t>
            </a:r>
            <a:r>
              <a:rPr lang="en-US" sz="1400" dirty="0"/>
              <a:t> de </a:t>
            </a:r>
            <a:r>
              <a:rPr lang="en-US" sz="1400" dirty="0" err="1"/>
              <a:t>Jerusalén</a:t>
            </a:r>
            <a:r>
              <a:rPr lang="en-US" sz="1400" dirty="0"/>
              <a:t> </a:t>
            </a:r>
          </a:p>
          <a:p>
            <a:pPr marL="400050" lvl="2" indent="0">
              <a:spcBef>
                <a:spcPts val="0"/>
              </a:spcBef>
              <a:buNone/>
            </a:pPr>
            <a:r>
              <a:rPr lang="en-US" sz="1400" dirty="0"/>
              <a:t>_______ </a:t>
            </a:r>
            <a:r>
              <a:rPr lang="en-US" sz="1400" dirty="0" err="1"/>
              <a:t>Caída</a:t>
            </a:r>
            <a:r>
              <a:rPr lang="en-US" sz="1400" dirty="0"/>
              <a:t> de </a:t>
            </a:r>
            <a:r>
              <a:rPr lang="en-US" sz="1400" dirty="0" err="1"/>
              <a:t>Babilonia</a:t>
            </a:r>
            <a:endParaRPr lang="en-US" sz="1400" dirty="0"/>
          </a:p>
          <a:p>
            <a:pPr marL="403225" lvl="1" indent="-403225">
              <a:spcBef>
                <a:spcPts val="0"/>
              </a:spcBef>
              <a:buNone/>
            </a:pPr>
            <a:r>
              <a:rPr lang="en-US" sz="1400" dirty="0" smtClean="0"/>
              <a:t>2.	</a:t>
            </a:r>
            <a:r>
              <a:rPr lang="en-US" sz="1400" dirty="0" err="1" smtClean="0"/>
              <a:t>Enumere</a:t>
            </a:r>
            <a:r>
              <a:rPr lang="en-US" sz="1400" dirty="0" smtClean="0"/>
              <a:t> </a:t>
            </a:r>
            <a:r>
              <a:rPr lang="en-US" sz="1400" dirty="0" err="1" smtClean="0"/>
              <a:t>estos</a:t>
            </a:r>
            <a:r>
              <a:rPr lang="en-US" sz="1400" dirty="0" smtClean="0"/>
              <a:t> </a:t>
            </a:r>
            <a:r>
              <a:rPr lang="en-US" sz="1400" dirty="0" err="1" smtClean="0"/>
              <a:t>capítulos</a:t>
            </a:r>
            <a:endParaRPr lang="en-US" sz="1400" dirty="0" smtClean="0"/>
          </a:p>
          <a:p>
            <a:pPr marL="400050" lvl="2" indent="0">
              <a:spcBef>
                <a:spcPts val="0"/>
              </a:spcBef>
              <a:buNone/>
            </a:pPr>
            <a:r>
              <a:rPr lang="en-US" sz="1400" dirty="0" smtClean="0"/>
              <a:t>____________ Dos </a:t>
            </a:r>
            <a:r>
              <a:rPr lang="en-US" sz="1400" dirty="0" err="1" smtClean="0"/>
              <a:t>capítulos</a:t>
            </a:r>
            <a:r>
              <a:rPr lang="en-US" sz="1400" dirty="0" smtClean="0"/>
              <a:t> que </a:t>
            </a:r>
            <a:r>
              <a:rPr lang="en-US" sz="1400" dirty="0" err="1" smtClean="0"/>
              <a:t>tienen</a:t>
            </a:r>
            <a:r>
              <a:rPr lang="en-US" sz="1400" dirty="0" smtClean="0"/>
              <a:t> </a:t>
            </a:r>
            <a:r>
              <a:rPr lang="en-US" sz="1400" dirty="0" err="1" smtClean="0"/>
              <a:t>una</a:t>
            </a:r>
            <a:r>
              <a:rPr lang="en-US" sz="1400" dirty="0" smtClean="0"/>
              <a:t> </a:t>
            </a:r>
            <a:r>
              <a:rPr lang="en-US" sz="1400" dirty="0" err="1" smtClean="0"/>
              <a:t>visión</a:t>
            </a:r>
            <a:r>
              <a:rPr lang="en-US" sz="1400" dirty="0" smtClean="0"/>
              <a:t> o </a:t>
            </a:r>
            <a:r>
              <a:rPr lang="en-US" sz="1400" dirty="0" err="1" smtClean="0"/>
              <a:t>sueño</a:t>
            </a:r>
            <a:r>
              <a:rPr lang="en-US" sz="1400" dirty="0" smtClean="0"/>
              <a:t> </a:t>
            </a:r>
            <a:r>
              <a:rPr lang="en-US" sz="1400" dirty="0" err="1" smtClean="0"/>
              <a:t>sobre</a:t>
            </a:r>
            <a:r>
              <a:rPr lang="en-US" sz="1400" dirty="0" smtClean="0"/>
              <a:t> 4 </a:t>
            </a:r>
            <a:r>
              <a:rPr lang="en-US" sz="1400" dirty="0" err="1" smtClean="0"/>
              <a:t>reinos</a:t>
            </a:r>
            <a:endParaRPr lang="en-US" sz="1400" dirty="0" smtClean="0"/>
          </a:p>
          <a:p>
            <a:pPr marL="400050" lvl="2" indent="0">
              <a:spcBef>
                <a:spcPts val="0"/>
              </a:spcBef>
              <a:buNone/>
            </a:pPr>
            <a:r>
              <a:rPr lang="en-US" sz="1400" dirty="0" smtClean="0"/>
              <a:t>____________ Dos </a:t>
            </a:r>
            <a:r>
              <a:rPr lang="en-US" sz="1400" dirty="0" err="1" smtClean="0"/>
              <a:t>capítulos</a:t>
            </a:r>
            <a:r>
              <a:rPr lang="en-US" sz="1400" dirty="0" smtClean="0"/>
              <a:t> que se </a:t>
            </a:r>
            <a:r>
              <a:rPr lang="en-US" sz="1400" dirty="0" err="1" smtClean="0"/>
              <a:t>tratan</a:t>
            </a:r>
            <a:r>
              <a:rPr lang="en-US" sz="1400" dirty="0" smtClean="0"/>
              <a:t> de dos </a:t>
            </a:r>
            <a:r>
              <a:rPr lang="en-US" sz="1400" dirty="0" err="1" smtClean="0"/>
              <a:t>reyes</a:t>
            </a:r>
            <a:r>
              <a:rPr lang="en-US" sz="1400" dirty="0" smtClean="0"/>
              <a:t> que son </a:t>
            </a:r>
            <a:r>
              <a:rPr lang="en-US" sz="1400" dirty="0" err="1" smtClean="0"/>
              <a:t>humillados</a:t>
            </a:r>
            <a:endParaRPr lang="en-US" sz="1400" dirty="0" smtClean="0"/>
          </a:p>
          <a:p>
            <a:pPr marL="400050" lvl="2" indent="0">
              <a:spcBef>
                <a:spcPts val="0"/>
              </a:spcBef>
              <a:buNone/>
            </a:pPr>
            <a:r>
              <a:rPr lang="en-US" sz="1400" dirty="0" smtClean="0"/>
              <a:t>____________ Dos </a:t>
            </a:r>
            <a:r>
              <a:rPr lang="en-US" sz="1400" dirty="0" err="1" smtClean="0"/>
              <a:t>capítulos</a:t>
            </a:r>
            <a:r>
              <a:rPr lang="en-US" sz="1400" dirty="0" smtClean="0"/>
              <a:t> </a:t>
            </a:r>
            <a:r>
              <a:rPr lang="en-US" sz="1400" dirty="0" err="1" smtClean="0"/>
              <a:t>sobre</a:t>
            </a:r>
            <a:r>
              <a:rPr lang="en-US" sz="1400" dirty="0" smtClean="0"/>
              <a:t> la </a:t>
            </a:r>
            <a:r>
              <a:rPr lang="en-US" sz="1400" dirty="0" err="1" smtClean="0"/>
              <a:t>liberación</a:t>
            </a:r>
            <a:r>
              <a:rPr lang="en-US" sz="1400" dirty="0" smtClean="0"/>
              <a:t> del </a:t>
            </a:r>
            <a:r>
              <a:rPr lang="en-US" sz="1400" dirty="0" err="1" smtClean="0"/>
              <a:t>fiel</a:t>
            </a:r>
            <a:r>
              <a:rPr lang="en-US" sz="1400" dirty="0" smtClean="0"/>
              <a:t> pueblo de Dios </a:t>
            </a:r>
          </a:p>
          <a:p>
            <a:pPr marL="403225" lvl="1" indent="-403225">
              <a:spcBef>
                <a:spcPts val="0"/>
              </a:spcBef>
              <a:buAutoNum type="arabicPeriod" startAt="3"/>
            </a:pPr>
            <a:r>
              <a:rPr lang="en-US" sz="1400" dirty="0" smtClean="0"/>
              <a:t>Los </a:t>
            </a:r>
            <a:r>
              <a:rPr lang="en-US" sz="1400" dirty="0" err="1" smtClean="0"/>
              <a:t>cuatro</a:t>
            </a:r>
            <a:r>
              <a:rPr lang="en-US" sz="1400" dirty="0" smtClean="0"/>
              <a:t> </a:t>
            </a:r>
            <a:r>
              <a:rPr lang="en-US" sz="1400" dirty="0" err="1" smtClean="0"/>
              <a:t>metales</a:t>
            </a:r>
            <a:r>
              <a:rPr lang="en-US" sz="1400" dirty="0" smtClean="0"/>
              <a:t> de la </a:t>
            </a:r>
            <a:r>
              <a:rPr lang="en-US" sz="1400" dirty="0" err="1" smtClean="0"/>
              <a:t>estatua</a:t>
            </a:r>
            <a:r>
              <a:rPr lang="en-US" sz="1400" dirty="0" smtClean="0"/>
              <a:t> </a:t>
            </a:r>
            <a:r>
              <a:rPr lang="en-US" sz="1400" dirty="0" err="1" smtClean="0"/>
              <a:t>en</a:t>
            </a:r>
            <a:r>
              <a:rPr lang="en-US" sz="1400" dirty="0" smtClean="0"/>
              <a:t> el </a:t>
            </a:r>
            <a:r>
              <a:rPr lang="en-US" sz="1400" dirty="0" err="1" smtClean="0"/>
              <a:t>sueño</a:t>
            </a:r>
            <a:r>
              <a:rPr lang="en-US" sz="1400" dirty="0" smtClean="0"/>
              <a:t> de </a:t>
            </a:r>
            <a:r>
              <a:rPr lang="en-US" sz="1400" dirty="0" err="1" smtClean="0"/>
              <a:t>Nabucodonosor</a:t>
            </a:r>
            <a:r>
              <a:rPr lang="en-US" sz="1400" dirty="0" smtClean="0"/>
              <a:t>, y </a:t>
            </a:r>
            <a:r>
              <a:rPr lang="en-US" sz="1400" dirty="0" err="1" smtClean="0"/>
              <a:t>los</a:t>
            </a:r>
            <a:r>
              <a:rPr lang="en-US" sz="1400" dirty="0" smtClean="0"/>
              <a:t> </a:t>
            </a:r>
            <a:r>
              <a:rPr lang="en-US" sz="1400" dirty="0" err="1" smtClean="0"/>
              <a:t>cuatro</a:t>
            </a:r>
            <a:r>
              <a:rPr lang="en-US" sz="1400" dirty="0" smtClean="0"/>
              <a:t> </a:t>
            </a:r>
            <a:r>
              <a:rPr lang="en-US" sz="1400" dirty="0" err="1" smtClean="0"/>
              <a:t>reinos</a:t>
            </a:r>
            <a:r>
              <a:rPr lang="en-US" sz="1400" dirty="0" smtClean="0"/>
              <a:t> </a:t>
            </a:r>
            <a:r>
              <a:rPr lang="en-US" sz="1400" dirty="0" err="1" smtClean="0"/>
              <a:t>representados</a:t>
            </a:r>
            <a:endParaRPr lang="en-US" sz="1400" dirty="0" smtClean="0"/>
          </a:p>
          <a:p>
            <a:pPr marL="400050" lvl="2" indent="0">
              <a:spcBef>
                <a:spcPts val="0"/>
              </a:spcBef>
              <a:buNone/>
            </a:pPr>
            <a:r>
              <a:rPr lang="en-US" sz="1400" dirty="0"/>
              <a:t>_________________ </a:t>
            </a:r>
            <a:r>
              <a:rPr lang="en-US" sz="1400" dirty="0" smtClean="0"/>
              <a:t>	______________</a:t>
            </a:r>
          </a:p>
          <a:p>
            <a:pPr marL="400050" lvl="2" indent="0">
              <a:spcBef>
                <a:spcPts val="0"/>
              </a:spcBef>
              <a:buNone/>
            </a:pPr>
            <a:r>
              <a:rPr lang="en-US" sz="1400" dirty="0"/>
              <a:t>_________________ 	</a:t>
            </a:r>
            <a:r>
              <a:rPr lang="en-US" sz="1400" dirty="0" smtClean="0"/>
              <a:t>______________</a:t>
            </a:r>
          </a:p>
          <a:p>
            <a:pPr marL="400050" lvl="2" indent="0">
              <a:spcBef>
                <a:spcPts val="0"/>
              </a:spcBef>
              <a:buNone/>
            </a:pPr>
            <a:r>
              <a:rPr lang="en-US" sz="1400" dirty="0" smtClean="0"/>
              <a:t>_________________ </a:t>
            </a:r>
            <a:r>
              <a:rPr lang="en-US" sz="1400" dirty="0"/>
              <a:t>	</a:t>
            </a:r>
            <a:r>
              <a:rPr lang="en-US" sz="1400" dirty="0" smtClean="0"/>
              <a:t>______________</a:t>
            </a:r>
          </a:p>
          <a:p>
            <a:pPr marL="400050" lvl="2" indent="0">
              <a:spcBef>
                <a:spcPts val="0"/>
              </a:spcBef>
              <a:buNone/>
            </a:pPr>
            <a:r>
              <a:rPr lang="en-US" sz="1400" dirty="0"/>
              <a:t>_________________ 	</a:t>
            </a:r>
            <a:r>
              <a:rPr lang="en-US" sz="1400" dirty="0" smtClean="0"/>
              <a:t>______________</a:t>
            </a:r>
          </a:p>
          <a:p>
            <a:pPr marL="403225" lvl="1" indent="-403225">
              <a:spcBef>
                <a:spcPts val="0"/>
              </a:spcBef>
              <a:buFont typeface="Arial" panose="020B0604020202020204" pitchFamily="34" charset="0"/>
              <a:buAutoNum type="arabicPeriod" startAt="3"/>
            </a:pPr>
            <a:r>
              <a:rPr lang="en-US" sz="1400" dirty="0" err="1"/>
              <a:t>Tema</a:t>
            </a:r>
            <a:r>
              <a:rPr lang="en-US" sz="1400" dirty="0"/>
              <a:t> principal del </a:t>
            </a:r>
            <a:r>
              <a:rPr lang="en-US" sz="1400" dirty="0" err="1"/>
              <a:t>libro</a:t>
            </a:r>
            <a:r>
              <a:rPr lang="en-US" sz="1400" dirty="0"/>
              <a:t>:  ________________________________________________________ </a:t>
            </a:r>
            <a:r>
              <a:rPr lang="en-US" sz="1400" dirty="0" smtClean="0"/>
              <a:t/>
            </a:r>
            <a:br>
              <a:rPr lang="en-US" sz="1400" dirty="0" smtClean="0"/>
            </a:br>
            <a:endParaRPr lang="en-US" sz="1400" dirty="0"/>
          </a:p>
          <a:p>
            <a:pPr marL="403225" lvl="1" indent="-403225">
              <a:spcBef>
                <a:spcPts val="0"/>
              </a:spcBef>
              <a:buFont typeface="Arial" panose="020B0604020202020204" pitchFamily="34" charset="0"/>
              <a:buAutoNum type="arabicPeriod" startAt="3"/>
            </a:pPr>
            <a:r>
              <a:rPr lang="en-US" sz="1400" dirty="0" err="1" smtClean="0"/>
              <a:t>Tres</a:t>
            </a:r>
            <a:r>
              <a:rPr lang="en-US" sz="1400" dirty="0" smtClean="0"/>
              <a:t> </a:t>
            </a:r>
            <a:r>
              <a:rPr lang="en-US" sz="1400" dirty="0" err="1" smtClean="0"/>
              <a:t>visiones</a:t>
            </a:r>
            <a:r>
              <a:rPr lang="en-US" sz="1400" dirty="0" smtClean="0"/>
              <a:t> que </a:t>
            </a:r>
            <a:r>
              <a:rPr lang="en-US" sz="1400" dirty="0" err="1" smtClean="0"/>
              <a:t>extienden</a:t>
            </a:r>
            <a:r>
              <a:rPr lang="en-US" sz="1400" dirty="0" smtClean="0"/>
              <a:t> </a:t>
            </a:r>
            <a:r>
              <a:rPr lang="en-US" sz="1400" dirty="0" err="1" smtClean="0"/>
              <a:t>desde</a:t>
            </a:r>
            <a:r>
              <a:rPr lang="en-US" sz="1400" dirty="0" smtClean="0"/>
              <a:t> el </a:t>
            </a:r>
            <a:r>
              <a:rPr lang="en-US" sz="1400" dirty="0" err="1" smtClean="0"/>
              <a:t>tiempo</a:t>
            </a:r>
            <a:r>
              <a:rPr lang="en-US" sz="1400" dirty="0" smtClean="0"/>
              <a:t> de Daniel hasta el ‘fin’ (el </a:t>
            </a:r>
            <a:r>
              <a:rPr lang="en-US" sz="1400" dirty="0" err="1" smtClean="0"/>
              <a:t>reino</a:t>
            </a:r>
            <a:r>
              <a:rPr lang="en-US" sz="1400" dirty="0" smtClean="0"/>
              <a:t> de Dios y el fin de la </a:t>
            </a:r>
            <a:r>
              <a:rPr lang="en-US" sz="1400" dirty="0" err="1" smtClean="0"/>
              <a:t>naci</a:t>
            </a:r>
            <a:r>
              <a:rPr lang="es-ES" sz="1400" dirty="0" err="1" smtClean="0"/>
              <a:t>ón</a:t>
            </a:r>
            <a:r>
              <a:rPr lang="es-ES" sz="1400" dirty="0" smtClean="0"/>
              <a:t> judía)</a:t>
            </a:r>
            <a:endParaRPr lang="en-US" sz="1400" dirty="0"/>
          </a:p>
          <a:p>
            <a:pPr marL="400050" lvl="2" indent="0">
              <a:spcBef>
                <a:spcPts val="0"/>
              </a:spcBef>
              <a:buNone/>
            </a:pPr>
            <a:r>
              <a:rPr lang="en-US" sz="1400" dirty="0"/>
              <a:t>_____________________  (</a:t>
            </a:r>
            <a:r>
              <a:rPr lang="en-US" sz="1400" dirty="0" err="1"/>
              <a:t>capítulo</a:t>
            </a:r>
            <a:r>
              <a:rPr lang="en-US" sz="1400" dirty="0"/>
              <a:t> ______)</a:t>
            </a:r>
          </a:p>
          <a:p>
            <a:pPr marL="400050" lvl="2" indent="0">
              <a:spcBef>
                <a:spcPts val="0"/>
              </a:spcBef>
              <a:buNone/>
            </a:pPr>
            <a:r>
              <a:rPr lang="en-US" sz="1400" dirty="0"/>
              <a:t>_____________________  (</a:t>
            </a:r>
            <a:r>
              <a:rPr lang="en-US" sz="1400" dirty="0" err="1"/>
              <a:t>capítulo</a:t>
            </a:r>
            <a:r>
              <a:rPr lang="en-US" sz="1400" dirty="0"/>
              <a:t> ______)</a:t>
            </a:r>
          </a:p>
          <a:p>
            <a:pPr marL="400050" lvl="2" indent="0">
              <a:spcBef>
                <a:spcPts val="0"/>
              </a:spcBef>
              <a:buNone/>
            </a:pPr>
            <a:r>
              <a:rPr lang="en-US" sz="1400" dirty="0"/>
              <a:t>_____________________  (</a:t>
            </a:r>
            <a:r>
              <a:rPr lang="en-US" sz="1400" dirty="0" err="1"/>
              <a:t>capítulo</a:t>
            </a:r>
            <a:r>
              <a:rPr lang="en-US" sz="1400" dirty="0"/>
              <a:t> ______)</a:t>
            </a:r>
          </a:p>
          <a:p>
            <a:pPr marL="403225" lvl="1" indent="-403225">
              <a:spcBef>
                <a:spcPts val="0"/>
              </a:spcBef>
              <a:buFont typeface="Arial" panose="020B0604020202020204" pitchFamily="34" charset="0"/>
              <a:buAutoNum type="arabicPeriod" startAt="3"/>
            </a:pPr>
            <a:r>
              <a:rPr lang="en-US" sz="1400" dirty="0" err="1" smtClean="0"/>
              <a:t>Cuatro</a:t>
            </a:r>
            <a:r>
              <a:rPr lang="en-US" sz="1400" dirty="0" smtClean="0"/>
              <a:t> </a:t>
            </a:r>
            <a:r>
              <a:rPr lang="en-US" sz="1400" dirty="0" err="1" smtClean="0"/>
              <a:t>reyes</a:t>
            </a:r>
            <a:r>
              <a:rPr lang="en-US" sz="1400" dirty="0" smtClean="0"/>
              <a:t> </a:t>
            </a:r>
            <a:r>
              <a:rPr lang="en-US" sz="1400" dirty="0" err="1" smtClean="0"/>
              <a:t>importantes</a:t>
            </a:r>
            <a:r>
              <a:rPr lang="en-US" sz="1400" dirty="0" smtClean="0"/>
              <a:t> </a:t>
            </a:r>
            <a:r>
              <a:rPr lang="en-US" sz="1400" dirty="0" err="1" smtClean="0"/>
              <a:t>en</a:t>
            </a:r>
            <a:r>
              <a:rPr lang="en-US" sz="1400" dirty="0" smtClean="0"/>
              <a:t> el </a:t>
            </a:r>
            <a:r>
              <a:rPr lang="en-US" sz="1400" dirty="0" err="1" smtClean="0"/>
              <a:t>libro</a:t>
            </a:r>
            <a:endParaRPr lang="en-US" sz="1400" dirty="0" smtClean="0"/>
          </a:p>
          <a:p>
            <a:pPr marL="400050" lvl="2" indent="0">
              <a:spcBef>
                <a:spcPts val="0"/>
              </a:spcBef>
              <a:buNone/>
            </a:pPr>
            <a:r>
              <a:rPr lang="en-US" sz="1400" dirty="0" smtClean="0"/>
              <a:t>______________ </a:t>
            </a:r>
          </a:p>
          <a:p>
            <a:pPr marL="400050" lvl="2" indent="0">
              <a:spcBef>
                <a:spcPts val="0"/>
              </a:spcBef>
              <a:buNone/>
            </a:pPr>
            <a:r>
              <a:rPr lang="en-US" sz="1400" dirty="0" smtClean="0"/>
              <a:t>______________</a:t>
            </a:r>
          </a:p>
          <a:p>
            <a:pPr marL="400050" lvl="2" indent="0">
              <a:spcBef>
                <a:spcPts val="0"/>
              </a:spcBef>
              <a:buNone/>
            </a:pPr>
            <a:r>
              <a:rPr lang="en-US" sz="1400" dirty="0" smtClean="0"/>
              <a:t>______________</a:t>
            </a:r>
          </a:p>
          <a:p>
            <a:pPr marL="400050" lvl="2" indent="0">
              <a:spcBef>
                <a:spcPts val="0"/>
              </a:spcBef>
              <a:buNone/>
            </a:pPr>
            <a:r>
              <a:rPr lang="en-US" sz="1400" dirty="0" smtClean="0"/>
              <a:t>______________</a:t>
            </a:r>
            <a:endParaRPr lang="en-US" sz="1400" dirty="0"/>
          </a:p>
        </p:txBody>
      </p:sp>
      <p:sp>
        <p:nvSpPr>
          <p:cNvPr id="4" name="TextBox 3"/>
          <p:cNvSpPr txBox="1"/>
          <p:nvPr/>
        </p:nvSpPr>
        <p:spPr>
          <a:xfrm>
            <a:off x="745249" y="416123"/>
            <a:ext cx="550151"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605</a:t>
            </a:r>
            <a:endParaRPr lang="en-US" sz="1400" i="1" dirty="0">
              <a:solidFill>
                <a:srgbClr val="0000CC"/>
              </a:solidFill>
              <a:latin typeface="Lucida Handwriting" panose="03010101010101010101" pitchFamily="66" charset="0"/>
            </a:endParaRPr>
          </a:p>
        </p:txBody>
      </p:sp>
      <p:sp>
        <p:nvSpPr>
          <p:cNvPr id="5" name="TextBox 4"/>
          <p:cNvSpPr txBox="1"/>
          <p:nvPr/>
        </p:nvSpPr>
        <p:spPr>
          <a:xfrm>
            <a:off x="745249" y="647700"/>
            <a:ext cx="550151"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597</a:t>
            </a:r>
            <a:endParaRPr lang="en-US" sz="1400" i="1" dirty="0">
              <a:solidFill>
                <a:srgbClr val="0000CC"/>
              </a:solidFill>
              <a:latin typeface="Lucida Handwriting" panose="03010101010101010101" pitchFamily="66" charset="0"/>
            </a:endParaRPr>
          </a:p>
        </p:txBody>
      </p:sp>
      <p:sp>
        <p:nvSpPr>
          <p:cNvPr id="6" name="TextBox 5"/>
          <p:cNvSpPr txBox="1"/>
          <p:nvPr/>
        </p:nvSpPr>
        <p:spPr>
          <a:xfrm>
            <a:off x="717824" y="838200"/>
            <a:ext cx="550151"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586</a:t>
            </a:r>
            <a:endParaRPr lang="en-US" sz="1400" i="1" dirty="0">
              <a:solidFill>
                <a:srgbClr val="0000CC"/>
              </a:solidFill>
              <a:latin typeface="Lucida Handwriting" panose="03010101010101010101" pitchFamily="66" charset="0"/>
            </a:endParaRPr>
          </a:p>
        </p:txBody>
      </p:sp>
      <p:sp>
        <p:nvSpPr>
          <p:cNvPr id="7" name="TextBox 6"/>
          <p:cNvSpPr txBox="1"/>
          <p:nvPr/>
        </p:nvSpPr>
        <p:spPr>
          <a:xfrm>
            <a:off x="717823" y="1046205"/>
            <a:ext cx="550151"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539</a:t>
            </a:r>
            <a:endParaRPr lang="en-US" sz="1400" i="1" dirty="0">
              <a:solidFill>
                <a:srgbClr val="0000CC"/>
              </a:solidFill>
              <a:latin typeface="Lucida Handwriting" panose="03010101010101010101" pitchFamily="66" charset="0"/>
            </a:endParaRPr>
          </a:p>
        </p:txBody>
      </p:sp>
      <p:sp>
        <p:nvSpPr>
          <p:cNvPr id="8" name="TextBox 7"/>
          <p:cNvSpPr txBox="1"/>
          <p:nvPr/>
        </p:nvSpPr>
        <p:spPr>
          <a:xfrm>
            <a:off x="698247" y="1485900"/>
            <a:ext cx="652743"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2 </a:t>
            </a:r>
            <a:r>
              <a:rPr lang="en-US" sz="1400" i="1" dirty="0">
                <a:solidFill>
                  <a:srgbClr val="0000CC"/>
                </a:solidFill>
                <a:latin typeface="Lucida Handwriting" panose="03010101010101010101" pitchFamily="66" charset="0"/>
              </a:rPr>
              <a:t>y</a:t>
            </a:r>
            <a:r>
              <a:rPr lang="en-US" sz="1400" i="1" dirty="0" smtClean="0">
                <a:solidFill>
                  <a:srgbClr val="0000CC"/>
                </a:solidFill>
                <a:latin typeface="Lucida Handwriting" panose="03010101010101010101" pitchFamily="66" charset="0"/>
              </a:rPr>
              <a:t> 7</a:t>
            </a:r>
            <a:endParaRPr lang="en-US" sz="1400" i="1" dirty="0">
              <a:solidFill>
                <a:srgbClr val="0000CC"/>
              </a:solidFill>
              <a:latin typeface="Lucida Handwriting" panose="03010101010101010101" pitchFamily="66" charset="0"/>
            </a:endParaRPr>
          </a:p>
        </p:txBody>
      </p:sp>
      <p:sp>
        <p:nvSpPr>
          <p:cNvPr id="9" name="TextBox 8"/>
          <p:cNvSpPr txBox="1"/>
          <p:nvPr/>
        </p:nvSpPr>
        <p:spPr>
          <a:xfrm>
            <a:off x="853257" y="1711523"/>
            <a:ext cx="652743"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4 </a:t>
            </a:r>
            <a:r>
              <a:rPr lang="en-US" sz="1400" i="1" dirty="0">
                <a:solidFill>
                  <a:srgbClr val="0000CC"/>
                </a:solidFill>
                <a:latin typeface="Lucida Handwriting" panose="03010101010101010101" pitchFamily="66" charset="0"/>
              </a:rPr>
              <a:t>y</a:t>
            </a:r>
            <a:r>
              <a:rPr lang="en-US" sz="1400" i="1" dirty="0" smtClean="0">
                <a:solidFill>
                  <a:srgbClr val="0000CC"/>
                </a:solidFill>
                <a:latin typeface="Lucida Handwriting" panose="03010101010101010101" pitchFamily="66" charset="0"/>
              </a:rPr>
              <a:t> 5</a:t>
            </a:r>
            <a:endParaRPr lang="en-US" sz="1400" i="1" dirty="0">
              <a:solidFill>
                <a:srgbClr val="0000CC"/>
              </a:solidFill>
              <a:latin typeface="Lucida Handwriting" panose="03010101010101010101" pitchFamily="66" charset="0"/>
            </a:endParaRPr>
          </a:p>
        </p:txBody>
      </p:sp>
      <p:sp>
        <p:nvSpPr>
          <p:cNvPr id="10" name="TextBox 9"/>
          <p:cNvSpPr txBox="1"/>
          <p:nvPr/>
        </p:nvSpPr>
        <p:spPr>
          <a:xfrm>
            <a:off x="830436" y="1907977"/>
            <a:ext cx="652744"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3 y 6</a:t>
            </a:r>
            <a:endParaRPr lang="en-US" sz="1400" i="1" dirty="0">
              <a:solidFill>
                <a:srgbClr val="0000CC"/>
              </a:solidFill>
              <a:latin typeface="Lucida Handwriting" panose="03010101010101010101" pitchFamily="66" charset="0"/>
            </a:endParaRPr>
          </a:p>
        </p:txBody>
      </p:sp>
      <p:sp>
        <p:nvSpPr>
          <p:cNvPr id="11" name="TextBox 10"/>
          <p:cNvSpPr txBox="1"/>
          <p:nvPr/>
        </p:nvSpPr>
        <p:spPr>
          <a:xfrm>
            <a:off x="1090386" y="2324100"/>
            <a:ext cx="558166"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Oro</a:t>
            </a:r>
            <a:endParaRPr lang="en-US" sz="1400" i="1" dirty="0">
              <a:solidFill>
                <a:srgbClr val="0000CC"/>
              </a:solidFill>
              <a:latin typeface="Lucida Handwriting" panose="03010101010101010101" pitchFamily="66" charset="0"/>
            </a:endParaRPr>
          </a:p>
        </p:txBody>
      </p:sp>
      <p:sp>
        <p:nvSpPr>
          <p:cNvPr id="12" name="TextBox 11"/>
          <p:cNvSpPr txBox="1"/>
          <p:nvPr/>
        </p:nvSpPr>
        <p:spPr>
          <a:xfrm>
            <a:off x="996613" y="2549320"/>
            <a:ext cx="745718"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Plata</a:t>
            </a:r>
            <a:endParaRPr lang="en-US" sz="1400" i="1" dirty="0">
              <a:solidFill>
                <a:srgbClr val="0000CC"/>
              </a:solidFill>
              <a:latin typeface="Lucida Handwriting" panose="03010101010101010101" pitchFamily="66" charset="0"/>
            </a:endParaRPr>
          </a:p>
        </p:txBody>
      </p:sp>
      <p:sp>
        <p:nvSpPr>
          <p:cNvPr id="13" name="TextBox 12"/>
          <p:cNvSpPr txBox="1"/>
          <p:nvPr/>
        </p:nvSpPr>
        <p:spPr>
          <a:xfrm>
            <a:off x="928598" y="2778323"/>
            <a:ext cx="889988"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Bronce</a:t>
            </a:r>
            <a:endParaRPr lang="en-US" sz="1400" i="1" dirty="0">
              <a:solidFill>
                <a:srgbClr val="0000CC"/>
              </a:solidFill>
              <a:latin typeface="Lucida Handwriting" panose="03010101010101010101" pitchFamily="66" charset="0"/>
            </a:endParaRPr>
          </a:p>
        </p:txBody>
      </p:sp>
      <p:sp>
        <p:nvSpPr>
          <p:cNvPr id="14" name="TextBox 13"/>
          <p:cNvSpPr txBox="1"/>
          <p:nvPr/>
        </p:nvSpPr>
        <p:spPr>
          <a:xfrm>
            <a:off x="551892" y="2971800"/>
            <a:ext cx="1643400"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Hierro</a:t>
            </a:r>
            <a:r>
              <a:rPr lang="en-US" sz="1400" i="1" dirty="0" smtClean="0">
                <a:solidFill>
                  <a:srgbClr val="0000CC"/>
                </a:solidFill>
                <a:latin typeface="Lucida Handwriting" panose="03010101010101010101" pitchFamily="66" charset="0"/>
              </a:rPr>
              <a:t> y </a:t>
            </a:r>
            <a:r>
              <a:rPr lang="en-US" sz="1400" i="1" dirty="0" err="1" smtClean="0">
                <a:solidFill>
                  <a:srgbClr val="0000CC"/>
                </a:solidFill>
                <a:latin typeface="Lucida Handwriting" panose="03010101010101010101" pitchFamily="66" charset="0"/>
              </a:rPr>
              <a:t>barro</a:t>
            </a:r>
            <a:endParaRPr lang="en-US" sz="1400" i="1" dirty="0">
              <a:solidFill>
                <a:srgbClr val="0000CC"/>
              </a:solidFill>
              <a:latin typeface="Lucida Handwriting" panose="03010101010101010101" pitchFamily="66" charset="0"/>
            </a:endParaRPr>
          </a:p>
        </p:txBody>
      </p:sp>
      <p:sp>
        <p:nvSpPr>
          <p:cNvPr id="15" name="TextBox 14"/>
          <p:cNvSpPr txBox="1"/>
          <p:nvPr/>
        </p:nvSpPr>
        <p:spPr>
          <a:xfrm>
            <a:off x="2424681" y="3136130"/>
            <a:ext cx="5636479" cy="307777"/>
          </a:xfrm>
          <a:prstGeom prst="rect">
            <a:avLst/>
          </a:prstGeom>
          <a:noFill/>
        </p:spPr>
        <p:txBody>
          <a:bodyPr wrap="none" rtlCol="0">
            <a:spAutoFit/>
          </a:bodyPr>
          <a:lstStyle/>
          <a:p>
            <a:pPr algn="ctr"/>
            <a:r>
              <a:rPr lang="en-US" sz="1400" i="1">
                <a:solidFill>
                  <a:srgbClr val="0000CC"/>
                </a:solidFill>
                <a:latin typeface="Lucida Handwriting" panose="03010101010101010101" pitchFamily="66" charset="0"/>
              </a:rPr>
              <a:t>Dios </a:t>
            </a:r>
            <a:r>
              <a:rPr lang="en-US" sz="1400" i="1" dirty="0" err="1">
                <a:solidFill>
                  <a:srgbClr val="0000CC"/>
                </a:solidFill>
                <a:latin typeface="Lucida Handwriting" panose="03010101010101010101" pitchFamily="66" charset="0"/>
              </a:rPr>
              <a:t>domina</a:t>
            </a:r>
            <a:r>
              <a:rPr lang="en-US" sz="1400" i="1" dirty="0">
                <a:solidFill>
                  <a:srgbClr val="0000CC"/>
                </a:solidFill>
                <a:latin typeface="Lucida Handwriting" panose="03010101010101010101" pitchFamily="66" charset="0"/>
              </a:rPr>
              <a:t> </a:t>
            </a:r>
            <a:r>
              <a:rPr lang="en-US" sz="1400" i="1" dirty="0" err="1">
                <a:solidFill>
                  <a:srgbClr val="0000CC"/>
                </a:solidFill>
                <a:latin typeface="Lucida Handwriting" panose="03010101010101010101" pitchFamily="66" charset="0"/>
              </a:rPr>
              <a:t>en</a:t>
            </a:r>
            <a:r>
              <a:rPr lang="en-US" sz="1400" i="1" dirty="0">
                <a:solidFill>
                  <a:srgbClr val="0000CC"/>
                </a:solidFill>
                <a:latin typeface="Lucida Handwriting" panose="03010101010101010101" pitchFamily="66" charset="0"/>
              </a:rPr>
              <a:t> </a:t>
            </a:r>
            <a:r>
              <a:rPr lang="en-US" sz="1400" i="1" dirty="0" err="1">
                <a:solidFill>
                  <a:srgbClr val="0000CC"/>
                </a:solidFill>
                <a:latin typeface="Lucida Handwriting" panose="03010101010101010101" pitchFamily="66" charset="0"/>
              </a:rPr>
              <a:t>los</a:t>
            </a:r>
            <a:r>
              <a:rPr lang="en-US" sz="1400" i="1" dirty="0">
                <a:solidFill>
                  <a:srgbClr val="0000CC"/>
                </a:solidFill>
                <a:latin typeface="Lucida Handwriting" panose="03010101010101010101" pitchFamily="66" charset="0"/>
              </a:rPr>
              <a:t> </a:t>
            </a:r>
            <a:r>
              <a:rPr lang="en-US" sz="1400" i="1" dirty="0" err="1">
                <a:solidFill>
                  <a:srgbClr val="0000CC"/>
                </a:solidFill>
                <a:latin typeface="Lucida Handwriting" panose="03010101010101010101" pitchFamily="66" charset="0"/>
              </a:rPr>
              <a:t>reinos</a:t>
            </a:r>
            <a:r>
              <a:rPr lang="en-US" sz="1400" i="1" dirty="0">
                <a:solidFill>
                  <a:srgbClr val="0000CC"/>
                </a:solidFill>
                <a:latin typeface="Lucida Handwriting" panose="03010101010101010101" pitchFamily="66" charset="0"/>
              </a:rPr>
              <a:t> de </a:t>
            </a:r>
            <a:r>
              <a:rPr lang="en-US" sz="1400" i="1" dirty="0" err="1">
                <a:solidFill>
                  <a:srgbClr val="0000CC"/>
                </a:solidFill>
                <a:latin typeface="Lucida Handwriting" panose="03010101010101010101" pitchFamily="66" charset="0"/>
              </a:rPr>
              <a:t>los</a:t>
            </a:r>
            <a:r>
              <a:rPr lang="en-US" sz="1400" i="1" dirty="0">
                <a:solidFill>
                  <a:srgbClr val="0000CC"/>
                </a:solidFill>
                <a:latin typeface="Lucida Handwriting" panose="03010101010101010101" pitchFamily="66" charset="0"/>
              </a:rPr>
              <a:t> hombres. (Dan 4:17)</a:t>
            </a:r>
          </a:p>
        </p:txBody>
      </p:sp>
      <p:sp>
        <p:nvSpPr>
          <p:cNvPr id="18" name="TextBox 17"/>
          <p:cNvSpPr txBox="1"/>
          <p:nvPr/>
        </p:nvSpPr>
        <p:spPr>
          <a:xfrm>
            <a:off x="3352800" y="3835743"/>
            <a:ext cx="306494" cy="307777"/>
          </a:xfrm>
          <a:prstGeom prst="rect">
            <a:avLst/>
          </a:prstGeom>
          <a:noFill/>
        </p:spPr>
        <p:txBody>
          <a:bodyPr wrap="none" rtlCol="0">
            <a:spAutoFit/>
          </a:bodyPr>
          <a:lstStyle/>
          <a:p>
            <a:r>
              <a:rPr lang="es-ES" sz="1400" i="1" dirty="0">
                <a:solidFill>
                  <a:srgbClr val="0000CC"/>
                </a:solidFill>
                <a:latin typeface="Lucida Handwriting" panose="03010101010101010101" pitchFamily="66" charset="0"/>
              </a:rPr>
              <a:t>2</a:t>
            </a:r>
            <a:endParaRPr lang="en-US" sz="1400" i="1" dirty="0">
              <a:solidFill>
                <a:srgbClr val="0000CC"/>
              </a:solidFill>
              <a:latin typeface="Lucida Handwriting" panose="03010101010101010101" pitchFamily="66" charset="0"/>
            </a:endParaRPr>
          </a:p>
        </p:txBody>
      </p:sp>
      <p:sp>
        <p:nvSpPr>
          <p:cNvPr id="20" name="TextBox 19"/>
          <p:cNvSpPr txBox="1"/>
          <p:nvPr/>
        </p:nvSpPr>
        <p:spPr>
          <a:xfrm>
            <a:off x="3352800" y="4041577"/>
            <a:ext cx="306494" cy="307777"/>
          </a:xfrm>
          <a:prstGeom prst="rect">
            <a:avLst/>
          </a:prstGeom>
          <a:noFill/>
        </p:spPr>
        <p:txBody>
          <a:bodyPr wrap="none" rtlCol="0">
            <a:spAutoFit/>
          </a:bodyPr>
          <a:lstStyle/>
          <a:p>
            <a:r>
              <a:rPr lang="es-ES" sz="1400" i="1" dirty="0">
                <a:solidFill>
                  <a:srgbClr val="0000CC"/>
                </a:solidFill>
                <a:latin typeface="Lucida Handwriting" panose="03010101010101010101" pitchFamily="66" charset="0"/>
              </a:rPr>
              <a:t>7</a:t>
            </a:r>
            <a:endParaRPr lang="en-US" sz="1400" i="1" dirty="0">
              <a:solidFill>
                <a:srgbClr val="0000CC"/>
              </a:solidFill>
              <a:latin typeface="Lucida Handwriting" panose="03010101010101010101" pitchFamily="66" charset="0"/>
            </a:endParaRPr>
          </a:p>
        </p:txBody>
      </p:sp>
      <p:sp>
        <p:nvSpPr>
          <p:cNvPr id="22" name="TextBox 21"/>
          <p:cNvSpPr txBox="1"/>
          <p:nvPr/>
        </p:nvSpPr>
        <p:spPr>
          <a:xfrm>
            <a:off x="3363097" y="4251239"/>
            <a:ext cx="306494" cy="307777"/>
          </a:xfrm>
          <a:prstGeom prst="rect">
            <a:avLst/>
          </a:prstGeom>
          <a:noFill/>
        </p:spPr>
        <p:txBody>
          <a:bodyPr wrap="none" rtlCol="0">
            <a:spAutoFit/>
          </a:bodyPr>
          <a:lstStyle/>
          <a:p>
            <a:r>
              <a:rPr lang="es-ES" sz="1400" i="1" dirty="0">
                <a:solidFill>
                  <a:srgbClr val="0000CC"/>
                </a:solidFill>
                <a:latin typeface="Lucida Handwriting" panose="03010101010101010101" pitchFamily="66" charset="0"/>
              </a:rPr>
              <a:t>9</a:t>
            </a:r>
            <a:endParaRPr lang="en-US" sz="1400" i="1" dirty="0">
              <a:solidFill>
                <a:srgbClr val="0000CC"/>
              </a:solidFill>
              <a:latin typeface="Lucida Handwriting" panose="03010101010101010101" pitchFamily="66" charset="0"/>
            </a:endParaRPr>
          </a:p>
        </p:txBody>
      </p:sp>
      <p:sp>
        <p:nvSpPr>
          <p:cNvPr id="23" name="TextBox 22"/>
          <p:cNvSpPr txBox="1"/>
          <p:nvPr/>
        </p:nvSpPr>
        <p:spPr>
          <a:xfrm>
            <a:off x="380556" y="4674749"/>
            <a:ext cx="1774846"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Nabucodonosor</a:t>
            </a:r>
            <a:endParaRPr lang="en-US" sz="1400" i="1" dirty="0">
              <a:solidFill>
                <a:srgbClr val="0000CC"/>
              </a:solidFill>
              <a:latin typeface="Lucida Handwriting" panose="03010101010101010101" pitchFamily="66" charset="0"/>
            </a:endParaRPr>
          </a:p>
        </p:txBody>
      </p:sp>
      <p:sp>
        <p:nvSpPr>
          <p:cNvPr id="24" name="TextBox 23"/>
          <p:cNvSpPr txBox="1"/>
          <p:nvPr/>
        </p:nvSpPr>
        <p:spPr>
          <a:xfrm>
            <a:off x="777472" y="4891507"/>
            <a:ext cx="1035861"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Belsasar</a:t>
            </a:r>
            <a:endParaRPr lang="en-US" sz="1400" i="1" dirty="0">
              <a:solidFill>
                <a:srgbClr val="0000CC"/>
              </a:solidFill>
              <a:latin typeface="Lucida Handwriting" panose="03010101010101010101" pitchFamily="66" charset="0"/>
            </a:endParaRPr>
          </a:p>
        </p:txBody>
      </p:sp>
      <p:sp>
        <p:nvSpPr>
          <p:cNvPr id="25" name="TextBox 24"/>
          <p:cNvSpPr txBox="1"/>
          <p:nvPr/>
        </p:nvSpPr>
        <p:spPr>
          <a:xfrm>
            <a:off x="877482" y="5094140"/>
            <a:ext cx="780984"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Darío</a:t>
            </a:r>
            <a:endParaRPr lang="en-US" sz="1400" i="1" dirty="0">
              <a:solidFill>
                <a:srgbClr val="0000CC"/>
              </a:solidFill>
              <a:latin typeface="Lucida Handwriting" panose="03010101010101010101" pitchFamily="66" charset="0"/>
            </a:endParaRPr>
          </a:p>
        </p:txBody>
      </p:sp>
      <p:sp>
        <p:nvSpPr>
          <p:cNvPr id="26" name="TextBox 25"/>
          <p:cNvSpPr txBox="1"/>
          <p:nvPr/>
        </p:nvSpPr>
        <p:spPr>
          <a:xfrm>
            <a:off x="963245" y="5320782"/>
            <a:ext cx="609462"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Ciro</a:t>
            </a:r>
            <a:endParaRPr lang="en-US" sz="1400" i="1" dirty="0">
              <a:solidFill>
                <a:srgbClr val="0000CC"/>
              </a:solidFill>
              <a:latin typeface="Lucida Handwriting" panose="03010101010101010101" pitchFamily="66" charset="0"/>
            </a:endParaRPr>
          </a:p>
        </p:txBody>
      </p:sp>
      <p:sp>
        <p:nvSpPr>
          <p:cNvPr id="28" name="TextBox 27"/>
          <p:cNvSpPr txBox="1"/>
          <p:nvPr/>
        </p:nvSpPr>
        <p:spPr>
          <a:xfrm>
            <a:off x="2929262" y="2325733"/>
            <a:ext cx="1301959"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Babilónico</a:t>
            </a:r>
            <a:endParaRPr lang="en-US" sz="1400" i="1" dirty="0">
              <a:solidFill>
                <a:srgbClr val="0000CC"/>
              </a:solidFill>
              <a:latin typeface="Lucida Handwriting" panose="03010101010101010101" pitchFamily="66" charset="0"/>
            </a:endParaRPr>
          </a:p>
        </p:txBody>
      </p:sp>
      <p:sp>
        <p:nvSpPr>
          <p:cNvPr id="29" name="TextBox 28"/>
          <p:cNvSpPr txBox="1"/>
          <p:nvPr/>
        </p:nvSpPr>
        <p:spPr>
          <a:xfrm>
            <a:off x="2910831" y="2550953"/>
            <a:ext cx="1338829"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Medo-persa</a:t>
            </a:r>
            <a:endParaRPr lang="en-US" sz="1400" i="1" dirty="0">
              <a:solidFill>
                <a:srgbClr val="0000CC"/>
              </a:solidFill>
              <a:latin typeface="Lucida Handwriting" panose="03010101010101010101" pitchFamily="66" charset="0"/>
            </a:endParaRPr>
          </a:p>
        </p:txBody>
      </p:sp>
      <p:sp>
        <p:nvSpPr>
          <p:cNvPr id="30" name="TextBox 29"/>
          <p:cNvSpPr txBox="1"/>
          <p:nvPr/>
        </p:nvSpPr>
        <p:spPr>
          <a:xfrm>
            <a:off x="3161808" y="2779956"/>
            <a:ext cx="845104"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Griego</a:t>
            </a:r>
            <a:endParaRPr lang="en-US" sz="1400" i="1" dirty="0">
              <a:solidFill>
                <a:srgbClr val="0000CC"/>
              </a:solidFill>
              <a:latin typeface="Lucida Handwriting" panose="03010101010101010101" pitchFamily="66" charset="0"/>
            </a:endParaRPr>
          </a:p>
        </p:txBody>
      </p:sp>
      <p:sp>
        <p:nvSpPr>
          <p:cNvPr id="31" name="TextBox 30"/>
          <p:cNvSpPr txBox="1"/>
          <p:nvPr/>
        </p:nvSpPr>
        <p:spPr>
          <a:xfrm>
            <a:off x="3060019" y="2973433"/>
            <a:ext cx="1048685"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Romano</a:t>
            </a:r>
            <a:endParaRPr lang="en-US" sz="1400" i="1" dirty="0">
              <a:solidFill>
                <a:srgbClr val="0000CC"/>
              </a:solidFill>
              <a:latin typeface="Lucida Handwriting" panose="03010101010101010101" pitchFamily="66" charset="0"/>
            </a:endParaRPr>
          </a:p>
        </p:txBody>
      </p:sp>
      <p:sp>
        <p:nvSpPr>
          <p:cNvPr id="40" name="TextBox 39"/>
          <p:cNvSpPr txBox="1"/>
          <p:nvPr/>
        </p:nvSpPr>
        <p:spPr>
          <a:xfrm>
            <a:off x="658656" y="3845123"/>
            <a:ext cx="1931939" cy="307777"/>
          </a:xfrm>
          <a:prstGeom prst="rect">
            <a:avLst/>
          </a:prstGeom>
          <a:noFill/>
        </p:spPr>
        <p:txBody>
          <a:bodyPr wrap="none" rtlCol="0">
            <a:spAutoFit/>
          </a:bodyPr>
          <a:lstStyle/>
          <a:p>
            <a:pPr algn="ctr"/>
            <a:r>
              <a:rPr lang="es-ES" sz="1400" i="1" dirty="0" smtClean="0">
                <a:solidFill>
                  <a:srgbClr val="0000CC"/>
                </a:solidFill>
                <a:latin typeface="Lucida Handwriting" panose="03010101010101010101" pitchFamily="66" charset="0"/>
              </a:rPr>
              <a:t>Hombre metálico</a:t>
            </a:r>
            <a:endParaRPr lang="en-US" sz="1400" i="1" dirty="0">
              <a:solidFill>
                <a:srgbClr val="0000CC"/>
              </a:solidFill>
              <a:latin typeface="Lucida Handwriting" panose="03010101010101010101" pitchFamily="66" charset="0"/>
            </a:endParaRPr>
          </a:p>
        </p:txBody>
      </p:sp>
      <p:sp>
        <p:nvSpPr>
          <p:cNvPr id="41" name="TextBox 40"/>
          <p:cNvSpPr txBox="1"/>
          <p:nvPr/>
        </p:nvSpPr>
        <p:spPr>
          <a:xfrm>
            <a:off x="667882" y="4041577"/>
            <a:ext cx="1630576"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Cuatro</a:t>
            </a:r>
            <a:r>
              <a:rPr lang="en-US" sz="1400" i="1" dirty="0" smtClean="0">
                <a:solidFill>
                  <a:srgbClr val="0000CC"/>
                </a:solidFill>
                <a:latin typeface="Lucida Handwriting" panose="03010101010101010101" pitchFamily="66" charset="0"/>
              </a:rPr>
              <a:t> </a:t>
            </a:r>
            <a:r>
              <a:rPr lang="en-US" sz="1400" i="1" dirty="0" err="1" smtClean="0">
                <a:solidFill>
                  <a:srgbClr val="0000CC"/>
                </a:solidFill>
                <a:latin typeface="Lucida Handwriting" panose="03010101010101010101" pitchFamily="66" charset="0"/>
              </a:rPr>
              <a:t>bestias</a:t>
            </a:r>
            <a:endParaRPr lang="en-US" sz="1400" i="1" dirty="0">
              <a:solidFill>
                <a:srgbClr val="0000CC"/>
              </a:solidFill>
              <a:latin typeface="Lucida Handwriting" panose="03010101010101010101" pitchFamily="66" charset="0"/>
            </a:endParaRPr>
          </a:p>
        </p:txBody>
      </p:sp>
      <p:sp>
        <p:nvSpPr>
          <p:cNvPr id="42" name="TextBox 41"/>
          <p:cNvSpPr txBox="1"/>
          <p:nvPr/>
        </p:nvSpPr>
        <p:spPr>
          <a:xfrm>
            <a:off x="914760" y="4255358"/>
            <a:ext cx="1370888"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70 </a:t>
            </a:r>
            <a:r>
              <a:rPr lang="en-US" sz="1400" i="1" dirty="0" err="1" smtClean="0">
                <a:solidFill>
                  <a:srgbClr val="0000CC"/>
                </a:solidFill>
                <a:latin typeface="Lucida Handwriting" panose="03010101010101010101" pitchFamily="66" charset="0"/>
              </a:rPr>
              <a:t>semanas</a:t>
            </a:r>
            <a:endParaRPr lang="en-US" sz="1400" i="1" dirty="0">
              <a:solidFill>
                <a:srgbClr val="0000CC"/>
              </a:solidFill>
              <a:latin typeface="Lucida Handwriting" panose="03010101010101010101" pitchFamily="66" charset="0"/>
            </a:endParaRPr>
          </a:p>
        </p:txBody>
      </p:sp>
    </p:spTree>
    <p:extLst>
      <p:ext uri="{BB962C8B-B14F-4D97-AF65-F5344CB8AC3E}">
        <p14:creationId xmlns:p14="http://schemas.microsoft.com/office/powerpoint/2010/main" val="242754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1"/>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8" grpId="0"/>
      <p:bldP spid="20" grpId="0"/>
      <p:bldP spid="22" grpId="0"/>
      <p:bldP spid="23" grpId="0"/>
      <p:bldP spid="24" grpId="0"/>
      <p:bldP spid="25" grpId="0"/>
      <p:bldP spid="26" grpId="0"/>
      <p:bldP spid="28" grpId="0"/>
      <p:bldP spid="29" grpId="0"/>
      <p:bldP spid="30" grpId="0"/>
      <p:bldP spid="31" grpId="0"/>
      <p:bldP spid="40" grpId="0"/>
      <p:bldP spid="41" grpId="0"/>
      <p:bldP spid="42"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8248" y="-1"/>
            <a:ext cx="9123067" cy="5715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60097" y="5463396"/>
            <a:ext cx="2553904" cy="230832"/>
          </a:xfrm>
          <a:prstGeom prst="rect">
            <a:avLst/>
          </a:prstGeom>
          <a:noFill/>
        </p:spPr>
        <p:txBody>
          <a:bodyPr wrap="none" rtlCol="0">
            <a:spAutoFit/>
          </a:bodyPr>
          <a:lstStyle/>
          <a:p>
            <a:r>
              <a:rPr lang="en-US" sz="900" dirty="0" err="1" smtClean="0">
                <a:solidFill>
                  <a:prstClr val="black"/>
                </a:solidFill>
              </a:rPr>
              <a:t>Basado</a:t>
            </a:r>
            <a:r>
              <a:rPr lang="en-US" sz="900" dirty="0" smtClean="0">
                <a:solidFill>
                  <a:prstClr val="black"/>
                </a:solidFill>
              </a:rPr>
              <a:t> </a:t>
            </a:r>
            <a:r>
              <a:rPr lang="en-US" sz="900" dirty="0" err="1" smtClean="0">
                <a:solidFill>
                  <a:prstClr val="black"/>
                </a:solidFill>
              </a:rPr>
              <a:t>en</a:t>
            </a:r>
            <a:r>
              <a:rPr lang="en-US" sz="900" dirty="0" smtClean="0">
                <a:solidFill>
                  <a:prstClr val="black"/>
                </a:solidFill>
              </a:rPr>
              <a:t> </a:t>
            </a:r>
            <a:r>
              <a:rPr lang="en-US" sz="900" dirty="0" err="1" smtClean="0">
                <a:solidFill>
                  <a:prstClr val="black"/>
                </a:solidFill>
              </a:rPr>
              <a:t>gráficos</a:t>
            </a:r>
            <a:r>
              <a:rPr lang="en-US" sz="900" dirty="0" smtClean="0">
                <a:solidFill>
                  <a:prstClr val="black"/>
                </a:solidFill>
              </a:rPr>
              <a:t> de Marc </a:t>
            </a:r>
            <a:r>
              <a:rPr lang="en-US" sz="900" dirty="0">
                <a:solidFill>
                  <a:prstClr val="black"/>
                </a:solidFill>
              </a:rPr>
              <a:t>Hinds </a:t>
            </a:r>
            <a:r>
              <a:rPr lang="en-US" sz="900" dirty="0" smtClean="0">
                <a:solidFill>
                  <a:prstClr val="black"/>
                </a:solidFill>
              </a:rPr>
              <a:t>y </a:t>
            </a:r>
            <a:r>
              <a:rPr lang="en-US" sz="900" dirty="0">
                <a:solidFill>
                  <a:prstClr val="black"/>
                </a:solidFill>
              </a:rPr>
              <a:t>David Maxson</a:t>
            </a:r>
          </a:p>
        </p:txBody>
      </p:sp>
      <p:grpSp>
        <p:nvGrpSpPr>
          <p:cNvPr id="82" name="Group 81"/>
          <p:cNvGrpSpPr/>
          <p:nvPr/>
        </p:nvGrpSpPr>
        <p:grpSpPr>
          <a:xfrm>
            <a:off x="179628" y="2666869"/>
            <a:ext cx="1025296" cy="958232"/>
            <a:chOff x="8229600" y="3473259"/>
            <a:chExt cx="914400" cy="1149878"/>
          </a:xfrm>
        </p:grpSpPr>
        <p:sp>
          <p:nvSpPr>
            <p:cNvPr id="83" name="TextBox 82"/>
            <p:cNvSpPr txBox="1"/>
            <p:nvPr/>
          </p:nvSpPr>
          <p:spPr>
            <a:xfrm>
              <a:off x="8229600" y="3473259"/>
              <a:ext cx="914400" cy="997196"/>
            </a:xfrm>
            <a:prstGeom prst="rect">
              <a:avLst/>
            </a:prstGeom>
            <a:noFill/>
          </p:spPr>
          <p:txBody>
            <a:bodyPr wrap="square" rtlCol="0">
              <a:spAutoFit/>
            </a:bodyPr>
            <a:lstStyle/>
            <a:p>
              <a:r>
                <a:rPr lang="en-US" sz="1200" b="1" dirty="0">
                  <a:solidFill>
                    <a:prstClr val="black"/>
                  </a:solidFill>
                </a:rPr>
                <a:t>605 </a:t>
              </a:r>
              <a:r>
                <a:rPr lang="en-US" sz="1200" b="1" dirty="0" err="1" smtClean="0">
                  <a:solidFill>
                    <a:prstClr val="black"/>
                  </a:solidFill>
                </a:rPr>
                <a:t>aC</a:t>
              </a:r>
              <a:endParaRPr lang="en-US" sz="1200" b="1" dirty="0">
                <a:solidFill>
                  <a:prstClr val="black"/>
                </a:solidFill>
              </a:endParaRPr>
            </a:p>
            <a:p>
              <a:r>
                <a:rPr lang="en-US" sz="1200" b="1" dirty="0" smtClean="0">
                  <a:solidFill>
                    <a:prstClr val="black"/>
                  </a:solidFill>
                </a:rPr>
                <a:t>1</a:t>
              </a:r>
              <a:r>
                <a:rPr lang="en-US" sz="1200" b="1" baseline="30000" dirty="0" smtClean="0">
                  <a:solidFill>
                    <a:prstClr val="black"/>
                  </a:solidFill>
                </a:rPr>
                <a:t>ros</a:t>
              </a:r>
              <a:r>
                <a:rPr lang="en-US" sz="1200" b="1" dirty="0" smtClean="0">
                  <a:solidFill>
                    <a:prstClr val="black"/>
                  </a:solidFill>
                </a:rPr>
                <a:t> </a:t>
              </a:r>
              <a:r>
                <a:rPr lang="en-US" sz="1200" b="1" dirty="0" err="1" smtClean="0">
                  <a:solidFill>
                    <a:prstClr val="black"/>
                  </a:solidFill>
                </a:rPr>
                <a:t>cautivos</a:t>
              </a:r>
              <a:endParaRPr lang="en-US" sz="1200" b="1" dirty="0">
                <a:solidFill>
                  <a:prstClr val="black"/>
                </a:solidFill>
              </a:endParaRPr>
            </a:p>
            <a:p>
              <a:r>
                <a:rPr lang="en-US" sz="1200" b="1" dirty="0">
                  <a:solidFill>
                    <a:prstClr val="black"/>
                  </a:solidFill>
                </a:rPr>
                <a:t>Daniel</a:t>
              </a:r>
            </a:p>
          </p:txBody>
        </p:sp>
        <p:cxnSp>
          <p:nvCxnSpPr>
            <p:cNvPr id="84" name="Straight Connector 83"/>
            <p:cNvCxnSpPr/>
            <p:nvPr/>
          </p:nvCxnSpPr>
          <p:spPr>
            <a:xfrm flipH="1" flipV="1">
              <a:off x="8686800" y="4226004"/>
              <a:ext cx="1" cy="39713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8305800" y="4191000"/>
              <a:ext cx="762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0" name="Group 129"/>
          <p:cNvGrpSpPr/>
          <p:nvPr/>
        </p:nvGrpSpPr>
        <p:grpSpPr>
          <a:xfrm>
            <a:off x="1917423" y="2612633"/>
            <a:ext cx="901209" cy="1003412"/>
            <a:chOff x="1917423" y="2612633"/>
            <a:chExt cx="901209" cy="1003412"/>
          </a:xfrm>
        </p:grpSpPr>
        <p:sp>
          <p:nvSpPr>
            <p:cNvPr id="95" name="TextBox 94"/>
            <p:cNvSpPr txBox="1"/>
            <p:nvPr/>
          </p:nvSpPr>
          <p:spPr>
            <a:xfrm>
              <a:off x="1917423" y="2612633"/>
              <a:ext cx="901209" cy="646331"/>
            </a:xfrm>
            <a:prstGeom prst="rect">
              <a:avLst/>
            </a:prstGeom>
            <a:noFill/>
          </p:spPr>
          <p:txBody>
            <a:bodyPr wrap="none" rtlCol="0">
              <a:spAutoFit/>
            </a:bodyPr>
            <a:lstStyle>
              <a:defPPr>
                <a:defRPr lang="en-US"/>
              </a:defPPr>
              <a:lvl1pPr algn="ctr">
                <a:defRPr sz="1200" b="1">
                  <a:solidFill>
                    <a:prstClr val="black"/>
                  </a:solidFill>
                  <a:latin typeface="Arial" panose="020B0604020202020204" pitchFamily="34" charset="0"/>
                  <a:cs typeface="Arial" panose="020B0604020202020204" pitchFamily="34" charset="0"/>
                </a:defRPr>
              </a:lvl1pPr>
            </a:lstStyle>
            <a:p>
              <a:r>
                <a:rPr lang="en-US" dirty="0"/>
                <a:t>586 </a:t>
              </a:r>
              <a:r>
                <a:rPr lang="en-US" dirty="0" err="1" smtClean="0"/>
                <a:t>aC</a:t>
              </a:r>
              <a:endParaRPr lang="en-US" dirty="0"/>
            </a:p>
            <a:p>
              <a:r>
                <a:rPr lang="en-US" dirty="0" err="1" smtClean="0"/>
                <a:t>Caída</a:t>
              </a:r>
              <a:r>
                <a:rPr lang="en-US" dirty="0" smtClean="0"/>
                <a:t> de </a:t>
              </a:r>
              <a:br>
                <a:rPr lang="en-US" dirty="0" smtClean="0"/>
              </a:br>
              <a:r>
                <a:rPr lang="en-US" dirty="0" err="1" smtClean="0"/>
                <a:t>Jerusalén</a:t>
              </a:r>
              <a:endParaRPr lang="en-US" dirty="0"/>
            </a:p>
          </p:txBody>
        </p:sp>
        <p:grpSp>
          <p:nvGrpSpPr>
            <p:cNvPr id="2" name="Group 1"/>
            <p:cNvGrpSpPr/>
            <p:nvPr/>
          </p:nvGrpSpPr>
          <p:grpSpPr>
            <a:xfrm>
              <a:off x="2006761" y="3255931"/>
              <a:ext cx="762000" cy="360114"/>
              <a:chOff x="408228" y="3417387"/>
              <a:chExt cx="762000" cy="360114"/>
            </a:xfrm>
          </p:grpSpPr>
          <p:cxnSp>
            <p:nvCxnSpPr>
              <p:cNvPr id="96" name="Straight Connector 95"/>
              <p:cNvCxnSpPr/>
              <p:nvPr/>
            </p:nvCxnSpPr>
            <p:spPr>
              <a:xfrm flipH="1" flipV="1">
                <a:off x="789228" y="3446557"/>
                <a:ext cx="1" cy="33094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08228" y="3417387"/>
                <a:ext cx="7620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94" name="Lightning Bolt 93"/>
            <p:cNvSpPr/>
            <p:nvPr/>
          </p:nvSpPr>
          <p:spPr>
            <a:xfrm>
              <a:off x="2179617" y="3285101"/>
              <a:ext cx="335789" cy="323491"/>
            </a:xfrm>
            <a:prstGeom prst="lightningBol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29" name="Group 128"/>
          <p:cNvGrpSpPr/>
          <p:nvPr/>
        </p:nvGrpSpPr>
        <p:grpSpPr>
          <a:xfrm>
            <a:off x="823159" y="2095973"/>
            <a:ext cx="995978" cy="1505671"/>
            <a:chOff x="823159" y="2095973"/>
            <a:chExt cx="995978" cy="1505671"/>
          </a:xfrm>
        </p:grpSpPr>
        <p:sp>
          <p:nvSpPr>
            <p:cNvPr id="98" name="TextBox 97"/>
            <p:cNvSpPr txBox="1"/>
            <p:nvPr/>
          </p:nvSpPr>
          <p:spPr>
            <a:xfrm>
              <a:off x="823159" y="2095973"/>
              <a:ext cx="995978" cy="646331"/>
            </a:xfrm>
            <a:prstGeom prst="rect">
              <a:avLst/>
            </a:prstGeom>
            <a:noFill/>
          </p:spPr>
          <p:txBody>
            <a:bodyPr wrap="none" rtlCol="0">
              <a:spAutoFit/>
            </a:bodyPr>
            <a:lstStyle/>
            <a:p>
              <a:pPr algn="ctr"/>
              <a:r>
                <a:rPr lang="en-US" sz="1200" b="1" dirty="0">
                  <a:solidFill>
                    <a:prstClr val="black"/>
                  </a:solidFill>
                  <a:latin typeface="Arial" panose="020B0604020202020204" pitchFamily="34" charset="0"/>
                  <a:cs typeface="Arial" panose="020B0604020202020204" pitchFamily="34" charset="0"/>
                </a:rPr>
                <a:t>597 </a:t>
              </a:r>
              <a:r>
                <a:rPr lang="en-US" sz="1200" b="1" dirty="0" err="1" smtClean="0">
                  <a:solidFill>
                    <a:prstClr val="black"/>
                  </a:solidFill>
                  <a:latin typeface="Arial" panose="020B0604020202020204" pitchFamily="34" charset="0"/>
                  <a:cs typeface="Arial" panose="020B0604020202020204" pitchFamily="34" charset="0"/>
                </a:rPr>
                <a:t>aC</a:t>
              </a:r>
              <a:endParaRPr lang="en-US" sz="1200" b="1" dirty="0">
                <a:solidFill>
                  <a:prstClr val="black"/>
                </a:solidFill>
                <a:latin typeface="Arial" panose="020B0604020202020204" pitchFamily="34" charset="0"/>
                <a:cs typeface="Arial" panose="020B0604020202020204" pitchFamily="34" charset="0"/>
              </a:endParaRPr>
            </a:p>
            <a:p>
              <a:pPr algn="ctr"/>
              <a:r>
                <a:rPr lang="en-US" sz="1200" b="1" dirty="0" smtClean="0">
                  <a:solidFill>
                    <a:prstClr val="black"/>
                  </a:solidFill>
                </a:rPr>
                <a:t>2</a:t>
              </a:r>
              <a:r>
                <a:rPr lang="en-US" sz="1200" b="1" baseline="30000" dirty="0" smtClean="0">
                  <a:solidFill>
                    <a:prstClr val="black"/>
                  </a:solidFill>
                </a:rPr>
                <a:t>dos</a:t>
              </a:r>
              <a:r>
                <a:rPr lang="en-US" sz="1200" b="1" dirty="0" smtClean="0">
                  <a:solidFill>
                    <a:prstClr val="black"/>
                  </a:solidFill>
                </a:rPr>
                <a:t> </a:t>
              </a:r>
              <a:r>
                <a:rPr lang="en-US" sz="1200" b="1" dirty="0" err="1" smtClean="0">
                  <a:solidFill>
                    <a:prstClr val="black"/>
                  </a:solidFill>
                </a:rPr>
                <a:t>cautivos</a:t>
              </a:r>
              <a:endParaRPr lang="en-US" sz="1200" b="1" dirty="0">
                <a:solidFill>
                  <a:prstClr val="black"/>
                </a:solidFill>
              </a:endParaRPr>
            </a:p>
            <a:p>
              <a:pPr algn="ctr"/>
              <a:r>
                <a:rPr lang="en-US" sz="1200" b="1" dirty="0" smtClean="0">
                  <a:solidFill>
                    <a:prstClr val="black"/>
                  </a:solidFill>
                </a:rPr>
                <a:t>Ezequiel</a:t>
              </a:r>
              <a:endParaRPr lang="en-US" sz="1200" b="1" dirty="0">
                <a:solidFill>
                  <a:prstClr val="black"/>
                </a:solidFill>
              </a:endParaRPr>
            </a:p>
          </p:txBody>
        </p:sp>
        <p:grpSp>
          <p:nvGrpSpPr>
            <p:cNvPr id="99" name="Group 98"/>
            <p:cNvGrpSpPr/>
            <p:nvPr/>
          </p:nvGrpSpPr>
          <p:grpSpPr>
            <a:xfrm>
              <a:off x="902097" y="2790520"/>
              <a:ext cx="762000" cy="811124"/>
              <a:chOff x="408228" y="3440021"/>
              <a:chExt cx="762000" cy="337480"/>
            </a:xfrm>
          </p:grpSpPr>
          <p:cxnSp>
            <p:nvCxnSpPr>
              <p:cNvPr id="100" name="Straight Connector 99"/>
              <p:cNvCxnSpPr/>
              <p:nvPr/>
            </p:nvCxnSpPr>
            <p:spPr>
              <a:xfrm flipH="1" flipV="1">
                <a:off x="789228" y="3446557"/>
                <a:ext cx="1" cy="33094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08228" y="3440021"/>
                <a:ext cx="762000"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77" name="Group 76"/>
          <p:cNvGrpSpPr/>
          <p:nvPr/>
        </p:nvGrpSpPr>
        <p:grpSpPr>
          <a:xfrm>
            <a:off x="615864" y="3625101"/>
            <a:ext cx="3931920" cy="467216"/>
            <a:chOff x="615864" y="3625101"/>
            <a:chExt cx="3931920" cy="467216"/>
          </a:xfrm>
        </p:grpSpPr>
        <p:sp>
          <p:nvSpPr>
            <p:cNvPr id="90" name="TextBox 89"/>
            <p:cNvSpPr txBox="1"/>
            <p:nvPr/>
          </p:nvSpPr>
          <p:spPr>
            <a:xfrm>
              <a:off x="2731512" y="3663991"/>
              <a:ext cx="1269899" cy="261610"/>
            </a:xfrm>
            <a:prstGeom prst="rect">
              <a:avLst/>
            </a:prstGeom>
            <a:noFill/>
          </p:spPr>
          <p:txBody>
            <a:bodyPr wrap="none" rtlCol="0">
              <a:spAutoFit/>
            </a:bodyPr>
            <a:lstStyle/>
            <a:p>
              <a:r>
                <a:rPr lang="en-US" sz="1100" b="1" dirty="0" err="1" smtClean="0">
                  <a:solidFill>
                    <a:prstClr val="black"/>
                  </a:solidFill>
                  <a:latin typeface="Arial" panose="020B0604020202020204" pitchFamily="34" charset="0"/>
                  <a:cs typeface="Arial" panose="020B0604020202020204" pitchFamily="34" charset="0"/>
                </a:rPr>
                <a:t>Nabucodonosor</a:t>
              </a:r>
              <a:endParaRPr lang="en-US" sz="1100" b="1" dirty="0">
                <a:solidFill>
                  <a:prstClr val="black"/>
                </a:solidFill>
                <a:latin typeface="Arial" panose="020B0604020202020204" pitchFamily="34" charset="0"/>
                <a:cs typeface="Arial" panose="020B0604020202020204" pitchFamily="34" charset="0"/>
              </a:endParaRPr>
            </a:p>
          </p:txBody>
        </p:sp>
        <p:sp>
          <p:nvSpPr>
            <p:cNvPr id="91" name="TextBox 90"/>
            <p:cNvSpPr txBox="1"/>
            <p:nvPr/>
          </p:nvSpPr>
          <p:spPr>
            <a:xfrm>
              <a:off x="2897423" y="3830707"/>
              <a:ext cx="922047"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605-562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cxnSp>
          <p:nvCxnSpPr>
            <p:cNvPr id="42" name="Straight Connector 41"/>
            <p:cNvCxnSpPr/>
            <p:nvPr/>
          </p:nvCxnSpPr>
          <p:spPr>
            <a:xfrm>
              <a:off x="615864" y="3625101"/>
              <a:ext cx="393192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2" name="Rounded Rectangle 121"/>
            <p:cNvSpPr/>
            <p:nvPr/>
          </p:nvSpPr>
          <p:spPr>
            <a:xfrm>
              <a:off x="2713380" y="3681928"/>
              <a:ext cx="1344633" cy="3924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grpSp>
        <p:nvGrpSpPr>
          <p:cNvPr id="132" name="Group 131"/>
          <p:cNvGrpSpPr/>
          <p:nvPr/>
        </p:nvGrpSpPr>
        <p:grpSpPr>
          <a:xfrm>
            <a:off x="3911182" y="2990034"/>
            <a:ext cx="2785234" cy="1154043"/>
            <a:chOff x="3911182" y="2990034"/>
            <a:chExt cx="2785234" cy="1154043"/>
          </a:xfrm>
        </p:grpSpPr>
        <p:cxnSp>
          <p:nvCxnSpPr>
            <p:cNvPr id="102" name="Straight Connector 101"/>
            <p:cNvCxnSpPr/>
            <p:nvPr/>
          </p:nvCxnSpPr>
          <p:spPr>
            <a:xfrm>
              <a:off x="4559366" y="3477815"/>
              <a:ext cx="1828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329446" y="3478748"/>
              <a:ext cx="1828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127108" y="3477815"/>
              <a:ext cx="18288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3911182" y="3214317"/>
              <a:ext cx="1053494" cy="261610"/>
            </a:xfrm>
            <a:prstGeom prst="rect">
              <a:avLst/>
            </a:prstGeom>
            <a:noFill/>
          </p:spPr>
          <p:txBody>
            <a:bodyPr wrap="none" rtlCol="0">
              <a:spAutoFit/>
            </a:bodyPr>
            <a:lstStyle/>
            <a:p>
              <a:r>
                <a:rPr lang="en-US" sz="1100" b="1" dirty="0" smtClean="0">
                  <a:solidFill>
                    <a:prstClr val="black"/>
                  </a:solidFill>
                  <a:latin typeface="Arial" panose="020B0604020202020204" pitchFamily="34" charset="0"/>
                  <a:cs typeface="Arial" panose="020B0604020202020204" pitchFamily="34" charset="0"/>
                </a:rPr>
                <a:t>Evil </a:t>
              </a:r>
              <a:r>
                <a:rPr lang="en-US" sz="1100" b="1" dirty="0" err="1" smtClean="0">
                  <a:solidFill>
                    <a:prstClr val="black"/>
                  </a:solidFill>
                  <a:latin typeface="Arial" panose="020B0604020202020204" pitchFamily="34" charset="0"/>
                  <a:cs typeface="Arial" panose="020B0604020202020204" pitchFamily="34" charset="0"/>
                </a:rPr>
                <a:t>Merodac</a:t>
              </a:r>
              <a:endParaRPr lang="en-US" sz="1100" b="1" dirty="0">
                <a:solidFill>
                  <a:prstClr val="black"/>
                </a:solidFill>
                <a:latin typeface="Arial" panose="020B0604020202020204" pitchFamily="34" charset="0"/>
                <a:cs typeface="Arial" panose="020B0604020202020204" pitchFamily="34" charset="0"/>
              </a:endParaRPr>
            </a:p>
          </p:txBody>
        </p:sp>
        <p:sp>
          <p:nvSpPr>
            <p:cNvPr id="106" name="TextBox 105"/>
            <p:cNvSpPr txBox="1"/>
            <p:nvPr/>
          </p:nvSpPr>
          <p:spPr>
            <a:xfrm>
              <a:off x="3975787" y="3039914"/>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562-560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sp>
          <p:nvSpPr>
            <p:cNvPr id="107" name="Rectangle 106"/>
            <p:cNvSpPr/>
            <p:nvPr/>
          </p:nvSpPr>
          <p:spPr>
            <a:xfrm>
              <a:off x="4780819" y="3457874"/>
              <a:ext cx="365760" cy="381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prstClr val="white"/>
                </a:solidFill>
              </a:endParaRPr>
            </a:p>
          </p:txBody>
        </p:sp>
        <p:sp>
          <p:nvSpPr>
            <p:cNvPr id="108" name="TextBox 107"/>
            <p:cNvSpPr txBox="1"/>
            <p:nvPr/>
          </p:nvSpPr>
          <p:spPr>
            <a:xfrm>
              <a:off x="4467965" y="3638362"/>
              <a:ext cx="873957" cy="261610"/>
            </a:xfrm>
            <a:prstGeom prst="rect">
              <a:avLst/>
            </a:prstGeom>
            <a:noFill/>
          </p:spPr>
          <p:txBody>
            <a:bodyPr wrap="none" rtlCol="0">
              <a:spAutoFit/>
            </a:bodyPr>
            <a:lstStyle/>
            <a:p>
              <a:r>
                <a:rPr lang="en-US" sz="1100" b="1" dirty="0" err="1" smtClean="0">
                  <a:solidFill>
                    <a:prstClr val="black"/>
                  </a:solidFill>
                  <a:latin typeface="Arial" panose="020B0604020202020204" pitchFamily="34" charset="0"/>
                  <a:cs typeface="Arial" panose="020B0604020202020204" pitchFamily="34" charset="0"/>
                </a:rPr>
                <a:t>Neriglasar</a:t>
              </a:r>
              <a:endParaRPr lang="en-US" sz="1100" b="1" dirty="0">
                <a:solidFill>
                  <a:prstClr val="black"/>
                </a:solidFill>
                <a:latin typeface="Arial" panose="020B0604020202020204" pitchFamily="34" charset="0"/>
                <a:cs typeface="Arial" panose="020B0604020202020204" pitchFamily="34" charset="0"/>
              </a:endParaRPr>
            </a:p>
          </p:txBody>
        </p:sp>
        <p:sp>
          <p:nvSpPr>
            <p:cNvPr id="109" name="TextBox 108"/>
            <p:cNvSpPr txBox="1"/>
            <p:nvPr/>
          </p:nvSpPr>
          <p:spPr>
            <a:xfrm>
              <a:off x="4428673" y="3882467"/>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560-556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cxnSp>
          <p:nvCxnSpPr>
            <p:cNvPr id="110" name="Straight Connector 109"/>
            <p:cNvCxnSpPr/>
            <p:nvPr/>
          </p:nvCxnSpPr>
          <p:spPr>
            <a:xfrm flipV="1">
              <a:off x="4941499" y="3476506"/>
              <a:ext cx="0" cy="20542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5141936" y="3475927"/>
              <a:ext cx="155448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5444048" y="3178410"/>
              <a:ext cx="837089" cy="261610"/>
            </a:xfrm>
            <a:prstGeom prst="rect">
              <a:avLst/>
            </a:prstGeom>
            <a:noFill/>
          </p:spPr>
          <p:txBody>
            <a:bodyPr wrap="none" rtlCol="0">
              <a:spAutoFit/>
            </a:bodyPr>
            <a:lstStyle/>
            <a:p>
              <a:r>
                <a:rPr lang="en-US" sz="1100" b="1" dirty="0" err="1" smtClean="0">
                  <a:solidFill>
                    <a:prstClr val="black"/>
                  </a:solidFill>
                  <a:latin typeface="Arial" panose="020B0604020202020204" pitchFamily="34" charset="0"/>
                  <a:cs typeface="Arial" panose="020B0604020202020204" pitchFamily="34" charset="0"/>
                </a:rPr>
                <a:t>Nabonido</a:t>
              </a:r>
              <a:endParaRPr lang="en-US" sz="1100" b="1" dirty="0">
                <a:solidFill>
                  <a:prstClr val="black"/>
                </a:solidFill>
                <a:latin typeface="Arial" panose="020B0604020202020204" pitchFamily="34" charset="0"/>
                <a:cs typeface="Arial" panose="020B0604020202020204" pitchFamily="34" charset="0"/>
              </a:endParaRPr>
            </a:p>
          </p:txBody>
        </p:sp>
        <p:sp>
          <p:nvSpPr>
            <p:cNvPr id="113" name="TextBox 112"/>
            <p:cNvSpPr txBox="1"/>
            <p:nvPr/>
          </p:nvSpPr>
          <p:spPr>
            <a:xfrm>
              <a:off x="5432826" y="2990034"/>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556-539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cxnSp>
          <p:nvCxnSpPr>
            <p:cNvPr id="114" name="Straight Connector 113"/>
            <p:cNvCxnSpPr/>
            <p:nvPr/>
          </p:nvCxnSpPr>
          <p:spPr>
            <a:xfrm>
              <a:off x="5407630" y="3638798"/>
              <a:ext cx="128016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a:off x="5658325" y="3690118"/>
              <a:ext cx="772969" cy="261610"/>
            </a:xfrm>
            <a:prstGeom prst="rect">
              <a:avLst/>
            </a:prstGeom>
            <a:noFill/>
          </p:spPr>
          <p:txBody>
            <a:bodyPr wrap="none" rtlCol="0">
              <a:spAutoFit/>
            </a:bodyPr>
            <a:lstStyle/>
            <a:p>
              <a:r>
                <a:rPr lang="en-US" sz="1100" b="1" dirty="0" err="1" smtClean="0">
                  <a:solidFill>
                    <a:prstClr val="black"/>
                  </a:solidFill>
                  <a:latin typeface="Arial" panose="020B0604020202020204" pitchFamily="34" charset="0"/>
                  <a:cs typeface="Arial" panose="020B0604020202020204" pitchFamily="34" charset="0"/>
                </a:rPr>
                <a:t>Belsasar</a:t>
              </a:r>
              <a:endParaRPr lang="en-US" sz="1100" b="1" dirty="0">
                <a:solidFill>
                  <a:prstClr val="black"/>
                </a:solidFill>
                <a:latin typeface="Arial" panose="020B0604020202020204" pitchFamily="34" charset="0"/>
                <a:cs typeface="Arial" panose="020B0604020202020204" pitchFamily="34" charset="0"/>
              </a:endParaRPr>
            </a:p>
          </p:txBody>
        </p:sp>
        <p:sp>
          <p:nvSpPr>
            <p:cNvPr id="116" name="TextBox 115"/>
            <p:cNvSpPr txBox="1"/>
            <p:nvPr/>
          </p:nvSpPr>
          <p:spPr>
            <a:xfrm>
              <a:off x="5658325" y="3865215"/>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553-539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sp>
          <p:nvSpPr>
            <p:cNvPr id="123" name="Rounded Rectangle 122"/>
            <p:cNvSpPr/>
            <p:nvPr/>
          </p:nvSpPr>
          <p:spPr>
            <a:xfrm>
              <a:off x="5685126" y="3721016"/>
              <a:ext cx="940485" cy="3924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grpSp>
        <p:nvGrpSpPr>
          <p:cNvPr id="133" name="Group 132"/>
          <p:cNvGrpSpPr/>
          <p:nvPr/>
        </p:nvGrpSpPr>
        <p:grpSpPr>
          <a:xfrm>
            <a:off x="6236697" y="2569491"/>
            <a:ext cx="2132555" cy="1653760"/>
            <a:chOff x="6236697" y="2569491"/>
            <a:chExt cx="2132555" cy="1653760"/>
          </a:xfrm>
        </p:grpSpPr>
        <p:sp>
          <p:nvSpPr>
            <p:cNvPr id="118" name="TextBox 117"/>
            <p:cNvSpPr txBox="1"/>
            <p:nvPr/>
          </p:nvSpPr>
          <p:spPr>
            <a:xfrm>
              <a:off x="6236697" y="2633911"/>
              <a:ext cx="878767" cy="646331"/>
            </a:xfrm>
            <a:prstGeom prst="rect">
              <a:avLst/>
            </a:prstGeom>
            <a:noFill/>
          </p:spPr>
          <p:txBody>
            <a:bodyPr wrap="none" rtlCol="0">
              <a:spAutoFit/>
            </a:bodyPr>
            <a:lstStyle/>
            <a:p>
              <a:pPr algn="ctr"/>
              <a:r>
                <a:rPr lang="en-US" sz="1200" b="1" dirty="0" smtClean="0">
                  <a:solidFill>
                    <a:prstClr val="black"/>
                  </a:solidFill>
                  <a:latin typeface="Arial" panose="020B0604020202020204" pitchFamily="34" charset="0"/>
                  <a:cs typeface="Arial" panose="020B0604020202020204" pitchFamily="34" charset="0"/>
                </a:rPr>
                <a:t>539 </a:t>
              </a:r>
              <a:r>
                <a:rPr lang="en-US" sz="1200" b="1" dirty="0" err="1" smtClean="0">
                  <a:solidFill>
                    <a:prstClr val="black"/>
                  </a:solidFill>
                  <a:latin typeface="Arial" panose="020B0604020202020204" pitchFamily="34" charset="0"/>
                  <a:cs typeface="Arial" panose="020B0604020202020204" pitchFamily="34" charset="0"/>
                </a:rPr>
                <a:t>aC</a:t>
              </a:r>
              <a:endParaRPr lang="en-US" sz="1200" b="1" dirty="0">
                <a:solidFill>
                  <a:prstClr val="black"/>
                </a:solidFill>
                <a:latin typeface="Arial" panose="020B0604020202020204" pitchFamily="34" charset="0"/>
                <a:cs typeface="Arial" panose="020B0604020202020204" pitchFamily="34" charset="0"/>
              </a:endParaRPr>
            </a:p>
            <a:p>
              <a:pPr algn="ctr"/>
              <a:r>
                <a:rPr lang="en-US" sz="1200" b="1" dirty="0" err="1" smtClean="0">
                  <a:solidFill>
                    <a:prstClr val="black"/>
                  </a:solidFill>
                  <a:latin typeface="Arial" panose="020B0604020202020204" pitchFamily="34" charset="0"/>
                  <a:cs typeface="Arial" panose="020B0604020202020204" pitchFamily="34" charset="0"/>
                </a:rPr>
                <a:t>Caída</a:t>
              </a:r>
              <a:r>
                <a:rPr lang="en-US" sz="1200" b="1" dirty="0" smtClean="0">
                  <a:solidFill>
                    <a:prstClr val="black"/>
                  </a:solidFill>
                  <a:latin typeface="Arial" panose="020B0604020202020204" pitchFamily="34" charset="0"/>
                  <a:cs typeface="Arial" panose="020B0604020202020204" pitchFamily="34" charset="0"/>
                </a:rPr>
                <a:t> de </a:t>
              </a:r>
              <a:br>
                <a:rPr lang="en-US" sz="1200" b="1" dirty="0" smtClean="0">
                  <a:solidFill>
                    <a:prstClr val="black"/>
                  </a:solidFill>
                  <a:latin typeface="Arial" panose="020B0604020202020204" pitchFamily="34" charset="0"/>
                  <a:cs typeface="Arial" panose="020B0604020202020204" pitchFamily="34" charset="0"/>
                </a:rPr>
              </a:br>
              <a:r>
                <a:rPr lang="en-US" sz="1200" b="1" dirty="0" err="1" smtClean="0">
                  <a:solidFill>
                    <a:prstClr val="black"/>
                  </a:solidFill>
                  <a:latin typeface="Arial" panose="020B0604020202020204" pitchFamily="34" charset="0"/>
                  <a:cs typeface="Arial" panose="020B0604020202020204" pitchFamily="34" charset="0"/>
                </a:rPr>
                <a:t>Babilonia</a:t>
              </a:r>
              <a:endParaRPr lang="en-US" sz="1200" b="1" dirty="0">
                <a:solidFill>
                  <a:prstClr val="black"/>
                </a:solidFill>
                <a:latin typeface="Arial" panose="020B0604020202020204" pitchFamily="34" charset="0"/>
                <a:cs typeface="Arial" panose="020B0604020202020204" pitchFamily="34" charset="0"/>
              </a:endParaRPr>
            </a:p>
          </p:txBody>
        </p:sp>
        <p:sp>
          <p:nvSpPr>
            <p:cNvPr id="119" name="TextBox 118"/>
            <p:cNvSpPr txBox="1"/>
            <p:nvPr/>
          </p:nvSpPr>
          <p:spPr>
            <a:xfrm>
              <a:off x="6989066" y="3623087"/>
              <a:ext cx="1380186" cy="600164"/>
            </a:xfrm>
            <a:prstGeom prst="rect">
              <a:avLst/>
            </a:prstGeom>
            <a:noFill/>
          </p:spPr>
          <p:txBody>
            <a:bodyPr wrap="square" rtlCol="0">
              <a:spAutoFit/>
            </a:bodyPr>
            <a:lstStyle/>
            <a:p>
              <a:r>
                <a:rPr lang="en-US" sz="1100" b="1" dirty="0" err="1" smtClean="0">
                  <a:solidFill>
                    <a:prstClr val="black"/>
                  </a:solidFill>
                  <a:latin typeface="Arial" panose="020B0604020202020204" pitchFamily="34" charset="0"/>
                  <a:cs typeface="Arial" panose="020B0604020202020204" pitchFamily="34" charset="0"/>
                </a:rPr>
                <a:t>Ciro</a:t>
              </a:r>
              <a:r>
                <a:rPr lang="en-US" sz="1100" b="1" dirty="0" smtClean="0">
                  <a:solidFill>
                    <a:prstClr val="black"/>
                  </a:solidFill>
                  <a:latin typeface="Arial" panose="020B0604020202020204" pitchFamily="34" charset="0"/>
                  <a:cs typeface="Arial" panose="020B0604020202020204" pitchFamily="34" charset="0"/>
                </a:rPr>
                <a:t> el Grande</a:t>
              </a:r>
              <a:endParaRPr lang="en-US" sz="1100" b="1" dirty="0">
                <a:solidFill>
                  <a:prstClr val="black"/>
                </a:solidFill>
                <a:latin typeface="Arial" panose="020B0604020202020204" pitchFamily="34" charset="0"/>
                <a:cs typeface="Arial" panose="020B0604020202020204" pitchFamily="34" charset="0"/>
              </a:endParaRPr>
            </a:p>
            <a:p>
              <a:endParaRPr lang="en-US" sz="1100" b="1" dirty="0">
                <a:solidFill>
                  <a:prstClr val="black"/>
                </a:solidFill>
                <a:latin typeface="Arial" panose="020B0604020202020204" pitchFamily="34" charset="0"/>
                <a:cs typeface="Arial" panose="020B0604020202020204" pitchFamily="34" charset="0"/>
              </a:endParaRPr>
            </a:p>
            <a:p>
              <a:r>
                <a:rPr lang="en-US" sz="1100" b="1" dirty="0" err="1" smtClean="0">
                  <a:solidFill>
                    <a:prstClr val="black"/>
                  </a:solidFill>
                  <a:latin typeface="Arial" panose="020B0604020202020204" pitchFamily="34" charset="0"/>
                  <a:cs typeface="Arial" panose="020B0604020202020204" pitchFamily="34" charset="0"/>
                </a:rPr>
                <a:t>Darío</a:t>
              </a:r>
              <a:r>
                <a:rPr lang="en-US" sz="1100" b="1" dirty="0" smtClean="0">
                  <a:solidFill>
                    <a:prstClr val="black"/>
                  </a:solidFill>
                  <a:latin typeface="Arial" panose="020B0604020202020204" pitchFamily="34" charset="0"/>
                  <a:cs typeface="Arial" panose="020B0604020202020204" pitchFamily="34" charset="0"/>
                </a:rPr>
                <a:t> el </a:t>
              </a:r>
              <a:r>
                <a:rPr lang="en-US" sz="1100" b="1" dirty="0" err="1" smtClean="0">
                  <a:solidFill>
                    <a:prstClr val="black"/>
                  </a:solidFill>
                  <a:latin typeface="Arial" panose="020B0604020202020204" pitchFamily="34" charset="0"/>
                  <a:cs typeface="Arial" panose="020B0604020202020204" pitchFamily="34" charset="0"/>
                </a:rPr>
                <a:t>Medo</a:t>
              </a:r>
              <a:endParaRPr lang="en-US" sz="1100" b="1" dirty="0">
                <a:solidFill>
                  <a:prstClr val="black"/>
                </a:solidFill>
                <a:latin typeface="Arial" panose="020B0604020202020204" pitchFamily="34" charset="0"/>
                <a:cs typeface="Arial" panose="020B0604020202020204" pitchFamily="34" charset="0"/>
              </a:endParaRPr>
            </a:p>
          </p:txBody>
        </p:sp>
        <p:sp>
          <p:nvSpPr>
            <p:cNvPr id="120" name="TextBox 119"/>
            <p:cNvSpPr txBox="1"/>
            <p:nvPr/>
          </p:nvSpPr>
          <p:spPr>
            <a:xfrm>
              <a:off x="7091806" y="3802590"/>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539-530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cxnSp>
          <p:nvCxnSpPr>
            <p:cNvPr id="121" name="Straight Connector 120"/>
            <p:cNvCxnSpPr/>
            <p:nvPr/>
          </p:nvCxnSpPr>
          <p:spPr>
            <a:xfrm>
              <a:off x="6759355" y="3539309"/>
              <a:ext cx="82296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24" name="Rounded Rectangle 123"/>
            <p:cNvSpPr/>
            <p:nvPr/>
          </p:nvSpPr>
          <p:spPr>
            <a:xfrm>
              <a:off x="6963960" y="3574307"/>
              <a:ext cx="1200214" cy="62403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nvGrpSpPr>
            <p:cNvPr id="125" name="Group 124"/>
            <p:cNvGrpSpPr/>
            <p:nvPr/>
          </p:nvGrpSpPr>
          <p:grpSpPr>
            <a:xfrm>
              <a:off x="7115484" y="2569491"/>
              <a:ext cx="914400" cy="958232"/>
              <a:chOff x="8229600" y="3473259"/>
              <a:chExt cx="914400" cy="1149878"/>
            </a:xfrm>
          </p:grpSpPr>
          <p:sp>
            <p:nvSpPr>
              <p:cNvPr id="126" name="TextBox 125"/>
              <p:cNvSpPr txBox="1"/>
              <p:nvPr/>
            </p:nvSpPr>
            <p:spPr>
              <a:xfrm>
                <a:off x="8229600" y="3473259"/>
                <a:ext cx="914400" cy="775597"/>
              </a:xfrm>
              <a:prstGeom prst="rect">
                <a:avLst/>
              </a:prstGeom>
              <a:noFill/>
            </p:spPr>
            <p:txBody>
              <a:bodyPr wrap="square" rtlCol="0">
                <a:spAutoFit/>
              </a:bodyPr>
              <a:lstStyle/>
              <a:p>
                <a:r>
                  <a:rPr lang="en-US" sz="1200" b="1" dirty="0">
                    <a:solidFill>
                      <a:prstClr val="black"/>
                    </a:solidFill>
                  </a:rPr>
                  <a:t>538 </a:t>
                </a:r>
                <a:r>
                  <a:rPr lang="en-US" sz="1200" b="1" dirty="0" err="1" smtClean="0">
                    <a:solidFill>
                      <a:prstClr val="black"/>
                    </a:solidFill>
                  </a:rPr>
                  <a:t>aC</a:t>
                </a:r>
                <a:endParaRPr lang="en-US" sz="1200" b="1" dirty="0">
                  <a:solidFill>
                    <a:prstClr val="black"/>
                  </a:solidFill>
                </a:endParaRPr>
              </a:p>
              <a:p>
                <a:r>
                  <a:rPr lang="en-US" sz="1200" b="1" dirty="0" smtClean="0">
                    <a:solidFill>
                      <a:prstClr val="black"/>
                    </a:solidFill>
                  </a:rPr>
                  <a:t>1</a:t>
                </a:r>
                <a:r>
                  <a:rPr lang="en-US" sz="1200" b="1" baseline="30000" dirty="0" smtClean="0">
                    <a:solidFill>
                      <a:prstClr val="black"/>
                    </a:solidFill>
                  </a:rPr>
                  <a:t>er</a:t>
                </a:r>
                <a:r>
                  <a:rPr lang="en-US" sz="1200" b="1" dirty="0" smtClean="0">
                    <a:solidFill>
                      <a:prstClr val="black"/>
                    </a:solidFill>
                  </a:rPr>
                  <a:t> </a:t>
                </a:r>
                <a:r>
                  <a:rPr lang="en-US" sz="1200" b="1" dirty="0" err="1" smtClean="0">
                    <a:solidFill>
                      <a:prstClr val="black"/>
                    </a:solidFill>
                  </a:rPr>
                  <a:t>Retorno</a:t>
                </a:r>
                <a:r>
                  <a:rPr lang="en-US" sz="1200" b="1" dirty="0" smtClean="0">
                    <a:solidFill>
                      <a:prstClr val="black"/>
                    </a:solidFill>
                  </a:rPr>
                  <a:t> del </a:t>
                </a:r>
                <a:r>
                  <a:rPr lang="en-US" sz="1200" b="1" dirty="0" err="1" smtClean="0">
                    <a:solidFill>
                      <a:prstClr val="black"/>
                    </a:solidFill>
                  </a:rPr>
                  <a:t>exilio</a:t>
                </a:r>
                <a:endParaRPr lang="en-US" sz="1200" b="1" dirty="0">
                  <a:solidFill>
                    <a:prstClr val="black"/>
                  </a:solidFill>
                </a:endParaRPr>
              </a:p>
            </p:txBody>
          </p:sp>
          <p:cxnSp>
            <p:nvCxnSpPr>
              <p:cNvPr id="127" name="Straight Connector 126"/>
              <p:cNvCxnSpPr/>
              <p:nvPr/>
            </p:nvCxnSpPr>
            <p:spPr>
              <a:xfrm flipH="1" flipV="1">
                <a:off x="8686800" y="4226004"/>
                <a:ext cx="1" cy="39713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8305800" y="4191000"/>
                <a:ext cx="7620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17" name="Lightning Bolt 116"/>
            <p:cNvSpPr/>
            <p:nvPr/>
          </p:nvSpPr>
          <p:spPr>
            <a:xfrm rot="1324401">
              <a:off x="6475346" y="3215429"/>
              <a:ext cx="360060" cy="626078"/>
            </a:xfrm>
            <a:prstGeom prst="lightningBolt">
              <a:avLst/>
            </a:prstGeom>
            <a:blipFill>
              <a:blip r:embed="rId3" cstate="print"/>
              <a:stretch>
                <a:fillRect/>
              </a:stretch>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36" name="Group 135"/>
          <p:cNvGrpSpPr/>
          <p:nvPr/>
        </p:nvGrpSpPr>
        <p:grpSpPr>
          <a:xfrm>
            <a:off x="75624" y="3623087"/>
            <a:ext cx="1122407" cy="1278713"/>
            <a:chOff x="75624" y="3636811"/>
            <a:chExt cx="1122407" cy="1085233"/>
          </a:xfrm>
        </p:grpSpPr>
        <p:sp>
          <p:nvSpPr>
            <p:cNvPr id="134" name="TextBox 133"/>
            <p:cNvSpPr txBox="1"/>
            <p:nvPr/>
          </p:nvSpPr>
          <p:spPr>
            <a:xfrm>
              <a:off x="75624" y="4277991"/>
              <a:ext cx="1122407" cy="444053"/>
            </a:xfrm>
            <a:prstGeom prst="rect">
              <a:avLst/>
            </a:prstGeom>
            <a:noFill/>
            <a:ln>
              <a:solidFill>
                <a:schemeClr val="tx2"/>
              </a:solidFill>
            </a:ln>
          </p:spPr>
          <p:txBody>
            <a:bodyPr wrap="square" rtlCol="0">
              <a:spAutoFit/>
            </a:bodyPr>
            <a:lstStyle>
              <a:defPPr>
                <a:defRPr lang="en-US"/>
              </a:defPPr>
              <a:lvl1pPr algn="ctr">
                <a:defRPr sz="1400">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1</a:t>
              </a:r>
            </a:p>
            <a:p>
              <a:r>
                <a:rPr lang="en-US" dirty="0"/>
                <a:t>605-603 </a:t>
              </a:r>
              <a:r>
                <a:rPr lang="en-US" dirty="0" err="1" smtClean="0"/>
                <a:t>aC</a:t>
              </a:r>
              <a:endParaRPr lang="en-US" dirty="0"/>
            </a:p>
          </p:txBody>
        </p:sp>
        <p:sp>
          <p:nvSpPr>
            <p:cNvPr id="135" name="Line 9"/>
            <p:cNvSpPr>
              <a:spLocks noChangeShapeType="1"/>
            </p:cNvSpPr>
            <p:nvPr/>
          </p:nvSpPr>
          <p:spPr bwMode="auto">
            <a:xfrm flipH="1">
              <a:off x="639099" y="3636811"/>
              <a:ext cx="0" cy="644908"/>
            </a:xfrm>
            <a:prstGeom prst="line">
              <a:avLst/>
            </a:prstGeom>
            <a:noFill/>
            <a:ln>
              <a:solidFill>
                <a:schemeClr val="tx2"/>
              </a:solidFill>
            </a:ln>
            <a:extLst/>
          </p:spPr>
          <p:txBody>
            <a:bodyPr wrap="square" rtlCol="0">
              <a:spAutoFit/>
            </a:bodyPr>
            <a:lstStyle/>
            <a:p>
              <a:pPr algn="ctr"/>
              <a:endParaRPr lang="en-US" sz="14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51" name="Group 150"/>
          <p:cNvGrpSpPr/>
          <p:nvPr/>
        </p:nvGrpSpPr>
        <p:grpSpPr>
          <a:xfrm>
            <a:off x="864098" y="3623088"/>
            <a:ext cx="1541623" cy="1280045"/>
            <a:chOff x="864098" y="3623088"/>
            <a:chExt cx="1541623" cy="1280045"/>
          </a:xfrm>
        </p:grpSpPr>
        <p:sp>
          <p:nvSpPr>
            <p:cNvPr id="137" name="TextBox 136"/>
            <p:cNvSpPr txBox="1"/>
            <p:nvPr/>
          </p:nvSpPr>
          <p:spPr>
            <a:xfrm>
              <a:off x="1283314" y="4379913"/>
              <a:ext cx="1122407" cy="523220"/>
            </a:xfrm>
            <a:prstGeom prst="rect">
              <a:avLst/>
            </a:prstGeom>
            <a:noFill/>
            <a:ln>
              <a:solidFill>
                <a:schemeClr val="tx2"/>
              </a:solidFill>
            </a:ln>
          </p:spPr>
          <p:txBody>
            <a:bodyPr wrap="square" rtlCol="0">
              <a:spAutoFit/>
            </a:bodyPr>
            <a:lstStyle/>
            <a:p>
              <a:pPr algn="ctr"/>
              <a:r>
                <a:rPr lang="en-US" sz="1400" dirty="0">
                  <a:solidFill>
                    <a:srgbClr val="0070C0"/>
                  </a:solidFill>
                  <a:latin typeface="Tahoma" panose="020B0604030504040204" pitchFamily="34" charset="0"/>
                  <a:ea typeface="Tahoma" panose="020B0604030504040204" pitchFamily="34" charset="0"/>
                  <a:cs typeface="Tahoma" panose="020B0604030504040204" pitchFamily="34" charset="0"/>
                </a:rPr>
                <a:t>Daniel 2</a:t>
              </a:r>
            </a:p>
            <a:p>
              <a:pPr algn="ctr"/>
              <a:r>
                <a:rPr lang="en-US" sz="1400" dirty="0">
                  <a:solidFill>
                    <a:srgbClr val="0070C0"/>
                  </a:solidFill>
                  <a:latin typeface="Tahoma" panose="020B0604030504040204" pitchFamily="34" charset="0"/>
                  <a:ea typeface="Tahoma" panose="020B0604030504040204" pitchFamily="34" charset="0"/>
                  <a:cs typeface="Tahoma" panose="020B0604030504040204" pitchFamily="34" charset="0"/>
                </a:rPr>
                <a:t>603 </a:t>
              </a:r>
              <a:r>
                <a:rPr lang="en-US" sz="1400" dirty="0" err="1" smtClean="0">
                  <a:solidFill>
                    <a:srgbClr val="0070C0"/>
                  </a:solidFill>
                  <a:latin typeface="Tahoma" panose="020B0604030504040204" pitchFamily="34" charset="0"/>
                  <a:ea typeface="Tahoma" panose="020B0604030504040204" pitchFamily="34" charset="0"/>
                  <a:cs typeface="Tahoma" panose="020B0604030504040204" pitchFamily="34" charset="0"/>
                </a:rPr>
                <a:t>aC</a:t>
              </a:r>
              <a:endParaRPr lang="en-US" sz="1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38" name="Line 9"/>
            <p:cNvSpPr>
              <a:spLocks noChangeShapeType="1"/>
            </p:cNvSpPr>
            <p:nvPr/>
          </p:nvSpPr>
          <p:spPr bwMode="auto">
            <a:xfrm>
              <a:off x="864098" y="3623088"/>
              <a:ext cx="948337" cy="756826"/>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2" name="Group 151"/>
          <p:cNvGrpSpPr/>
          <p:nvPr/>
        </p:nvGrpSpPr>
        <p:grpSpPr>
          <a:xfrm>
            <a:off x="2006761" y="3623088"/>
            <a:ext cx="1727017" cy="1264496"/>
            <a:chOff x="2006761" y="3623088"/>
            <a:chExt cx="1727017" cy="1264496"/>
          </a:xfrm>
        </p:grpSpPr>
        <p:sp>
          <p:nvSpPr>
            <p:cNvPr id="139" name="TextBox 138"/>
            <p:cNvSpPr txBox="1"/>
            <p:nvPr/>
          </p:nvSpPr>
          <p:spPr>
            <a:xfrm>
              <a:off x="2515406" y="4364364"/>
              <a:ext cx="1218372"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3</a:t>
              </a:r>
            </a:p>
            <a:p>
              <a:r>
                <a:rPr lang="en-US" dirty="0"/>
                <a:t>603-587? </a:t>
              </a:r>
              <a:r>
                <a:rPr lang="en-US" dirty="0" err="1" smtClean="0"/>
                <a:t>aC</a:t>
              </a:r>
              <a:endParaRPr lang="en-US" dirty="0"/>
            </a:p>
          </p:txBody>
        </p:sp>
        <p:sp>
          <p:nvSpPr>
            <p:cNvPr id="140" name="Line 9"/>
            <p:cNvSpPr>
              <a:spLocks noChangeShapeType="1"/>
            </p:cNvSpPr>
            <p:nvPr/>
          </p:nvSpPr>
          <p:spPr bwMode="auto">
            <a:xfrm>
              <a:off x="2006761" y="3623088"/>
              <a:ext cx="1034039" cy="744469"/>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3" name="Group 152"/>
          <p:cNvGrpSpPr/>
          <p:nvPr/>
        </p:nvGrpSpPr>
        <p:grpSpPr>
          <a:xfrm>
            <a:off x="3938598" y="3638798"/>
            <a:ext cx="1218372" cy="1267395"/>
            <a:chOff x="3938598" y="3638798"/>
            <a:chExt cx="1218372" cy="1267395"/>
          </a:xfrm>
        </p:grpSpPr>
        <p:sp>
          <p:nvSpPr>
            <p:cNvPr id="141" name="TextBox 140"/>
            <p:cNvSpPr txBox="1"/>
            <p:nvPr/>
          </p:nvSpPr>
          <p:spPr>
            <a:xfrm>
              <a:off x="3938598" y="4382973"/>
              <a:ext cx="1218372"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4</a:t>
              </a:r>
            </a:p>
            <a:p>
              <a:r>
                <a:rPr lang="en-US" dirty="0" smtClean="0"/>
                <a:t>¿? </a:t>
              </a:r>
              <a:r>
                <a:rPr lang="en-US" dirty="0" err="1" smtClean="0"/>
                <a:t>aC</a:t>
              </a:r>
              <a:endParaRPr lang="en-US" dirty="0"/>
            </a:p>
          </p:txBody>
        </p:sp>
        <p:sp>
          <p:nvSpPr>
            <p:cNvPr id="142" name="Line 9"/>
            <p:cNvSpPr>
              <a:spLocks noChangeShapeType="1"/>
            </p:cNvSpPr>
            <p:nvPr/>
          </p:nvSpPr>
          <p:spPr bwMode="auto">
            <a:xfrm>
              <a:off x="4309988" y="3638798"/>
              <a:ext cx="283572" cy="744176"/>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4" name="Group 153"/>
          <p:cNvGrpSpPr/>
          <p:nvPr/>
        </p:nvGrpSpPr>
        <p:grpSpPr>
          <a:xfrm>
            <a:off x="6448472" y="3608592"/>
            <a:ext cx="1316928" cy="1307087"/>
            <a:chOff x="6448472" y="3608592"/>
            <a:chExt cx="1316928" cy="1307087"/>
          </a:xfrm>
        </p:grpSpPr>
        <p:sp>
          <p:nvSpPr>
            <p:cNvPr id="143" name="TextBox 142"/>
            <p:cNvSpPr txBox="1"/>
            <p:nvPr/>
          </p:nvSpPr>
          <p:spPr>
            <a:xfrm>
              <a:off x="6448472" y="4392459"/>
              <a:ext cx="1316928"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5-6</a:t>
              </a:r>
            </a:p>
            <a:p>
              <a:r>
                <a:rPr lang="en-US" dirty="0"/>
                <a:t>539 </a:t>
              </a:r>
              <a:r>
                <a:rPr lang="en-US" dirty="0" err="1" smtClean="0"/>
                <a:t>aC</a:t>
              </a:r>
              <a:endParaRPr lang="en-US" dirty="0"/>
            </a:p>
          </p:txBody>
        </p:sp>
        <p:sp>
          <p:nvSpPr>
            <p:cNvPr id="144" name="Line 9"/>
            <p:cNvSpPr>
              <a:spLocks noChangeShapeType="1"/>
            </p:cNvSpPr>
            <p:nvPr/>
          </p:nvSpPr>
          <p:spPr bwMode="auto">
            <a:xfrm>
              <a:off x="6712272" y="3608592"/>
              <a:ext cx="292509" cy="769988"/>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5" name="Group 154"/>
          <p:cNvGrpSpPr/>
          <p:nvPr/>
        </p:nvGrpSpPr>
        <p:grpSpPr>
          <a:xfrm>
            <a:off x="4196514" y="3655615"/>
            <a:ext cx="1247533" cy="1893808"/>
            <a:chOff x="4196514" y="3655615"/>
            <a:chExt cx="1247533" cy="1893808"/>
          </a:xfrm>
        </p:grpSpPr>
        <p:sp>
          <p:nvSpPr>
            <p:cNvPr id="145" name="TextBox 144"/>
            <p:cNvSpPr txBox="1"/>
            <p:nvPr/>
          </p:nvSpPr>
          <p:spPr>
            <a:xfrm>
              <a:off x="4196514" y="5026203"/>
              <a:ext cx="1122407"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7</a:t>
              </a:r>
            </a:p>
            <a:p>
              <a:r>
                <a:rPr lang="en-US" dirty="0"/>
                <a:t>553 </a:t>
              </a:r>
              <a:r>
                <a:rPr lang="en-US" dirty="0" err="1" smtClean="0"/>
                <a:t>aC</a:t>
              </a:r>
              <a:endParaRPr lang="en-US" dirty="0"/>
            </a:p>
          </p:txBody>
        </p:sp>
        <p:sp>
          <p:nvSpPr>
            <p:cNvPr id="146" name="Line 9"/>
            <p:cNvSpPr>
              <a:spLocks noChangeShapeType="1"/>
            </p:cNvSpPr>
            <p:nvPr/>
          </p:nvSpPr>
          <p:spPr bwMode="auto">
            <a:xfrm flipH="1">
              <a:off x="5285016" y="3655615"/>
              <a:ext cx="159031" cy="137059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6" name="Group 155"/>
          <p:cNvGrpSpPr/>
          <p:nvPr/>
        </p:nvGrpSpPr>
        <p:grpSpPr>
          <a:xfrm>
            <a:off x="5341301" y="3638797"/>
            <a:ext cx="1122407" cy="1910626"/>
            <a:chOff x="5341301" y="3638797"/>
            <a:chExt cx="1122407" cy="1910626"/>
          </a:xfrm>
        </p:grpSpPr>
        <p:sp>
          <p:nvSpPr>
            <p:cNvPr id="147" name="TextBox 146"/>
            <p:cNvSpPr txBox="1"/>
            <p:nvPr/>
          </p:nvSpPr>
          <p:spPr>
            <a:xfrm>
              <a:off x="5341301" y="5026203"/>
              <a:ext cx="1122407" cy="523220"/>
            </a:xfrm>
            <a:prstGeom prst="rect">
              <a:avLst/>
            </a:prstGeom>
            <a:noFill/>
            <a:ln>
              <a:solidFill>
                <a:schemeClr val="tx2"/>
              </a:solidFill>
            </a:ln>
          </p:spPr>
          <p:txBody>
            <a:bodyPr wrap="square" rtlCol="0">
              <a:spAutoFit/>
            </a:bodyPr>
            <a:lstStyle/>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Daniel 8</a:t>
              </a:r>
            </a:p>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551 </a:t>
              </a:r>
              <a:r>
                <a:rPr lang="en-US" sz="14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aC</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48" name="Line 9"/>
            <p:cNvSpPr>
              <a:spLocks noChangeShapeType="1"/>
            </p:cNvSpPr>
            <p:nvPr/>
          </p:nvSpPr>
          <p:spPr bwMode="auto">
            <a:xfrm>
              <a:off x="5594160" y="3638797"/>
              <a:ext cx="90966" cy="1378737"/>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sp>
        <p:nvSpPr>
          <p:cNvPr id="149" name="TextBox 148"/>
          <p:cNvSpPr txBox="1"/>
          <p:nvPr/>
        </p:nvSpPr>
        <p:spPr>
          <a:xfrm>
            <a:off x="6482309" y="5025885"/>
            <a:ext cx="1072800" cy="523220"/>
          </a:xfrm>
          <a:prstGeom prst="rect">
            <a:avLst/>
          </a:prstGeom>
          <a:noFill/>
          <a:ln>
            <a:solidFill>
              <a:schemeClr val="tx2"/>
            </a:solidFill>
          </a:ln>
        </p:spPr>
        <p:txBody>
          <a:bodyPr wrap="square" rtlCol="0">
            <a:spAutoFit/>
          </a:bodyPr>
          <a:lstStyle/>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Daniel 9</a:t>
            </a:r>
          </a:p>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539 </a:t>
            </a:r>
            <a:r>
              <a:rPr lang="en-US" sz="14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aC</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50" name="TextBox 149"/>
          <p:cNvSpPr txBox="1"/>
          <p:nvPr/>
        </p:nvSpPr>
        <p:spPr>
          <a:xfrm>
            <a:off x="7572684" y="5025885"/>
            <a:ext cx="1243258" cy="523220"/>
          </a:xfrm>
          <a:prstGeom prst="rect">
            <a:avLst/>
          </a:prstGeom>
          <a:noFill/>
          <a:ln>
            <a:solidFill>
              <a:schemeClr val="tx2"/>
            </a:solidFill>
          </a:ln>
        </p:spPr>
        <p:txBody>
          <a:bodyPr wrap="square" rtlCol="0">
            <a:spAutoFit/>
          </a:bodyPr>
          <a:lstStyle/>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Daniel 10-12</a:t>
            </a:r>
          </a:p>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536 </a:t>
            </a:r>
            <a:r>
              <a:rPr lang="en-US" sz="14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aC</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nvGrpSpPr>
          <p:cNvPr id="131" name="Group 130"/>
          <p:cNvGrpSpPr/>
          <p:nvPr/>
        </p:nvGrpSpPr>
        <p:grpSpPr>
          <a:xfrm>
            <a:off x="238624" y="1239145"/>
            <a:ext cx="8501553" cy="315751"/>
            <a:chOff x="238539" y="1486923"/>
            <a:chExt cx="8501553" cy="378901"/>
          </a:xfrm>
        </p:grpSpPr>
        <p:grpSp>
          <p:nvGrpSpPr>
            <p:cNvPr id="157" name="Group 156"/>
            <p:cNvGrpSpPr/>
            <p:nvPr/>
          </p:nvGrpSpPr>
          <p:grpSpPr>
            <a:xfrm>
              <a:off x="238539" y="1547192"/>
              <a:ext cx="8501553" cy="246490"/>
              <a:chOff x="238539" y="1547192"/>
              <a:chExt cx="8501553" cy="246490"/>
            </a:xfrm>
          </p:grpSpPr>
          <p:sp>
            <p:nvSpPr>
              <p:cNvPr id="171" name="Rectangle 170"/>
              <p:cNvSpPr/>
              <p:nvPr/>
            </p:nvSpPr>
            <p:spPr>
              <a:xfrm>
                <a:off x="3490623" y="1547192"/>
                <a:ext cx="954156" cy="24649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2" name="Rectangle 171"/>
              <p:cNvSpPr/>
              <p:nvPr/>
            </p:nvSpPr>
            <p:spPr>
              <a:xfrm>
                <a:off x="2941984" y="1547192"/>
                <a:ext cx="160350" cy="246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3" name="Rectangle 172"/>
              <p:cNvSpPr/>
              <p:nvPr/>
            </p:nvSpPr>
            <p:spPr>
              <a:xfrm>
                <a:off x="6712226" y="1547192"/>
                <a:ext cx="1771815" cy="24649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4" name="Rectangle 173"/>
              <p:cNvSpPr/>
              <p:nvPr/>
            </p:nvSpPr>
            <p:spPr>
              <a:xfrm>
                <a:off x="238539" y="1547192"/>
                <a:ext cx="1162215" cy="24649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5" name="Rectangle 174"/>
              <p:cNvSpPr/>
              <p:nvPr/>
            </p:nvSpPr>
            <p:spPr>
              <a:xfrm>
                <a:off x="8535905" y="1547192"/>
                <a:ext cx="204187" cy="2464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6" name="Rectangle 175"/>
              <p:cNvSpPr/>
              <p:nvPr/>
            </p:nvSpPr>
            <p:spPr>
              <a:xfrm>
                <a:off x="1400754" y="1547192"/>
                <a:ext cx="1541230" cy="24649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7" name="Rectangle 176"/>
              <p:cNvSpPr/>
              <p:nvPr/>
            </p:nvSpPr>
            <p:spPr>
              <a:xfrm flipH="1">
                <a:off x="3102333" y="1547192"/>
                <a:ext cx="388290" cy="2464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8" name="Rectangle 177"/>
              <p:cNvSpPr/>
              <p:nvPr/>
            </p:nvSpPr>
            <p:spPr>
              <a:xfrm>
                <a:off x="4444778" y="1547192"/>
                <a:ext cx="2267447" cy="24649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9" name="Rectangle 178"/>
              <p:cNvSpPr/>
              <p:nvPr/>
            </p:nvSpPr>
            <p:spPr>
              <a:xfrm>
                <a:off x="8484041" y="1547192"/>
                <a:ext cx="51864" cy="24649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58" name="Rectangle 157"/>
            <p:cNvSpPr/>
            <p:nvPr/>
          </p:nvSpPr>
          <p:spPr>
            <a:xfrm>
              <a:off x="238539" y="1491121"/>
              <a:ext cx="116221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9" name="Rectangle 158"/>
            <p:cNvSpPr/>
            <p:nvPr/>
          </p:nvSpPr>
          <p:spPr>
            <a:xfrm>
              <a:off x="1401333" y="1820104"/>
              <a:ext cx="1540651"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0" name="Rectangle 159"/>
            <p:cNvSpPr/>
            <p:nvPr/>
          </p:nvSpPr>
          <p:spPr>
            <a:xfrm>
              <a:off x="2941984" y="1491121"/>
              <a:ext cx="160349"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1" name="Rectangle 160"/>
            <p:cNvSpPr/>
            <p:nvPr/>
          </p:nvSpPr>
          <p:spPr>
            <a:xfrm>
              <a:off x="3490623" y="1491121"/>
              <a:ext cx="95415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2" name="Rectangle 161"/>
            <p:cNvSpPr/>
            <p:nvPr/>
          </p:nvSpPr>
          <p:spPr>
            <a:xfrm>
              <a:off x="3102333" y="1820104"/>
              <a:ext cx="38829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3" name="Rectangle 162"/>
            <p:cNvSpPr/>
            <p:nvPr/>
          </p:nvSpPr>
          <p:spPr>
            <a:xfrm>
              <a:off x="4901026" y="1489604"/>
              <a:ext cx="780637" cy="4723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4" name="Rectangle 163"/>
            <p:cNvSpPr/>
            <p:nvPr/>
          </p:nvSpPr>
          <p:spPr>
            <a:xfrm>
              <a:off x="4444778" y="1820104"/>
              <a:ext cx="41773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5" name="Rectangle 164"/>
            <p:cNvSpPr/>
            <p:nvPr/>
          </p:nvSpPr>
          <p:spPr>
            <a:xfrm>
              <a:off x="5681664" y="1820105"/>
              <a:ext cx="495300"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6" name="Rectangle 165"/>
            <p:cNvSpPr/>
            <p:nvPr/>
          </p:nvSpPr>
          <p:spPr>
            <a:xfrm>
              <a:off x="6448425" y="1820104"/>
              <a:ext cx="26380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7" name="Rectangle 166"/>
            <p:cNvSpPr/>
            <p:nvPr/>
          </p:nvSpPr>
          <p:spPr>
            <a:xfrm>
              <a:off x="6176964" y="1491121"/>
              <a:ext cx="276594"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8" name="Rectangle 167"/>
            <p:cNvSpPr/>
            <p:nvPr/>
          </p:nvSpPr>
          <p:spPr>
            <a:xfrm>
              <a:off x="6712226" y="1491121"/>
              <a:ext cx="177181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9" name="Rectangle 168"/>
            <p:cNvSpPr/>
            <p:nvPr/>
          </p:nvSpPr>
          <p:spPr>
            <a:xfrm>
              <a:off x="8535904" y="1486923"/>
              <a:ext cx="204187" cy="4991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0" name="Rectangle 169"/>
            <p:cNvSpPr/>
            <p:nvPr/>
          </p:nvSpPr>
          <p:spPr>
            <a:xfrm>
              <a:off x="8487113" y="1820104"/>
              <a:ext cx="4572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80" name="TextBox 179"/>
          <p:cNvSpPr txBox="1"/>
          <p:nvPr/>
        </p:nvSpPr>
        <p:spPr>
          <a:xfrm>
            <a:off x="399869" y="845759"/>
            <a:ext cx="928459" cy="353943"/>
          </a:xfrm>
          <a:prstGeom prst="rect">
            <a:avLst/>
          </a:prstGeom>
          <a:noFill/>
        </p:spPr>
        <p:txBody>
          <a:bodyPr wrap="none" bIns="0" rtlCol="0">
            <a:spAutoFit/>
          </a:bodyPr>
          <a:lstStyle/>
          <a:p>
            <a:pPr algn="ctr"/>
            <a:r>
              <a:rPr lang="en-US" sz="900" dirty="0">
                <a:solidFill>
                  <a:prstClr val="black"/>
                </a:solidFill>
                <a:latin typeface="Arial" panose="020B0604020202020204" pitchFamily="34" charset="0"/>
                <a:cs typeface="Arial" panose="020B0604020202020204" pitchFamily="34" charset="0"/>
              </a:rPr>
              <a:t>2166-1859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Patriarcas</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1" name="TextBox 180"/>
          <p:cNvSpPr txBox="1"/>
          <p:nvPr/>
        </p:nvSpPr>
        <p:spPr>
          <a:xfrm>
            <a:off x="1713840" y="1554896"/>
            <a:ext cx="91563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Esclavitud</a:t>
            </a:r>
            <a:r>
              <a:rPr lang="en-US" sz="1100" b="1" dirty="0" smtClean="0">
                <a:solidFill>
                  <a:prstClr val="black"/>
                </a:solidFill>
                <a:latin typeface="Arial" panose="020B0604020202020204" pitchFamily="34" charset="0"/>
                <a:cs typeface="Arial" panose="020B0604020202020204" pitchFamily="34" charset="0"/>
              </a:rPr>
              <a:t/>
            </a:r>
            <a:br>
              <a:rPr lang="en-US" sz="1100" b="1" dirty="0" smtClean="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en</a:t>
            </a:r>
            <a:r>
              <a:rPr lang="en-US" sz="1100" b="1" dirty="0" smtClean="0">
                <a:solidFill>
                  <a:prstClr val="black"/>
                </a:solidFill>
                <a:latin typeface="Arial" panose="020B0604020202020204" pitchFamily="34" charset="0"/>
                <a:cs typeface="Arial" panose="020B0604020202020204" pitchFamily="34" charset="0"/>
              </a:rPr>
              <a:t> </a:t>
            </a:r>
            <a:r>
              <a:rPr lang="en-US" sz="1100" b="1" dirty="0" err="1" smtClean="0">
                <a:solidFill>
                  <a:prstClr val="black"/>
                </a:solidFill>
                <a:latin typeface="Arial" panose="020B0604020202020204" pitchFamily="34" charset="0"/>
                <a:cs typeface="Arial" panose="020B0604020202020204" pitchFamily="34" charset="0"/>
              </a:rPr>
              <a:t>Egipto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1859-1445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82" name="TextBox 181"/>
          <p:cNvSpPr txBox="1"/>
          <p:nvPr/>
        </p:nvSpPr>
        <p:spPr>
          <a:xfrm>
            <a:off x="2422444" y="871440"/>
            <a:ext cx="928459" cy="353943"/>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1445-1405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Desierto</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3" name="TextBox 182"/>
          <p:cNvSpPr txBox="1"/>
          <p:nvPr/>
        </p:nvSpPr>
        <p:spPr>
          <a:xfrm>
            <a:off x="2857718" y="1563159"/>
            <a:ext cx="915635" cy="477054"/>
          </a:xfrm>
          <a:prstGeom prst="rect">
            <a:avLst/>
          </a:prstGeom>
          <a:noFill/>
        </p:spPr>
        <p:txBody>
          <a:bodyPr wrap="none" tIns="0" bIns="0" rtlCol="0">
            <a:spAutoFit/>
          </a:bodyPr>
          <a:lstStyle/>
          <a:p>
            <a:pPr algn="ctr"/>
            <a:r>
              <a:rPr lang="en-US" sz="1100" b="1" dirty="0" smtClean="0">
                <a:solidFill>
                  <a:prstClr val="black"/>
                </a:solidFill>
                <a:latin typeface="Arial" panose="020B0604020202020204" pitchFamily="34" charset="0"/>
                <a:cs typeface="Arial" panose="020B0604020202020204" pitchFamily="34" charset="0"/>
              </a:rPr>
              <a:t>Conquista </a:t>
            </a:r>
            <a:br>
              <a:rPr lang="en-US" sz="1100" b="1" dirty="0" smtClean="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de </a:t>
            </a:r>
            <a:r>
              <a:rPr lang="en-US" sz="1100" b="1" dirty="0" err="1" smtClean="0">
                <a:solidFill>
                  <a:prstClr val="black"/>
                </a:solidFill>
                <a:latin typeface="Arial" panose="020B0604020202020204" pitchFamily="34" charset="0"/>
                <a:cs typeface="Arial" panose="020B0604020202020204" pitchFamily="34" charset="0"/>
              </a:rPr>
              <a:t>Canaán</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1405-1300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84" name="TextBox 183"/>
          <p:cNvSpPr txBox="1"/>
          <p:nvPr/>
        </p:nvSpPr>
        <p:spPr>
          <a:xfrm>
            <a:off x="3503475" y="845759"/>
            <a:ext cx="928459" cy="353943"/>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1300-1050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Jueces</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5" name="TextBox 184"/>
          <p:cNvSpPr txBox="1"/>
          <p:nvPr/>
        </p:nvSpPr>
        <p:spPr>
          <a:xfrm>
            <a:off x="4227909" y="1563159"/>
            <a:ext cx="85151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Reino</a:t>
            </a:r>
            <a:r>
              <a:rPr lang="en-US" sz="1100" b="1" dirty="0" smtClean="0">
                <a:solidFill>
                  <a:prstClr val="black"/>
                </a:solidFill>
                <a:latin typeface="Arial" panose="020B0604020202020204" pitchFamily="34" charset="0"/>
                <a:cs typeface="Arial" panose="020B0604020202020204" pitchFamily="34" charset="0"/>
              </a:rPr>
              <a:t/>
            </a:r>
            <a:br>
              <a:rPr lang="en-US" sz="1100" b="1" dirty="0" smtClean="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unido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1050-931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86" name="TextBox 185"/>
          <p:cNvSpPr txBox="1"/>
          <p:nvPr/>
        </p:nvSpPr>
        <p:spPr>
          <a:xfrm>
            <a:off x="4891319" y="697395"/>
            <a:ext cx="787395"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931-722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Reino</a:t>
            </a:r>
            <a:r>
              <a:rPr lang="en-US" sz="1100" b="1" dirty="0" smtClean="0">
                <a:solidFill>
                  <a:prstClr val="black"/>
                </a:solidFill>
                <a:latin typeface="Arial" panose="020B0604020202020204" pitchFamily="34" charset="0"/>
                <a:cs typeface="Arial" panose="020B0604020202020204" pitchFamily="34" charset="0"/>
              </a:rPr>
              <a:t> </a:t>
            </a:r>
            <a:br>
              <a:rPr lang="en-US" sz="1100" b="1" dirty="0" smtClean="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dividido</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7" name="TextBox 186"/>
          <p:cNvSpPr txBox="1"/>
          <p:nvPr/>
        </p:nvSpPr>
        <p:spPr>
          <a:xfrm>
            <a:off x="5535624" y="1563159"/>
            <a:ext cx="78739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Judá</a:t>
            </a:r>
            <a:r>
              <a:rPr lang="en-US" sz="1100" b="1" dirty="0">
                <a:solidFill>
                  <a:prstClr val="black"/>
                </a:solidFill>
                <a:latin typeface="Arial" panose="020B0604020202020204" pitchFamily="34" charset="0"/>
                <a:cs typeface="Arial" panose="020B0604020202020204" pitchFamily="34" charset="0"/>
              </a:rPr>
              <a:t/>
            </a:r>
            <a:br>
              <a:rPr lang="en-US" sz="1100" b="1" dirty="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solo</a:t>
            </a:r>
          </a:p>
          <a:p>
            <a:pPr algn="ctr"/>
            <a:r>
              <a:rPr lang="en-US" sz="900" dirty="0" smtClean="0">
                <a:solidFill>
                  <a:prstClr val="black"/>
                </a:solidFill>
                <a:latin typeface="Arial" panose="020B0604020202020204" pitchFamily="34" charset="0"/>
                <a:cs typeface="Arial" panose="020B0604020202020204" pitchFamily="34" charset="0"/>
              </a:rPr>
              <a:t>722-605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88" name="TextBox 187"/>
          <p:cNvSpPr txBox="1"/>
          <p:nvPr/>
        </p:nvSpPr>
        <p:spPr>
          <a:xfrm>
            <a:off x="5790670" y="703072"/>
            <a:ext cx="1077538"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605-538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Cautiverio</a:t>
            </a:r>
            <a:r>
              <a:rPr lang="en-US" sz="1100" b="1" dirty="0" smtClean="0">
                <a:solidFill>
                  <a:prstClr val="black"/>
                </a:solidFill>
                <a:latin typeface="Arial" panose="020B0604020202020204" pitchFamily="34" charset="0"/>
                <a:cs typeface="Arial" panose="020B0604020202020204" pitchFamily="34" charset="0"/>
              </a:rPr>
              <a:t> </a:t>
            </a:r>
            <a:r>
              <a:rPr lang="en-US" sz="1100" b="1" dirty="0" err="1" smtClean="0">
                <a:solidFill>
                  <a:prstClr val="black"/>
                </a:solidFill>
                <a:latin typeface="Arial" panose="020B0604020202020204" pitchFamily="34" charset="0"/>
                <a:cs typeface="Arial" panose="020B0604020202020204" pitchFamily="34" charset="0"/>
              </a:rPr>
              <a:t>en</a:t>
            </a:r>
            <a:r>
              <a:rPr lang="en-US" sz="1100" b="1" dirty="0">
                <a:solidFill>
                  <a:prstClr val="black"/>
                </a:solidFill>
                <a:latin typeface="Arial" panose="020B0604020202020204" pitchFamily="34" charset="0"/>
                <a:cs typeface="Arial" panose="020B0604020202020204" pitchFamily="34" charset="0"/>
              </a:rPr>
              <a:t/>
            </a:r>
            <a:br>
              <a:rPr lang="en-US" sz="1100" b="1" dirty="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Babilonia</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9" name="TextBox 188"/>
          <p:cNvSpPr txBox="1"/>
          <p:nvPr/>
        </p:nvSpPr>
        <p:spPr>
          <a:xfrm>
            <a:off x="6304095" y="1563159"/>
            <a:ext cx="78739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Retorno</a:t>
            </a:r>
            <a:r>
              <a:rPr lang="en-US" sz="1100" b="1" dirty="0">
                <a:solidFill>
                  <a:prstClr val="black"/>
                </a:solidFill>
                <a:latin typeface="Arial" panose="020B0604020202020204" pitchFamily="34" charset="0"/>
                <a:cs typeface="Arial" panose="020B0604020202020204" pitchFamily="34" charset="0"/>
              </a:rPr>
              <a:t/>
            </a:r>
            <a:br>
              <a:rPr lang="en-US" sz="1100" b="1" dirty="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del </a:t>
            </a:r>
            <a:r>
              <a:rPr lang="en-US" sz="1100" b="1" dirty="0" err="1" smtClean="0">
                <a:solidFill>
                  <a:prstClr val="black"/>
                </a:solidFill>
                <a:latin typeface="Arial" panose="020B0604020202020204" pitchFamily="34" charset="0"/>
                <a:cs typeface="Arial" panose="020B0604020202020204" pitchFamily="34" charset="0"/>
              </a:rPr>
              <a:t>exilio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538-444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90" name="TextBox 189"/>
          <p:cNvSpPr txBox="1"/>
          <p:nvPr/>
        </p:nvSpPr>
        <p:spPr>
          <a:xfrm>
            <a:off x="6976804" y="741101"/>
            <a:ext cx="1305165" cy="477054"/>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444 </a:t>
            </a:r>
            <a:r>
              <a:rPr lang="en-US" sz="900" dirty="0" err="1" smtClean="0">
                <a:solidFill>
                  <a:prstClr val="black"/>
                </a:solidFill>
                <a:latin typeface="Arial" panose="020B0604020202020204" pitchFamily="34" charset="0"/>
                <a:cs typeface="Arial" panose="020B0604020202020204" pitchFamily="34" charset="0"/>
              </a:rPr>
              <a:t>aC</a:t>
            </a:r>
            <a:r>
              <a:rPr lang="en-US" sz="900" dirty="0" smtClean="0">
                <a:solidFill>
                  <a:prstClr val="black"/>
                </a:solidFill>
                <a:latin typeface="Arial" panose="020B0604020202020204" pitchFamily="34" charset="0"/>
                <a:cs typeface="Arial" panose="020B0604020202020204" pitchFamily="34" charset="0"/>
              </a:rPr>
              <a:t> - ~4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Años</a:t>
            </a:r>
            <a:r>
              <a:rPr lang="en-US" sz="1100" b="1" dirty="0" smtClean="0">
                <a:solidFill>
                  <a:prstClr val="black"/>
                </a:solidFill>
                <a:latin typeface="Arial" panose="020B0604020202020204" pitchFamily="34" charset="0"/>
                <a:cs typeface="Arial" panose="020B0604020202020204" pitchFamily="34" charset="0"/>
              </a:rPr>
              <a:t> de </a:t>
            </a:r>
            <a:r>
              <a:rPr lang="en-US" sz="1100" b="1" dirty="0" err="1" smtClean="0">
                <a:solidFill>
                  <a:prstClr val="black"/>
                </a:solidFill>
                <a:latin typeface="Arial" panose="020B0604020202020204" pitchFamily="34" charset="0"/>
                <a:cs typeface="Arial" panose="020B0604020202020204" pitchFamily="34" charset="0"/>
              </a:rPr>
              <a:t>silencio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800" dirty="0" smtClean="0">
                <a:solidFill>
                  <a:prstClr val="black"/>
                </a:solidFill>
                <a:latin typeface="Arial" panose="020B0604020202020204" pitchFamily="34" charset="0"/>
                <a:cs typeface="Arial" panose="020B0604020202020204" pitchFamily="34" charset="0"/>
              </a:rPr>
              <a:t>(Intertestamental)</a:t>
            </a:r>
          </a:p>
        </p:txBody>
      </p:sp>
      <p:sp>
        <p:nvSpPr>
          <p:cNvPr id="191" name="TextBox 190"/>
          <p:cNvSpPr txBox="1"/>
          <p:nvPr/>
        </p:nvSpPr>
        <p:spPr>
          <a:xfrm>
            <a:off x="7932367" y="1554853"/>
            <a:ext cx="877163" cy="477054"/>
          </a:xfrm>
          <a:prstGeom prst="rect">
            <a:avLst/>
          </a:prstGeom>
          <a:noFill/>
        </p:spPr>
        <p:txBody>
          <a:bodyPr wrap="none" tIns="0" bIns="0" rtlCol="0">
            <a:spAutoFit/>
          </a:bodyPr>
          <a:lstStyle/>
          <a:p>
            <a:pPr algn="ctr"/>
            <a:r>
              <a:rPr lang="en-US" sz="1100" b="1" dirty="0" smtClean="0">
                <a:solidFill>
                  <a:prstClr val="black"/>
                </a:solidFill>
                <a:latin typeface="Arial" panose="020B0604020202020204" pitchFamily="34" charset="0"/>
                <a:cs typeface="Arial" panose="020B0604020202020204" pitchFamily="34" charset="0"/>
              </a:rPr>
              <a:t>Vida de</a:t>
            </a:r>
            <a:br>
              <a:rPr lang="en-US" sz="1100" b="1" dirty="0" smtClean="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Cristo</a:t>
            </a:r>
          </a:p>
          <a:p>
            <a:pPr algn="ctr"/>
            <a:r>
              <a:rPr lang="en-US" sz="900" dirty="0" smtClean="0">
                <a:solidFill>
                  <a:prstClr val="black"/>
                </a:solidFill>
                <a:latin typeface="Arial" panose="020B0604020202020204" pitchFamily="34" charset="0"/>
                <a:cs typeface="Arial" panose="020B0604020202020204" pitchFamily="34" charset="0"/>
              </a:rPr>
              <a:t>4 BC – 30 </a:t>
            </a:r>
            <a:r>
              <a:rPr lang="en-US" sz="900" dirty="0" err="1" smtClean="0">
                <a:solidFill>
                  <a:prstClr val="black"/>
                </a:solidFill>
                <a:latin typeface="Arial" panose="020B0604020202020204" pitchFamily="34" charset="0"/>
                <a:cs typeface="Arial" panose="020B0604020202020204" pitchFamily="34" charset="0"/>
              </a:rPr>
              <a:t>dC</a:t>
            </a:r>
            <a:endParaRPr lang="en-US" sz="900" dirty="0">
              <a:solidFill>
                <a:prstClr val="black"/>
              </a:solidFill>
              <a:latin typeface="Arial" panose="020B0604020202020204" pitchFamily="34" charset="0"/>
              <a:cs typeface="Arial" panose="020B0604020202020204" pitchFamily="34" charset="0"/>
            </a:endParaRPr>
          </a:p>
        </p:txBody>
      </p:sp>
      <p:sp>
        <p:nvSpPr>
          <p:cNvPr id="192" name="TextBox 191"/>
          <p:cNvSpPr txBox="1"/>
          <p:nvPr/>
        </p:nvSpPr>
        <p:spPr>
          <a:xfrm>
            <a:off x="8197096" y="708346"/>
            <a:ext cx="881973"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30-90 </a:t>
            </a:r>
            <a:r>
              <a:rPr lang="en-US" sz="900" dirty="0" err="1" smtClean="0">
                <a:solidFill>
                  <a:prstClr val="black"/>
                </a:solidFill>
                <a:latin typeface="Arial" panose="020B0604020202020204" pitchFamily="34" charset="0"/>
                <a:cs typeface="Arial" panose="020B0604020202020204" pitchFamily="34" charset="0"/>
              </a:rPr>
              <a:t>dC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smtClean="0">
                <a:solidFill>
                  <a:prstClr val="black"/>
                </a:solidFill>
                <a:latin typeface="Arial" panose="020B0604020202020204" pitchFamily="34" charset="0"/>
                <a:cs typeface="Arial" panose="020B0604020202020204" pitchFamily="34" charset="0"/>
              </a:rPr>
              <a:t>La </a:t>
            </a:r>
            <a:r>
              <a:rPr lang="en-US" sz="1100" b="1" dirty="0" err="1" smtClean="0">
                <a:solidFill>
                  <a:prstClr val="black"/>
                </a:solidFill>
                <a:latin typeface="Arial" panose="020B0604020202020204" pitchFamily="34" charset="0"/>
                <a:cs typeface="Arial" panose="020B0604020202020204" pitchFamily="34" charset="0"/>
              </a:rPr>
              <a:t>iglesia</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1100" b="1" dirty="0" smtClean="0">
                <a:solidFill>
                  <a:prstClr val="black"/>
                </a:solidFill>
                <a:latin typeface="Arial" panose="020B0604020202020204" pitchFamily="34" charset="0"/>
                <a:cs typeface="Arial" panose="020B0604020202020204" pitchFamily="34" charset="0"/>
              </a:rPr>
              <a:t>Era del NT</a:t>
            </a:r>
          </a:p>
        </p:txBody>
      </p:sp>
    </p:spTree>
    <p:extLst>
      <p:ext uri="{BB962C8B-B14F-4D97-AF65-F5344CB8AC3E}">
        <p14:creationId xmlns:p14="http://schemas.microsoft.com/office/powerpoint/2010/main" val="203467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p:cTn id="7" dur="1000" fill="hold"/>
                                        <p:tgtEl>
                                          <p:spTgt spid="77"/>
                                        </p:tgtEl>
                                        <p:attrNameLst>
                                          <p:attrName>ppt_w</p:attrName>
                                        </p:attrNameLst>
                                      </p:cBhvr>
                                      <p:tavLst>
                                        <p:tav tm="0">
                                          <p:val>
                                            <p:fltVal val="0"/>
                                          </p:val>
                                        </p:tav>
                                        <p:tav tm="100000">
                                          <p:val>
                                            <p:strVal val="#ppt_w"/>
                                          </p:val>
                                        </p:tav>
                                      </p:tavLst>
                                    </p:anim>
                                    <p:anim calcmode="lin" valueType="num">
                                      <p:cBhvr>
                                        <p:cTn id="8" dur="1000" fill="hold"/>
                                        <p:tgtEl>
                                          <p:spTgt spid="77"/>
                                        </p:tgtEl>
                                        <p:attrNameLst>
                                          <p:attrName>ppt_h</p:attrName>
                                        </p:attrNameLst>
                                      </p:cBhvr>
                                      <p:tavLst>
                                        <p:tav tm="0">
                                          <p:val>
                                            <p:fltVal val="0"/>
                                          </p:val>
                                        </p:tav>
                                        <p:tav tm="100000">
                                          <p:val>
                                            <p:strVal val="#ppt_h"/>
                                          </p:val>
                                        </p:tav>
                                      </p:tavLst>
                                    </p:anim>
                                    <p:anim calcmode="lin" valueType="num">
                                      <p:cBhvr>
                                        <p:cTn id="9" dur="1000" fill="hold"/>
                                        <p:tgtEl>
                                          <p:spTgt spid="77"/>
                                        </p:tgtEl>
                                        <p:attrNameLst>
                                          <p:attrName>style.rotation</p:attrName>
                                        </p:attrNameLst>
                                      </p:cBhvr>
                                      <p:tavLst>
                                        <p:tav tm="0">
                                          <p:val>
                                            <p:fltVal val="90"/>
                                          </p:val>
                                        </p:tav>
                                        <p:tav tm="100000">
                                          <p:val>
                                            <p:fltVal val="0"/>
                                          </p:val>
                                        </p:tav>
                                      </p:tavLst>
                                    </p:anim>
                                    <p:animEffect transition="in" filter="fade">
                                      <p:cBhvr>
                                        <p:cTn id="10" dur="1000"/>
                                        <p:tgtEl>
                                          <p:spTgt spid="7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wipe(down)">
                                      <p:cBhvr>
                                        <p:cTn id="15" dur="500"/>
                                        <p:tgtEl>
                                          <p:spTgt spid="8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9"/>
                                        </p:tgtEl>
                                        <p:attrNameLst>
                                          <p:attrName>style.visibility</p:attrName>
                                        </p:attrNameLst>
                                      </p:cBhvr>
                                      <p:to>
                                        <p:strVal val="visible"/>
                                      </p:to>
                                    </p:set>
                                    <p:animEffect transition="in" filter="wipe(down)">
                                      <p:cBhvr>
                                        <p:cTn id="20" dur="500"/>
                                        <p:tgtEl>
                                          <p:spTgt spid="1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30"/>
                                        </p:tgtEl>
                                        <p:attrNameLst>
                                          <p:attrName>style.visibility</p:attrName>
                                        </p:attrNameLst>
                                      </p:cBhvr>
                                      <p:to>
                                        <p:strVal val="visible"/>
                                      </p:to>
                                    </p:set>
                                    <p:animEffect transition="in" filter="wipe(up)">
                                      <p:cBhvr>
                                        <p:cTn id="25" dur="500"/>
                                        <p:tgtEl>
                                          <p:spTgt spid="130"/>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32"/>
                                        </p:tgtEl>
                                        <p:attrNameLst>
                                          <p:attrName>style.visibility</p:attrName>
                                        </p:attrNameLst>
                                      </p:cBhvr>
                                      <p:to>
                                        <p:strVal val="visible"/>
                                      </p:to>
                                    </p:set>
                                    <p:anim calcmode="lin" valueType="num">
                                      <p:cBhvr>
                                        <p:cTn id="30" dur="1000" fill="hold"/>
                                        <p:tgtEl>
                                          <p:spTgt spid="132"/>
                                        </p:tgtEl>
                                        <p:attrNameLst>
                                          <p:attrName>ppt_w</p:attrName>
                                        </p:attrNameLst>
                                      </p:cBhvr>
                                      <p:tavLst>
                                        <p:tav tm="0">
                                          <p:val>
                                            <p:fltVal val="0"/>
                                          </p:val>
                                        </p:tav>
                                        <p:tav tm="100000">
                                          <p:val>
                                            <p:strVal val="#ppt_w"/>
                                          </p:val>
                                        </p:tav>
                                      </p:tavLst>
                                    </p:anim>
                                    <p:anim calcmode="lin" valueType="num">
                                      <p:cBhvr>
                                        <p:cTn id="31" dur="1000" fill="hold"/>
                                        <p:tgtEl>
                                          <p:spTgt spid="132"/>
                                        </p:tgtEl>
                                        <p:attrNameLst>
                                          <p:attrName>ppt_h</p:attrName>
                                        </p:attrNameLst>
                                      </p:cBhvr>
                                      <p:tavLst>
                                        <p:tav tm="0">
                                          <p:val>
                                            <p:fltVal val="0"/>
                                          </p:val>
                                        </p:tav>
                                        <p:tav tm="100000">
                                          <p:val>
                                            <p:strVal val="#ppt_h"/>
                                          </p:val>
                                        </p:tav>
                                      </p:tavLst>
                                    </p:anim>
                                    <p:anim calcmode="lin" valueType="num">
                                      <p:cBhvr>
                                        <p:cTn id="32" dur="1000" fill="hold"/>
                                        <p:tgtEl>
                                          <p:spTgt spid="132"/>
                                        </p:tgtEl>
                                        <p:attrNameLst>
                                          <p:attrName>style.rotation</p:attrName>
                                        </p:attrNameLst>
                                      </p:cBhvr>
                                      <p:tavLst>
                                        <p:tav tm="0">
                                          <p:val>
                                            <p:fltVal val="90"/>
                                          </p:val>
                                        </p:tav>
                                        <p:tav tm="100000">
                                          <p:val>
                                            <p:fltVal val="0"/>
                                          </p:val>
                                        </p:tav>
                                      </p:tavLst>
                                    </p:anim>
                                    <p:animEffect transition="in" filter="fade">
                                      <p:cBhvr>
                                        <p:cTn id="33" dur="1000"/>
                                        <p:tgtEl>
                                          <p:spTgt spid="13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33"/>
                                        </p:tgtEl>
                                        <p:attrNameLst>
                                          <p:attrName>style.visibility</p:attrName>
                                        </p:attrNameLst>
                                      </p:cBhvr>
                                      <p:to>
                                        <p:strVal val="visible"/>
                                      </p:to>
                                    </p:set>
                                    <p:anim calcmode="lin" valueType="num">
                                      <p:cBhvr>
                                        <p:cTn id="38" dur="500" fill="hold"/>
                                        <p:tgtEl>
                                          <p:spTgt spid="133"/>
                                        </p:tgtEl>
                                        <p:attrNameLst>
                                          <p:attrName>ppt_w</p:attrName>
                                        </p:attrNameLst>
                                      </p:cBhvr>
                                      <p:tavLst>
                                        <p:tav tm="0">
                                          <p:val>
                                            <p:fltVal val="0"/>
                                          </p:val>
                                        </p:tav>
                                        <p:tav tm="100000">
                                          <p:val>
                                            <p:strVal val="#ppt_w"/>
                                          </p:val>
                                        </p:tav>
                                      </p:tavLst>
                                    </p:anim>
                                    <p:anim calcmode="lin" valueType="num">
                                      <p:cBhvr>
                                        <p:cTn id="39" dur="500" fill="hold"/>
                                        <p:tgtEl>
                                          <p:spTgt spid="133"/>
                                        </p:tgtEl>
                                        <p:attrNameLst>
                                          <p:attrName>ppt_h</p:attrName>
                                        </p:attrNameLst>
                                      </p:cBhvr>
                                      <p:tavLst>
                                        <p:tav tm="0">
                                          <p:val>
                                            <p:fltVal val="0"/>
                                          </p:val>
                                        </p:tav>
                                        <p:tav tm="100000">
                                          <p:val>
                                            <p:strVal val="#ppt_h"/>
                                          </p:val>
                                        </p:tav>
                                      </p:tavLst>
                                    </p:anim>
                                    <p:animEffect transition="in" filter="fade">
                                      <p:cBhvr>
                                        <p:cTn id="40" dur="500"/>
                                        <p:tgtEl>
                                          <p:spTgt spid="13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36"/>
                                        </p:tgtEl>
                                        <p:attrNameLst>
                                          <p:attrName>style.visibility</p:attrName>
                                        </p:attrNameLst>
                                      </p:cBhvr>
                                      <p:to>
                                        <p:strVal val="visible"/>
                                      </p:to>
                                    </p:set>
                                    <p:animEffect transition="in" filter="wipe(up)">
                                      <p:cBhvr>
                                        <p:cTn id="45" dur="500"/>
                                        <p:tgtEl>
                                          <p:spTgt spid="13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151"/>
                                        </p:tgtEl>
                                        <p:attrNameLst>
                                          <p:attrName>style.visibility</p:attrName>
                                        </p:attrNameLst>
                                      </p:cBhvr>
                                      <p:to>
                                        <p:strVal val="visible"/>
                                      </p:to>
                                    </p:set>
                                    <p:animEffect transition="in" filter="wipe(up)">
                                      <p:cBhvr>
                                        <p:cTn id="50" dur="500"/>
                                        <p:tgtEl>
                                          <p:spTgt spid="15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152"/>
                                        </p:tgtEl>
                                        <p:attrNameLst>
                                          <p:attrName>style.visibility</p:attrName>
                                        </p:attrNameLst>
                                      </p:cBhvr>
                                      <p:to>
                                        <p:strVal val="visible"/>
                                      </p:to>
                                    </p:set>
                                    <p:animEffect transition="in" filter="wipe(up)">
                                      <p:cBhvr>
                                        <p:cTn id="55" dur="500"/>
                                        <p:tgtEl>
                                          <p:spTgt spid="15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153"/>
                                        </p:tgtEl>
                                        <p:attrNameLst>
                                          <p:attrName>style.visibility</p:attrName>
                                        </p:attrNameLst>
                                      </p:cBhvr>
                                      <p:to>
                                        <p:strVal val="visible"/>
                                      </p:to>
                                    </p:set>
                                    <p:animEffect transition="in" filter="wipe(up)">
                                      <p:cBhvr>
                                        <p:cTn id="60" dur="500"/>
                                        <p:tgtEl>
                                          <p:spTgt spid="15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154"/>
                                        </p:tgtEl>
                                        <p:attrNameLst>
                                          <p:attrName>style.visibility</p:attrName>
                                        </p:attrNameLst>
                                      </p:cBhvr>
                                      <p:to>
                                        <p:strVal val="visible"/>
                                      </p:to>
                                    </p:set>
                                    <p:animEffect transition="in" filter="wipe(up)">
                                      <p:cBhvr>
                                        <p:cTn id="65" dur="500"/>
                                        <p:tgtEl>
                                          <p:spTgt spid="15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155"/>
                                        </p:tgtEl>
                                        <p:attrNameLst>
                                          <p:attrName>style.visibility</p:attrName>
                                        </p:attrNameLst>
                                      </p:cBhvr>
                                      <p:to>
                                        <p:strVal val="visible"/>
                                      </p:to>
                                    </p:set>
                                    <p:animEffect transition="in" filter="wipe(up)">
                                      <p:cBhvr>
                                        <p:cTn id="70" dur="500"/>
                                        <p:tgtEl>
                                          <p:spTgt spid="155"/>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156"/>
                                        </p:tgtEl>
                                        <p:attrNameLst>
                                          <p:attrName>style.visibility</p:attrName>
                                        </p:attrNameLst>
                                      </p:cBhvr>
                                      <p:to>
                                        <p:strVal val="visible"/>
                                      </p:to>
                                    </p:set>
                                    <p:animEffect transition="in" filter="wipe(up)">
                                      <p:cBhvr>
                                        <p:cTn id="75" dur="500"/>
                                        <p:tgtEl>
                                          <p:spTgt spid="156"/>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49"/>
                                        </p:tgtEl>
                                        <p:attrNameLst>
                                          <p:attrName>style.visibility</p:attrName>
                                        </p:attrNameLst>
                                      </p:cBhvr>
                                      <p:to>
                                        <p:strVal val="visible"/>
                                      </p:to>
                                    </p:set>
                                    <p:animEffect transition="in" filter="wipe(down)">
                                      <p:cBhvr>
                                        <p:cTn id="80" dur="500"/>
                                        <p:tgtEl>
                                          <p:spTgt spid="14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150"/>
                                        </p:tgtEl>
                                        <p:attrNameLst>
                                          <p:attrName>style.visibility</p:attrName>
                                        </p:attrNameLst>
                                      </p:cBhvr>
                                      <p:to>
                                        <p:strVal val="visible"/>
                                      </p:to>
                                    </p:set>
                                    <p:animEffect transition="in" filter="wipe(down)">
                                      <p:cBhvr>
                                        <p:cTn id="85" dur="500"/>
                                        <p:tgtEl>
                                          <p:spTgt spid="150"/>
                                        </p:tgtEl>
                                      </p:cBhvr>
                                    </p:animEffect>
                                  </p:childTnLst>
                                </p:cTn>
                              </p:par>
                            </p:childTnLst>
                          </p:cTn>
                        </p:par>
                      </p:childTnLst>
                    </p:cTn>
                  </p:par>
                  <p:par>
                    <p:cTn id="86" fill="hold">
                      <p:stCondLst>
                        <p:cond delay="indefinite"/>
                      </p:stCondLst>
                      <p:childTnLst>
                        <p:par>
                          <p:cTn id="87" fill="hold">
                            <p:stCondLst>
                              <p:cond delay="0"/>
                            </p:stCondLst>
                            <p:childTnLst>
                              <p:par>
                                <p:cTn id="88" presetID="0" presetClass="path" presetSubtype="0" accel="50000" decel="50000" fill="hold" grpId="0" nodeType="clickEffect">
                                  <p:stCondLst>
                                    <p:cond delay="0"/>
                                  </p:stCondLst>
                                  <p:childTnLst>
                                    <p:animMotion origin="layout" path="M 0 0 C 0.00035 0.04953 0.00087 0.09907 0.00191 0.14977 C 0.00295 0.20046 0.01927 0.2537 0.0066 0.3044 C -0.00608 0.35509 -0.04028 0.40463 -0.07448 0.45416 " pathEditMode="relative" ptsTypes="aaaA">
                                      <p:cBhvr>
                                        <p:cTn id="89" dur="2000" fill="hold"/>
                                        <p:tgtEl>
                                          <p:spTgt spid="186"/>
                                        </p:tgtEl>
                                        <p:attrNameLst>
                                          <p:attrName>ppt_x</p:attrName>
                                          <p:attrName>ppt_y</p:attrName>
                                        </p:attrNameLst>
                                      </p:cBhvr>
                                    </p:animMotion>
                                  </p:childTnLst>
                                </p:cTn>
                              </p:par>
                            </p:childTnLst>
                          </p:cTn>
                        </p:par>
                        <p:par>
                          <p:cTn id="90" fill="hold">
                            <p:stCondLst>
                              <p:cond delay="2000"/>
                            </p:stCondLst>
                            <p:childTnLst>
                              <p:par>
                                <p:cTn id="91" presetID="31" presetClass="exit" presetSubtype="0" fill="hold" grpId="1" nodeType="afterEffect">
                                  <p:stCondLst>
                                    <p:cond delay="0"/>
                                  </p:stCondLst>
                                  <p:childTnLst>
                                    <p:anim calcmode="lin" valueType="num">
                                      <p:cBhvr>
                                        <p:cTn id="92" dur="1500"/>
                                        <p:tgtEl>
                                          <p:spTgt spid="186"/>
                                        </p:tgtEl>
                                        <p:attrNameLst>
                                          <p:attrName>ppt_w</p:attrName>
                                        </p:attrNameLst>
                                      </p:cBhvr>
                                      <p:tavLst>
                                        <p:tav tm="0">
                                          <p:val>
                                            <p:strVal val="ppt_w"/>
                                          </p:val>
                                        </p:tav>
                                        <p:tav tm="100000">
                                          <p:val>
                                            <p:fltVal val="0"/>
                                          </p:val>
                                        </p:tav>
                                      </p:tavLst>
                                    </p:anim>
                                    <p:anim calcmode="lin" valueType="num">
                                      <p:cBhvr>
                                        <p:cTn id="93" dur="1500"/>
                                        <p:tgtEl>
                                          <p:spTgt spid="186"/>
                                        </p:tgtEl>
                                        <p:attrNameLst>
                                          <p:attrName>ppt_h</p:attrName>
                                        </p:attrNameLst>
                                      </p:cBhvr>
                                      <p:tavLst>
                                        <p:tav tm="0">
                                          <p:val>
                                            <p:strVal val="ppt_h"/>
                                          </p:val>
                                        </p:tav>
                                        <p:tav tm="100000">
                                          <p:val>
                                            <p:fltVal val="0"/>
                                          </p:val>
                                        </p:tav>
                                      </p:tavLst>
                                    </p:anim>
                                    <p:anim calcmode="lin" valueType="num">
                                      <p:cBhvr>
                                        <p:cTn id="94" dur="1500"/>
                                        <p:tgtEl>
                                          <p:spTgt spid="186"/>
                                        </p:tgtEl>
                                        <p:attrNameLst>
                                          <p:attrName>style.rotation</p:attrName>
                                        </p:attrNameLst>
                                      </p:cBhvr>
                                      <p:tavLst>
                                        <p:tav tm="0">
                                          <p:val>
                                            <p:fltVal val="0"/>
                                          </p:val>
                                        </p:tav>
                                        <p:tav tm="100000">
                                          <p:val>
                                            <p:fltVal val="90"/>
                                          </p:val>
                                        </p:tav>
                                      </p:tavLst>
                                    </p:anim>
                                    <p:animEffect transition="out" filter="fade">
                                      <p:cBhvr>
                                        <p:cTn id="95" dur="1500"/>
                                        <p:tgtEl>
                                          <p:spTgt spid="186"/>
                                        </p:tgtEl>
                                      </p:cBhvr>
                                    </p:animEffect>
                                    <p:set>
                                      <p:cBhvr>
                                        <p:cTn id="96" dur="1" fill="hold">
                                          <p:stCondLst>
                                            <p:cond delay="1499"/>
                                          </p:stCondLst>
                                        </p:cTn>
                                        <p:tgtEl>
                                          <p:spTgt spid="1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150" grpId="0" animBg="1"/>
      <p:bldP spid="186" grpId="0"/>
      <p:bldP spid="186" grpId="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65" y="-362308"/>
            <a:ext cx="9144000" cy="155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532269" y="-640148"/>
            <a:ext cx="914400" cy="15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5866"/>
            <a:ext cx="9145905"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6" name="TextBox 125"/>
          <p:cNvSpPr txBox="1"/>
          <p:nvPr/>
        </p:nvSpPr>
        <p:spPr>
          <a:xfrm>
            <a:off x="77153" y="462787"/>
            <a:ext cx="1291273" cy="307777"/>
          </a:xfrm>
          <a:prstGeom prst="rect">
            <a:avLst/>
          </a:prstGeom>
          <a:solidFill>
            <a:srgbClr val="FFC000"/>
          </a:solidFill>
        </p:spPr>
        <p:txBody>
          <a:bodyPr wrap="square" rtlCol="0">
            <a:spAutoFit/>
          </a:bodyPr>
          <a:lstStyle/>
          <a:p>
            <a:r>
              <a:rPr lang="es-ES" sz="1400" b="1" dirty="0" err="1" smtClean="0"/>
              <a:t>Nabopolasar</a:t>
            </a:r>
            <a:endParaRPr lang="en-US" sz="1400" b="1" dirty="0"/>
          </a:p>
        </p:txBody>
      </p:sp>
      <p:sp>
        <p:nvSpPr>
          <p:cNvPr id="128" name="TextBox 127"/>
          <p:cNvSpPr txBox="1"/>
          <p:nvPr/>
        </p:nvSpPr>
        <p:spPr>
          <a:xfrm>
            <a:off x="1524953" y="462787"/>
            <a:ext cx="1447800" cy="307777"/>
          </a:xfrm>
          <a:prstGeom prst="rect">
            <a:avLst/>
          </a:prstGeom>
          <a:solidFill>
            <a:srgbClr val="FFC000"/>
          </a:solidFill>
        </p:spPr>
        <p:txBody>
          <a:bodyPr wrap="square" rtlCol="0">
            <a:spAutoFit/>
          </a:bodyPr>
          <a:lstStyle/>
          <a:p>
            <a:r>
              <a:rPr lang="es-ES" sz="1400" b="1" dirty="0" smtClean="0"/>
              <a:t>Nabucodonosor</a:t>
            </a:r>
            <a:endParaRPr lang="en-US" sz="1400" b="1" dirty="0"/>
          </a:p>
        </p:txBody>
      </p:sp>
      <p:sp>
        <p:nvSpPr>
          <p:cNvPr id="129" name="TextBox 128"/>
          <p:cNvSpPr txBox="1"/>
          <p:nvPr/>
        </p:nvSpPr>
        <p:spPr>
          <a:xfrm>
            <a:off x="4039553" y="462787"/>
            <a:ext cx="1447800" cy="307777"/>
          </a:xfrm>
          <a:prstGeom prst="rect">
            <a:avLst/>
          </a:prstGeom>
          <a:solidFill>
            <a:srgbClr val="FFC000"/>
          </a:solidFill>
        </p:spPr>
        <p:txBody>
          <a:bodyPr wrap="square" rtlCol="0">
            <a:spAutoFit/>
          </a:bodyPr>
          <a:lstStyle/>
          <a:p>
            <a:r>
              <a:rPr lang="es-ES" sz="1400" b="1" dirty="0" err="1" smtClean="0"/>
              <a:t>Evil</a:t>
            </a:r>
            <a:r>
              <a:rPr lang="es-ES" sz="1400" b="1" dirty="0" smtClean="0"/>
              <a:t> </a:t>
            </a:r>
            <a:r>
              <a:rPr lang="es-ES" sz="1400" b="1" dirty="0" err="1" smtClean="0"/>
              <a:t>Merodac</a:t>
            </a:r>
            <a:endParaRPr lang="en-US" sz="1400" b="1" dirty="0"/>
          </a:p>
        </p:txBody>
      </p:sp>
      <p:sp>
        <p:nvSpPr>
          <p:cNvPr id="133" name="TextBox 132"/>
          <p:cNvSpPr txBox="1"/>
          <p:nvPr/>
        </p:nvSpPr>
        <p:spPr>
          <a:xfrm>
            <a:off x="5868829" y="462787"/>
            <a:ext cx="1447800" cy="307777"/>
          </a:xfrm>
          <a:prstGeom prst="rect">
            <a:avLst/>
          </a:prstGeom>
          <a:solidFill>
            <a:srgbClr val="FFC000"/>
          </a:solidFill>
        </p:spPr>
        <p:txBody>
          <a:bodyPr wrap="square" rtlCol="0">
            <a:spAutoFit/>
          </a:bodyPr>
          <a:lstStyle/>
          <a:p>
            <a:r>
              <a:rPr lang="es-ES" sz="1400" b="1" dirty="0" err="1" smtClean="0"/>
              <a:t>Nabonido</a:t>
            </a:r>
            <a:endParaRPr lang="en-US" sz="1400" b="1" dirty="0"/>
          </a:p>
        </p:txBody>
      </p:sp>
      <p:sp>
        <p:nvSpPr>
          <p:cNvPr id="134" name="TextBox 133"/>
          <p:cNvSpPr txBox="1"/>
          <p:nvPr/>
        </p:nvSpPr>
        <p:spPr>
          <a:xfrm>
            <a:off x="7544753" y="178293"/>
            <a:ext cx="685800" cy="307777"/>
          </a:xfrm>
          <a:prstGeom prst="rect">
            <a:avLst/>
          </a:prstGeom>
          <a:solidFill>
            <a:schemeClr val="accent3">
              <a:lumMod val="60000"/>
              <a:lumOff val="40000"/>
            </a:schemeClr>
          </a:solidFill>
        </p:spPr>
        <p:txBody>
          <a:bodyPr wrap="square" rtlCol="0">
            <a:spAutoFit/>
          </a:bodyPr>
          <a:lstStyle/>
          <a:p>
            <a:r>
              <a:rPr lang="es-ES" sz="1400" b="1" dirty="0" smtClean="0"/>
              <a:t>Ciro</a:t>
            </a:r>
            <a:endParaRPr lang="en-US" sz="1400" b="1" dirty="0"/>
          </a:p>
        </p:txBody>
      </p:sp>
      <p:sp>
        <p:nvSpPr>
          <p:cNvPr id="135" name="TextBox 134"/>
          <p:cNvSpPr txBox="1"/>
          <p:nvPr/>
        </p:nvSpPr>
        <p:spPr>
          <a:xfrm rot="2943153">
            <a:off x="8287130" y="462120"/>
            <a:ext cx="914400" cy="307777"/>
          </a:xfrm>
          <a:prstGeom prst="rect">
            <a:avLst/>
          </a:prstGeom>
          <a:solidFill>
            <a:schemeClr val="accent3">
              <a:lumMod val="60000"/>
              <a:lumOff val="40000"/>
            </a:schemeClr>
          </a:solidFill>
        </p:spPr>
        <p:txBody>
          <a:bodyPr wrap="square" rtlCol="0">
            <a:spAutoFit/>
          </a:bodyPr>
          <a:lstStyle/>
          <a:p>
            <a:r>
              <a:rPr lang="es-ES" sz="1400" b="1" dirty="0" err="1" smtClean="0"/>
              <a:t>Cambises</a:t>
            </a:r>
            <a:endParaRPr lang="en-US" sz="1400" b="1" dirty="0"/>
          </a:p>
        </p:txBody>
      </p:sp>
      <p:sp>
        <p:nvSpPr>
          <p:cNvPr id="136" name="TextBox 135"/>
          <p:cNvSpPr txBox="1"/>
          <p:nvPr/>
        </p:nvSpPr>
        <p:spPr>
          <a:xfrm>
            <a:off x="781732" y="212160"/>
            <a:ext cx="381000" cy="307777"/>
          </a:xfrm>
          <a:prstGeom prst="rect">
            <a:avLst/>
          </a:prstGeom>
          <a:solidFill>
            <a:srgbClr val="FFC000"/>
          </a:solidFill>
        </p:spPr>
        <p:txBody>
          <a:bodyPr wrap="square" rtlCol="0">
            <a:spAutoFit/>
          </a:bodyPr>
          <a:lstStyle/>
          <a:p>
            <a:r>
              <a:rPr lang="es-ES" sz="1400" dirty="0" err="1" smtClean="0"/>
              <a:t>aC</a:t>
            </a:r>
            <a:endParaRPr lang="en-US" sz="1400" dirty="0"/>
          </a:p>
        </p:txBody>
      </p:sp>
      <p:sp>
        <p:nvSpPr>
          <p:cNvPr id="137" name="TextBox 136"/>
          <p:cNvSpPr txBox="1"/>
          <p:nvPr/>
        </p:nvSpPr>
        <p:spPr>
          <a:xfrm>
            <a:off x="2248853" y="212160"/>
            <a:ext cx="381000" cy="307777"/>
          </a:xfrm>
          <a:prstGeom prst="rect">
            <a:avLst/>
          </a:prstGeom>
          <a:solidFill>
            <a:srgbClr val="FFC000"/>
          </a:solidFill>
        </p:spPr>
        <p:txBody>
          <a:bodyPr wrap="square" rtlCol="0">
            <a:spAutoFit/>
          </a:bodyPr>
          <a:lstStyle/>
          <a:p>
            <a:r>
              <a:rPr lang="es-ES" sz="1400" dirty="0" err="1" smtClean="0"/>
              <a:t>aC</a:t>
            </a:r>
            <a:endParaRPr lang="en-US" sz="1400" dirty="0"/>
          </a:p>
        </p:txBody>
      </p:sp>
      <p:sp>
        <p:nvSpPr>
          <p:cNvPr id="138" name="TextBox 137"/>
          <p:cNvSpPr txBox="1"/>
          <p:nvPr/>
        </p:nvSpPr>
        <p:spPr>
          <a:xfrm>
            <a:off x="4981913" y="212159"/>
            <a:ext cx="381000" cy="307777"/>
          </a:xfrm>
          <a:prstGeom prst="rect">
            <a:avLst/>
          </a:prstGeom>
          <a:solidFill>
            <a:srgbClr val="FFC000"/>
          </a:solidFill>
        </p:spPr>
        <p:txBody>
          <a:bodyPr wrap="square" rtlCol="0">
            <a:spAutoFit/>
          </a:bodyPr>
          <a:lstStyle/>
          <a:p>
            <a:r>
              <a:rPr lang="es-ES" sz="1400" dirty="0" err="1" smtClean="0"/>
              <a:t>aC</a:t>
            </a:r>
            <a:endParaRPr lang="en-US" sz="1400" dirty="0"/>
          </a:p>
        </p:txBody>
      </p:sp>
      <p:sp>
        <p:nvSpPr>
          <p:cNvPr id="139" name="TextBox 138"/>
          <p:cNvSpPr txBox="1"/>
          <p:nvPr/>
        </p:nvSpPr>
        <p:spPr>
          <a:xfrm>
            <a:off x="6715517" y="212158"/>
            <a:ext cx="381000" cy="307777"/>
          </a:xfrm>
          <a:prstGeom prst="rect">
            <a:avLst/>
          </a:prstGeom>
          <a:solidFill>
            <a:srgbClr val="FFC000"/>
          </a:solidFill>
        </p:spPr>
        <p:txBody>
          <a:bodyPr wrap="square" rtlCol="0">
            <a:spAutoFit/>
          </a:bodyPr>
          <a:lstStyle/>
          <a:p>
            <a:r>
              <a:rPr lang="es-ES" sz="1400" dirty="0" err="1" smtClean="0"/>
              <a:t>aC</a:t>
            </a:r>
            <a:endParaRPr lang="en-US" sz="1400" dirty="0"/>
          </a:p>
        </p:txBody>
      </p:sp>
      <p:sp>
        <p:nvSpPr>
          <p:cNvPr id="140" name="TextBox 139"/>
          <p:cNvSpPr txBox="1"/>
          <p:nvPr/>
        </p:nvSpPr>
        <p:spPr>
          <a:xfrm>
            <a:off x="7937150" y="616008"/>
            <a:ext cx="408245" cy="307777"/>
          </a:xfrm>
          <a:prstGeom prst="rect">
            <a:avLst/>
          </a:prstGeom>
          <a:solidFill>
            <a:schemeClr val="accent3">
              <a:lumMod val="60000"/>
              <a:lumOff val="40000"/>
            </a:schemeClr>
          </a:solidFill>
        </p:spPr>
        <p:txBody>
          <a:bodyPr wrap="square" rtlCol="0">
            <a:spAutoFit/>
          </a:bodyPr>
          <a:lstStyle/>
          <a:p>
            <a:r>
              <a:rPr lang="es-ES" sz="1400" dirty="0" err="1" smtClean="0"/>
              <a:t>aC</a:t>
            </a:r>
            <a:endParaRPr lang="en-US" sz="1400" dirty="0"/>
          </a:p>
        </p:txBody>
      </p:sp>
      <p:sp>
        <p:nvSpPr>
          <p:cNvPr id="141" name="TextBox 140"/>
          <p:cNvSpPr txBox="1"/>
          <p:nvPr/>
        </p:nvSpPr>
        <p:spPr>
          <a:xfrm>
            <a:off x="8751953" y="1110106"/>
            <a:ext cx="408245" cy="307777"/>
          </a:xfrm>
          <a:prstGeom prst="rect">
            <a:avLst/>
          </a:prstGeom>
          <a:solidFill>
            <a:schemeClr val="accent3">
              <a:lumMod val="60000"/>
              <a:lumOff val="40000"/>
            </a:schemeClr>
          </a:solidFill>
        </p:spPr>
        <p:txBody>
          <a:bodyPr wrap="square" rtlCol="0">
            <a:spAutoFit/>
          </a:bodyPr>
          <a:lstStyle/>
          <a:p>
            <a:r>
              <a:rPr lang="es-ES" sz="1400" dirty="0" err="1" smtClean="0"/>
              <a:t>aC</a:t>
            </a:r>
            <a:endParaRPr lang="en-US" sz="1400" dirty="0"/>
          </a:p>
        </p:txBody>
      </p:sp>
      <p:sp>
        <p:nvSpPr>
          <p:cNvPr id="142" name="TextBox 141"/>
          <p:cNvSpPr txBox="1"/>
          <p:nvPr/>
        </p:nvSpPr>
        <p:spPr>
          <a:xfrm>
            <a:off x="7660543" y="2090867"/>
            <a:ext cx="1246445" cy="415498"/>
          </a:xfrm>
          <a:prstGeom prst="rect">
            <a:avLst/>
          </a:prstGeom>
          <a:solidFill>
            <a:schemeClr val="accent3">
              <a:lumMod val="60000"/>
              <a:lumOff val="40000"/>
            </a:schemeClr>
          </a:solidFill>
        </p:spPr>
        <p:txBody>
          <a:bodyPr wrap="square" rtlCol="0">
            <a:spAutoFit/>
          </a:bodyPr>
          <a:lstStyle/>
          <a:p>
            <a:r>
              <a:rPr lang="es-ES" sz="1050" i="1" dirty="0" smtClean="0"/>
              <a:t>Retorno del exilio, 538 </a:t>
            </a:r>
            <a:r>
              <a:rPr lang="es-ES" sz="1050" i="1" dirty="0" err="1" smtClean="0"/>
              <a:t>aC</a:t>
            </a:r>
            <a:endParaRPr lang="en-US" sz="1050" i="1" dirty="0"/>
          </a:p>
        </p:txBody>
      </p:sp>
      <p:sp>
        <p:nvSpPr>
          <p:cNvPr id="143" name="TextBox 142"/>
          <p:cNvSpPr txBox="1"/>
          <p:nvPr/>
        </p:nvSpPr>
        <p:spPr>
          <a:xfrm>
            <a:off x="5639753" y="5207166"/>
            <a:ext cx="381000" cy="307777"/>
          </a:xfrm>
          <a:prstGeom prst="rect">
            <a:avLst/>
          </a:prstGeom>
          <a:solidFill>
            <a:srgbClr val="FFC000"/>
          </a:solidFill>
        </p:spPr>
        <p:txBody>
          <a:bodyPr wrap="square" rtlCol="0">
            <a:spAutoFit/>
          </a:bodyPr>
          <a:lstStyle/>
          <a:p>
            <a:r>
              <a:rPr lang="es-ES" sz="1400" dirty="0" err="1" smtClean="0"/>
              <a:t>aC</a:t>
            </a:r>
            <a:endParaRPr lang="en-US" sz="1400" dirty="0"/>
          </a:p>
        </p:txBody>
      </p:sp>
      <p:sp>
        <p:nvSpPr>
          <p:cNvPr id="144" name="TextBox 143"/>
          <p:cNvSpPr txBox="1"/>
          <p:nvPr/>
        </p:nvSpPr>
        <p:spPr>
          <a:xfrm>
            <a:off x="7129304" y="5221357"/>
            <a:ext cx="374650" cy="307777"/>
          </a:xfrm>
          <a:prstGeom prst="rect">
            <a:avLst/>
          </a:prstGeom>
          <a:solidFill>
            <a:srgbClr val="FFC000"/>
          </a:solidFill>
        </p:spPr>
        <p:txBody>
          <a:bodyPr wrap="square" rtlCol="0">
            <a:spAutoFit/>
          </a:bodyPr>
          <a:lstStyle/>
          <a:p>
            <a:r>
              <a:rPr lang="es-ES" sz="1400" dirty="0" err="1" smtClean="0"/>
              <a:t>aC</a:t>
            </a:r>
            <a:endParaRPr lang="en-US" sz="1400" dirty="0"/>
          </a:p>
        </p:txBody>
      </p:sp>
      <p:sp>
        <p:nvSpPr>
          <p:cNvPr id="145" name="TextBox 144"/>
          <p:cNvSpPr txBox="1"/>
          <p:nvPr/>
        </p:nvSpPr>
        <p:spPr>
          <a:xfrm>
            <a:off x="4763453" y="4979914"/>
            <a:ext cx="1447800" cy="307777"/>
          </a:xfrm>
          <a:prstGeom prst="rect">
            <a:avLst/>
          </a:prstGeom>
          <a:solidFill>
            <a:srgbClr val="FFC000"/>
          </a:solidFill>
        </p:spPr>
        <p:txBody>
          <a:bodyPr wrap="square" rtlCol="0">
            <a:spAutoFit/>
          </a:bodyPr>
          <a:lstStyle/>
          <a:p>
            <a:r>
              <a:rPr lang="es-ES" sz="1400" b="1" dirty="0" err="1" smtClean="0"/>
              <a:t>Neriglasar</a:t>
            </a:r>
            <a:endParaRPr lang="en-US" sz="1400" b="1" dirty="0"/>
          </a:p>
        </p:txBody>
      </p:sp>
      <p:sp>
        <p:nvSpPr>
          <p:cNvPr id="146" name="TextBox 145"/>
          <p:cNvSpPr txBox="1"/>
          <p:nvPr/>
        </p:nvSpPr>
        <p:spPr>
          <a:xfrm>
            <a:off x="6249353" y="4979914"/>
            <a:ext cx="1219200" cy="307777"/>
          </a:xfrm>
          <a:prstGeom prst="rect">
            <a:avLst/>
          </a:prstGeom>
          <a:solidFill>
            <a:srgbClr val="FFC000"/>
          </a:solidFill>
        </p:spPr>
        <p:txBody>
          <a:bodyPr wrap="square" rtlCol="0">
            <a:spAutoFit/>
          </a:bodyPr>
          <a:lstStyle/>
          <a:p>
            <a:r>
              <a:rPr lang="es-ES" sz="1400" b="1" dirty="0" err="1" smtClean="0"/>
              <a:t>Belsasar</a:t>
            </a:r>
            <a:endParaRPr lang="en-US" sz="1400" b="1" dirty="0"/>
          </a:p>
        </p:txBody>
      </p:sp>
      <p:sp>
        <p:nvSpPr>
          <p:cNvPr id="147" name="TextBox 146"/>
          <p:cNvSpPr txBox="1"/>
          <p:nvPr/>
        </p:nvSpPr>
        <p:spPr>
          <a:xfrm>
            <a:off x="610553" y="1681987"/>
            <a:ext cx="757873" cy="261610"/>
          </a:xfrm>
          <a:prstGeom prst="rect">
            <a:avLst/>
          </a:prstGeom>
          <a:solidFill>
            <a:schemeClr val="bg1"/>
          </a:solidFill>
        </p:spPr>
        <p:txBody>
          <a:bodyPr wrap="square" rtlCol="0">
            <a:spAutoFit/>
          </a:bodyPr>
          <a:lstStyle/>
          <a:p>
            <a:r>
              <a:rPr lang="es-ES" sz="1100" dirty="0" smtClean="0"/>
              <a:t>Capítulo 1</a:t>
            </a:r>
            <a:endParaRPr lang="en-US" sz="1100" dirty="0"/>
          </a:p>
        </p:txBody>
      </p:sp>
      <p:sp>
        <p:nvSpPr>
          <p:cNvPr id="148" name="TextBox 147"/>
          <p:cNvSpPr txBox="1"/>
          <p:nvPr/>
        </p:nvSpPr>
        <p:spPr>
          <a:xfrm>
            <a:off x="1368426" y="2084582"/>
            <a:ext cx="757873" cy="261610"/>
          </a:xfrm>
          <a:prstGeom prst="rect">
            <a:avLst/>
          </a:prstGeom>
          <a:solidFill>
            <a:schemeClr val="bg1"/>
          </a:solidFill>
        </p:spPr>
        <p:txBody>
          <a:bodyPr wrap="square" rtlCol="0">
            <a:spAutoFit/>
          </a:bodyPr>
          <a:lstStyle/>
          <a:p>
            <a:r>
              <a:rPr lang="es-ES" sz="1100" dirty="0" smtClean="0"/>
              <a:t>Capítulo 2</a:t>
            </a:r>
            <a:endParaRPr lang="en-US" sz="1100" dirty="0"/>
          </a:p>
        </p:txBody>
      </p:sp>
      <p:sp>
        <p:nvSpPr>
          <p:cNvPr id="149" name="TextBox 148"/>
          <p:cNvSpPr txBox="1"/>
          <p:nvPr/>
        </p:nvSpPr>
        <p:spPr>
          <a:xfrm>
            <a:off x="2593816" y="2466842"/>
            <a:ext cx="757873" cy="261610"/>
          </a:xfrm>
          <a:prstGeom prst="rect">
            <a:avLst/>
          </a:prstGeom>
          <a:solidFill>
            <a:schemeClr val="bg1"/>
          </a:solidFill>
        </p:spPr>
        <p:txBody>
          <a:bodyPr wrap="square" rtlCol="0">
            <a:spAutoFit/>
          </a:bodyPr>
          <a:lstStyle/>
          <a:p>
            <a:r>
              <a:rPr lang="es-ES" sz="1100" dirty="0" smtClean="0"/>
              <a:t>Capítulo 3</a:t>
            </a:r>
            <a:endParaRPr lang="en-US" sz="1100" dirty="0"/>
          </a:p>
        </p:txBody>
      </p:sp>
      <p:sp>
        <p:nvSpPr>
          <p:cNvPr id="150" name="TextBox 149"/>
          <p:cNvSpPr txBox="1"/>
          <p:nvPr/>
        </p:nvSpPr>
        <p:spPr>
          <a:xfrm>
            <a:off x="3815079" y="2746979"/>
            <a:ext cx="757873" cy="261610"/>
          </a:xfrm>
          <a:prstGeom prst="rect">
            <a:avLst/>
          </a:prstGeom>
          <a:solidFill>
            <a:schemeClr val="bg1"/>
          </a:solidFill>
        </p:spPr>
        <p:txBody>
          <a:bodyPr wrap="square" rtlCol="0">
            <a:spAutoFit/>
          </a:bodyPr>
          <a:lstStyle/>
          <a:p>
            <a:r>
              <a:rPr lang="es-ES" sz="1100" dirty="0" smtClean="0"/>
              <a:t>Capítulo 4</a:t>
            </a:r>
            <a:endParaRPr lang="en-US" sz="1100" dirty="0"/>
          </a:p>
        </p:txBody>
      </p:sp>
      <p:sp>
        <p:nvSpPr>
          <p:cNvPr id="151" name="TextBox 150"/>
          <p:cNvSpPr txBox="1"/>
          <p:nvPr/>
        </p:nvSpPr>
        <p:spPr>
          <a:xfrm>
            <a:off x="6746081" y="2757434"/>
            <a:ext cx="757873" cy="261610"/>
          </a:xfrm>
          <a:prstGeom prst="rect">
            <a:avLst/>
          </a:prstGeom>
          <a:solidFill>
            <a:schemeClr val="bg1"/>
          </a:solidFill>
        </p:spPr>
        <p:txBody>
          <a:bodyPr wrap="square" rtlCol="0">
            <a:spAutoFit/>
          </a:bodyPr>
          <a:lstStyle/>
          <a:p>
            <a:r>
              <a:rPr lang="es-ES" sz="1100" dirty="0" smtClean="0"/>
              <a:t>Capítulo 5</a:t>
            </a:r>
            <a:endParaRPr lang="en-US" sz="1100" dirty="0"/>
          </a:p>
        </p:txBody>
      </p:sp>
      <p:sp>
        <p:nvSpPr>
          <p:cNvPr id="152" name="TextBox 151"/>
          <p:cNvSpPr txBox="1"/>
          <p:nvPr/>
        </p:nvSpPr>
        <p:spPr>
          <a:xfrm>
            <a:off x="7623016" y="3322113"/>
            <a:ext cx="757873" cy="261610"/>
          </a:xfrm>
          <a:prstGeom prst="rect">
            <a:avLst/>
          </a:prstGeom>
          <a:solidFill>
            <a:schemeClr val="bg1"/>
          </a:solidFill>
        </p:spPr>
        <p:txBody>
          <a:bodyPr wrap="square" rtlCol="0">
            <a:spAutoFit/>
          </a:bodyPr>
          <a:lstStyle/>
          <a:p>
            <a:r>
              <a:rPr lang="es-ES" sz="1100" dirty="0" smtClean="0"/>
              <a:t>Capítulo 6</a:t>
            </a:r>
            <a:endParaRPr lang="en-US" sz="1100" dirty="0"/>
          </a:p>
        </p:txBody>
      </p:sp>
      <p:sp>
        <p:nvSpPr>
          <p:cNvPr id="153" name="TextBox 152"/>
          <p:cNvSpPr txBox="1"/>
          <p:nvPr/>
        </p:nvSpPr>
        <p:spPr>
          <a:xfrm>
            <a:off x="6207517" y="4284430"/>
            <a:ext cx="757873" cy="261610"/>
          </a:xfrm>
          <a:prstGeom prst="rect">
            <a:avLst/>
          </a:prstGeom>
          <a:solidFill>
            <a:schemeClr val="bg1"/>
          </a:solidFill>
        </p:spPr>
        <p:txBody>
          <a:bodyPr wrap="square" rtlCol="0">
            <a:spAutoFit/>
          </a:bodyPr>
          <a:lstStyle/>
          <a:p>
            <a:r>
              <a:rPr lang="es-ES" sz="1100" dirty="0" smtClean="0"/>
              <a:t>Capítulo 7</a:t>
            </a:r>
            <a:endParaRPr lang="en-US" sz="1100" dirty="0"/>
          </a:p>
        </p:txBody>
      </p:sp>
      <p:sp>
        <p:nvSpPr>
          <p:cNvPr id="154" name="TextBox 153"/>
          <p:cNvSpPr txBox="1"/>
          <p:nvPr/>
        </p:nvSpPr>
        <p:spPr>
          <a:xfrm>
            <a:off x="6401753" y="4666467"/>
            <a:ext cx="757873" cy="261610"/>
          </a:xfrm>
          <a:prstGeom prst="rect">
            <a:avLst/>
          </a:prstGeom>
          <a:solidFill>
            <a:schemeClr val="bg1"/>
          </a:solidFill>
        </p:spPr>
        <p:txBody>
          <a:bodyPr wrap="square" rtlCol="0">
            <a:spAutoFit/>
          </a:bodyPr>
          <a:lstStyle/>
          <a:p>
            <a:r>
              <a:rPr lang="es-ES" sz="1100" dirty="0" smtClean="0"/>
              <a:t>Capítulo 8</a:t>
            </a:r>
            <a:endParaRPr lang="en-US" sz="1100" dirty="0"/>
          </a:p>
        </p:txBody>
      </p:sp>
      <p:sp>
        <p:nvSpPr>
          <p:cNvPr id="155" name="TextBox 154"/>
          <p:cNvSpPr txBox="1"/>
          <p:nvPr/>
        </p:nvSpPr>
        <p:spPr>
          <a:xfrm>
            <a:off x="6780689" y="2023325"/>
            <a:ext cx="757873" cy="261610"/>
          </a:xfrm>
          <a:prstGeom prst="rect">
            <a:avLst/>
          </a:prstGeom>
          <a:solidFill>
            <a:schemeClr val="bg1"/>
          </a:solidFill>
        </p:spPr>
        <p:txBody>
          <a:bodyPr wrap="square" rtlCol="0">
            <a:spAutoFit/>
          </a:bodyPr>
          <a:lstStyle/>
          <a:p>
            <a:r>
              <a:rPr lang="es-ES" sz="1100" dirty="0" smtClean="0"/>
              <a:t>Capítulo 9</a:t>
            </a:r>
            <a:endParaRPr lang="en-US" sz="1100" dirty="0"/>
          </a:p>
        </p:txBody>
      </p:sp>
      <p:sp>
        <p:nvSpPr>
          <p:cNvPr id="156" name="TextBox 155"/>
          <p:cNvSpPr txBox="1"/>
          <p:nvPr/>
        </p:nvSpPr>
        <p:spPr>
          <a:xfrm>
            <a:off x="8185725" y="2571079"/>
            <a:ext cx="757873" cy="430887"/>
          </a:xfrm>
          <a:prstGeom prst="rect">
            <a:avLst/>
          </a:prstGeom>
          <a:solidFill>
            <a:schemeClr val="bg1"/>
          </a:solidFill>
        </p:spPr>
        <p:txBody>
          <a:bodyPr wrap="square" rtlCol="0">
            <a:spAutoFit/>
          </a:bodyPr>
          <a:lstStyle/>
          <a:p>
            <a:r>
              <a:rPr lang="es-ES" sz="1100" dirty="0" smtClean="0"/>
              <a:t>Capítulos 10-12</a:t>
            </a:r>
            <a:endParaRPr lang="en-US" sz="1100" dirty="0"/>
          </a:p>
        </p:txBody>
      </p:sp>
      <p:sp>
        <p:nvSpPr>
          <p:cNvPr id="157" name="TextBox 156"/>
          <p:cNvSpPr txBox="1"/>
          <p:nvPr/>
        </p:nvSpPr>
        <p:spPr>
          <a:xfrm>
            <a:off x="7593708" y="908302"/>
            <a:ext cx="685800" cy="738664"/>
          </a:xfrm>
          <a:prstGeom prst="rect">
            <a:avLst/>
          </a:prstGeom>
          <a:solidFill>
            <a:schemeClr val="accent3">
              <a:lumMod val="60000"/>
              <a:lumOff val="40000"/>
            </a:schemeClr>
          </a:solidFill>
        </p:spPr>
        <p:txBody>
          <a:bodyPr wrap="square" rtlCol="0">
            <a:spAutoFit/>
          </a:bodyPr>
          <a:lstStyle/>
          <a:p>
            <a:r>
              <a:rPr lang="es-ES" sz="1400" b="1" dirty="0" smtClean="0"/>
              <a:t>Darío el Medo</a:t>
            </a:r>
            <a:endParaRPr lang="en-US" sz="1400" b="1" dirty="0"/>
          </a:p>
        </p:txBody>
      </p:sp>
      <p:sp>
        <p:nvSpPr>
          <p:cNvPr id="158" name="TextBox 157"/>
          <p:cNvSpPr txBox="1"/>
          <p:nvPr/>
        </p:nvSpPr>
        <p:spPr>
          <a:xfrm>
            <a:off x="49689" y="769896"/>
            <a:ext cx="732043" cy="430887"/>
          </a:xfrm>
          <a:prstGeom prst="rect">
            <a:avLst/>
          </a:prstGeom>
          <a:solidFill>
            <a:srgbClr val="FFC000"/>
          </a:solidFill>
        </p:spPr>
        <p:txBody>
          <a:bodyPr wrap="square" rtlCol="0">
            <a:spAutoFit/>
          </a:bodyPr>
          <a:lstStyle/>
          <a:p>
            <a:r>
              <a:rPr lang="es-ES" sz="1100" i="1" dirty="0" smtClean="0"/>
              <a:t>Nació </a:t>
            </a:r>
            <a:r>
              <a:rPr lang="es-ES" sz="1100" i="1" dirty="0" err="1" smtClean="0"/>
              <a:t>ca</a:t>
            </a:r>
            <a:r>
              <a:rPr lang="es-ES" sz="1100" i="1" dirty="0" smtClean="0"/>
              <a:t>. 620 </a:t>
            </a:r>
            <a:r>
              <a:rPr lang="es-ES" sz="1100" i="1" dirty="0" err="1" smtClean="0"/>
              <a:t>aC</a:t>
            </a:r>
            <a:r>
              <a:rPr lang="es-ES" sz="1100" i="1" dirty="0" smtClean="0"/>
              <a:t>. </a:t>
            </a:r>
            <a:endParaRPr lang="en-US" sz="1100" i="1" dirty="0"/>
          </a:p>
        </p:txBody>
      </p:sp>
      <p:sp>
        <p:nvSpPr>
          <p:cNvPr id="159" name="TextBox 158"/>
          <p:cNvSpPr txBox="1"/>
          <p:nvPr/>
        </p:nvSpPr>
        <p:spPr>
          <a:xfrm>
            <a:off x="377382" y="1120194"/>
            <a:ext cx="762000" cy="600164"/>
          </a:xfrm>
          <a:prstGeom prst="rect">
            <a:avLst/>
          </a:prstGeom>
          <a:solidFill>
            <a:srgbClr val="FFC000"/>
          </a:solidFill>
        </p:spPr>
        <p:txBody>
          <a:bodyPr wrap="square" rtlCol="0">
            <a:spAutoFit/>
          </a:bodyPr>
          <a:lstStyle/>
          <a:p>
            <a:pPr algn="r"/>
            <a:r>
              <a:rPr lang="es-ES" sz="1100" i="1" dirty="0" smtClean="0"/>
              <a:t>Llevado en cautiverio</a:t>
            </a:r>
            <a:endParaRPr lang="en-US" sz="1100" i="1" dirty="0"/>
          </a:p>
        </p:txBody>
      </p:sp>
      <p:sp>
        <p:nvSpPr>
          <p:cNvPr id="160" name="TextBox 159"/>
          <p:cNvSpPr txBox="1"/>
          <p:nvPr/>
        </p:nvSpPr>
        <p:spPr>
          <a:xfrm>
            <a:off x="915353" y="2505389"/>
            <a:ext cx="1169992" cy="600164"/>
          </a:xfrm>
          <a:prstGeom prst="rect">
            <a:avLst/>
          </a:prstGeom>
          <a:solidFill>
            <a:srgbClr val="FFC000"/>
          </a:solidFill>
        </p:spPr>
        <p:txBody>
          <a:bodyPr wrap="square" rtlCol="0">
            <a:spAutoFit/>
          </a:bodyPr>
          <a:lstStyle/>
          <a:p>
            <a:pPr algn="r"/>
            <a:r>
              <a:rPr lang="es-ES" sz="1100" i="1" dirty="0" smtClean="0"/>
              <a:t>Interpreta el sueño de Nabucodonosor</a:t>
            </a:r>
            <a:endParaRPr lang="en-US" sz="1100" i="1" dirty="0"/>
          </a:p>
        </p:txBody>
      </p:sp>
      <p:sp>
        <p:nvSpPr>
          <p:cNvPr id="161" name="TextBox 160"/>
          <p:cNvSpPr txBox="1"/>
          <p:nvPr/>
        </p:nvSpPr>
        <p:spPr>
          <a:xfrm>
            <a:off x="2363153" y="2849673"/>
            <a:ext cx="975332" cy="432513"/>
          </a:xfrm>
          <a:prstGeom prst="rect">
            <a:avLst/>
          </a:prstGeom>
          <a:solidFill>
            <a:srgbClr val="FFC000"/>
          </a:solidFill>
        </p:spPr>
        <p:txBody>
          <a:bodyPr wrap="square" rtlCol="0">
            <a:spAutoFit/>
          </a:bodyPr>
          <a:lstStyle/>
          <a:p>
            <a:pPr algn="r"/>
            <a:r>
              <a:rPr lang="es-ES" sz="1100" i="1" dirty="0" smtClean="0"/>
              <a:t>Horno de fuego</a:t>
            </a:r>
            <a:endParaRPr lang="en-US" sz="1100" i="1" dirty="0"/>
          </a:p>
        </p:txBody>
      </p:sp>
      <p:sp>
        <p:nvSpPr>
          <p:cNvPr id="162" name="TextBox 161"/>
          <p:cNvSpPr txBox="1"/>
          <p:nvPr/>
        </p:nvSpPr>
        <p:spPr>
          <a:xfrm>
            <a:off x="3682681" y="2108928"/>
            <a:ext cx="1169992" cy="600164"/>
          </a:xfrm>
          <a:prstGeom prst="rect">
            <a:avLst/>
          </a:prstGeom>
          <a:solidFill>
            <a:srgbClr val="FFC000"/>
          </a:solidFill>
        </p:spPr>
        <p:txBody>
          <a:bodyPr wrap="square" rtlCol="0">
            <a:spAutoFit/>
          </a:bodyPr>
          <a:lstStyle/>
          <a:p>
            <a:pPr algn="r"/>
            <a:r>
              <a:rPr lang="es-ES" sz="1100" i="1" dirty="0" smtClean="0"/>
              <a:t>Interpreta el sueño de Nabucodonosor</a:t>
            </a:r>
            <a:endParaRPr lang="en-US" sz="1100" i="1" dirty="0"/>
          </a:p>
        </p:txBody>
      </p:sp>
      <p:sp>
        <p:nvSpPr>
          <p:cNvPr id="163" name="TextBox 162"/>
          <p:cNvSpPr txBox="1"/>
          <p:nvPr/>
        </p:nvSpPr>
        <p:spPr>
          <a:xfrm>
            <a:off x="1368426" y="4921275"/>
            <a:ext cx="1199678" cy="600164"/>
          </a:xfrm>
          <a:prstGeom prst="rect">
            <a:avLst/>
          </a:prstGeom>
          <a:solidFill>
            <a:srgbClr val="FFC000"/>
          </a:solidFill>
        </p:spPr>
        <p:txBody>
          <a:bodyPr wrap="square" rtlCol="0">
            <a:spAutoFit/>
          </a:bodyPr>
          <a:lstStyle/>
          <a:p>
            <a:pPr algn="r"/>
            <a:r>
              <a:rPr lang="es-ES" sz="1100" i="1" dirty="0" smtClean="0"/>
              <a:t>2dos cautivos</a:t>
            </a:r>
          </a:p>
          <a:p>
            <a:pPr algn="r"/>
            <a:r>
              <a:rPr lang="es-ES" sz="1100" i="1" dirty="0" smtClean="0"/>
              <a:t>Incluye a Ezequiel</a:t>
            </a:r>
          </a:p>
          <a:p>
            <a:pPr algn="r"/>
            <a:r>
              <a:rPr lang="es-ES" sz="1100" i="1" dirty="0" smtClean="0"/>
              <a:t>597 </a:t>
            </a:r>
            <a:r>
              <a:rPr lang="es-ES" sz="1100" i="1" dirty="0" err="1" smtClean="0"/>
              <a:t>aC</a:t>
            </a:r>
            <a:endParaRPr lang="en-US" sz="1100" i="1" dirty="0"/>
          </a:p>
        </p:txBody>
      </p:sp>
      <p:sp>
        <p:nvSpPr>
          <p:cNvPr id="164" name="TextBox 163"/>
          <p:cNvSpPr txBox="1"/>
          <p:nvPr/>
        </p:nvSpPr>
        <p:spPr>
          <a:xfrm>
            <a:off x="2812018" y="4759693"/>
            <a:ext cx="853917" cy="769441"/>
          </a:xfrm>
          <a:prstGeom prst="rect">
            <a:avLst/>
          </a:prstGeom>
          <a:solidFill>
            <a:srgbClr val="FFC000"/>
          </a:solidFill>
        </p:spPr>
        <p:txBody>
          <a:bodyPr wrap="square" rtlCol="0">
            <a:spAutoFit/>
          </a:bodyPr>
          <a:lstStyle/>
          <a:p>
            <a:pPr algn="r"/>
            <a:r>
              <a:rPr lang="es-ES" sz="1100" i="1" dirty="0" smtClean="0"/>
              <a:t>586 </a:t>
            </a:r>
            <a:r>
              <a:rPr lang="es-ES" sz="1100" i="1" dirty="0" err="1" smtClean="0"/>
              <a:t>aC</a:t>
            </a:r>
            <a:r>
              <a:rPr lang="es-ES" sz="1100" i="1" dirty="0" smtClean="0"/>
              <a:t> Jerusalén, templo destruidos</a:t>
            </a:r>
            <a:endParaRPr lang="en-US" sz="1100" i="1" dirty="0"/>
          </a:p>
        </p:txBody>
      </p:sp>
      <p:sp>
        <p:nvSpPr>
          <p:cNvPr id="165" name="TextBox 164"/>
          <p:cNvSpPr txBox="1"/>
          <p:nvPr/>
        </p:nvSpPr>
        <p:spPr>
          <a:xfrm>
            <a:off x="5182553" y="4196587"/>
            <a:ext cx="838200" cy="261610"/>
          </a:xfrm>
          <a:prstGeom prst="rect">
            <a:avLst/>
          </a:prstGeom>
          <a:solidFill>
            <a:srgbClr val="FFC000"/>
          </a:solidFill>
        </p:spPr>
        <p:txBody>
          <a:bodyPr wrap="square" rtlCol="0">
            <a:spAutoFit/>
          </a:bodyPr>
          <a:lstStyle/>
          <a:p>
            <a:pPr algn="r"/>
            <a:r>
              <a:rPr lang="es-ES" sz="1100" i="1" dirty="0" smtClean="0"/>
              <a:t>4 criaturas</a:t>
            </a:r>
            <a:endParaRPr lang="en-US" sz="1100" i="1" dirty="0"/>
          </a:p>
        </p:txBody>
      </p:sp>
      <p:sp>
        <p:nvSpPr>
          <p:cNvPr id="166" name="TextBox 165"/>
          <p:cNvSpPr txBox="1"/>
          <p:nvPr/>
        </p:nvSpPr>
        <p:spPr>
          <a:xfrm>
            <a:off x="6679641" y="3107721"/>
            <a:ext cx="890751" cy="600164"/>
          </a:xfrm>
          <a:prstGeom prst="rect">
            <a:avLst/>
          </a:prstGeom>
          <a:solidFill>
            <a:srgbClr val="FFC000"/>
          </a:solidFill>
        </p:spPr>
        <p:txBody>
          <a:bodyPr wrap="square" rtlCol="0">
            <a:spAutoFit/>
          </a:bodyPr>
          <a:lstStyle/>
          <a:p>
            <a:pPr algn="r"/>
            <a:r>
              <a:rPr lang="es-ES" sz="1100" i="1" dirty="0" smtClean="0"/>
              <a:t>Interpreta escritura en la pared</a:t>
            </a:r>
            <a:endParaRPr lang="en-US" sz="1100" i="1" dirty="0"/>
          </a:p>
        </p:txBody>
      </p:sp>
      <p:sp>
        <p:nvSpPr>
          <p:cNvPr id="167" name="TextBox 166"/>
          <p:cNvSpPr txBox="1"/>
          <p:nvPr/>
        </p:nvSpPr>
        <p:spPr>
          <a:xfrm rot="3262212">
            <a:off x="6174427" y="3465682"/>
            <a:ext cx="1168639" cy="430887"/>
          </a:xfrm>
          <a:prstGeom prst="rect">
            <a:avLst/>
          </a:prstGeom>
          <a:solidFill>
            <a:srgbClr val="FFC000"/>
          </a:solidFill>
        </p:spPr>
        <p:txBody>
          <a:bodyPr wrap="square" rtlCol="0">
            <a:spAutoFit/>
          </a:bodyPr>
          <a:lstStyle/>
          <a:p>
            <a:pPr algn="ctr"/>
            <a:r>
              <a:rPr lang="es-ES" sz="1100" i="1" dirty="0" smtClean="0"/>
              <a:t>MENE, MENE, TEKEL, UFARSÍN</a:t>
            </a:r>
            <a:endParaRPr lang="en-US" sz="1100" i="1" dirty="0"/>
          </a:p>
        </p:txBody>
      </p:sp>
      <p:sp>
        <p:nvSpPr>
          <p:cNvPr id="168" name="TextBox 167"/>
          <p:cNvSpPr txBox="1"/>
          <p:nvPr/>
        </p:nvSpPr>
        <p:spPr>
          <a:xfrm>
            <a:off x="7537093" y="4979914"/>
            <a:ext cx="998260" cy="430887"/>
          </a:xfrm>
          <a:prstGeom prst="rect">
            <a:avLst/>
          </a:prstGeom>
          <a:solidFill>
            <a:schemeClr val="accent3">
              <a:lumMod val="60000"/>
              <a:lumOff val="40000"/>
            </a:schemeClr>
          </a:solidFill>
        </p:spPr>
        <p:txBody>
          <a:bodyPr wrap="square" rtlCol="0">
            <a:spAutoFit/>
          </a:bodyPr>
          <a:lstStyle/>
          <a:p>
            <a:r>
              <a:rPr lang="es-ES" sz="1100" i="1" dirty="0" smtClean="0"/>
              <a:t>Macho </a:t>
            </a:r>
            <a:r>
              <a:rPr lang="es-ES" sz="1100" i="1" dirty="0" err="1" smtClean="0"/>
              <a:t>cabrió</a:t>
            </a:r>
            <a:r>
              <a:rPr lang="es-ES" sz="1100" i="1" dirty="0" smtClean="0"/>
              <a:t> y carnero</a:t>
            </a:r>
            <a:endParaRPr lang="en-US" sz="1100" i="1" dirty="0"/>
          </a:p>
        </p:txBody>
      </p:sp>
      <p:sp>
        <p:nvSpPr>
          <p:cNvPr id="169" name="TextBox 168"/>
          <p:cNvSpPr txBox="1"/>
          <p:nvPr/>
        </p:nvSpPr>
        <p:spPr>
          <a:xfrm>
            <a:off x="7846265" y="3825846"/>
            <a:ext cx="689088" cy="430887"/>
          </a:xfrm>
          <a:prstGeom prst="rect">
            <a:avLst/>
          </a:prstGeom>
          <a:solidFill>
            <a:schemeClr val="accent3">
              <a:lumMod val="60000"/>
              <a:lumOff val="40000"/>
            </a:schemeClr>
          </a:solidFill>
        </p:spPr>
        <p:txBody>
          <a:bodyPr wrap="square" rtlCol="0">
            <a:spAutoFit/>
          </a:bodyPr>
          <a:lstStyle/>
          <a:p>
            <a:r>
              <a:rPr lang="es-ES" sz="1100" i="1" dirty="0" smtClean="0"/>
              <a:t>Foso de leones</a:t>
            </a:r>
            <a:endParaRPr lang="en-US" sz="1100" i="1" dirty="0"/>
          </a:p>
        </p:txBody>
      </p:sp>
      <p:sp>
        <p:nvSpPr>
          <p:cNvPr id="170" name="TextBox 169"/>
          <p:cNvSpPr txBox="1"/>
          <p:nvPr/>
        </p:nvSpPr>
        <p:spPr>
          <a:xfrm>
            <a:off x="8433513" y="3035083"/>
            <a:ext cx="689088" cy="430887"/>
          </a:xfrm>
          <a:prstGeom prst="rect">
            <a:avLst/>
          </a:prstGeom>
          <a:solidFill>
            <a:schemeClr val="accent3">
              <a:lumMod val="60000"/>
              <a:lumOff val="40000"/>
            </a:schemeClr>
          </a:solidFill>
        </p:spPr>
        <p:txBody>
          <a:bodyPr wrap="square" rtlCol="0">
            <a:spAutoFit/>
          </a:bodyPr>
          <a:lstStyle/>
          <a:p>
            <a:r>
              <a:rPr lang="es-ES" sz="1100" i="1" dirty="0" smtClean="0"/>
              <a:t>Futuro de Israel</a:t>
            </a:r>
            <a:endParaRPr lang="en-US" sz="1100" i="1" dirty="0"/>
          </a:p>
        </p:txBody>
      </p:sp>
      <p:sp>
        <p:nvSpPr>
          <p:cNvPr id="46" name="TextBox 45"/>
          <p:cNvSpPr txBox="1"/>
          <p:nvPr/>
        </p:nvSpPr>
        <p:spPr>
          <a:xfrm>
            <a:off x="1225808" y="2722069"/>
            <a:ext cx="993344" cy="1169551"/>
          </a:xfrm>
          <a:prstGeom prst="rect">
            <a:avLst/>
          </a:prstGeom>
          <a:solidFill>
            <a:srgbClr val="FFFF00"/>
          </a:solidFill>
        </p:spPr>
        <p:txBody>
          <a:bodyPr wrap="square" rtlCol="0">
            <a:spAutoFit/>
          </a:bodyPr>
          <a:lstStyle/>
          <a:p>
            <a:pPr algn="ctr"/>
            <a:r>
              <a:rPr lang="en-US" sz="1400" dirty="0" smtClean="0"/>
              <a:t>Dios</a:t>
            </a:r>
            <a:br>
              <a:rPr lang="en-US" sz="1400" dirty="0" smtClean="0"/>
            </a:br>
            <a:r>
              <a:rPr lang="en-US" sz="1400" dirty="0" smtClean="0"/>
              <a:t>control el</a:t>
            </a:r>
            <a:br>
              <a:rPr lang="en-US" sz="1400" dirty="0" smtClean="0"/>
            </a:br>
            <a:r>
              <a:rPr lang="en-US" sz="1400" dirty="0" err="1" smtClean="0"/>
              <a:t>ascenso</a:t>
            </a:r>
            <a:r>
              <a:rPr lang="en-US" sz="1400" dirty="0" smtClean="0"/>
              <a:t> y </a:t>
            </a:r>
            <a:br>
              <a:rPr lang="en-US" sz="1400" dirty="0" smtClean="0"/>
            </a:br>
            <a:r>
              <a:rPr lang="en-US" sz="1400" dirty="0" err="1" smtClean="0"/>
              <a:t>caída</a:t>
            </a:r>
            <a:r>
              <a:rPr lang="en-US" sz="1400" dirty="0" smtClean="0"/>
              <a:t> de</a:t>
            </a:r>
            <a:br>
              <a:rPr lang="en-US" sz="1400" dirty="0" smtClean="0"/>
            </a:br>
            <a:r>
              <a:rPr lang="en-US" sz="1400" dirty="0" err="1" smtClean="0"/>
              <a:t>reinos</a:t>
            </a:r>
            <a:endParaRPr lang="en-US" sz="1400" b="1" u="sng" dirty="0"/>
          </a:p>
        </p:txBody>
      </p:sp>
      <p:sp>
        <p:nvSpPr>
          <p:cNvPr id="47" name="TextBox 46"/>
          <p:cNvSpPr txBox="1"/>
          <p:nvPr/>
        </p:nvSpPr>
        <p:spPr>
          <a:xfrm rot="758916">
            <a:off x="1097998" y="4348433"/>
            <a:ext cx="5503430" cy="584775"/>
          </a:xfrm>
          <a:prstGeom prst="rect">
            <a:avLst/>
          </a:prstGeom>
          <a:solidFill>
            <a:srgbClr val="FFFF00"/>
          </a:solidFill>
        </p:spPr>
        <p:txBody>
          <a:bodyPr wrap="none" rtlCol="0">
            <a:spAutoFit/>
          </a:bodyPr>
          <a:lstStyle/>
          <a:p>
            <a:r>
              <a:rPr lang="en-US" sz="3200" dirty="0" err="1" smtClean="0">
                <a:latin typeface="Blackoak Std" pitchFamily="82" charset="0"/>
              </a:rPr>
              <a:t>Crean</a:t>
            </a:r>
            <a:r>
              <a:rPr lang="en-US" sz="3200" dirty="0" smtClean="0">
                <a:latin typeface="Blackoak Std" pitchFamily="82" charset="0"/>
              </a:rPr>
              <a:t> </a:t>
            </a:r>
            <a:r>
              <a:rPr lang="en-US" sz="3200" dirty="0" err="1" smtClean="0">
                <a:latin typeface="Blackoak Std" pitchFamily="82" charset="0"/>
              </a:rPr>
              <a:t>en</a:t>
            </a:r>
            <a:r>
              <a:rPr lang="en-US" sz="3200" dirty="0" smtClean="0">
                <a:latin typeface="Blackoak Std" pitchFamily="82" charset="0"/>
              </a:rPr>
              <a:t> Dios                                                 </a:t>
            </a:r>
            <a:endParaRPr lang="en-US" sz="3200" dirty="0">
              <a:latin typeface="Blackoak Std" pitchFamily="82" charset="0"/>
            </a:endParaRPr>
          </a:p>
        </p:txBody>
      </p:sp>
      <p:sp>
        <p:nvSpPr>
          <p:cNvPr id="48" name="TextBox 47"/>
          <p:cNvSpPr txBox="1"/>
          <p:nvPr/>
        </p:nvSpPr>
        <p:spPr>
          <a:xfrm>
            <a:off x="-26092" y="2250773"/>
            <a:ext cx="1423788" cy="738664"/>
          </a:xfrm>
          <a:prstGeom prst="rect">
            <a:avLst/>
          </a:prstGeom>
          <a:solidFill>
            <a:srgbClr val="FFFF00"/>
          </a:solidFill>
        </p:spPr>
        <p:txBody>
          <a:bodyPr wrap="none" rtlCol="0">
            <a:spAutoFit/>
          </a:bodyPr>
          <a:lstStyle/>
          <a:p>
            <a:pPr algn="ctr"/>
            <a:r>
              <a:rPr lang="en-US" sz="1400" dirty="0" err="1" smtClean="0"/>
              <a:t>Cautivos</a:t>
            </a:r>
            <a:r>
              <a:rPr lang="en-US" sz="1400" dirty="0" smtClean="0"/>
              <a:t>, </a:t>
            </a:r>
            <a:r>
              <a:rPr lang="en-US" sz="1400" dirty="0" err="1" smtClean="0"/>
              <a:t>pero</a:t>
            </a:r>
            <a:r>
              <a:rPr lang="en-US" sz="1400" dirty="0"/>
              <a:t/>
            </a:r>
            <a:br>
              <a:rPr lang="en-US" sz="1400" dirty="0"/>
            </a:br>
            <a:r>
              <a:rPr lang="en-US" sz="1400" dirty="0" err="1" smtClean="0"/>
              <a:t>obedezcan</a:t>
            </a:r>
            <a:r>
              <a:rPr lang="en-US" sz="1400" dirty="0" smtClean="0"/>
              <a:t> las</a:t>
            </a:r>
            <a:br>
              <a:rPr lang="en-US" sz="1400" dirty="0" smtClean="0"/>
            </a:br>
            <a:r>
              <a:rPr lang="en-US" sz="1400" b="1" u="sng" dirty="0" err="1" smtClean="0"/>
              <a:t>leyes</a:t>
            </a:r>
            <a:r>
              <a:rPr lang="en-US" sz="1400" dirty="0" smtClean="0"/>
              <a:t> de </a:t>
            </a:r>
            <a:r>
              <a:rPr lang="en-US" sz="1400" dirty="0" err="1" smtClean="0"/>
              <a:t>comidas</a:t>
            </a:r>
            <a:endParaRPr lang="en-US" sz="1400" b="1" u="sng" dirty="0"/>
          </a:p>
        </p:txBody>
      </p:sp>
      <p:sp>
        <p:nvSpPr>
          <p:cNvPr id="49" name="TextBox 48"/>
          <p:cNvSpPr txBox="1"/>
          <p:nvPr/>
        </p:nvSpPr>
        <p:spPr>
          <a:xfrm>
            <a:off x="2359229" y="3030516"/>
            <a:ext cx="993344" cy="738664"/>
          </a:xfrm>
          <a:prstGeom prst="rect">
            <a:avLst/>
          </a:prstGeom>
          <a:solidFill>
            <a:srgbClr val="FFFF00"/>
          </a:solidFill>
        </p:spPr>
        <p:txBody>
          <a:bodyPr wrap="square" rtlCol="0">
            <a:spAutoFit/>
          </a:bodyPr>
          <a:lstStyle/>
          <a:p>
            <a:pPr algn="ctr"/>
            <a:r>
              <a:rPr lang="en-US" sz="1400" dirty="0" smtClean="0"/>
              <a:t>Oren a Dios, no a </a:t>
            </a:r>
            <a:r>
              <a:rPr lang="en-US" sz="1400" dirty="0" err="1" smtClean="0"/>
              <a:t>los</a:t>
            </a:r>
            <a:r>
              <a:rPr lang="en-US" sz="1400" dirty="0" smtClean="0"/>
              <a:t> </a:t>
            </a:r>
            <a:r>
              <a:rPr lang="en-US" sz="1400" dirty="0" err="1" smtClean="0"/>
              <a:t>objetos</a:t>
            </a:r>
            <a:endParaRPr lang="en-US" sz="1400" b="1" u="sng" dirty="0"/>
          </a:p>
        </p:txBody>
      </p:sp>
      <p:sp>
        <p:nvSpPr>
          <p:cNvPr id="50" name="TextBox 49"/>
          <p:cNvSpPr txBox="1"/>
          <p:nvPr/>
        </p:nvSpPr>
        <p:spPr>
          <a:xfrm>
            <a:off x="3670845" y="3321054"/>
            <a:ext cx="993344" cy="1600438"/>
          </a:xfrm>
          <a:prstGeom prst="rect">
            <a:avLst/>
          </a:prstGeom>
          <a:solidFill>
            <a:srgbClr val="FFFF00"/>
          </a:solidFill>
        </p:spPr>
        <p:txBody>
          <a:bodyPr wrap="square" rtlCol="0">
            <a:spAutoFit/>
          </a:bodyPr>
          <a:lstStyle/>
          <a:p>
            <a:pPr algn="ctr"/>
            <a:r>
              <a:rPr lang="en-US" sz="1400" dirty="0" smtClean="0"/>
              <a:t>Dios </a:t>
            </a:r>
            <a:r>
              <a:rPr lang="en-US" sz="1400" dirty="0" err="1" smtClean="0"/>
              <a:t>humilla</a:t>
            </a:r>
            <a:r>
              <a:rPr lang="en-US" sz="1400" dirty="0" smtClean="0"/>
              <a:t> a </a:t>
            </a:r>
            <a:r>
              <a:rPr lang="en-US" sz="1400" dirty="0" err="1" smtClean="0"/>
              <a:t>los</a:t>
            </a:r>
            <a:r>
              <a:rPr lang="en-US" sz="1400" dirty="0" smtClean="0"/>
              <a:t> </a:t>
            </a:r>
            <a:r>
              <a:rPr lang="en-US" sz="1400" dirty="0" err="1" smtClean="0"/>
              <a:t>reyes</a:t>
            </a:r>
            <a:r>
              <a:rPr lang="en-US" sz="1400" dirty="0" smtClean="0"/>
              <a:t> </a:t>
            </a:r>
            <a:r>
              <a:rPr lang="en-US" sz="1400" dirty="0" err="1" smtClean="0"/>
              <a:t>poderosos</a:t>
            </a:r>
            <a:r>
              <a:rPr lang="en-US" sz="1400" dirty="0" smtClean="0"/>
              <a:t> que </a:t>
            </a:r>
            <a:r>
              <a:rPr lang="en-US" sz="1400" dirty="0" err="1" smtClean="0"/>
              <a:t>forman</a:t>
            </a:r>
            <a:r>
              <a:rPr lang="en-US" sz="1400" dirty="0" smtClean="0"/>
              <a:t> </a:t>
            </a:r>
            <a:r>
              <a:rPr lang="en-US" sz="1400" dirty="0" err="1" smtClean="0"/>
              <a:t>dinastías</a:t>
            </a:r>
            <a:endParaRPr lang="en-US" sz="1400" b="1" u="sng" dirty="0"/>
          </a:p>
        </p:txBody>
      </p:sp>
      <p:sp>
        <p:nvSpPr>
          <p:cNvPr id="51" name="TextBox 50"/>
          <p:cNvSpPr txBox="1"/>
          <p:nvPr/>
        </p:nvSpPr>
        <p:spPr>
          <a:xfrm>
            <a:off x="6401753" y="3350420"/>
            <a:ext cx="1059483" cy="1384995"/>
          </a:xfrm>
          <a:prstGeom prst="rect">
            <a:avLst/>
          </a:prstGeom>
          <a:solidFill>
            <a:srgbClr val="FFFF00"/>
          </a:solidFill>
        </p:spPr>
        <p:txBody>
          <a:bodyPr wrap="square" rtlCol="0">
            <a:spAutoFit/>
          </a:bodyPr>
          <a:lstStyle/>
          <a:p>
            <a:pPr algn="ctr"/>
            <a:r>
              <a:rPr lang="en-US" sz="1400" dirty="0" smtClean="0"/>
              <a:t>Dios </a:t>
            </a:r>
            <a:r>
              <a:rPr lang="en-US" sz="1400" dirty="0" err="1" smtClean="0"/>
              <a:t>humilla</a:t>
            </a:r>
            <a:r>
              <a:rPr lang="en-US" sz="1400" dirty="0" smtClean="0"/>
              <a:t> a </a:t>
            </a:r>
            <a:r>
              <a:rPr lang="en-US" sz="1400" dirty="0" err="1" smtClean="0"/>
              <a:t>los</a:t>
            </a:r>
            <a:r>
              <a:rPr lang="en-US" sz="1400" dirty="0" smtClean="0"/>
              <a:t> </a:t>
            </a:r>
            <a:r>
              <a:rPr lang="en-US" sz="1400" dirty="0" err="1" smtClean="0"/>
              <a:t>reyes</a:t>
            </a:r>
            <a:r>
              <a:rPr lang="en-US" sz="1400" dirty="0" smtClean="0"/>
              <a:t> </a:t>
            </a:r>
            <a:r>
              <a:rPr lang="en-US" sz="1400" dirty="0" err="1" smtClean="0"/>
              <a:t>malos</a:t>
            </a:r>
            <a:r>
              <a:rPr lang="en-US" sz="1400" dirty="0" smtClean="0"/>
              <a:t>, </a:t>
            </a:r>
            <a:r>
              <a:rPr lang="en-US" sz="1400" dirty="0" err="1" smtClean="0"/>
              <a:t>vanos</a:t>
            </a:r>
            <a:r>
              <a:rPr lang="en-US" sz="1400" dirty="0" smtClean="0"/>
              <a:t> y </a:t>
            </a:r>
            <a:r>
              <a:rPr lang="en-US" sz="1400" dirty="0" err="1" smtClean="0"/>
              <a:t>consentidos</a:t>
            </a:r>
            <a:endParaRPr lang="en-US" sz="1400" b="1" u="sng" dirty="0"/>
          </a:p>
        </p:txBody>
      </p:sp>
      <p:sp>
        <p:nvSpPr>
          <p:cNvPr id="52" name="TextBox 51"/>
          <p:cNvSpPr txBox="1"/>
          <p:nvPr/>
        </p:nvSpPr>
        <p:spPr>
          <a:xfrm>
            <a:off x="7519738" y="4489814"/>
            <a:ext cx="993344" cy="738664"/>
          </a:xfrm>
          <a:prstGeom prst="rect">
            <a:avLst/>
          </a:prstGeom>
          <a:solidFill>
            <a:srgbClr val="FFFF00"/>
          </a:solidFill>
        </p:spPr>
        <p:txBody>
          <a:bodyPr wrap="square" rtlCol="0">
            <a:spAutoFit/>
          </a:bodyPr>
          <a:lstStyle/>
          <a:p>
            <a:pPr algn="ctr"/>
            <a:r>
              <a:rPr lang="en-US" sz="1400" dirty="0" smtClean="0"/>
              <a:t>Oren a Dios no a </a:t>
            </a:r>
            <a:r>
              <a:rPr lang="en-US" sz="1400" dirty="0" err="1" smtClean="0"/>
              <a:t>reyes</a:t>
            </a:r>
            <a:endParaRPr lang="en-US" sz="1400" b="1" u="sng" dirty="0"/>
          </a:p>
        </p:txBody>
      </p:sp>
    </p:spTree>
    <p:extLst>
      <p:ext uri="{BB962C8B-B14F-4D97-AF65-F5344CB8AC3E}">
        <p14:creationId xmlns:p14="http://schemas.microsoft.com/office/powerpoint/2010/main" val="146732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7"/>
                                        </p:tgtEl>
                                        <p:attrNameLst>
                                          <p:attrName>style.visibility</p:attrName>
                                        </p:attrNameLst>
                                      </p:cBhvr>
                                      <p:to>
                                        <p:strVal val="visible"/>
                                      </p:to>
                                    </p:set>
                                    <p:anim calcmode="lin" valueType="num">
                                      <p:cBhvr additive="base">
                                        <p:cTn id="14" dur="500" fill="hold"/>
                                        <p:tgtEl>
                                          <p:spTgt spid="47"/>
                                        </p:tgtEl>
                                        <p:attrNameLst>
                                          <p:attrName>ppt_x</p:attrName>
                                        </p:attrNameLst>
                                      </p:cBhvr>
                                      <p:tavLst>
                                        <p:tav tm="0">
                                          <p:val>
                                            <p:strVal val="#ppt_x"/>
                                          </p:val>
                                        </p:tav>
                                        <p:tav tm="100000">
                                          <p:val>
                                            <p:strVal val="#ppt_x"/>
                                          </p:val>
                                        </p:tav>
                                      </p:tavLst>
                                    </p:anim>
                                    <p:anim calcmode="lin" valueType="num">
                                      <p:cBhvr additive="base">
                                        <p:cTn id="15"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48"/>
                                        </p:tgtEl>
                                        <p:attrNameLst>
                                          <p:attrName>style.visibility</p:attrName>
                                        </p:attrNameLst>
                                      </p:cBhvr>
                                      <p:to>
                                        <p:strVal val="visible"/>
                                      </p:to>
                                    </p:set>
                                    <p:anim calcmode="lin" valueType="num">
                                      <p:cBhvr>
                                        <p:cTn id="20" dur="500" fill="hold"/>
                                        <p:tgtEl>
                                          <p:spTgt spid="48"/>
                                        </p:tgtEl>
                                        <p:attrNameLst>
                                          <p:attrName>ppt_w</p:attrName>
                                        </p:attrNameLst>
                                      </p:cBhvr>
                                      <p:tavLst>
                                        <p:tav tm="0">
                                          <p:val>
                                            <p:fltVal val="0"/>
                                          </p:val>
                                        </p:tav>
                                        <p:tav tm="100000">
                                          <p:val>
                                            <p:strVal val="#ppt_w"/>
                                          </p:val>
                                        </p:tav>
                                      </p:tavLst>
                                    </p:anim>
                                    <p:anim calcmode="lin" valueType="num">
                                      <p:cBhvr>
                                        <p:cTn id="21" dur="500" fill="hold"/>
                                        <p:tgtEl>
                                          <p:spTgt spid="48"/>
                                        </p:tgtEl>
                                        <p:attrNameLst>
                                          <p:attrName>ppt_h</p:attrName>
                                        </p:attrNameLst>
                                      </p:cBhvr>
                                      <p:tavLst>
                                        <p:tav tm="0">
                                          <p:val>
                                            <p:fltVal val="0"/>
                                          </p:val>
                                        </p:tav>
                                        <p:tav tm="100000">
                                          <p:val>
                                            <p:strVal val="#ppt_h"/>
                                          </p:val>
                                        </p:tav>
                                      </p:tavLst>
                                    </p:anim>
                                    <p:animEffect transition="in" filter="fade">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anim calcmode="lin" valueType="num">
                                      <p:cBhvr>
                                        <p:cTn id="27" dur="500" fill="hold"/>
                                        <p:tgtEl>
                                          <p:spTgt spid="49"/>
                                        </p:tgtEl>
                                        <p:attrNameLst>
                                          <p:attrName>ppt_w</p:attrName>
                                        </p:attrNameLst>
                                      </p:cBhvr>
                                      <p:tavLst>
                                        <p:tav tm="0">
                                          <p:val>
                                            <p:fltVal val="0"/>
                                          </p:val>
                                        </p:tav>
                                        <p:tav tm="100000">
                                          <p:val>
                                            <p:strVal val="#ppt_w"/>
                                          </p:val>
                                        </p:tav>
                                      </p:tavLst>
                                    </p:anim>
                                    <p:anim calcmode="lin" valueType="num">
                                      <p:cBhvr>
                                        <p:cTn id="28" dur="500" fill="hold"/>
                                        <p:tgtEl>
                                          <p:spTgt spid="49"/>
                                        </p:tgtEl>
                                        <p:attrNameLst>
                                          <p:attrName>ppt_h</p:attrName>
                                        </p:attrNameLst>
                                      </p:cBhvr>
                                      <p:tavLst>
                                        <p:tav tm="0">
                                          <p:val>
                                            <p:fltVal val="0"/>
                                          </p:val>
                                        </p:tav>
                                        <p:tav tm="100000">
                                          <p:val>
                                            <p:strVal val="#ppt_h"/>
                                          </p:val>
                                        </p:tav>
                                      </p:tavLst>
                                    </p:anim>
                                    <p:animEffect transition="in" filter="fade">
                                      <p:cBhvr>
                                        <p:cTn id="29" dur="500"/>
                                        <p:tgtEl>
                                          <p:spTgt spid="49"/>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50"/>
                                        </p:tgtEl>
                                        <p:attrNameLst>
                                          <p:attrName>style.visibility</p:attrName>
                                        </p:attrNameLst>
                                      </p:cBhvr>
                                      <p:to>
                                        <p:strVal val="visible"/>
                                      </p:to>
                                    </p:set>
                                    <p:anim calcmode="lin" valueType="num">
                                      <p:cBhvr>
                                        <p:cTn id="34" dur="500" fill="hold"/>
                                        <p:tgtEl>
                                          <p:spTgt spid="50"/>
                                        </p:tgtEl>
                                        <p:attrNameLst>
                                          <p:attrName>ppt_w</p:attrName>
                                        </p:attrNameLst>
                                      </p:cBhvr>
                                      <p:tavLst>
                                        <p:tav tm="0">
                                          <p:val>
                                            <p:fltVal val="0"/>
                                          </p:val>
                                        </p:tav>
                                        <p:tav tm="100000">
                                          <p:val>
                                            <p:strVal val="#ppt_w"/>
                                          </p:val>
                                        </p:tav>
                                      </p:tavLst>
                                    </p:anim>
                                    <p:anim calcmode="lin" valueType="num">
                                      <p:cBhvr>
                                        <p:cTn id="35" dur="500" fill="hold"/>
                                        <p:tgtEl>
                                          <p:spTgt spid="50"/>
                                        </p:tgtEl>
                                        <p:attrNameLst>
                                          <p:attrName>ppt_h</p:attrName>
                                        </p:attrNameLst>
                                      </p:cBhvr>
                                      <p:tavLst>
                                        <p:tav tm="0">
                                          <p:val>
                                            <p:fltVal val="0"/>
                                          </p:val>
                                        </p:tav>
                                        <p:tav tm="100000">
                                          <p:val>
                                            <p:strVal val="#ppt_h"/>
                                          </p:val>
                                        </p:tav>
                                      </p:tavLst>
                                    </p:anim>
                                    <p:animEffect transition="in" filter="fade">
                                      <p:cBhvr>
                                        <p:cTn id="36" dur="500"/>
                                        <p:tgtEl>
                                          <p:spTgt spid="5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1"/>
                                        </p:tgtEl>
                                        <p:attrNameLst>
                                          <p:attrName>style.visibility</p:attrName>
                                        </p:attrNameLst>
                                      </p:cBhvr>
                                      <p:to>
                                        <p:strVal val="visible"/>
                                      </p:to>
                                    </p:set>
                                    <p:anim calcmode="lin" valueType="num">
                                      <p:cBhvr>
                                        <p:cTn id="41" dur="500" fill="hold"/>
                                        <p:tgtEl>
                                          <p:spTgt spid="51"/>
                                        </p:tgtEl>
                                        <p:attrNameLst>
                                          <p:attrName>ppt_w</p:attrName>
                                        </p:attrNameLst>
                                      </p:cBhvr>
                                      <p:tavLst>
                                        <p:tav tm="0">
                                          <p:val>
                                            <p:fltVal val="0"/>
                                          </p:val>
                                        </p:tav>
                                        <p:tav tm="100000">
                                          <p:val>
                                            <p:strVal val="#ppt_w"/>
                                          </p:val>
                                        </p:tav>
                                      </p:tavLst>
                                    </p:anim>
                                    <p:anim calcmode="lin" valueType="num">
                                      <p:cBhvr>
                                        <p:cTn id="42" dur="500" fill="hold"/>
                                        <p:tgtEl>
                                          <p:spTgt spid="51"/>
                                        </p:tgtEl>
                                        <p:attrNameLst>
                                          <p:attrName>ppt_h</p:attrName>
                                        </p:attrNameLst>
                                      </p:cBhvr>
                                      <p:tavLst>
                                        <p:tav tm="0">
                                          <p:val>
                                            <p:fltVal val="0"/>
                                          </p:val>
                                        </p:tav>
                                        <p:tav tm="100000">
                                          <p:val>
                                            <p:strVal val="#ppt_h"/>
                                          </p:val>
                                        </p:tav>
                                      </p:tavLst>
                                    </p:anim>
                                    <p:animEffect transition="in" filter="fade">
                                      <p:cBhvr>
                                        <p:cTn id="43" dur="500"/>
                                        <p:tgtEl>
                                          <p:spTgt spid="51"/>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2"/>
                                        </p:tgtEl>
                                        <p:attrNameLst>
                                          <p:attrName>style.visibility</p:attrName>
                                        </p:attrNameLst>
                                      </p:cBhvr>
                                      <p:to>
                                        <p:strVal val="visible"/>
                                      </p:to>
                                    </p:set>
                                    <p:anim calcmode="lin" valueType="num">
                                      <p:cBhvr>
                                        <p:cTn id="48" dur="500" fill="hold"/>
                                        <p:tgtEl>
                                          <p:spTgt spid="52"/>
                                        </p:tgtEl>
                                        <p:attrNameLst>
                                          <p:attrName>ppt_w</p:attrName>
                                        </p:attrNameLst>
                                      </p:cBhvr>
                                      <p:tavLst>
                                        <p:tav tm="0">
                                          <p:val>
                                            <p:fltVal val="0"/>
                                          </p:val>
                                        </p:tav>
                                        <p:tav tm="100000">
                                          <p:val>
                                            <p:strVal val="#ppt_w"/>
                                          </p:val>
                                        </p:tav>
                                      </p:tavLst>
                                    </p:anim>
                                    <p:anim calcmode="lin" valueType="num">
                                      <p:cBhvr>
                                        <p:cTn id="49" dur="500" fill="hold"/>
                                        <p:tgtEl>
                                          <p:spTgt spid="52"/>
                                        </p:tgtEl>
                                        <p:attrNameLst>
                                          <p:attrName>ppt_h</p:attrName>
                                        </p:attrNameLst>
                                      </p:cBhvr>
                                      <p:tavLst>
                                        <p:tav tm="0">
                                          <p:val>
                                            <p:fltVal val="0"/>
                                          </p:val>
                                        </p:tav>
                                        <p:tav tm="100000">
                                          <p:val>
                                            <p:strVal val="#ppt_h"/>
                                          </p:val>
                                        </p:tav>
                                      </p:tavLst>
                                    </p:anim>
                                    <p:animEffect transition="in" filter="fade">
                                      <p:cBhvr>
                                        <p:cTn id="5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0" grpId="0" animBg="1"/>
      <p:bldP spid="51" grpId="0" animBg="1"/>
      <p:bldP spid="52"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2000" b="-2000"/>
          </a:stretch>
        </a:blip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396447079"/>
              </p:ext>
            </p:extLst>
          </p:nvPr>
        </p:nvGraphicFramePr>
        <p:xfrm>
          <a:off x="2473625" y="824304"/>
          <a:ext cx="6660416" cy="4741791"/>
        </p:xfrm>
        <a:graphic>
          <a:graphicData uri="http://schemas.openxmlformats.org/drawingml/2006/table">
            <a:tbl>
              <a:tblPr firstRow="1" bandRow="1">
                <a:tableStyleId>{5C22544A-7EE6-4342-B048-85BDC9FD1C3A}</a:tableStyleId>
              </a:tblPr>
              <a:tblGrid>
                <a:gridCol w="955375"/>
                <a:gridCol w="4724400"/>
                <a:gridCol w="980641"/>
              </a:tblGrid>
              <a:tr h="280196">
                <a:tc>
                  <a:txBody>
                    <a:bodyPr/>
                    <a:lstStyle/>
                    <a:p>
                      <a:r>
                        <a:rPr lang="en-US" sz="1700" dirty="0" err="1" smtClean="0"/>
                        <a:t>Capítulo</a:t>
                      </a:r>
                      <a:endParaRPr lang="en-US" sz="1700" dirty="0"/>
                    </a:p>
                  </a:txBody>
                  <a:tcPr marT="38100" marB="38100">
                    <a:blipFill dpi="0" rotWithShape="1">
                      <a:blip r:embed="rId4">
                        <a:extLst>
                          <a:ext uri="{28A0092B-C50C-407E-A947-70E740481C1C}">
                            <a14:useLocalDpi xmlns:a14="http://schemas.microsoft.com/office/drawing/2010/main" val="0"/>
                          </a:ext>
                        </a:extLst>
                      </a:blip>
                      <a:srcRect/>
                      <a:stretch>
                        <a:fillRect/>
                      </a:stretch>
                    </a:blipFill>
                  </a:tcPr>
                </a:tc>
                <a:tc>
                  <a:txBody>
                    <a:bodyPr/>
                    <a:lstStyle/>
                    <a:p>
                      <a:r>
                        <a:rPr lang="en-US" sz="1700" dirty="0" err="1" smtClean="0"/>
                        <a:t>Descripción</a:t>
                      </a:r>
                      <a:endParaRPr lang="en-US" sz="1700" dirty="0"/>
                    </a:p>
                  </a:txBody>
                  <a:tcPr marT="38100" marB="38100">
                    <a:blipFill dpi="0" rotWithShape="1">
                      <a:blip r:embed="rId4">
                        <a:extLst>
                          <a:ext uri="{28A0092B-C50C-407E-A947-70E740481C1C}">
                            <a14:useLocalDpi xmlns:a14="http://schemas.microsoft.com/office/drawing/2010/main" val="0"/>
                          </a:ext>
                        </a:extLst>
                      </a:blip>
                      <a:srcRect/>
                      <a:stretch>
                        <a:fillRect/>
                      </a:stretch>
                    </a:blipFill>
                  </a:tcPr>
                </a:tc>
                <a:tc>
                  <a:txBody>
                    <a:bodyPr/>
                    <a:lstStyle/>
                    <a:p>
                      <a:pPr algn="l"/>
                      <a:r>
                        <a:rPr lang="en-US" sz="1700" dirty="0" err="1" smtClean="0"/>
                        <a:t>Idioma</a:t>
                      </a:r>
                      <a:endParaRPr lang="en-US" sz="1700" dirty="0"/>
                    </a:p>
                  </a:txBody>
                  <a:tcPr marT="38100" marB="38100">
                    <a:blipFill dpi="0" rotWithShape="1">
                      <a:blip r:embed="rId4">
                        <a:extLst>
                          <a:ext uri="{28A0092B-C50C-407E-A947-70E740481C1C}">
                            <a14:useLocalDpi xmlns:a14="http://schemas.microsoft.com/office/drawing/2010/main" val="0"/>
                          </a:ext>
                        </a:extLst>
                      </a:blip>
                      <a:srcRect/>
                      <a:stretch>
                        <a:fillRect/>
                      </a:stretch>
                    </a:blipFill>
                  </a:tcPr>
                </a:tc>
              </a:tr>
              <a:tr h="280196">
                <a:tc>
                  <a:txBody>
                    <a:bodyPr/>
                    <a:lstStyle/>
                    <a:p>
                      <a:pPr algn="ctr"/>
                      <a:r>
                        <a:rPr lang="es-ES" sz="1600" dirty="0" smtClean="0">
                          <a:solidFill>
                            <a:schemeClr val="bg1"/>
                          </a:solidFill>
                        </a:rPr>
                        <a:t>1</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FFFF00"/>
                          </a:solidFill>
                        </a:rPr>
                        <a:t>Daniel y amigos</a:t>
                      </a:r>
                      <a:r>
                        <a:rPr lang="es-ES" sz="1600" b="1" baseline="0" dirty="0" smtClean="0">
                          <a:solidFill>
                            <a:srgbClr val="FFFF00"/>
                          </a:solidFill>
                        </a:rPr>
                        <a:t> probados en cautiverio</a:t>
                      </a:r>
                      <a:endParaRPr lang="en-US" sz="1600" b="1" dirty="0">
                        <a:solidFill>
                          <a:srgbClr val="FFFF00"/>
                        </a:solidFill>
                      </a:endParaRPr>
                    </a:p>
                  </a:txBody>
                  <a:tcPr>
                    <a:solidFill>
                      <a:schemeClr val="tx1">
                        <a:alpha val="55000"/>
                      </a:schemeClr>
                    </a:solidFill>
                  </a:tcPr>
                </a:tc>
                <a:tc>
                  <a:txBody>
                    <a:bodyPr/>
                    <a:lstStyle/>
                    <a:p>
                      <a:pPr algn="ctr"/>
                      <a:r>
                        <a:rPr lang="es-ES" sz="1400" i="1" dirty="0" smtClean="0">
                          <a:solidFill>
                            <a:srgbClr val="FFFF00"/>
                          </a:solidFill>
                        </a:rPr>
                        <a:t>HEBREO</a:t>
                      </a:r>
                      <a:endParaRPr lang="en-US" sz="1400" i="1" dirty="0">
                        <a:solidFill>
                          <a:srgbClr val="FFFF00"/>
                        </a:solidFill>
                      </a:endParaRPr>
                    </a:p>
                  </a:txBody>
                  <a:tcPr>
                    <a:solidFill>
                      <a:schemeClr val="tx1">
                        <a:alpha val="55000"/>
                      </a:schemeClr>
                    </a:solidFill>
                  </a:tcPr>
                </a:tc>
              </a:tr>
              <a:tr h="372036">
                <a:tc>
                  <a:txBody>
                    <a:bodyPr/>
                    <a:lstStyle/>
                    <a:p>
                      <a:pPr algn="ctr"/>
                      <a:r>
                        <a:rPr lang="es-ES" sz="1600" dirty="0" smtClean="0">
                          <a:solidFill>
                            <a:schemeClr val="bg1"/>
                          </a:solidFill>
                        </a:rPr>
                        <a:t>2</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00FFFF"/>
                          </a:solidFill>
                        </a:rPr>
                        <a:t>Daniel y el sueño</a:t>
                      </a:r>
                      <a:r>
                        <a:rPr lang="es-ES" sz="1600" b="1" baseline="0" dirty="0" smtClean="0">
                          <a:solidFill>
                            <a:srgbClr val="00FFFF"/>
                          </a:solidFill>
                        </a:rPr>
                        <a:t> de Nabucodonosor de cuatro reinos</a:t>
                      </a:r>
                      <a:endParaRPr lang="en-US" sz="1600" b="1" dirty="0">
                        <a:solidFill>
                          <a:srgbClr val="00FFFF"/>
                        </a:solidFill>
                      </a:endParaRPr>
                    </a:p>
                  </a:txBody>
                  <a:tcPr>
                    <a:solidFill>
                      <a:schemeClr val="tx1">
                        <a:alpha val="55000"/>
                      </a:schemeClr>
                    </a:solidFill>
                  </a:tcPr>
                </a:tc>
                <a:tc>
                  <a:txBody>
                    <a:bodyPr/>
                    <a:lstStyle/>
                    <a:p>
                      <a:pPr algn="ctr"/>
                      <a:r>
                        <a:rPr lang="es-ES" sz="1400" i="1" dirty="0" smtClean="0">
                          <a:solidFill>
                            <a:srgbClr val="FFFF00"/>
                          </a:solidFill>
                        </a:rPr>
                        <a:t>ARAMEO</a:t>
                      </a:r>
                      <a:endParaRPr lang="en-US" sz="1400" i="1" dirty="0">
                        <a:solidFill>
                          <a:srgbClr val="FFFF00"/>
                        </a:solidFill>
                      </a:endParaRPr>
                    </a:p>
                  </a:txBody>
                  <a:tcPr>
                    <a:solidFill>
                      <a:schemeClr val="tx1">
                        <a:alpha val="55000"/>
                      </a:schemeClr>
                    </a:solidFill>
                  </a:tcPr>
                </a:tc>
              </a:tr>
              <a:tr h="280196">
                <a:tc>
                  <a:txBody>
                    <a:bodyPr/>
                    <a:lstStyle/>
                    <a:p>
                      <a:pPr algn="ctr"/>
                      <a:r>
                        <a:rPr lang="es-ES" sz="1600" dirty="0" smtClean="0">
                          <a:solidFill>
                            <a:schemeClr val="bg1"/>
                          </a:solidFill>
                        </a:rPr>
                        <a:t>3</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FFFF00"/>
                          </a:solidFill>
                        </a:rPr>
                        <a:t>Fe probada</a:t>
                      </a:r>
                      <a:r>
                        <a:rPr lang="es-ES" sz="1600" b="1" baseline="0" dirty="0" smtClean="0">
                          <a:solidFill>
                            <a:srgbClr val="FFFF00"/>
                          </a:solidFill>
                        </a:rPr>
                        <a:t> por fuego</a:t>
                      </a:r>
                      <a:endParaRPr lang="en-US" sz="1600" b="1" dirty="0">
                        <a:solidFill>
                          <a:srgbClr val="FFFF00"/>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ARAMEO</a:t>
                      </a:r>
                      <a:endParaRPr lang="en-US" sz="1400" i="1" dirty="0" smtClean="0">
                        <a:solidFill>
                          <a:srgbClr val="FFFF00"/>
                        </a:solidFill>
                      </a:endParaRPr>
                    </a:p>
                  </a:txBody>
                  <a:tcPr>
                    <a:solidFill>
                      <a:schemeClr val="tx1">
                        <a:alpha val="55000"/>
                      </a:schemeClr>
                    </a:solidFill>
                  </a:tcPr>
                </a:tc>
              </a:tr>
              <a:tr h="496711">
                <a:tc>
                  <a:txBody>
                    <a:bodyPr/>
                    <a:lstStyle/>
                    <a:p>
                      <a:pPr algn="ctr"/>
                      <a:r>
                        <a:rPr lang="es-ES" sz="1600" dirty="0" smtClean="0">
                          <a:solidFill>
                            <a:schemeClr val="bg1"/>
                          </a:solidFill>
                        </a:rPr>
                        <a:t>4</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FFFF00"/>
                          </a:solidFill>
                        </a:rPr>
                        <a:t>A</a:t>
                      </a:r>
                      <a:r>
                        <a:rPr lang="es-ES" sz="1600" b="1" baseline="0" dirty="0" smtClean="0">
                          <a:solidFill>
                            <a:srgbClr val="FFFF00"/>
                          </a:solidFill>
                        </a:rPr>
                        <a:t> Nabucodonosor se le muestra que Dios domina en las naciones</a:t>
                      </a:r>
                      <a:endParaRPr lang="en-US" sz="1600" b="1" dirty="0">
                        <a:solidFill>
                          <a:srgbClr val="FFFF00"/>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ARAMEO</a:t>
                      </a:r>
                      <a:endParaRPr lang="en-US" sz="1400" i="1" dirty="0" smtClean="0">
                        <a:solidFill>
                          <a:srgbClr val="FFFF00"/>
                        </a:solidFill>
                      </a:endParaRPr>
                    </a:p>
                  </a:txBody>
                  <a:tcPr>
                    <a:solidFill>
                      <a:schemeClr val="tx1">
                        <a:alpha val="55000"/>
                      </a:schemeClr>
                    </a:solidFill>
                  </a:tcPr>
                </a:tc>
              </a:tr>
              <a:tr h="304800">
                <a:tc>
                  <a:txBody>
                    <a:bodyPr/>
                    <a:lstStyle/>
                    <a:p>
                      <a:pPr algn="ctr"/>
                      <a:r>
                        <a:rPr lang="es-ES" sz="1600" dirty="0" smtClean="0">
                          <a:solidFill>
                            <a:schemeClr val="bg1"/>
                          </a:solidFill>
                        </a:rPr>
                        <a:t>5</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FFFF00"/>
                          </a:solidFill>
                        </a:rPr>
                        <a:t>El banquete</a:t>
                      </a:r>
                      <a:r>
                        <a:rPr lang="es-ES" sz="1600" b="1" baseline="0" dirty="0" smtClean="0">
                          <a:solidFill>
                            <a:srgbClr val="FFFF00"/>
                          </a:solidFill>
                        </a:rPr>
                        <a:t> de </a:t>
                      </a:r>
                      <a:r>
                        <a:rPr lang="es-ES" sz="1600" b="1" baseline="0" dirty="0" err="1" smtClean="0">
                          <a:solidFill>
                            <a:srgbClr val="FFFF00"/>
                          </a:solidFill>
                        </a:rPr>
                        <a:t>Belsasar</a:t>
                      </a:r>
                      <a:r>
                        <a:rPr lang="es-ES" sz="1600" b="1" baseline="0" dirty="0" smtClean="0">
                          <a:solidFill>
                            <a:srgbClr val="FFFF00"/>
                          </a:solidFill>
                        </a:rPr>
                        <a:t> y la caída de Babilonia</a:t>
                      </a:r>
                      <a:endParaRPr lang="en-US" sz="1600" b="1" dirty="0">
                        <a:solidFill>
                          <a:srgbClr val="FFFF00"/>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ARAMEO</a:t>
                      </a:r>
                      <a:endParaRPr lang="en-US" sz="1400" i="1" dirty="0" smtClean="0">
                        <a:solidFill>
                          <a:srgbClr val="FFFF00"/>
                        </a:solidFill>
                      </a:endParaRPr>
                    </a:p>
                  </a:txBody>
                  <a:tcPr>
                    <a:solidFill>
                      <a:schemeClr val="tx1">
                        <a:alpha val="55000"/>
                      </a:schemeClr>
                    </a:solidFill>
                  </a:tcPr>
                </a:tc>
              </a:tr>
              <a:tr h="280196">
                <a:tc>
                  <a:txBody>
                    <a:bodyPr/>
                    <a:lstStyle/>
                    <a:p>
                      <a:pPr algn="ctr"/>
                      <a:r>
                        <a:rPr lang="es-ES" sz="1600" dirty="0" smtClean="0">
                          <a:solidFill>
                            <a:schemeClr val="bg1"/>
                          </a:solidFill>
                        </a:rPr>
                        <a:t>6</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FFFF00"/>
                          </a:solidFill>
                        </a:rPr>
                        <a:t>La fe de Daniel en un foso de leones</a:t>
                      </a:r>
                      <a:endParaRPr lang="en-US" sz="1600" b="1" dirty="0">
                        <a:solidFill>
                          <a:srgbClr val="FFFF00"/>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ARAMEO</a:t>
                      </a:r>
                      <a:endParaRPr lang="en-US" sz="1400" i="1" dirty="0" smtClean="0">
                        <a:solidFill>
                          <a:srgbClr val="FFFF00"/>
                        </a:solidFill>
                      </a:endParaRPr>
                    </a:p>
                  </a:txBody>
                  <a:tcPr>
                    <a:solidFill>
                      <a:schemeClr val="tx1">
                        <a:alpha val="55000"/>
                      </a:schemeClr>
                    </a:solidFill>
                  </a:tcPr>
                </a:tc>
              </a:tr>
              <a:tr h="280196">
                <a:tc>
                  <a:txBody>
                    <a:bodyPr/>
                    <a:lstStyle/>
                    <a:p>
                      <a:pPr algn="ctr"/>
                      <a:r>
                        <a:rPr lang="es-ES" sz="1600" dirty="0" smtClean="0">
                          <a:solidFill>
                            <a:schemeClr val="bg1"/>
                          </a:solidFill>
                        </a:rPr>
                        <a:t>7</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00FFFF"/>
                          </a:solidFill>
                        </a:rPr>
                        <a:t>La visión de Daniel de 4 bestias</a:t>
                      </a:r>
                      <a:endParaRPr lang="en-US" sz="1600" b="1" dirty="0">
                        <a:solidFill>
                          <a:srgbClr val="00FFFF"/>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ARAMEO</a:t>
                      </a:r>
                      <a:endParaRPr lang="en-US" sz="1400" i="1" dirty="0" smtClean="0">
                        <a:solidFill>
                          <a:srgbClr val="FFFF00"/>
                        </a:solidFill>
                      </a:endParaRPr>
                    </a:p>
                  </a:txBody>
                  <a:tcPr>
                    <a:solidFill>
                      <a:schemeClr val="tx1">
                        <a:alpha val="55000"/>
                      </a:schemeClr>
                    </a:solidFill>
                  </a:tcPr>
                </a:tc>
              </a:tr>
              <a:tr h="365760">
                <a:tc>
                  <a:txBody>
                    <a:bodyPr/>
                    <a:lstStyle/>
                    <a:p>
                      <a:pPr algn="ctr"/>
                      <a:r>
                        <a:rPr lang="es-ES" sz="1600" dirty="0" smtClean="0">
                          <a:solidFill>
                            <a:schemeClr val="bg1"/>
                          </a:solidFill>
                        </a:rPr>
                        <a:t>8</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00FFFF"/>
                          </a:solidFill>
                        </a:rPr>
                        <a:t>La visión</a:t>
                      </a:r>
                      <a:r>
                        <a:rPr lang="es-ES" sz="1600" b="1" baseline="0" dirty="0" smtClean="0">
                          <a:solidFill>
                            <a:srgbClr val="00FFFF"/>
                          </a:solidFill>
                        </a:rPr>
                        <a:t> de Daniel del macho cabrío y el carnero</a:t>
                      </a:r>
                      <a:endParaRPr lang="en-US" sz="1600" b="1" dirty="0">
                        <a:solidFill>
                          <a:srgbClr val="00FFFF"/>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HEBREO</a:t>
                      </a:r>
                      <a:endParaRPr lang="en-US" sz="1400" i="1" dirty="0" smtClean="0">
                        <a:solidFill>
                          <a:srgbClr val="FFFF00"/>
                        </a:solidFill>
                      </a:endParaRPr>
                    </a:p>
                  </a:txBody>
                  <a:tcPr>
                    <a:solidFill>
                      <a:schemeClr val="tx1">
                        <a:alpha val="55000"/>
                      </a:schemeClr>
                    </a:solidFill>
                  </a:tcPr>
                </a:tc>
              </a:tr>
              <a:tr h="280196">
                <a:tc>
                  <a:txBody>
                    <a:bodyPr/>
                    <a:lstStyle/>
                    <a:p>
                      <a:pPr algn="ctr"/>
                      <a:r>
                        <a:rPr lang="es-ES" sz="1600" dirty="0" smtClean="0">
                          <a:solidFill>
                            <a:schemeClr val="bg1"/>
                          </a:solidFill>
                        </a:rPr>
                        <a:t>9</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FFFF00"/>
                          </a:solidFill>
                        </a:rPr>
                        <a:t>La oración de Daniel</a:t>
                      </a:r>
                      <a:r>
                        <a:rPr lang="es-ES" sz="1600" b="1" baseline="0" dirty="0" smtClean="0">
                          <a:solidFill>
                            <a:srgbClr val="FFFF00"/>
                          </a:solidFill>
                        </a:rPr>
                        <a:t> por el retorno</a:t>
                      </a:r>
                      <a:endParaRPr lang="en-US" sz="1600" b="1" dirty="0">
                        <a:solidFill>
                          <a:srgbClr val="FFFF00"/>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HEBREO</a:t>
                      </a:r>
                      <a:endParaRPr lang="en-US" sz="1400" i="1" dirty="0" smtClean="0">
                        <a:solidFill>
                          <a:srgbClr val="FFFF00"/>
                        </a:solidFill>
                      </a:endParaRPr>
                    </a:p>
                  </a:txBody>
                  <a:tcPr>
                    <a:solidFill>
                      <a:schemeClr val="tx1">
                        <a:alpha val="55000"/>
                      </a:schemeClr>
                    </a:solidFill>
                  </a:tcPr>
                </a:tc>
              </a:tr>
              <a:tr h="384705">
                <a:tc>
                  <a:txBody>
                    <a:bodyPr/>
                    <a:lstStyle/>
                    <a:p>
                      <a:pPr algn="ctr"/>
                      <a:r>
                        <a:rPr lang="es-ES" sz="1600" dirty="0" smtClean="0">
                          <a:solidFill>
                            <a:schemeClr val="bg1"/>
                          </a:solidFill>
                        </a:rPr>
                        <a:t>10</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00FFFF"/>
                          </a:solidFill>
                        </a:rPr>
                        <a:t>Introducción a las últimas</a:t>
                      </a:r>
                      <a:r>
                        <a:rPr lang="es-ES" sz="1600" b="1" baseline="0" dirty="0" smtClean="0">
                          <a:solidFill>
                            <a:srgbClr val="00FFFF"/>
                          </a:solidFill>
                        </a:rPr>
                        <a:t> visiones de Daniel</a:t>
                      </a:r>
                      <a:endParaRPr lang="en-US" sz="1600" b="1" dirty="0">
                        <a:solidFill>
                          <a:srgbClr val="00FFFF"/>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HEBREO</a:t>
                      </a:r>
                      <a:endParaRPr lang="en-US" sz="1400" i="1" dirty="0" smtClean="0">
                        <a:solidFill>
                          <a:srgbClr val="FFFF00"/>
                        </a:solidFill>
                      </a:endParaRPr>
                    </a:p>
                  </a:txBody>
                  <a:tcPr>
                    <a:solidFill>
                      <a:schemeClr val="tx1">
                        <a:alpha val="55000"/>
                      </a:schemeClr>
                    </a:solidFill>
                  </a:tcPr>
                </a:tc>
              </a:tr>
              <a:tr h="357930">
                <a:tc>
                  <a:txBody>
                    <a:bodyPr/>
                    <a:lstStyle/>
                    <a:p>
                      <a:pPr algn="ctr"/>
                      <a:r>
                        <a:rPr lang="es-ES" sz="1600" dirty="0" smtClean="0">
                          <a:solidFill>
                            <a:schemeClr val="bg1"/>
                          </a:solidFill>
                        </a:rPr>
                        <a:t>11</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00FFFF"/>
                          </a:solidFill>
                        </a:rPr>
                        <a:t>La visión de Daniel de</a:t>
                      </a:r>
                      <a:r>
                        <a:rPr lang="es-ES" sz="1600" b="1" baseline="0" dirty="0" smtClean="0">
                          <a:solidFill>
                            <a:srgbClr val="00FFFF"/>
                          </a:solidFill>
                        </a:rPr>
                        <a:t> entre los testamentos</a:t>
                      </a:r>
                      <a:endParaRPr lang="en-US" sz="1600" b="1" dirty="0">
                        <a:solidFill>
                          <a:srgbClr val="00FFFF"/>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HEBREO</a:t>
                      </a:r>
                      <a:endParaRPr lang="en-US" sz="1400" i="1" dirty="0" smtClean="0">
                        <a:solidFill>
                          <a:srgbClr val="FFFF00"/>
                        </a:solidFill>
                      </a:endParaRPr>
                    </a:p>
                  </a:txBody>
                  <a:tcPr>
                    <a:solidFill>
                      <a:schemeClr val="tx1">
                        <a:alpha val="55000"/>
                      </a:schemeClr>
                    </a:solidFill>
                  </a:tcPr>
                </a:tc>
              </a:tr>
              <a:tr h="280196">
                <a:tc>
                  <a:txBody>
                    <a:bodyPr/>
                    <a:lstStyle/>
                    <a:p>
                      <a:pPr algn="ctr"/>
                      <a:r>
                        <a:rPr lang="es-ES" sz="1600" dirty="0" smtClean="0">
                          <a:solidFill>
                            <a:schemeClr val="bg1"/>
                          </a:solidFill>
                        </a:rPr>
                        <a:t>12</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00FFFF"/>
                          </a:solidFill>
                        </a:rPr>
                        <a:t>La visión de Daniel</a:t>
                      </a:r>
                      <a:r>
                        <a:rPr lang="es-ES" sz="1600" b="1" baseline="0" dirty="0" smtClean="0">
                          <a:solidFill>
                            <a:srgbClr val="00FFFF"/>
                          </a:solidFill>
                        </a:rPr>
                        <a:t> de los últimos días</a:t>
                      </a:r>
                      <a:endParaRPr lang="en-US" sz="1600" b="1" dirty="0">
                        <a:solidFill>
                          <a:srgbClr val="00FFFF"/>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HEBREO</a:t>
                      </a:r>
                      <a:endParaRPr lang="en-US" sz="1400" i="1" dirty="0" smtClean="0">
                        <a:solidFill>
                          <a:srgbClr val="FFFF00"/>
                        </a:solidFill>
                      </a:endParaRPr>
                    </a:p>
                  </a:txBody>
                  <a:tcPr>
                    <a:solidFill>
                      <a:schemeClr val="tx1">
                        <a:alpha val="55000"/>
                      </a:schemeClr>
                    </a:solidFill>
                  </a:tcPr>
                </a:tc>
              </a:tr>
            </a:tbl>
          </a:graphicData>
        </a:graphic>
      </p:graphicFrame>
      <p:sp>
        <p:nvSpPr>
          <p:cNvPr id="3" name="Freeform 2"/>
          <p:cNvSpPr/>
          <p:nvPr/>
        </p:nvSpPr>
        <p:spPr>
          <a:xfrm>
            <a:off x="492398" y="1486682"/>
            <a:ext cx="1956079" cy="2676097"/>
          </a:xfrm>
          <a:custGeom>
            <a:avLst/>
            <a:gdLst>
              <a:gd name="connsiteX0" fmla="*/ 1956079 w 1956079"/>
              <a:gd name="connsiteY0" fmla="*/ 342119 h 2676097"/>
              <a:gd name="connsiteX1" fmla="*/ 558029 w 1956079"/>
              <a:gd name="connsiteY1" fmla="*/ 9610 h 2676097"/>
              <a:gd name="connsiteX2" fmla="*/ 74380 w 1956079"/>
              <a:gd name="connsiteY2" fmla="*/ 674628 h 2676097"/>
              <a:gd name="connsiteX3" fmla="*/ 44152 w 1956079"/>
              <a:gd name="connsiteY3" fmla="*/ 1173392 h 2676097"/>
              <a:gd name="connsiteX4" fmla="*/ 490016 w 1956079"/>
              <a:gd name="connsiteY4" fmla="*/ 2586555 h 2676097"/>
              <a:gd name="connsiteX5" fmla="*/ 1933408 w 1956079"/>
              <a:gd name="connsiteY5" fmla="*/ 2412744 h 2676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079" h="2676097">
                <a:moveTo>
                  <a:pt x="1956079" y="342119"/>
                </a:moveTo>
                <a:cubicBezTo>
                  <a:pt x="1413862" y="148155"/>
                  <a:pt x="871645" y="-45808"/>
                  <a:pt x="558029" y="9610"/>
                </a:cubicBezTo>
                <a:cubicBezTo>
                  <a:pt x="244412" y="65028"/>
                  <a:pt x="160026" y="480664"/>
                  <a:pt x="74380" y="674628"/>
                </a:cubicBezTo>
                <a:cubicBezTo>
                  <a:pt x="-11266" y="868592"/>
                  <a:pt x="-25121" y="854738"/>
                  <a:pt x="44152" y="1173392"/>
                </a:cubicBezTo>
                <a:cubicBezTo>
                  <a:pt x="113425" y="1492047"/>
                  <a:pt x="175140" y="2379996"/>
                  <a:pt x="490016" y="2586555"/>
                </a:cubicBezTo>
                <a:cubicBezTo>
                  <a:pt x="804892" y="2793114"/>
                  <a:pt x="1369150" y="2602929"/>
                  <a:pt x="1933408" y="2412744"/>
                </a:cubicBezTo>
              </a:path>
            </a:pathLst>
          </a:custGeom>
          <a:noFill/>
          <a:ln w="76200">
            <a:solidFill>
              <a:schemeClr val="bg2"/>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Freeform 13"/>
          <p:cNvSpPr/>
          <p:nvPr/>
        </p:nvSpPr>
        <p:spPr>
          <a:xfrm>
            <a:off x="1035887" y="2076127"/>
            <a:ext cx="1420146" cy="1613208"/>
          </a:xfrm>
          <a:custGeom>
            <a:avLst/>
            <a:gdLst>
              <a:gd name="connsiteX0" fmla="*/ 1420146 w 1420146"/>
              <a:gd name="connsiteY0" fmla="*/ 183423 h 1613208"/>
              <a:gd name="connsiteX1" fmla="*/ 377277 w 1420146"/>
              <a:gd name="connsiteY1" fmla="*/ 39840 h 1613208"/>
              <a:gd name="connsiteX2" fmla="*/ 6982 w 1420146"/>
              <a:gd name="connsiteY2" fmla="*/ 818213 h 1613208"/>
              <a:gd name="connsiteX3" fmla="*/ 241250 w 1420146"/>
              <a:gd name="connsiteY3" fmla="*/ 1573916 h 1613208"/>
              <a:gd name="connsiteX4" fmla="*/ 1420146 w 1420146"/>
              <a:gd name="connsiteY4" fmla="*/ 1437890 h 1613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0146" h="1613208">
                <a:moveTo>
                  <a:pt x="1420146" y="183423"/>
                </a:moveTo>
                <a:cubicBezTo>
                  <a:pt x="1016475" y="58732"/>
                  <a:pt x="612804" y="-65958"/>
                  <a:pt x="377277" y="39840"/>
                </a:cubicBezTo>
                <a:cubicBezTo>
                  <a:pt x="141750" y="145638"/>
                  <a:pt x="29653" y="562534"/>
                  <a:pt x="6982" y="818213"/>
                </a:cubicBezTo>
                <a:cubicBezTo>
                  <a:pt x="-15689" y="1073892"/>
                  <a:pt x="5723" y="1470637"/>
                  <a:pt x="241250" y="1573916"/>
                </a:cubicBezTo>
                <a:cubicBezTo>
                  <a:pt x="476777" y="1677195"/>
                  <a:pt x="948461" y="1557542"/>
                  <a:pt x="1420146" y="1437890"/>
                </a:cubicBezTo>
              </a:path>
            </a:pathLst>
          </a:custGeom>
          <a:noFill/>
          <a:ln w="76200">
            <a:solidFill>
              <a:schemeClr val="bg2"/>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itle 3"/>
          <p:cNvSpPr>
            <a:spLocks noGrp="1"/>
          </p:cNvSpPr>
          <p:nvPr>
            <p:ph type="title"/>
          </p:nvPr>
        </p:nvSpPr>
        <p:spPr>
          <a:xfrm>
            <a:off x="1671952" y="-97465"/>
            <a:ext cx="8229600" cy="952500"/>
          </a:xfrm>
        </p:spPr>
        <p:txBody>
          <a:bodyPr>
            <a:normAutofit/>
          </a:bodyPr>
          <a:lstStyle/>
          <a:p>
            <a:r>
              <a:rPr lang="en-US" sz="4800" dirty="0" err="1" smtClean="0"/>
              <a:t>Bosquejo</a:t>
            </a:r>
            <a:r>
              <a:rPr lang="en-US" sz="4800" dirty="0" smtClean="0"/>
              <a:t> de Daniel</a:t>
            </a:r>
            <a:endParaRPr lang="en-US" sz="4800" dirty="0"/>
          </a:p>
        </p:txBody>
      </p:sp>
      <p:sp>
        <p:nvSpPr>
          <p:cNvPr id="21" name="Freeform 20"/>
          <p:cNvSpPr/>
          <p:nvPr/>
        </p:nvSpPr>
        <p:spPr>
          <a:xfrm>
            <a:off x="1848659" y="2608904"/>
            <a:ext cx="614932" cy="628521"/>
          </a:xfrm>
          <a:custGeom>
            <a:avLst/>
            <a:gdLst>
              <a:gd name="connsiteX0" fmla="*/ 408453 w 423567"/>
              <a:gd name="connsiteY0" fmla="*/ 73858 h 628521"/>
              <a:gd name="connsiteX1" fmla="*/ 136400 w 423567"/>
              <a:gd name="connsiteY1" fmla="*/ 13402 h 628521"/>
              <a:gd name="connsiteX2" fmla="*/ 374 w 423567"/>
              <a:gd name="connsiteY2" fmla="*/ 300569 h 628521"/>
              <a:gd name="connsiteX3" fmla="*/ 174185 w 423567"/>
              <a:gd name="connsiteY3" fmla="*/ 610407 h 628521"/>
              <a:gd name="connsiteX4" fmla="*/ 423567 w 423567"/>
              <a:gd name="connsiteY4" fmla="*/ 565064 h 628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567" h="628521">
                <a:moveTo>
                  <a:pt x="408453" y="73858"/>
                </a:moveTo>
                <a:cubicBezTo>
                  <a:pt x="306433" y="24737"/>
                  <a:pt x="204413" y="-24383"/>
                  <a:pt x="136400" y="13402"/>
                </a:cubicBezTo>
                <a:cubicBezTo>
                  <a:pt x="68387" y="51187"/>
                  <a:pt x="-5923" y="201068"/>
                  <a:pt x="374" y="300569"/>
                </a:cubicBezTo>
                <a:cubicBezTo>
                  <a:pt x="6671" y="400070"/>
                  <a:pt x="103653" y="566325"/>
                  <a:pt x="174185" y="610407"/>
                </a:cubicBezTo>
                <a:cubicBezTo>
                  <a:pt x="244717" y="654489"/>
                  <a:pt x="334142" y="609776"/>
                  <a:pt x="423567" y="565064"/>
                </a:cubicBezTo>
              </a:path>
            </a:pathLst>
          </a:custGeom>
          <a:noFill/>
          <a:ln w="76200">
            <a:solidFill>
              <a:schemeClr val="bg2"/>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Box 33"/>
          <p:cNvSpPr txBox="1"/>
          <p:nvPr/>
        </p:nvSpPr>
        <p:spPr>
          <a:xfrm>
            <a:off x="76200" y="748126"/>
            <a:ext cx="2249695" cy="738565"/>
          </a:xfrm>
          <a:prstGeom prst="rect">
            <a:avLst/>
          </a:prstGeom>
          <a:noFill/>
        </p:spPr>
        <p:txBody>
          <a:bodyPr wrap="square" lIns="91345" tIns="45671" rIns="91345" bIns="45671" rtlCol="0">
            <a:spAutoFit/>
          </a:bodyPr>
          <a:lstStyle/>
          <a:p>
            <a:pPr algn="ctr" defTabSz="913448"/>
            <a:r>
              <a:rPr lang="en-US" sz="1400" i="1" dirty="0" smtClean="0">
                <a:solidFill>
                  <a:prstClr val="white"/>
                </a:solidFill>
                <a:latin typeface="Lucida Handwriting" panose="03010101010101010101" pitchFamily="66" charset="0"/>
              </a:rPr>
              <a:t>Dios </a:t>
            </a:r>
            <a:r>
              <a:rPr lang="en-US" sz="1400" i="1" dirty="0" err="1" smtClean="0">
                <a:solidFill>
                  <a:prstClr val="white"/>
                </a:solidFill>
                <a:latin typeface="Lucida Handwriting" panose="03010101010101010101" pitchFamily="66" charset="0"/>
              </a:rPr>
              <a:t>domina</a:t>
            </a:r>
            <a:r>
              <a:rPr lang="en-US" sz="1400" i="1" dirty="0" smtClean="0">
                <a:solidFill>
                  <a:prstClr val="white"/>
                </a:solidFill>
                <a:latin typeface="Lucida Handwriting" panose="03010101010101010101" pitchFamily="66" charset="0"/>
              </a:rPr>
              <a:t> </a:t>
            </a:r>
            <a:r>
              <a:rPr lang="en-US" sz="1400" i="1" dirty="0" err="1" smtClean="0">
                <a:solidFill>
                  <a:prstClr val="white"/>
                </a:solidFill>
                <a:latin typeface="Lucida Handwriting" panose="03010101010101010101" pitchFamily="66" charset="0"/>
              </a:rPr>
              <a:t>en</a:t>
            </a:r>
            <a:r>
              <a:rPr lang="en-US" sz="1400" i="1" dirty="0" smtClean="0">
                <a:solidFill>
                  <a:prstClr val="white"/>
                </a:solidFill>
                <a:latin typeface="Lucida Handwriting" panose="03010101010101010101" pitchFamily="66" charset="0"/>
              </a:rPr>
              <a:t> </a:t>
            </a:r>
            <a:r>
              <a:rPr lang="en-US" sz="1400" i="1" dirty="0" err="1" smtClean="0">
                <a:solidFill>
                  <a:prstClr val="white"/>
                </a:solidFill>
                <a:latin typeface="Lucida Handwriting" panose="03010101010101010101" pitchFamily="66" charset="0"/>
              </a:rPr>
              <a:t>los</a:t>
            </a:r>
            <a:r>
              <a:rPr lang="en-US" sz="1400" i="1" dirty="0" smtClean="0">
                <a:solidFill>
                  <a:prstClr val="white"/>
                </a:solidFill>
                <a:latin typeface="Lucida Handwriting" panose="03010101010101010101" pitchFamily="66" charset="0"/>
              </a:rPr>
              <a:t> </a:t>
            </a:r>
            <a:r>
              <a:rPr lang="en-US" sz="1400" i="1" dirty="0" err="1" smtClean="0">
                <a:solidFill>
                  <a:prstClr val="white"/>
                </a:solidFill>
                <a:latin typeface="Lucida Handwriting" panose="03010101010101010101" pitchFamily="66" charset="0"/>
              </a:rPr>
              <a:t>reinos</a:t>
            </a:r>
            <a:r>
              <a:rPr lang="en-US" sz="1400" i="1" dirty="0" smtClean="0">
                <a:solidFill>
                  <a:prstClr val="white"/>
                </a:solidFill>
                <a:latin typeface="Lucida Handwriting" panose="03010101010101010101" pitchFamily="66" charset="0"/>
              </a:rPr>
              <a:t> de </a:t>
            </a:r>
            <a:r>
              <a:rPr lang="en-US" sz="1400" i="1" dirty="0" err="1" smtClean="0">
                <a:solidFill>
                  <a:prstClr val="white"/>
                </a:solidFill>
                <a:latin typeface="Lucida Handwriting" panose="03010101010101010101" pitchFamily="66" charset="0"/>
              </a:rPr>
              <a:t>los</a:t>
            </a:r>
            <a:r>
              <a:rPr lang="en-US" sz="1400" i="1" dirty="0" smtClean="0">
                <a:solidFill>
                  <a:prstClr val="white"/>
                </a:solidFill>
                <a:latin typeface="Lucida Handwriting" panose="03010101010101010101" pitchFamily="66" charset="0"/>
              </a:rPr>
              <a:t> hombres (Dan </a:t>
            </a:r>
            <a:r>
              <a:rPr lang="en-US" sz="1400" i="1" dirty="0">
                <a:solidFill>
                  <a:prstClr val="white"/>
                </a:solidFill>
                <a:latin typeface="Lucida Handwriting" panose="03010101010101010101" pitchFamily="66" charset="0"/>
              </a:rPr>
              <a:t>4:17)</a:t>
            </a:r>
          </a:p>
        </p:txBody>
      </p:sp>
      <p:sp>
        <p:nvSpPr>
          <p:cNvPr id="35" name="TextBox 34"/>
          <p:cNvSpPr txBox="1"/>
          <p:nvPr/>
        </p:nvSpPr>
        <p:spPr>
          <a:xfrm>
            <a:off x="264280" y="4501692"/>
            <a:ext cx="2044324" cy="954008"/>
          </a:xfrm>
          <a:prstGeom prst="rect">
            <a:avLst/>
          </a:prstGeom>
          <a:noFill/>
        </p:spPr>
        <p:txBody>
          <a:bodyPr wrap="square" lIns="91345" tIns="45671" rIns="91345" bIns="45671" rtlCol="0">
            <a:spAutoFit/>
          </a:bodyPr>
          <a:lstStyle/>
          <a:p>
            <a:pPr algn="ctr" defTabSz="913448"/>
            <a:r>
              <a:rPr lang="en-US" sz="1400" i="1" dirty="0">
                <a:solidFill>
                  <a:prstClr val="white"/>
                </a:solidFill>
                <a:latin typeface="Lucida Handwriting" panose="03010101010101010101" pitchFamily="66" charset="0"/>
              </a:rPr>
              <a:t>Dios </a:t>
            </a:r>
            <a:r>
              <a:rPr lang="en-US" sz="1400" i="1" dirty="0" err="1">
                <a:solidFill>
                  <a:prstClr val="white"/>
                </a:solidFill>
                <a:latin typeface="Lucida Handwriting" panose="03010101010101010101" pitchFamily="66" charset="0"/>
              </a:rPr>
              <a:t>domina</a:t>
            </a:r>
            <a:r>
              <a:rPr lang="en-US" sz="1400" i="1" dirty="0">
                <a:solidFill>
                  <a:prstClr val="white"/>
                </a:solidFill>
                <a:latin typeface="Lucida Handwriting" panose="03010101010101010101" pitchFamily="66" charset="0"/>
              </a:rPr>
              <a:t> </a:t>
            </a:r>
            <a:r>
              <a:rPr lang="en-US" sz="1400" i="1" dirty="0" err="1">
                <a:solidFill>
                  <a:prstClr val="white"/>
                </a:solidFill>
                <a:latin typeface="Lucida Handwriting" panose="03010101010101010101" pitchFamily="66" charset="0"/>
              </a:rPr>
              <a:t>en</a:t>
            </a:r>
            <a:r>
              <a:rPr lang="en-US" sz="1400" i="1" dirty="0">
                <a:solidFill>
                  <a:prstClr val="white"/>
                </a:solidFill>
                <a:latin typeface="Lucida Handwriting" panose="03010101010101010101" pitchFamily="66" charset="0"/>
              </a:rPr>
              <a:t> </a:t>
            </a:r>
            <a:r>
              <a:rPr lang="en-US" sz="1400" i="1" dirty="0" err="1">
                <a:solidFill>
                  <a:prstClr val="white"/>
                </a:solidFill>
                <a:latin typeface="Lucida Handwriting" panose="03010101010101010101" pitchFamily="66" charset="0"/>
              </a:rPr>
              <a:t>los</a:t>
            </a:r>
            <a:r>
              <a:rPr lang="en-US" sz="1400" i="1" dirty="0">
                <a:solidFill>
                  <a:prstClr val="white"/>
                </a:solidFill>
                <a:latin typeface="Lucida Handwriting" panose="03010101010101010101" pitchFamily="66" charset="0"/>
              </a:rPr>
              <a:t> </a:t>
            </a:r>
            <a:r>
              <a:rPr lang="en-US" sz="1400" i="1" dirty="0" err="1">
                <a:solidFill>
                  <a:prstClr val="white"/>
                </a:solidFill>
                <a:latin typeface="Lucida Handwriting" panose="03010101010101010101" pitchFamily="66" charset="0"/>
              </a:rPr>
              <a:t>reinos</a:t>
            </a:r>
            <a:r>
              <a:rPr lang="en-US" sz="1400" i="1" dirty="0">
                <a:solidFill>
                  <a:prstClr val="white"/>
                </a:solidFill>
                <a:latin typeface="Lucida Handwriting" panose="03010101010101010101" pitchFamily="66" charset="0"/>
              </a:rPr>
              <a:t> de </a:t>
            </a:r>
            <a:r>
              <a:rPr lang="en-US" sz="1400" i="1" dirty="0" err="1">
                <a:solidFill>
                  <a:prstClr val="white"/>
                </a:solidFill>
                <a:latin typeface="Lucida Handwriting" panose="03010101010101010101" pitchFamily="66" charset="0"/>
              </a:rPr>
              <a:t>los</a:t>
            </a:r>
            <a:r>
              <a:rPr lang="en-US" sz="1400" i="1" dirty="0">
                <a:solidFill>
                  <a:prstClr val="white"/>
                </a:solidFill>
                <a:latin typeface="Lucida Handwriting" panose="03010101010101010101" pitchFamily="66" charset="0"/>
              </a:rPr>
              <a:t> hombres (Dan 4:17)</a:t>
            </a:r>
          </a:p>
        </p:txBody>
      </p:sp>
      <p:sp>
        <p:nvSpPr>
          <p:cNvPr id="2" name="TextBox 1"/>
          <p:cNvSpPr txBox="1"/>
          <p:nvPr/>
        </p:nvSpPr>
        <p:spPr>
          <a:xfrm>
            <a:off x="476403" y="378785"/>
            <a:ext cx="1696298" cy="369332"/>
          </a:xfrm>
          <a:prstGeom prst="rect">
            <a:avLst/>
          </a:prstGeom>
          <a:noFill/>
        </p:spPr>
        <p:txBody>
          <a:bodyPr wrap="none" rtlCol="0">
            <a:spAutoFit/>
          </a:bodyPr>
          <a:lstStyle/>
          <a:p>
            <a:pPr defTabSz="913448"/>
            <a:r>
              <a:rPr lang="en-US" b="1" dirty="0" err="1" smtClean="0">
                <a:solidFill>
                  <a:srgbClr val="FFFF00"/>
                </a:solidFill>
              </a:rPr>
              <a:t>En</a:t>
            </a:r>
            <a:r>
              <a:rPr lang="en-US" b="1" dirty="0" smtClean="0">
                <a:solidFill>
                  <a:srgbClr val="FFFF00"/>
                </a:solidFill>
              </a:rPr>
              <a:t> la </a:t>
            </a:r>
            <a:r>
              <a:rPr lang="en-US" b="1" dirty="0" err="1" smtClean="0">
                <a:solidFill>
                  <a:srgbClr val="FFFF00"/>
                </a:solidFill>
              </a:rPr>
              <a:t>actualidad</a:t>
            </a:r>
            <a:endParaRPr lang="en-US" b="1" dirty="0">
              <a:solidFill>
                <a:srgbClr val="FFFF00"/>
              </a:solidFill>
            </a:endParaRPr>
          </a:p>
        </p:txBody>
      </p:sp>
      <p:sp>
        <p:nvSpPr>
          <p:cNvPr id="37" name="TextBox 36"/>
          <p:cNvSpPr txBox="1"/>
          <p:nvPr/>
        </p:nvSpPr>
        <p:spPr>
          <a:xfrm>
            <a:off x="347000" y="4147570"/>
            <a:ext cx="1998047" cy="369332"/>
          </a:xfrm>
          <a:prstGeom prst="rect">
            <a:avLst/>
          </a:prstGeom>
          <a:noFill/>
        </p:spPr>
        <p:txBody>
          <a:bodyPr wrap="none" rtlCol="0">
            <a:spAutoFit/>
          </a:bodyPr>
          <a:lstStyle/>
          <a:p>
            <a:pPr defTabSz="913448"/>
            <a:r>
              <a:rPr lang="en-US" b="1" dirty="0" err="1" smtClean="0">
                <a:solidFill>
                  <a:srgbClr val="FFFF00"/>
                </a:solidFill>
              </a:rPr>
              <a:t>En</a:t>
            </a:r>
            <a:r>
              <a:rPr lang="en-US" b="1" dirty="0" smtClean="0">
                <a:solidFill>
                  <a:srgbClr val="FFFF00"/>
                </a:solidFill>
              </a:rPr>
              <a:t> </a:t>
            </a:r>
            <a:r>
              <a:rPr lang="en-US" b="1" dirty="0" err="1" smtClean="0">
                <a:solidFill>
                  <a:srgbClr val="FFFF00"/>
                </a:solidFill>
              </a:rPr>
              <a:t>tiempos</a:t>
            </a:r>
            <a:r>
              <a:rPr lang="en-US" b="1" dirty="0" smtClean="0">
                <a:solidFill>
                  <a:srgbClr val="FFFF00"/>
                </a:solidFill>
              </a:rPr>
              <a:t> </a:t>
            </a:r>
            <a:r>
              <a:rPr lang="en-US" b="1" dirty="0" err="1" smtClean="0">
                <a:solidFill>
                  <a:srgbClr val="FFFF00"/>
                </a:solidFill>
              </a:rPr>
              <a:t>futuros</a:t>
            </a:r>
            <a:endParaRPr lang="en-US" b="1" dirty="0">
              <a:solidFill>
                <a:srgbClr val="FFFF00"/>
              </a:solidFill>
            </a:endParaRPr>
          </a:p>
        </p:txBody>
      </p:sp>
      <p:sp>
        <p:nvSpPr>
          <p:cNvPr id="38" name="TextBox 37"/>
          <p:cNvSpPr txBox="1"/>
          <p:nvPr/>
        </p:nvSpPr>
        <p:spPr>
          <a:xfrm>
            <a:off x="30675" y="2186311"/>
            <a:ext cx="987620" cy="738664"/>
          </a:xfrm>
          <a:prstGeom prst="rect">
            <a:avLst/>
          </a:prstGeom>
          <a:solidFill>
            <a:schemeClr val="bg2">
              <a:lumMod val="10000"/>
            </a:schemeClr>
          </a:solidFill>
        </p:spPr>
        <p:txBody>
          <a:bodyPr wrap="square" lIns="0" rIns="0" rtlCol="0">
            <a:spAutoFit/>
          </a:bodyPr>
          <a:lstStyle/>
          <a:p>
            <a:pPr algn="ctr"/>
            <a:r>
              <a:rPr lang="en-US" sz="1400" dirty="0" smtClean="0">
                <a:solidFill>
                  <a:prstClr val="white"/>
                </a:solidFill>
                <a:latin typeface="Arial" panose="020B0604020202020204" pitchFamily="34" charset="0"/>
                <a:cs typeface="Arial" panose="020B0604020202020204" pitchFamily="34" charset="0"/>
              </a:rPr>
              <a:t>4 </a:t>
            </a:r>
            <a:r>
              <a:rPr lang="en-US" sz="1400" dirty="0" err="1" smtClean="0">
                <a:solidFill>
                  <a:prstClr val="white"/>
                </a:solidFill>
                <a:latin typeface="Arial" panose="020B0604020202020204" pitchFamily="34" charset="0"/>
                <a:cs typeface="Arial" panose="020B0604020202020204" pitchFamily="34" charset="0"/>
              </a:rPr>
              <a:t>imperios</a:t>
            </a:r>
            <a:r>
              <a:rPr lang="en-US" sz="1400" dirty="0" smtClean="0">
                <a:solidFill>
                  <a:prstClr val="white"/>
                </a:solidFill>
                <a:latin typeface="Arial" panose="020B0604020202020204" pitchFamily="34" charset="0"/>
                <a:cs typeface="Arial" panose="020B0604020202020204" pitchFamily="34" charset="0"/>
              </a:rPr>
              <a:t> se </a:t>
            </a:r>
            <a:r>
              <a:rPr lang="en-US" sz="1400" dirty="0" err="1" smtClean="0">
                <a:solidFill>
                  <a:prstClr val="white"/>
                </a:solidFill>
                <a:latin typeface="Arial" panose="020B0604020202020204" pitchFamily="34" charset="0"/>
                <a:cs typeface="Arial" panose="020B0604020202020204" pitchFamily="34" charset="0"/>
              </a:rPr>
              <a:t>levantan</a:t>
            </a:r>
            <a:r>
              <a:rPr lang="en-US" sz="1400" dirty="0" smtClean="0">
                <a:solidFill>
                  <a:prstClr val="white"/>
                </a:solidFill>
                <a:latin typeface="Arial" panose="020B0604020202020204" pitchFamily="34" charset="0"/>
                <a:cs typeface="Arial" panose="020B0604020202020204" pitchFamily="34" charset="0"/>
              </a:rPr>
              <a:t> y </a:t>
            </a:r>
            <a:r>
              <a:rPr lang="en-US" sz="1400" dirty="0" err="1" smtClean="0">
                <a:solidFill>
                  <a:prstClr val="white"/>
                </a:solidFill>
                <a:latin typeface="Arial" panose="020B0604020202020204" pitchFamily="34" charset="0"/>
                <a:cs typeface="Arial" panose="020B0604020202020204" pitchFamily="34" charset="0"/>
              </a:rPr>
              <a:t>caen</a:t>
            </a:r>
            <a:endParaRPr lang="en-US" sz="1400" dirty="0">
              <a:solidFill>
                <a:prstClr val="white"/>
              </a:solidFill>
              <a:latin typeface="Arial" panose="020B0604020202020204" pitchFamily="34" charset="0"/>
              <a:cs typeface="Arial" panose="020B0604020202020204" pitchFamily="34" charset="0"/>
            </a:endParaRPr>
          </a:p>
        </p:txBody>
      </p:sp>
      <p:sp>
        <p:nvSpPr>
          <p:cNvPr id="39" name="Rectangle 38"/>
          <p:cNvSpPr/>
          <p:nvPr/>
        </p:nvSpPr>
        <p:spPr>
          <a:xfrm>
            <a:off x="939639" y="3180399"/>
            <a:ext cx="812771" cy="738664"/>
          </a:xfrm>
          <a:prstGeom prst="rect">
            <a:avLst/>
          </a:prstGeom>
          <a:solidFill>
            <a:schemeClr val="bg2">
              <a:lumMod val="10000"/>
            </a:schemeClr>
          </a:solidFill>
        </p:spPr>
        <p:txBody>
          <a:bodyPr wrap="square" lIns="0" rIns="0" rtlCol="0">
            <a:spAutoFit/>
          </a:bodyPr>
          <a:lstStyle/>
          <a:p>
            <a:pPr algn="ctr"/>
            <a:r>
              <a:rPr lang="en-US" sz="1400" dirty="0" smtClean="0">
                <a:solidFill>
                  <a:prstClr val="white"/>
                </a:solidFill>
                <a:latin typeface="Arial" panose="020B0604020202020204" pitchFamily="34" charset="0"/>
                <a:cs typeface="Arial" panose="020B0604020202020204" pitchFamily="34" charset="0"/>
              </a:rPr>
              <a:t>Dios </a:t>
            </a:r>
            <a:r>
              <a:rPr lang="en-US" sz="1400" dirty="0" err="1" smtClean="0">
                <a:solidFill>
                  <a:prstClr val="white"/>
                </a:solidFill>
                <a:latin typeface="Arial" panose="020B0604020202020204" pitchFamily="34" charset="0"/>
                <a:cs typeface="Arial" panose="020B0604020202020204" pitchFamily="34" charset="0"/>
              </a:rPr>
              <a:t>rescata</a:t>
            </a:r>
            <a:r>
              <a:rPr lang="en-US" sz="1400" dirty="0" smtClean="0">
                <a:solidFill>
                  <a:prstClr val="white"/>
                </a:solidFill>
                <a:latin typeface="Arial" panose="020B0604020202020204" pitchFamily="34" charset="0"/>
                <a:cs typeface="Arial" panose="020B0604020202020204" pitchFamily="34" charset="0"/>
              </a:rPr>
              <a:t> a </a:t>
            </a:r>
            <a:r>
              <a:rPr lang="en-US" sz="1400" dirty="0" err="1" smtClean="0">
                <a:solidFill>
                  <a:prstClr val="white"/>
                </a:solidFill>
                <a:latin typeface="Arial" panose="020B0604020202020204" pitchFamily="34" charset="0"/>
                <a:cs typeface="Arial" panose="020B0604020202020204" pitchFamily="34" charset="0"/>
              </a:rPr>
              <a:t>los</a:t>
            </a:r>
            <a:r>
              <a:rPr lang="en-US" sz="1400" dirty="0" smtClean="0">
                <a:solidFill>
                  <a:prstClr val="white"/>
                </a:solidFill>
                <a:latin typeface="Arial" panose="020B0604020202020204" pitchFamily="34" charset="0"/>
                <a:cs typeface="Arial" panose="020B0604020202020204" pitchFamily="34" charset="0"/>
              </a:rPr>
              <a:t> </a:t>
            </a:r>
            <a:r>
              <a:rPr lang="en-US" sz="1400" dirty="0" err="1" smtClean="0">
                <a:solidFill>
                  <a:prstClr val="white"/>
                </a:solidFill>
                <a:latin typeface="Arial" panose="020B0604020202020204" pitchFamily="34" charset="0"/>
                <a:cs typeface="Arial" panose="020B0604020202020204" pitchFamily="34" charset="0"/>
              </a:rPr>
              <a:t>fieles</a:t>
            </a:r>
            <a:endParaRPr lang="en-US" sz="1400" dirty="0">
              <a:solidFill>
                <a:prstClr val="white"/>
              </a:solidFill>
              <a:latin typeface="Arial" panose="020B0604020202020204" pitchFamily="34" charset="0"/>
              <a:cs typeface="Arial" panose="020B0604020202020204" pitchFamily="34" charset="0"/>
            </a:endParaRPr>
          </a:p>
        </p:txBody>
      </p:sp>
      <p:sp>
        <p:nvSpPr>
          <p:cNvPr id="41" name="Rectangle 40"/>
          <p:cNvSpPr/>
          <p:nvPr/>
        </p:nvSpPr>
        <p:spPr>
          <a:xfrm>
            <a:off x="1166434" y="2413154"/>
            <a:ext cx="873737" cy="738664"/>
          </a:xfrm>
          <a:prstGeom prst="rect">
            <a:avLst/>
          </a:prstGeom>
          <a:solidFill>
            <a:schemeClr val="bg2">
              <a:lumMod val="10000"/>
            </a:schemeClr>
          </a:solidFill>
        </p:spPr>
        <p:txBody>
          <a:bodyPr wrap="square" lIns="0" rIns="0" rtlCol="0">
            <a:spAutoFit/>
          </a:bodyPr>
          <a:lstStyle/>
          <a:p>
            <a:pPr algn="r"/>
            <a:r>
              <a:rPr lang="en-US" sz="1400" dirty="0" smtClean="0">
                <a:solidFill>
                  <a:prstClr val="white"/>
                </a:solidFill>
                <a:latin typeface="Arial" panose="020B0604020202020204" pitchFamily="34" charset="0"/>
                <a:cs typeface="Arial" panose="020B0604020202020204" pitchFamily="34" charset="0"/>
              </a:rPr>
              <a:t>Dios </a:t>
            </a:r>
            <a:r>
              <a:rPr lang="en-US" sz="1400" dirty="0" err="1" smtClean="0">
                <a:solidFill>
                  <a:prstClr val="white"/>
                </a:solidFill>
                <a:latin typeface="Arial" panose="020B0604020202020204" pitchFamily="34" charset="0"/>
                <a:cs typeface="Arial" panose="020B0604020202020204" pitchFamily="34" charset="0"/>
              </a:rPr>
              <a:t>humilla</a:t>
            </a:r>
            <a:r>
              <a:rPr lang="en-US" sz="1400" dirty="0" smtClean="0">
                <a:solidFill>
                  <a:prstClr val="white"/>
                </a:solidFill>
                <a:latin typeface="Arial" panose="020B0604020202020204" pitchFamily="34" charset="0"/>
                <a:cs typeface="Arial" panose="020B0604020202020204" pitchFamily="34" charset="0"/>
              </a:rPr>
              <a:t> al </a:t>
            </a:r>
            <a:r>
              <a:rPr lang="en-US" sz="1400" dirty="0" err="1" smtClean="0">
                <a:solidFill>
                  <a:prstClr val="white"/>
                </a:solidFill>
                <a:latin typeface="Arial" panose="020B0604020202020204" pitchFamily="34" charset="0"/>
                <a:cs typeface="Arial" panose="020B0604020202020204" pitchFamily="34" charset="0"/>
              </a:rPr>
              <a:t>soberbio</a:t>
            </a:r>
            <a:endParaRPr lang="en-US" sz="14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8960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fltVal val="0"/>
                                          </p:val>
                                        </p:tav>
                                        <p:tav tm="100000">
                                          <p:val>
                                            <p:strVal val="#ppt_w"/>
                                          </p:val>
                                        </p:tav>
                                      </p:tavLst>
                                    </p:anim>
                                    <p:anim calcmode="lin" valueType="num">
                                      <p:cBhvr>
                                        <p:cTn id="8" dur="1000" fill="hold"/>
                                        <p:tgtEl>
                                          <p:spTgt spid="38"/>
                                        </p:tgtEl>
                                        <p:attrNameLst>
                                          <p:attrName>ppt_h</p:attrName>
                                        </p:attrNameLst>
                                      </p:cBhvr>
                                      <p:tavLst>
                                        <p:tav tm="0">
                                          <p:val>
                                            <p:fltVal val="0"/>
                                          </p:val>
                                        </p:tav>
                                        <p:tav tm="100000">
                                          <p:val>
                                            <p:strVal val="#ppt_h"/>
                                          </p:val>
                                        </p:tav>
                                      </p:tavLst>
                                    </p:anim>
                                    <p:anim calcmode="lin" valueType="num">
                                      <p:cBhvr>
                                        <p:cTn id="9" dur="1000" fill="hold"/>
                                        <p:tgtEl>
                                          <p:spTgt spid="38"/>
                                        </p:tgtEl>
                                        <p:attrNameLst>
                                          <p:attrName>style.rotation</p:attrName>
                                        </p:attrNameLst>
                                      </p:cBhvr>
                                      <p:tavLst>
                                        <p:tav tm="0">
                                          <p:val>
                                            <p:fltVal val="90"/>
                                          </p:val>
                                        </p:tav>
                                        <p:tav tm="100000">
                                          <p:val>
                                            <p:fltVal val="0"/>
                                          </p:val>
                                        </p:tav>
                                      </p:tavLst>
                                    </p:anim>
                                    <p:animEffect transition="in" filter="fade">
                                      <p:cBhvr>
                                        <p:cTn id="10" dur="10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p:cTn id="15" dur="1000" fill="hold"/>
                                        <p:tgtEl>
                                          <p:spTgt spid="39"/>
                                        </p:tgtEl>
                                        <p:attrNameLst>
                                          <p:attrName>ppt_w</p:attrName>
                                        </p:attrNameLst>
                                      </p:cBhvr>
                                      <p:tavLst>
                                        <p:tav tm="0">
                                          <p:val>
                                            <p:fltVal val="0"/>
                                          </p:val>
                                        </p:tav>
                                        <p:tav tm="100000">
                                          <p:val>
                                            <p:strVal val="#ppt_w"/>
                                          </p:val>
                                        </p:tav>
                                      </p:tavLst>
                                    </p:anim>
                                    <p:anim calcmode="lin" valueType="num">
                                      <p:cBhvr>
                                        <p:cTn id="16" dur="1000" fill="hold"/>
                                        <p:tgtEl>
                                          <p:spTgt spid="39"/>
                                        </p:tgtEl>
                                        <p:attrNameLst>
                                          <p:attrName>ppt_h</p:attrName>
                                        </p:attrNameLst>
                                      </p:cBhvr>
                                      <p:tavLst>
                                        <p:tav tm="0">
                                          <p:val>
                                            <p:fltVal val="0"/>
                                          </p:val>
                                        </p:tav>
                                        <p:tav tm="100000">
                                          <p:val>
                                            <p:strVal val="#ppt_h"/>
                                          </p:val>
                                        </p:tav>
                                      </p:tavLst>
                                    </p:anim>
                                    <p:anim calcmode="lin" valueType="num">
                                      <p:cBhvr>
                                        <p:cTn id="17" dur="1000" fill="hold"/>
                                        <p:tgtEl>
                                          <p:spTgt spid="39"/>
                                        </p:tgtEl>
                                        <p:attrNameLst>
                                          <p:attrName>style.rotation</p:attrName>
                                        </p:attrNameLst>
                                      </p:cBhvr>
                                      <p:tavLst>
                                        <p:tav tm="0">
                                          <p:val>
                                            <p:fltVal val="90"/>
                                          </p:val>
                                        </p:tav>
                                        <p:tav tm="100000">
                                          <p:val>
                                            <p:fltVal val="0"/>
                                          </p:val>
                                        </p:tav>
                                      </p:tavLst>
                                    </p:anim>
                                    <p:animEffect transition="in" filter="fade">
                                      <p:cBhvr>
                                        <p:cTn id="18" dur="10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p:cTn id="23" dur="1000" fill="hold"/>
                                        <p:tgtEl>
                                          <p:spTgt spid="41"/>
                                        </p:tgtEl>
                                        <p:attrNameLst>
                                          <p:attrName>ppt_w</p:attrName>
                                        </p:attrNameLst>
                                      </p:cBhvr>
                                      <p:tavLst>
                                        <p:tav tm="0">
                                          <p:val>
                                            <p:fltVal val="0"/>
                                          </p:val>
                                        </p:tav>
                                        <p:tav tm="100000">
                                          <p:val>
                                            <p:strVal val="#ppt_w"/>
                                          </p:val>
                                        </p:tav>
                                      </p:tavLst>
                                    </p:anim>
                                    <p:anim calcmode="lin" valueType="num">
                                      <p:cBhvr>
                                        <p:cTn id="24" dur="1000" fill="hold"/>
                                        <p:tgtEl>
                                          <p:spTgt spid="41"/>
                                        </p:tgtEl>
                                        <p:attrNameLst>
                                          <p:attrName>ppt_h</p:attrName>
                                        </p:attrNameLst>
                                      </p:cBhvr>
                                      <p:tavLst>
                                        <p:tav tm="0">
                                          <p:val>
                                            <p:fltVal val="0"/>
                                          </p:val>
                                        </p:tav>
                                        <p:tav tm="100000">
                                          <p:val>
                                            <p:strVal val="#ppt_h"/>
                                          </p:val>
                                        </p:tav>
                                      </p:tavLst>
                                    </p:anim>
                                    <p:anim calcmode="lin" valueType="num">
                                      <p:cBhvr>
                                        <p:cTn id="25" dur="1000" fill="hold"/>
                                        <p:tgtEl>
                                          <p:spTgt spid="41"/>
                                        </p:tgtEl>
                                        <p:attrNameLst>
                                          <p:attrName>style.rotation</p:attrName>
                                        </p:attrNameLst>
                                      </p:cBhvr>
                                      <p:tavLst>
                                        <p:tav tm="0">
                                          <p:val>
                                            <p:fltVal val="90"/>
                                          </p:val>
                                        </p:tav>
                                        <p:tav tm="100000">
                                          <p:val>
                                            <p:fltVal val="0"/>
                                          </p:val>
                                        </p:tav>
                                      </p:tavLst>
                                    </p:anim>
                                    <p:animEffect transition="in" filter="fade">
                                      <p:cBhvr>
                                        <p:cTn id="26"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46545" y="770576"/>
            <a:ext cx="11290545" cy="3733800"/>
          </a:xfr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8962" y="1691074"/>
            <a:ext cx="762000" cy="884952"/>
          </a:xfrm>
          <a:prstGeom prst="rect">
            <a:avLst/>
          </a:prstGeom>
        </p:spPr>
      </p:pic>
      <p:sp>
        <p:nvSpPr>
          <p:cNvPr id="14" name="Rectangle 13"/>
          <p:cNvSpPr/>
          <p:nvPr/>
        </p:nvSpPr>
        <p:spPr>
          <a:xfrm>
            <a:off x="912962" y="2980376"/>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12962" y="2637476"/>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055962" y="2954975"/>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589362" y="2637476"/>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589362" y="2278240"/>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98662" y="2925771"/>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Moisés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25" name="TextBox 24"/>
          <p:cNvSpPr txBox="1"/>
          <p:nvPr/>
        </p:nvSpPr>
        <p:spPr>
          <a:xfrm>
            <a:off x="798662" y="2576026"/>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Aarón</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26" name="TextBox 25"/>
          <p:cNvSpPr txBox="1"/>
          <p:nvPr/>
        </p:nvSpPr>
        <p:spPr>
          <a:xfrm>
            <a:off x="2472522" y="2223635"/>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Natán</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27" name="TextBox 26"/>
          <p:cNvSpPr txBox="1"/>
          <p:nvPr/>
        </p:nvSpPr>
        <p:spPr>
          <a:xfrm>
            <a:off x="2469982" y="2602005"/>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Saúl</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28" name="TextBox 27"/>
          <p:cNvSpPr txBox="1"/>
          <p:nvPr/>
        </p:nvSpPr>
        <p:spPr>
          <a:xfrm>
            <a:off x="1941662" y="2900370"/>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Débora</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29" name="Rectangle 28"/>
          <p:cNvSpPr/>
          <p:nvPr/>
        </p:nvSpPr>
        <p:spPr>
          <a:xfrm>
            <a:off x="4113362" y="3970976"/>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972469" y="2980376"/>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877402" y="3332876"/>
            <a:ext cx="949960" cy="18089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778342" y="3317568"/>
            <a:ext cx="104902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Éxodo de Egipto</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33" name="Rectangle 32"/>
          <p:cNvSpPr/>
          <p:nvPr/>
        </p:nvSpPr>
        <p:spPr>
          <a:xfrm>
            <a:off x="3972469" y="2614646"/>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972469" y="1620120"/>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972469" y="1941834"/>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972469" y="2278240"/>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3858169" y="1565515"/>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Ido</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38" name="TextBox 37"/>
          <p:cNvSpPr txBox="1"/>
          <p:nvPr/>
        </p:nvSpPr>
        <p:spPr>
          <a:xfrm>
            <a:off x="3858169" y="1893629"/>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Azarías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39" name="TextBox 38"/>
          <p:cNvSpPr txBox="1"/>
          <p:nvPr/>
        </p:nvSpPr>
        <p:spPr>
          <a:xfrm>
            <a:off x="3858169" y="2221743"/>
            <a:ext cx="685800" cy="261610"/>
          </a:xfrm>
          <a:prstGeom prst="rect">
            <a:avLst/>
          </a:prstGeom>
          <a:noFill/>
        </p:spPr>
        <p:txBody>
          <a:bodyPr wrap="square" rtlCol="0">
            <a:spAutoFit/>
          </a:bodyPr>
          <a:lstStyle/>
          <a:p>
            <a:pPr algn="ctr"/>
            <a:r>
              <a:rPr lang="es-ES" sz="1100" dirty="0" err="1" smtClean="0">
                <a:solidFill>
                  <a:schemeClr val="bg1"/>
                </a:solidFill>
                <a:effectLst>
                  <a:outerShdw blurRad="38100" dist="38100" dir="2700000" algn="tl">
                    <a:srgbClr val="000000">
                      <a:alpha val="43137"/>
                    </a:srgbClr>
                  </a:outerShdw>
                </a:effectLst>
                <a:latin typeface="Arial Narrow" panose="020B0606020202030204" pitchFamily="34" charset="0"/>
              </a:rPr>
              <a:t>Semaías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40" name="TextBox 39"/>
          <p:cNvSpPr txBox="1"/>
          <p:nvPr/>
        </p:nvSpPr>
        <p:spPr>
          <a:xfrm>
            <a:off x="3857572" y="2549857"/>
            <a:ext cx="685800" cy="261610"/>
          </a:xfrm>
          <a:prstGeom prst="rect">
            <a:avLst/>
          </a:prstGeom>
          <a:noFill/>
        </p:spPr>
        <p:txBody>
          <a:bodyPr wrap="square" rtlCol="0">
            <a:spAutoFit/>
          </a:bodyPr>
          <a:lstStyle/>
          <a:p>
            <a:pPr algn="ctr"/>
            <a:r>
              <a:rPr lang="es-ES" sz="1100" dirty="0" err="1" smtClean="0">
                <a:solidFill>
                  <a:schemeClr val="bg1"/>
                </a:solidFill>
                <a:effectLst>
                  <a:outerShdw blurRad="38100" dist="38100" dir="2700000" algn="tl">
                    <a:srgbClr val="000000">
                      <a:alpha val="43137"/>
                    </a:srgbClr>
                  </a:outerShdw>
                </a:effectLst>
                <a:latin typeface="Arial Narrow" panose="020B0606020202030204" pitchFamily="34" charset="0"/>
              </a:rPr>
              <a:t>Jehú</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41" name="TextBox 40"/>
          <p:cNvSpPr txBox="1"/>
          <p:nvPr/>
        </p:nvSpPr>
        <p:spPr>
          <a:xfrm>
            <a:off x="3857572" y="2912064"/>
            <a:ext cx="685800" cy="261610"/>
          </a:xfrm>
          <a:prstGeom prst="rect">
            <a:avLst/>
          </a:prstGeom>
          <a:noFill/>
        </p:spPr>
        <p:txBody>
          <a:bodyPr wrap="square" rtlCol="0">
            <a:spAutoFit/>
          </a:bodyPr>
          <a:lstStyle/>
          <a:p>
            <a:pPr algn="ctr"/>
            <a:r>
              <a:rPr lang="es-ES" sz="1100" dirty="0" err="1" smtClean="0">
                <a:solidFill>
                  <a:schemeClr val="bg1"/>
                </a:solidFill>
                <a:effectLst>
                  <a:outerShdw blurRad="38100" dist="38100" dir="2700000" algn="tl">
                    <a:srgbClr val="000000">
                      <a:alpha val="43137"/>
                    </a:srgbClr>
                  </a:outerShdw>
                </a:effectLst>
                <a:latin typeface="Arial Narrow" panose="020B0606020202030204" pitchFamily="34" charset="0"/>
              </a:rPr>
              <a:t>Ahías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42" name="Rectangle 41"/>
          <p:cNvSpPr/>
          <p:nvPr/>
        </p:nvSpPr>
        <p:spPr>
          <a:xfrm>
            <a:off x="4201068" y="3308161"/>
            <a:ext cx="750493" cy="12941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5180162" y="3308160"/>
            <a:ext cx="457200" cy="35801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975125" y="1939702"/>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3999062" y="3908429"/>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Moisés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46" name="TextBox 45"/>
          <p:cNvSpPr txBox="1"/>
          <p:nvPr/>
        </p:nvSpPr>
        <p:spPr>
          <a:xfrm>
            <a:off x="4990381" y="3233251"/>
            <a:ext cx="685800" cy="507831"/>
          </a:xfrm>
          <a:prstGeom prst="rect">
            <a:avLst/>
          </a:prstGeom>
          <a:noFill/>
        </p:spPr>
        <p:txBody>
          <a:bodyPr wrap="square" rtlCol="0">
            <a:spAutoFit/>
          </a:bodyPr>
          <a:lstStyle/>
          <a:p>
            <a:pPr algn="ctr"/>
            <a:r>
              <a:rPr lang="es-ES" sz="900" dirty="0" smtClean="0">
                <a:solidFill>
                  <a:schemeClr val="bg1"/>
                </a:solidFill>
                <a:effectLst>
                  <a:outerShdw blurRad="38100" dist="38100" dir="2700000" algn="tl">
                    <a:srgbClr val="000000">
                      <a:alpha val="43137"/>
                    </a:srgbClr>
                  </a:outerShdw>
                </a:effectLst>
                <a:latin typeface="Arial Narrow" panose="020B0606020202030204" pitchFamily="34" charset="0"/>
              </a:rPr>
              <a:t>Asiria conquista a Israel</a:t>
            </a:r>
            <a:endParaRPr lang="en-US" sz="9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47" name="TextBox 46"/>
          <p:cNvSpPr txBox="1"/>
          <p:nvPr/>
        </p:nvSpPr>
        <p:spPr>
          <a:xfrm>
            <a:off x="4066448" y="3234384"/>
            <a:ext cx="1037513" cy="369332"/>
          </a:xfrm>
          <a:prstGeom prst="rect">
            <a:avLst/>
          </a:prstGeom>
          <a:noFill/>
        </p:spPr>
        <p:txBody>
          <a:bodyPr wrap="square" rtlCol="0">
            <a:spAutoFit/>
          </a:bodyPr>
          <a:lstStyle/>
          <a:p>
            <a:pPr algn="ctr"/>
            <a:r>
              <a:rPr lang="es-ES" sz="900" dirty="0" smtClean="0">
                <a:solidFill>
                  <a:schemeClr val="bg1"/>
                </a:solidFill>
                <a:effectLst>
                  <a:outerShdw blurRad="38100" dist="38100" dir="2700000" algn="tl">
                    <a:srgbClr val="000000">
                      <a:alpha val="43137"/>
                    </a:srgbClr>
                  </a:outerShdw>
                </a:effectLst>
                <a:latin typeface="Arial Narrow" panose="020B0606020202030204" pitchFamily="34" charset="0"/>
              </a:rPr>
              <a:t>Se divide la nación judía</a:t>
            </a:r>
            <a:endParaRPr lang="en-US" sz="9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48" name="Rectangle 47"/>
          <p:cNvSpPr/>
          <p:nvPr/>
        </p:nvSpPr>
        <p:spPr>
          <a:xfrm>
            <a:off x="4484201" y="1567276"/>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4494361" y="2278754"/>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4484201" y="2614646"/>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4470576" y="2980376"/>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4973511" y="2294046"/>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4990381" y="2621735"/>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4963336" y="2965282"/>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5737142" y="3334766"/>
            <a:ext cx="489691" cy="63621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4980221" y="1619844"/>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4368081" y="2558980"/>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Eliseo</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58" name="TextBox 57"/>
          <p:cNvSpPr txBox="1"/>
          <p:nvPr/>
        </p:nvSpPr>
        <p:spPr>
          <a:xfrm>
            <a:off x="4368081" y="2220584"/>
            <a:ext cx="685800" cy="261610"/>
          </a:xfrm>
          <a:prstGeom prst="rect">
            <a:avLst/>
          </a:prstGeom>
          <a:noFill/>
        </p:spPr>
        <p:txBody>
          <a:bodyPr wrap="square" rtlCol="0">
            <a:spAutoFit/>
          </a:bodyPr>
          <a:lstStyle/>
          <a:p>
            <a:pPr algn="ctr"/>
            <a:r>
              <a:rPr lang="es-ES" sz="1100" dirty="0" err="1" smtClean="0">
                <a:solidFill>
                  <a:schemeClr val="bg1"/>
                </a:solidFill>
                <a:effectLst>
                  <a:outerShdw blurRad="38100" dist="38100" dir="2700000" algn="tl">
                    <a:srgbClr val="000000">
                      <a:alpha val="43137"/>
                    </a:srgbClr>
                  </a:outerShdw>
                </a:effectLst>
                <a:latin typeface="Arial Narrow" panose="020B0606020202030204" pitchFamily="34" charset="0"/>
              </a:rPr>
              <a:t>Micaías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59" name="TextBox 58"/>
          <p:cNvSpPr txBox="1"/>
          <p:nvPr/>
        </p:nvSpPr>
        <p:spPr>
          <a:xfrm>
            <a:off x="4380061" y="2922500"/>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Elías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60" name="TextBox 59"/>
          <p:cNvSpPr txBox="1"/>
          <p:nvPr/>
        </p:nvSpPr>
        <p:spPr>
          <a:xfrm>
            <a:off x="4865921" y="1552430"/>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Isaías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61" name="TextBox 60"/>
          <p:cNvSpPr txBox="1"/>
          <p:nvPr/>
        </p:nvSpPr>
        <p:spPr>
          <a:xfrm>
            <a:off x="4368081" y="1511867"/>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Abdías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62" name="TextBox 61"/>
          <p:cNvSpPr txBox="1"/>
          <p:nvPr/>
        </p:nvSpPr>
        <p:spPr>
          <a:xfrm>
            <a:off x="4855386" y="2907469"/>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Amós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63" name="TextBox 62"/>
          <p:cNvSpPr txBox="1"/>
          <p:nvPr/>
        </p:nvSpPr>
        <p:spPr>
          <a:xfrm>
            <a:off x="4849350" y="2563391"/>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Jonás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64" name="TextBox 63"/>
          <p:cNvSpPr txBox="1"/>
          <p:nvPr/>
        </p:nvSpPr>
        <p:spPr>
          <a:xfrm>
            <a:off x="4849036" y="2237467"/>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Oseas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65" name="TextBox 64"/>
          <p:cNvSpPr txBox="1"/>
          <p:nvPr/>
        </p:nvSpPr>
        <p:spPr>
          <a:xfrm>
            <a:off x="4849036" y="1892244"/>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Miqueas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66" name="Rectangle 65"/>
          <p:cNvSpPr/>
          <p:nvPr/>
        </p:nvSpPr>
        <p:spPr>
          <a:xfrm>
            <a:off x="5432969" y="1619844"/>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5432969" y="2315816"/>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5474879" y="2624362"/>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5437421" y="2980376"/>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5447581" y="1318502"/>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5939461" y="2965282"/>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5956148" y="2621735"/>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5932707" y="2308897"/>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5890169" y="1970128"/>
            <a:ext cx="513562" cy="17239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6403731" y="2980376"/>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8075762" y="2637476"/>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8151962" y="2899656"/>
            <a:ext cx="228600" cy="333596"/>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8056070" y="2259021"/>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8398687" y="2954975"/>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8151962" y="3451316"/>
            <a:ext cx="533400" cy="289766"/>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p:cNvSpPr txBox="1"/>
          <p:nvPr/>
        </p:nvSpPr>
        <p:spPr>
          <a:xfrm>
            <a:off x="5353243" y="1565515"/>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Nahúm</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82" name="TextBox 81"/>
          <p:cNvSpPr txBox="1"/>
          <p:nvPr/>
        </p:nvSpPr>
        <p:spPr>
          <a:xfrm>
            <a:off x="5338278" y="2258318"/>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Jeremías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83" name="TextBox 82"/>
          <p:cNvSpPr txBox="1"/>
          <p:nvPr/>
        </p:nvSpPr>
        <p:spPr>
          <a:xfrm>
            <a:off x="5353557" y="2563391"/>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Habacuc</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84" name="TextBox 83"/>
          <p:cNvSpPr txBox="1"/>
          <p:nvPr/>
        </p:nvSpPr>
        <p:spPr>
          <a:xfrm>
            <a:off x="5318308" y="2907469"/>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Sofonías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85" name="TextBox 84"/>
          <p:cNvSpPr txBox="1"/>
          <p:nvPr/>
        </p:nvSpPr>
        <p:spPr>
          <a:xfrm>
            <a:off x="5825161" y="2898610"/>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Ezequiel</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86" name="TextBox 85"/>
          <p:cNvSpPr txBox="1"/>
          <p:nvPr/>
        </p:nvSpPr>
        <p:spPr>
          <a:xfrm>
            <a:off x="5846430" y="2552397"/>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Abdías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87" name="TextBox 86"/>
          <p:cNvSpPr txBox="1"/>
          <p:nvPr/>
        </p:nvSpPr>
        <p:spPr>
          <a:xfrm>
            <a:off x="5841848" y="2248249"/>
            <a:ext cx="685800" cy="261610"/>
          </a:xfrm>
          <a:prstGeom prst="rect">
            <a:avLst/>
          </a:prstGeom>
          <a:noFill/>
        </p:spPr>
        <p:txBody>
          <a:bodyPr wrap="square" rtlCol="0">
            <a:spAutoFit/>
          </a:bodyPr>
          <a:lstStyle/>
          <a:p>
            <a:pPr algn="ctr"/>
            <a:r>
              <a:rPr lang="es-ES" sz="1100" dirty="0" err="1" smtClean="0">
                <a:solidFill>
                  <a:schemeClr val="bg1"/>
                </a:solidFill>
                <a:effectLst>
                  <a:outerShdw blurRad="38100" dist="38100" dir="2700000" algn="tl">
                    <a:srgbClr val="000000">
                      <a:alpha val="43137"/>
                    </a:srgbClr>
                  </a:outerShdw>
                </a:effectLst>
                <a:latin typeface="Arial Narrow" panose="020B0606020202030204" pitchFamily="34" charset="0"/>
              </a:rPr>
              <a:t>Hageo</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88" name="TextBox 87"/>
          <p:cNvSpPr txBox="1"/>
          <p:nvPr/>
        </p:nvSpPr>
        <p:spPr>
          <a:xfrm>
            <a:off x="8271984" y="2891925"/>
            <a:ext cx="685800" cy="276999"/>
          </a:xfrm>
          <a:prstGeom prst="rect">
            <a:avLst/>
          </a:prstGeom>
          <a:noFill/>
        </p:spPr>
        <p:txBody>
          <a:bodyPr wrap="square" rtlCol="0">
            <a:spAutoFit/>
          </a:bodyPr>
          <a:lstStyle/>
          <a:p>
            <a:pPr algn="ctr"/>
            <a:r>
              <a:rPr lang="es-ES" sz="600" dirty="0" smtClean="0">
                <a:solidFill>
                  <a:schemeClr val="bg1"/>
                </a:solidFill>
                <a:effectLst>
                  <a:outerShdw blurRad="38100" dist="38100" dir="2700000" algn="tl">
                    <a:srgbClr val="000000">
                      <a:alpha val="43137"/>
                    </a:srgbClr>
                  </a:outerShdw>
                </a:effectLst>
                <a:latin typeface="Arial Narrow" panose="020B0606020202030204" pitchFamily="34" charset="0"/>
              </a:rPr>
              <a:t>Juan de Apocalipsis</a:t>
            </a:r>
            <a:endParaRPr lang="en-US" sz="6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89" name="TextBox 88"/>
          <p:cNvSpPr txBox="1"/>
          <p:nvPr/>
        </p:nvSpPr>
        <p:spPr>
          <a:xfrm>
            <a:off x="5318669" y="1262005"/>
            <a:ext cx="685800" cy="261610"/>
          </a:xfrm>
          <a:prstGeom prst="rect">
            <a:avLst/>
          </a:prstGeom>
          <a:noFill/>
        </p:spPr>
        <p:txBody>
          <a:bodyPr wrap="square" rtlCol="0">
            <a:spAutoFit/>
          </a:bodyPr>
          <a:lstStyle/>
          <a:p>
            <a:pPr algn="ctr"/>
            <a:r>
              <a:rPr lang="es-ES" sz="1100" dirty="0" err="1" smtClean="0">
                <a:solidFill>
                  <a:schemeClr val="bg1"/>
                </a:solidFill>
                <a:effectLst>
                  <a:outerShdw blurRad="38100" dist="38100" dir="2700000" algn="tl">
                    <a:srgbClr val="000000">
                      <a:alpha val="43137"/>
                    </a:srgbClr>
                  </a:outerShdw>
                </a:effectLst>
                <a:latin typeface="Arial Narrow" panose="020B0606020202030204" pitchFamily="34" charset="0"/>
              </a:rPr>
              <a:t>Hulda</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90" name="TextBox 89"/>
          <p:cNvSpPr txBox="1"/>
          <p:nvPr/>
        </p:nvSpPr>
        <p:spPr>
          <a:xfrm>
            <a:off x="7961462" y="2576026"/>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Jesús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91" name="TextBox 90"/>
          <p:cNvSpPr txBox="1"/>
          <p:nvPr/>
        </p:nvSpPr>
        <p:spPr>
          <a:xfrm>
            <a:off x="7923362" y="2199687"/>
            <a:ext cx="685800" cy="261610"/>
          </a:xfrm>
          <a:prstGeom prst="rect">
            <a:avLst/>
          </a:prstGeom>
          <a:noFill/>
        </p:spPr>
        <p:txBody>
          <a:bodyPr wrap="square" rtlCol="0">
            <a:spAutoFit/>
          </a:bodyPr>
          <a:lstStyle/>
          <a:p>
            <a:pPr algn="ctr"/>
            <a:r>
              <a:rPr lang="es-ES" sz="1100" dirty="0" err="1" smtClean="0">
                <a:solidFill>
                  <a:schemeClr val="bg1"/>
                </a:solidFill>
                <a:effectLst>
                  <a:outerShdw blurRad="38100" dist="38100" dir="2700000" algn="tl">
                    <a:srgbClr val="000000">
                      <a:alpha val="43137"/>
                    </a:srgbClr>
                  </a:outerShdw>
                </a:effectLst>
                <a:latin typeface="Arial Narrow" panose="020B0606020202030204" pitchFamily="34" charset="0"/>
              </a:rPr>
              <a:t>Ágabo</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92" name="TextBox 91"/>
          <p:cNvSpPr txBox="1"/>
          <p:nvPr/>
        </p:nvSpPr>
        <p:spPr>
          <a:xfrm>
            <a:off x="5804050" y="1922089"/>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Zacarías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93" name="TextBox 92"/>
          <p:cNvSpPr txBox="1"/>
          <p:nvPr/>
        </p:nvSpPr>
        <p:spPr>
          <a:xfrm>
            <a:off x="8081601" y="2845765"/>
            <a:ext cx="346356" cy="461665"/>
          </a:xfrm>
          <a:prstGeom prst="rect">
            <a:avLst/>
          </a:prstGeom>
          <a:noFill/>
        </p:spPr>
        <p:txBody>
          <a:bodyPr wrap="square" rtlCol="0">
            <a:spAutoFit/>
          </a:bodyPr>
          <a:lstStyle/>
          <a:p>
            <a:pPr algn="ctr"/>
            <a:r>
              <a:rPr lang="es-ES" sz="600" dirty="0" smtClean="0">
                <a:solidFill>
                  <a:schemeClr val="bg1"/>
                </a:solidFill>
                <a:effectLst>
                  <a:outerShdw blurRad="38100" dist="38100" dir="2700000" algn="tl">
                    <a:srgbClr val="000000">
                      <a:alpha val="43137"/>
                    </a:srgbClr>
                  </a:outerShdw>
                </a:effectLst>
                <a:latin typeface="Arial Narrow" panose="020B0606020202030204" pitchFamily="34" charset="0"/>
              </a:rPr>
              <a:t>Juan el </a:t>
            </a:r>
            <a:r>
              <a:rPr lang="es-ES" sz="600" dirty="0" err="1" smtClean="0">
                <a:solidFill>
                  <a:schemeClr val="bg1"/>
                </a:solidFill>
                <a:effectLst>
                  <a:outerShdw blurRad="38100" dist="38100" dir="2700000" algn="tl">
                    <a:srgbClr val="000000">
                      <a:alpha val="43137"/>
                    </a:srgbClr>
                  </a:outerShdw>
                </a:effectLst>
                <a:latin typeface="Arial Narrow" panose="020B0606020202030204" pitchFamily="34" charset="0"/>
              </a:rPr>
              <a:t>Baut</a:t>
            </a:r>
            <a:endParaRPr lang="es-ES" sz="600" dirty="0" smtClean="0">
              <a:solidFill>
                <a:schemeClr val="bg1"/>
              </a:solidFill>
              <a:effectLst>
                <a:outerShdw blurRad="38100" dist="38100" dir="2700000" algn="tl">
                  <a:srgbClr val="000000">
                    <a:alpha val="43137"/>
                  </a:srgbClr>
                </a:outerShdw>
              </a:effectLst>
              <a:latin typeface="Arial Narrow" panose="020B0606020202030204" pitchFamily="34" charset="0"/>
            </a:endParaRPr>
          </a:p>
          <a:p>
            <a:pPr algn="ctr"/>
            <a:r>
              <a:rPr lang="es-ES" sz="600" dirty="0" err="1" smtClean="0">
                <a:solidFill>
                  <a:schemeClr val="bg1"/>
                </a:solidFill>
                <a:effectLst>
                  <a:outerShdw blurRad="38100" dist="38100" dir="2700000" algn="tl">
                    <a:srgbClr val="000000">
                      <a:alpha val="43137"/>
                    </a:srgbClr>
                  </a:outerShdw>
                </a:effectLst>
                <a:latin typeface="Arial Narrow" panose="020B0606020202030204" pitchFamily="34" charset="0"/>
              </a:rPr>
              <a:t>ista</a:t>
            </a:r>
            <a:endParaRPr lang="en-US" sz="6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94" name="TextBox 93"/>
          <p:cNvSpPr txBox="1"/>
          <p:nvPr/>
        </p:nvSpPr>
        <p:spPr>
          <a:xfrm>
            <a:off x="5651881" y="3264043"/>
            <a:ext cx="685800" cy="646331"/>
          </a:xfrm>
          <a:prstGeom prst="rect">
            <a:avLst/>
          </a:prstGeom>
          <a:noFill/>
        </p:spPr>
        <p:txBody>
          <a:bodyPr wrap="square" rtlCol="0">
            <a:spAutoFit/>
          </a:bodyPr>
          <a:lstStyle/>
          <a:p>
            <a:pPr algn="ctr"/>
            <a:r>
              <a:rPr lang="es-ES" sz="900" dirty="0" smtClean="0">
                <a:solidFill>
                  <a:schemeClr val="bg1"/>
                </a:solidFill>
                <a:effectLst>
                  <a:outerShdw blurRad="38100" dist="38100" dir="2700000" algn="tl">
                    <a:srgbClr val="000000">
                      <a:alpha val="43137"/>
                    </a:srgbClr>
                  </a:outerShdw>
                </a:effectLst>
                <a:latin typeface="Arial Narrow" panose="020B0606020202030204" pitchFamily="34" charset="0"/>
              </a:rPr>
              <a:t>586 Babilonia conquista a Judá</a:t>
            </a:r>
            <a:endParaRPr lang="en-US" sz="9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95" name="TextBox 94"/>
          <p:cNvSpPr txBox="1"/>
          <p:nvPr/>
        </p:nvSpPr>
        <p:spPr>
          <a:xfrm>
            <a:off x="8069923" y="3417916"/>
            <a:ext cx="685800" cy="369332"/>
          </a:xfrm>
          <a:prstGeom prst="rect">
            <a:avLst/>
          </a:prstGeom>
          <a:noFill/>
        </p:spPr>
        <p:txBody>
          <a:bodyPr wrap="square" rtlCol="0">
            <a:spAutoFit/>
          </a:bodyPr>
          <a:lstStyle/>
          <a:p>
            <a:pPr algn="ctr"/>
            <a:r>
              <a:rPr lang="es-ES" sz="900" dirty="0" smtClean="0">
                <a:solidFill>
                  <a:schemeClr val="bg1"/>
                </a:solidFill>
                <a:effectLst>
                  <a:outerShdw blurRad="38100" dist="38100" dir="2700000" algn="tl">
                    <a:srgbClr val="000000">
                      <a:alpha val="43137"/>
                    </a:srgbClr>
                  </a:outerShdw>
                </a:effectLst>
                <a:latin typeface="Arial Narrow" panose="020B0606020202030204" pitchFamily="34" charset="0"/>
              </a:rPr>
              <a:t>Jesús crucificado</a:t>
            </a:r>
            <a:endParaRPr lang="en-US" sz="9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96" name="Rectangle 95"/>
          <p:cNvSpPr/>
          <p:nvPr/>
        </p:nvSpPr>
        <p:spPr>
          <a:xfrm>
            <a:off x="8481665" y="3298180"/>
            <a:ext cx="374222" cy="15313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p:cNvSpPr txBox="1"/>
          <p:nvPr/>
        </p:nvSpPr>
        <p:spPr>
          <a:xfrm>
            <a:off x="8342462" y="3243295"/>
            <a:ext cx="685800" cy="230832"/>
          </a:xfrm>
          <a:prstGeom prst="rect">
            <a:avLst/>
          </a:prstGeom>
          <a:noFill/>
        </p:spPr>
        <p:txBody>
          <a:bodyPr wrap="square" rtlCol="0">
            <a:spAutoFit/>
          </a:bodyPr>
          <a:lstStyle/>
          <a:p>
            <a:pPr algn="ctr"/>
            <a:r>
              <a:rPr lang="es-ES" sz="900" dirty="0" err="1" smtClean="0">
                <a:solidFill>
                  <a:schemeClr val="bg1"/>
                </a:solidFill>
                <a:effectLst>
                  <a:outerShdw blurRad="38100" dist="38100" dir="2700000" algn="tl">
                    <a:srgbClr val="000000">
                      <a:alpha val="43137"/>
                    </a:srgbClr>
                  </a:outerShdw>
                </a:effectLst>
                <a:latin typeface="Arial Narrow" panose="020B0606020202030204" pitchFamily="34" charset="0"/>
              </a:rPr>
              <a:t>dC</a:t>
            </a:r>
            <a:endParaRPr lang="en-US" sz="9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98" name="Rectangle 97"/>
          <p:cNvSpPr/>
          <p:nvPr/>
        </p:nvSpPr>
        <p:spPr>
          <a:xfrm>
            <a:off x="7676637" y="3012257"/>
            <a:ext cx="435840" cy="12051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p:cNvSpPr txBox="1"/>
          <p:nvPr/>
        </p:nvSpPr>
        <p:spPr>
          <a:xfrm>
            <a:off x="7551657" y="2924564"/>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Anna</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2" name="Title 1"/>
          <p:cNvSpPr>
            <a:spLocks noGrp="1"/>
          </p:cNvSpPr>
          <p:nvPr>
            <p:ph type="title"/>
          </p:nvPr>
        </p:nvSpPr>
        <p:spPr>
          <a:xfrm>
            <a:off x="473885" y="15994"/>
            <a:ext cx="8229600" cy="952500"/>
          </a:xfrm>
        </p:spPr>
        <p:txBody>
          <a:bodyPr/>
          <a:lstStyle/>
          <a:p>
            <a:r>
              <a:rPr lang="en-US" dirty="0" smtClean="0"/>
              <a:t>Los </a:t>
            </a:r>
            <a:r>
              <a:rPr lang="en-US" dirty="0" err="1" smtClean="0"/>
              <a:t>profetas</a:t>
            </a:r>
            <a:r>
              <a:rPr lang="en-US" dirty="0" smtClean="0"/>
              <a:t> de Dios</a:t>
            </a:r>
            <a:endParaRPr lang="en-US" dirty="0"/>
          </a:p>
        </p:txBody>
      </p:sp>
      <p:sp>
        <p:nvSpPr>
          <p:cNvPr id="8" name="TextBox 7"/>
          <p:cNvSpPr txBox="1"/>
          <p:nvPr/>
        </p:nvSpPr>
        <p:spPr>
          <a:xfrm>
            <a:off x="841420" y="4480252"/>
            <a:ext cx="1842364" cy="646331"/>
          </a:xfrm>
          <a:prstGeom prst="rect">
            <a:avLst/>
          </a:prstGeom>
          <a:noFill/>
        </p:spPr>
        <p:txBody>
          <a:bodyPr wrap="none" rtlCol="0">
            <a:spAutoFit/>
          </a:bodyPr>
          <a:lstStyle/>
          <a:p>
            <a:r>
              <a:rPr lang="en-US" dirty="0" err="1" smtClean="0"/>
              <a:t>Levítico</a:t>
            </a:r>
            <a:r>
              <a:rPr lang="en-US" dirty="0" smtClean="0"/>
              <a:t> 26</a:t>
            </a:r>
          </a:p>
          <a:p>
            <a:r>
              <a:rPr lang="en-US" dirty="0" err="1" smtClean="0"/>
              <a:t>Deuteronomio</a:t>
            </a:r>
            <a:r>
              <a:rPr lang="en-US" dirty="0" smtClean="0"/>
              <a:t> 28</a:t>
            </a:r>
            <a:endParaRPr lang="en-US" dirty="0"/>
          </a:p>
        </p:txBody>
      </p:sp>
      <p:sp>
        <p:nvSpPr>
          <p:cNvPr id="9" name="TextBox 8"/>
          <p:cNvSpPr txBox="1"/>
          <p:nvPr/>
        </p:nvSpPr>
        <p:spPr>
          <a:xfrm>
            <a:off x="4589721" y="4614742"/>
            <a:ext cx="1359668" cy="646331"/>
          </a:xfrm>
          <a:prstGeom prst="rect">
            <a:avLst/>
          </a:prstGeom>
          <a:noFill/>
        </p:spPr>
        <p:txBody>
          <a:bodyPr wrap="none" rtlCol="0">
            <a:spAutoFit/>
          </a:bodyPr>
          <a:lstStyle/>
          <a:p>
            <a:r>
              <a:rPr lang="en-US" dirty="0" err="1" smtClean="0"/>
              <a:t>Isaías</a:t>
            </a:r>
            <a:r>
              <a:rPr lang="en-US" dirty="0" smtClean="0"/>
              <a:t> 39, 44</a:t>
            </a:r>
          </a:p>
          <a:p>
            <a:endParaRPr lang="en-US" dirty="0"/>
          </a:p>
        </p:txBody>
      </p:sp>
      <p:sp>
        <p:nvSpPr>
          <p:cNvPr id="15" name="TextBox 14"/>
          <p:cNvSpPr txBox="1"/>
          <p:nvPr/>
        </p:nvSpPr>
        <p:spPr>
          <a:xfrm>
            <a:off x="4801666" y="4967760"/>
            <a:ext cx="1635576" cy="646331"/>
          </a:xfrm>
          <a:prstGeom prst="rect">
            <a:avLst/>
          </a:prstGeom>
          <a:noFill/>
        </p:spPr>
        <p:txBody>
          <a:bodyPr wrap="none" rtlCol="0">
            <a:spAutoFit/>
          </a:bodyPr>
          <a:lstStyle/>
          <a:p>
            <a:r>
              <a:rPr lang="en-US" dirty="0" err="1" smtClean="0"/>
              <a:t>Jeremías</a:t>
            </a:r>
            <a:r>
              <a:rPr lang="en-US" dirty="0" smtClean="0"/>
              <a:t> 25, 29</a:t>
            </a:r>
          </a:p>
          <a:p>
            <a:endParaRPr lang="en-US" dirty="0"/>
          </a:p>
        </p:txBody>
      </p:sp>
      <p:sp>
        <p:nvSpPr>
          <p:cNvPr id="16" name="TextBox 15"/>
          <p:cNvSpPr txBox="1"/>
          <p:nvPr/>
        </p:nvSpPr>
        <p:spPr>
          <a:xfrm>
            <a:off x="7617025" y="4527768"/>
            <a:ext cx="1088952" cy="646331"/>
          </a:xfrm>
          <a:prstGeom prst="rect">
            <a:avLst/>
          </a:prstGeom>
          <a:noFill/>
        </p:spPr>
        <p:txBody>
          <a:bodyPr wrap="none" rtlCol="0">
            <a:spAutoFit/>
          </a:bodyPr>
          <a:lstStyle/>
          <a:p>
            <a:r>
              <a:rPr lang="en-US" dirty="0" smtClean="0"/>
              <a:t>Mateo 24</a:t>
            </a:r>
          </a:p>
          <a:p>
            <a:endParaRPr lang="en-US" dirty="0"/>
          </a:p>
        </p:txBody>
      </p:sp>
      <p:sp>
        <p:nvSpPr>
          <p:cNvPr id="10" name="TextBox 9"/>
          <p:cNvSpPr txBox="1"/>
          <p:nvPr/>
        </p:nvSpPr>
        <p:spPr>
          <a:xfrm>
            <a:off x="2600787" y="4098053"/>
            <a:ext cx="1066800" cy="369332"/>
          </a:xfrm>
          <a:prstGeom prst="rect">
            <a:avLst/>
          </a:prstGeom>
          <a:noFill/>
        </p:spPr>
        <p:txBody>
          <a:bodyPr wrap="square" rtlCol="0">
            <a:spAutoFit/>
          </a:bodyPr>
          <a:lstStyle/>
          <a:p>
            <a:r>
              <a:rPr lang="en-US" dirty="0" smtClean="0">
                <a:solidFill>
                  <a:srgbClr val="0000CC"/>
                </a:solidFill>
                <a:latin typeface="Algerian" panose="04020705040A02060702" pitchFamily="82" charset="0"/>
              </a:rPr>
              <a:t>800 </a:t>
            </a:r>
            <a:r>
              <a:rPr lang="en-US" dirty="0" err="1" smtClean="0">
                <a:solidFill>
                  <a:srgbClr val="0000CC"/>
                </a:solidFill>
                <a:latin typeface="Algerian" panose="04020705040A02060702" pitchFamily="82" charset="0"/>
              </a:rPr>
              <a:t>yrs</a:t>
            </a:r>
            <a:endParaRPr lang="en-US" dirty="0">
              <a:solidFill>
                <a:srgbClr val="0000CC"/>
              </a:solidFill>
              <a:latin typeface="Algerian" panose="04020705040A02060702" pitchFamily="82" charset="0"/>
            </a:endParaRPr>
          </a:p>
        </p:txBody>
      </p:sp>
      <p:sp>
        <p:nvSpPr>
          <p:cNvPr id="18" name="TextBox 17"/>
          <p:cNvSpPr txBox="1"/>
          <p:nvPr/>
        </p:nvSpPr>
        <p:spPr>
          <a:xfrm>
            <a:off x="5870390" y="4609787"/>
            <a:ext cx="1444809" cy="369332"/>
          </a:xfrm>
          <a:prstGeom prst="rect">
            <a:avLst/>
          </a:prstGeom>
          <a:noFill/>
        </p:spPr>
        <p:txBody>
          <a:bodyPr wrap="square" rtlCol="0">
            <a:spAutoFit/>
          </a:bodyPr>
          <a:lstStyle/>
          <a:p>
            <a:r>
              <a:rPr lang="en-US" dirty="0" smtClean="0">
                <a:solidFill>
                  <a:srgbClr val="0000CC"/>
                </a:solidFill>
                <a:latin typeface="Algerian" panose="04020705040A02060702" pitchFamily="82" charset="0"/>
              </a:rPr>
              <a:t>100+ AÑOS</a:t>
            </a:r>
            <a:endParaRPr lang="en-US" dirty="0">
              <a:solidFill>
                <a:srgbClr val="0000CC"/>
              </a:solidFill>
              <a:latin typeface="Algerian" panose="04020705040A02060702" pitchFamily="82" charset="0"/>
            </a:endParaRPr>
          </a:p>
        </p:txBody>
      </p:sp>
      <p:sp>
        <p:nvSpPr>
          <p:cNvPr id="19" name="TextBox 18"/>
          <p:cNvSpPr txBox="1"/>
          <p:nvPr/>
        </p:nvSpPr>
        <p:spPr>
          <a:xfrm>
            <a:off x="6427651" y="4974893"/>
            <a:ext cx="1248985" cy="369332"/>
          </a:xfrm>
          <a:prstGeom prst="rect">
            <a:avLst/>
          </a:prstGeom>
          <a:noFill/>
        </p:spPr>
        <p:txBody>
          <a:bodyPr wrap="square" rtlCol="0">
            <a:spAutoFit/>
          </a:bodyPr>
          <a:lstStyle/>
          <a:p>
            <a:r>
              <a:rPr lang="en-US" dirty="0" smtClean="0">
                <a:solidFill>
                  <a:srgbClr val="0000CC"/>
                </a:solidFill>
                <a:latin typeface="Algerian" panose="04020705040A02060702" pitchFamily="82" charset="0"/>
              </a:rPr>
              <a:t>70+ </a:t>
            </a:r>
            <a:r>
              <a:rPr lang="en-US" dirty="0" err="1" smtClean="0">
                <a:solidFill>
                  <a:srgbClr val="0000CC"/>
                </a:solidFill>
                <a:latin typeface="Algerian" panose="04020705040A02060702" pitchFamily="82" charset="0"/>
              </a:rPr>
              <a:t>años</a:t>
            </a:r>
            <a:endParaRPr lang="en-US" dirty="0">
              <a:solidFill>
                <a:srgbClr val="0000CC"/>
              </a:solidFill>
              <a:latin typeface="Algerian" panose="04020705040A02060702" pitchFamily="82" charset="0"/>
            </a:endParaRPr>
          </a:p>
        </p:txBody>
      </p:sp>
      <p:sp>
        <p:nvSpPr>
          <p:cNvPr id="20" name="TextBox 19"/>
          <p:cNvSpPr txBox="1"/>
          <p:nvPr/>
        </p:nvSpPr>
        <p:spPr>
          <a:xfrm>
            <a:off x="7637875" y="4819990"/>
            <a:ext cx="1369928" cy="369332"/>
          </a:xfrm>
          <a:prstGeom prst="rect">
            <a:avLst/>
          </a:prstGeom>
          <a:noFill/>
        </p:spPr>
        <p:txBody>
          <a:bodyPr wrap="square" rtlCol="0">
            <a:spAutoFit/>
          </a:bodyPr>
          <a:lstStyle/>
          <a:p>
            <a:r>
              <a:rPr lang="en-US" dirty="0" smtClean="0">
                <a:solidFill>
                  <a:srgbClr val="0000CC"/>
                </a:solidFill>
                <a:latin typeface="Algerian" panose="04020705040A02060702" pitchFamily="82" charset="0"/>
              </a:rPr>
              <a:t>600 </a:t>
            </a:r>
            <a:r>
              <a:rPr lang="en-US" dirty="0" err="1" smtClean="0">
                <a:solidFill>
                  <a:srgbClr val="0000CC"/>
                </a:solidFill>
                <a:latin typeface="Algerian" panose="04020705040A02060702" pitchFamily="82" charset="0"/>
              </a:rPr>
              <a:t>años</a:t>
            </a:r>
            <a:endParaRPr lang="en-US" dirty="0">
              <a:solidFill>
                <a:srgbClr val="0000CC"/>
              </a:solidFill>
              <a:latin typeface="Algerian" panose="04020705040A02060702" pitchFamily="82" charset="0"/>
            </a:endParaRPr>
          </a:p>
        </p:txBody>
      </p:sp>
    </p:spTree>
    <p:extLst>
      <p:ext uri="{BB962C8B-B14F-4D97-AF65-F5344CB8AC3E}">
        <p14:creationId xmlns:p14="http://schemas.microsoft.com/office/powerpoint/2010/main" val="271384705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952500"/>
          </a:xfrm>
        </p:spPr>
        <p:txBody>
          <a:bodyPr>
            <a:noAutofit/>
          </a:bodyPr>
          <a:lstStyle/>
          <a:p>
            <a:r>
              <a:rPr lang="en-US" sz="6000" dirty="0" err="1" smtClean="0"/>
              <a:t>Ciclo</a:t>
            </a:r>
            <a:r>
              <a:rPr lang="en-US" sz="6000" dirty="0" smtClean="0"/>
              <a:t> de </a:t>
            </a:r>
            <a:r>
              <a:rPr lang="en-US" sz="6000" dirty="0" err="1" smtClean="0"/>
              <a:t>visiones</a:t>
            </a:r>
            <a:endParaRPr lang="en-US" sz="6000" dirty="0"/>
          </a:p>
        </p:txBody>
      </p:sp>
      <p:sp>
        <p:nvSpPr>
          <p:cNvPr id="3" name="TextBox 2"/>
          <p:cNvSpPr txBox="1"/>
          <p:nvPr/>
        </p:nvSpPr>
        <p:spPr>
          <a:xfrm>
            <a:off x="103314" y="1409700"/>
            <a:ext cx="301686" cy="369332"/>
          </a:xfrm>
          <a:prstGeom prst="rect">
            <a:avLst/>
          </a:prstGeom>
          <a:noFill/>
        </p:spPr>
        <p:txBody>
          <a:bodyPr wrap="none" rtlCol="0">
            <a:spAutoFit/>
          </a:bodyPr>
          <a:lstStyle/>
          <a:p>
            <a:pPr algn="ctr"/>
            <a:r>
              <a:rPr lang="en-US" dirty="0">
                <a:solidFill>
                  <a:prstClr val="black"/>
                </a:solidFill>
              </a:rPr>
              <a:t>1</a:t>
            </a:r>
          </a:p>
        </p:txBody>
      </p:sp>
      <p:sp>
        <p:nvSpPr>
          <p:cNvPr id="4" name="TextBox 3"/>
          <p:cNvSpPr txBox="1"/>
          <p:nvPr/>
        </p:nvSpPr>
        <p:spPr>
          <a:xfrm>
            <a:off x="720558" y="1343680"/>
            <a:ext cx="367409" cy="523220"/>
          </a:xfrm>
          <a:prstGeom prst="rect">
            <a:avLst/>
          </a:prstGeom>
          <a:solidFill>
            <a:srgbClr val="FFFF00"/>
          </a:solidFill>
          <a:ln>
            <a:solidFill>
              <a:schemeClr val="tx1"/>
            </a:solidFill>
          </a:ln>
        </p:spPr>
        <p:txBody>
          <a:bodyPr wrap="none" rtlCol="0">
            <a:spAutoFit/>
          </a:bodyPr>
          <a:lstStyle/>
          <a:p>
            <a:pPr algn="ctr"/>
            <a:r>
              <a:rPr lang="en-US" sz="2800" dirty="0" smtClean="0">
                <a:solidFill>
                  <a:prstClr val="black"/>
                </a:solidFill>
              </a:rPr>
              <a:t>2</a:t>
            </a:r>
            <a:endParaRPr lang="en-US" sz="2800" dirty="0">
              <a:solidFill>
                <a:prstClr val="black"/>
              </a:solidFill>
            </a:endParaRPr>
          </a:p>
        </p:txBody>
      </p:sp>
      <p:sp>
        <p:nvSpPr>
          <p:cNvPr id="5" name="TextBox 4"/>
          <p:cNvSpPr txBox="1"/>
          <p:nvPr/>
        </p:nvSpPr>
        <p:spPr>
          <a:xfrm>
            <a:off x="1371600" y="1409700"/>
            <a:ext cx="301686" cy="369332"/>
          </a:xfrm>
          <a:prstGeom prst="rect">
            <a:avLst/>
          </a:prstGeom>
          <a:noFill/>
        </p:spPr>
        <p:txBody>
          <a:bodyPr wrap="none" rtlCol="0">
            <a:spAutoFit/>
          </a:bodyPr>
          <a:lstStyle/>
          <a:p>
            <a:pPr algn="ctr"/>
            <a:r>
              <a:rPr lang="en-US" dirty="0" smtClean="0">
                <a:solidFill>
                  <a:prstClr val="black"/>
                </a:solidFill>
              </a:rPr>
              <a:t>3</a:t>
            </a:r>
            <a:endParaRPr lang="en-US" dirty="0">
              <a:solidFill>
                <a:prstClr val="black"/>
              </a:solidFill>
            </a:endParaRPr>
          </a:p>
        </p:txBody>
      </p:sp>
      <p:sp>
        <p:nvSpPr>
          <p:cNvPr id="6" name="TextBox 5"/>
          <p:cNvSpPr txBox="1"/>
          <p:nvPr/>
        </p:nvSpPr>
        <p:spPr>
          <a:xfrm>
            <a:off x="1905000" y="1402200"/>
            <a:ext cx="301686" cy="369332"/>
          </a:xfrm>
          <a:prstGeom prst="rect">
            <a:avLst/>
          </a:prstGeom>
          <a:noFill/>
        </p:spPr>
        <p:txBody>
          <a:bodyPr wrap="none" rtlCol="0">
            <a:spAutoFit/>
          </a:bodyPr>
          <a:lstStyle/>
          <a:p>
            <a:pPr algn="ctr"/>
            <a:r>
              <a:rPr lang="en-US" dirty="0" smtClean="0">
                <a:solidFill>
                  <a:prstClr val="black"/>
                </a:solidFill>
              </a:rPr>
              <a:t>4</a:t>
            </a:r>
            <a:endParaRPr lang="en-US" dirty="0">
              <a:solidFill>
                <a:prstClr val="black"/>
              </a:solidFill>
            </a:endParaRPr>
          </a:p>
        </p:txBody>
      </p:sp>
      <p:sp>
        <p:nvSpPr>
          <p:cNvPr id="7" name="TextBox 6"/>
          <p:cNvSpPr txBox="1"/>
          <p:nvPr/>
        </p:nvSpPr>
        <p:spPr>
          <a:xfrm>
            <a:off x="2429819" y="1409700"/>
            <a:ext cx="301686" cy="369332"/>
          </a:xfrm>
          <a:prstGeom prst="rect">
            <a:avLst/>
          </a:prstGeom>
          <a:noFill/>
        </p:spPr>
        <p:txBody>
          <a:bodyPr wrap="none" rtlCol="0">
            <a:spAutoFit/>
          </a:bodyPr>
          <a:lstStyle/>
          <a:p>
            <a:pPr algn="ctr"/>
            <a:r>
              <a:rPr lang="en-US" dirty="0" smtClean="0">
                <a:solidFill>
                  <a:prstClr val="black"/>
                </a:solidFill>
              </a:rPr>
              <a:t>5</a:t>
            </a:r>
            <a:endParaRPr lang="en-US" dirty="0">
              <a:solidFill>
                <a:prstClr val="black"/>
              </a:solidFill>
            </a:endParaRPr>
          </a:p>
        </p:txBody>
      </p:sp>
      <p:sp>
        <p:nvSpPr>
          <p:cNvPr id="8" name="TextBox 7"/>
          <p:cNvSpPr txBox="1"/>
          <p:nvPr/>
        </p:nvSpPr>
        <p:spPr>
          <a:xfrm>
            <a:off x="2963219" y="1402200"/>
            <a:ext cx="301686" cy="369332"/>
          </a:xfrm>
          <a:prstGeom prst="rect">
            <a:avLst/>
          </a:prstGeom>
          <a:noFill/>
        </p:spPr>
        <p:txBody>
          <a:bodyPr wrap="none" rtlCol="0">
            <a:spAutoFit/>
          </a:bodyPr>
          <a:lstStyle/>
          <a:p>
            <a:pPr algn="ctr"/>
            <a:r>
              <a:rPr lang="en-US" dirty="0" smtClean="0">
                <a:solidFill>
                  <a:prstClr val="black"/>
                </a:solidFill>
              </a:rPr>
              <a:t>6</a:t>
            </a:r>
            <a:endParaRPr lang="en-US" dirty="0">
              <a:solidFill>
                <a:prstClr val="black"/>
              </a:solidFill>
            </a:endParaRPr>
          </a:p>
        </p:txBody>
      </p:sp>
      <p:sp>
        <p:nvSpPr>
          <p:cNvPr id="9" name="TextBox 8"/>
          <p:cNvSpPr txBox="1"/>
          <p:nvPr/>
        </p:nvSpPr>
        <p:spPr>
          <a:xfrm>
            <a:off x="3692358" y="1343680"/>
            <a:ext cx="367408" cy="523220"/>
          </a:xfrm>
          <a:prstGeom prst="rect">
            <a:avLst/>
          </a:prstGeom>
          <a:solidFill>
            <a:srgbClr val="FFFF00"/>
          </a:solidFill>
          <a:ln>
            <a:solidFill>
              <a:schemeClr val="tx1"/>
            </a:solidFill>
          </a:ln>
        </p:spPr>
        <p:txBody>
          <a:bodyPr wrap="none" rtlCol="0">
            <a:spAutoFit/>
          </a:bodyPr>
          <a:lstStyle>
            <a:defPPr>
              <a:defRPr lang="en-US"/>
            </a:defPPr>
            <a:lvl1pPr algn="ctr">
              <a:defRPr sz="2800"/>
            </a:lvl1pPr>
          </a:lstStyle>
          <a:p>
            <a:r>
              <a:rPr lang="en-US" dirty="0">
                <a:solidFill>
                  <a:prstClr val="black"/>
                </a:solidFill>
              </a:rPr>
              <a:t>7</a:t>
            </a:r>
          </a:p>
        </p:txBody>
      </p:sp>
      <p:sp>
        <p:nvSpPr>
          <p:cNvPr id="10" name="TextBox 9"/>
          <p:cNvSpPr txBox="1"/>
          <p:nvPr/>
        </p:nvSpPr>
        <p:spPr>
          <a:xfrm>
            <a:off x="4636160" y="1402200"/>
            <a:ext cx="301686" cy="369332"/>
          </a:xfrm>
          <a:prstGeom prst="rect">
            <a:avLst/>
          </a:prstGeom>
          <a:noFill/>
        </p:spPr>
        <p:txBody>
          <a:bodyPr wrap="none" rtlCol="0">
            <a:spAutoFit/>
          </a:bodyPr>
          <a:lstStyle/>
          <a:p>
            <a:pPr algn="ctr"/>
            <a:r>
              <a:rPr lang="en-US" dirty="0" smtClean="0">
                <a:solidFill>
                  <a:prstClr val="black"/>
                </a:solidFill>
              </a:rPr>
              <a:t>8</a:t>
            </a:r>
            <a:endParaRPr lang="en-US" dirty="0">
              <a:solidFill>
                <a:prstClr val="black"/>
              </a:solidFill>
            </a:endParaRPr>
          </a:p>
        </p:txBody>
      </p:sp>
      <p:sp>
        <p:nvSpPr>
          <p:cNvPr id="11" name="TextBox 10"/>
          <p:cNvSpPr txBox="1"/>
          <p:nvPr/>
        </p:nvSpPr>
        <p:spPr>
          <a:xfrm>
            <a:off x="5652392" y="1333500"/>
            <a:ext cx="367408" cy="523220"/>
          </a:xfrm>
          <a:prstGeom prst="rect">
            <a:avLst/>
          </a:prstGeom>
          <a:solidFill>
            <a:srgbClr val="FFFF00"/>
          </a:solidFill>
          <a:ln>
            <a:solidFill>
              <a:schemeClr val="tx1"/>
            </a:solidFill>
          </a:ln>
        </p:spPr>
        <p:txBody>
          <a:bodyPr wrap="none" rtlCol="0">
            <a:spAutoFit/>
          </a:bodyPr>
          <a:lstStyle>
            <a:defPPr>
              <a:defRPr lang="en-US"/>
            </a:defPPr>
            <a:lvl1pPr algn="ctr">
              <a:defRPr sz="2800"/>
            </a:lvl1pPr>
          </a:lstStyle>
          <a:p>
            <a:r>
              <a:rPr lang="en-US" dirty="0">
                <a:solidFill>
                  <a:prstClr val="black"/>
                </a:solidFill>
              </a:rPr>
              <a:t>9</a:t>
            </a:r>
          </a:p>
        </p:txBody>
      </p:sp>
      <p:sp>
        <p:nvSpPr>
          <p:cNvPr id="12" name="TextBox 11"/>
          <p:cNvSpPr txBox="1"/>
          <p:nvPr/>
        </p:nvSpPr>
        <p:spPr>
          <a:xfrm>
            <a:off x="6439296" y="1402200"/>
            <a:ext cx="418704" cy="369332"/>
          </a:xfrm>
          <a:prstGeom prst="rect">
            <a:avLst/>
          </a:prstGeom>
          <a:noFill/>
        </p:spPr>
        <p:txBody>
          <a:bodyPr wrap="none" rtlCol="0">
            <a:spAutoFit/>
          </a:bodyPr>
          <a:lstStyle/>
          <a:p>
            <a:pPr algn="ctr"/>
            <a:r>
              <a:rPr lang="en-US" dirty="0" smtClean="0">
                <a:solidFill>
                  <a:prstClr val="black"/>
                </a:solidFill>
              </a:rPr>
              <a:t>10</a:t>
            </a:r>
            <a:endParaRPr lang="en-US" dirty="0">
              <a:solidFill>
                <a:prstClr val="black"/>
              </a:solidFill>
            </a:endParaRPr>
          </a:p>
        </p:txBody>
      </p:sp>
      <p:sp>
        <p:nvSpPr>
          <p:cNvPr id="13" name="TextBox 12"/>
          <p:cNvSpPr txBox="1"/>
          <p:nvPr/>
        </p:nvSpPr>
        <p:spPr>
          <a:xfrm>
            <a:off x="7362640" y="1409700"/>
            <a:ext cx="418704" cy="369332"/>
          </a:xfrm>
          <a:prstGeom prst="rect">
            <a:avLst/>
          </a:prstGeom>
          <a:noFill/>
        </p:spPr>
        <p:txBody>
          <a:bodyPr wrap="none" rtlCol="0">
            <a:spAutoFit/>
          </a:bodyPr>
          <a:lstStyle/>
          <a:p>
            <a:pPr algn="ctr"/>
            <a:r>
              <a:rPr lang="en-US" dirty="0" smtClean="0">
                <a:solidFill>
                  <a:prstClr val="black"/>
                </a:solidFill>
              </a:rPr>
              <a:t>11</a:t>
            </a:r>
            <a:endParaRPr lang="en-US" dirty="0">
              <a:solidFill>
                <a:prstClr val="black"/>
              </a:solidFill>
            </a:endParaRPr>
          </a:p>
        </p:txBody>
      </p:sp>
      <p:sp>
        <p:nvSpPr>
          <p:cNvPr id="14" name="TextBox 13"/>
          <p:cNvSpPr txBox="1"/>
          <p:nvPr/>
        </p:nvSpPr>
        <p:spPr>
          <a:xfrm>
            <a:off x="8486515" y="1402200"/>
            <a:ext cx="418704" cy="369332"/>
          </a:xfrm>
          <a:prstGeom prst="rect">
            <a:avLst/>
          </a:prstGeom>
          <a:noFill/>
        </p:spPr>
        <p:txBody>
          <a:bodyPr wrap="none" rtlCol="0">
            <a:spAutoFit/>
          </a:bodyPr>
          <a:lstStyle/>
          <a:p>
            <a:pPr algn="ctr"/>
            <a:r>
              <a:rPr lang="en-US" dirty="0" smtClean="0">
                <a:solidFill>
                  <a:prstClr val="black"/>
                </a:solidFill>
              </a:rPr>
              <a:t>12</a:t>
            </a:r>
            <a:endParaRPr lang="en-US" dirty="0">
              <a:solidFill>
                <a:prstClr val="black"/>
              </a:solidFill>
            </a:endParaRPr>
          </a:p>
        </p:txBody>
      </p:sp>
      <p:sp>
        <p:nvSpPr>
          <p:cNvPr id="15" name="TextBox 14"/>
          <p:cNvSpPr txBox="1"/>
          <p:nvPr/>
        </p:nvSpPr>
        <p:spPr>
          <a:xfrm>
            <a:off x="350909" y="1950303"/>
            <a:ext cx="1106713" cy="837152"/>
          </a:xfrm>
          <a:prstGeom prst="rect">
            <a:avLst/>
          </a:prstGeom>
          <a:noFill/>
        </p:spPr>
        <p:txBody>
          <a:bodyPr wrap="none" rtlCol="0">
            <a:spAutoFit/>
          </a:bodyPr>
          <a:lstStyle/>
          <a:p>
            <a:pPr algn="ctr">
              <a:lnSpc>
                <a:spcPct val="80000"/>
              </a:lnSpc>
            </a:pPr>
            <a:r>
              <a:rPr lang="en-US" sz="2000" b="1" dirty="0" smtClean="0">
                <a:solidFill>
                  <a:prstClr val="black"/>
                </a:solidFill>
              </a:rPr>
              <a:t>Gran</a:t>
            </a:r>
            <a:br>
              <a:rPr lang="en-US" sz="2000" b="1" dirty="0" smtClean="0">
                <a:solidFill>
                  <a:prstClr val="black"/>
                </a:solidFill>
              </a:rPr>
            </a:br>
            <a:r>
              <a:rPr lang="en-US" sz="2000" b="1" dirty="0" smtClean="0">
                <a:solidFill>
                  <a:prstClr val="black"/>
                </a:solidFill>
              </a:rPr>
              <a:t>hombre </a:t>
            </a:r>
            <a:br>
              <a:rPr lang="en-US" sz="2000" b="1" dirty="0" smtClean="0">
                <a:solidFill>
                  <a:prstClr val="black"/>
                </a:solidFill>
              </a:rPr>
            </a:br>
            <a:r>
              <a:rPr lang="en-US" sz="2000" b="1" dirty="0" err="1" smtClean="0">
                <a:solidFill>
                  <a:prstClr val="black"/>
                </a:solidFill>
              </a:rPr>
              <a:t>metálico</a:t>
            </a:r>
            <a:endParaRPr lang="en-US" sz="2000" b="1" dirty="0">
              <a:solidFill>
                <a:prstClr val="black"/>
              </a:solidFill>
            </a:endParaRPr>
          </a:p>
        </p:txBody>
      </p:sp>
      <p:sp>
        <p:nvSpPr>
          <p:cNvPr id="16" name="TextBox 15"/>
          <p:cNvSpPr txBox="1"/>
          <p:nvPr/>
        </p:nvSpPr>
        <p:spPr>
          <a:xfrm>
            <a:off x="3398565" y="1967925"/>
            <a:ext cx="955005" cy="590931"/>
          </a:xfrm>
          <a:prstGeom prst="rect">
            <a:avLst/>
          </a:prstGeom>
          <a:noFill/>
        </p:spPr>
        <p:txBody>
          <a:bodyPr wrap="none" rtlCol="0">
            <a:spAutoFit/>
          </a:bodyPr>
          <a:lstStyle/>
          <a:p>
            <a:pPr algn="ctr">
              <a:lnSpc>
                <a:spcPct val="80000"/>
              </a:lnSpc>
            </a:pPr>
            <a:r>
              <a:rPr lang="en-US" sz="2000" b="1" dirty="0" err="1" smtClean="0">
                <a:solidFill>
                  <a:prstClr val="black"/>
                </a:solidFill>
              </a:rPr>
              <a:t>Cuatro</a:t>
            </a:r>
            <a:r>
              <a:rPr lang="en-US" sz="2000" b="1" dirty="0" smtClean="0">
                <a:solidFill>
                  <a:prstClr val="black"/>
                </a:solidFill>
              </a:rPr>
              <a:t> </a:t>
            </a:r>
            <a:br>
              <a:rPr lang="en-US" sz="2000" b="1" dirty="0" smtClean="0">
                <a:solidFill>
                  <a:prstClr val="black"/>
                </a:solidFill>
              </a:rPr>
            </a:br>
            <a:r>
              <a:rPr lang="en-US" sz="2000" b="1" dirty="0" err="1" smtClean="0">
                <a:solidFill>
                  <a:prstClr val="black"/>
                </a:solidFill>
              </a:rPr>
              <a:t>bestias</a:t>
            </a:r>
            <a:endParaRPr lang="en-US" sz="2000" b="1" dirty="0">
              <a:solidFill>
                <a:prstClr val="black"/>
              </a:solidFill>
            </a:endParaRPr>
          </a:p>
        </p:txBody>
      </p:sp>
      <p:sp>
        <p:nvSpPr>
          <p:cNvPr id="17" name="TextBox 16"/>
          <p:cNvSpPr txBox="1"/>
          <p:nvPr/>
        </p:nvSpPr>
        <p:spPr>
          <a:xfrm>
            <a:off x="5250076" y="1967925"/>
            <a:ext cx="1119217" cy="584775"/>
          </a:xfrm>
          <a:prstGeom prst="rect">
            <a:avLst/>
          </a:prstGeom>
          <a:noFill/>
        </p:spPr>
        <p:txBody>
          <a:bodyPr wrap="none" rtlCol="0">
            <a:spAutoFit/>
          </a:bodyPr>
          <a:lstStyle/>
          <a:p>
            <a:pPr algn="ctr">
              <a:lnSpc>
                <a:spcPct val="80000"/>
              </a:lnSpc>
            </a:pPr>
            <a:r>
              <a:rPr lang="en-US" sz="2000" b="1" dirty="0" err="1" smtClean="0">
                <a:solidFill>
                  <a:prstClr val="black"/>
                </a:solidFill>
              </a:rPr>
              <a:t>Setenta</a:t>
            </a:r>
            <a:r>
              <a:rPr lang="en-US" sz="2000" b="1" dirty="0" smtClean="0">
                <a:solidFill>
                  <a:prstClr val="black"/>
                </a:solidFill>
              </a:rPr>
              <a:t> </a:t>
            </a:r>
            <a:br>
              <a:rPr lang="en-US" sz="2000" b="1" dirty="0" smtClean="0">
                <a:solidFill>
                  <a:prstClr val="black"/>
                </a:solidFill>
              </a:rPr>
            </a:br>
            <a:r>
              <a:rPr lang="en-US" sz="2000" b="1" dirty="0" err="1" smtClean="0">
                <a:solidFill>
                  <a:prstClr val="black"/>
                </a:solidFill>
              </a:rPr>
              <a:t>semanas</a:t>
            </a:r>
            <a:endParaRPr lang="en-US" sz="2000" b="1" dirty="0">
              <a:solidFill>
                <a:prstClr val="black"/>
              </a:solidFill>
            </a:endParaRPr>
          </a:p>
        </p:txBody>
      </p:sp>
      <p:sp>
        <p:nvSpPr>
          <p:cNvPr id="18" name="TextBox 17"/>
          <p:cNvSpPr txBox="1"/>
          <p:nvPr/>
        </p:nvSpPr>
        <p:spPr>
          <a:xfrm>
            <a:off x="4499629" y="3332776"/>
            <a:ext cx="636713" cy="338554"/>
          </a:xfrm>
          <a:prstGeom prst="rect">
            <a:avLst/>
          </a:prstGeom>
          <a:solidFill>
            <a:schemeClr val="bg1"/>
          </a:solidFill>
        </p:spPr>
        <p:txBody>
          <a:bodyPr wrap="none" rtlCol="0">
            <a:spAutoFit/>
          </a:bodyPr>
          <a:lstStyle/>
          <a:p>
            <a:pPr algn="ctr"/>
            <a:r>
              <a:rPr lang="en-US" sz="1600" b="1" dirty="0" smtClean="0">
                <a:solidFill>
                  <a:prstClr val="black"/>
                </a:solidFill>
              </a:rPr>
              <a:t>Ram</a:t>
            </a:r>
            <a:r>
              <a:rPr lang="en-US" sz="1600" b="1" baseline="30000" dirty="0" smtClean="0">
                <a:solidFill>
                  <a:prstClr val="black"/>
                </a:solidFill>
              </a:rPr>
              <a:t>3</a:t>
            </a:r>
            <a:endParaRPr lang="en-US" sz="1600" b="1" dirty="0">
              <a:solidFill>
                <a:prstClr val="black"/>
              </a:solidFill>
            </a:endParaRPr>
          </a:p>
        </p:txBody>
      </p:sp>
      <p:sp>
        <p:nvSpPr>
          <p:cNvPr id="19" name="Rectangle 18"/>
          <p:cNvSpPr/>
          <p:nvPr/>
        </p:nvSpPr>
        <p:spPr>
          <a:xfrm>
            <a:off x="533400" y="2781300"/>
            <a:ext cx="783124" cy="457200"/>
          </a:xfrm>
          <a:prstGeom prst="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b="1" dirty="0" smtClean="0">
                <a:solidFill>
                  <a:prstClr val="black"/>
                </a:solidFill>
              </a:rPr>
              <a:t>1</a:t>
            </a:r>
          </a:p>
          <a:p>
            <a:pPr algn="ctr">
              <a:lnSpc>
                <a:spcPct val="80000"/>
              </a:lnSpc>
            </a:pPr>
            <a:r>
              <a:rPr lang="en-US" sz="1600" b="1" dirty="0" smtClean="0">
                <a:solidFill>
                  <a:prstClr val="black"/>
                </a:solidFill>
              </a:rPr>
              <a:t>Oro</a:t>
            </a:r>
            <a:r>
              <a:rPr lang="en-US" sz="1600" b="1" baseline="30000" dirty="0" smtClean="0">
                <a:solidFill>
                  <a:prstClr val="black"/>
                </a:solidFill>
              </a:rPr>
              <a:t>4</a:t>
            </a:r>
            <a:endParaRPr lang="en-US" sz="1600" b="1" dirty="0">
              <a:solidFill>
                <a:prstClr val="black"/>
              </a:solidFill>
            </a:endParaRPr>
          </a:p>
        </p:txBody>
      </p:sp>
      <p:sp>
        <p:nvSpPr>
          <p:cNvPr id="20" name="Rectangle 19"/>
          <p:cNvSpPr/>
          <p:nvPr/>
        </p:nvSpPr>
        <p:spPr>
          <a:xfrm>
            <a:off x="533400" y="3238500"/>
            <a:ext cx="783124" cy="457200"/>
          </a:xfrm>
          <a:prstGeom prst="rect">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b="1" dirty="0" smtClean="0">
                <a:solidFill>
                  <a:prstClr val="black"/>
                </a:solidFill>
              </a:rPr>
              <a:t>2</a:t>
            </a:r>
          </a:p>
          <a:p>
            <a:pPr algn="ctr">
              <a:lnSpc>
                <a:spcPct val="80000"/>
              </a:lnSpc>
            </a:pPr>
            <a:r>
              <a:rPr lang="es-ES" sz="1600" b="1" dirty="0" smtClean="0">
                <a:solidFill>
                  <a:prstClr val="black"/>
                </a:solidFill>
              </a:rPr>
              <a:t>Plata</a:t>
            </a:r>
            <a:endParaRPr lang="en-US" sz="1600" b="1" dirty="0">
              <a:solidFill>
                <a:prstClr val="black"/>
              </a:solidFill>
            </a:endParaRPr>
          </a:p>
        </p:txBody>
      </p:sp>
      <p:sp>
        <p:nvSpPr>
          <p:cNvPr id="21" name="Rectangle 20"/>
          <p:cNvSpPr/>
          <p:nvPr/>
        </p:nvSpPr>
        <p:spPr>
          <a:xfrm>
            <a:off x="534393" y="3695700"/>
            <a:ext cx="783124" cy="457200"/>
          </a:xfrm>
          <a:prstGeom prst="rect">
            <a:avLst/>
          </a:prstGeom>
          <a:solidFill>
            <a:schemeClr val="bg2">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b="1" dirty="0" smtClean="0">
                <a:solidFill>
                  <a:prstClr val="black"/>
                </a:solidFill>
              </a:rPr>
              <a:t>3</a:t>
            </a:r>
          </a:p>
          <a:p>
            <a:pPr algn="ctr">
              <a:lnSpc>
                <a:spcPct val="80000"/>
              </a:lnSpc>
            </a:pPr>
            <a:r>
              <a:rPr lang="en-US" sz="1600" b="1" dirty="0" err="1" smtClean="0">
                <a:solidFill>
                  <a:prstClr val="black"/>
                </a:solidFill>
              </a:rPr>
              <a:t>Bronce</a:t>
            </a:r>
            <a:endParaRPr lang="en-US" sz="1600" b="1" dirty="0">
              <a:solidFill>
                <a:prstClr val="black"/>
              </a:solidFill>
            </a:endParaRPr>
          </a:p>
        </p:txBody>
      </p:sp>
      <p:sp>
        <p:nvSpPr>
          <p:cNvPr id="22" name="Rectangle 21"/>
          <p:cNvSpPr/>
          <p:nvPr/>
        </p:nvSpPr>
        <p:spPr>
          <a:xfrm>
            <a:off x="533400" y="4152899"/>
            <a:ext cx="783124" cy="540603"/>
          </a:xfrm>
          <a:prstGeom prst="rect">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r>
              <a:rPr lang="en-US" sz="1600" b="1" dirty="0" smtClean="0">
                <a:solidFill>
                  <a:prstClr val="black"/>
                </a:solidFill>
              </a:rPr>
              <a:t>4</a:t>
            </a:r>
          </a:p>
          <a:p>
            <a:pPr algn="ctr">
              <a:lnSpc>
                <a:spcPct val="80000"/>
              </a:lnSpc>
            </a:pPr>
            <a:r>
              <a:rPr lang="en-US" sz="1600" b="1" dirty="0" err="1" smtClean="0">
                <a:solidFill>
                  <a:prstClr val="black"/>
                </a:solidFill>
              </a:rPr>
              <a:t>Hierro</a:t>
            </a:r>
            <a:r>
              <a:rPr lang="en-US" sz="1600" b="1" dirty="0" smtClean="0">
                <a:solidFill>
                  <a:prstClr val="black"/>
                </a:solidFill>
              </a:rPr>
              <a:t>/</a:t>
            </a:r>
            <a:br>
              <a:rPr lang="en-US" sz="1600" b="1" dirty="0" smtClean="0">
                <a:solidFill>
                  <a:prstClr val="black"/>
                </a:solidFill>
              </a:rPr>
            </a:br>
            <a:r>
              <a:rPr lang="en-US" sz="1600" b="1" dirty="0" err="1" smtClean="0">
                <a:solidFill>
                  <a:prstClr val="black"/>
                </a:solidFill>
              </a:rPr>
              <a:t>barro</a:t>
            </a:r>
            <a:endParaRPr lang="en-US" sz="1600" b="1" dirty="0">
              <a:solidFill>
                <a:prstClr val="black"/>
              </a:solidFill>
            </a:endParaRPr>
          </a:p>
        </p:txBody>
      </p:sp>
      <p:sp>
        <p:nvSpPr>
          <p:cNvPr id="23" name="Explosion 1 22"/>
          <p:cNvSpPr/>
          <p:nvPr/>
        </p:nvSpPr>
        <p:spPr>
          <a:xfrm>
            <a:off x="76200" y="4342200"/>
            <a:ext cx="1706366" cy="1182300"/>
          </a:xfrm>
          <a:prstGeom prst="irregularSeal1">
            <a:avLst/>
          </a:prstGeom>
          <a:solidFill>
            <a:srgbClr val="0000CC"/>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b" anchorCtr="0" forceAA="0" compatLnSpc="1">
            <a:prstTxWarp prst="textNoShape">
              <a:avLst/>
            </a:prstTxWarp>
            <a:noAutofit/>
          </a:bodyPr>
          <a:lstStyle/>
          <a:p>
            <a:pPr algn="ctr">
              <a:lnSpc>
                <a:spcPct val="80000"/>
              </a:lnSpc>
            </a:pPr>
            <a:r>
              <a:rPr lang="en-US" b="1" dirty="0" smtClean="0">
                <a:solidFill>
                  <a:prstClr val="white"/>
                </a:solidFill>
              </a:rPr>
              <a:t>Piedra</a:t>
            </a:r>
            <a:r>
              <a:rPr lang="en-US" b="1" baseline="30000" dirty="0" smtClean="0">
                <a:solidFill>
                  <a:prstClr val="white"/>
                </a:solidFill>
              </a:rPr>
              <a:t>34</a:t>
            </a:r>
            <a:endParaRPr lang="en-US" b="1" dirty="0">
              <a:solidFill>
                <a:prstClr val="white"/>
              </a:solidFill>
            </a:endParaRPr>
          </a:p>
        </p:txBody>
      </p:sp>
      <p:sp>
        <p:nvSpPr>
          <p:cNvPr id="24" name="Rectangle 23"/>
          <p:cNvSpPr/>
          <p:nvPr/>
        </p:nvSpPr>
        <p:spPr>
          <a:xfrm>
            <a:off x="3488038" y="2780100"/>
            <a:ext cx="808350" cy="457200"/>
          </a:xfrm>
          <a:prstGeom prst="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b="1" dirty="0" smtClean="0">
                <a:solidFill>
                  <a:prstClr val="black"/>
                </a:solidFill>
              </a:rPr>
              <a:t>1</a:t>
            </a:r>
          </a:p>
          <a:p>
            <a:pPr algn="ctr">
              <a:lnSpc>
                <a:spcPct val="80000"/>
              </a:lnSpc>
            </a:pPr>
            <a:r>
              <a:rPr lang="en-US" sz="1600" b="1" dirty="0" smtClean="0">
                <a:solidFill>
                  <a:prstClr val="black"/>
                </a:solidFill>
              </a:rPr>
              <a:t>León</a:t>
            </a:r>
            <a:r>
              <a:rPr lang="en-US" sz="1600" b="1" baseline="30000" dirty="0" smtClean="0">
                <a:solidFill>
                  <a:prstClr val="black"/>
                </a:solidFill>
              </a:rPr>
              <a:t>4</a:t>
            </a:r>
            <a:endParaRPr lang="en-US" sz="1600" b="1" dirty="0">
              <a:solidFill>
                <a:prstClr val="black"/>
              </a:solidFill>
            </a:endParaRPr>
          </a:p>
        </p:txBody>
      </p:sp>
      <p:sp>
        <p:nvSpPr>
          <p:cNvPr id="25" name="Rectangle 24"/>
          <p:cNvSpPr/>
          <p:nvPr/>
        </p:nvSpPr>
        <p:spPr>
          <a:xfrm>
            <a:off x="3488038" y="3237300"/>
            <a:ext cx="808350" cy="457200"/>
          </a:xfrm>
          <a:prstGeom prst="rect">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b="1" dirty="0" smtClean="0">
                <a:solidFill>
                  <a:prstClr val="black"/>
                </a:solidFill>
              </a:rPr>
              <a:t>2</a:t>
            </a:r>
          </a:p>
          <a:p>
            <a:pPr algn="ctr">
              <a:lnSpc>
                <a:spcPct val="80000"/>
              </a:lnSpc>
            </a:pPr>
            <a:r>
              <a:rPr lang="en-US" sz="1600" b="1" dirty="0" smtClean="0">
                <a:solidFill>
                  <a:prstClr val="black"/>
                </a:solidFill>
              </a:rPr>
              <a:t>Oso</a:t>
            </a:r>
            <a:r>
              <a:rPr lang="en-US" sz="1600" b="1" baseline="30000" dirty="0" smtClean="0">
                <a:solidFill>
                  <a:prstClr val="black"/>
                </a:solidFill>
              </a:rPr>
              <a:t>5</a:t>
            </a:r>
            <a:endParaRPr lang="en-US" sz="1600" b="1" baseline="30000" dirty="0">
              <a:solidFill>
                <a:prstClr val="black"/>
              </a:solidFill>
            </a:endParaRPr>
          </a:p>
        </p:txBody>
      </p:sp>
      <p:sp>
        <p:nvSpPr>
          <p:cNvPr id="26" name="Rectangle 25"/>
          <p:cNvSpPr/>
          <p:nvPr/>
        </p:nvSpPr>
        <p:spPr>
          <a:xfrm>
            <a:off x="3489031" y="3694500"/>
            <a:ext cx="808350" cy="457200"/>
          </a:xfrm>
          <a:prstGeom prst="rect">
            <a:avLst/>
          </a:prstGeom>
          <a:solidFill>
            <a:schemeClr val="bg2">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r>
              <a:rPr lang="en-US" b="1" dirty="0" smtClean="0">
                <a:solidFill>
                  <a:prstClr val="black"/>
                </a:solidFill>
              </a:rPr>
              <a:t>3</a:t>
            </a:r>
          </a:p>
          <a:p>
            <a:pPr algn="ctr">
              <a:lnSpc>
                <a:spcPct val="80000"/>
              </a:lnSpc>
            </a:pPr>
            <a:r>
              <a:rPr lang="en-US" sz="1400" b="1" dirty="0" smtClean="0">
                <a:solidFill>
                  <a:prstClr val="black"/>
                </a:solidFill>
              </a:rPr>
              <a:t>Leopardo</a:t>
            </a:r>
            <a:r>
              <a:rPr lang="en-US" sz="1600" b="1" baseline="30000" dirty="0" smtClean="0">
                <a:solidFill>
                  <a:prstClr val="black"/>
                </a:solidFill>
              </a:rPr>
              <a:t>6</a:t>
            </a:r>
            <a:endParaRPr lang="en-US" sz="1600" b="1" dirty="0">
              <a:solidFill>
                <a:prstClr val="black"/>
              </a:solidFill>
            </a:endParaRPr>
          </a:p>
        </p:txBody>
      </p:sp>
      <p:sp>
        <p:nvSpPr>
          <p:cNvPr id="27" name="Rectangle 26"/>
          <p:cNvSpPr/>
          <p:nvPr/>
        </p:nvSpPr>
        <p:spPr>
          <a:xfrm>
            <a:off x="3488038" y="4151699"/>
            <a:ext cx="808350" cy="540603"/>
          </a:xfrm>
          <a:prstGeom prst="rect">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r>
              <a:rPr lang="en-US" sz="1600" b="1" dirty="0" smtClean="0">
                <a:solidFill>
                  <a:prstClr val="black"/>
                </a:solidFill>
              </a:rPr>
              <a:t>4</a:t>
            </a:r>
          </a:p>
          <a:p>
            <a:pPr algn="ctr">
              <a:lnSpc>
                <a:spcPct val="80000"/>
              </a:lnSpc>
            </a:pPr>
            <a:r>
              <a:rPr lang="en-US" sz="1600" b="1" dirty="0" smtClean="0">
                <a:solidFill>
                  <a:prstClr val="black"/>
                </a:solidFill>
              </a:rPr>
              <a:t>(</a:t>
            </a:r>
            <a:r>
              <a:rPr lang="en-US" sz="1600" b="1" dirty="0" err="1" smtClean="0">
                <a:solidFill>
                  <a:prstClr val="black"/>
                </a:solidFill>
              </a:rPr>
              <a:t>feo</a:t>
            </a:r>
            <a:r>
              <a:rPr lang="en-US" sz="1600" b="1" dirty="0" smtClean="0">
                <a:solidFill>
                  <a:prstClr val="black"/>
                </a:solidFill>
              </a:rPr>
              <a:t>)</a:t>
            </a:r>
            <a:r>
              <a:rPr lang="en-US" sz="1600" b="1" baseline="30000" dirty="0" smtClean="0">
                <a:solidFill>
                  <a:prstClr val="black"/>
                </a:solidFill>
              </a:rPr>
              <a:t>7</a:t>
            </a:r>
            <a:endParaRPr lang="en-US" sz="1600" b="1" baseline="30000" dirty="0">
              <a:solidFill>
                <a:prstClr val="black"/>
              </a:solidFill>
            </a:endParaRPr>
          </a:p>
        </p:txBody>
      </p:sp>
      <p:sp>
        <p:nvSpPr>
          <p:cNvPr id="28" name="Explosion 1 27"/>
          <p:cNvSpPr/>
          <p:nvPr/>
        </p:nvSpPr>
        <p:spPr>
          <a:xfrm>
            <a:off x="3039030" y="4347481"/>
            <a:ext cx="1706366" cy="1182300"/>
          </a:xfrm>
          <a:prstGeom prst="irregularSeal1">
            <a:avLst/>
          </a:prstGeom>
          <a:solidFill>
            <a:srgbClr val="0000CC"/>
          </a:solidFill>
          <a:ln w="9525"/>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lnSpc>
                <a:spcPct val="80000"/>
              </a:lnSpc>
            </a:pPr>
            <a:r>
              <a:rPr lang="en-US" b="1" dirty="0" err="1" smtClean="0">
                <a:solidFill>
                  <a:prstClr val="white"/>
                </a:solidFill>
              </a:rPr>
              <a:t>Hijo</a:t>
            </a:r>
            <a:r>
              <a:rPr lang="en-US" b="1" dirty="0" smtClean="0">
                <a:solidFill>
                  <a:prstClr val="white"/>
                </a:solidFill>
              </a:rPr>
              <a:t> del Hombre</a:t>
            </a:r>
            <a:r>
              <a:rPr lang="en-US" b="1" baseline="30000" dirty="0" smtClean="0">
                <a:solidFill>
                  <a:prstClr val="white"/>
                </a:solidFill>
              </a:rPr>
              <a:t>13</a:t>
            </a:r>
            <a:endParaRPr lang="en-US" b="1" dirty="0">
              <a:solidFill>
                <a:prstClr val="white"/>
              </a:solidFill>
            </a:endParaRPr>
          </a:p>
        </p:txBody>
      </p:sp>
      <p:sp>
        <p:nvSpPr>
          <p:cNvPr id="30" name="TextBox 29"/>
          <p:cNvSpPr txBox="1"/>
          <p:nvPr/>
        </p:nvSpPr>
        <p:spPr>
          <a:xfrm>
            <a:off x="6248400" y="3253990"/>
            <a:ext cx="723660" cy="289310"/>
          </a:xfrm>
          <a:prstGeom prst="rect">
            <a:avLst/>
          </a:prstGeom>
          <a:noFill/>
        </p:spPr>
        <p:txBody>
          <a:bodyPr wrap="none" rtlCol="0">
            <a:spAutoFit/>
          </a:bodyPr>
          <a:lstStyle/>
          <a:p>
            <a:pPr algn="ctr">
              <a:lnSpc>
                <a:spcPct val="80000"/>
              </a:lnSpc>
            </a:pPr>
            <a:r>
              <a:rPr lang="en-US" sz="1600" b="1" dirty="0" smtClean="0">
                <a:solidFill>
                  <a:prstClr val="black"/>
                </a:solidFill>
              </a:rPr>
              <a:t>(Intro)</a:t>
            </a:r>
            <a:endParaRPr lang="en-US" sz="1600" b="1" dirty="0">
              <a:solidFill>
                <a:prstClr val="black"/>
              </a:solidFill>
            </a:endParaRPr>
          </a:p>
        </p:txBody>
      </p:sp>
      <p:sp>
        <p:nvSpPr>
          <p:cNvPr id="31" name="TextBox 30"/>
          <p:cNvSpPr txBox="1"/>
          <p:nvPr/>
        </p:nvSpPr>
        <p:spPr>
          <a:xfrm>
            <a:off x="6871955" y="3628192"/>
            <a:ext cx="1432572" cy="338554"/>
          </a:xfrm>
          <a:prstGeom prst="rect">
            <a:avLst/>
          </a:prstGeom>
          <a:noFill/>
        </p:spPr>
        <p:txBody>
          <a:bodyPr wrap="none" rtlCol="0">
            <a:spAutoFit/>
          </a:bodyPr>
          <a:lstStyle/>
          <a:p>
            <a:pPr algn="ctr"/>
            <a:r>
              <a:rPr lang="en-US" sz="1600" b="1" dirty="0" smtClean="0">
                <a:solidFill>
                  <a:prstClr val="black"/>
                </a:solidFill>
              </a:rPr>
              <a:t>Reyes del NyS</a:t>
            </a:r>
            <a:r>
              <a:rPr lang="en-US" sz="1600" b="1" baseline="30000" dirty="0" smtClean="0">
                <a:solidFill>
                  <a:prstClr val="black"/>
                </a:solidFill>
              </a:rPr>
              <a:t>6</a:t>
            </a:r>
            <a:endParaRPr lang="en-US" sz="1600" b="1" dirty="0">
              <a:solidFill>
                <a:prstClr val="black"/>
              </a:solidFill>
            </a:endParaRPr>
          </a:p>
        </p:txBody>
      </p:sp>
      <p:sp>
        <p:nvSpPr>
          <p:cNvPr id="32" name="TextBox 31"/>
          <p:cNvSpPr txBox="1"/>
          <p:nvPr/>
        </p:nvSpPr>
        <p:spPr>
          <a:xfrm>
            <a:off x="6803144" y="3839171"/>
            <a:ext cx="1597810" cy="338554"/>
          </a:xfrm>
          <a:prstGeom prst="rect">
            <a:avLst/>
          </a:prstGeom>
          <a:noFill/>
        </p:spPr>
        <p:txBody>
          <a:bodyPr wrap="none" rtlCol="0">
            <a:spAutoFit/>
          </a:bodyPr>
          <a:lstStyle/>
          <a:p>
            <a:pPr algn="ctr"/>
            <a:r>
              <a:rPr lang="en-US" sz="1600" b="1" dirty="0" smtClean="0">
                <a:solidFill>
                  <a:prstClr val="black"/>
                </a:solidFill>
              </a:rPr>
              <a:t>El despreciable</a:t>
            </a:r>
            <a:r>
              <a:rPr lang="en-US" sz="1600" b="1" baseline="30000" dirty="0" smtClean="0">
                <a:solidFill>
                  <a:prstClr val="black"/>
                </a:solidFill>
              </a:rPr>
              <a:t>21</a:t>
            </a:r>
            <a:endParaRPr lang="en-US" sz="1600" b="1" dirty="0">
              <a:solidFill>
                <a:prstClr val="black"/>
              </a:solidFill>
            </a:endParaRPr>
          </a:p>
        </p:txBody>
      </p:sp>
      <p:sp>
        <p:nvSpPr>
          <p:cNvPr id="33" name="TextBox 32"/>
          <p:cNvSpPr txBox="1"/>
          <p:nvPr/>
        </p:nvSpPr>
        <p:spPr>
          <a:xfrm>
            <a:off x="8001000" y="4782010"/>
            <a:ext cx="1150692" cy="880241"/>
          </a:xfrm>
          <a:prstGeom prst="rect">
            <a:avLst/>
          </a:prstGeom>
          <a:noFill/>
        </p:spPr>
        <p:txBody>
          <a:bodyPr wrap="square" rtlCol="0">
            <a:spAutoFit/>
          </a:bodyPr>
          <a:lstStyle>
            <a:defPPr>
              <a:defRPr lang="en-US"/>
            </a:defPPr>
            <a:lvl1pPr algn="ctr">
              <a:lnSpc>
                <a:spcPct val="80000"/>
              </a:lnSpc>
              <a:defRPr sz="2000" b="1"/>
            </a:lvl1pPr>
          </a:lstStyle>
          <a:p>
            <a:r>
              <a:rPr lang="en-US" sz="1600" dirty="0" err="1" smtClean="0">
                <a:solidFill>
                  <a:prstClr val="black"/>
                </a:solidFill>
              </a:rPr>
              <a:t>Tiempo</a:t>
            </a:r>
            <a:r>
              <a:rPr lang="en-US" sz="1600" dirty="0" smtClean="0">
                <a:solidFill>
                  <a:prstClr val="black"/>
                </a:solidFill>
              </a:rPr>
              <a:t> de angustia</a:t>
            </a:r>
            <a:r>
              <a:rPr lang="en-US" sz="1600" baseline="30000" dirty="0" smtClean="0">
                <a:solidFill>
                  <a:prstClr val="black"/>
                </a:solidFill>
              </a:rPr>
              <a:t>1</a:t>
            </a:r>
            <a:r>
              <a:rPr lang="en-US" sz="1600" dirty="0" smtClean="0">
                <a:solidFill>
                  <a:prstClr val="black"/>
                </a:solidFill>
              </a:rPr>
              <a:t>, </a:t>
            </a:r>
            <a:r>
              <a:rPr lang="en-US" sz="1600" dirty="0" err="1" smtClean="0">
                <a:solidFill>
                  <a:prstClr val="black"/>
                </a:solidFill>
              </a:rPr>
              <a:t>tiempo</a:t>
            </a:r>
            <a:r>
              <a:rPr lang="en-US" sz="1600" dirty="0" smtClean="0">
                <a:solidFill>
                  <a:prstClr val="black"/>
                </a:solidFill>
              </a:rPr>
              <a:t> del fin</a:t>
            </a:r>
            <a:r>
              <a:rPr lang="en-US" sz="1600" baseline="30000" dirty="0" smtClean="0">
                <a:solidFill>
                  <a:prstClr val="black"/>
                </a:solidFill>
              </a:rPr>
              <a:t>4</a:t>
            </a:r>
            <a:endParaRPr lang="en-US" sz="1600" baseline="30000" dirty="0">
              <a:solidFill>
                <a:prstClr val="black"/>
              </a:solidFill>
            </a:endParaRPr>
          </a:p>
        </p:txBody>
      </p:sp>
      <p:sp>
        <p:nvSpPr>
          <p:cNvPr id="34" name="TextBox 33"/>
          <p:cNvSpPr txBox="1"/>
          <p:nvPr/>
        </p:nvSpPr>
        <p:spPr>
          <a:xfrm>
            <a:off x="6945716" y="3357146"/>
            <a:ext cx="1252139" cy="338554"/>
          </a:xfrm>
          <a:prstGeom prst="rect">
            <a:avLst/>
          </a:prstGeom>
          <a:noFill/>
        </p:spPr>
        <p:txBody>
          <a:bodyPr wrap="none" rtlCol="0">
            <a:spAutoFit/>
          </a:bodyPr>
          <a:lstStyle/>
          <a:p>
            <a:pPr algn="ctr"/>
            <a:r>
              <a:rPr lang="en-US" sz="1600" b="1" dirty="0" smtClean="0">
                <a:solidFill>
                  <a:prstClr val="black"/>
                </a:solidFill>
              </a:rPr>
              <a:t>3 </a:t>
            </a:r>
            <a:r>
              <a:rPr lang="en-US" sz="1600" b="1" dirty="0" err="1" smtClean="0">
                <a:solidFill>
                  <a:prstClr val="black"/>
                </a:solidFill>
              </a:rPr>
              <a:t>reyes</a:t>
            </a:r>
            <a:r>
              <a:rPr lang="en-US" sz="1600" b="1" dirty="0" smtClean="0">
                <a:solidFill>
                  <a:prstClr val="black"/>
                </a:solidFill>
              </a:rPr>
              <a:t> más</a:t>
            </a:r>
            <a:r>
              <a:rPr lang="en-US" sz="1600" b="1" baseline="30000" dirty="0" smtClean="0">
                <a:solidFill>
                  <a:prstClr val="black"/>
                </a:solidFill>
              </a:rPr>
              <a:t>2</a:t>
            </a:r>
            <a:endParaRPr lang="en-US" sz="1600" b="1" dirty="0">
              <a:solidFill>
                <a:prstClr val="black"/>
              </a:solidFill>
            </a:endParaRPr>
          </a:p>
        </p:txBody>
      </p:sp>
      <p:sp>
        <p:nvSpPr>
          <p:cNvPr id="40" name="TextBox 39"/>
          <p:cNvSpPr txBox="1"/>
          <p:nvPr/>
        </p:nvSpPr>
        <p:spPr>
          <a:xfrm>
            <a:off x="6983244" y="4042946"/>
            <a:ext cx="1242520" cy="338554"/>
          </a:xfrm>
          <a:prstGeom prst="rect">
            <a:avLst/>
          </a:prstGeom>
          <a:noFill/>
        </p:spPr>
        <p:txBody>
          <a:bodyPr wrap="none" rtlCol="0">
            <a:spAutoFit/>
          </a:bodyPr>
          <a:lstStyle/>
          <a:p>
            <a:pPr algn="ctr"/>
            <a:r>
              <a:rPr lang="en-US" sz="1600" b="1" dirty="0" smtClean="0">
                <a:solidFill>
                  <a:prstClr val="black"/>
                </a:solidFill>
              </a:rPr>
              <a:t>Rey [</a:t>
            </a:r>
            <a:r>
              <a:rPr lang="en-US" sz="1600" b="1" dirty="0" err="1" smtClean="0">
                <a:solidFill>
                  <a:prstClr val="black"/>
                </a:solidFill>
              </a:rPr>
              <a:t>malo</a:t>
            </a:r>
            <a:r>
              <a:rPr lang="en-US" sz="1600" b="1" dirty="0" smtClean="0">
                <a:solidFill>
                  <a:prstClr val="black"/>
                </a:solidFill>
              </a:rPr>
              <a:t>]</a:t>
            </a:r>
            <a:r>
              <a:rPr lang="en-US" sz="1600" b="1" baseline="30000" dirty="0" smtClean="0">
                <a:solidFill>
                  <a:prstClr val="black"/>
                </a:solidFill>
              </a:rPr>
              <a:t>36</a:t>
            </a:r>
            <a:endParaRPr lang="en-US" sz="1600" b="1" dirty="0">
              <a:solidFill>
                <a:prstClr val="black"/>
              </a:solidFill>
            </a:endParaRPr>
          </a:p>
        </p:txBody>
      </p:sp>
      <p:sp>
        <p:nvSpPr>
          <p:cNvPr id="41" name="TextBox 40"/>
          <p:cNvSpPr txBox="1"/>
          <p:nvPr/>
        </p:nvSpPr>
        <p:spPr>
          <a:xfrm>
            <a:off x="4275639" y="3890546"/>
            <a:ext cx="1113446" cy="307777"/>
          </a:xfrm>
          <a:prstGeom prst="rect">
            <a:avLst/>
          </a:prstGeom>
          <a:noFill/>
        </p:spPr>
        <p:txBody>
          <a:bodyPr wrap="none" rtlCol="0">
            <a:spAutoFit/>
          </a:bodyPr>
          <a:lstStyle/>
          <a:p>
            <a:pPr algn="ctr"/>
            <a:r>
              <a:rPr lang="en-US" sz="1400" b="1" dirty="0" smtClean="0">
                <a:solidFill>
                  <a:prstClr val="black"/>
                </a:solidFill>
              </a:rPr>
              <a:t>Fierce King</a:t>
            </a:r>
            <a:r>
              <a:rPr lang="en-US" sz="1400" b="1" baseline="30000" dirty="0" smtClean="0">
                <a:solidFill>
                  <a:prstClr val="black"/>
                </a:solidFill>
              </a:rPr>
              <a:t>23</a:t>
            </a:r>
            <a:endParaRPr lang="en-US" sz="1400" b="1" baseline="30000" dirty="0">
              <a:solidFill>
                <a:prstClr val="black"/>
              </a:solidFill>
            </a:endParaRPr>
          </a:p>
        </p:txBody>
      </p:sp>
      <p:sp>
        <p:nvSpPr>
          <p:cNvPr id="42" name="TextBox 41"/>
          <p:cNvSpPr txBox="1"/>
          <p:nvPr/>
        </p:nvSpPr>
        <p:spPr>
          <a:xfrm>
            <a:off x="4370145" y="3661946"/>
            <a:ext cx="960199" cy="338554"/>
          </a:xfrm>
          <a:prstGeom prst="rect">
            <a:avLst/>
          </a:prstGeom>
          <a:noFill/>
        </p:spPr>
        <p:txBody>
          <a:bodyPr wrap="none" rtlCol="0">
            <a:spAutoFit/>
          </a:bodyPr>
          <a:lstStyle/>
          <a:p>
            <a:pPr algn="ctr"/>
            <a:r>
              <a:rPr lang="en-US" sz="1600" b="1" dirty="0" smtClean="0">
                <a:solidFill>
                  <a:prstClr val="black"/>
                </a:solidFill>
              </a:rPr>
              <a:t>He-Goat</a:t>
            </a:r>
            <a:r>
              <a:rPr lang="en-US" sz="1600" b="1" baseline="30000" dirty="0" smtClean="0">
                <a:solidFill>
                  <a:prstClr val="black"/>
                </a:solidFill>
              </a:rPr>
              <a:t>8</a:t>
            </a:r>
            <a:endParaRPr lang="en-US" sz="1600" b="1" dirty="0">
              <a:solidFill>
                <a:prstClr val="black"/>
              </a:solidFill>
            </a:endParaRPr>
          </a:p>
        </p:txBody>
      </p:sp>
      <p:sp>
        <p:nvSpPr>
          <p:cNvPr id="44" name="Rectangle 43"/>
          <p:cNvSpPr/>
          <p:nvPr/>
        </p:nvSpPr>
        <p:spPr>
          <a:xfrm>
            <a:off x="5398621" y="2775643"/>
            <a:ext cx="822317" cy="457198"/>
          </a:xfrm>
          <a:prstGeom prst="rect">
            <a:avLst/>
          </a:prstGeom>
          <a:solidFill>
            <a:schemeClr val="bg1"/>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1600" b="1" dirty="0">
              <a:solidFill>
                <a:prstClr val="black"/>
              </a:solidFill>
            </a:endParaRPr>
          </a:p>
        </p:txBody>
      </p:sp>
      <p:sp>
        <p:nvSpPr>
          <p:cNvPr id="45" name="Rectangle 44"/>
          <p:cNvSpPr/>
          <p:nvPr/>
        </p:nvSpPr>
        <p:spPr>
          <a:xfrm>
            <a:off x="5398621" y="3226839"/>
            <a:ext cx="822317" cy="1459461"/>
          </a:xfrm>
          <a:prstGeom prst="rect">
            <a:avLst/>
          </a:prstGeom>
          <a:gradFill flip="none" rotWithShape="1">
            <a:gsLst>
              <a:gs pos="0">
                <a:schemeClr val="accent6"/>
              </a:gs>
              <a:gs pos="50000">
                <a:schemeClr val="bg2">
                  <a:lumMod val="50000"/>
                </a:schemeClr>
              </a:gs>
              <a:gs pos="100000">
                <a:schemeClr val="bg1">
                  <a:lumMod val="75000"/>
                </a:schemeClr>
              </a:gs>
            </a:gsLst>
            <a:lin ang="162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Explosion 1 38"/>
          <p:cNvSpPr/>
          <p:nvPr/>
        </p:nvSpPr>
        <p:spPr>
          <a:xfrm>
            <a:off x="4936261" y="4341000"/>
            <a:ext cx="1706366" cy="1182300"/>
          </a:xfrm>
          <a:prstGeom prst="irregularSeal1">
            <a:avLst/>
          </a:prstGeom>
          <a:solidFill>
            <a:srgbClr val="0000CC"/>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b" anchorCtr="0" forceAA="0" compatLnSpc="1">
            <a:prstTxWarp prst="textNoShape">
              <a:avLst/>
            </a:prstTxWarp>
            <a:noAutofit/>
          </a:bodyPr>
          <a:lstStyle/>
          <a:p>
            <a:pPr algn="ctr"/>
            <a:r>
              <a:rPr lang="en-US" b="1" dirty="0" smtClean="0">
                <a:solidFill>
                  <a:prstClr val="white"/>
                </a:solidFill>
              </a:rPr>
              <a:t>Mesías</a:t>
            </a:r>
            <a:r>
              <a:rPr lang="en-US" b="1" baseline="30000" dirty="0" smtClean="0">
                <a:solidFill>
                  <a:prstClr val="white"/>
                </a:solidFill>
              </a:rPr>
              <a:t>25</a:t>
            </a:r>
            <a:endParaRPr lang="en-US" b="1" dirty="0">
              <a:solidFill>
                <a:prstClr val="white"/>
              </a:solidFill>
            </a:endParaRPr>
          </a:p>
        </p:txBody>
      </p:sp>
    </p:spTree>
    <p:extLst>
      <p:ext uri="{BB962C8B-B14F-4D97-AF65-F5344CB8AC3E}">
        <p14:creationId xmlns:p14="http://schemas.microsoft.com/office/powerpoint/2010/main" val="303150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500" fill="hold"/>
                                        <p:tgtEl>
                                          <p:spTgt spid="28"/>
                                        </p:tgtEl>
                                        <p:attrNameLst>
                                          <p:attrName>ppt_w</p:attrName>
                                        </p:attrNameLst>
                                      </p:cBhvr>
                                      <p:tavLst>
                                        <p:tav tm="0">
                                          <p:val>
                                            <p:fltVal val="0"/>
                                          </p:val>
                                        </p:tav>
                                        <p:tav tm="100000">
                                          <p:val>
                                            <p:strVal val="#ppt_w"/>
                                          </p:val>
                                        </p:tav>
                                      </p:tavLst>
                                    </p:anim>
                                    <p:anim calcmode="lin" valueType="num">
                                      <p:cBhvr>
                                        <p:cTn id="39" dur="500" fill="hold"/>
                                        <p:tgtEl>
                                          <p:spTgt spid="28"/>
                                        </p:tgtEl>
                                        <p:attrNameLst>
                                          <p:attrName>ppt_h</p:attrName>
                                        </p:attrNameLst>
                                      </p:cBhvr>
                                      <p:tavLst>
                                        <p:tav tm="0">
                                          <p:val>
                                            <p:fltVal val="0"/>
                                          </p:val>
                                        </p:tav>
                                        <p:tav tm="100000">
                                          <p:val>
                                            <p:strVal val="#ppt_h"/>
                                          </p:val>
                                        </p:tav>
                                      </p:tavLst>
                                    </p:anim>
                                    <p:animEffect transition="in" filter="fade">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5"/>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39"/>
                                        </p:tgtEl>
                                        <p:attrNameLst>
                                          <p:attrName>style.visibility</p:attrName>
                                        </p:attrNameLst>
                                      </p:cBhvr>
                                      <p:to>
                                        <p:strVal val="visible"/>
                                      </p:to>
                                    </p:set>
                                    <p:anim calcmode="lin" valueType="num">
                                      <p:cBhvr>
                                        <p:cTn id="66" dur="500" fill="hold"/>
                                        <p:tgtEl>
                                          <p:spTgt spid="39"/>
                                        </p:tgtEl>
                                        <p:attrNameLst>
                                          <p:attrName>ppt_w</p:attrName>
                                        </p:attrNameLst>
                                      </p:cBhvr>
                                      <p:tavLst>
                                        <p:tav tm="0">
                                          <p:val>
                                            <p:fltVal val="0"/>
                                          </p:val>
                                        </p:tav>
                                        <p:tav tm="100000">
                                          <p:val>
                                            <p:strVal val="#ppt_w"/>
                                          </p:val>
                                        </p:tav>
                                      </p:tavLst>
                                    </p:anim>
                                    <p:anim calcmode="lin" valueType="num">
                                      <p:cBhvr>
                                        <p:cTn id="67" dur="500" fill="hold"/>
                                        <p:tgtEl>
                                          <p:spTgt spid="39"/>
                                        </p:tgtEl>
                                        <p:attrNameLst>
                                          <p:attrName>ppt_h</p:attrName>
                                        </p:attrNameLst>
                                      </p:cBhvr>
                                      <p:tavLst>
                                        <p:tav tm="0">
                                          <p:val>
                                            <p:fltVal val="0"/>
                                          </p:val>
                                        </p:tav>
                                        <p:tav tm="100000">
                                          <p:val>
                                            <p:strVal val="#ppt_h"/>
                                          </p:val>
                                        </p:tav>
                                      </p:tavLst>
                                    </p:anim>
                                    <p:animEffect transition="in" filter="fade">
                                      <p:cBhvr>
                                        <p:cTn id="68" dur="500"/>
                                        <p:tgtEl>
                                          <p:spTgt spid="39"/>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p:bldP spid="31" grpId="0"/>
      <p:bldP spid="32" grpId="0"/>
      <p:bldP spid="33" grpId="0"/>
      <p:bldP spid="34" grpId="0"/>
      <p:bldP spid="40" grpId="0"/>
      <p:bldP spid="41" grpId="0"/>
      <p:bldP spid="42" grpId="0"/>
      <p:bldP spid="44" grpId="0" animBg="1"/>
      <p:bldP spid="45" grpId="0" animBg="1"/>
      <p:bldP spid="39"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lum/>
            <a:alphaModFix/>
          </a:blip>
          <a:srcRect/>
          <a:stretch>
            <a:fillRect/>
          </a:stretch>
        </p:blipFill>
        <p:spPr>
          <a:xfrm>
            <a:off x="-7836" y="0"/>
            <a:ext cx="9214621" cy="5715246"/>
          </a:xfrm>
          <a:prstGeom prst="rect">
            <a:avLst/>
          </a:prstGeom>
          <a:noFill/>
          <a:ln>
            <a:noFill/>
          </a:ln>
        </p:spPr>
      </p:pic>
      <p:sp>
        <p:nvSpPr>
          <p:cNvPr id="3" name="Subtitle 2"/>
          <p:cNvSpPr txBox="1">
            <a:spLocks noGrp="1"/>
          </p:cNvSpPr>
          <p:nvPr>
            <p:ph type="subTitle" idx="4294967295"/>
          </p:nvPr>
        </p:nvSpPr>
        <p:spPr>
          <a:xfrm>
            <a:off x="457288" y="-1625306"/>
            <a:ext cx="8228763" cy="8130073"/>
          </a:xfrm>
        </p:spPr>
        <p:txBody>
          <a:bodyPr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indent="0" algn="l">
              <a:buNone/>
            </a:pPr>
            <a:endParaRPr lang="en-US" sz="5600" dirty="0">
              <a:solidFill>
                <a:srgbClr val="FFFFFF"/>
              </a:solidFill>
              <a:latin typeface="Papyrus" pitchFamily="18"/>
            </a:endParaRPr>
          </a:p>
          <a:p>
            <a:pPr marL="0" indent="0" algn="l">
              <a:buNone/>
            </a:pPr>
            <a:endParaRPr lang="en-US" sz="5600" dirty="0">
              <a:solidFill>
                <a:srgbClr val="FFFFFF"/>
              </a:solidFill>
              <a:effectLst>
                <a:outerShdw dist="17961" dir="2700000">
                  <a:scrgbClr r="0" g="0" b="0"/>
                </a:outerShdw>
              </a:effectLst>
              <a:latin typeface="Papyrus" pitchFamily="18"/>
            </a:endParaRPr>
          </a:p>
          <a:p>
            <a:pPr marL="0" indent="0" algn="l">
              <a:buNone/>
            </a:pPr>
            <a:r>
              <a:rPr lang="en-US" sz="5600" dirty="0" smtClean="0">
                <a:solidFill>
                  <a:srgbClr val="FFFFFF"/>
                </a:solidFill>
                <a:effectLst>
                  <a:outerShdw dist="17961" dir="2700000">
                    <a:scrgbClr r="0" g="0" b="0"/>
                  </a:outerShdw>
                </a:effectLst>
                <a:latin typeface="Papyrus" pitchFamily="18"/>
              </a:rPr>
              <a:t>“Los </a:t>
            </a:r>
            <a:r>
              <a:rPr lang="en-US" sz="5600" dirty="0" err="1" smtClean="0">
                <a:solidFill>
                  <a:srgbClr val="FFFFFF"/>
                </a:solidFill>
                <a:effectLst>
                  <a:outerShdw dist="17961" dir="2700000">
                    <a:scrgbClr r="0" g="0" b="0"/>
                  </a:outerShdw>
                </a:effectLst>
                <a:latin typeface="Papyrus" pitchFamily="18"/>
              </a:rPr>
              <a:t>años</a:t>
            </a:r>
            <a:r>
              <a:rPr lang="en-US" sz="5600" dirty="0" smtClean="0">
                <a:solidFill>
                  <a:srgbClr val="FFFFFF"/>
                </a:solidFill>
                <a:effectLst>
                  <a:outerShdw dist="17961" dir="2700000">
                    <a:scrgbClr r="0" g="0" b="0"/>
                  </a:outerShdw>
                </a:effectLst>
                <a:latin typeface="Papyrus" pitchFamily="18"/>
              </a:rPr>
              <a:t> de </a:t>
            </a:r>
            <a:r>
              <a:rPr lang="en-US" sz="5600" dirty="0" err="1" smtClean="0">
                <a:solidFill>
                  <a:srgbClr val="FFFFFF"/>
                </a:solidFill>
                <a:effectLst>
                  <a:outerShdw dist="17961" dir="2700000">
                    <a:scrgbClr r="0" g="0" b="0"/>
                  </a:outerShdw>
                </a:effectLst>
                <a:latin typeface="Papyrus" pitchFamily="18"/>
              </a:rPr>
              <a:t>silencio</a:t>
            </a:r>
            <a:r>
              <a:rPr lang="en-US" sz="5600" dirty="0" smtClean="0">
                <a:solidFill>
                  <a:srgbClr val="FFFFFF"/>
                </a:solidFill>
                <a:effectLst>
                  <a:outerShdw dist="17961" dir="2700000">
                    <a:scrgbClr r="0" g="0" b="0"/>
                  </a:outerShdw>
                </a:effectLst>
                <a:latin typeface="Papyrus" pitchFamily="18"/>
              </a:rPr>
              <a:t>”</a:t>
            </a:r>
            <a:endParaRPr lang="en-US" sz="5600" dirty="0">
              <a:solidFill>
                <a:srgbClr val="FFFFFF"/>
              </a:solidFill>
              <a:effectLst>
                <a:outerShdw dist="17961" dir="2700000">
                  <a:scrgbClr r="0" g="0" b="0"/>
                </a:outerShdw>
              </a:effectLst>
              <a:latin typeface="Papyrus" pitchFamily="18"/>
            </a:endParaRPr>
          </a:p>
          <a:p>
            <a:pPr marL="0" indent="0" algn="l">
              <a:buNone/>
            </a:pPr>
            <a:r>
              <a:rPr lang="en-US" dirty="0" smtClean="0">
                <a:solidFill>
                  <a:srgbClr val="FFFFFF"/>
                </a:solidFill>
                <a:effectLst>
                  <a:outerShdw dist="17961" dir="2700000">
                    <a:scrgbClr r="0" g="0" b="0"/>
                  </a:outerShdw>
                </a:effectLst>
              </a:rPr>
              <a:t>El </a:t>
            </a:r>
            <a:r>
              <a:rPr lang="en-US" dirty="0" err="1" smtClean="0">
                <a:solidFill>
                  <a:srgbClr val="FFFFFF"/>
                </a:solidFill>
                <a:effectLst>
                  <a:outerShdw dist="17961" dir="2700000">
                    <a:scrgbClr r="0" g="0" b="0"/>
                  </a:outerShdw>
                </a:effectLst>
              </a:rPr>
              <a:t>período</a:t>
            </a:r>
            <a:r>
              <a:rPr lang="en-US" dirty="0" smtClean="0">
                <a:solidFill>
                  <a:srgbClr val="FFFFFF"/>
                </a:solidFill>
                <a:effectLst>
                  <a:outerShdw dist="17961" dir="2700000">
                    <a:scrgbClr r="0" g="0" b="0"/>
                  </a:outerShdw>
                </a:effectLst>
              </a:rPr>
              <a:t> intertestamental</a:t>
            </a:r>
            <a:endParaRPr lang="en-US" dirty="0">
              <a:solidFill>
                <a:srgbClr val="FFFFFF"/>
              </a:solidFill>
              <a:effectLst>
                <a:outerShdw dist="17961" dir="2700000">
                  <a:scrgbClr r="0" g="0" b="0"/>
                </a:outerShdw>
              </a:effectLst>
            </a:endParaRPr>
          </a:p>
          <a:p>
            <a:pPr marL="0" indent="0" algn="l">
              <a:buNone/>
            </a:pPr>
            <a:endParaRPr lang="en-US" dirty="0">
              <a:solidFill>
                <a:srgbClr val="FFFFFF"/>
              </a:solidFill>
              <a:effectLst>
                <a:outerShdw dist="17961" dir="2700000">
                  <a:scrgbClr r="0" g="0" b="0"/>
                </a:outerShdw>
              </a:effectLst>
            </a:endParaRPr>
          </a:p>
          <a:p>
            <a:pPr marL="0" indent="0" algn="l">
              <a:buNone/>
            </a:pPr>
            <a:endParaRPr lang="en-US" dirty="0"/>
          </a:p>
          <a:p>
            <a:pPr marL="0" indent="0" algn="l">
              <a:buNone/>
            </a:pPr>
            <a:endParaRPr lang="en-US" dirty="0"/>
          </a:p>
          <a:p>
            <a:pPr marL="0" indent="0" algn="l">
              <a:buNone/>
            </a:pPr>
            <a:endParaRPr lang="en-US" dirty="0"/>
          </a:p>
          <a:p>
            <a:pPr marL="0" indent="0" algn="l">
              <a:buNone/>
            </a:pPr>
            <a:endParaRPr lang="en-US" dirty="0"/>
          </a:p>
          <a:p>
            <a:pPr marL="0" indent="0" algn="l">
              <a:buNone/>
            </a:pPr>
            <a:endParaRPr lang="en-US" dirty="0"/>
          </a:p>
          <a:p>
            <a:pPr marL="0" indent="0" algn="l">
              <a:buNone/>
            </a:pPr>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5497" y="3247841"/>
            <a:ext cx="3480028" cy="2625284"/>
          </a:xfrm>
          <a:prstGeom prst="rect">
            <a:avLst/>
          </a:prstGeom>
        </p:spPr>
      </p:pic>
      <p:sp>
        <p:nvSpPr>
          <p:cNvPr id="6" name="TextBox 5"/>
          <p:cNvSpPr txBox="1"/>
          <p:nvPr/>
        </p:nvSpPr>
        <p:spPr>
          <a:xfrm>
            <a:off x="1985731" y="2878509"/>
            <a:ext cx="4143443" cy="369332"/>
          </a:xfrm>
          <a:prstGeom prst="rect">
            <a:avLst/>
          </a:prstGeom>
          <a:solidFill>
            <a:schemeClr val="tx1"/>
          </a:solidFill>
        </p:spPr>
        <p:txBody>
          <a:bodyPr wrap="none" rtlCol="0">
            <a:spAutoFit/>
          </a:bodyPr>
          <a:lstStyle/>
          <a:p>
            <a:pPr algn="ctr" defTabSz="914400"/>
            <a:r>
              <a:rPr lang="en-US" dirty="0" err="1" smtClean="0">
                <a:solidFill>
                  <a:srgbClr val="FFFF00"/>
                </a:solidFill>
              </a:rPr>
              <a:t>Libro</a:t>
            </a:r>
            <a:r>
              <a:rPr lang="en-US" dirty="0" smtClean="0">
                <a:solidFill>
                  <a:srgbClr val="FFFF00"/>
                </a:solidFill>
              </a:rPr>
              <a:t> de Daniel: </a:t>
            </a:r>
            <a:r>
              <a:rPr lang="en-US" dirty="0" err="1" smtClean="0">
                <a:solidFill>
                  <a:srgbClr val="FFFF00"/>
                </a:solidFill>
              </a:rPr>
              <a:t>una</a:t>
            </a:r>
            <a:r>
              <a:rPr lang="en-US" dirty="0" smtClean="0">
                <a:solidFill>
                  <a:srgbClr val="FFFF00"/>
                </a:solidFill>
              </a:rPr>
              <a:t> </a:t>
            </a:r>
            <a:r>
              <a:rPr lang="en-US" dirty="0" err="1" smtClean="0">
                <a:solidFill>
                  <a:srgbClr val="FFFF00"/>
                </a:solidFill>
              </a:rPr>
              <a:t>guía</a:t>
            </a:r>
            <a:r>
              <a:rPr lang="en-US" dirty="0" smtClean="0">
                <a:solidFill>
                  <a:srgbClr val="FFFF00"/>
                </a:solidFill>
              </a:rPr>
              <a:t> de </a:t>
            </a:r>
            <a:r>
              <a:rPr lang="en-US" dirty="0" err="1" smtClean="0">
                <a:solidFill>
                  <a:srgbClr val="FFFF00"/>
                </a:solidFill>
              </a:rPr>
              <a:t>supervivencia</a:t>
            </a:r>
            <a:endParaRPr lang="en-US" dirty="0">
              <a:solidFill>
                <a:srgbClr val="FFFF00"/>
              </a:solidFill>
            </a:endParaRPr>
          </a:p>
        </p:txBody>
      </p:sp>
    </p:spTree>
    <p:extLst>
      <p:ext uri="{BB962C8B-B14F-4D97-AF65-F5344CB8AC3E}">
        <p14:creationId xmlns:p14="http://schemas.microsoft.com/office/powerpoint/2010/main" val="1157363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descr="C:\Users\Danny Haynes\Documents\Haynes Docs\Documents\Bible Maps-Clipart\BibleMaps &amp; Clipart\Footsteps of Abraham\Caravan in Desert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23900"/>
            <a:ext cx="9220200" cy="73767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71800" y="-571496"/>
            <a:ext cx="5943600" cy="2031325"/>
          </a:xfrm>
          <a:prstGeom prst="rect">
            <a:avLst/>
          </a:prstGeom>
          <a:noFill/>
        </p:spPr>
        <p:txBody>
          <a:bodyPr wrap="square" rtlCol="0">
            <a:spAutoFit/>
          </a:bodyPr>
          <a:lstStyle/>
          <a:p>
            <a:r>
              <a:rPr lang="en-US" b="1" dirty="0" smtClean="0">
                <a:solidFill>
                  <a:prstClr val="black"/>
                </a:solidFill>
                <a:ea typeface="SimSun"/>
                <a:cs typeface="Times New Roman"/>
              </a:rPr>
              <a:t>Mateo 2:1-2 (NBLA) </a:t>
            </a:r>
            <a:r>
              <a:rPr lang="en-US" dirty="0">
                <a:solidFill>
                  <a:prstClr val="black"/>
                </a:solidFill>
                <a:ea typeface="SimSun"/>
                <a:cs typeface="Times New Roman"/>
              </a:rPr>
              <a:t/>
            </a:r>
            <a:br>
              <a:rPr lang="en-US" dirty="0">
                <a:solidFill>
                  <a:prstClr val="black"/>
                </a:solidFill>
                <a:ea typeface="SimSun"/>
                <a:cs typeface="Times New Roman"/>
              </a:rPr>
            </a:br>
            <a:r>
              <a:rPr lang="es-ES" dirty="0" smtClean="0">
                <a:solidFill>
                  <a:prstClr val="black"/>
                </a:solidFill>
                <a:ea typeface="SimSun"/>
                <a:cs typeface="Times New Roman"/>
              </a:rPr>
              <a:t>1</a:t>
            </a:r>
            <a:r>
              <a:rPr lang="es-ES" dirty="0">
                <a:solidFill>
                  <a:prstClr val="black"/>
                </a:solidFill>
                <a:ea typeface="SimSun"/>
                <a:cs typeface="Times New Roman"/>
              </a:rPr>
              <a:t>  Después de nacer Jesús en Belén de Judea, en tiempos del rey Herodes, unos sabios del oriente llegaron a Jerusalén, preguntando: </a:t>
            </a:r>
            <a:r>
              <a:rPr lang="es-ES" dirty="0" smtClean="0">
                <a:solidFill>
                  <a:prstClr val="black"/>
                </a:solidFill>
                <a:ea typeface="SimSun"/>
                <a:cs typeface="Times New Roman"/>
              </a:rPr>
              <a:t>2</a:t>
            </a:r>
            <a:r>
              <a:rPr lang="es-ES" dirty="0">
                <a:solidFill>
                  <a:prstClr val="black"/>
                </a:solidFill>
                <a:ea typeface="SimSun"/>
                <a:cs typeface="Times New Roman"/>
              </a:rPr>
              <a:t>  «¿Dónde está el Rey de los judíos que ha nacido? Porque vimos Su estrella en el oriente y lo hemos venido a adorar». </a:t>
            </a:r>
            <a:r>
              <a:rPr lang="en-US" dirty="0">
                <a:solidFill>
                  <a:prstClr val="black"/>
                </a:solidFill>
                <a:ea typeface="SimSun"/>
                <a:cs typeface="Times New Roman"/>
              </a:rPr>
              <a:t/>
            </a:r>
            <a:br>
              <a:rPr lang="en-US" dirty="0">
                <a:solidFill>
                  <a:prstClr val="black"/>
                </a:solidFill>
                <a:ea typeface="SimSun"/>
                <a:cs typeface="Times New Roman"/>
              </a:rPr>
            </a:br>
            <a:r>
              <a:rPr lang="en-US" dirty="0">
                <a:solidFill>
                  <a:prstClr val="black"/>
                </a:solidFill>
                <a:ea typeface="SimSun"/>
                <a:cs typeface="Times New Roman"/>
              </a:rPr>
              <a:t> </a:t>
            </a:r>
            <a:endParaRPr lang="en-US" dirty="0">
              <a:solidFill>
                <a:prstClr val="black"/>
              </a:solidFill>
            </a:endParaRPr>
          </a:p>
        </p:txBody>
      </p:sp>
    </p:spTree>
    <p:extLst>
      <p:ext uri="{BB962C8B-B14F-4D97-AF65-F5344CB8AC3E}">
        <p14:creationId xmlns:p14="http://schemas.microsoft.com/office/powerpoint/2010/main" val="1883367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52500"/>
          </a:xfrm>
        </p:spPr>
        <p:txBody>
          <a:bodyPr>
            <a:normAutofit/>
          </a:bodyPr>
          <a:lstStyle/>
          <a:p>
            <a:pPr algn="l"/>
            <a:r>
              <a:rPr lang="en-US" dirty="0" err="1" smtClean="0"/>
              <a:t>Plenitud</a:t>
            </a:r>
            <a:r>
              <a:rPr lang="en-US" dirty="0" smtClean="0"/>
              <a:t> del </a:t>
            </a:r>
            <a:r>
              <a:rPr lang="en-US" dirty="0" err="1" smtClean="0"/>
              <a:t>tiempo</a:t>
            </a:r>
            <a:endParaRPr lang="en-US" dirty="0"/>
          </a:p>
        </p:txBody>
      </p:sp>
      <p:graphicFrame>
        <p:nvGraphicFramePr>
          <p:cNvPr id="16" name="Table 15"/>
          <p:cNvGraphicFramePr>
            <a:graphicFrameLocks noGrp="1"/>
          </p:cNvGraphicFramePr>
          <p:nvPr>
            <p:extLst>
              <p:ext uri="{D42A27DB-BD31-4B8C-83A1-F6EECF244321}">
                <p14:modId xmlns:p14="http://schemas.microsoft.com/office/powerpoint/2010/main" val="3176296090"/>
              </p:ext>
            </p:extLst>
          </p:nvPr>
        </p:nvGraphicFramePr>
        <p:xfrm>
          <a:off x="109861" y="819302"/>
          <a:ext cx="6553200" cy="5004918"/>
        </p:xfrm>
        <a:graphic>
          <a:graphicData uri="http://schemas.openxmlformats.org/drawingml/2006/table">
            <a:tbl>
              <a:tblPr firstRow="1" bandRow="1">
                <a:tableStyleId>{073A0DAA-6AF3-43AB-8588-CEC1D06C72B9}</a:tableStyleId>
              </a:tblPr>
              <a:tblGrid>
                <a:gridCol w="2184400"/>
                <a:gridCol w="2184400"/>
                <a:gridCol w="2184400"/>
              </a:tblGrid>
              <a:tr h="9296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prstClr val="black"/>
                          </a:solidFill>
                          <a:latin typeface="Arial" panose="020B0604020202020204" pitchFamily="34" charset="0"/>
                          <a:cs typeface="Arial" panose="020B0604020202020204" pitchFamily="34" charset="0"/>
                        </a:rPr>
                        <a:t>Paz </a:t>
                      </a:r>
                      <a:r>
                        <a:rPr lang="en-US" sz="1800" b="1" dirty="0" err="1" smtClean="0">
                          <a:solidFill>
                            <a:prstClr val="black"/>
                          </a:solidFill>
                          <a:latin typeface="Arial" panose="020B0604020202020204" pitchFamily="34" charset="0"/>
                          <a:cs typeface="Arial" panose="020B0604020202020204" pitchFamily="34" charset="0"/>
                        </a:rPr>
                        <a:t>romana</a:t>
                      </a:r>
                      <a:endParaRPr lang="en-US" sz="1800" b="1" dirty="0" smtClean="0">
                        <a:solidFill>
                          <a:prstClr val="black"/>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smtClean="0">
                        <a:solidFill>
                          <a:prstClr val="black"/>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err="1" smtClean="0">
                          <a:solidFill>
                            <a:schemeClr val="tx1"/>
                          </a:solidFill>
                          <a:latin typeface="Arial" panose="020B0604020202020204" pitchFamily="34" charset="0"/>
                          <a:cs typeface="Arial" panose="020B0604020202020204" pitchFamily="34" charset="0"/>
                        </a:rPr>
                        <a:t>Idioma</a:t>
                      </a:r>
                      <a:r>
                        <a:rPr lang="en-US" sz="1800" b="1" dirty="0" smtClean="0">
                          <a:solidFill>
                            <a:schemeClr val="tx1"/>
                          </a:solidFill>
                          <a:latin typeface="Arial" panose="020B0604020202020204" pitchFamily="34" charset="0"/>
                          <a:cs typeface="Arial" panose="020B0604020202020204" pitchFamily="34" charset="0"/>
                        </a:rPr>
                        <a:t> </a:t>
                      </a:r>
                      <a:r>
                        <a:rPr lang="en-US" sz="1800" b="1" dirty="0" err="1" smtClean="0">
                          <a:solidFill>
                            <a:schemeClr val="tx1"/>
                          </a:solidFill>
                          <a:latin typeface="Arial" panose="020B0604020202020204" pitchFamily="34" charset="0"/>
                          <a:cs typeface="Arial" panose="020B0604020202020204" pitchFamily="34" charset="0"/>
                        </a:rPr>
                        <a:t>griego</a:t>
                      </a:r>
                      <a:r>
                        <a:rPr lang="en-US" sz="1800" b="1" dirty="0" smtClean="0">
                          <a:solidFill>
                            <a:schemeClr val="tx1"/>
                          </a:solidFill>
                          <a:latin typeface="Arial" panose="020B0604020202020204" pitchFamily="34" charset="0"/>
                          <a:cs typeface="Arial" panose="020B0604020202020204" pitchFamily="34" charset="0"/>
                        </a:rPr>
                        <a:t> </a:t>
                      </a:r>
                      <a:r>
                        <a:rPr lang="en-US" sz="1800" b="1" dirty="0" err="1" smtClean="0">
                          <a:solidFill>
                            <a:schemeClr val="tx1"/>
                          </a:solidFill>
                          <a:latin typeface="Arial" panose="020B0604020202020204" pitchFamily="34" charset="0"/>
                          <a:cs typeface="Arial" panose="020B0604020202020204" pitchFamily="34" charset="0"/>
                        </a:rPr>
                        <a:t>común</a:t>
                      </a:r>
                      <a:endParaRPr lang="en-US" sz="1800" b="1"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err="1" smtClean="0">
                          <a:solidFill>
                            <a:schemeClr val="tx1"/>
                          </a:solidFill>
                          <a:latin typeface="Arial" panose="020B0604020202020204" pitchFamily="34" charset="0"/>
                          <a:cs typeface="Arial" panose="020B0604020202020204" pitchFamily="34" charset="0"/>
                        </a:rPr>
                        <a:t>Dispersión</a:t>
                      </a:r>
                      <a:r>
                        <a:rPr lang="en-US" sz="1800" b="1" dirty="0" smtClean="0">
                          <a:solidFill>
                            <a:schemeClr val="tx1"/>
                          </a:solidFill>
                          <a:latin typeface="Arial" panose="020B0604020202020204" pitchFamily="34" charset="0"/>
                          <a:cs typeface="Arial" panose="020B0604020202020204" pitchFamily="34" charset="0"/>
                        </a:rPr>
                        <a:t> </a:t>
                      </a:r>
                      <a:br>
                        <a:rPr lang="en-US" sz="1800" b="1" dirty="0" smtClean="0">
                          <a:solidFill>
                            <a:schemeClr val="tx1"/>
                          </a:solidFill>
                          <a:latin typeface="Arial" panose="020B0604020202020204" pitchFamily="34" charset="0"/>
                          <a:cs typeface="Arial" panose="020B0604020202020204" pitchFamily="34" charset="0"/>
                        </a:rPr>
                      </a:br>
                      <a:r>
                        <a:rPr lang="en-US" sz="1800" b="1" dirty="0" err="1" smtClean="0">
                          <a:solidFill>
                            <a:schemeClr val="tx1"/>
                          </a:solidFill>
                          <a:latin typeface="Arial" panose="020B0604020202020204" pitchFamily="34" charset="0"/>
                          <a:cs typeface="Arial" panose="020B0604020202020204" pitchFamily="34" charset="0"/>
                        </a:rPr>
                        <a:t>judía</a:t>
                      </a:r>
                      <a:endParaRPr lang="en-US" sz="1800" b="1"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561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err="1" smtClean="0">
                          <a:latin typeface="Arial" panose="020B0604020202020204" pitchFamily="34" charset="0"/>
                          <a:cs typeface="Arial" panose="020B0604020202020204" pitchFamily="34" charset="0"/>
                        </a:rPr>
                        <a:t>Justicia</a:t>
                      </a:r>
                      <a:r>
                        <a:rPr lang="en-US" sz="1800" b="1" dirty="0" smtClean="0">
                          <a:latin typeface="Arial" panose="020B0604020202020204" pitchFamily="34" charset="0"/>
                          <a:cs typeface="Arial" panose="020B0604020202020204" pitchFamily="34" charset="0"/>
                        </a:rPr>
                        <a:t> </a:t>
                      </a:r>
                      <a:r>
                        <a:rPr lang="en-US" sz="1800" b="1" dirty="0" err="1" smtClean="0">
                          <a:latin typeface="Arial" panose="020B0604020202020204" pitchFamily="34" charset="0"/>
                          <a:cs typeface="Arial" panose="020B0604020202020204" pitchFamily="34" charset="0"/>
                        </a:rPr>
                        <a:t>romana</a:t>
                      </a:r>
                      <a:endParaRPr lang="en-US" sz="1800" b="1" dirty="0" smtClean="0">
                        <a:latin typeface="Arial" panose="020B0604020202020204" pitchFamily="34" charset="0"/>
                        <a:cs typeface="Arial" panose="020B0604020202020204" pitchFamily="34" charset="0"/>
                      </a:endParaRPr>
                    </a:p>
                    <a:p>
                      <a:endParaRPr lang="en-US" sz="1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1" dirty="0" err="1" smtClean="0">
                          <a:solidFill>
                            <a:prstClr val="black"/>
                          </a:solidFill>
                          <a:latin typeface="Arial" panose="020B0604020202020204" pitchFamily="34" charset="0"/>
                          <a:cs typeface="Arial" panose="020B0604020202020204" pitchFamily="34" charset="0"/>
                        </a:rPr>
                        <a:t>Fracaso</a:t>
                      </a:r>
                      <a:r>
                        <a:rPr lang="en-US" sz="1800" b="1" baseline="0" dirty="0" smtClean="0">
                          <a:solidFill>
                            <a:prstClr val="black"/>
                          </a:solidFill>
                          <a:latin typeface="Arial" panose="020B0604020202020204" pitchFamily="34" charset="0"/>
                          <a:cs typeface="Arial" panose="020B0604020202020204" pitchFamily="34" charset="0"/>
                        </a:rPr>
                        <a:t> de la </a:t>
                      </a:r>
                      <a:r>
                        <a:rPr lang="en-US" sz="1800" b="1" baseline="0" dirty="0" err="1" smtClean="0">
                          <a:solidFill>
                            <a:prstClr val="black"/>
                          </a:solidFill>
                          <a:latin typeface="Arial" panose="020B0604020202020204" pitchFamily="34" charset="0"/>
                          <a:cs typeface="Arial" panose="020B0604020202020204" pitchFamily="34" charset="0"/>
                        </a:rPr>
                        <a:t>filosofía</a:t>
                      </a:r>
                      <a:r>
                        <a:rPr lang="en-US" sz="1800" b="1" baseline="0" dirty="0" smtClean="0">
                          <a:solidFill>
                            <a:prstClr val="black"/>
                          </a:solidFill>
                          <a:latin typeface="Arial" panose="020B0604020202020204" pitchFamily="34" charset="0"/>
                          <a:cs typeface="Arial" panose="020B0604020202020204" pitchFamily="34" charset="0"/>
                        </a:rPr>
                        <a:t>/</a:t>
                      </a:r>
                      <a:r>
                        <a:rPr lang="en-US" sz="1800" b="1" baseline="0" dirty="0" err="1" smtClean="0">
                          <a:solidFill>
                            <a:prstClr val="black"/>
                          </a:solidFill>
                          <a:latin typeface="Arial" panose="020B0604020202020204" pitchFamily="34" charset="0"/>
                          <a:cs typeface="Arial" panose="020B0604020202020204" pitchFamily="34" charset="0"/>
                        </a:rPr>
                        <a:t>religión</a:t>
                      </a:r>
                      <a:r>
                        <a:rPr lang="en-US" sz="1800" b="1" baseline="0" dirty="0" smtClean="0">
                          <a:solidFill>
                            <a:prstClr val="black"/>
                          </a:solidFill>
                          <a:latin typeface="Arial" panose="020B0604020202020204" pitchFamily="34" charset="0"/>
                          <a:cs typeface="Arial" panose="020B0604020202020204" pitchFamily="34" charset="0"/>
                        </a:rPr>
                        <a:t> </a:t>
                      </a:r>
                      <a:r>
                        <a:rPr lang="en-US" sz="1800" b="1" baseline="0" dirty="0" err="1" smtClean="0">
                          <a:solidFill>
                            <a:prstClr val="black"/>
                          </a:solidFill>
                          <a:latin typeface="Arial" panose="020B0604020202020204" pitchFamily="34" charset="0"/>
                          <a:cs typeface="Arial" panose="020B0604020202020204" pitchFamily="34" charset="0"/>
                        </a:rPr>
                        <a:t>griegas</a:t>
                      </a:r>
                      <a:endParaRPr lang="en-US" sz="1800" b="1" dirty="0" smtClean="0">
                        <a:solidFill>
                          <a:prstClr val="black"/>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 sz="1800" b="1" dirty="0" smtClean="0">
                          <a:solidFill>
                            <a:prstClr val="black"/>
                          </a:solidFill>
                          <a:latin typeface="Arial" panose="020B0604020202020204" pitchFamily="34" charset="0"/>
                          <a:cs typeface="Arial" panose="020B0604020202020204" pitchFamily="34" charset="0"/>
                        </a:rPr>
                        <a:t>Culto</a:t>
                      </a:r>
                      <a:r>
                        <a:rPr lang="es-ES" sz="1800" b="1" baseline="0" dirty="0" smtClean="0">
                          <a:solidFill>
                            <a:prstClr val="black"/>
                          </a:solidFill>
                          <a:latin typeface="Arial" panose="020B0604020202020204" pitchFamily="34" charset="0"/>
                          <a:cs typeface="Arial" panose="020B0604020202020204" pitchFamily="34" charset="0"/>
                        </a:rPr>
                        <a:t> en la sinagoga</a:t>
                      </a:r>
                      <a:endParaRPr lang="en-US" sz="1800" b="1" dirty="0" smtClean="0">
                        <a:solidFill>
                          <a:prstClr val="black"/>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85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err="1" smtClean="0">
                          <a:latin typeface="Arial" panose="020B0604020202020204" pitchFamily="34" charset="0"/>
                          <a:cs typeface="Arial" panose="020B0604020202020204" pitchFamily="34" charset="0"/>
                        </a:rPr>
                        <a:t>Gobierno</a:t>
                      </a:r>
                      <a:r>
                        <a:rPr lang="en-US" sz="1800" b="1" dirty="0" smtClean="0">
                          <a:latin typeface="Arial" panose="020B0604020202020204" pitchFamily="34" charset="0"/>
                          <a:cs typeface="Arial" panose="020B0604020202020204" pitchFamily="34" charset="0"/>
                        </a:rPr>
                        <a:t> </a:t>
                      </a:r>
                      <a:r>
                        <a:rPr lang="en-US" sz="1800" b="1" dirty="0" err="1" smtClean="0">
                          <a:latin typeface="Arial" panose="020B0604020202020204" pitchFamily="34" charset="0"/>
                          <a:cs typeface="Arial" panose="020B0604020202020204" pitchFamily="34" charset="0"/>
                        </a:rPr>
                        <a:t>romano</a:t>
                      </a:r>
                      <a:endParaRPr lang="en-US" sz="1800" b="1" dirty="0" smtClean="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err="1" smtClean="0">
                          <a:solidFill>
                            <a:schemeClr val="tx1"/>
                          </a:solidFill>
                          <a:latin typeface="Arial" panose="020B0604020202020204" pitchFamily="34" charset="0"/>
                          <a:cs typeface="Arial" panose="020B0604020202020204" pitchFamily="34" charset="0"/>
                        </a:rPr>
                        <a:t>Familia</a:t>
                      </a:r>
                      <a:r>
                        <a:rPr lang="en-US" sz="1800" b="1" baseline="0" dirty="0" smtClean="0">
                          <a:solidFill>
                            <a:schemeClr val="tx1"/>
                          </a:solidFill>
                          <a:latin typeface="Arial" panose="020B0604020202020204" pitchFamily="34" charset="0"/>
                          <a:cs typeface="Arial" panose="020B0604020202020204" pitchFamily="34" charset="0"/>
                        </a:rPr>
                        <a:t> de </a:t>
                      </a:r>
                      <a:r>
                        <a:rPr lang="en-US" sz="1800" b="1" baseline="0" dirty="0" err="1" smtClean="0">
                          <a:solidFill>
                            <a:schemeClr val="tx1"/>
                          </a:solidFill>
                          <a:latin typeface="Arial" panose="020B0604020202020204" pitchFamily="34" charset="0"/>
                          <a:cs typeface="Arial" panose="020B0604020202020204" pitchFamily="34" charset="0"/>
                        </a:rPr>
                        <a:t>Herodes</a:t>
                      </a:r>
                      <a:endParaRPr lang="en-US" sz="1800" b="1" dirty="0" smtClean="0">
                        <a:solidFill>
                          <a:schemeClr val="tx1"/>
                        </a:solidFill>
                        <a:latin typeface="Arial" panose="020B0604020202020204" pitchFamily="34" charset="0"/>
                        <a:cs typeface="Arial" panose="020B0604020202020204" pitchFamily="34" charset="0"/>
                      </a:endParaRPr>
                    </a:p>
                    <a:p>
                      <a:endParaRPr lang="en-US" sz="1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1" dirty="0" err="1" smtClean="0">
                          <a:solidFill>
                            <a:prstClr val="black"/>
                          </a:solidFill>
                          <a:latin typeface="Arial" panose="020B0604020202020204" pitchFamily="34" charset="0"/>
                          <a:cs typeface="Arial" panose="020B0604020202020204" pitchFamily="34" charset="0"/>
                        </a:rPr>
                        <a:t>Mesías</a:t>
                      </a:r>
                      <a:r>
                        <a:rPr lang="en-US" sz="1800" b="1" dirty="0" smtClean="0">
                          <a:solidFill>
                            <a:prstClr val="black"/>
                          </a:solidFill>
                          <a:latin typeface="Arial" panose="020B0604020202020204" pitchFamily="34" charset="0"/>
                          <a:cs typeface="Arial" panose="020B0604020202020204" pitchFamily="34" charset="0"/>
                        </a:rPr>
                        <a:t> </a:t>
                      </a:r>
                      <a:r>
                        <a:rPr lang="en-US" sz="1800" b="1" dirty="0" err="1" smtClean="0">
                          <a:solidFill>
                            <a:prstClr val="black"/>
                          </a:solidFill>
                          <a:latin typeface="Arial" panose="020B0604020202020204" pitchFamily="34" charset="0"/>
                          <a:cs typeface="Arial" panose="020B0604020202020204" pitchFamily="34" charset="0"/>
                        </a:rPr>
                        <a:t>prometido</a:t>
                      </a:r>
                      <a:endParaRPr lang="en-US" sz="1800" b="1" dirty="0" smtClean="0">
                        <a:solidFill>
                          <a:prstClr val="black"/>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572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err="1" smtClean="0">
                          <a:latin typeface="Arial" panose="020B0604020202020204" pitchFamily="34" charset="0"/>
                          <a:cs typeface="Arial" panose="020B0604020202020204" pitchFamily="34" charset="0"/>
                        </a:rPr>
                        <a:t>Vías</a:t>
                      </a:r>
                      <a:r>
                        <a:rPr lang="en-US" sz="1800" b="1" dirty="0" smtClean="0">
                          <a:latin typeface="Arial" panose="020B0604020202020204" pitchFamily="34" charset="0"/>
                          <a:cs typeface="Arial" panose="020B0604020202020204" pitchFamily="34" charset="0"/>
                        </a:rPr>
                        <a:t> </a:t>
                      </a:r>
                      <a:r>
                        <a:rPr lang="en-US" sz="1800" b="1" dirty="0" err="1" smtClean="0">
                          <a:latin typeface="Arial" panose="020B0604020202020204" pitchFamily="34" charset="0"/>
                          <a:cs typeface="Arial" panose="020B0604020202020204" pitchFamily="34" charset="0"/>
                        </a:rPr>
                        <a:t>romanas</a:t>
                      </a:r>
                      <a:endParaRPr lang="en-US" sz="1800" b="1" dirty="0" smtClean="0">
                        <a:latin typeface="Arial" panose="020B0604020202020204" pitchFamily="34" charset="0"/>
                        <a:cs typeface="Arial" panose="020B0604020202020204" pitchFamily="34" charset="0"/>
                      </a:endParaRPr>
                    </a:p>
                    <a:p>
                      <a:endParaRPr lang="en-US" sz="1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1" dirty="0" err="1" smtClean="0">
                          <a:latin typeface="Arial" panose="020B0604020202020204" pitchFamily="34" charset="0"/>
                          <a:cs typeface="Arial" panose="020B0604020202020204" pitchFamily="34" charset="0"/>
                        </a:rPr>
                        <a:t>Crucifixión</a:t>
                      </a:r>
                      <a:endParaRPr lang="en-US" sz="1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1" dirty="0" err="1" smtClean="0">
                          <a:solidFill>
                            <a:prstClr val="black"/>
                          </a:solidFill>
                          <a:latin typeface="Arial" panose="020B0604020202020204" pitchFamily="34" charset="0"/>
                          <a:cs typeface="Arial" panose="020B0604020202020204" pitchFamily="34" charset="0"/>
                        </a:rPr>
                        <a:t>Sanhedrín</a:t>
                      </a:r>
                      <a:endParaRPr lang="en-US" sz="1800" b="1" dirty="0" smtClean="0">
                        <a:solidFill>
                          <a:prstClr val="black"/>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451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err="1" smtClean="0">
                          <a:latin typeface="Arial" panose="020B0604020202020204" pitchFamily="34" charset="0"/>
                          <a:cs typeface="Arial" panose="020B0604020202020204" pitchFamily="34" charset="0"/>
                        </a:rPr>
                        <a:t>Facilidad</a:t>
                      </a:r>
                      <a:r>
                        <a:rPr lang="en-US" sz="1800" b="1" dirty="0" smtClean="0">
                          <a:latin typeface="Arial" panose="020B0604020202020204" pitchFamily="34" charset="0"/>
                          <a:cs typeface="Arial" panose="020B0604020202020204" pitchFamily="34" charset="0"/>
                        </a:rPr>
                        <a:t> para</a:t>
                      </a:r>
                      <a:r>
                        <a:rPr lang="en-US" sz="1800" b="1" baseline="0" dirty="0" smtClean="0">
                          <a:latin typeface="Arial" panose="020B0604020202020204" pitchFamily="34" charset="0"/>
                          <a:cs typeface="Arial" panose="020B0604020202020204" pitchFamily="34" charset="0"/>
                        </a:rPr>
                        <a:t> </a:t>
                      </a:r>
                      <a:r>
                        <a:rPr lang="en-US" sz="1800" b="1" baseline="0" dirty="0" err="1" smtClean="0">
                          <a:latin typeface="Arial" panose="020B0604020202020204" pitchFamily="34" charset="0"/>
                          <a:cs typeface="Arial" panose="020B0604020202020204" pitchFamily="34" charset="0"/>
                        </a:rPr>
                        <a:t>viajar</a:t>
                      </a:r>
                      <a:endParaRPr lang="en-US" sz="1800" b="1" dirty="0" smtClean="0">
                        <a:latin typeface="Arial" panose="020B0604020202020204" pitchFamily="34" charset="0"/>
                        <a:cs typeface="Arial" panose="020B0604020202020204" pitchFamily="34" charset="0"/>
                      </a:endParaRPr>
                    </a:p>
                    <a:p>
                      <a:endParaRPr lang="en-US" sz="1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err="1" smtClean="0">
                          <a:solidFill>
                            <a:schemeClr val="dk1"/>
                          </a:solidFill>
                          <a:latin typeface="Arial" panose="020B0604020202020204" pitchFamily="34" charset="0"/>
                          <a:ea typeface="+mn-ea"/>
                          <a:cs typeface="Arial" panose="020B0604020202020204" pitchFamily="34" charset="0"/>
                        </a:rPr>
                        <a:t>Septuaginta</a:t>
                      </a:r>
                      <a:endParaRPr lang="en-US" sz="1800" b="1" kern="1200" dirty="0" smtClean="0">
                        <a:solidFill>
                          <a:schemeClr val="dk1"/>
                        </a:solidFill>
                        <a:latin typeface="Arial" panose="020B0604020202020204" pitchFamily="34" charset="0"/>
                        <a:ea typeface="+mn-ea"/>
                        <a:cs typeface="Arial" panose="020B0604020202020204" pitchFamily="34" charset="0"/>
                      </a:endParaRPr>
                    </a:p>
                    <a:p>
                      <a:endParaRPr lang="en-US" sz="1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1" dirty="0" err="1" smtClean="0">
                          <a:solidFill>
                            <a:prstClr val="black"/>
                          </a:solidFill>
                          <a:latin typeface="Arial" panose="020B0604020202020204" pitchFamily="34" charset="0"/>
                          <a:cs typeface="Arial" panose="020B0604020202020204" pitchFamily="34" charset="0"/>
                        </a:rPr>
                        <a:t>Enseñanza</a:t>
                      </a:r>
                      <a:r>
                        <a:rPr lang="en-US" sz="1800" b="1" baseline="0" dirty="0" smtClean="0">
                          <a:solidFill>
                            <a:prstClr val="black"/>
                          </a:solidFill>
                          <a:latin typeface="Arial" panose="020B0604020202020204" pitchFamily="34" charset="0"/>
                          <a:cs typeface="Arial" panose="020B0604020202020204" pitchFamily="34" charset="0"/>
                        </a:rPr>
                        <a:t> </a:t>
                      </a:r>
                      <a:r>
                        <a:rPr lang="en-US" sz="1800" b="1" baseline="0" dirty="0" err="1" smtClean="0">
                          <a:solidFill>
                            <a:prstClr val="black"/>
                          </a:solidFill>
                          <a:latin typeface="Arial" panose="020B0604020202020204" pitchFamily="34" charset="0"/>
                          <a:cs typeface="Arial" panose="020B0604020202020204" pitchFamily="34" charset="0"/>
                        </a:rPr>
                        <a:t>judía</a:t>
                      </a:r>
                      <a:endParaRPr lang="en-US" sz="1800" b="1" dirty="0" smtClean="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50240">
                <a:tc>
                  <a:txBody>
                    <a:bodyPr/>
                    <a:lstStyle/>
                    <a:p>
                      <a:endParaRPr lang="en-US" sz="1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err="1" smtClean="0">
                          <a:solidFill>
                            <a:schemeClr val="tx1"/>
                          </a:solidFill>
                          <a:latin typeface="Arial" panose="020B0604020202020204" pitchFamily="34" charset="0"/>
                          <a:cs typeface="Arial" panose="020B0604020202020204" pitchFamily="34" charset="0"/>
                        </a:rPr>
                        <a:t>Sectas</a:t>
                      </a:r>
                      <a:r>
                        <a:rPr lang="en-US" sz="1800" b="1" dirty="0" smtClean="0">
                          <a:solidFill>
                            <a:schemeClr val="tx1"/>
                          </a:solidFill>
                          <a:latin typeface="Arial" panose="020B0604020202020204" pitchFamily="34" charset="0"/>
                          <a:cs typeface="Arial" panose="020B0604020202020204" pitchFamily="34" charset="0"/>
                        </a:rPr>
                        <a:t> </a:t>
                      </a:r>
                      <a:r>
                        <a:rPr lang="en-US" sz="1800" b="1" dirty="0" err="1" smtClean="0">
                          <a:solidFill>
                            <a:schemeClr val="tx1"/>
                          </a:solidFill>
                          <a:latin typeface="Arial" panose="020B0604020202020204" pitchFamily="34" charset="0"/>
                          <a:cs typeface="Arial" panose="020B0604020202020204" pitchFamily="34" charset="0"/>
                        </a:rPr>
                        <a:t>judías</a:t>
                      </a:r>
                      <a:endParaRPr lang="en-US" sz="1800" b="1" dirty="0" smtClean="0">
                        <a:solidFill>
                          <a:schemeClr val="tx1"/>
                        </a:solidFill>
                        <a:latin typeface="Arial" panose="020B0604020202020204" pitchFamily="34" charset="0"/>
                        <a:cs typeface="Arial" panose="020B0604020202020204" pitchFamily="34" charset="0"/>
                      </a:endParaRPr>
                    </a:p>
                    <a:p>
                      <a:endParaRPr lang="en-US" sz="1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7450" y="0"/>
            <a:ext cx="3376550" cy="2063906"/>
          </a:xfrm>
          <a:prstGeom prst="rect">
            <a:avLst/>
          </a:prstGeom>
        </p:spPr>
      </p:pic>
    </p:spTree>
    <p:extLst>
      <p:ext uri="{BB962C8B-B14F-4D97-AF65-F5344CB8AC3E}">
        <p14:creationId xmlns:p14="http://schemas.microsoft.com/office/powerpoint/2010/main" val="426917201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Bosquejo</a:t>
            </a:r>
            <a:r>
              <a:rPr lang="en-US" dirty="0" smtClean="0"/>
              <a:t> del cap. 7</a:t>
            </a:r>
            <a:endParaRPr lang="en-US" dirty="0"/>
          </a:p>
        </p:txBody>
      </p:sp>
      <p:sp>
        <p:nvSpPr>
          <p:cNvPr id="3" name="Content Placeholder 2"/>
          <p:cNvSpPr>
            <a:spLocks noGrp="1"/>
          </p:cNvSpPr>
          <p:nvPr>
            <p:ph idx="1"/>
          </p:nvPr>
        </p:nvSpPr>
        <p:spPr>
          <a:xfrm>
            <a:off x="304800" y="1237807"/>
            <a:ext cx="8686800" cy="4114800"/>
          </a:xfrm>
        </p:spPr>
        <p:txBody>
          <a:bodyPr>
            <a:normAutofit/>
          </a:bodyPr>
          <a:lstStyle/>
          <a:p>
            <a:r>
              <a:rPr lang="en-US" sz="2400" b="1" dirty="0" smtClean="0"/>
              <a:t>1–3 </a:t>
            </a:r>
            <a:r>
              <a:rPr lang="en-US" sz="2400" b="1" i="1" dirty="0" err="1" smtClean="0"/>
              <a:t>Escenario</a:t>
            </a:r>
            <a:r>
              <a:rPr lang="en-US" sz="2400" b="1" i="1" dirty="0" smtClean="0"/>
              <a:t> de la </a:t>
            </a:r>
            <a:r>
              <a:rPr lang="en-US" sz="2400" b="1" i="1" dirty="0" err="1" smtClean="0"/>
              <a:t>visión</a:t>
            </a:r>
            <a:r>
              <a:rPr lang="en-US" sz="2400" b="1" i="1" dirty="0" smtClean="0"/>
              <a:t> de Daniel</a:t>
            </a:r>
            <a:endParaRPr lang="en-US" sz="2400" b="1" i="1" dirty="0"/>
          </a:p>
          <a:p>
            <a:r>
              <a:rPr lang="en-US" sz="2400" b="1" dirty="0"/>
              <a:t>4</a:t>
            </a:r>
            <a:r>
              <a:rPr lang="en-US" sz="2400" b="1" dirty="0" smtClean="0"/>
              <a:t>–8 </a:t>
            </a:r>
            <a:r>
              <a:rPr lang="en-US" sz="2400" b="1" i="1" dirty="0" smtClean="0"/>
              <a:t>Las </a:t>
            </a:r>
            <a:r>
              <a:rPr lang="en-US" sz="2400" b="1" i="1" dirty="0" err="1" smtClean="0"/>
              <a:t>cuatro</a:t>
            </a:r>
            <a:r>
              <a:rPr lang="en-US" sz="2400" b="1" i="1" dirty="0" smtClean="0"/>
              <a:t> </a:t>
            </a:r>
            <a:r>
              <a:rPr lang="en-US" sz="2400" b="1" i="1" dirty="0" err="1" smtClean="0"/>
              <a:t>bestias</a:t>
            </a:r>
            <a:endParaRPr lang="en-US" sz="2400" b="1" i="1" dirty="0"/>
          </a:p>
          <a:p>
            <a:pPr marL="743761" lvl="1" indent="-287037">
              <a:spcBef>
                <a:spcPts val="0"/>
              </a:spcBef>
            </a:pPr>
            <a:r>
              <a:rPr lang="en-US" sz="2000" b="1" i="1" dirty="0" smtClean="0"/>
              <a:t>4 León con alas</a:t>
            </a:r>
            <a:endParaRPr lang="en-US" sz="2000" b="1" i="1" dirty="0"/>
          </a:p>
          <a:p>
            <a:pPr lvl="1">
              <a:spcBef>
                <a:spcPts val="0"/>
              </a:spcBef>
            </a:pPr>
            <a:r>
              <a:rPr lang="en-US" sz="2000" b="1" i="1" dirty="0" smtClean="0"/>
              <a:t>5 Oso</a:t>
            </a:r>
            <a:endParaRPr lang="en-US" sz="2000" b="1" i="1" dirty="0"/>
          </a:p>
          <a:p>
            <a:pPr lvl="1">
              <a:spcBef>
                <a:spcPts val="0"/>
              </a:spcBef>
            </a:pPr>
            <a:r>
              <a:rPr lang="en-US" sz="2000" b="1" i="1" dirty="0"/>
              <a:t>6</a:t>
            </a:r>
            <a:r>
              <a:rPr lang="en-US" sz="2000" b="1" i="1" dirty="0" smtClean="0"/>
              <a:t> </a:t>
            </a:r>
            <a:r>
              <a:rPr lang="en-US" sz="2000" b="1" i="1" dirty="0" err="1" smtClean="0"/>
              <a:t>Leopardo</a:t>
            </a:r>
            <a:r>
              <a:rPr lang="en-US" sz="2000" b="1" i="1" dirty="0" smtClean="0"/>
              <a:t> con alas</a:t>
            </a:r>
          </a:p>
          <a:p>
            <a:pPr lvl="1">
              <a:spcBef>
                <a:spcPts val="0"/>
              </a:spcBef>
            </a:pPr>
            <a:r>
              <a:rPr lang="en-US" sz="2000" b="1" i="1" dirty="0" smtClean="0"/>
              <a:t>7-8 </a:t>
            </a:r>
            <a:r>
              <a:rPr lang="en-US" sz="2000" b="1" i="1" dirty="0" err="1" smtClean="0"/>
              <a:t>Bestia</a:t>
            </a:r>
            <a:endParaRPr lang="en-US" sz="2000" b="1" i="1" dirty="0"/>
          </a:p>
          <a:p>
            <a:r>
              <a:rPr lang="en-US" sz="2400" b="1" dirty="0" smtClean="0"/>
              <a:t>9–14 </a:t>
            </a:r>
            <a:r>
              <a:rPr lang="en-US" sz="2400" b="1" i="1" dirty="0" err="1" smtClean="0"/>
              <a:t>Juicio</a:t>
            </a:r>
            <a:r>
              <a:rPr lang="en-US" sz="2400" b="1" i="1" dirty="0" smtClean="0"/>
              <a:t> celestial de las </a:t>
            </a:r>
            <a:r>
              <a:rPr lang="en-US" sz="2400" b="1" i="1" dirty="0" err="1" smtClean="0"/>
              <a:t>cuatro</a:t>
            </a:r>
            <a:r>
              <a:rPr lang="en-US" sz="2400" b="1" i="1" dirty="0" smtClean="0"/>
              <a:t> </a:t>
            </a:r>
            <a:r>
              <a:rPr lang="en-US" sz="2400" b="1" i="1" dirty="0" err="1" smtClean="0"/>
              <a:t>bestias</a:t>
            </a:r>
            <a:endParaRPr lang="en-US" sz="2400" b="1" i="1" dirty="0"/>
          </a:p>
          <a:p>
            <a:r>
              <a:rPr lang="en-US" sz="2400" b="1" dirty="0" smtClean="0"/>
              <a:t>15-16 </a:t>
            </a:r>
            <a:r>
              <a:rPr lang="en-US" sz="2400" b="1" i="1" dirty="0" err="1" smtClean="0"/>
              <a:t>Perplejidad</a:t>
            </a:r>
            <a:r>
              <a:rPr lang="en-US" sz="2400" b="1" i="1" dirty="0" smtClean="0"/>
              <a:t> de Daniel</a:t>
            </a:r>
            <a:endParaRPr lang="en-US" sz="2400" b="1" i="1" dirty="0"/>
          </a:p>
          <a:p>
            <a:r>
              <a:rPr lang="en-US" sz="2400" b="1" dirty="0" smtClean="0"/>
              <a:t>17-22 </a:t>
            </a:r>
            <a:r>
              <a:rPr lang="en-US" sz="2400" b="1" i="1" dirty="0" smtClean="0"/>
              <a:t>La </a:t>
            </a:r>
            <a:r>
              <a:rPr lang="en-US" sz="2400" b="1" i="1" dirty="0" err="1" smtClean="0"/>
              <a:t>explicación</a:t>
            </a:r>
            <a:r>
              <a:rPr lang="en-US" sz="2400" b="1" i="1" dirty="0" smtClean="0"/>
              <a:t> </a:t>
            </a:r>
            <a:r>
              <a:rPr lang="en-US" sz="2400" b="1" i="1" dirty="0" err="1" smtClean="0"/>
              <a:t>sobre</a:t>
            </a:r>
            <a:r>
              <a:rPr lang="en-US" sz="2400" b="1" i="1" dirty="0" smtClean="0"/>
              <a:t> las </a:t>
            </a:r>
            <a:r>
              <a:rPr lang="en-US" sz="2400" b="1" i="1" dirty="0" err="1" smtClean="0"/>
              <a:t>bestias</a:t>
            </a:r>
            <a:endParaRPr lang="en-US" sz="2400" b="1" i="1" dirty="0" smtClean="0"/>
          </a:p>
          <a:p>
            <a:r>
              <a:rPr lang="en-US" sz="2400" b="1" dirty="0" smtClean="0"/>
              <a:t>23-28 </a:t>
            </a:r>
            <a:r>
              <a:rPr lang="en-US" sz="2400" b="1" i="1" dirty="0" err="1" smtClean="0"/>
              <a:t>Más</a:t>
            </a:r>
            <a:r>
              <a:rPr lang="en-US" sz="2400" b="1" i="1" dirty="0" smtClean="0"/>
              <a:t> </a:t>
            </a:r>
            <a:r>
              <a:rPr lang="en-US" sz="2400" b="1" i="1" dirty="0" err="1" smtClean="0"/>
              <a:t>explicación</a:t>
            </a:r>
            <a:r>
              <a:rPr lang="en-US" sz="2400" b="1" i="1" dirty="0" smtClean="0"/>
              <a:t> </a:t>
            </a:r>
            <a:r>
              <a:rPr lang="en-US" sz="2400" b="1" i="1" dirty="0" err="1" smtClean="0"/>
              <a:t>sobre</a:t>
            </a:r>
            <a:r>
              <a:rPr lang="en-US" sz="2400" b="1" i="1" dirty="0" smtClean="0"/>
              <a:t> la </a:t>
            </a:r>
            <a:r>
              <a:rPr lang="en-US" sz="2400" b="1" i="1" dirty="0" err="1" smtClean="0"/>
              <a:t>cuarta</a:t>
            </a:r>
            <a:r>
              <a:rPr lang="en-US" sz="2400" b="1" i="1" dirty="0" smtClean="0"/>
              <a:t> </a:t>
            </a:r>
            <a:r>
              <a:rPr lang="en-US" sz="2400" b="1" i="1" dirty="0" err="1" smtClean="0"/>
              <a:t>bestia</a:t>
            </a:r>
            <a:endParaRPr lang="en-US" sz="2400" b="1" i="1" dirty="0"/>
          </a:p>
          <a:p>
            <a:endParaRPr lang="en-US" sz="2400" b="1" i="1" dirty="0" smtClean="0"/>
          </a:p>
          <a:p>
            <a:endParaRPr lang="en-US" sz="2400" dirty="0"/>
          </a:p>
        </p:txBody>
      </p:sp>
    </p:spTree>
    <p:extLst>
      <p:ext uri="{BB962C8B-B14F-4D97-AF65-F5344CB8AC3E}">
        <p14:creationId xmlns:p14="http://schemas.microsoft.com/office/powerpoint/2010/main" val="196013993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Capítulo</a:t>
            </a:r>
            <a:r>
              <a:rPr lang="en-US" dirty="0" smtClean="0"/>
              <a:t> 7</a:t>
            </a:r>
            <a:endParaRPr lang="en-US" dirty="0"/>
          </a:p>
        </p:txBody>
      </p:sp>
      <p:sp>
        <p:nvSpPr>
          <p:cNvPr id="3" name="TextBox 2"/>
          <p:cNvSpPr txBox="1"/>
          <p:nvPr/>
        </p:nvSpPr>
        <p:spPr>
          <a:xfrm>
            <a:off x="170131" y="1626789"/>
            <a:ext cx="6305107" cy="2554545"/>
          </a:xfrm>
          <a:prstGeom prst="rect">
            <a:avLst/>
          </a:prstGeom>
          <a:noFill/>
        </p:spPr>
        <p:txBody>
          <a:bodyPr wrap="square" rtlCol="0">
            <a:spAutoFit/>
          </a:bodyPr>
          <a:lstStyle/>
          <a:p>
            <a:r>
              <a:rPr lang="en-US" sz="2000" b="1" dirty="0" smtClean="0"/>
              <a:t>Daniel 7:1-3 (NBLA) </a:t>
            </a:r>
            <a:r>
              <a:rPr lang="en-US" sz="2000" dirty="0"/>
              <a:t/>
            </a:r>
            <a:br>
              <a:rPr lang="en-US" sz="2000" dirty="0"/>
            </a:br>
            <a:r>
              <a:rPr lang="es-ES" sz="2000" u="sng" dirty="0" smtClean="0"/>
              <a:t>1</a:t>
            </a:r>
            <a:r>
              <a:rPr lang="es-ES" sz="2000" u="sng" dirty="0"/>
              <a:t>  En el primer año del rey </a:t>
            </a:r>
            <a:r>
              <a:rPr lang="es-ES" sz="2000" u="sng" dirty="0" err="1"/>
              <a:t>Belsasar</a:t>
            </a:r>
            <a:r>
              <a:rPr lang="es-ES" sz="2000" u="sng" dirty="0"/>
              <a:t> de Babilonia, </a:t>
            </a:r>
            <a:r>
              <a:rPr lang="es-ES" sz="2000" dirty="0"/>
              <a:t>Daniel tuvo un sueño y visiones en su mente, estando en su cama. Entonces escribió el sueño y relató el resumen de él: </a:t>
            </a:r>
          </a:p>
          <a:p>
            <a:r>
              <a:rPr lang="es-ES" sz="2000" dirty="0" smtClean="0"/>
              <a:t>2</a:t>
            </a:r>
            <a:r>
              <a:rPr lang="es-ES" sz="2000" dirty="0"/>
              <a:t>  «Miraba yo en mi visión nocturna que los cuatro vientos del cielo agitaban el gran mar; </a:t>
            </a:r>
          </a:p>
          <a:p>
            <a:r>
              <a:rPr lang="es-ES" sz="2000" dirty="0" smtClean="0"/>
              <a:t>3</a:t>
            </a:r>
            <a:r>
              <a:rPr lang="es-ES" sz="2000" dirty="0"/>
              <a:t>  y cuatro bestias enormes, diferentes unas de otras, subían del mar. </a:t>
            </a:r>
            <a:endParaRPr lang="en-US" sz="2000" dirty="0"/>
          </a:p>
        </p:txBody>
      </p:sp>
      <p:sp>
        <p:nvSpPr>
          <p:cNvPr id="4" name="TextBox 3"/>
          <p:cNvSpPr txBox="1"/>
          <p:nvPr/>
        </p:nvSpPr>
        <p:spPr>
          <a:xfrm>
            <a:off x="6687879" y="2020194"/>
            <a:ext cx="1050288" cy="461665"/>
          </a:xfrm>
          <a:prstGeom prst="rect">
            <a:avLst/>
          </a:prstGeom>
          <a:noFill/>
        </p:spPr>
        <p:txBody>
          <a:bodyPr wrap="none" rtlCol="0">
            <a:spAutoFit/>
          </a:bodyPr>
          <a:lstStyle/>
          <a:p>
            <a:r>
              <a:rPr lang="en-US" sz="2400" dirty="0" smtClean="0"/>
              <a:t>553 </a:t>
            </a:r>
            <a:r>
              <a:rPr lang="en-US" sz="2400" dirty="0" err="1" smtClean="0"/>
              <a:t>aC</a:t>
            </a:r>
            <a:endParaRPr lang="en-US" sz="2400" dirty="0"/>
          </a:p>
        </p:txBody>
      </p:sp>
    </p:spTree>
    <p:extLst>
      <p:ext uri="{BB962C8B-B14F-4D97-AF65-F5344CB8AC3E}">
        <p14:creationId xmlns:p14="http://schemas.microsoft.com/office/powerpoint/2010/main" val="192204609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65" y="-362308"/>
            <a:ext cx="9144000" cy="155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532269" y="-640148"/>
            <a:ext cx="914400" cy="15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5866"/>
            <a:ext cx="9145905"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6" name="TextBox 125"/>
          <p:cNvSpPr txBox="1"/>
          <p:nvPr/>
        </p:nvSpPr>
        <p:spPr>
          <a:xfrm>
            <a:off x="77153" y="462787"/>
            <a:ext cx="1291273" cy="307777"/>
          </a:xfrm>
          <a:prstGeom prst="rect">
            <a:avLst/>
          </a:prstGeom>
          <a:solidFill>
            <a:srgbClr val="FFC000"/>
          </a:solidFill>
        </p:spPr>
        <p:txBody>
          <a:bodyPr wrap="square" rtlCol="0">
            <a:spAutoFit/>
          </a:bodyPr>
          <a:lstStyle/>
          <a:p>
            <a:r>
              <a:rPr lang="es-ES" sz="1400" b="1" dirty="0" err="1" smtClean="0"/>
              <a:t>Nabopolasar</a:t>
            </a:r>
            <a:endParaRPr lang="en-US" sz="1400" b="1" dirty="0"/>
          </a:p>
        </p:txBody>
      </p:sp>
      <p:sp>
        <p:nvSpPr>
          <p:cNvPr id="128" name="TextBox 127"/>
          <p:cNvSpPr txBox="1"/>
          <p:nvPr/>
        </p:nvSpPr>
        <p:spPr>
          <a:xfrm>
            <a:off x="1524953" y="462787"/>
            <a:ext cx="1447800" cy="307777"/>
          </a:xfrm>
          <a:prstGeom prst="rect">
            <a:avLst/>
          </a:prstGeom>
          <a:solidFill>
            <a:srgbClr val="FFC000"/>
          </a:solidFill>
        </p:spPr>
        <p:txBody>
          <a:bodyPr wrap="square" rtlCol="0">
            <a:spAutoFit/>
          </a:bodyPr>
          <a:lstStyle/>
          <a:p>
            <a:r>
              <a:rPr lang="es-ES" sz="1400" b="1" dirty="0" smtClean="0"/>
              <a:t>Nabucodonosor</a:t>
            </a:r>
            <a:endParaRPr lang="en-US" sz="1400" b="1" dirty="0"/>
          </a:p>
        </p:txBody>
      </p:sp>
      <p:sp>
        <p:nvSpPr>
          <p:cNvPr id="129" name="TextBox 128"/>
          <p:cNvSpPr txBox="1"/>
          <p:nvPr/>
        </p:nvSpPr>
        <p:spPr>
          <a:xfrm>
            <a:off x="4039553" y="462787"/>
            <a:ext cx="1447800" cy="307777"/>
          </a:xfrm>
          <a:prstGeom prst="rect">
            <a:avLst/>
          </a:prstGeom>
          <a:solidFill>
            <a:srgbClr val="FFC000"/>
          </a:solidFill>
        </p:spPr>
        <p:txBody>
          <a:bodyPr wrap="square" rtlCol="0">
            <a:spAutoFit/>
          </a:bodyPr>
          <a:lstStyle/>
          <a:p>
            <a:r>
              <a:rPr lang="es-ES" sz="1400" b="1" dirty="0" err="1" smtClean="0"/>
              <a:t>Evil</a:t>
            </a:r>
            <a:r>
              <a:rPr lang="es-ES" sz="1400" b="1" dirty="0" smtClean="0"/>
              <a:t> </a:t>
            </a:r>
            <a:r>
              <a:rPr lang="es-ES" sz="1400" b="1" dirty="0" err="1" smtClean="0"/>
              <a:t>Merodac</a:t>
            </a:r>
            <a:endParaRPr lang="en-US" sz="1400" b="1" dirty="0"/>
          </a:p>
        </p:txBody>
      </p:sp>
      <p:sp>
        <p:nvSpPr>
          <p:cNvPr id="133" name="TextBox 132"/>
          <p:cNvSpPr txBox="1"/>
          <p:nvPr/>
        </p:nvSpPr>
        <p:spPr>
          <a:xfrm>
            <a:off x="5868829" y="462787"/>
            <a:ext cx="1447800" cy="307777"/>
          </a:xfrm>
          <a:prstGeom prst="rect">
            <a:avLst/>
          </a:prstGeom>
          <a:solidFill>
            <a:srgbClr val="FFC000"/>
          </a:solidFill>
        </p:spPr>
        <p:txBody>
          <a:bodyPr wrap="square" rtlCol="0">
            <a:spAutoFit/>
          </a:bodyPr>
          <a:lstStyle/>
          <a:p>
            <a:r>
              <a:rPr lang="es-ES" sz="1400" b="1" dirty="0" err="1" smtClean="0"/>
              <a:t>Nabonido</a:t>
            </a:r>
            <a:endParaRPr lang="en-US" sz="1400" b="1" dirty="0"/>
          </a:p>
        </p:txBody>
      </p:sp>
      <p:sp>
        <p:nvSpPr>
          <p:cNvPr id="134" name="TextBox 133"/>
          <p:cNvSpPr txBox="1"/>
          <p:nvPr/>
        </p:nvSpPr>
        <p:spPr>
          <a:xfrm>
            <a:off x="7544753" y="178293"/>
            <a:ext cx="685800" cy="307777"/>
          </a:xfrm>
          <a:prstGeom prst="rect">
            <a:avLst/>
          </a:prstGeom>
          <a:solidFill>
            <a:schemeClr val="accent3">
              <a:lumMod val="60000"/>
              <a:lumOff val="40000"/>
            </a:schemeClr>
          </a:solidFill>
        </p:spPr>
        <p:txBody>
          <a:bodyPr wrap="square" rtlCol="0">
            <a:spAutoFit/>
          </a:bodyPr>
          <a:lstStyle/>
          <a:p>
            <a:r>
              <a:rPr lang="es-ES" sz="1400" b="1" dirty="0" smtClean="0"/>
              <a:t>Ciro</a:t>
            </a:r>
            <a:endParaRPr lang="en-US" sz="1400" b="1" dirty="0"/>
          </a:p>
        </p:txBody>
      </p:sp>
      <p:sp>
        <p:nvSpPr>
          <p:cNvPr id="135" name="TextBox 134"/>
          <p:cNvSpPr txBox="1"/>
          <p:nvPr/>
        </p:nvSpPr>
        <p:spPr>
          <a:xfrm rot="2943153">
            <a:off x="8287130" y="462120"/>
            <a:ext cx="914400" cy="307777"/>
          </a:xfrm>
          <a:prstGeom prst="rect">
            <a:avLst/>
          </a:prstGeom>
          <a:solidFill>
            <a:schemeClr val="accent3">
              <a:lumMod val="60000"/>
              <a:lumOff val="40000"/>
            </a:schemeClr>
          </a:solidFill>
        </p:spPr>
        <p:txBody>
          <a:bodyPr wrap="square" rtlCol="0">
            <a:spAutoFit/>
          </a:bodyPr>
          <a:lstStyle/>
          <a:p>
            <a:r>
              <a:rPr lang="es-ES" sz="1400" b="1" dirty="0" err="1" smtClean="0"/>
              <a:t>Cambises</a:t>
            </a:r>
            <a:endParaRPr lang="en-US" sz="1400" b="1" dirty="0"/>
          </a:p>
        </p:txBody>
      </p:sp>
      <p:sp>
        <p:nvSpPr>
          <p:cNvPr id="136" name="TextBox 135"/>
          <p:cNvSpPr txBox="1"/>
          <p:nvPr/>
        </p:nvSpPr>
        <p:spPr>
          <a:xfrm>
            <a:off x="781732" y="212160"/>
            <a:ext cx="381000" cy="307777"/>
          </a:xfrm>
          <a:prstGeom prst="rect">
            <a:avLst/>
          </a:prstGeom>
          <a:solidFill>
            <a:srgbClr val="FFC000"/>
          </a:solidFill>
        </p:spPr>
        <p:txBody>
          <a:bodyPr wrap="square" rtlCol="0">
            <a:spAutoFit/>
          </a:bodyPr>
          <a:lstStyle/>
          <a:p>
            <a:r>
              <a:rPr lang="es-ES" sz="1400" dirty="0" err="1" smtClean="0"/>
              <a:t>aC</a:t>
            </a:r>
            <a:endParaRPr lang="en-US" sz="1400" dirty="0"/>
          </a:p>
        </p:txBody>
      </p:sp>
      <p:sp>
        <p:nvSpPr>
          <p:cNvPr id="137" name="TextBox 136"/>
          <p:cNvSpPr txBox="1"/>
          <p:nvPr/>
        </p:nvSpPr>
        <p:spPr>
          <a:xfrm>
            <a:off x="2248853" y="212160"/>
            <a:ext cx="381000" cy="307777"/>
          </a:xfrm>
          <a:prstGeom prst="rect">
            <a:avLst/>
          </a:prstGeom>
          <a:solidFill>
            <a:srgbClr val="FFC000"/>
          </a:solidFill>
        </p:spPr>
        <p:txBody>
          <a:bodyPr wrap="square" rtlCol="0">
            <a:spAutoFit/>
          </a:bodyPr>
          <a:lstStyle/>
          <a:p>
            <a:r>
              <a:rPr lang="es-ES" sz="1400" dirty="0" err="1" smtClean="0"/>
              <a:t>aC</a:t>
            </a:r>
            <a:endParaRPr lang="en-US" sz="1400" dirty="0"/>
          </a:p>
        </p:txBody>
      </p:sp>
      <p:sp>
        <p:nvSpPr>
          <p:cNvPr id="138" name="TextBox 137"/>
          <p:cNvSpPr txBox="1"/>
          <p:nvPr/>
        </p:nvSpPr>
        <p:spPr>
          <a:xfrm>
            <a:off x="4981913" y="212159"/>
            <a:ext cx="381000" cy="307777"/>
          </a:xfrm>
          <a:prstGeom prst="rect">
            <a:avLst/>
          </a:prstGeom>
          <a:solidFill>
            <a:srgbClr val="FFC000"/>
          </a:solidFill>
        </p:spPr>
        <p:txBody>
          <a:bodyPr wrap="square" rtlCol="0">
            <a:spAutoFit/>
          </a:bodyPr>
          <a:lstStyle/>
          <a:p>
            <a:r>
              <a:rPr lang="es-ES" sz="1400" dirty="0" err="1" smtClean="0"/>
              <a:t>aC</a:t>
            </a:r>
            <a:endParaRPr lang="en-US" sz="1400" dirty="0"/>
          </a:p>
        </p:txBody>
      </p:sp>
      <p:sp>
        <p:nvSpPr>
          <p:cNvPr id="139" name="TextBox 138"/>
          <p:cNvSpPr txBox="1"/>
          <p:nvPr/>
        </p:nvSpPr>
        <p:spPr>
          <a:xfrm>
            <a:off x="6715517" y="212158"/>
            <a:ext cx="381000" cy="307777"/>
          </a:xfrm>
          <a:prstGeom prst="rect">
            <a:avLst/>
          </a:prstGeom>
          <a:solidFill>
            <a:srgbClr val="FFC000"/>
          </a:solidFill>
        </p:spPr>
        <p:txBody>
          <a:bodyPr wrap="square" rtlCol="0">
            <a:spAutoFit/>
          </a:bodyPr>
          <a:lstStyle/>
          <a:p>
            <a:r>
              <a:rPr lang="es-ES" sz="1400" dirty="0" err="1" smtClean="0"/>
              <a:t>aC</a:t>
            </a:r>
            <a:endParaRPr lang="en-US" sz="1400" dirty="0"/>
          </a:p>
        </p:txBody>
      </p:sp>
      <p:sp>
        <p:nvSpPr>
          <p:cNvPr id="140" name="TextBox 139"/>
          <p:cNvSpPr txBox="1"/>
          <p:nvPr/>
        </p:nvSpPr>
        <p:spPr>
          <a:xfrm>
            <a:off x="7937150" y="616008"/>
            <a:ext cx="408245" cy="307777"/>
          </a:xfrm>
          <a:prstGeom prst="rect">
            <a:avLst/>
          </a:prstGeom>
          <a:solidFill>
            <a:schemeClr val="accent3">
              <a:lumMod val="60000"/>
              <a:lumOff val="40000"/>
            </a:schemeClr>
          </a:solidFill>
        </p:spPr>
        <p:txBody>
          <a:bodyPr wrap="square" rtlCol="0">
            <a:spAutoFit/>
          </a:bodyPr>
          <a:lstStyle/>
          <a:p>
            <a:r>
              <a:rPr lang="es-ES" sz="1400" dirty="0" err="1" smtClean="0"/>
              <a:t>aC</a:t>
            </a:r>
            <a:endParaRPr lang="en-US" sz="1400" dirty="0"/>
          </a:p>
        </p:txBody>
      </p:sp>
      <p:sp>
        <p:nvSpPr>
          <p:cNvPr id="141" name="TextBox 140"/>
          <p:cNvSpPr txBox="1"/>
          <p:nvPr/>
        </p:nvSpPr>
        <p:spPr>
          <a:xfrm>
            <a:off x="8751953" y="1110106"/>
            <a:ext cx="408245" cy="307777"/>
          </a:xfrm>
          <a:prstGeom prst="rect">
            <a:avLst/>
          </a:prstGeom>
          <a:solidFill>
            <a:schemeClr val="accent3">
              <a:lumMod val="60000"/>
              <a:lumOff val="40000"/>
            </a:schemeClr>
          </a:solidFill>
        </p:spPr>
        <p:txBody>
          <a:bodyPr wrap="square" rtlCol="0">
            <a:spAutoFit/>
          </a:bodyPr>
          <a:lstStyle/>
          <a:p>
            <a:r>
              <a:rPr lang="es-ES" sz="1400" dirty="0" err="1" smtClean="0"/>
              <a:t>aC</a:t>
            </a:r>
            <a:endParaRPr lang="en-US" sz="1400" dirty="0"/>
          </a:p>
        </p:txBody>
      </p:sp>
      <p:sp>
        <p:nvSpPr>
          <p:cNvPr id="142" name="TextBox 141"/>
          <p:cNvSpPr txBox="1"/>
          <p:nvPr/>
        </p:nvSpPr>
        <p:spPr>
          <a:xfrm>
            <a:off x="7660543" y="2090867"/>
            <a:ext cx="1246445" cy="415498"/>
          </a:xfrm>
          <a:prstGeom prst="rect">
            <a:avLst/>
          </a:prstGeom>
          <a:solidFill>
            <a:schemeClr val="accent3">
              <a:lumMod val="60000"/>
              <a:lumOff val="40000"/>
            </a:schemeClr>
          </a:solidFill>
        </p:spPr>
        <p:txBody>
          <a:bodyPr wrap="square" rtlCol="0">
            <a:spAutoFit/>
          </a:bodyPr>
          <a:lstStyle/>
          <a:p>
            <a:r>
              <a:rPr lang="es-ES" sz="1050" i="1" dirty="0" smtClean="0"/>
              <a:t>Retorno del exilio, 538 </a:t>
            </a:r>
            <a:r>
              <a:rPr lang="es-ES" sz="1050" i="1" dirty="0" err="1" smtClean="0"/>
              <a:t>aC</a:t>
            </a:r>
            <a:endParaRPr lang="en-US" sz="1050" i="1" dirty="0"/>
          </a:p>
        </p:txBody>
      </p:sp>
      <p:sp>
        <p:nvSpPr>
          <p:cNvPr id="143" name="TextBox 142"/>
          <p:cNvSpPr txBox="1"/>
          <p:nvPr/>
        </p:nvSpPr>
        <p:spPr>
          <a:xfrm>
            <a:off x="5639753" y="5207166"/>
            <a:ext cx="381000" cy="307777"/>
          </a:xfrm>
          <a:prstGeom prst="rect">
            <a:avLst/>
          </a:prstGeom>
          <a:solidFill>
            <a:srgbClr val="FFC000"/>
          </a:solidFill>
        </p:spPr>
        <p:txBody>
          <a:bodyPr wrap="square" rtlCol="0">
            <a:spAutoFit/>
          </a:bodyPr>
          <a:lstStyle/>
          <a:p>
            <a:r>
              <a:rPr lang="es-ES" sz="1400" dirty="0" err="1" smtClean="0"/>
              <a:t>aC</a:t>
            </a:r>
            <a:endParaRPr lang="en-US" sz="1400" dirty="0"/>
          </a:p>
        </p:txBody>
      </p:sp>
      <p:sp>
        <p:nvSpPr>
          <p:cNvPr id="144" name="TextBox 143"/>
          <p:cNvSpPr txBox="1"/>
          <p:nvPr/>
        </p:nvSpPr>
        <p:spPr>
          <a:xfrm>
            <a:off x="7129304" y="5221357"/>
            <a:ext cx="374650" cy="307777"/>
          </a:xfrm>
          <a:prstGeom prst="rect">
            <a:avLst/>
          </a:prstGeom>
          <a:solidFill>
            <a:srgbClr val="FFC000"/>
          </a:solidFill>
        </p:spPr>
        <p:txBody>
          <a:bodyPr wrap="square" rtlCol="0">
            <a:spAutoFit/>
          </a:bodyPr>
          <a:lstStyle/>
          <a:p>
            <a:r>
              <a:rPr lang="es-ES" sz="1400" dirty="0" err="1" smtClean="0"/>
              <a:t>aC</a:t>
            </a:r>
            <a:endParaRPr lang="en-US" sz="1400" dirty="0"/>
          </a:p>
        </p:txBody>
      </p:sp>
      <p:sp>
        <p:nvSpPr>
          <p:cNvPr id="145" name="TextBox 144"/>
          <p:cNvSpPr txBox="1"/>
          <p:nvPr/>
        </p:nvSpPr>
        <p:spPr>
          <a:xfrm>
            <a:off x="4763453" y="4979914"/>
            <a:ext cx="1447800" cy="307777"/>
          </a:xfrm>
          <a:prstGeom prst="rect">
            <a:avLst/>
          </a:prstGeom>
          <a:solidFill>
            <a:srgbClr val="FFC000"/>
          </a:solidFill>
        </p:spPr>
        <p:txBody>
          <a:bodyPr wrap="square" rtlCol="0">
            <a:spAutoFit/>
          </a:bodyPr>
          <a:lstStyle/>
          <a:p>
            <a:r>
              <a:rPr lang="es-ES" sz="1400" b="1" dirty="0" err="1" smtClean="0"/>
              <a:t>Neriglasar</a:t>
            </a:r>
            <a:endParaRPr lang="en-US" sz="1400" b="1" dirty="0"/>
          </a:p>
        </p:txBody>
      </p:sp>
      <p:sp>
        <p:nvSpPr>
          <p:cNvPr id="146" name="TextBox 145"/>
          <p:cNvSpPr txBox="1"/>
          <p:nvPr/>
        </p:nvSpPr>
        <p:spPr>
          <a:xfrm>
            <a:off x="6249353" y="4979914"/>
            <a:ext cx="1219200" cy="307777"/>
          </a:xfrm>
          <a:prstGeom prst="rect">
            <a:avLst/>
          </a:prstGeom>
          <a:solidFill>
            <a:srgbClr val="FFC000"/>
          </a:solidFill>
        </p:spPr>
        <p:txBody>
          <a:bodyPr wrap="square" rtlCol="0">
            <a:spAutoFit/>
          </a:bodyPr>
          <a:lstStyle/>
          <a:p>
            <a:r>
              <a:rPr lang="es-ES" sz="1400" b="1" dirty="0" err="1" smtClean="0"/>
              <a:t>Belsasar</a:t>
            </a:r>
            <a:endParaRPr lang="en-US" sz="1400" b="1" dirty="0"/>
          </a:p>
        </p:txBody>
      </p:sp>
      <p:sp>
        <p:nvSpPr>
          <p:cNvPr id="147" name="TextBox 146"/>
          <p:cNvSpPr txBox="1"/>
          <p:nvPr/>
        </p:nvSpPr>
        <p:spPr>
          <a:xfrm>
            <a:off x="610553" y="1681987"/>
            <a:ext cx="757873" cy="261610"/>
          </a:xfrm>
          <a:prstGeom prst="rect">
            <a:avLst/>
          </a:prstGeom>
          <a:solidFill>
            <a:schemeClr val="bg1"/>
          </a:solidFill>
        </p:spPr>
        <p:txBody>
          <a:bodyPr wrap="square" rtlCol="0">
            <a:spAutoFit/>
          </a:bodyPr>
          <a:lstStyle/>
          <a:p>
            <a:r>
              <a:rPr lang="es-ES" sz="1100" dirty="0" smtClean="0"/>
              <a:t>Capítulo 1</a:t>
            </a:r>
            <a:endParaRPr lang="en-US" sz="1100" dirty="0"/>
          </a:p>
        </p:txBody>
      </p:sp>
      <p:sp>
        <p:nvSpPr>
          <p:cNvPr id="148" name="TextBox 147"/>
          <p:cNvSpPr txBox="1"/>
          <p:nvPr/>
        </p:nvSpPr>
        <p:spPr>
          <a:xfrm>
            <a:off x="1368426" y="2084582"/>
            <a:ext cx="757873" cy="261610"/>
          </a:xfrm>
          <a:prstGeom prst="rect">
            <a:avLst/>
          </a:prstGeom>
          <a:solidFill>
            <a:schemeClr val="bg1"/>
          </a:solidFill>
        </p:spPr>
        <p:txBody>
          <a:bodyPr wrap="square" rtlCol="0">
            <a:spAutoFit/>
          </a:bodyPr>
          <a:lstStyle/>
          <a:p>
            <a:r>
              <a:rPr lang="es-ES" sz="1100" dirty="0" smtClean="0"/>
              <a:t>Capítulo 2</a:t>
            </a:r>
            <a:endParaRPr lang="en-US" sz="1100" dirty="0"/>
          </a:p>
        </p:txBody>
      </p:sp>
      <p:sp>
        <p:nvSpPr>
          <p:cNvPr id="149" name="TextBox 148"/>
          <p:cNvSpPr txBox="1"/>
          <p:nvPr/>
        </p:nvSpPr>
        <p:spPr>
          <a:xfrm>
            <a:off x="2593816" y="2466842"/>
            <a:ext cx="757873" cy="261610"/>
          </a:xfrm>
          <a:prstGeom prst="rect">
            <a:avLst/>
          </a:prstGeom>
          <a:solidFill>
            <a:schemeClr val="bg1"/>
          </a:solidFill>
        </p:spPr>
        <p:txBody>
          <a:bodyPr wrap="square" rtlCol="0">
            <a:spAutoFit/>
          </a:bodyPr>
          <a:lstStyle/>
          <a:p>
            <a:r>
              <a:rPr lang="es-ES" sz="1100" dirty="0" smtClean="0"/>
              <a:t>Capítulo 3</a:t>
            </a:r>
            <a:endParaRPr lang="en-US" sz="1100" dirty="0"/>
          </a:p>
        </p:txBody>
      </p:sp>
      <p:sp>
        <p:nvSpPr>
          <p:cNvPr id="150" name="TextBox 149"/>
          <p:cNvSpPr txBox="1"/>
          <p:nvPr/>
        </p:nvSpPr>
        <p:spPr>
          <a:xfrm>
            <a:off x="3815079" y="2746979"/>
            <a:ext cx="757873" cy="261610"/>
          </a:xfrm>
          <a:prstGeom prst="rect">
            <a:avLst/>
          </a:prstGeom>
          <a:solidFill>
            <a:schemeClr val="bg1"/>
          </a:solidFill>
        </p:spPr>
        <p:txBody>
          <a:bodyPr wrap="square" rtlCol="0">
            <a:spAutoFit/>
          </a:bodyPr>
          <a:lstStyle/>
          <a:p>
            <a:r>
              <a:rPr lang="es-ES" sz="1100" dirty="0" smtClean="0"/>
              <a:t>Capítulo 4</a:t>
            </a:r>
            <a:endParaRPr lang="en-US" sz="1100" dirty="0"/>
          </a:p>
        </p:txBody>
      </p:sp>
      <p:sp>
        <p:nvSpPr>
          <p:cNvPr id="151" name="TextBox 150"/>
          <p:cNvSpPr txBox="1"/>
          <p:nvPr/>
        </p:nvSpPr>
        <p:spPr>
          <a:xfrm>
            <a:off x="6746081" y="2757434"/>
            <a:ext cx="757873" cy="261610"/>
          </a:xfrm>
          <a:prstGeom prst="rect">
            <a:avLst/>
          </a:prstGeom>
          <a:solidFill>
            <a:schemeClr val="bg1"/>
          </a:solidFill>
        </p:spPr>
        <p:txBody>
          <a:bodyPr wrap="square" rtlCol="0">
            <a:spAutoFit/>
          </a:bodyPr>
          <a:lstStyle/>
          <a:p>
            <a:r>
              <a:rPr lang="es-ES" sz="1100" dirty="0" smtClean="0"/>
              <a:t>Capítulo 5</a:t>
            </a:r>
            <a:endParaRPr lang="en-US" sz="1100" dirty="0"/>
          </a:p>
        </p:txBody>
      </p:sp>
      <p:sp>
        <p:nvSpPr>
          <p:cNvPr id="152" name="TextBox 151"/>
          <p:cNvSpPr txBox="1"/>
          <p:nvPr/>
        </p:nvSpPr>
        <p:spPr>
          <a:xfrm>
            <a:off x="7623016" y="3322113"/>
            <a:ext cx="757873" cy="261610"/>
          </a:xfrm>
          <a:prstGeom prst="rect">
            <a:avLst/>
          </a:prstGeom>
          <a:solidFill>
            <a:schemeClr val="bg1"/>
          </a:solidFill>
        </p:spPr>
        <p:txBody>
          <a:bodyPr wrap="square" rtlCol="0">
            <a:spAutoFit/>
          </a:bodyPr>
          <a:lstStyle/>
          <a:p>
            <a:r>
              <a:rPr lang="es-ES" sz="1100" dirty="0" smtClean="0"/>
              <a:t>Capítulo 6</a:t>
            </a:r>
            <a:endParaRPr lang="en-US" sz="1100" dirty="0"/>
          </a:p>
        </p:txBody>
      </p:sp>
      <p:sp>
        <p:nvSpPr>
          <p:cNvPr id="153" name="TextBox 152"/>
          <p:cNvSpPr txBox="1"/>
          <p:nvPr/>
        </p:nvSpPr>
        <p:spPr>
          <a:xfrm>
            <a:off x="6207517" y="4284430"/>
            <a:ext cx="757873" cy="261610"/>
          </a:xfrm>
          <a:prstGeom prst="rect">
            <a:avLst/>
          </a:prstGeom>
          <a:solidFill>
            <a:schemeClr val="bg1"/>
          </a:solidFill>
        </p:spPr>
        <p:txBody>
          <a:bodyPr wrap="square" rtlCol="0">
            <a:spAutoFit/>
          </a:bodyPr>
          <a:lstStyle/>
          <a:p>
            <a:r>
              <a:rPr lang="es-ES" sz="1100" dirty="0" smtClean="0"/>
              <a:t>Capítulo 7</a:t>
            </a:r>
            <a:endParaRPr lang="en-US" sz="1100" dirty="0"/>
          </a:p>
        </p:txBody>
      </p:sp>
      <p:sp>
        <p:nvSpPr>
          <p:cNvPr id="154" name="TextBox 153"/>
          <p:cNvSpPr txBox="1"/>
          <p:nvPr/>
        </p:nvSpPr>
        <p:spPr>
          <a:xfrm>
            <a:off x="6401753" y="4666467"/>
            <a:ext cx="757873" cy="261610"/>
          </a:xfrm>
          <a:prstGeom prst="rect">
            <a:avLst/>
          </a:prstGeom>
          <a:solidFill>
            <a:schemeClr val="bg1"/>
          </a:solidFill>
        </p:spPr>
        <p:txBody>
          <a:bodyPr wrap="square" rtlCol="0">
            <a:spAutoFit/>
          </a:bodyPr>
          <a:lstStyle/>
          <a:p>
            <a:r>
              <a:rPr lang="es-ES" sz="1100" dirty="0" smtClean="0"/>
              <a:t>Capítulo 8</a:t>
            </a:r>
            <a:endParaRPr lang="en-US" sz="1100" dirty="0"/>
          </a:p>
        </p:txBody>
      </p:sp>
      <p:sp>
        <p:nvSpPr>
          <p:cNvPr id="155" name="TextBox 154"/>
          <p:cNvSpPr txBox="1"/>
          <p:nvPr/>
        </p:nvSpPr>
        <p:spPr>
          <a:xfrm>
            <a:off x="6780689" y="2023325"/>
            <a:ext cx="757873" cy="261610"/>
          </a:xfrm>
          <a:prstGeom prst="rect">
            <a:avLst/>
          </a:prstGeom>
          <a:solidFill>
            <a:schemeClr val="bg1"/>
          </a:solidFill>
        </p:spPr>
        <p:txBody>
          <a:bodyPr wrap="square" rtlCol="0">
            <a:spAutoFit/>
          </a:bodyPr>
          <a:lstStyle/>
          <a:p>
            <a:r>
              <a:rPr lang="es-ES" sz="1100" dirty="0" smtClean="0"/>
              <a:t>Capítulo 9</a:t>
            </a:r>
            <a:endParaRPr lang="en-US" sz="1100" dirty="0"/>
          </a:p>
        </p:txBody>
      </p:sp>
      <p:sp>
        <p:nvSpPr>
          <p:cNvPr id="156" name="TextBox 155"/>
          <p:cNvSpPr txBox="1"/>
          <p:nvPr/>
        </p:nvSpPr>
        <p:spPr>
          <a:xfrm>
            <a:off x="8185725" y="2571079"/>
            <a:ext cx="757873" cy="430887"/>
          </a:xfrm>
          <a:prstGeom prst="rect">
            <a:avLst/>
          </a:prstGeom>
          <a:solidFill>
            <a:schemeClr val="bg1"/>
          </a:solidFill>
        </p:spPr>
        <p:txBody>
          <a:bodyPr wrap="square" rtlCol="0">
            <a:spAutoFit/>
          </a:bodyPr>
          <a:lstStyle/>
          <a:p>
            <a:r>
              <a:rPr lang="es-ES" sz="1100" dirty="0" smtClean="0"/>
              <a:t>Capítulos 10-12</a:t>
            </a:r>
            <a:endParaRPr lang="en-US" sz="1100" dirty="0"/>
          </a:p>
        </p:txBody>
      </p:sp>
      <p:sp>
        <p:nvSpPr>
          <p:cNvPr id="157" name="TextBox 156"/>
          <p:cNvSpPr txBox="1"/>
          <p:nvPr/>
        </p:nvSpPr>
        <p:spPr>
          <a:xfrm>
            <a:off x="7593708" y="908302"/>
            <a:ext cx="685800" cy="738664"/>
          </a:xfrm>
          <a:prstGeom prst="rect">
            <a:avLst/>
          </a:prstGeom>
          <a:solidFill>
            <a:schemeClr val="accent3">
              <a:lumMod val="60000"/>
              <a:lumOff val="40000"/>
            </a:schemeClr>
          </a:solidFill>
        </p:spPr>
        <p:txBody>
          <a:bodyPr wrap="square" rtlCol="0">
            <a:spAutoFit/>
          </a:bodyPr>
          <a:lstStyle/>
          <a:p>
            <a:r>
              <a:rPr lang="es-ES" sz="1400" b="1" dirty="0" smtClean="0"/>
              <a:t>Darío el Medo</a:t>
            </a:r>
            <a:endParaRPr lang="en-US" sz="1400" b="1" dirty="0"/>
          </a:p>
        </p:txBody>
      </p:sp>
      <p:sp>
        <p:nvSpPr>
          <p:cNvPr id="158" name="TextBox 157"/>
          <p:cNvSpPr txBox="1"/>
          <p:nvPr/>
        </p:nvSpPr>
        <p:spPr>
          <a:xfrm>
            <a:off x="49689" y="769896"/>
            <a:ext cx="732043" cy="430887"/>
          </a:xfrm>
          <a:prstGeom prst="rect">
            <a:avLst/>
          </a:prstGeom>
          <a:solidFill>
            <a:srgbClr val="FFC000"/>
          </a:solidFill>
        </p:spPr>
        <p:txBody>
          <a:bodyPr wrap="square" rtlCol="0">
            <a:spAutoFit/>
          </a:bodyPr>
          <a:lstStyle/>
          <a:p>
            <a:r>
              <a:rPr lang="es-ES" sz="1100" i="1" dirty="0" smtClean="0"/>
              <a:t>Nació </a:t>
            </a:r>
            <a:r>
              <a:rPr lang="es-ES" sz="1100" i="1" dirty="0" err="1" smtClean="0"/>
              <a:t>ca</a:t>
            </a:r>
            <a:r>
              <a:rPr lang="es-ES" sz="1100" i="1" dirty="0" smtClean="0"/>
              <a:t>. 620 </a:t>
            </a:r>
            <a:r>
              <a:rPr lang="es-ES" sz="1100" i="1" dirty="0" err="1" smtClean="0"/>
              <a:t>aC</a:t>
            </a:r>
            <a:r>
              <a:rPr lang="es-ES" sz="1100" i="1" dirty="0" smtClean="0"/>
              <a:t>. </a:t>
            </a:r>
            <a:endParaRPr lang="en-US" sz="1100" i="1" dirty="0"/>
          </a:p>
        </p:txBody>
      </p:sp>
      <p:sp>
        <p:nvSpPr>
          <p:cNvPr id="159" name="TextBox 158"/>
          <p:cNvSpPr txBox="1"/>
          <p:nvPr/>
        </p:nvSpPr>
        <p:spPr>
          <a:xfrm>
            <a:off x="377382" y="1120194"/>
            <a:ext cx="762000" cy="600164"/>
          </a:xfrm>
          <a:prstGeom prst="rect">
            <a:avLst/>
          </a:prstGeom>
          <a:solidFill>
            <a:srgbClr val="FFC000"/>
          </a:solidFill>
        </p:spPr>
        <p:txBody>
          <a:bodyPr wrap="square" rtlCol="0">
            <a:spAutoFit/>
          </a:bodyPr>
          <a:lstStyle/>
          <a:p>
            <a:pPr algn="r"/>
            <a:r>
              <a:rPr lang="es-ES" sz="1100" i="1" dirty="0" smtClean="0"/>
              <a:t>Llevado en cautiverio</a:t>
            </a:r>
            <a:endParaRPr lang="en-US" sz="1100" i="1" dirty="0"/>
          </a:p>
        </p:txBody>
      </p:sp>
      <p:sp>
        <p:nvSpPr>
          <p:cNvPr id="160" name="TextBox 159"/>
          <p:cNvSpPr txBox="1"/>
          <p:nvPr/>
        </p:nvSpPr>
        <p:spPr>
          <a:xfrm>
            <a:off x="915353" y="2505389"/>
            <a:ext cx="1169992" cy="600164"/>
          </a:xfrm>
          <a:prstGeom prst="rect">
            <a:avLst/>
          </a:prstGeom>
          <a:solidFill>
            <a:srgbClr val="FFC000"/>
          </a:solidFill>
        </p:spPr>
        <p:txBody>
          <a:bodyPr wrap="square" rtlCol="0">
            <a:spAutoFit/>
          </a:bodyPr>
          <a:lstStyle/>
          <a:p>
            <a:pPr algn="r"/>
            <a:r>
              <a:rPr lang="es-ES" sz="1100" i="1" dirty="0" smtClean="0"/>
              <a:t>Interpreta el sueño de Nabucodonosor</a:t>
            </a:r>
            <a:endParaRPr lang="en-US" sz="1100" i="1" dirty="0"/>
          </a:p>
        </p:txBody>
      </p:sp>
      <p:sp>
        <p:nvSpPr>
          <p:cNvPr id="161" name="TextBox 160"/>
          <p:cNvSpPr txBox="1"/>
          <p:nvPr/>
        </p:nvSpPr>
        <p:spPr>
          <a:xfrm>
            <a:off x="2363153" y="2849673"/>
            <a:ext cx="975332" cy="432513"/>
          </a:xfrm>
          <a:prstGeom prst="rect">
            <a:avLst/>
          </a:prstGeom>
          <a:solidFill>
            <a:srgbClr val="FFC000"/>
          </a:solidFill>
        </p:spPr>
        <p:txBody>
          <a:bodyPr wrap="square" rtlCol="0">
            <a:spAutoFit/>
          </a:bodyPr>
          <a:lstStyle/>
          <a:p>
            <a:pPr algn="r"/>
            <a:r>
              <a:rPr lang="es-ES" sz="1100" i="1" dirty="0" smtClean="0"/>
              <a:t>Horno de fuego</a:t>
            </a:r>
            <a:endParaRPr lang="en-US" sz="1100" i="1" dirty="0"/>
          </a:p>
        </p:txBody>
      </p:sp>
      <p:sp>
        <p:nvSpPr>
          <p:cNvPr id="162" name="TextBox 161"/>
          <p:cNvSpPr txBox="1"/>
          <p:nvPr/>
        </p:nvSpPr>
        <p:spPr>
          <a:xfrm>
            <a:off x="3682681" y="2108928"/>
            <a:ext cx="1169992" cy="600164"/>
          </a:xfrm>
          <a:prstGeom prst="rect">
            <a:avLst/>
          </a:prstGeom>
          <a:solidFill>
            <a:srgbClr val="FFC000"/>
          </a:solidFill>
        </p:spPr>
        <p:txBody>
          <a:bodyPr wrap="square" rtlCol="0">
            <a:spAutoFit/>
          </a:bodyPr>
          <a:lstStyle/>
          <a:p>
            <a:pPr algn="r"/>
            <a:r>
              <a:rPr lang="es-ES" sz="1100" i="1" dirty="0" smtClean="0"/>
              <a:t>Interpreta el sueño de Nabucodonosor</a:t>
            </a:r>
            <a:endParaRPr lang="en-US" sz="1100" i="1" dirty="0"/>
          </a:p>
        </p:txBody>
      </p:sp>
      <p:sp>
        <p:nvSpPr>
          <p:cNvPr id="163" name="TextBox 162"/>
          <p:cNvSpPr txBox="1"/>
          <p:nvPr/>
        </p:nvSpPr>
        <p:spPr>
          <a:xfrm>
            <a:off x="1368426" y="4921275"/>
            <a:ext cx="1199678" cy="600164"/>
          </a:xfrm>
          <a:prstGeom prst="rect">
            <a:avLst/>
          </a:prstGeom>
          <a:solidFill>
            <a:srgbClr val="FFC000"/>
          </a:solidFill>
        </p:spPr>
        <p:txBody>
          <a:bodyPr wrap="square" rtlCol="0">
            <a:spAutoFit/>
          </a:bodyPr>
          <a:lstStyle/>
          <a:p>
            <a:pPr algn="r"/>
            <a:r>
              <a:rPr lang="es-ES" sz="1100" i="1" dirty="0" smtClean="0"/>
              <a:t>2dos cautivos</a:t>
            </a:r>
          </a:p>
          <a:p>
            <a:pPr algn="r"/>
            <a:r>
              <a:rPr lang="es-ES" sz="1100" i="1" dirty="0" smtClean="0"/>
              <a:t>Incluye a Ezequiel</a:t>
            </a:r>
          </a:p>
          <a:p>
            <a:pPr algn="r"/>
            <a:r>
              <a:rPr lang="es-ES" sz="1100" i="1" dirty="0" smtClean="0"/>
              <a:t>597 </a:t>
            </a:r>
            <a:r>
              <a:rPr lang="es-ES" sz="1100" i="1" dirty="0" err="1" smtClean="0"/>
              <a:t>aC</a:t>
            </a:r>
            <a:endParaRPr lang="en-US" sz="1100" i="1" dirty="0"/>
          </a:p>
        </p:txBody>
      </p:sp>
      <p:sp>
        <p:nvSpPr>
          <p:cNvPr id="164" name="TextBox 163"/>
          <p:cNvSpPr txBox="1"/>
          <p:nvPr/>
        </p:nvSpPr>
        <p:spPr>
          <a:xfrm>
            <a:off x="2812018" y="4759693"/>
            <a:ext cx="853917" cy="769441"/>
          </a:xfrm>
          <a:prstGeom prst="rect">
            <a:avLst/>
          </a:prstGeom>
          <a:solidFill>
            <a:srgbClr val="FFC000"/>
          </a:solidFill>
        </p:spPr>
        <p:txBody>
          <a:bodyPr wrap="square" rtlCol="0">
            <a:spAutoFit/>
          </a:bodyPr>
          <a:lstStyle/>
          <a:p>
            <a:pPr algn="r"/>
            <a:r>
              <a:rPr lang="es-ES" sz="1100" i="1" dirty="0" smtClean="0"/>
              <a:t>586 </a:t>
            </a:r>
            <a:r>
              <a:rPr lang="es-ES" sz="1100" i="1" dirty="0" err="1" smtClean="0"/>
              <a:t>aC</a:t>
            </a:r>
            <a:r>
              <a:rPr lang="es-ES" sz="1100" i="1" dirty="0" smtClean="0"/>
              <a:t> Jerusalén, templo destruidos</a:t>
            </a:r>
            <a:endParaRPr lang="en-US" sz="1100" i="1" dirty="0"/>
          </a:p>
        </p:txBody>
      </p:sp>
      <p:sp>
        <p:nvSpPr>
          <p:cNvPr id="165" name="TextBox 164"/>
          <p:cNvSpPr txBox="1"/>
          <p:nvPr/>
        </p:nvSpPr>
        <p:spPr>
          <a:xfrm>
            <a:off x="5182553" y="4196587"/>
            <a:ext cx="838200" cy="261610"/>
          </a:xfrm>
          <a:prstGeom prst="rect">
            <a:avLst/>
          </a:prstGeom>
          <a:solidFill>
            <a:srgbClr val="FFC000"/>
          </a:solidFill>
        </p:spPr>
        <p:txBody>
          <a:bodyPr wrap="square" rtlCol="0">
            <a:spAutoFit/>
          </a:bodyPr>
          <a:lstStyle/>
          <a:p>
            <a:pPr algn="r"/>
            <a:r>
              <a:rPr lang="es-ES" sz="1100" i="1" dirty="0" smtClean="0"/>
              <a:t>4 criaturas</a:t>
            </a:r>
            <a:endParaRPr lang="en-US" sz="1100" i="1" dirty="0"/>
          </a:p>
        </p:txBody>
      </p:sp>
      <p:sp>
        <p:nvSpPr>
          <p:cNvPr id="166" name="TextBox 165"/>
          <p:cNvSpPr txBox="1"/>
          <p:nvPr/>
        </p:nvSpPr>
        <p:spPr>
          <a:xfrm>
            <a:off x="6679641" y="3107721"/>
            <a:ext cx="890751" cy="600164"/>
          </a:xfrm>
          <a:prstGeom prst="rect">
            <a:avLst/>
          </a:prstGeom>
          <a:solidFill>
            <a:srgbClr val="FFC000"/>
          </a:solidFill>
        </p:spPr>
        <p:txBody>
          <a:bodyPr wrap="square" rtlCol="0">
            <a:spAutoFit/>
          </a:bodyPr>
          <a:lstStyle/>
          <a:p>
            <a:pPr algn="r"/>
            <a:r>
              <a:rPr lang="es-ES" sz="1100" i="1" dirty="0" smtClean="0"/>
              <a:t>Interpreta escritura en la pared</a:t>
            </a:r>
            <a:endParaRPr lang="en-US" sz="1100" i="1" dirty="0"/>
          </a:p>
        </p:txBody>
      </p:sp>
      <p:sp>
        <p:nvSpPr>
          <p:cNvPr id="167" name="TextBox 166"/>
          <p:cNvSpPr txBox="1"/>
          <p:nvPr/>
        </p:nvSpPr>
        <p:spPr>
          <a:xfrm rot="3262212">
            <a:off x="6174427" y="3465682"/>
            <a:ext cx="1168639" cy="430887"/>
          </a:xfrm>
          <a:prstGeom prst="rect">
            <a:avLst/>
          </a:prstGeom>
          <a:solidFill>
            <a:srgbClr val="FFC000"/>
          </a:solidFill>
        </p:spPr>
        <p:txBody>
          <a:bodyPr wrap="square" rtlCol="0">
            <a:spAutoFit/>
          </a:bodyPr>
          <a:lstStyle/>
          <a:p>
            <a:pPr algn="ctr"/>
            <a:r>
              <a:rPr lang="es-ES" sz="1100" i="1" dirty="0" smtClean="0"/>
              <a:t>MENE, MENE, TEKEL, UFARSÍN</a:t>
            </a:r>
            <a:endParaRPr lang="en-US" sz="1100" i="1" dirty="0"/>
          </a:p>
        </p:txBody>
      </p:sp>
      <p:sp>
        <p:nvSpPr>
          <p:cNvPr id="168" name="TextBox 167"/>
          <p:cNvSpPr txBox="1"/>
          <p:nvPr/>
        </p:nvSpPr>
        <p:spPr>
          <a:xfrm>
            <a:off x="7537093" y="4979914"/>
            <a:ext cx="998260" cy="430887"/>
          </a:xfrm>
          <a:prstGeom prst="rect">
            <a:avLst/>
          </a:prstGeom>
          <a:solidFill>
            <a:schemeClr val="accent3">
              <a:lumMod val="60000"/>
              <a:lumOff val="40000"/>
            </a:schemeClr>
          </a:solidFill>
        </p:spPr>
        <p:txBody>
          <a:bodyPr wrap="square" rtlCol="0">
            <a:spAutoFit/>
          </a:bodyPr>
          <a:lstStyle/>
          <a:p>
            <a:r>
              <a:rPr lang="es-ES" sz="1100" i="1" dirty="0" smtClean="0"/>
              <a:t>Macho </a:t>
            </a:r>
            <a:r>
              <a:rPr lang="es-ES" sz="1100" i="1" dirty="0" err="1" smtClean="0"/>
              <a:t>cabrió</a:t>
            </a:r>
            <a:r>
              <a:rPr lang="es-ES" sz="1100" i="1" dirty="0" smtClean="0"/>
              <a:t> y carnero</a:t>
            </a:r>
            <a:endParaRPr lang="en-US" sz="1100" i="1" dirty="0"/>
          </a:p>
        </p:txBody>
      </p:sp>
      <p:sp>
        <p:nvSpPr>
          <p:cNvPr id="169" name="TextBox 168"/>
          <p:cNvSpPr txBox="1"/>
          <p:nvPr/>
        </p:nvSpPr>
        <p:spPr>
          <a:xfrm>
            <a:off x="7846265" y="3825846"/>
            <a:ext cx="689088" cy="430887"/>
          </a:xfrm>
          <a:prstGeom prst="rect">
            <a:avLst/>
          </a:prstGeom>
          <a:solidFill>
            <a:schemeClr val="accent3">
              <a:lumMod val="60000"/>
              <a:lumOff val="40000"/>
            </a:schemeClr>
          </a:solidFill>
        </p:spPr>
        <p:txBody>
          <a:bodyPr wrap="square" rtlCol="0">
            <a:spAutoFit/>
          </a:bodyPr>
          <a:lstStyle/>
          <a:p>
            <a:r>
              <a:rPr lang="es-ES" sz="1100" i="1" dirty="0" smtClean="0"/>
              <a:t>Foso de leones</a:t>
            </a:r>
            <a:endParaRPr lang="en-US" sz="1100" i="1" dirty="0"/>
          </a:p>
        </p:txBody>
      </p:sp>
      <p:sp>
        <p:nvSpPr>
          <p:cNvPr id="170" name="TextBox 169"/>
          <p:cNvSpPr txBox="1"/>
          <p:nvPr/>
        </p:nvSpPr>
        <p:spPr>
          <a:xfrm>
            <a:off x="8433513" y="3035083"/>
            <a:ext cx="689088" cy="430887"/>
          </a:xfrm>
          <a:prstGeom prst="rect">
            <a:avLst/>
          </a:prstGeom>
          <a:solidFill>
            <a:schemeClr val="accent3">
              <a:lumMod val="60000"/>
              <a:lumOff val="40000"/>
            </a:schemeClr>
          </a:solidFill>
        </p:spPr>
        <p:txBody>
          <a:bodyPr wrap="square" rtlCol="0">
            <a:spAutoFit/>
          </a:bodyPr>
          <a:lstStyle/>
          <a:p>
            <a:r>
              <a:rPr lang="es-ES" sz="1100" i="1" dirty="0" smtClean="0"/>
              <a:t>Futuro de Israel</a:t>
            </a:r>
            <a:endParaRPr lang="en-US" sz="1100" i="1" dirty="0"/>
          </a:p>
        </p:txBody>
      </p:sp>
    </p:spTree>
    <p:extLst>
      <p:ext uri="{BB962C8B-B14F-4D97-AF65-F5344CB8AC3E}">
        <p14:creationId xmlns:p14="http://schemas.microsoft.com/office/powerpoint/2010/main" val="332029163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2999" y="0"/>
            <a:ext cx="4051005" cy="5779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06326" y="318344"/>
            <a:ext cx="4986668" cy="5386090"/>
          </a:xfrm>
          <a:prstGeom prst="rect">
            <a:avLst/>
          </a:prstGeom>
        </p:spPr>
        <p:txBody>
          <a:bodyPr wrap="square">
            <a:spAutoFit/>
          </a:bodyPr>
          <a:lstStyle/>
          <a:p>
            <a:pPr defTabSz="913448"/>
            <a:r>
              <a:rPr lang="en-US" b="1" u="sng" dirty="0">
                <a:solidFill>
                  <a:prstClr val="black"/>
                </a:solidFill>
              </a:rPr>
              <a:t>553 </a:t>
            </a:r>
            <a:r>
              <a:rPr lang="en-US" b="1" u="sng" dirty="0" err="1" smtClean="0">
                <a:solidFill>
                  <a:prstClr val="black"/>
                </a:solidFill>
              </a:rPr>
              <a:t>aC</a:t>
            </a:r>
            <a:r>
              <a:rPr lang="en-US" b="1" u="sng" dirty="0" smtClean="0">
                <a:solidFill>
                  <a:prstClr val="black"/>
                </a:solidFill>
              </a:rPr>
              <a:t> (la </a:t>
            </a:r>
            <a:r>
              <a:rPr lang="en-US" b="1" u="sng" dirty="0" err="1" smtClean="0">
                <a:solidFill>
                  <a:prstClr val="black"/>
                </a:solidFill>
              </a:rPr>
              <a:t>visión</a:t>
            </a:r>
            <a:r>
              <a:rPr lang="en-US" b="1" u="sng" dirty="0" smtClean="0">
                <a:solidFill>
                  <a:prstClr val="black"/>
                </a:solidFill>
              </a:rPr>
              <a:t> de Daniel </a:t>
            </a:r>
            <a:r>
              <a:rPr lang="en-US" b="1" u="sng" dirty="0" err="1" smtClean="0">
                <a:solidFill>
                  <a:prstClr val="black"/>
                </a:solidFill>
              </a:rPr>
              <a:t>en</a:t>
            </a:r>
            <a:r>
              <a:rPr lang="en-US" b="1" u="sng" dirty="0" smtClean="0">
                <a:solidFill>
                  <a:prstClr val="black"/>
                </a:solidFill>
              </a:rPr>
              <a:t> el cap. 7)</a:t>
            </a:r>
            <a:endParaRPr lang="en-US" u="sng" dirty="0">
              <a:solidFill>
                <a:prstClr val="black"/>
              </a:solidFill>
            </a:endParaRPr>
          </a:p>
          <a:p>
            <a:pPr defTabSz="913448"/>
            <a:r>
              <a:rPr lang="en-US" sz="1600" b="1" dirty="0" err="1" smtClean="0">
                <a:solidFill>
                  <a:prstClr val="black"/>
                </a:solidFill>
              </a:rPr>
              <a:t>Ciro</a:t>
            </a:r>
            <a:r>
              <a:rPr lang="en-US" sz="1600" b="1" dirty="0" smtClean="0">
                <a:solidFill>
                  <a:prstClr val="black"/>
                </a:solidFill>
              </a:rPr>
              <a:t> el Grande </a:t>
            </a:r>
            <a:r>
              <a:rPr lang="en-US" sz="1600" dirty="0" smtClean="0">
                <a:solidFill>
                  <a:prstClr val="black"/>
                </a:solidFill>
              </a:rPr>
              <a:t>se </a:t>
            </a:r>
            <a:r>
              <a:rPr lang="en-US" sz="1600" dirty="0" err="1" smtClean="0">
                <a:solidFill>
                  <a:prstClr val="black"/>
                </a:solidFill>
              </a:rPr>
              <a:t>rebela</a:t>
            </a:r>
            <a:r>
              <a:rPr lang="en-US" sz="1600" dirty="0" smtClean="0">
                <a:solidFill>
                  <a:prstClr val="black"/>
                </a:solidFill>
              </a:rPr>
              <a:t> con </a:t>
            </a:r>
            <a:r>
              <a:rPr lang="en-US" sz="1600" dirty="0" err="1" smtClean="0">
                <a:solidFill>
                  <a:prstClr val="black"/>
                </a:solidFill>
              </a:rPr>
              <a:t>éxito</a:t>
            </a:r>
            <a:r>
              <a:rPr lang="en-US" sz="1600" dirty="0" smtClean="0">
                <a:solidFill>
                  <a:prstClr val="black"/>
                </a:solidFill>
              </a:rPr>
              <a:t> contra </a:t>
            </a:r>
            <a:r>
              <a:rPr lang="en-US" sz="1600" dirty="0" err="1" smtClean="0">
                <a:solidFill>
                  <a:prstClr val="black"/>
                </a:solidFill>
              </a:rPr>
              <a:t>los</a:t>
            </a:r>
            <a:r>
              <a:rPr lang="en-US" sz="1600" dirty="0" smtClean="0">
                <a:solidFill>
                  <a:prstClr val="black"/>
                </a:solidFill>
              </a:rPr>
              <a:t> </a:t>
            </a:r>
            <a:r>
              <a:rPr lang="en-US" sz="1600" dirty="0" err="1" smtClean="0">
                <a:solidFill>
                  <a:prstClr val="black"/>
                </a:solidFill>
              </a:rPr>
              <a:t>medos</a:t>
            </a:r>
            <a:r>
              <a:rPr lang="en-US" sz="1600" dirty="0" smtClean="0">
                <a:solidFill>
                  <a:prstClr val="black"/>
                </a:solidFill>
              </a:rPr>
              <a:t> y </a:t>
            </a:r>
            <a:r>
              <a:rPr lang="en-US" sz="1600" dirty="0" err="1" smtClean="0">
                <a:solidFill>
                  <a:prstClr val="black"/>
                </a:solidFill>
              </a:rPr>
              <a:t>estabelece</a:t>
            </a:r>
            <a:r>
              <a:rPr lang="en-US" sz="1600" dirty="0" smtClean="0">
                <a:solidFill>
                  <a:prstClr val="black"/>
                </a:solidFill>
              </a:rPr>
              <a:t> el </a:t>
            </a:r>
            <a:r>
              <a:rPr lang="en-US" sz="1600" b="1" dirty="0" err="1" smtClean="0">
                <a:solidFill>
                  <a:prstClr val="black"/>
                </a:solidFill>
              </a:rPr>
              <a:t>Imperio</a:t>
            </a:r>
            <a:r>
              <a:rPr lang="en-US" sz="1600" dirty="0" smtClean="0">
                <a:solidFill>
                  <a:prstClr val="black"/>
                </a:solidFill>
              </a:rPr>
              <a:t> </a:t>
            </a:r>
            <a:r>
              <a:rPr lang="en-US" sz="1600" u="sng" dirty="0" err="1" smtClean="0">
                <a:solidFill>
                  <a:srgbClr val="0000CC"/>
                </a:solidFill>
              </a:rPr>
              <a:t>aqueménida</a:t>
            </a:r>
            <a:r>
              <a:rPr lang="en-US" sz="1600" dirty="0" smtClean="0">
                <a:solidFill>
                  <a:prstClr val="black"/>
                </a:solidFill>
              </a:rPr>
              <a:t> de </a:t>
            </a:r>
            <a:r>
              <a:rPr lang="en-US" sz="1600" b="1" dirty="0" smtClean="0">
                <a:solidFill>
                  <a:prstClr val="black"/>
                </a:solidFill>
              </a:rPr>
              <a:t>Persia.</a:t>
            </a:r>
            <a:r>
              <a:rPr lang="en-US" sz="1600" dirty="0" smtClean="0">
                <a:solidFill>
                  <a:prstClr val="black"/>
                </a:solidFill>
              </a:rPr>
              <a:t> </a:t>
            </a:r>
            <a:endParaRPr lang="en-US" sz="1600" dirty="0">
              <a:solidFill>
                <a:prstClr val="black"/>
              </a:solidFill>
            </a:endParaRPr>
          </a:p>
          <a:p>
            <a:pPr defTabSz="913448"/>
            <a:endParaRPr lang="en-US" b="1" dirty="0" smtClean="0">
              <a:solidFill>
                <a:prstClr val="black"/>
              </a:solidFill>
            </a:endParaRPr>
          </a:p>
          <a:p>
            <a:pPr defTabSz="913448"/>
            <a:r>
              <a:rPr lang="en-US" b="1" dirty="0" smtClean="0">
                <a:solidFill>
                  <a:prstClr val="black"/>
                </a:solidFill>
              </a:rPr>
              <a:t>550</a:t>
            </a:r>
            <a:r>
              <a:rPr lang="en-US" b="1" dirty="0">
                <a:solidFill>
                  <a:prstClr val="black"/>
                </a:solidFill>
              </a:rPr>
              <a:t> </a:t>
            </a:r>
            <a:r>
              <a:rPr lang="en-US" b="1" dirty="0" err="1" smtClean="0">
                <a:solidFill>
                  <a:prstClr val="black"/>
                </a:solidFill>
              </a:rPr>
              <a:t>aC</a:t>
            </a:r>
            <a:endParaRPr lang="en-US" dirty="0">
              <a:solidFill>
                <a:prstClr val="black"/>
              </a:solidFill>
            </a:endParaRPr>
          </a:p>
          <a:p>
            <a:pPr defTabSz="913448"/>
            <a:r>
              <a:rPr lang="en-US" sz="1600" b="1" dirty="0" err="1" smtClean="0">
                <a:solidFill>
                  <a:prstClr val="black"/>
                </a:solidFill>
              </a:rPr>
              <a:t>Ciro</a:t>
            </a:r>
            <a:r>
              <a:rPr lang="en-US" sz="1600" b="1" dirty="0" smtClean="0">
                <a:solidFill>
                  <a:prstClr val="black"/>
                </a:solidFill>
              </a:rPr>
              <a:t> el Grande </a:t>
            </a:r>
            <a:r>
              <a:rPr lang="en-US" sz="1600" dirty="0" err="1" smtClean="0">
                <a:solidFill>
                  <a:prstClr val="black"/>
                </a:solidFill>
              </a:rPr>
              <a:t>vence</a:t>
            </a:r>
            <a:r>
              <a:rPr lang="en-US" sz="1600" dirty="0" smtClean="0">
                <a:solidFill>
                  <a:prstClr val="black"/>
                </a:solidFill>
              </a:rPr>
              <a:t> a </a:t>
            </a:r>
            <a:r>
              <a:rPr lang="en-US" sz="1600" dirty="0" err="1" smtClean="0">
                <a:solidFill>
                  <a:prstClr val="black"/>
                </a:solidFill>
              </a:rPr>
              <a:t>Astiages</a:t>
            </a:r>
            <a:r>
              <a:rPr lang="en-US" sz="1600" dirty="0" smtClean="0">
                <a:solidFill>
                  <a:prstClr val="black"/>
                </a:solidFill>
              </a:rPr>
              <a:t> de </a:t>
            </a:r>
            <a:r>
              <a:rPr lang="en-US" sz="1600" dirty="0" err="1" smtClean="0">
                <a:solidFill>
                  <a:prstClr val="black"/>
                </a:solidFill>
              </a:rPr>
              <a:t>los</a:t>
            </a:r>
            <a:r>
              <a:rPr lang="en-US" sz="1600" dirty="0" smtClean="0">
                <a:solidFill>
                  <a:prstClr val="black"/>
                </a:solidFill>
              </a:rPr>
              <a:t> </a:t>
            </a:r>
            <a:r>
              <a:rPr lang="en-US" sz="1600" dirty="0" err="1" smtClean="0">
                <a:solidFill>
                  <a:prstClr val="black"/>
                </a:solidFill>
              </a:rPr>
              <a:t>medos</a:t>
            </a:r>
            <a:r>
              <a:rPr lang="en-US" sz="1600" dirty="0" smtClean="0">
                <a:solidFill>
                  <a:prstClr val="black"/>
                </a:solidFill>
              </a:rPr>
              <a:t> y decide </a:t>
            </a:r>
            <a:r>
              <a:rPr lang="en-US" sz="1600" dirty="0" err="1" smtClean="0">
                <a:solidFill>
                  <a:prstClr val="black"/>
                </a:solidFill>
              </a:rPr>
              <a:t>fundar</a:t>
            </a:r>
            <a:r>
              <a:rPr lang="en-US" sz="1600" dirty="0" smtClean="0">
                <a:solidFill>
                  <a:prstClr val="black"/>
                </a:solidFill>
              </a:rPr>
              <a:t> </a:t>
            </a:r>
            <a:r>
              <a:rPr lang="en-US" sz="1600" b="1" dirty="0" smtClean="0">
                <a:solidFill>
                  <a:prstClr val="black"/>
                </a:solidFill>
              </a:rPr>
              <a:t>Pasargadae </a:t>
            </a:r>
            <a:r>
              <a:rPr lang="en-US" sz="1600" dirty="0" err="1" smtClean="0">
                <a:solidFill>
                  <a:prstClr val="black"/>
                </a:solidFill>
              </a:rPr>
              <a:t>en</a:t>
            </a:r>
            <a:r>
              <a:rPr lang="en-US" sz="1600" dirty="0" smtClean="0">
                <a:solidFill>
                  <a:prstClr val="black"/>
                </a:solidFill>
              </a:rPr>
              <a:t> el </a:t>
            </a:r>
            <a:r>
              <a:rPr lang="en-US" sz="1600" dirty="0" err="1" smtClean="0">
                <a:solidFill>
                  <a:prstClr val="black"/>
                </a:solidFill>
              </a:rPr>
              <a:t>sitio</a:t>
            </a:r>
            <a:r>
              <a:rPr lang="en-US" sz="1600" dirty="0" smtClean="0">
                <a:solidFill>
                  <a:prstClr val="black"/>
                </a:solidFill>
              </a:rPr>
              <a:t> de la </a:t>
            </a:r>
            <a:r>
              <a:rPr lang="en-US" sz="1600" b="1" dirty="0" err="1" smtClean="0">
                <a:solidFill>
                  <a:prstClr val="black"/>
                </a:solidFill>
              </a:rPr>
              <a:t>batalla</a:t>
            </a:r>
            <a:r>
              <a:rPr lang="en-US" sz="1600" dirty="0" smtClean="0">
                <a:solidFill>
                  <a:prstClr val="black"/>
                </a:solidFill>
              </a:rPr>
              <a:t>.</a:t>
            </a:r>
            <a:r>
              <a:rPr lang="en-US" sz="1600" b="1" dirty="0" smtClean="0">
                <a:solidFill>
                  <a:prstClr val="black"/>
                </a:solidFill>
              </a:rPr>
              <a:t> </a:t>
            </a:r>
          </a:p>
          <a:p>
            <a:pPr defTabSz="913448"/>
            <a:endParaRPr lang="en-US" b="1" dirty="0" smtClean="0">
              <a:solidFill>
                <a:prstClr val="black"/>
              </a:solidFill>
            </a:endParaRPr>
          </a:p>
          <a:p>
            <a:pPr defTabSz="913448"/>
            <a:r>
              <a:rPr lang="en-US" b="1" dirty="0" smtClean="0">
                <a:solidFill>
                  <a:prstClr val="black"/>
                </a:solidFill>
              </a:rPr>
              <a:t>547</a:t>
            </a:r>
            <a:r>
              <a:rPr lang="en-US" b="1" dirty="0">
                <a:solidFill>
                  <a:prstClr val="black"/>
                </a:solidFill>
              </a:rPr>
              <a:t> </a:t>
            </a:r>
            <a:r>
              <a:rPr lang="en-US" b="1" dirty="0" err="1" smtClean="0">
                <a:solidFill>
                  <a:prstClr val="black"/>
                </a:solidFill>
              </a:rPr>
              <a:t>aC</a:t>
            </a:r>
            <a:r>
              <a:rPr lang="en-US" b="1" dirty="0" smtClean="0">
                <a:solidFill>
                  <a:prstClr val="black"/>
                </a:solidFill>
              </a:rPr>
              <a:t> </a:t>
            </a:r>
            <a:r>
              <a:rPr lang="en-US" b="1" dirty="0">
                <a:solidFill>
                  <a:prstClr val="black"/>
                </a:solidFill>
              </a:rPr>
              <a:t>- 546 </a:t>
            </a:r>
            <a:r>
              <a:rPr lang="en-US" b="1" dirty="0" err="1" smtClean="0">
                <a:solidFill>
                  <a:prstClr val="black"/>
                </a:solidFill>
              </a:rPr>
              <a:t>aC</a:t>
            </a:r>
            <a:endParaRPr lang="en-US" dirty="0">
              <a:solidFill>
                <a:prstClr val="black"/>
              </a:solidFill>
            </a:endParaRPr>
          </a:p>
          <a:p>
            <a:pPr defTabSz="913448"/>
            <a:r>
              <a:rPr lang="en-US" sz="1600" b="1" dirty="0" err="1" smtClean="0">
                <a:solidFill>
                  <a:prstClr val="black"/>
                </a:solidFill>
              </a:rPr>
              <a:t>Ciro</a:t>
            </a:r>
            <a:r>
              <a:rPr lang="en-US" sz="1600" b="1" dirty="0" smtClean="0">
                <a:solidFill>
                  <a:prstClr val="black"/>
                </a:solidFill>
              </a:rPr>
              <a:t> </a:t>
            </a:r>
            <a:r>
              <a:rPr lang="en-US" sz="1600" b="1" dirty="0">
                <a:solidFill>
                  <a:prstClr val="black"/>
                </a:solidFill>
              </a:rPr>
              <a:t>II</a:t>
            </a:r>
            <a:r>
              <a:rPr lang="en-US" sz="1600" dirty="0">
                <a:solidFill>
                  <a:prstClr val="black"/>
                </a:solidFill>
              </a:rPr>
              <a:t> </a:t>
            </a:r>
            <a:r>
              <a:rPr lang="en-US" sz="1600" dirty="0" smtClean="0">
                <a:solidFill>
                  <a:prstClr val="black"/>
                </a:solidFill>
              </a:rPr>
              <a:t>de Persia </a:t>
            </a:r>
            <a:r>
              <a:rPr lang="en-US" sz="1600" b="1" dirty="0" err="1" smtClean="0">
                <a:solidFill>
                  <a:prstClr val="black"/>
                </a:solidFill>
              </a:rPr>
              <a:t>conquista</a:t>
            </a:r>
            <a:r>
              <a:rPr lang="en-US" sz="1600" b="1" dirty="0" smtClean="0">
                <a:solidFill>
                  <a:prstClr val="black"/>
                </a:solidFill>
              </a:rPr>
              <a:t> a Lidia</a:t>
            </a:r>
            <a:r>
              <a:rPr lang="en-US" sz="1600" dirty="0" smtClean="0">
                <a:solidFill>
                  <a:prstClr val="black"/>
                </a:solidFill>
              </a:rPr>
              <a:t>. </a:t>
            </a:r>
            <a:endParaRPr lang="en-US" sz="1600" dirty="0">
              <a:solidFill>
                <a:prstClr val="black"/>
              </a:solidFill>
            </a:endParaRPr>
          </a:p>
          <a:p>
            <a:pPr defTabSz="913448"/>
            <a:endParaRPr lang="en-US" b="1" dirty="0" smtClean="0">
              <a:solidFill>
                <a:prstClr val="black"/>
              </a:solidFill>
            </a:endParaRPr>
          </a:p>
          <a:p>
            <a:pPr defTabSz="913448"/>
            <a:r>
              <a:rPr lang="en-US" b="1" dirty="0" smtClean="0">
                <a:solidFill>
                  <a:prstClr val="black"/>
                </a:solidFill>
              </a:rPr>
              <a:t>c</a:t>
            </a:r>
            <a:r>
              <a:rPr lang="en-US" b="1" dirty="0">
                <a:solidFill>
                  <a:prstClr val="black"/>
                </a:solidFill>
              </a:rPr>
              <a:t>. 546 </a:t>
            </a:r>
            <a:r>
              <a:rPr lang="en-US" b="1" dirty="0" err="1" smtClean="0">
                <a:solidFill>
                  <a:prstClr val="black"/>
                </a:solidFill>
              </a:rPr>
              <a:t>aC</a:t>
            </a:r>
            <a:endParaRPr lang="en-US" dirty="0">
              <a:solidFill>
                <a:prstClr val="black"/>
              </a:solidFill>
            </a:endParaRPr>
          </a:p>
          <a:p>
            <a:pPr defTabSz="913448"/>
            <a:r>
              <a:rPr lang="en-US" sz="1600" b="1" dirty="0" err="1" smtClean="0">
                <a:solidFill>
                  <a:prstClr val="black"/>
                </a:solidFill>
              </a:rPr>
              <a:t>Ciro</a:t>
            </a:r>
            <a:r>
              <a:rPr lang="en-US" sz="1600" b="1" dirty="0" smtClean="0">
                <a:solidFill>
                  <a:prstClr val="black"/>
                </a:solidFill>
              </a:rPr>
              <a:t> el Grande </a:t>
            </a:r>
            <a:r>
              <a:rPr lang="en-US" sz="1600" dirty="0" err="1" smtClean="0">
                <a:solidFill>
                  <a:prstClr val="black"/>
                </a:solidFill>
              </a:rPr>
              <a:t>empieza</a:t>
            </a:r>
            <a:r>
              <a:rPr lang="en-US" sz="1600" dirty="0" smtClean="0">
                <a:solidFill>
                  <a:prstClr val="black"/>
                </a:solidFill>
              </a:rPr>
              <a:t> la </a:t>
            </a:r>
            <a:r>
              <a:rPr lang="en-US" sz="1600" dirty="0" err="1" smtClean="0">
                <a:solidFill>
                  <a:prstClr val="black"/>
                </a:solidFill>
              </a:rPr>
              <a:t>construcción</a:t>
            </a:r>
            <a:r>
              <a:rPr lang="en-US" sz="1600" dirty="0" smtClean="0">
                <a:solidFill>
                  <a:prstClr val="black"/>
                </a:solidFill>
              </a:rPr>
              <a:t> de </a:t>
            </a:r>
            <a:r>
              <a:rPr lang="en-US" sz="1600" b="1" dirty="0" smtClean="0">
                <a:solidFill>
                  <a:prstClr val="black"/>
                </a:solidFill>
              </a:rPr>
              <a:t>Pasargadae</a:t>
            </a:r>
            <a:r>
              <a:rPr lang="en-US" dirty="0">
                <a:solidFill>
                  <a:prstClr val="black"/>
                </a:solidFill>
              </a:rPr>
              <a:t>. </a:t>
            </a:r>
          </a:p>
          <a:p>
            <a:pPr defTabSz="913448"/>
            <a:endParaRPr lang="en-US" b="1" dirty="0" smtClean="0">
              <a:solidFill>
                <a:prstClr val="black"/>
              </a:solidFill>
            </a:endParaRPr>
          </a:p>
          <a:p>
            <a:pPr defTabSz="913448"/>
            <a:r>
              <a:rPr lang="en-US" b="1" dirty="0" smtClean="0">
                <a:solidFill>
                  <a:prstClr val="black"/>
                </a:solidFill>
              </a:rPr>
              <a:t>544</a:t>
            </a:r>
            <a:r>
              <a:rPr lang="en-US" b="1" dirty="0">
                <a:solidFill>
                  <a:prstClr val="black"/>
                </a:solidFill>
              </a:rPr>
              <a:t> </a:t>
            </a:r>
            <a:r>
              <a:rPr lang="en-US" b="1" dirty="0" err="1" smtClean="0">
                <a:solidFill>
                  <a:prstClr val="black"/>
                </a:solidFill>
              </a:rPr>
              <a:t>aC</a:t>
            </a:r>
            <a:endParaRPr lang="en-US" dirty="0">
              <a:solidFill>
                <a:prstClr val="black"/>
              </a:solidFill>
            </a:endParaRPr>
          </a:p>
          <a:p>
            <a:pPr defTabSz="913448"/>
            <a:r>
              <a:rPr lang="en-US" sz="1600" dirty="0" err="1" smtClean="0">
                <a:solidFill>
                  <a:prstClr val="black"/>
                </a:solidFill>
              </a:rPr>
              <a:t>Fundación</a:t>
            </a:r>
            <a:r>
              <a:rPr lang="en-US" sz="1600" dirty="0" smtClean="0">
                <a:solidFill>
                  <a:prstClr val="black"/>
                </a:solidFill>
              </a:rPr>
              <a:t> de </a:t>
            </a:r>
            <a:r>
              <a:rPr lang="en-US" sz="1600" dirty="0" err="1" smtClean="0">
                <a:solidFill>
                  <a:prstClr val="black"/>
                </a:solidFill>
              </a:rPr>
              <a:t>Cirópolis</a:t>
            </a:r>
            <a:r>
              <a:rPr lang="en-US" sz="1600" dirty="0" smtClean="0">
                <a:solidFill>
                  <a:prstClr val="black"/>
                </a:solidFill>
              </a:rPr>
              <a:t> </a:t>
            </a:r>
            <a:r>
              <a:rPr lang="en-US" sz="1600" dirty="0" err="1" smtClean="0">
                <a:solidFill>
                  <a:prstClr val="black"/>
                </a:solidFill>
              </a:rPr>
              <a:t>en</a:t>
            </a:r>
            <a:r>
              <a:rPr lang="en-US" sz="1600" dirty="0" smtClean="0">
                <a:solidFill>
                  <a:prstClr val="black"/>
                </a:solidFill>
              </a:rPr>
              <a:t> el </a:t>
            </a:r>
            <a:r>
              <a:rPr lang="en-US" sz="1600" b="1" dirty="0" smtClean="0">
                <a:solidFill>
                  <a:prstClr val="black"/>
                </a:solidFill>
              </a:rPr>
              <a:t>Río </a:t>
            </a:r>
            <a:r>
              <a:rPr lang="en-US" sz="1600" b="1" dirty="0" err="1" smtClean="0">
                <a:solidFill>
                  <a:prstClr val="black"/>
                </a:solidFill>
              </a:rPr>
              <a:t>Yaxartes</a:t>
            </a:r>
            <a:r>
              <a:rPr lang="en-US" sz="1600" dirty="0" smtClean="0">
                <a:solidFill>
                  <a:prstClr val="black"/>
                </a:solidFill>
              </a:rPr>
              <a:t>. </a:t>
            </a:r>
            <a:endParaRPr lang="en-US" sz="1600" dirty="0">
              <a:solidFill>
                <a:prstClr val="black"/>
              </a:solidFill>
            </a:endParaRPr>
          </a:p>
          <a:p>
            <a:pPr defTabSz="913448"/>
            <a:endParaRPr lang="en-US" b="1" dirty="0" smtClean="0">
              <a:solidFill>
                <a:prstClr val="black"/>
              </a:solidFill>
            </a:endParaRPr>
          </a:p>
          <a:p>
            <a:pPr defTabSz="913448"/>
            <a:r>
              <a:rPr lang="en-US" b="1" dirty="0" smtClean="0">
                <a:solidFill>
                  <a:prstClr val="black"/>
                </a:solidFill>
              </a:rPr>
              <a:t>539</a:t>
            </a:r>
            <a:r>
              <a:rPr lang="en-US" b="1" dirty="0">
                <a:solidFill>
                  <a:prstClr val="black"/>
                </a:solidFill>
              </a:rPr>
              <a:t> </a:t>
            </a:r>
            <a:r>
              <a:rPr lang="en-US" b="1" dirty="0" err="1" smtClean="0">
                <a:solidFill>
                  <a:prstClr val="black"/>
                </a:solidFill>
              </a:rPr>
              <a:t>aC</a:t>
            </a:r>
            <a:endParaRPr lang="en-US" dirty="0">
              <a:solidFill>
                <a:prstClr val="black"/>
              </a:solidFill>
            </a:endParaRPr>
          </a:p>
          <a:p>
            <a:pPr defTabSz="913448"/>
            <a:r>
              <a:rPr lang="en-US" sz="1600" dirty="0" err="1" smtClean="0">
                <a:solidFill>
                  <a:prstClr val="black"/>
                </a:solidFill>
              </a:rPr>
              <a:t>Caída</a:t>
            </a:r>
            <a:r>
              <a:rPr lang="en-US" sz="1600" dirty="0" smtClean="0">
                <a:solidFill>
                  <a:prstClr val="black"/>
                </a:solidFill>
              </a:rPr>
              <a:t> de </a:t>
            </a:r>
            <a:r>
              <a:rPr lang="en-US" sz="1600" b="1" dirty="0" err="1" smtClean="0">
                <a:solidFill>
                  <a:prstClr val="black"/>
                </a:solidFill>
              </a:rPr>
              <a:t>Babilonia</a:t>
            </a:r>
            <a:r>
              <a:rPr lang="en-US" sz="1600" dirty="0" smtClean="0">
                <a:solidFill>
                  <a:prstClr val="black"/>
                </a:solidFill>
              </a:rPr>
              <a:t>, </a:t>
            </a:r>
            <a:r>
              <a:rPr lang="en-US" sz="1600" dirty="0" err="1" smtClean="0">
                <a:solidFill>
                  <a:prstClr val="black"/>
                </a:solidFill>
              </a:rPr>
              <a:t>conquistada</a:t>
            </a:r>
            <a:r>
              <a:rPr lang="en-US" sz="1600" dirty="0" smtClean="0">
                <a:solidFill>
                  <a:prstClr val="black"/>
                </a:solidFill>
              </a:rPr>
              <a:t> </a:t>
            </a:r>
            <a:r>
              <a:rPr lang="en-US" sz="1600" dirty="0" err="1" smtClean="0">
                <a:solidFill>
                  <a:prstClr val="black"/>
                </a:solidFill>
              </a:rPr>
              <a:t>por</a:t>
            </a:r>
            <a:r>
              <a:rPr lang="en-US" sz="1600" dirty="0" smtClean="0">
                <a:solidFill>
                  <a:prstClr val="black"/>
                </a:solidFill>
              </a:rPr>
              <a:t> </a:t>
            </a:r>
            <a:r>
              <a:rPr lang="en-US" sz="1600" dirty="0" err="1" smtClean="0">
                <a:solidFill>
                  <a:prstClr val="black"/>
                </a:solidFill>
              </a:rPr>
              <a:t>Ciro</a:t>
            </a:r>
            <a:r>
              <a:rPr lang="en-US" sz="1600" dirty="0" smtClean="0">
                <a:solidFill>
                  <a:prstClr val="black"/>
                </a:solidFill>
              </a:rPr>
              <a:t> de </a:t>
            </a:r>
            <a:r>
              <a:rPr lang="en-US" sz="1600" b="1" dirty="0">
                <a:solidFill>
                  <a:prstClr val="black"/>
                </a:solidFill>
              </a:rPr>
              <a:t>Persia</a:t>
            </a:r>
            <a:r>
              <a:rPr lang="en-US" sz="1600" dirty="0">
                <a:solidFill>
                  <a:prstClr val="black"/>
                </a:solidFill>
              </a:rPr>
              <a:t>. </a:t>
            </a:r>
            <a:r>
              <a:rPr lang="en-US" sz="1600" dirty="0" err="1" smtClean="0">
                <a:solidFill>
                  <a:prstClr val="black"/>
                </a:solidFill>
              </a:rPr>
              <a:t>Retorno</a:t>
            </a:r>
            <a:r>
              <a:rPr lang="en-US" sz="1600" dirty="0" smtClean="0">
                <a:solidFill>
                  <a:prstClr val="black"/>
                </a:solidFill>
              </a:rPr>
              <a:t> de </a:t>
            </a:r>
            <a:r>
              <a:rPr lang="en-US" sz="1600" dirty="0" err="1" smtClean="0">
                <a:solidFill>
                  <a:prstClr val="black"/>
                </a:solidFill>
              </a:rPr>
              <a:t>los</a:t>
            </a:r>
            <a:r>
              <a:rPr lang="en-US" sz="1600" dirty="0" smtClean="0">
                <a:solidFill>
                  <a:prstClr val="black"/>
                </a:solidFill>
              </a:rPr>
              <a:t> </a:t>
            </a:r>
            <a:r>
              <a:rPr lang="en-US" sz="1600" dirty="0" err="1" smtClean="0">
                <a:solidFill>
                  <a:prstClr val="black"/>
                </a:solidFill>
              </a:rPr>
              <a:t>judíos</a:t>
            </a:r>
            <a:r>
              <a:rPr lang="en-US" sz="1600" dirty="0" smtClean="0">
                <a:solidFill>
                  <a:prstClr val="black"/>
                </a:solidFill>
              </a:rPr>
              <a:t>.  </a:t>
            </a:r>
            <a:endParaRPr lang="en-US" sz="1600" dirty="0">
              <a:solidFill>
                <a:prstClr val="black"/>
              </a:solidFill>
            </a:endParaRPr>
          </a:p>
        </p:txBody>
      </p:sp>
      <p:sp>
        <p:nvSpPr>
          <p:cNvPr id="3" name="TextBox 2"/>
          <p:cNvSpPr txBox="1"/>
          <p:nvPr/>
        </p:nvSpPr>
        <p:spPr>
          <a:xfrm>
            <a:off x="5486400" y="5067300"/>
            <a:ext cx="3200400" cy="523220"/>
          </a:xfrm>
          <a:prstGeom prst="rect">
            <a:avLst/>
          </a:prstGeom>
          <a:solidFill>
            <a:srgbClr val="A50021"/>
          </a:solidFill>
        </p:spPr>
        <p:txBody>
          <a:bodyPr wrap="square" rtlCol="0">
            <a:spAutoFit/>
          </a:bodyPr>
          <a:lstStyle/>
          <a:p>
            <a:pPr algn="ctr"/>
            <a:r>
              <a:rPr lang="es-ES" sz="2800" dirty="0" smtClean="0">
                <a:solidFill>
                  <a:schemeClr val="accent6"/>
                </a:solidFill>
              </a:rPr>
              <a:t>CIRO EL GRANDE</a:t>
            </a:r>
            <a:endParaRPr lang="en-US" sz="2800" dirty="0">
              <a:solidFill>
                <a:schemeClr val="accent6"/>
              </a:solidFill>
            </a:endParaRPr>
          </a:p>
        </p:txBody>
      </p:sp>
      <p:sp>
        <p:nvSpPr>
          <p:cNvPr id="5" name="TextBox 4"/>
          <p:cNvSpPr txBox="1"/>
          <p:nvPr/>
        </p:nvSpPr>
        <p:spPr>
          <a:xfrm>
            <a:off x="5486400" y="4667190"/>
            <a:ext cx="3200400" cy="400110"/>
          </a:xfrm>
          <a:prstGeom prst="rect">
            <a:avLst/>
          </a:prstGeom>
          <a:solidFill>
            <a:schemeClr val="accent6">
              <a:lumMod val="50000"/>
            </a:schemeClr>
          </a:solidFill>
        </p:spPr>
        <p:txBody>
          <a:bodyPr wrap="square" rtlCol="0">
            <a:spAutoFit/>
          </a:bodyPr>
          <a:lstStyle/>
          <a:p>
            <a:pPr algn="ctr"/>
            <a:r>
              <a:rPr lang="es-ES" sz="2000" dirty="0" smtClean="0">
                <a:solidFill>
                  <a:schemeClr val="accent6"/>
                </a:solidFill>
              </a:rPr>
              <a:t>REY DE REYES</a:t>
            </a:r>
            <a:endParaRPr lang="en-US" sz="2000" dirty="0">
              <a:solidFill>
                <a:schemeClr val="accent6"/>
              </a:solidFill>
            </a:endParaRPr>
          </a:p>
        </p:txBody>
      </p:sp>
    </p:spTree>
    <p:extLst>
      <p:ext uri="{BB962C8B-B14F-4D97-AF65-F5344CB8AC3E}">
        <p14:creationId xmlns:p14="http://schemas.microsoft.com/office/powerpoint/2010/main" val="4241267024"/>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61759"/>
            <a:ext cx="2100308" cy="1938992"/>
          </a:xfrm>
          <a:prstGeom prst="rect">
            <a:avLst/>
          </a:prstGeom>
          <a:noFill/>
        </p:spPr>
        <p:txBody>
          <a:bodyPr wrap="square" rtlCol="0">
            <a:spAutoFit/>
          </a:bodyPr>
          <a:lstStyle/>
          <a:p>
            <a:pPr algn="ctr" defTabSz="913448"/>
            <a:r>
              <a:rPr lang="en-US" sz="4000" dirty="0" err="1" smtClean="0">
                <a:solidFill>
                  <a:srgbClr val="A50021"/>
                </a:solidFill>
                <a:latin typeface="Book Antiqua" panose="02040602050305030304" pitchFamily="18" charset="0"/>
              </a:rPr>
              <a:t>Ciro</a:t>
            </a:r>
            <a:r>
              <a:rPr lang="en-US" sz="4000" dirty="0" smtClean="0">
                <a:solidFill>
                  <a:srgbClr val="A50021"/>
                </a:solidFill>
                <a:latin typeface="Book Antiqua" panose="02040602050305030304" pitchFamily="18" charset="0"/>
              </a:rPr>
              <a:t> </a:t>
            </a:r>
            <a:br>
              <a:rPr lang="en-US" sz="4000" dirty="0" smtClean="0">
                <a:solidFill>
                  <a:srgbClr val="A50021"/>
                </a:solidFill>
                <a:latin typeface="Book Antiqua" panose="02040602050305030304" pitchFamily="18" charset="0"/>
              </a:rPr>
            </a:br>
            <a:r>
              <a:rPr lang="en-US" sz="4000" dirty="0" smtClean="0">
                <a:solidFill>
                  <a:srgbClr val="A50021"/>
                </a:solidFill>
                <a:latin typeface="Book Antiqua" panose="02040602050305030304" pitchFamily="18" charset="0"/>
              </a:rPr>
              <a:t>el Grande</a:t>
            </a:r>
            <a:endParaRPr lang="en-US" sz="4000" dirty="0">
              <a:solidFill>
                <a:srgbClr val="A50021"/>
              </a:solidFill>
              <a:latin typeface="Book Antiqua" panose="0204060205030503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58333"/>
            <a:ext cx="3606312" cy="1856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8326" y="0"/>
            <a:ext cx="4465674" cy="5779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09510" y="3258169"/>
            <a:ext cx="4516963" cy="600164"/>
          </a:xfrm>
          <a:prstGeom prst="rect">
            <a:avLst/>
          </a:prstGeom>
        </p:spPr>
        <p:txBody>
          <a:bodyPr wrap="square">
            <a:spAutoFit/>
          </a:bodyPr>
          <a:lstStyle/>
          <a:p>
            <a:pPr defTabSz="913448"/>
            <a:r>
              <a:rPr lang="en-US" dirty="0" err="1" smtClean="0">
                <a:solidFill>
                  <a:prstClr val="black"/>
                </a:solidFill>
                <a:latin typeface="Times New Roman"/>
                <a:ea typeface="Times New Roman"/>
              </a:rPr>
              <a:t>Así</a:t>
            </a:r>
            <a:r>
              <a:rPr lang="en-US" dirty="0" smtClean="0">
                <a:solidFill>
                  <a:prstClr val="black"/>
                </a:solidFill>
                <a:latin typeface="Times New Roman"/>
                <a:ea typeface="Times New Roman"/>
              </a:rPr>
              <a:t> dice el </a:t>
            </a:r>
            <a:r>
              <a:rPr lang="en-US" dirty="0" err="1" smtClean="0">
                <a:solidFill>
                  <a:prstClr val="black"/>
                </a:solidFill>
                <a:latin typeface="Times New Roman"/>
                <a:ea typeface="Times New Roman"/>
              </a:rPr>
              <a:t>Señor</a:t>
            </a:r>
            <a:r>
              <a:rPr lang="en-US" dirty="0" smtClean="0">
                <a:solidFill>
                  <a:prstClr val="black"/>
                </a:solidFill>
                <a:latin typeface="Times New Roman"/>
                <a:ea typeface="Times New Roman"/>
              </a:rPr>
              <a:t> a </a:t>
            </a:r>
            <a:r>
              <a:rPr lang="en-US" dirty="0" err="1" smtClean="0">
                <a:solidFill>
                  <a:prstClr val="black"/>
                </a:solidFill>
                <a:latin typeface="Times New Roman"/>
                <a:ea typeface="Times New Roman"/>
              </a:rPr>
              <a:t>Ciro</a:t>
            </a:r>
            <a:r>
              <a:rPr lang="en-US" dirty="0" smtClean="0">
                <a:solidFill>
                  <a:prstClr val="black"/>
                </a:solidFill>
                <a:latin typeface="Times New Roman"/>
                <a:ea typeface="Times New Roman"/>
              </a:rPr>
              <a:t>, Su </a:t>
            </a:r>
            <a:r>
              <a:rPr lang="en-US" dirty="0" err="1" smtClean="0">
                <a:solidFill>
                  <a:prstClr val="black"/>
                </a:solidFill>
                <a:latin typeface="Times New Roman"/>
                <a:ea typeface="Times New Roman"/>
              </a:rPr>
              <a:t>ungido</a:t>
            </a:r>
            <a:endParaRPr lang="en-US" dirty="0">
              <a:solidFill>
                <a:prstClr val="black"/>
              </a:solidFill>
              <a:latin typeface="Times New Roman"/>
              <a:ea typeface="Times New Roman"/>
            </a:endParaRPr>
          </a:p>
          <a:p>
            <a:pPr defTabSz="913448">
              <a:lnSpc>
                <a:spcPts val="1800"/>
              </a:lnSpc>
              <a:spcAft>
                <a:spcPts val="1000"/>
              </a:spcAft>
            </a:pPr>
            <a:r>
              <a:rPr lang="en-US" sz="1600" i="1" dirty="0">
                <a:solidFill>
                  <a:prstClr val="black"/>
                </a:solidFill>
                <a:latin typeface="Arial"/>
                <a:ea typeface="SimSun"/>
                <a:cs typeface="Times New Roman"/>
              </a:rPr>
              <a:t>— </a:t>
            </a:r>
            <a:r>
              <a:rPr lang="en-US" sz="1600" i="1" u="sng" dirty="0" err="1" smtClean="0">
                <a:solidFill>
                  <a:srgbClr val="0000FF"/>
                </a:solidFill>
                <a:latin typeface="Arial"/>
                <a:ea typeface="SimSun"/>
                <a:cs typeface="Times New Roman"/>
                <a:hlinkClick r:id="rId4"/>
              </a:rPr>
              <a:t>Isaías</a:t>
            </a:r>
            <a:r>
              <a:rPr lang="en-US" sz="1600" i="1" u="sng" dirty="0" smtClean="0">
                <a:solidFill>
                  <a:srgbClr val="0000FF"/>
                </a:solidFill>
                <a:latin typeface="Arial"/>
                <a:ea typeface="SimSun"/>
                <a:cs typeface="Times New Roman"/>
                <a:hlinkClick r:id="rId4"/>
              </a:rPr>
              <a:t> 45:1-7</a:t>
            </a:r>
            <a:r>
              <a:rPr lang="en-US" sz="1600" i="1" u="sng" dirty="0" smtClean="0">
                <a:solidFill>
                  <a:srgbClr val="0000FF"/>
                </a:solidFill>
                <a:latin typeface="Arial"/>
                <a:ea typeface="SimSun"/>
                <a:cs typeface="Times New Roman"/>
              </a:rPr>
              <a:t>  </a:t>
            </a:r>
            <a:r>
              <a:rPr lang="en-US" sz="1600" dirty="0" smtClean="0">
                <a:solidFill>
                  <a:prstClr val="black"/>
                </a:solidFill>
              </a:rPr>
              <a:t>740-690 </a:t>
            </a:r>
            <a:r>
              <a:rPr lang="en-US" sz="1600" dirty="0" err="1" smtClean="0">
                <a:solidFill>
                  <a:prstClr val="black"/>
                </a:solidFill>
              </a:rPr>
              <a:t>aC</a:t>
            </a:r>
            <a:endParaRPr lang="en-US" sz="1600" dirty="0">
              <a:solidFill>
                <a:prstClr val="black"/>
              </a:solidFill>
              <a:latin typeface="Arial"/>
              <a:ea typeface="SimSun"/>
              <a:cs typeface="Times New Roman"/>
            </a:endParaRPr>
          </a:p>
        </p:txBody>
      </p:sp>
      <p:sp>
        <p:nvSpPr>
          <p:cNvPr id="5" name="Rectangle 4"/>
          <p:cNvSpPr/>
          <p:nvPr/>
        </p:nvSpPr>
        <p:spPr>
          <a:xfrm>
            <a:off x="1803156" y="11"/>
            <a:ext cx="2875170" cy="2215991"/>
          </a:xfrm>
          <a:prstGeom prst="rect">
            <a:avLst/>
          </a:prstGeom>
        </p:spPr>
        <p:txBody>
          <a:bodyPr wrap="square">
            <a:spAutoFit/>
          </a:bodyPr>
          <a:lstStyle/>
          <a:p>
            <a:pPr algn="ctr" defTabSz="913448">
              <a:lnSpc>
                <a:spcPts val="1800"/>
              </a:lnSpc>
              <a:buSzPts val="1000"/>
              <a:tabLst>
                <a:tab pos="457200" algn="l"/>
              </a:tabLst>
            </a:pPr>
            <a:r>
              <a:rPr lang="es-ES" sz="1600" b="1" i="1" dirty="0" smtClean="0">
                <a:solidFill>
                  <a:prstClr val="black"/>
                </a:solidFill>
                <a:latin typeface="Arial"/>
                <a:ea typeface="SimSun"/>
                <a:cs typeface="Times New Roman"/>
              </a:rPr>
              <a:t>Rey de Reyes</a:t>
            </a:r>
          </a:p>
          <a:p>
            <a:pPr algn="ctr" defTabSz="913448">
              <a:lnSpc>
                <a:spcPts val="1800"/>
              </a:lnSpc>
              <a:buSzPts val="1000"/>
              <a:tabLst>
                <a:tab pos="457200" algn="l"/>
              </a:tabLst>
            </a:pPr>
            <a:r>
              <a:rPr lang="es-ES" sz="1600" b="1" i="1" dirty="0" smtClean="0">
                <a:solidFill>
                  <a:prstClr val="black"/>
                </a:solidFill>
                <a:latin typeface="Arial"/>
                <a:ea typeface="SimSun"/>
                <a:cs typeface="Times New Roman"/>
              </a:rPr>
              <a:t>Rey de Persia</a:t>
            </a:r>
          </a:p>
          <a:p>
            <a:pPr algn="ctr" defTabSz="913448">
              <a:lnSpc>
                <a:spcPts val="1800"/>
              </a:lnSpc>
              <a:buSzPts val="1000"/>
              <a:tabLst>
                <a:tab pos="457200" algn="l"/>
              </a:tabLst>
            </a:pPr>
            <a:r>
              <a:rPr lang="es-ES" sz="1600" b="1" i="1" dirty="0" smtClean="0">
                <a:solidFill>
                  <a:prstClr val="black"/>
                </a:solidFill>
                <a:latin typeface="Arial"/>
                <a:ea typeface="SimSun"/>
                <a:cs typeface="Times New Roman"/>
              </a:rPr>
              <a:t>Rey de Anshan</a:t>
            </a:r>
          </a:p>
          <a:p>
            <a:pPr algn="ctr" defTabSz="913448">
              <a:lnSpc>
                <a:spcPts val="1800"/>
              </a:lnSpc>
              <a:buSzPts val="1000"/>
              <a:tabLst>
                <a:tab pos="457200" algn="l"/>
              </a:tabLst>
            </a:pPr>
            <a:r>
              <a:rPr lang="es-ES" sz="1600" b="1" i="1" dirty="0" smtClean="0">
                <a:solidFill>
                  <a:prstClr val="black"/>
                </a:solidFill>
                <a:latin typeface="Arial"/>
                <a:ea typeface="SimSun"/>
                <a:cs typeface="Times New Roman"/>
              </a:rPr>
              <a:t>Rey de Media</a:t>
            </a:r>
          </a:p>
          <a:p>
            <a:pPr algn="ctr" defTabSz="913448">
              <a:lnSpc>
                <a:spcPts val="1800"/>
              </a:lnSpc>
              <a:buSzPts val="1000"/>
              <a:tabLst>
                <a:tab pos="457200" algn="l"/>
              </a:tabLst>
            </a:pPr>
            <a:r>
              <a:rPr lang="es-ES" sz="1600" b="1" i="1" dirty="0" smtClean="0">
                <a:solidFill>
                  <a:prstClr val="black"/>
                </a:solidFill>
                <a:latin typeface="Arial"/>
                <a:ea typeface="SimSun"/>
                <a:cs typeface="Times New Roman"/>
              </a:rPr>
              <a:t>Rey de Babilonia</a:t>
            </a:r>
          </a:p>
          <a:p>
            <a:pPr algn="ctr" defTabSz="913448">
              <a:lnSpc>
                <a:spcPts val="1800"/>
              </a:lnSpc>
              <a:buSzPts val="1000"/>
              <a:tabLst>
                <a:tab pos="457200" algn="l"/>
              </a:tabLst>
            </a:pPr>
            <a:r>
              <a:rPr lang="es-ES" sz="1600" b="1" i="1" dirty="0" smtClean="0">
                <a:solidFill>
                  <a:prstClr val="black"/>
                </a:solidFill>
                <a:latin typeface="Arial"/>
                <a:ea typeface="SimSun"/>
                <a:cs typeface="Times New Roman"/>
              </a:rPr>
              <a:t>Rey de Sumeria y </a:t>
            </a:r>
            <a:r>
              <a:rPr lang="es-ES" sz="1600" b="1" i="1" dirty="0" err="1" smtClean="0">
                <a:solidFill>
                  <a:prstClr val="black"/>
                </a:solidFill>
                <a:latin typeface="Arial"/>
                <a:ea typeface="SimSun"/>
                <a:cs typeface="Times New Roman"/>
              </a:rPr>
              <a:t>Acad</a:t>
            </a:r>
            <a:endParaRPr lang="en-US" sz="1600" dirty="0">
              <a:solidFill>
                <a:prstClr val="black"/>
              </a:solidFill>
              <a:latin typeface="Arial"/>
              <a:ea typeface="SimSun"/>
              <a:cs typeface="Times New Roman"/>
            </a:endParaRPr>
          </a:p>
          <a:p>
            <a:pPr algn="ctr" defTabSz="913448"/>
            <a:endParaRPr lang="en-IE" sz="1600" i="1" dirty="0" smtClean="0">
              <a:solidFill>
                <a:srgbClr val="000000"/>
              </a:solidFill>
              <a:latin typeface="Arial"/>
              <a:ea typeface="SimSun"/>
              <a:cs typeface="Times New Roman"/>
            </a:endParaRPr>
          </a:p>
          <a:p>
            <a:pPr algn="ctr" defTabSz="913448"/>
            <a:r>
              <a:rPr lang="en-IE" sz="1600" i="1" u="sng" dirty="0" smtClean="0">
                <a:solidFill>
                  <a:srgbClr val="000000"/>
                </a:solidFill>
                <a:latin typeface="Arial"/>
                <a:ea typeface="SimSun"/>
                <a:cs typeface="Times New Roman"/>
              </a:rPr>
              <a:t>Rey de </a:t>
            </a:r>
            <a:r>
              <a:rPr lang="en-IE" sz="1600" i="1" u="sng" dirty="0" err="1" smtClean="0">
                <a:solidFill>
                  <a:srgbClr val="000000"/>
                </a:solidFill>
                <a:latin typeface="Arial"/>
                <a:ea typeface="SimSun"/>
                <a:cs typeface="Times New Roman"/>
              </a:rPr>
              <a:t>los</a:t>
            </a:r>
            <a:r>
              <a:rPr lang="en-IE" sz="1600" i="1" u="sng" dirty="0" smtClean="0">
                <a:solidFill>
                  <a:srgbClr val="000000"/>
                </a:solidFill>
                <a:latin typeface="Arial"/>
                <a:ea typeface="SimSun"/>
                <a:cs typeface="Times New Roman"/>
              </a:rPr>
              <a:t> </a:t>
            </a:r>
            <a:r>
              <a:rPr lang="en-IE" sz="1600" i="1" u="sng" dirty="0" err="1" smtClean="0">
                <a:solidFill>
                  <a:srgbClr val="000000"/>
                </a:solidFill>
                <a:latin typeface="Arial"/>
                <a:ea typeface="SimSun"/>
                <a:cs typeface="Times New Roman"/>
              </a:rPr>
              <a:t>cuatro</a:t>
            </a:r>
            <a:r>
              <a:rPr lang="en-IE" sz="1600" i="1" u="sng" dirty="0" smtClean="0">
                <a:solidFill>
                  <a:srgbClr val="000000"/>
                </a:solidFill>
                <a:latin typeface="Arial"/>
                <a:ea typeface="SimSun"/>
                <a:cs typeface="Times New Roman"/>
              </a:rPr>
              <a:t> </a:t>
            </a:r>
            <a:r>
              <a:rPr lang="en-IE" sz="1600" i="1" u="sng" dirty="0" err="1" smtClean="0">
                <a:solidFill>
                  <a:srgbClr val="000000"/>
                </a:solidFill>
                <a:latin typeface="Arial"/>
                <a:ea typeface="SimSun"/>
                <a:cs typeface="Times New Roman"/>
              </a:rPr>
              <a:t>rincones</a:t>
            </a:r>
            <a:r>
              <a:rPr lang="en-IE" sz="1600" i="1" u="sng" dirty="0" smtClean="0">
                <a:solidFill>
                  <a:srgbClr val="000000"/>
                </a:solidFill>
                <a:latin typeface="Arial"/>
                <a:ea typeface="SimSun"/>
                <a:cs typeface="Times New Roman"/>
              </a:rPr>
              <a:t> del </a:t>
            </a:r>
            <a:r>
              <a:rPr lang="en-IE" sz="1600" i="1" u="sng" dirty="0" err="1" smtClean="0">
                <a:solidFill>
                  <a:srgbClr val="000000"/>
                </a:solidFill>
                <a:latin typeface="Arial"/>
                <a:ea typeface="SimSun"/>
                <a:cs typeface="Times New Roman"/>
              </a:rPr>
              <a:t>mundo</a:t>
            </a:r>
            <a:endParaRPr lang="en-US" sz="1600" u="sng" dirty="0">
              <a:solidFill>
                <a:prstClr val="black"/>
              </a:solidFill>
            </a:endParaRPr>
          </a:p>
        </p:txBody>
      </p:sp>
      <p:sp>
        <p:nvSpPr>
          <p:cNvPr id="7" name="TextBox 6"/>
          <p:cNvSpPr txBox="1"/>
          <p:nvPr/>
        </p:nvSpPr>
        <p:spPr>
          <a:xfrm>
            <a:off x="5105400" y="5067300"/>
            <a:ext cx="3581400" cy="523220"/>
          </a:xfrm>
          <a:prstGeom prst="rect">
            <a:avLst/>
          </a:prstGeom>
          <a:solidFill>
            <a:srgbClr val="A50021"/>
          </a:solidFill>
        </p:spPr>
        <p:txBody>
          <a:bodyPr wrap="square" rtlCol="0">
            <a:spAutoFit/>
          </a:bodyPr>
          <a:lstStyle/>
          <a:p>
            <a:pPr algn="ctr"/>
            <a:r>
              <a:rPr lang="es-ES" sz="2800" dirty="0" smtClean="0">
                <a:solidFill>
                  <a:schemeClr val="accent6"/>
                </a:solidFill>
              </a:rPr>
              <a:t>CIRO EL GRANDE</a:t>
            </a:r>
            <a:endParaRPr lang="en-US" sz="2800" dirty="0">
              <a:solidFill>
                <a:schemeClr val="accent6"/>
              </a:solidFill>
            </a:endParaRPr>
          </a:p>
        </p:txBody>
      </p:sp>
      <p:sp>
        <p:nvSpPr>
          <p:cNvPr id="8" name="TextBox 7"/>
          <p:cNvSpPr txBox="1"/>
          <p:nvPr/>
        </p:nvSpPr>
        <p:spPr>
          <a:xfrm>
            <a:off x="5105400" y="4667190"/>
            <a:ext cx="3581400" cy="400110"/>
          </a:xfrm>
          <a:prstGeom prst="rect">
            <a:avLst/>
          </a:prstGeom>
          <a:solidFill>
            <a:schemeClr val="accent6">
              <a:lumMod val="50000"/>
            </a:schemeClr>
          </a:solidFill>
        </p:spPr>
        <p:txBody>
          <a:bodyPr wrap="square" rtlCol="0">
            <a:spAutoFit/>
          </a:bodyPr>
          <a:lstStyle/>
          <a:p>
            <a:pPr algn="ctr"/>
            <a:r>
              <a:rPr lang="es-ES" sz="2000" dirty="0" smtClean="0">
                <a:solidFill>
                  <a:schemeClr val="accent6"/>
                </a:solidFill>
              </a:rPr>
              <a:t>REY DE REYES</a:t>
            </a:r>
            <a:endParaRPr lang="en-US" sz="2000" dirty="0">
              <a:solidFill>
                <a:schemeClr val="accent6"/>
              </a:solidFill>
            </a:endParaRPr>
          </a:p>
        </p:txBody>
      </p:sp>
    </p:spTree>
    <p:extLst>
      <p:ext uri="{BB962C8B-B14F-4D97-AF65-F5344CB8AC3E}">
        <p14:creationId xmlns:p14="http://schemas.microsoft.com/office/powerpoint/2010/main" val="586118710"/>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le 1"/>
          <p:cNvSpPr>
            <a:spLocks noGrp="1"/>
          </p:cNvSpPr>
          <p:nvPr>
            <p:ph type="title"/>
          </p:nvPr>
        </p:nvSpPr>
        <p:spPr>
          <a:xfrm>
            <a:off x="0" y="80009"/>
            <a:ext cx="8229600" cy="952500"/>
          </a:xfrm>
        </p:spPr>
        <p:txBody>
          <a:bodyPr/>
          <a:lstStyle/>
          <a:p>
            <a:pPr algn="l"/>
            <a:r>
              <a:rPr lang="en-US" dirty="0" smtClean="0"/>
              <a:t>Cap</a:t>
            </a:r>
            <a:r>
              <a:rPr lang="es-ES" dirty="0" err="1" smtClean="0"/>
              <a:t>ítulo</a:t>
            </a:r>
            <a:r>
              <a:rPr lang="es-ES" dirty="0" smtClean="0"/>
              <a:t> 7</a:t>
            </a:r>
            <a:endParaRPr lang="en-US" dirty="0"/>
          </a:p>
        </p:txBody>
      </p:sp>
      <p:sp>
        <p:nvSpPr>
          <p:cNvPr id="4" name="TextBox 3"/>
          <p:cNvSpPr txBox="1"/>
          <p:nvPr/>
        </p:nvSpPr>
        <p:spPr>
          <a:xfrm>
            <a:off x="372141" y="2159643"/>
            <a:ext cx="3646968" cy="1323439"/>
          </a:xfrm>
          <a:prstGeom prst="rect">
            <a:avLst/>
          </a:prstGeom>
          <a:solidFill>
            <a:schemeClr val="tx1">
              <a:alpha val="70000"/>
            </a:schemeClr>
          </a:solidFill>
        </p:spPr>
        <p:txBody>
          <a:bodyPr wrap="square" rtlCol="0">
            <a:spAutoFit/>
          </a:bodyPr>
          <a:lstStyle/>
          <a:p>
            <a:r>
              <a:rPr lang="en-US" sz="2000" b="1" dirty="0" smtClean="0">
                <a:solidFill>
                  <a:schemeClr val="bg1"/>
                </a:solidFill>
              </a:rPr>
              <a:t>Daniel 7:2 (NBLA) </a:t>
            </a:r>
            <a:r>
              <a:rPr lang="en-US" sz="2000" dirty="0">
                <a:solidFill>
                  <a:schemeClr val="bg1"/>
                </a:solidFill>
              </a:rPr>
              <a:t/>
            </a:r>
            <a:br>
              <a:rPr lang="en-US" sz="2000" dirty="0">
                <a:solidFill>
                  <a:schemeClr val="bg1"/>
                </a:solidFill>
              </a:rPr>
            </a:br>
            <a:r>
              <a:rPr lang="en-US" sz="2000" baseline="30000" dirty="0" smtClean="0">
                <a:solidFill>
                  <a:schemeClr val="bg1"/>
                </a:solidFill>
              </a:rPr>
              <a:t>2</a:t>
            </a:r>
            <a:r>
              <a:rPr lang="es-ES" sz="2000" dirty="0" smtClean="0">
                <a:solidFill>
                  <a:schemeClr val="bg1"/>
                </a:solidFill>
              </a:rPr>
              <a:t>Miraba </a:t>
            </a:r>
            <a:r>
              <a:rPr lang="es-ES" sz="2000" dirty="0">
                <a:solidFill>
                  <a:schemeClr val="bg1"/>
                </a:solidFill>
              </a:rPr>
              <a:t>yo en mi visión nocturna que </a:t>
            </a:r>
            <a:r>
              <a:rPr lang="es-ES" sz="2000" b="1" u="sng" dirty="0">
                <a:solidFill>
                  <a:schemeClr val="bg1"/>
                </a:solidFill>
              </a:rPr>
              <a:t>los cuatro vientos del cielo </a:t>
            </a:r>
            <a:r>
              <a:rPr lang="es-ES" sz="2000" dirty="0">
                <a:solidFill>
                  <a:schemeClr val="bg1"/>
                </a:solidFill>
              </a:rPr>
              <a:t>agitaban el gran mar; </a:t>
            </a:r>
            <a:endParaRPr lang="en-US" sz="2000" dirty="0" smtClean="0">
              <a:solidFill>
                <a:schemeClr val="bg1"/>
              </a:solidFill>
            </a:endParaRPr>
          </a:p>
        </p:txBody>
      </p:sp>
      <p:sp>
        <p:nvSpPr>
          <p:cNvPr id="7" name="TextBox 6"/>
          <p:cNvSpPr txBox="1"/>
          <p:nvPr/>
        </p:nvSpPr>
        <p:spPr>
          <a:xfrm>
            <a:off x="244555" y="986170"/>
            <a:ext cx="2732569" cy="1015663"/>
          </a:xfrm>
          <a:prstGeom prst="rect">
            <a:avLst/>
          </a:prstGeom>
          <a:solidFill>
            <a:schemeClr val="tx1">
              <a:alpha val="70000"/>
            </a:schemeClr>
          </a:solidFill>
        </p:spPr>
        <p:txBody>
          <a:bodyPr wrap="square" rtlCol="0">
            <a:spAutoFit/>
          </a:bodyPr>
          <a:lstStyle>
            <a:defPPr>
              <a:defRPr lang="en-US"/>
            </a:defPPr>
            <a:lvl1pPr>
              <a:defRPr sz="2000" b="1">
                <a:solidFill>
                  <a:schemeClr val="bg1"/>
                </a:solidFill>
              </a:defRPr>
            </a:lvl1pPr>
          </a:lstStyle>
          <a:p>
            <a:r>
              <a:rPr lang="en-US" dirty="0" smtClean="0">
                <a:solidFill>
                  <a:srgbClr val="FFFF00"/>
                </a:solidFill>
              </a:rPr>
              <a:t>Dios/el </a:t>
            </a:r>
            <a:r>
              <a:rPr lang="en-US" dirty="0" err="1" smtClean="0">
                <a:solidFill>
                  <a:srgbClr val="FFFF00"/>
                </a:solidFill>
              </a:rPr>
              <a:t>cielo</a:t>
            </a:r>
            <a:r>
              <a:rPr lang="en-US" dirty="0" smtClean="0">
                <a:solidFill>
                  <a:srgbClr val="FFFF00"/>
                </a:solidFill>
              </a:rPr>
              <a:t> </a:t>
            </a:r>
            <a:r>
              <a:rPr lang="en-US" dirty="0" err="1" smtClean="0">
                <a:solidFill>
                  <a:srgbClr val="FFFF00"/>
                </a:solidFill>
              </a:rPr>
              <a:t>en</a:t>
            </a:r>
            <a:r>
              <a:rPr lang="en-US" dirty="0" smtClean="0">
                <a:solidFill>
                  <a:srgbClr val="FFFF00"/>
                </a:solidFill>
              </a:rPr>
              <a:t> </a:t>
            </a:r>
            <a:r>
              <a:rPr lang="en-US" dirty="0" err="1" smtClean="0">
                <a:solidFill>
                  <a:srgbClr val="FFFF00"/>
                </a:solidFill>
              </a:rPr>
              <a:t>acci</a:t>
            </a:r>
            <a:r>
              <a:rPr lang="es-ES" dirty="0" err="1" smtClean="0">
                <a:solidFill>
                  <a:srgbClr val="FFFF00"/>
                </a:solidFill>
              </a:rPr>
              <a:t>ón</a:t>
            </a:r>
            <a:endParaRPr lang="en-US" dirty="0">
              <a:solidFill>
                <a:srgbClr val="FFFF00"/>
              </a:solidFill>
            </a:endParaRPr>
          </a:p>
          <a:p>
            <a:r>
              <a:rPr lang="en-US" dirty="0" err="1" smtClean="0">
                <a:solidFill>
                  <a:srgbClr val="FFFF00"/>
                </a:solidFill>
              </a:rPr>
              <a:t>Turbulencias</a:t>
            </a:r>
            <a:endParaRPr lang="en-US" dirty="0">
              <a:solidFill>
                <a:srgbClr val="FFFF00"/>
              </a:solidFill>
            </a:endParaRPr>
          </a:p>
          <a:p>
            <a:r>
              <a:rPr lang="en-US" dirty="0" err="1" smtClean="0">
                <a:solidFill>
                  <a:srgbClr val="FFFF00"/>
                </a:solidFill>
              </a:rPr>
              <a:t>Viento</a:t>
            </a:r>
            <a:r>
              <a:rPr lang="en-US" dirty="0" smtClean="0">
                <a:solidFill>
                  <a:srgbClr val="FFFF00"/>
                </a:solidFill>
              </a:rPr>
              <a:t> - Celestial</a:t>
            </a:r>
            <a:endParaRPr lang="en-US" dirty="0">
              <a:solidFill>
                <a:srgbClr val="FFFF00"/>
              </a:solidFill>
            </a:endParaRPr>
          </a:p>
        </p:txBody>
      </p:sp>
      <p:sp>
        <p:nvSpPr>
          <p:cNvPr id="9" name="Text Box 2"/>
          <p:cNvSpPr txBox="1">
            <a:spLocks noChangeArrowheads="1"/>
          </p:cNvSpPr>
          <p:nvPr/>
        </p:nvSpPr>
        <p:spPr bwMode="auto">
          <a:xfrm>
            <a:off x="4142680" y="133176"/>
            <a:ext cx="4856480" cy="1862048"/>
          </a:xfrm>
          <a:prstGeom prst="rect">
            <a:avLst/>
          </a:prstGeom>
          <a:solidFill>
            <a:srgbClr val="FFFFFF">
              <a:alpha val="70000"/>
            </a:srgbClr>
          </a:solidFill>
          <a:ln w="9525">
            <a:solidFill>
              <a:srgbClr val="000000"/>
            </a:solidFill>
            <a:miter lim="800000"/>
            <a:headEnd/>
            <a:tailEnd/>
          </a:ln>
        </p:spPr>
        <p:txBody>
          <a:bodyPr rot="0" vert="horz" wrap="square" lIns="91440" tIns="45720" rIns="91440" bIns="45720" anchor="t" anchorCtr="0">
            <a:spAutoFit/>
          </a:bodyPr>
          <a:lstStyle/>
          <a:p>
            <a:pPr>
              <a:lnSpc>
                <a:spcPct val="115000"/>
              </a:lnSpc>
            </a:pPr>
            <a:r>
              <a:rPr lang="en-US" sz="2000" b="1" dirty="0" err="1" smtClean="0">
                <a:effectLst/>
                <a:latin typeface="Calibri"/>
                <a:ea typeface="Calibri"/>
                <a:cs typeface="Times New Roman"/>
              </a:rPr>
              <a:t>Jeremías</a:t>
            </a:r>
            <a:r>
              <a:rPr lang="en-US" sz="2000" b="1" dirty="0" smtClean="0">
                <a:effectLst/>
                <a:latin typeface="Calibri"/>
                <a:ea typeface="Calibri"/>
                <a:cs typeface="Times New Roman"/>
              </a:rPr>
              <a:t> 18:17 (NBLA) </a:t>
            </a:r>
            <a:r>
              <a:rPr lang="en-US" sz="2000" dirty="0">
                <a:effectLst/>
                <a:latin typeface="Calibri"/>
                <a:ea typeface="Calibri"/>
                <a:cs typeface="Times New Roman"/>
              </a:rPr>
              <a:t/>
            </a:r>
            <a:br>
              <a:rPr lang="en-US" sz="2000" dirty="0">
                <a:effectLst/>
                <a:latin typeface="Calibri"/>
                <a:ea typeface="Calibri"/>
                <a:cs typeface="Times New Roman"/>
              </a:rPr>
            </a:br>
            <a:r>
              <a:rPr lang="en-US" sz="2000" baseline="30000" dirty="0">
                <a:effectLst/>
                <a:latin typeface="Calibri"/>
                <a:ea typeface="Calibri"/>
                <a:cs typeface="Times New Roman"/>
              </a:rPr>
              <a:t>17</a:t>
            </a:r>
            <a:r>
              <a:rPr lang="en-US" sz="2000" dirty="0">
                <a:effectLst/>
                <a:latin typeface="Calibri"/>
                <a:ea typeface="Calibri"/>
                <a:cs typeface="Times New Roman"/>
              </a:rPr>
              <a:t>    </a:t>
            </a:r>
            <a:r>
              <a:rPr lang="es-ES" sz="2000" dirty="0">
                <a:ea typeface="Calibri"/>
                <a:cs typeface="Times New Roman"/>
              </a:rPr>
              <a:t>Como viento del este los esparciré </a:t>
            </a:r>
            <a:r>
              <a:rPr lang="es-ES" sz="2000" dirty="0" smtClean="0">
                <a:ea typeface="Calibri"/>
                <a:cs typeface="Times New Roman"/>
              </a:rPr>
              <a:t>Delante </a:t>
            </a:r>
            <a:r>
              <a:rPr lang="es-ES" sz="2000" dirty="0">
                <a:ea typeface="Calibri"/>
                <a:cs typeface="Times New Roman"/>
              </a:rPr>
              <a:t>del enemigo; </a:t>
            </a:r>
            <a:endParaRPr lang="es-ES" sz="2000" dirty="0" smtClean="0">
              <a:ea typeface="Calibri"/>
              <a:cs typeface="Times New Roman"/>
            </a:endParaRPr>
          </a:p>
          <a:p>
            <a:pPr>
              <a:lnSpc>
                <a:spcPct val="115000"/>
              </a:lnSpc>
            </a:pPr>
            <a:r>
              <a:rPr lang="es-ES" sz="2000" dirty="0" smtClean="0">
                <a:ea typeface="Calibri"/>
                <a:cs typeface="Times New Roman"/>
              </a:rPr>
              <a:t>Les </a:t>
            </a:r>
            <a:r>
              <a:rPr lang="es-ES" sz="2000" dirty="0">
                <a:ea typeface="Calibri"/>
                <a:cs typeface="Times New Roman"/>
              </a:rPr>
              <a:t>mostraré la espalda y no el rostro </a:t>
            </a:r>
            <a:endParaRPr lang="es-ES" sz="2000" dirty="0" smtClean="0">
              <a:ea typeface="Calibri"/>
              <a:cs typeface="Times New Roman"/>
            </a:endParaRPr>
          </a:p>
          <a:p>
            <a:pPr>
              <a:lnSpc>
                <a:spcPct val="115000"/>
              </a:lnSpc>
            </a:pPr>
            <a:r>
              <a:rPr lang="es-ES" sz="2000" dirty="0" smtClean="0">
                <a:ea typeface="Calibri"/>
                <a:cs typeface="Times New Roman"/>
              </a:rPr>
              <a:t>El </a:t>
            </a:r>
            <a:r>
              <a:rPr lang="es-ES" sz="2000" dirty="0">
                <a:ea typeface="Calibri"/>
                <a:cs typeface="Times New Roman"/>
              </a:rPr>
              <a:t>día de su </a:t>
            </a:r>
            <a:r>
              <a:rPr lang="es-ES" sz="2000" dirty="0" smtClean="0">
                <a:ea typeface="Calibri"/>
                <a:cs typeface="Times New Roman"/>
              </a:rPr>
              <a:t>calamidad.</a:t>
            </a:r>
            <a:endParaRPr lang="en-US" sz="2000" dirty="0">
              <a:effectLst/>
              <a:latin typeface="Calibri"/>
              <a:ea typeface="Calibri"/>
              <a:cs typeface="Times New Roman"/>
            </a:endParaRPr>
          </a:p>
        </p:txBody>
      </p:sp>
      <p:sp>
        <p:nvSpPr>
          <p:cNvPr id="10" name="Text Box 2"/>
          <p:cNvSpPr txBox="1">
            <a:spLocks noChangeArrowheads="1"/>
          </p:cNvSpPr>
          <p:nvPr/>
        </p:nvSpPr>
        <p:spPr bwMode="auto">
          <a:xfrm>
            <a:off x="4142680" y="2159656"/>
            <a:ext cx="4856480" cy="2215991"/>
          </a:xfrm>
          <a:prstGeom prst="rect">
            <a:avLst/>
          </a:prstGeom>
          <a:solidFill>
            <a:srgbClr val="FFFFFF">
              <a:alpha val="70000"/>
            </a:srgbClr>
          </a:solidFill>
          <a:ln w="9525">
            <a:solidFill>
              <a:srgbClr val="000000"/>
            </a:solidFill>
            <a:miter lim="800000"/>
            <a:headEnd/>
            <a:tailEnd/>
          </a:ln>
        </p:spPr>
        <p:txBody>
          <a:bodyPr rot="0" vert="horz" wrap="square" lIns="91440" tIns="45720" rIns="91440" bIns="45720" anchor="t" anchorCtr="0">
            <a:spAutoFit/>
          </a:bodyPr>
          <a:lstStyle/>
          <a:p>
            <a:pPr>
              <a:lnSpc>
                <a:spcPct val="115000"/>
              </a:lnSpc>
            </a:pPr>
            <a:r>
              <a:rPr lang="en-US" sz="2000" b="1" dirty="0" err="1" smtClean="0">
                <a:effectLst/>
                <a:latin typeface="Calibri"/>
                <a:ea typeface="Calibri"/>
                <a:cs typeface="Times New Roman"/>
              </a:rPr>
              <a:t>Jeremías</a:t>
            </a:r>
            <a:r>
              <a:rPr lang="en-US" sz="2000" b="1" dirty="0" smtClean="0">
                <a:effectLst/>
                <a:latin typeface="Calibri"/>
                <a:ea typeface="Calibri"/>
                <a:cs typeface="Times New Roman"/>
              </a:rPr>
              <a:t> 51:1 (NBLA) </a:t>
            </a:r>
            <a:r>
              <a:rPr lang="en-US" sz="2000" dirty="0">
                <a:effectLst/>
                <a:latin typeface="Calibri"/>
                <a:ea typeface="Calibri"/>
                <a:cs typeface="Times New Roman"/>
              </a:rPr>
              <a:t/>
            </a:r>
            <a:br>
              <a:rPr lang="en-US" sz="2000" dirty="0">
                <a:effectLst/>
                <a:latin typeface="Calibri"/>
                <a:ea typeface="Calibri"/>
                <a:cs typeface="Times New Roman"/>
              </a:rPr>
            </a:br>
            <a:r>
              <a:rPr lang="en-US" sz="2000" baseline="30000" dirty="0" smtClean="0">
                <a:effectLst/>
                <a:latin typeface="Calibri"/>
                <a:ea typeface="Calibri"/>
                <a:cs typeface="Times New Roman"/>
              </a:rPr>
              <a:t>1 </a:t>
            </a:r>
            <a:r>
              <a:rPr lang="es-ES" sz="2000" dirty="0" smtClean="0">
                <a:ea typeface="Calibri"/>
                <a:cs typeface="Times New Roman"/>
              </a:rPr>
              <a:t>Así </a:t>
            </a:r>
            <a:r>
              <a:rPr lang="es-ES" sz="2000" dirty="0">
                <a:ea typeface="Calibri"/>
                <a:cs typeface="Times New Roman"/>
              </a:rPr>
              <a:t>dice el SEÑOR: </a:t>
            </a:r>
            <a:endParaRPr lang="es-ES" sz="2000" dirty="0" smtClean="0">
              <a:ea typeface="Calibri"/>
              <a:cs typeface="Times New Roman"/>
            </a:endParaRPr>
          </a:p>
          <a:p>
            <a:pPr>
              <a:lnSpc>
                <a:spcPct val="115000"/>
              </a:lnSpc>
            </a:pPr>
            <a:r>
              <a:rPr lang="es-ES" sz="2000" dirty="0" smtClean="0">
                <a:ea typeface="Calibri"/>
                <a:cs typeface="Times New Roman"/>
              </a:rPr>
              <a:t>«</a:t>
            </a:r>
            <a:r>
              <a:rPr lang="es-ES" sz="2000" dirty="0">
                <a:ea typeface="Calibri"/>
                <a:cs typeface="Times New Roman"/>
              </a:rPr>
              <a:t>Levanto contra Babilonia </a:t>
            </a:r>
            <a:r>
              <a:rPr lang="es-ES" sz="2000" dirty="0" smtClean="0">
                <a:ea typeface="Calibri"/>
                <a:cs typeface="Times New Roman"/>
              </a:rPr>
              <a:t>Y</a:t>
            </a:r>
          </a:p>
          <a:p>
            <a:pPr>
              <a:lnSpc>
                <a:spcPct val="115000"/>
              </a:lnSpc>
            </a:pPr>
            <a:r>
              <a:rPr lang="es-ES" sz="2000" dirty="0" smtClean="0">
                <a:ea typeface="Calibri"/>
                <a:cs typeface="Times New Roman"/>
              </a:rPr>
              <a:t> </a:t>
            </a:r>
            <a:r>
              <a:rPr lang="es-ES" sz="2000" dirty="0">
                <a:ea typeface="Calibri"/>
                <a:cs typeface="Times New Roman"/>
              </a:rPr>
              <a:t>contra los habitantes de </a:t>
            </a:r>
            <a:r>
              <a:rPr lang="es-ES" sz="2000" dirty="0" err="1">
                <a:ea typeface="Calibri"/>
                <a:cs typeface="Times New Roman"/>
              </a:rPr>
              <a:t>Leb</a:t>
            </a:r>
            <a:r>
              <a:rPr lang="es-ES" sz="2000" dirty="0">
                <a:ea typeface="Calibri"/>
                <a:cs typeface="Times New Roman"/>
              </a:rPr>
              <a:t> </a:t>
            </a:r>
            <a:r>
              <a:rPr lang="es-ES" sz="2000" dirty="0" err="1" smtClean="0">
                <a:ea typeface="Calibri"/>
                <a:cs typeface="Times New Roman"/>
              </a:rPr>
              <a:t>Camay</a:t>
            </a:r>
            <a:r>
              <a:rPr lang="es-ES" sz="2000" dirty="0" smtClean="0">
                <a:ea typeface="Calibri"/>
                <a:cs typeface="Times New Roman"/>
              </a:rPr>
              <a:t> [código para Caldea] </a:t>
            </a:r>
          </a:p>
          <a:p>
            <a:pPr>
              <a:lnSpc>
                <a:spcPct val="115000"/>
              </a:lnSpc>
            </a:pPr>
            <a:r>
              <a:rPr lang="es-ES" sz="2000" dirty="0" smtClean="0">
                <a:ea typeface="Calibri"/>
                <a:cs typeface="Times New Roman"/>
              </a:rPr>
              <a:t>El </a:t>
            </a:r>
            <a:r>
              <a:rPr lang="es-ES" sz="2000" dirty="0">
                <a:ea typeface="Calibri"/>
                <a:cs typeface="Times New Roman"/>
              </a:rPr>
              <a:t>espíritu </a:t>
            </a:r>
            <a:r>
              <a:rPr lang="en-US" sz="2000" dirty="0" smtClean="0">
                <a:ea typeface="Calibri"/>
                <a:cs typeface="Times New Roman"/>
              </a:rPr>
              <a:t>[</a:t>
            </a:r>
            <a:r>
              <a:rPr lang="en-US" sz="2000" dirty="0" err="1" smtClean="0">
                <a:ea typeface="Calibri"/>
                <a:cs typeface="Times New Roman"/>
              </a:rPr>
              <a:t>viento</a:t>
            </a:r>
            <a:r>
              <a:rPr lang="en-US" sz="2000" dirty="0" smtClean="0">
                <a:ea typeface="Calibri"/>
                <a:cs typeface="Times New Roman"/>
              </a:rPr>
              <a:t>] </a:t>
            </a:r>
            <a:r>
              <a:rPr lang="es-ES" sz="2000" dirty="0" smtClean="0">
                <a:ea typeface="Calibri"/>
                <a:cs typeface="Times New Roman"/>
              </a:rPr>
              <a:t>de </a:t>
            </a:r>
            <a:r>
              <a:rPr lang="es-ES" sz="2000" dirty="0">
                <a:ea typeface="Calibri"/>
                <a:cs typeface="Times New Roman"/>
              </a:rPr>
              <a:t>un destructor». </a:t>
            </a:r>
            <a:endParaRPr lang="en-US" sz="2000" dirty="0">
              <a:effectLst/>
              <a:latin typeface="Calibri"/>
              <a:ea typeface="Calibri"/>
              <a:cs typeface="Times New Roman"/>
            </a:endParaRPr>
          </a:p>
        </p:txBody>
      </p:sp>
    </p:spTree>
    <p:extLst>
      <p:ext uri="{BB962C8B-B14F-4D97-AF65-F5344CB8AC3E}">
        <p14:creationId xmlns:p14="http://schemas.microsoft.com/office/powerpoint/2010/main" val="23350668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5132" y="1393032"/>
            <a:ext cx="8878887" cy="3905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70659" name="Title 3"/>
          <p:cNvSpPr>
            <a:spLocks noGrp="1"/>
          </p:cNvSpPr>
          <p:nvPr>
            <p:ph type="title"/>
          </p:nvPr>
        </p:nvSpPr>
        <p:spPr/>
        <p:txBody>
          <a:bodyPr/>
          <a:lstStyle/>
          <a:p>
            <a:endParaRPr lang="en-US" altLang="en-US" smtClean="0"/>
          </a:p>
        </p:txBody>
      </p:sp>
      <p:sp>
        <p:nvSpPr>
          <p:cNvPr id="70660" name="Slide Number Placeholder 1"/>
          <p:cNvSpPr>
            <a:spLocks noGrp="1"/>
          </p:cNvSpPr>
          <p:nvPr>
            <p:ph type="sldNum" sz="quarter" idx="4294967295"/>
          </p:nvPr>
        </p:nvSpPr>
        <p:spPr bwMode="auto">
          <a:xfrm>
            <a:off x="0" y="5334000"/>
            <a:ext cx="1905000" cy="38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51716FA1-1C65-4962-BD98-3E266151E29D}" type="slidenum">
              <a:rPr lang="en-US" altLang="en-US">
                <a:solidFill>
                  <a:srgbClr val="898989"/>
                </a:solidFill>
                <a:latin typeface="Calibri" pitchFamily="34" charset="0"/>
              </a:rPr>
              <a:pPr eaLnBrk="1" hangingPunct="1"/>
              <a:t>16</a:t>
            </a:fld>
            <a:endParaRPr lang="en-US" altLang="en-US">
              <a:solidFill>
                <a:srgbClr val="898989"/>
              </a:solidFill>
              <a:latin typeface="Calibri" pitchFamily="34" charset="0"/>
            </a:endParaRPr>
          </a:p>
        </p:txBody>
      </p:sp>
      <p:pic>
        <p:nvPicPr>
          <p:cNvPr id="70661"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TextBox 2"/>
          <p:cNvSpPr txBox="1">
            <a:spLocks noChangeArrowheads="1"/>
          </p:cNvSpPr>
          <p:nvPr/>
        </p:nvSpPr>
        <p:spPr bwMode="auto">
          <a:xfrm>
            <a:off x="136539" y="205054"/>
            <a:ext cx="3165475" cy="5355312"/>
          </a:xfrm>
          <a:prstGeom prst="rect">
            <a:avLst/>
          </a:prstGeom>
          <a:solidFill>
            <a:schemeClr val="bg1">
              <a:alpha val="6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b="1" dirty="0" err="1" smtClean="0">
                <a:solidFill>
                  <a:prstClr val="black"/>
                </a:solidFill>
              </a:rPr>
              <a:t>Jeremías</a:t>
            </a:r>
            <a:r>
              <a:rPr lang="en-US" altLang="en-US" b="1" dirty="0" smtClean="0">
                <a:solidFill>
                  <a:prstClr val="black"/>
                </a:solidFill>
              </a:rPr>
              <a:t> 19:10-12 (NBLA) </a:t>
            </a:r>
            <a:r>
              <a:rPr lang="en-US" altLang="en-US" dirty="0">
                <a:solidFill>
                  <a:prstClr val="black"/>
                </a:solidFill>
              </a:rPr>
              <a:t/>
            </a:r>
            <a:br>
              <a:rPr lang="en-US" altLang="en-US" dirty="0">
                <a:solidFill>
                  <a:prstClr val="black"/>
                </a:solidFill>
              </a:rPr>
            </a:br>
            <a:r>
              <a:rPr lang="en-US" altLang="en-US" baseline="30000" dirty="0" smtClean="0">
                <a:solidFill>
                  <a:prstClr val="black"/>
                </a:solidFill>
              </a:rPr>
              <a:t>10</a:t>
            </a:r>
            <a:r>
              <a:rPr lang="es-ES" altLang="en-US" dirty="0" smtClean="0">
                <a:solidFill>
                  <a:prstClr val="black"/>
                </a:solidFill>
              </a:rPr>
              <a:t>»Entonces </a:t>
            </a:r>
            <a:r>
              <a:rPr lang="es-ES" altLang="en-US" dirty="0">
                <a:solidFill>
                  <a:prstClr val="black"/>
                </a:solidFill>
              </a:rPr>
              <a:t>romperás la vasija a la vista de los hombres que te acompañen, </a:t>
            </a:r>
          </a:p>
          <a:p>
            <a:pPr eaLnBrk="1" fontAlgn="base" hangingPunct="1">
              <a:spcBef>
                <a:spcPct val="0"/>
              </a:spcBef>
              <a:spcAft>
                <a:spcPct val="0"/>
              </a:spcAft>
            </a:pPr>
            <a:r>
              <a:rPr lang="es-ES" altLang="en-US" dirty="0" smtClean="0">
                <a:solidFill>
                  <a:prstClr val="black"/>
                </a:solidFill>
              </a:rPr>
              <a:t>11</a:t>
            </a:r>
            <a:r>
              <a:rPr lang="es-ES" altLang="en-US" dirty="0">
                <a:solidFill>
                  <a:prstClr val="black"/>
                </a:solidFill>
              </a:rPr>
              <a:t>  y les dirás: “Así dice el SEÑOR de los ejércitos: </a:t>
            </a:r>
            <a:r>
              <a:rPr lang="es-ES" altLang="en-US" b="1" u="sng" dirty="0">
                <a:solidFill>
                  <a:prstClr val="black"/>
                </a:solidFill>
              </a:rPr>
              <a:t>‘De igual manera romperé Yo a este pueblo y a esta ciudad, como quien rompe una vasija de alfarero, que no se puede reparar más;</a:t>
            </a:r>
            <a:r>
              <a:rPr lang="es-ES" altLang="en-US" dirty="0">
                <a:solidFill>
                  <a:prstClr val="black"/>
                </a:solidFill>
              </a:rPr>
              <a:t> y los enterrarán en </a:t>
            </a:r>
            <a:r>
              <a:rPr lang="es-ES" altLang="en-US" dirty="0" err="1">
                <a:solidFill>
                  <a:prstClr val="black"/>
                </a:solidFill>
              </a:rPr>
              <a:t>Tofet</a:t>
            </a:r>
            <a:r>
              <a:rPr lang="es-ES" altLang="en-US" dirty="0">
                <a:solidFill>
                  <a:prstClr val="black"/>
                </a:solidFill>
              </a:rPr>
              <a:t> por no haber otro lugar donde enterrarlos. </a:t>
            </a:r>
          </a:p>
          <a:p>
            <a:pPr eaLnBrk="1" fontAlgn="base" hangingPunct="1">
              <a:spcBef>
                <a:spcPct val="0"/>
              </a:spcBef>
              <a:spcAft>
                <a:spcPct val="0"/>
              </a:spcAft>
            </a:pPr>
            <a:r>
              <a:rPr lang="es-ES" altLang="en-US" dirty="0" smtClean="0">
                <a:solidFill>
                  <a:prstClr val="black"/>
                </a:solidFill>
              </a:rPr>
              <a:t>12</a:t>
            </a:r>
            <a:r>
              <a:rPr lang="es-ES" altLang="en-US" dirty="0">
                <a:solidFill>
                  <a:prstClr val="black"/>
                </a:solidFill>
              </a:rPr>
              <a:t>  </a:t>
            </a:r>
            <a:r>
              <a:rPr lang="es-ES" altLang="en-US" b="1" u="sng" dirty="0">
                <a:solidFill>
                  <a:prstClr val="black"/>
                </a:solidFill>
              </a:rPr>
              <a:t>Así haré con este lugar y con sus habitantes’, declara el SEÑOR, ‘poniendo esta ciudad como </a:t>
            </a:r>
            <a:r>
              <a:rPr lang="es-ES" altLang="en-US" b="1" u="sng" dirty="0" err="1">
                <a:solidFill>
                  <a:prstClr val="black"/>
                </a:solidFill>
              </a:rPr>
              <a:t>Tofet</a:t>
            </a:r>
            <a:r>
              <a:rPr lang="es-ES" altLang="en-US" dirty="0" smtClean="0">
                <a:solidFill>
                  <a:prstClr val="black"/>
                </a:solidFill>
              </a:rPr>
              <a:t>.’”».</a:t>
            </a:r>
            <a:r>
              <a:rPr lang="es-ES" altLang="en-US" dirty="0">
                <a:solidFill>
                  <a:prstClr val="black"/>
                </a:solidFill>
              </a:rPr>
              <a:t> </a:t>
            </a:r>
            <a:endParaRPr lang="en-US" altLang="en-US" dirty="0">
              <a:solidFill>
                <a:prstClr val="black"/>
              </a:solidFill>
            </a:endParaRPr>
          </a:p>
        </p:txBody>
      </p:sp>
    </p:spTree>
    <p:extLst>
      <p:ext uri="{BB962C8B-B14F-4D97-AF65-F5344CB8AC3E}">
        <p14:creationId xmlns:p14="http://schemas.microsoft.com/office/powerpoint/2010/main" val="3063019665"/>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le 1"/>
          <p:cNvSpPr>
            <a:spLocks noGrp="1"/>
          </p:cNvSpPr>
          <p:nvPr>
            <p:ph type="title"/>
          </p:nvPr>
        </p:nvSpPr>
        <p:spPr>
          <a:xfrm>
            <a:off x="0" y="80009"/>
            <a:ext cx="8229600" cy="952500"/>
          </a:xfrm>
        </p:spPr>
        <p:txBody>
          <a:bodyPr/>
          <a:lstStyle/>
          <a:p>
            <a:pPr algn="l"/>
            <a:r>
              <a:rPr lang="en-US" dirty="0"/>
              <a:t>Cap</a:t>
            </a:r>
            <a:r>
              <a:rPr lang="es-ES" dirty="0" err="1"/>
              <a:t>ítulo</a:t>
            </a:r>
            <a:r>
              <a:rPr lang="es-ES" dirty="0"/>
              <a:t> 7</a:t>
            </a:r>
            <a:endParaRPr lang="en-US" dirty="0"/>
          </a:p>
        </p:txBody>
      </p:sp>
      <p:sp>
        <p:nvSpPr>
          <p:cNvPr id="4" name="TextBox 3"/>
          <p:cNvSpPr txBox="1"/>
          <p:nvPr/>
        </p:nvSpPr>
        <p:spPr>
          <a:xfrm>
            <a:off x="159480" y="2267926"/>
            <a:ext cx="2992138" cy="1631216"/>
          </a:xfrm>
          <a:prstGeom prst="rect">
            <a:avLst/>
          </a:prstGeom>
          <a:solidFill>
            <a:schemeClr val="tx1">
              <a:alpha val="70000"/>
            </a:schemeClr>
          </a:solidFill>
        </p:spPr>
        <p:txBody>
          <a:bodyPr wrap="square" rtlCol="0">
            <a:spAutoFit/>
          </a:bodyPr>
          <a:lstStyle/>
          <a:p>
            <a:r>
              <a:rPr lang="en-US" sz="2000" b="1" dirty="0">
                <a:solidFill>
                  <a:schemeClr val="bg1"/>
                </a:solidFill>
              </a:rPr>
              <a:t>Daniel 7:2 (NBLA) </a:t>
            </a:r>
            <a:r>
              <a:rPr lang="en-US" sz="2000" dirty="0">
                <a:solidFill>
                  <a:schemeClr val="bg1"/>
                </a:solidFill>
              </a:rPr>
              <a:t/>
            </a:r>
            <a:br>
              <a:rPr lang="en-US" sz="2000" dirty="0">
                <a:solidFill>
                  <a:schemeClr val="bg1"/>
                </a:solidFill>
              </a:rPr>
            </a:br>
            <a:r>
              <a:rPr lang="en-US" sz="2000" baseline="30000" dirty="0">
                <a:solidFill>
                  <a:schemeClr val="bg1"/>
                </a:solidFill>
              </a:rPr>
              <a:t>2</a:t>
            </a:r>
            <a:r>
              <a:rPr lang="es-ES" sz="2000" dirty="0">
                <a:solidFill>
                  <a:schemeClr val="bg1"/>
                </a:solidFill>
              </a:rPr>
              <a:t>Miraba yo en mi visión nocturna que </a:t>
            </a:r>
            <a:r>
              <a:rPr lang="es-ES" sz="2000" b="1" u="sng" dirty="0">
                <a:solidFill>
                  <a:schemeClr val="bg1"/>
                </a:solidFill>
              </a:rPr>
              <a:t>los cuatro vientos del cielo </a:t>
            </a:r>
            <a:r>
              <a:rPr lang="es-ES" sz="2000" dirty="0">
                <a:solidFill>
                  <a:schemeClr val="bg1"/>
                </a:solidFill>
              </a:rPr>
              <a:t>agitaban el gran mar; </a:t>
            </a:r>
            <a:endParaRPr lang="en-US" sz="2000" dirty="0">
              <a:solidFill>
                <a:schemeClr val="bg1"/>
              </a:solidFill>
            </a:endParaRPr>
          </a:p>
        </p:txBody>
      </p:sp>
      <p:sp>
        <p:nvSpPr>
          <p:cNvPr id="7" name="TextBox 6"/>
          <p:cNvSpPr txBox="1"/>
          <p:nvPr/>
        </p:nvSpPr>
        <p:spPr>
          <a:xfrm>
            <a:off x="244555" y="986170"/>
            <a:ext cx="2732569" cy="1015663"/>
          </a:xfrm>
          <a:prstGeom prst="rect">
            <a:avLst/>
          </a:prstGeom>
          <a:solidFill>
            <a:schemeClr val="tx1">
              <a:alpha val="70000"/>
            </a:schemeClr>
          </a:solidFill>
        </p:spPr>
        <p:txBody>
          <a:bodyPr wrap="square" rtlCol="0">
            <a:spAutoFit/>
          </a:bodyPr>
          <a:lstStyle>
            <a:defPPr>
              <a:defRPr lang="en-US"/>
            </a:defPPr>
            <a:lvl1pPr>
              <a:defRPr sz="2000" b="1">
                <a:solidFill>
                  <a:schemeClr val="bg1"/>
                </a:solidFill>
              </a:defRPr>
            </a:lvl1pPr>
          </a:lstStyle>
          <a:p>
            <a:r>
              <a:rPr lang="en-US" dirty="0">
                <a:solidFill>
                  <a:srgbClr val="FFFF00"/>
                </a:solidFill>
              </a:rPr>
              <a:t>Dios/el </a:t>
            </a:r>
            <a:r>
              <a:rPr lang="en-US" dirty="0" err="1">
                <a:solidFill>
                  <a:srgbClr val="FFFF00"/>
                </a:solidFill>
              </a:rPr>
              <a:t>cielo</a:t>
            </a:r>
            <a:r>
              <a:rPr lang="en-US" dirty="0">
                <a:solidFill>
                  <a:srgbClr val="FFFF00"/>
                </a:solidFill>
              </a:rPr>
              <a:t> </a:t>
            </a:r>
            <a:r>
              <a:rPr lang="en-US" dirty="0" err="1">
                <a:solidFill>
                  <a:srgbClr val="FFFF00"/>
                </a:solidFill>
              </a:rPr>
              <a:t>en</a:t>
            </a:r>
            <a:r>
              <a:rPr lang="en-US" dirty="0">
                <a:solidFill>
                  <a:srgbClr val="FFFF00"/>
                </a:solidFill>
              </a:rPr>
              <a:t> </a:t>
            </a:r>
            <a:r>
              <a:rPr lang="en-US" dirty="0" err="1">
                <a:solidFill>
                  <a:srgbClr val="FFFF00"/>
                </a:solidFill>
              </a:rPr>
              <a:t>acci</a:t>
            </a:r>
            <a:r>
              <a:rPr lang="es-ES" dirty="0" err="1">
                <a:solidFill>
                  <a:srgbClr val="FFFF00"/>
                </a:solidFill>
              </a:rPr>
              <a:t>ón</a:t>
            </a:r>
            <a:endParaRPr lang="en-US" dirty="0">
              <a:solidFill>
                <a:srgbClr val="FFFF00"/>
              </a:solidFill>
            </a:endParaRPr>
          </a:p>
          <a:p>
            <a:r>
              <a:rPr lang="en-US" dirty="0" err="1">
                <a:solidFill>
                  <a:srgbClr val="FFFF00"/>
                </a:solidFill>
              </a:rPr>
              <a:t>Turbulencias</a:t>
            </a:r>
            <a:endParaRPr lang="en-US" dirty="0">
              <a:solidFill>
                <a:srgbClr val="FFFF00"/>
              </a:solidFill>
            </a:endParaRPr>
          </a:p>
          <a:p>
            <a:r>
              <a:rPr lang="en-US" dirty="0" err="1">
                <a:solidFill>
                  <a:srgbClr val="FFFF00"/>
                </a:solidFill>
              </a:rPr>
              <a:t>Viento</a:t>
            </a:r>
            <a:r>
              <a:rPr lang="en-US" dirty="0">
                <a:solidFill>
                  <a:srgbClr val="FFFF00"/>
                </a:solidFill>
              </a:rPr>
              <a:t> - Celestial</a:t>
            </a:r>
          </a:p>
        </p:txBody>
      </p:sp>
      <p:sp>
        <p:nvSpPr>
          <p:cNvPr id="8" name="Text Box 2"/>
          <p:cNvSpPr txBox="1">
            <a:spLocks noChangeArrowheads="1"/>
          </p:cNvSpPr>
          <p:nvPr/>
        </p:nvSpPr>
        <p:spPr bwMode="auto">
          <a:xfrm>
            <a:off x="3236683" y="949873"/>
            <a:ext cx="5817870" cy="3739229"/>
          </a:xfrm>
          <a:prstGeom prst="rect">
            <a:avLst/>
          </a:prstGeom>
          <a:solidFill>
            <a:srgbClr val="FFFFFF">
              <a:alpha val="70000"/>
            </a:srgbClr>
          </a:solidFill>
          <a:ln w="9525">
            <a:solidFill>
              <a:srgbClr val="000000"/>
            </a:solidFill>
            <a:miter lim="800000"/>
            <a:headEnd/>
            <a:tailEnd/>
          </a:ln>
        </p:spPr>
        <p:txBody>
          <a:bodyPr rot="0" vert="horz" wrap="square" lIns="91440" tIns="45720" rIns="91440" bIns="45720" anchor="t" anchorCtr="0">
            <a:spAutoFit/>
          </a:bodyPr>
          <a:lstStyle/>
          <a:p>
            <a:pPr>
              <a:lnSpc>
                <a:spcPct val="115000"/>
              </a:lnSpc>
              <a:spcAft>
                <a:spcPts val="1000"/>
              </a:spcAft>
            </a:pPr>
            <a:r>
              <a:rPr lang="en-US" sz="2000" b="1" dirty="0" err="1" smtClean="0">
                <a:effectLst/>
                <a:latin typeface="Calibri"/>
                <a:ea typeface="Calibri"/>
                <a:cs typeface="Times New Roman"/>
              </a:rPr>
              <a:t>Apocalipsis</a:t>
            </a:r>
            <a:r>
              <a:rPr lang="en-US" sz="2000" b="1" dirty="0" smtClean="0">
                <a:effectLst/>
                <a:latin typeface="Calibri"/>
                <a:ea typeface="Calibri"/>
                <a:cs typeface="Times New Roman"/>
              </a:rPr>
              <a:t> 7:1-2 (NBLA) </a:t>
            </a:r>
            <a:r>
              <a:rPr lang="en-US" sz="2000" dirty="0">
                <a:effectLst/>
                <a:latin typeface="Calibri"/>
                <a:ea typeface="Calibri"/>
                <a:cs typeface="Times New Roman"/>
              </a:rPr>
              <a:t/>
            </a:r>
            <a:br>
              <a:rPr lang="en-US" sz="2000" dirty="0">
                <a:effectLst/>
                <a:latin typeface="Calibri"/>
                <a:ea typeface="Calibri"/>
                <a:cs typeface="Times New Roman"/>
              </a:rPr>
            </a:br>
            <a:r>
              <a:rPr lang="en-US" sz="2000" baseline="30000" dirty="0" smtClean="0">
                <a:effectLst/>
                <a:latin typeface="Calibri"/>
                <a:ea typeface="Calibri"/>
                <a:cs typeface="Times New Roman"/>
              </a:rPr>
              <a:t>1</a:t>
            </a:r>
            <a:r>
              <a:rPr lang="es-ES" sz="2000" dirty="0" smtClean="0">
                <a:ea typeface="Calibri"/>
                <a:cs typeface="Times New Roman"/>
              </a:rPr>
              <a:t>Después </a:t>
            </a:r>
            <a:r>
              <a:rPr lang="es-ES" sz="2000" dirty="0">
                <a:ea typeface="Calibri"/>
                <a:cs typeface="Times New Roman"/>
              </a:rPr>
              <a:t>de esto, vi a cuatro ángeles de pie en los cuatro extremos de la tierra, que </a:t>
            </a:r>
            <a:r>
              <a:rPr lang="es-ES" sz="2000" u="sng" dirty="0">
                <a:ea typeface="Calibri"/>
                <a:cs typeface="Times New Roman"/>
              </a:rPr>
              <a:t>detenían los cuatro vientos de la tierra, para que no soplara viento alguno, ni sobre la tierra </a:t>
            </a:r>
            <a:r>
              <a:rPr lang="es-ES" sz="2000" dirty="0">
                <a:ea typeface="Calibri"/>
                <a:cs typeface="Times New Roman"/>
              </a:rPr>
              <a:t>ni sobre el mar ni sobre ningún árbol. </a:t>
            </a:r>
          </a:p>
          <a:p>
            <a:pPr>
              <a:lnSpc>
                <a:spcPct val="115000"/>
              </a:lnSpc>
              <a:spcAft>
                <a:spcPts val="1000"/>
              </a:spcAft>
            </a:pPr>
            <a:r>
              <a:rPr lang="es-ES" sz="2000" dirty="0" smtClean="0">
                <a:ea typeface="Calibri"/>
                <a:cs typeface="Times New Roman"/>
              </a:rPr>
              <a:t>2</a:t>
            </a:r>
            <a:r>
              <a:rPr lang="es-ES" sz="2000" dirty="0">
                <a:ea typeface="Calibri"/>
                <a:cs typeface="Times New Roman"/>
              </a:rPr>
              <a:t>  También vi a otro ángel que subía de donde sale el sol y que tenía el sello del Dios vivo. </a:t>
            </a:r>
            <a:r>
              <a:rPr lang="es-ES" sz="2000" u="sng" dirty="0">
                <a:ea typeface="Calibri"/>
                <a:cs typeface="Times New Roman"/>
              </a:rPr>
              <a:t>Y gritó a gran voz a los cuatro ángeles a quienes se les había concedido hacer daño a la tierra y al mar</a:t>
            </a:r>
            <a:r>
              <a:rPr lang="es-ES" sz="2000" dirty="0">
                <a:ea typeface="Calibri"/>
                <a:cs typeface="Times New Roman"/>
              </a:rPr>
              <a:t>: </a:t>
            </a:r>
            <a:endParaRPr lang="en-US" sz="2000" u="sng" dirty="0">
              <a:effectLst/>
              <a:latin typeface="Calibri"/>
              <a:ea typeface="Calibri"/>
              <a:cs typeface="Times New Roman"/>
            </a:endParaRPr>
          </a:p>
        </p:txBody>
      </p:sp>
    </p:spTree>
    <p:extLst>
      <p:ext uri="{BB962C8B-B14F-4D97-AF65-F5344CB8AC3E}">
        <p14:creationId xmlns:p14="http://schemas.microsoft.com/office/powerpoint/2010/main" val="379628150"/>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le 1"/>
          <p:cNvSpPr>
            <a:spLocks noGrp="1"/>
          </p:cNvSpPr>
          <p:nvPr>
            <p:ph type="title"/>
          </p:nvPr>
        </p:nvSpPr>
        <p:spPr>
          <a:xfrm>
            <a:off x="0" y="80009"/>
            <a:ext cx="8229600" cy="952500"/>
          </a:xfrm>
        </p:spPr>
        <p:txBody>
          <a:bodyPr/>
          <a:lstStyle/>
          <a:p>
            <a:pPr algn="l"/>
            <a:r>
              <a:rPr lang="en-US" dirty="0"/>
              <a:t>Cap</a:t>
            </a:r>
            <a:r>
              <a:rPr lang="es-ES" dirty="0" err="1"/>
              <a:t>ítulo</a:t>
            </a:r>
            <a:r>
              <a:rPr lang="es-ES" dirty="0"/>
              <a:t> 7</a:t>
            </a:r>
            <a:endParaRPr lang="en-US" dirty="0"/>
          </a:p>
        </p:txBody>
      </p:sp>
      <p:sp>
        <p:nvSpPr>
          <p:cNvPr id="4" name="TextBox 3"/>
          <p:cNvSpPr txBox="1"/>
          <p:nvPr/>
        </p:nvSpPr>
        <p:spPr>
          <a:xfrm>
            <a:off x="116973" y="2268179"/>
            <a:ext cx="2732569" cy="1631216"/>
          </a:xfrm>
          <a:prstGeom prst="rect">
            <a:avLst/>
          </a:prstGeom>
          <a:solidFill>
            <a:schemeClr val="tx1">
              <a:alpha val="70000"/>
            </a:schemeClr>
          </a:solidFill>
        </p:spPr>
        <p:txBody>
          <a:bodyPr wrap="square" rtlCol="0">
            <a:spAutoFit/>
          </a:bodyPr>
          <a:lstStyle/>
          <a:p>
            <a:r>
              <a:rPr lang="en-US" sz="2000" b="1" dirty="0">
                <a:solidFill>
                  <a:schemeClr val="bg1"/>
                </a:solidFill>
              </a:rPr>
              <a:t>Daniel 7:2 (NBLA) </a:t>
            </a:r>
            <a:r>
              <a:rPr lang="en-US" sz="2000" dirty="0">
                <a:solidFill>
                  <a:schemeClr val="bg1"/>
                </a:solidFill>
              </a:rPr>
              <a:t/>
            </a:r>
            <a:br>
              <a:rPr lang="en-US" sz="2000" dirty="0">
                <a:solidFill>
                  <a:schemeClr val="bg1"/>
                </a:solidFill>
              </a:rPr>
            </a:br>
            <a:r>
              <a:rPr lang="en-US" sz="2000" baseline="30000" dirty="0">
                <a:solidFill>
                  <a:schemeClr val="bg1"/>
                </a:solidFill>
              </a:rPr>
              <a:t>2</a:t>
            </a:r>
            <a:r>
              <a:rPr lang="es-ES" sz="2000" dirty="0">
                <a:solidFill>
                  <a:schemeClr val="bg1"/>
                </a:solidFill>
              </a:rPr>
              <a:t>Miraba yo en mi visión nocturna que </a:t>
            </a:r>
            <a:r>
              <a:rPr lang="es-ES" sz="2000" b="1" u="sng" dirty="0">
                <a:solidFill>
                  <a:schemeClr val="bg1"/>
                </a:solidFill>
              </a:rPr>
              <a:t>los cuatro vientos del cielo </a:t>
            </a:r>
            <a:r>
              <a:rPr lang="es-ES" sz="2000" dirty="0">
                <a:solidFill>
                  <a:schemeClr val="bg1"/>
                </a:solidFill>
              </a:rPr>
              <a:t>agitaban el gran mar; </a:t>
            </a:r>
            <a:endParaRPr lang="en-US" sz="2000" dirty="0">
              <a:solidFill>
                <a:schemeClr val="bg1"/>
              </a:solidFill>
            </a:endParaRPr>
          </a:p>
        </p:txBody>
      </p:sp>
      <p:sp>
        <p:nvSpPr>
          <p:cNvPr id="9" name="Text Box 2"/>
          <p:cNvSpPr txBox="1">
            <a:spLocks noChangeArrowheads="1"/>
          </p:cNvSpPr>
          <p:nvPr/>
        </p:nvSpPr>
        <p:spPr bwMode="auto">
          <a:xfrm>
            <a:off x="3040912" y="83748"/>
            <a:ext cx="6103088" cy="5047536"/>
          </a:xfrm>
          <a:prstGeom prst="rect">
            <a:avLst/>
          </a:prstGeom>
          <a:solidFill>
            <a:srgbClr val="FFFFFF">
              <a:alpha val="80000"/>
            </a:srgbClr>
          </a:solidFill>
          <a:ln w="9525">
            <a:solidFill>
              <a:srgbClr val="000000"/>
            </a:solidFill>
            <a:miter lim="800000"/>
            <a:headEnd/>
            <a:tailEnd/>
          </a:ln>
        </p:spPr>
        <p:txBody>
          <a:bodyPr rot="0" vert="horz" wrap="square" lIns="91440" tIns="45720" rIns="91440" bIns="45720" anchor="t" anchorCtr="0">
            <a:spAutoFit/>
          </a:bodyPr>
          <a:lstStyle/>
          <a:p>
            <a:pPr marL="0" marR="0">
              <a:lnSpc>
                <a:spcPct val="115000"/>
              </a:lnSpc>
              <a:spcBef>
                <a:spcPts val="0"/>
              </a:spcBef>
            </a:pPr>
            <a:r>
              <a:rPr lang="en-US" sz="2000" b="1" dirty="0" err="1" smtClean="0">
                <a:effectLst/>
                <a:latin typeface="Calibri"/>
                <a:ea typeface="Calibri"/>
                <a:cs typeface="Times New Roman"/>
              </a:rPr>
              <a:t>Isaías</a:t>
            </a:r>
            <a:r>
              <a:rPr lang="en-US" sz="2000" b="1" dirty="0" smtClean="0">
                <a:effectLst/>
                <a:latin typeface="Calibri"/>
                <a:ea typeface="Calibri"/>
                <a:cs typeface="Times New Roman"/>
              </a:rPr>
              <a:t> 17:12-14 (NBLA) </a:t>
            </a:r>
            <a:r>
              <a:rPr lang="en-US" sz="2000" dirty="0">
                <a:effectLst/>
                <a:latin typeface="Calibri"/>
                <a:ea typeface="Calibri"/>
                <a:cs typeface="Times New Roman"/>
              </a:rPr>
              <a:t/>
            </a:r>
            <a:br>
              <a:rPr lang="en-US" sz="2000" dirty="0">
                <a:effectLst/>
                <a:latin typeface="Calibri"/>
                <a:ea typeface="Calibri"/>
                <a:cs typeface="Times New Roman"/>
              </a:rPr>
            </a:br>
            <a:r>
              <a:rPr lang="en-US" sz="2000" dirty="0" smtClean="0">
                <a:effectLst/>
                <a:latin typeface="Calibri"/>
                <a:ea typeface="Calibri"/>
                <a:cs typeface="Times New Roman"/>
              </a:rPr>
              <a:t>12</a:t>
            </a:r>
            <a:r>
              <a:rPr lang="es-ES" sz="2000" dirty="0">
                <a:ea typeface="Calibri"/>
                <a:cs typeface="Times New Roman"/>
              </a:rPr>
              <a:t>  </a:t>
            </a:r>
            <a:r>
              <a:rPr lang="es-ES" sz="2000" b="1" u="sng" dirty="0">
                <a:ea typeface="Calibri"/>
                <a:cs typeface="Times New Roman"/>
              </a:rPr>
              <a:t>¡Ay!, bramar de muchos pueblos </a:t>
            </a:r>
            <a:endParaRPr lang="es-ES" sz="2000" b="1" u="sng" dirty="0" smtClean="0">
              <a:ea typeface="Calibri"/>
              <a:cs typeface="Times New Roman"/>
            </a:endParaRPr>
          </a:p>
          <a:p>
            <a:pPr marL="0" marR="0">
              <a:lnSpc>
                <a:spcPct val="115000"/>
              </a:lnSpc>
              <a:spcBef>
                <a:spcPts val="0"/>
              </a:spcBef>
            </a:pPr>
            <a:r>
              <a:rPr lang="es-ES" sz="2000" b="1" u="sng" dirty="0" smtClean="0">
                <a:ea typeface="Calibri"/>
                <a:cs typeface="Times New Roman"/>
              </a:rPr>
              <a:t>Que </a:t>
            </a:r>
            <a:r>
              <a:rPr lang="es-ES" sz="2000" b="1" u="sng" dirty="0">
                <a:ea typeface="Calibri"/>
                <a:cs typeface="Times New Roman"/>
              </a:rPr>
              <a:t>braman como el bramido de los mares; </a:t>
            </a:r>
            <a:endParaRPr lang="es-ES" sz="2000" b="1" u="sng" dirty="0" smtClean="0">
              <a:ea typeface="Calibri"/>
              <a:cs typeface="Times New Roman"/>
            </a:endParaRPr>
          </a:p>
          <a:p>
            <a:pPr marL="0" marR="0">
              <a:lnSpc>
                <a:spcPct val="115000"/>
              </a:lnSpc>
              <a:spcBef>
                <a:spcPts val="0"/>
              </a:spcBef>
            </a:pPr>
            <a:r>
              <a:rPr lang="es-ES" sz="2000" dirty="0" smtClean="0">
                <a:ea typeface="Calibri"/>
                <a:cs typeface="Times New Roman"/>
              </a:rPr>
              <a:t>Rugir </a:t>
            </a:r>
            <a:r>
              <a:rPr lang="es-ES" sz="2000" dirty="0">
                <a:ea typeface="Calibri"/>
                <a:cs typeface="Times New Roman"/>
              </a:rPr>
              <a:t>de naciones </a:t>
            </a:r>
            <a:endParaRPr lang="es-ES" sz="2000" dirty="0" smtClean="0">
              <a:ea typeface="Calibri"/>
              <a:cs typeface="Times New Roman"/>
            </a:endParaRPr>
          </a:p>
          <a:p>
            <a:pPr marL="0" marR="0">
              <a:lnSpc>
                <a:spcPct val="115000"/>
              </a:lnSpc>
              <a:spcBef>
                <a:spcPts val="0"/>
              </a:spcBef>
            </a:pPr>
            <a:r>
              <a:rPr lang="es-ES" sz="2000" dirty="0" smtClean="0">
                <a:ea typeface="Calibri"/>
                <a:cs typeface="Times New Roman"/>
              </a:rPr>
              <a:t>Que </a:t>
            </a:r>
            <a:r>
              <a:rPr lang="es-ES" sz="2000" dirty="0">
                <a:ea typeface="Calibri"/>
                <a:cs typeface="Times New Roman"/>
              </a:rPr>
              <a:t>rugen como el rugido de violentas aguas. </a:t>
            </a:r>
          </a:p>
          <a:p>
            <a:pPr>
              <a:lnSpc>
                <a:spcPct val="115000"/>
              </a:lnSpc>
            </a:pPr>
            <a:r>
              <a:rPr lang="es-ES" sz="2000" dirty="0" smtClean="0">
                <a:ea typeface="Calibri"/>
                <a:cs typeface="Times New Roman"/>
              </a:rPr>
              <a:t>13</a:t>
            </a:r>
            <a:r>
              <a:rPr lang="es-ES" sz="2000" dirty="0">
                <a:ea typeface="Calibri"/>
                <a:cs typeface="Times New Roman"/>
              </a:rPr>
              <a:t>  </a:t>
            </a:r>
            <a:r>
              <a:rPr lang="es-ES" sz="2000" u="sng" dirty="0">
                <a:ea typeface="Calibri"/>
                <a:cs typeface="Times New Roman"/>
              </a:rPr>
              <a:t>Las naciones rugen como el rugido de muchas aguas, Pero Él las reprenderá y huirán lejos. </a:t>
            </a:r>
            <a:endParaRPr lang="es-ES" sz="2000" u="sng" dirty="0" smtClean="0">
              <a:ea typeface="Calibri"/>
              <a:cs typeface="Times New Roman"/>
            </a:endParaRPr>
          </a:p>
          <a:p>
            <a:pPr>
              <a:lnSpc>
                <a:spcPct val="115000"/>
              </a:lnSpc>
            </a:pPr>
            <a:r>
              <a:rPr lang="es-ES" sz="2000" dirty="0" smtClean="0">
                <a:ea typeface="Calibri"/>
                <a:cs typeface="Times New Roman"/>
              </a:rPr>
              <a:t>Serán </a:t>
            </a:r>
            <a:r>
              <a:rPr lang="es-ES" sz="2000" dirty="0">
                <a:ea typeface="Calibri"/>
                <a:cs typeface="Times New Roman"/>
              </a:rPr>
              <a:t>perseguidas como la paja de los montes delante del viento, </a:t>
            </a:r>
            <a:endParaRPr lang="es-ES" sz="2000" dirty="0" smtClean="0">
              <a:ea typeface="Calibri"/>
              <a:cs typeface="Times New Roman"/>
            </a:endParaRPr>
          </a:p>
          <a:p>
            <a:pPr>
              <a:lnSpc>
                <a:spcPct val="115000"/>
              </a:lnSpc>
            </a:pPr>
            <a:r>
              <a:rPr lang="es-ES" sz="2000" dirty="0" smtClean="0">
                <a:ea typeface="Calibri"/>
                <a:cs typeface="Times New Roman"/>
              </a:rPr>
              <a:t>Y </a:t>
            </a:r>
            <a:r>
              <a:rPr lang="es-ES" sz="2000" dirty="0">
                <a:ea typeface="Calibri"/>
                <a:cs typeface="Times New Roman"/>
              </a:rPr>
              <a:t>como polvo de torbellino delante del vendaval. </a:t>
            </a:r>
          </a:p>
          <a:p>
            <a:pPr>
              <a:lnSpc>
                <a:spcPct val="115000"/>
              </a:lnSpc>
            </a:pPr>
            <a:r>
              <a:rPr lang="es-ES" sz="2000" dirty="0" smtClean="0">
                <a:ea typeface="Calibri"/>
                <a:cs typeface="Times New Roman"/>
              </a:rPr>
              <a:t>14</a:t>
            </a:r>
            <a:r>
              <a:rPr lang="es-ES" sz="2000" dirty="0">
                <a:ea typeface="Calibri"/>
                <a:cs typeface="Times New Roman"/>
              </a:rPr>
              <a:t>  </a:t>
            </a:r>
            <a:r>
              <a:rPr lang="es-ES" sz="2000" u="sng" dirty="0">
                <a:ea typeface="Calibri"/>
                <a:cs typeface="Times New Roman"/>
              </a:rPr>
              <a:t>Al tiempo de la tarde, hay terror. </a:t>
            </a:r>
            <a:endParaRPr lang="es-ES" sz="2000" u="sng" dirty="0" smtClean="0">
              <a:ea typeface="Calibri"/>
              <a:cs typeface="Times New Roman"/>
            </a:endParaRPr>
          </a:p>
          <a:p>
            <a:pPr>
              <a:lnSpc>
                <a:spcPct val="115000"/>
              </a:lnSpc>
            </a:pPr>
            <a:r>
              <a:rPr lang="es-ES" sz="2000" u="sng" dirty="0" smtClean="0">
                <a:ea typeface="Calibri"/>
                <a:cs typeface="Times New Roman"/>
              </a:rPr>
              <a:t>Antes </a:t>
            </a:r>
            <a:r>
              <a:rPr lang="es-ES" sz="2000" u="sng" dirty="0">
                <a:ea typeface="Calibri"/>
                <a:cs typeface="Times New Roman"/>
              </a:rPr>
              <a:t>de la mañana ya no existen. </a:t>
            </a:r>
            <a:endParaRPr lang="es-ES" sz="2000" u="sng" dirty="0" smtClean="0">
              <a:ea typeface="Calibri"/>
              <a:cs typeface="Times New Roman"/>
            </a:endParaRPr>
          </a:p>
          <a:p>
            <a:pPr>
              <a:lnSpc>
                <a:spcPct val="115000"/>
              </a:lnSpc>
            </a:pPr>
            <a:r>
              <a:rPr lang="es-ES" sz="2000" dirty="0" smtClean="0">
                <a:ea typeface="Calibri"/>
                <a:cs typeface="Times New Roman"/>
              </a:rPr>
              <a:t>Tal </a:t>
            </a:r>
            <a:r>
              <a:rPr lang="es-ES" sz="2000" dirty="0">
                <a:ea typeface="Calibri"/>
                <a:cs typeface="Times New Roman"/>
              </a:rPr>
              <a:t>será la porción de los que nos despojan, </a:t>
            </a:r>
            <a:endParaRPr lang="es-ES" sz="2000" dirty="0" smtClean="0">
              <a:ea typeface="Calibri"/>
              <a:cs typeface="Times New Roman"/>
            </a:endParaRPr>
          </a:p>
          <a:p>
            <a:pPr>
              <a:lnSpc>
                <a:spcPct val="115000"/>
              </a:lnSpc>
            </a:pPr>
            <a:r>
              <a:rPr lang="es-ES" sz="2000" dirty="0" smtClean="0">
                <a:ea typeface="Calibri"/>
                <a:cs typeface="Times New Roman"/>
              </a:rPr>
              <a:t>Y </a:t>
            </a:r>
            <a:r>
              <a:rPr lang="es-ES" sz="2000" dirty="0">
                <a:ea typeface="Calibri"/>
                <a:cs typeface="Times New Roman"/>
              </a:rPr>
              <a:t>la suerte de los que nos saquean. </a:t>
            </a:r>
            <a:endParaRPr lang="en-US" sz="2000" dirty="0">
              <a:effectLst/>
              <a:latin typeface="Calibri"/>
              <a:ea typeface="Calibri"/>
              <a:cs typeface="Times New Roman"/>
            </a:endParaRPr>
          </a:p>
        </p:txBody>
      </p:sp>
      <p:sp>
        <p:nvSpPr>
          <p:cNvPr id="10" name="Rectangle 9"/>
          <p:cNvSpPr/>
          <p:nvPr/>
        </p:nvSpPr>
        <p:spPr>
          <a:xfrm>
            <a:off x="116955" y="992615"/>
            <a:ext cx="2052084" cy="1015663"/>
          </a:xfrm>
          <a:prstGeom prst="rect">
            <a:avLst/>
          </a:prstGeom>
          <a:solidFill>
            <a:schemeClr val="tx1">
              <a:alpha val="70000"/>
            </a:schemeClr>
          </a:solidFill>
        </p:spPr>
        <p:txBody>
          <a:bodyPr wrap="square" rtlCol="0">
            <a:spAutoFit/>
          </a:bodyPr>
          <a:lstStyle/>
          <a:p>
            <a:r>
              <a:rPr lang="en-US" sz="2000" b="1" dirty="0" smtClean="0">
                <a:solidFill>
                  <a:srgbClr val="FFFF00"/>
                </a:solidFill>
              </a:rPr>
              <a:t>Estado </a:t>
            </a:r>
            <a:r>
              <a:rPr lang="en-US" sz="2000" b="1" dirty="0" err="1" smtClean="0">
                <a:solidFill>
                  <a:srgbClr val="FFFF00"/>
                </a:solidFill>
              </a:rPr>
              <a:t>inquieto</a:t>
            </a:r>
            <a:r>
              <a:rPr lang="en-US" sz="2000" b="1" dirty="0" smtClean="0">
                <a:solidFill>
                  <a:srgbClr val="FFFF00"/>
                </a:solidFill>
              </a:rPr>
              <a:t> de las </a:t>
            </a:r>
            <a:r>
              <a:rPr lang="en-US" sz="2000" b="1" dirty="0" err="1" smtClean="0">
                <a:solidFill>
                  <a:srgbClr val="FFFF00"/>
                </a:solidFill>
              </a:rPr>
              <a:t>naciones</a:t>
            </a:r>
            <a:endParaRPr lang="en-US" sz="2000" b="1" dirty="0">
              <a:solidFill>
                <a:srgbClr val="FFFF00"/>
              </a:solidFill>
            </a:endParaRPr>
          </a:p>
          <a:p>
            <a:r>
              <a:rPr lang="en-US" sz="2000" b="1" dirty="0" smtClean="0">
                <a:solidFill>
                  <a:srgbClr val="FFFF00"/>
                </a:solidFill>
              </a:rPr>
              <a:t>El mar</a:t>
            </a:r>
            <a:endParaRPr lang="en-US" sz="2000" b="1" dirty="0">
              <a:solidFill>
                <a:srgbClr val="FFFF00"/>
              </a:solidFill>
            </a:endParaRPr>
          </a:p>
        </p:txBody>
      </p:sp>
    </p:spTree>
    <p:extLst>
      <p:ext uri="{BB962C8B-B14F-4D97-AF65-F5344CB8AC3E}">
        <p14:creationId xmlns:p14="http://schemas.microsoft.com/office/powerpoint/2010/main" val="776983935"/>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t>
            </a:r>
            <a:r>
              <a:rPr lang="es-ES" dirty="0" err="1"/>
              <a:t>ítulo</a:t>
            </a:r>
            <a:r>
              <a:rPr lang="es-ES" dirty="0"/>
              <a:t> 7</a:t>
            </a:r>
            <a:endParaRPr lang="en-US" dirty="0"/>
          </a:p>
        </p:txBody>
      </p:sp>
      <p:sp>
        <p:nvSpPr>
          <p:cNvPr id="4" name="TextBox 3"/>
          <p:cNvSpPr txBox="1"/>
          <p:nvPr/>
        </p:nvSpPr>
        <p:spPr>
          <a:xfrm>
            <a:off x="170131" y="1084519"/>
            <a:ext cx="6305107" cy="1631216"/>
          </a:xfrm>
          <a:prstGeom prst="rect">
            <a:avLst/>
          </a:prstGeom>
          <a:noFill/>
        </p:spPr>
        <p:txBody>
          <a:bodyPr wrap="square" rtlCol="0">
            <a:spAutoFit/>
          </a:bodyPr>
          <a:lstStyle/>
          <a:p>
            <a:r>
              <a:rPr lang="en-US" sz="2000" b="1" dirty="0" smtClean="0">
                <a:solidFill>
                  <a:prstClr val="white"/>
                </a:solidFill>
              </a:rPr>
              <a:t>Daniel 7:2-3(NBLA) </a:t>
            </a:r>
            <a:r>
              <a:rPr lang="en-US" sz="2000" dirty="0">
                <a:solidFill>
                  <a:prstClr val="white"/>
                </a:solidFill>
              </a:rPr>
              <a:t/>
            </a:r>
            <a:br>
              <a:rPr lang="en-US" sz="2000" dirty="0">
                <a:solidFill>
                  <a:prstClr val="white"/>
                </a:solidFill>
              </a:rPr>
            </a:br>
            <a:r>
              <a:rPr lang="en-US" sz="2000" baseline="30000" dirty="0" smtClean="0">
                <a:solidFill>
                  <a:prstClr val="white"/>
                </a:solidFill>
              </a:rPr>
              <a:t>2</a:t>
            </a:r>
            <a:r>
              <a:rPr lang="en-US" sz="2000" dirty="0" smtClean="0">
                <a:solidFill>
                  <a:prstClr val="white"/>
                </a:solidFill>
              </a:rPr>
              <a:t>Daniel </a:t>
            </a:r>
            <a:r>
              <a:rPr lang="en-US" sz="2000" dirty="0">
                <a:solidFill>
                  <a:prstClr val="white"/>
                </a:solidFill>
              </a:rPr>
              <a:t>spoke, saying, “I saw in my vision by night, and behold, the four winds of heaven were stirring up the Great Sea.  </a:t>
            </a:r>
            <a:endParaRPr lang="en-US" sz="2000" dirty="0" smtClean="0">
              <a:solidFill>
                <a:prstClr val="white"/>
              </a:solidFill>
            </a:endParaRPr>
          </a:p>
          <a:p>
            <a:r>
              <a:rPr lang="en-US" sz="2000" dirty="0">
                <a:solidFill>
                  <a:prstClr val="white"/>
                </a:solidFill>
              </a:rPr>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1479"/>
            <a:ext cx="9144000" cy="4510863"/>
          </a:xfrm>
          <a:prstGeom prst="rect">
            <a:avLst/>
          </a:prstGeom>
        </p:spPr>
      </p:pic>
      <p:sp>
        <p:nvSpPr>
          <p:cNvPr id="7" name="TextBox 6"/>
          <p:cNvSpPr txBox="1"/>
          <p:nvPr/>
        </p:nvSpPr>
        <p:spPr>
          <a:xfrm>
            <a:off x="116955" y="1318437"/>
            <a:ext cx="8623008" cy="707886"/>
          </a:xfrm>
          <a:prstGeom prst="rect">
            <a:avLst/>
          </a:prstGeom>
          <a:solidFill>
            <a:schemeClr val="tx1">
              <a:alpha val="70000"/>
            </a:schemeClr>
          </a:solidFill>
        </p:spPr>
        <p:txBody>
          <a:bodyPr wrap="square" rtlCol="0">
            <a:spAutoFit/>
          </a:bodyPr>
          <a:lstStyle>
            <a:defPPr>
              <a:defRPr lang="en-US"/>
            </a:defPPr>
            <a:lvl1pPr>
              <a:defRPr sz="2000" b="1">
                <a:solidFill>
                  <a:schemeClr val="bg1"/>
                </a:solidFill>
              </a:defRPr>
            </a:lvl1pPr>
          </a:lstStyle>
          <a:p>
            <a:r>
              <a:rPr lang="en-US" dirty="0"/>
              <a:t>Daniel </a:t>
            </a:r>
            <a:r>
              <a:rPr lang="en-US" dirty="0" smtClean="0"/>
              <a:t>7:3 (NBLA) </a:t>
            </a:r>
            <a:r>
              <a:rPr lang="en-US" dirty="0"/>
              <a:t/>
            </a:r>
            <a:br>
              <a:rPr lang="en-US" dirty="0"/>
            </a:br>
            <a:r>
              <a:rPr lang="es-ES" b="0" dirty="0" smtClean="0"/>
              <a:t>Y </a:t>
            </a:r>
            <a:r>
              <a:rPr lang="es-ES" b="0" dirty="0"/>
              <a:t>cuatro bestias enormes, diferentes unas de otras, subían del </a:t>
            </a:r>
            <a:r>
              <a:rPr lang="es-ES" b="0" dirty="0" smtClean="0"/>
              <a:t>mar</a:t>
            </a:r>
            <a:r>
              <a:rPr lang="en-US" b="0" dirty="0" smtClean="0"/>
              <a:t>.</a:t>
            </a:r>
            <a:r>
              <a:rPr lang="en-US" b="0" dirty="0"/>
              <a:t> </a:t>
            </a:r>
            <a:r>
              <a:rPr lang="en-US" dirty="0"/>
              <a:t> </a:t>
            </a:r>
          </a:p>
        </p:txBody>
      </p:sp>
      <p:sp>
        <p:nvSpPr>
          <p:cNvPr id="8" name="Rectangle 7"/>
          <p:cNvSpPr/>
          <p:nvPr/>
        </p:nvSpPr>
        <p:spPr>
          <a:xfrm>
            <a:off x="116956" y="2097525"/>
            <a:ext cx="2052084" cy="1015663"/>
          </a:xfrm>
          <a:prstGeom prst="rect">
            <a:avLst/>
          </a:prstGeom>
          <a:solidFill>
            <a:schemeClr val="tx1">
              <a:alpha val="70000"/>
            </a:schemeClr>
          </a:solidFill>
        </p:spPr>
        <p:txBody>
          <a:bodyPr wrap="square" rtlCol="0">
            <a:spAutoFit/>
          </a:bodyPr>
          <a:lstStyle/>
          <a:p>
            <a:r>
              <a:rPr lang="en-US" sz="2000" b="1" dirty="0">
                <a:solidFill>
                  <a:srgbClr val="FFFF00"/>
                </a:solidFill>
              </a:rPr>
              <a:t>Estado </a:t>
            </a:r>
            <a:r>
              <a:rPr lang="en-US" sz="2000" b="1" dirty="0" err="1">
                <a:solidFill>
                  <a:srgbClr val="FFFF00"/>
                </a:solidFill>
              </a:rPr>
              <a:t>inquieto</a:t>
            </a:r>
            <a:r>
              <a:rPr lang="en-US" sz="2000" b="1" dirty="0">
                <a:solidFill>
                  <a:srgbClr val="FFFF00"/>
                </a:solidFill>
              </a:rPr>
              <a:t> de las </a:t>
            </a:r>
            <a:r>
              <a:rPr lang="en-US" sz="2000" b="1" dirty="0" err="1">
                <a:solidFill>
                  <a:srgbClr val="FFFF00"/>
                </a:solidFill>
              </a:rPr>
              <a:t>naciones</a:t>
            </a:r>
            <a:endParaRPr lang="en-US" sz="2000" b="1" dirty="0">
              <a:solidFill>
                <a:srgbClr val="FFFF00"/>
              </a:solidFill>
            </a:endParaRPr>
          </a:p>
          <a:p>
            <a:r>
              <a:rPr lang="en-US" sz="2000" b="1" dirty="0">
                <a:solidFill>
                  <a:srgbClr val="FFFF00"/>
                </a:solidFill>
              </a:rPr>
              <a:t>El mar</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429" y="3141305"/>
            <a:ext cx="3532416" cy="2680029"/>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9040" y="2916607"/>
            <a:ext cx="3104710" cy="2897729"/>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1485" y="1777818"/>
            <a:ext cx="5642810" cy="4085595"/>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21413" y="3194461"/>
            <a:ext cx="3645191" cy="2573704"/>
          </a:xfrm>
          <a:prstGeom prst="rect">
            <a:avLst/>
          </a:prstGeom>
        </p:spPr>
      </p:pic>
    </p:spTree>
    <p:extLst>
      <p:ext uri="{BB962C8B-B14F-4D97-AF65-F5344CB8AC3E}">
        <p14:creationId xmlns:p14="http://schemas.microsoft.com/office/powerpoint/2010/main" val="43295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250"/>
                                        <p:tgtEl>
                                          <p:spTgt spid="11"/>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750"/>
                                        <p:tgtEl>
                                          <p:spTgt spid="10"/>
                                        </p:tgtEl>
                                      </p:cBhvr>
                                    </p:animEffect>
                                  </p:childTnLst>
                                </p:cTn>
                              </p:par>
                            </p:childTnLst>
                          </p:cTn>
                        </p:par>
                        <p:par>
                          <p:cTn id="16" fill="hold">
                            <p:stCondLst>
                              <p:cond delay="275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t>
            </a:r>
            <a:r>
              <a:rPr lang="es-ES" dirty="0" err="1"/>
              <a:t>ítulo</a:t>
            </a:r>
            <a:r>
              <a:rPr lang="es-ES" dirty="0"/>
              <a:t> </a:t>
            </a:r>
            <a:r>
              <a:rPr lang="es-ES" dirty="0" smtClean="0"/>
              <a:t>7 </a:t>
            </a:r>
            <a:r>
              <a:rPr lang="en-US" dirty="0" smtClean="0"/>
              <a:t>– Las </a:t>
            </a:r>
            <a:r>
              <a:rPr lang="en-US" dirty="0" err="1" smtClean="0"/>
              <a:t>cuatro</a:t>
            </a:r>
            <a:r>
              <a:rPr lang="en-US" dirty="0" smtClean="0"/>
              <a:t> </a:t>
            </a:r>
            <a:r>
              <a:rPr lang="en-US" dirty="0" err="1" smtClean="0"/>
              <a:t>bestias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437" y="1439826"/>
            <a:ext cx="5029200" cy="3771900"/>
          </a:xfrm>
        </p:spPr>
      </p:pic>
      <p:sp>
        <p:nvSpPr>
          <p:cNvPr id="5" name="TextBox 4"/>
          <p:cNvSpPr txBox="1"/>
          <p:nvPr/>
        </p:nvSpPr>
        <p:spPr>
          <a:xfrm>
            <a:off x="5295236" y="1520456"/>
            <a:ext cx="3583172" cy="2862322"/>
          </a:xfrm>
          <a:prstGeom prst="rect">
            <a:avLst/>
          </a:prstGeom>
          <a:noFill/>
        </p:spPr>
        <p:txBody>
          <a:bodyPr wrap="square" rtlCol="0">
            <a:spAutoFit/>
          </a:bodyPr>
          <a:lstStyle/>
          <a:p>
            <a:r>
              <a:rPr lang="en-US" sz="2000" b="1" dirty="0" smtClean="0"/>
              <a:t>Daniel 7:4 (NBLA) </a:t>
            </a:r>
            <a:r>
              <a:rPr lang="en-US" sz="2000" dirty="0"/>
              <a:t/>
            </a:r>
            <a:br>
              <a:rPr lang="en-US" sz="2000" dirty="0"/>
            </a:br>
            <a:endParaRPr lang="en-US" sz="2000" dirty="0" smtClean="0"/>
          </a:p>
          <a:p>
            <a:r>
              <a:rPr lang="en-US" sz="2000" baseline="30000" dirty="0" smtClean="0"/>
              <a:t>4</a:t>
            </a:r>
            <a:r>
              <a:rPr lang="es-ES" sz="2000" dirty="0" smtClean="0"/>
              <a:t>La </a:t>
            </a:r>
            <a:r>
              <a:rPr lang="es-ES" sz="2000" dirty="0"/>
              <a:t>primera era como un león y tenía alas de águila. Mientras yo miraba, sus alas le fueron arrancadas, fue levantada del suelo y puesta sobre dos pies, como un hombre, y le fue dado corazón de hombre. </a:t>
            </a:r>
            <a:endParaRPr lang="en-US" sz="2000" dirty="0"/>
          </a:p>
        </p:txBody>
      </p:sp>
      <p:sp>
        <p:nvSpPr>
          <p:cNvPr id="6" name="TextBox 5"/>
          <p:cNvSpPr txBox="1"/>
          <p:nvPr/>
        </p:nvSpPr>
        <p:spPr>
          <a:xfrm>
            <a:off x="4983378" y="5216673"/>
            <a:ext cx="3953070" cy="369332"/>
          </a:xfrm>
          <a:prstGeom prst="rect">
            <a:avLst/>
          </a:prstGeom>
          <a:noFill/>
        </p:spPr>
        <p:txBody>
          <a:bodyPr wrap="none" rtlCol="0">
            <a:spAutoFit/>
          </a:bodyPr>
          <a:lstStyle/>
          <a:p>
            <a:r>
              <a:rPr lang="en-US" dirty="0" smtClean="0"/>
              <a:t>(Daniel 4 – la </a:t>
            </a:r>
            <a:r>
              <a:rPr lang="en-US" dirty="0" err="1" smtClean="0"/>
              <a:t>locura</a:t>
            </a:r>
            <a:r>
              <a:rPr lang="en-US" dirty="0" smtClean="0"/>
              <a:t> de </a:t>
            </a:r>
            <a:r>
              <a:rPr lang="en-US" dirty="0" err="1" smtClean="0"/>
              <a:t>Nabucodonosor</a:t>
            </a:r>
            <a:r>
              <a:rPr lang="en-US" dirty="0" smtClean="0"/>
              <a:t>)</a:t>
            </a:r>
            <a:endParaRPr lang="en-US" dirty="0"/>
          </a:p>
        </p:txBody>
      </p:sp>
      <p:sp>
        <p:nvSpPr>
          <p:cNvPr id="3" name="TextBox 2"/>
          <p:cNvSpPr txBox="1"/>
          <p:nvPr/>
        </p:nvSpPr>
        <p:spPr>
          <a:xfrm>
            <a:off x="3742660" y="1859823"/>
            <a:ext cx="1400206" cy="923330"/>
          </a:xfrm>
          <a:prstGeom prst="rect">
            <a:avLst/>
          </a:prstGeom>
          <a:noFill/>
        </p:spPr>
        <p:txBody>
          <a:bodyPr wrap="square" rtlCol="0">
            <a:spAutoFit/>
          </a:bodyPr>
          <a:lstStyle/>
          <a:p>
            <a:r>
              <a:rPr lang="en-US" dirty="0" smtClean="0">
                <a:solidFill>
                  <a:srgbClr val="FFFF00"/>
                </a:solidFill>
              </a:rPr>
              <a:t>Alas – se </a:t>
            </a:r>
            <a:r>
              <a:rPr lang="en-US" dirty="0" err="1" smtClean="0">
                <a:solidFill>
                  <a:srgbClr val="FFFF00"/>
                </a:solidFill>
              </a:rPr>
              <a:t>mueve</a:t>
            </a:r>
            <a:r>
              <a:rPr lang="en-US" dirty="0" smtClean="0">
                <a:solidFill>
                  <a:srgbClr val="FFFF00"/>
                </a:solidFill>
              </a:rPr>
              <a:t> </a:t>
            </a:r>
            <a:r>
              <a:rPr lang="en-US" dirty="0" err="1" smtClean="0">
                <a:solidFill>
                  <a:srgbClr val="FFFF00"/>
                </a:solidFill>
              </a:rPr>
              <a:t>rápido</a:t>
            </a:r>
            <a:endParaRPr lang="en-US" dirty="0">
              <a:solidFill>
                <a:srgbClr val="FFFF00"/>
              </a:solidFill>
            </a:endParaRPr>
          </a:p>
        </p:txBody>
      </p:sp>
    </p:spTree>
    <p:extLst>
      <p:ext uri="{BB962C8B-B14F-4D97-AF65-F5344CB8AC3E}">
        <p14:creationId xmlns:p14="http://schemas.microsoft.com/office/powerpoint/2010/main" val="1025401866"/>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t>
            </a:r>
            <a:r>
              <a:rPr lang="es-ES" dirty="0" err="1"/>
              <a:t>ítulo</a:t>
            </a:r>
            <a:r>
              <a:rPr lang="es-ES" dirty="0"/>
              <a:t> 7 </a:t>
            </a:r>
            <a:r>
              <a:rPr lang="en-US" dirty="0"/>
              <a:t>– Las </a:t>
            </a:r>
            <a:r>
              <a:rPr lang="en-US" dirty="0" err="1"/>
              <a:t>cuatro</a:t>
            </a:r>
            <a:r>
              <a:rPr lang="en-US" dirty="0"/>
              <a:t> </a:t>
            </a:r>
            <a:r>
              <a:rPr lang="en-US" dirty="0" err="1"/>
              <a:t>bestias</a:t>
            </a:r>
            <a:endParaRPr lang="en-US" dirty="0"/>
          </a:p>
        </p:txBody>
      </p:sp>
      <p:sp>
        <p:nvSpPr>
          <p:cNvPr id="5" name="TextBox 4"/>
          <p:cNvSpPr txBox="1"/>
          <p:nvPr/>
        </p:nvSpPr>
        <p:spPr>
          <a:xfrm>
            <a:off x="5295236" y="1233379"/>
            <a:ext cx="3583172" cy="2862322"/>
          </a:xfrm>
          <a:prstGeom prst="rect">
            <a:avLst/>
          </a:prstGeom>
          <a:noFill/>
        </p:spPr>
        <p:txBody>
          <a:bodyPr wrap="square" rtlCol="0">
            <a:spAutoFit/>
          </a:bodyPr>
          <a:lstStyle/>
          <a:p>
            <a:r>
              <a:rPr lang="en-US" sz="2000" b="1" dirty="0" smtClean="0"/>
              <a:t>Daniel 7:5 (NBLA) </a:t>
            </a:r>
          </a:p>
          <a:p>
            <a:r>
              <a:rPr lang="en-US" sz="2000" dirty="0"/>
              <a:t/>
            </a:r>
            <a:br>
              <a:rPr lang="en-US" sz="2000" dirty="0"/>
            </a:br>
            <a:r>
              <a:rPr lang="en-US" sz="2000" baseline="30000" dirty="0" smtClean="0"/>
              <a:t>5</a:t>
            </a:r>
            <a:r>
              <a:rPr lang="es-ES" sz="2000" dirty="0" smtClean="0"/>
              <a:t>Y </a:t>
            </a:r>
            <a:r>
              <a:rPr lang="es-ES" sz="2000" dirty="0"/>
              <a:t>otra segunda bestia, semejante a un oso, </a:t>
            </a:r>
            <a:r>
              <a:rPr lang="es-ES" sz="2000" u="sng" dirty="0"/>
              <a:t>estaba levantada de un costado</a:t>
            </a:r>
            <a:r>
              <a:rPr lang="es-ES" sz="2000" dirty="0"/>
              <a:t>, y </a:t>
            </a:r>
            <a:r>
              <a:rPr lang="es-ES" sz="2000" u="sng" dirty="0"/>
              <a:t>en su boca, entre sus dientes, tenía tres costillas</a:t>
            </a:r>
            <a:r>
              <a:rPr lang="es-ES" sz="2000" dirty="0"/>
              <a:t>. Y le dijeron así: “Levántate, y devora mucha carne”. </a:t>
            </a:r>
            <a:endParaRPr lang="en-US" sz="2000" dirty="0">
              <a:solidFill>
                <a:prstClr val="black"/>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3377"/>
            <a:ext cx="5295236" cy="3971427"/>
          </a:xfrm>
          <a:prstGeom prst="rect">
            <a:avLst/>
          </a:prstGeom>
        </p:spPr>
      </p:pic>
      <p:sp>
        <p:nvSpPr>
          <p:cNvPr id="9" name="TextBox 8"/>
          <p:cNvSpPr txBox="1"/>
          <p:nvPr/>
        </p:nvSpPr>
        <p:spPr>
          <a:xfrm>
            <a:off x="116960" y="4029740"/>
            <a:ext cx="5390707" cy="1477328"/>
          </a:xfrm>
          <a:prstGeom prst="rect">
            <a:avLst/>
          </a:prstGeom>
          <a:solidFill>
            <a:schemeClr val="bg1"/>
          </a:solidFill>
        </p:spPr>
        <p:txBody>
          <a:bodyPr wrap="square" rtlCol="0">
            <a:spAutoFit/>
          </a:bodyPr>
          <a:lstStyle/>
          <a:p>
            <a:r>
              <a:rPr lang="en-US" b="1" dirty="0" smtClean="0"/>
              <a:t>Daniel 8:3 (NBLA) </a:t>
            </a:r>
            <a:r>
              <a:rPr lang="en-US" dirty="0"/>
              <a:t/>
            </a:r>
            <a:br>
              <a:rPr lang="en-US" dirty="0"/>
            </a:br>
            <a:r>
              <a:rPr lang="en-US" baseline="30000" dirty="0" smtClean="0"/>
              <a:t>3</a:t>
            </a:r>
            <a:r>
              <a:rPr lang="es-ES" dirty="0" smtClean="0"/>
              <a:t>Alcé</a:t>
            </a:r>
            <a:r>
              <a:rPr lang="es-ES" dirty="0"/>
              <a:t>, pues, mis ojos y miré que un carnero estaba delante del río. Tenía dos cuernos, y los dos cuernos eran altos, </a:t>
            </a:r>
            <a:r>
              <a:rPr lang="es-ES" u="sng" dirty="0"/>
              <a:t>pero uno era más alto que el otro, y el más alto creció el último</a:t>
            </a:r>
            <a:r>
              <a:rPr lang="es-ES" dirty="0"/>
              <a:t>. </a:t>
            </a:r>
            <a:r>
              <a:rPr lang="en-US" u="sng" dirty="0" smtClean="0"/>
              <a:t> </a:t>
            </a:r>
            <a:endParaRPr lang="en-US" u="sng" dirty="0"/>
          </a:p>
        </p:txBody>
      </p:sp>
      <p:sp>
        <p:nvSpPr>
          <p:cNvPr id="10" name="Rectangle 9"/>
          <p:cNvSpPr/>
          <p:nvPr/>
        </p:nvSpPr>
        <p:spPr>
          <a:xfrm>
            <a:off x="5603375" y="4115074"/>
            <a:ext cx="3370743" cy="1200329"/>
          </a:xfrm>
          <a:prstGeom prst="rect">
            <a:avLst/>
          </a:prstGeom>
          <a:solidFill>
            <a:schemeClr val="bg1"/>
          </a:solidFill>
        </p:spPr>
        <p:txBody>
          <a:bodyPr wrap="square">
            <a:spAutoFit/>
          </a:bodyPr>
          <a:lstStyle/>
          <a:p>
            <a:r>
              <a:rPr lang="en-US" b="1" dirty="0" smtClean="0"/>
              <a:t>Daniel 8:20 (NBLA) </a:t>
            </a:r>
            <a:r>
              <a:rPr lang="en-US" dirty="0"/>
              <a:t/>
            </a:r>
            <a:br>
              <a:rPr lang="en-US" dirty="0"/>
            </a:br>
            <a:r>
              <a:rPr lang="en-US" baseline="30000" dirty="0" smtClean="0"/>
              <a:t>20</a:t>
            </a:r>
            <a:r>
              <a:rPr lang="es-ES" dirty="0" smtClean="0"/>
              <a:t>El </a:t>
            </a:r>
            <a:r>
              <a:rPr lang="es-ES" dirty="0"/>
              <a:t>carnero que viste, con los dos cuernos, representa a los reyes de Media y de Persia. </a:t>
            </a:r>
            <a:endParaRPr lang="en-US" dirty="0"/>
          </a:p>
        </p:txBody>
      </p:sp>
      <p:sp>
        <p:nvSpPr>
          <p:cNvPr id="7" name="TextBox 6"/>
          <p:cNvSpPr txBox="1"/>
          <p:nvPr/>
        </p:nvSpPr>
        <p:spPr>
          <a:xfrm>
            <a:off x="3742660" y="1859823"/>
            <a:ext cx="1400206" cy="646331"/>
          </a:xfrm>
          <a:prstGeom prst="rect">
            <a:avLst/>
          </a:prstGeom>
          <a:noFill/>
        </p:spPr>
        <p:txBody>
          <a:bodyPr wrap="square" rtlCol="0">
            <a:spAutoFit/>
          </a:bodyPr>
          <a:lstStyle/>
          <a:p>
            <a:r>
              <a:rPr lang="en-US" dirty="0" smtClean="0">
                <a:solidFill>
                  <a:srgbClr val="FFFF00"/>
                </a:solidFill>
              </a:rPr>
              <a:t>Big &amp; Strong but slow</a:t>
            </a:r>
            <a:endParaRPr lang="en-US" dirty="0">
              <a:solidFill>
                <a:srgbClr val="FFFF00"/>
              </a:solidFill>
            </a:endParaRPr>
          </a:p>
        </p:txBody>
      </p:sp>
    </p:spTree>
    <p:extLst>
      <p:ext uri="{BB962C8B-B14F-4D97-AF65-F5344CB8AC3E}">
        <p14:creationId xmlns:p14="http://schemas.microsoft.com/office/powerpoint/2010/main" val="395024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t>
            </a:r>
            <a:r>
              <a:rPr lang="es-ES" dirty="0" err="1"/>
              <a:t>ítulo</a:t>
            </a:r>
            <a:r>
              <a:rPr lang="es-ES" dirty="0"/>
              <a:t> 7 </a:t>
            </a:r>
            <a:r>
              <a:rPr lang="en-US" dirty="0"/>
              <a:t>– Las </a:t>
            </a:r>
            <a:r>
              <a:rPr lang="en-US" dirty="0" err="1"/>
              <a:t>cuatro</a:t>
            </a:r>
            <a:r>
              <a:rPr lang="en-US" dirty="0"/>
              <a:t> </a:t>
            </a:r>
            <a:r>
              <a:rPr lang="en-US" dirty="0" err="1"/>
              <a:t>bestias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566" y="1233375"/>
            <a:ext cx="5613991" cy="4210493"/>
          </a:xfrm>
          <a:prstGeom prst="rect">
            <a:avLst/>
          </a:prstGeom>
        </p:spPr>
      </p:pic>
      <p:sp>
        <p:nvSpPr>
          <p:cNvPr id="5" name="TextBox 4"/>
          <p:cNvSpPr txBox="1"/>
          <p:nvPr/>
        </p:nvSpPr>
        <p:spPr>
          <a:xfrm>
            <a:off x="5858551" y="1265274"/>
            <a:ext cx="3009235" cy="2862322"/>
          </a:xfrm>
          <a:prstGeom prst="rect">
            <a:avLst/>
          </a:prstGeom>
          <a:noFill/>
        </p:spPr>
        <p:txBody>
          <a:bodyPr wrap="square" rtlCol="0">
            <a:spAutoFit/>
          </a:bodyPr>
          <a:lstStyle/>
          <a:p>
            <a:r>
              <a:rPr lang="en-US" sz="2000" b="1" dirty="0" smtClean="0"/>
              <a:t>Daniel 7:6 (NBLA) </a:t>
            </a:r>
            <a:r>
              <a:rPr lang="en-US" sz="2000" dirty="0"/>
              <a:t/>
            </a:r>
            <a:br>
              <a:rPr lang="en-US" sz="2000" dirty="0"/>
            </a:br>
            <a:r>
              <a:rPr lang="en-US" sz="2000" baseline="30000" dirty="0" smtClean="0"/>
              <a:t>6</a:t>
            </a:r>
            <a:r>
              <a:rPr lang="es-ES" sz="2000" dirty="0" smtClean="0"/>
              <a:t>Después </a:t>
            </a:r>
            <a:r>
              <a:rPr lang="es-ES" sz="2000" dirty="0"/>
              <a:t>de esto seguí mirando, y otra más, semejante a un leopardo que tenía sobre su lomo cuatro alas de ave. La bestia tenía cuatro cabezas, y le fue dado dominio. </a:t>
            </a:r>
            <a:endParaRPr lang="en-US" sz="2000" dirty="0"/>
          </a:p>
        </p:txBody>
      </p:sp>
      <p:sp>
        <p:nvSpPr>
          <p:cNvPr id="6" name="TextBox 5"/>
          <p:cNvSpPr txBox="1"/>
          <p:nvPr/>
        </p:nvSpPr>
        <p:spPr>
          <a:xfrm>
            <a:off x="2328534" y="4093627"/>
            <a:ext cx="6687879" cy="1477328"/>
          </a:xfrm>
          <a:prstGeom prst="rect">
            <a:avLst/>
          </a:prstGeom>
          <a:solidFill>
            <a:schemeClr val="bg1"/>
          </a:solidFill>
        </p:spPr>
        <p:txBody>
          <a:bodyPr wrap="square" rtlCol="0">
            <a:spAutoFit/>
          </a:bodyPr>
          <a:lstStyle/>
          <a:p>
            <a:r>
              <a:rPr lang="en-US" b="1" dirty="0" smtClean="0"/>
              <a:t>Daniel 8:21-22 (NBLA) </a:t>
            </a:r>
            <a:r>
              <a:rPr lang="en-US" dirty="0"/>
              <a:t/>
            </a:r>
            <a:br>
              <a:rPr lang="en-US" dirty="0"/>
            </a:br>
            <a:r>
              <a:rPr lang="es-ES" dirty="0" smtClean="0"/>
              <a:t>21</a:t>
            </a:r>
            <a:r>
              <a:rPr lang="es-ES" dirty="0"/>
              <a:t>  El macho cabrío peludo representa al reino de Grecia, y el cuerno grande que está entre sus ojos es el primer rey. </a:t>
            </a:r>
            <a:r>
              <a:rPr lang="es-ES" dirty="0" smtClean="0"/>
              <a:t>22 El </a:t>
            </a:r>
            <a:r>
              <a:rPr lang="es-ES" dirty="0"/>
              <a:t>cuerno roto y los cuatro cuernos que salieron en su lugar representan cuatro reinos que se levantarán de su nación, pero no con su poder. </a:t>
            </a:r>
            <a:endParaRPr lang="en-US" dirty="0"/>
          </a:p>
        </p:txBody>
      </p:sp>
      <p:sp>
        <p:nvSpPr>
          <p:cNvPr id="7" name="TextBox 6"/>
          <p:cNvSpPr txBox="1"/>
          <p:nvPr/>
        </p:nvSpPr>
        <p:spPr>
          <a:xfrm>
            <a:off x="0" y="1190689"/>
            <a:ext cx="2328530" cy="4247317"/>
          </a:xfrm>
          <a:prstGeom prst="rect">
            <a:avLst/>
          </a:prstGeom>
          <a:solidFill>
            <a:schemeClr val="bg1"/>
          </a:solidFill>
        </p:spPr>
        <p:txBody>
          <a:bodyPr wrap="square" rtlCol="0">
            <a:spAutoFit/>
          </a:bodyPr>
          <a:lstStyle/>
          <a:p>
            <a:r>
              <a:rPr lang="es-ES" dirty="0"/>
              <a:t>Tras la muerte de Alejandro en el 323 a.C., su imperio se dividió entre cuatro de sus generales: </a:t>
            </a:r>
            <a:r>
              <a:rPr lang="es-ES" dirty="0" err="1">
                <a:solidFill>
                  <a:srgbClr val="0000CC"/>
                </a:solidFill>
              </a:rPr>
              <a:t>Antípatro</a:t>
            </a:r>
            <a:r>
              <a:rPr lang="es-ES" dirty="0">
                <a:solidFill>
                  <a:srgbClr val="0000CC"/>
                </a:solidFill>
              </a:rPr>
              <a:t> y más tarde </a:t>
            </a:r>
            <a:r>
              <a:rPr lang="es-ES" dirty="0" err="1">
                <a:solidFill>
                  <a:srgbClr val="0000CC"/>
                </a:solidFill>
              </a:rPr>
              <a:t>Casandro</a:t>
            </a:r>
            <a:r>
              <a:rPr lang="es-ES" dirty="0">
                <a:solidFill>
                  <a:srgbClr val="0000CC"/>
                </a:solidFill>
              </a:rPr>
              <a:t> gobernaron en Grecia y Macedonia</a:t>
            </a:r>
            <a:r>
              <a:rPr lang="es-ES" dirty="0"/>
              <a:t>; </a:t>
            </a:r>
            <a:r>
              <a:rPr lang="es-ES" dirty="0" err="1"/>
              <a:t>Lisímaco</a:t>
            </a:r>
            <a:r>
              <a:rPr lang="es-ES" dirty="0"/>
              <a:t> en Tracia y gran parte de Asia Menor; </a:t>
            </a:r>
            <a:r>
              <a:rPr lang="es-ES" dirty="0" err="1">
                <a:solidFill>
                  <a:srgbClr val="0000CC"/>
                </a:solidFill>
              </a:rPr>
              <a:t>Seleuco</a:t>
            </a:r>
            <a:r>
              <a:rPr lang="es-ES" dirty="0">
                <a:solidFill>
                  <a:srgbClr val="0000CC"/>
                </a:solidFill>
              </a:rPr>
              <a:t> I </a:t>
            </a:r>
            <a:r>
              <a:rPr lang="es-ES" dirty="0" err="1">
                <a:solidFill>
                  <a:srgbClr val="0000CC"/>
                </a:solidFill>
              </a:rPr>
              <a:t>Nicator</a:t>
            </a:r>
            <a:r>
              <a:rPr lang="es-ES" dirty="0">
                <a:solidFill>
                  <a:srgbClr val="0000CC"/>
                </a:solidFill>
              </a:rPr>
              <a:t> en Mesopotamia y Persia</a:t>
            </a:r>
            <a:r>
              <a:rPr lang="es-ES" dirty="0"/>
              <a:t>; y Ptolomeo I </a:t>
            </a:r>
            <a:r>
              <a:rPr lang="es-ES" dirty="0" err="1"/>
              <a:t>Soter</a:t>
            </a:r>
            <a:r>
              <a:rPr lang="es-ES" dirty="0"/>
              <a:t> en Egipto y Palestina.</a:t>
            </a:r>
            <a:endParaRPr lang="en-US" dirty="0"/>
          </a:p>
        </p:txBody>
      </p:sp>
      <p:sp>
        <p:nvSpPr>
          <p:cNvPr id="8" name="TextBox 7"/>
          <p:cNvSpPr txBox="1"/>
          <p:nvPr/>
        </p:nvSpPr>
        <p:spPr>
          <a:xfrm>
            <a:off x="4442763" y="2182988"/>
            <a:ext cx="1400206" cy="923330"/>
          </a:xfrm>
          <a:prstGeom prst="rect">
            <a:avLst/>
          </a:prstGeom>
          <a:noFill/>
        </p:spPr>
        <p:txBody>
          <a:bodyPr wrap="square" rtlCol="0">
            <a:spAutoFit/>
          </a:bodyPr>
          <a:lstStyle/>
          <a:p>
            <a:r>
              <a:rPr lang="en-US" dirty="0" smtClean="0">
                <a:solidFill>
                  <a:srgbClr val="FFFF00"/>
                </a:solidFill>
              </a:rPr>
              <a:t>Alas – Se </a:t>
            </a:r>
            <a:r>
              <a:rPr lang="en-US" dirty="0" err="1" smtClean="0">
                <a:solidFill>
                  <a:srgbClr val="FFFF00"/>
                </a:solidFill>
              </a:rPr>
              <a:t>mueve</a:t>
            </a:r>
            <a:r>
              <a:rPr lang="en-US" dirty="0" smtClean="0">
                <a:solidFill>
                  <a:srgbClr val="FFFF00"/>
                </a:solidFill>
              </a:rPr>
              <a:t> </a:t>
            </a:r>
            <a:r>
              <a:rPr lang="en-US" dirty="0" err="1" smtClean="0">
                <a:solidFill>
                  <a:srgbClr val="FFFF00"/>
                </a:solidFill>
              </a:rPr>
              <a:t>rápido</a:t>
            </a:r>
            <a:endParaRPr lang="en-US" dirty="0">
              <a:solidFill>
                <a:srgbClr val="FFFF00"/>
              </a:solidFill>
            </a:endParaRPr>
          </a:p>
        </p:txBody>
      </p:sp>
    </p:spTree>
    <p:extLst>
      <p:ext uri="{BB962C8B-B14F-4D97-AF65-F5344CB8AC3E}">
        <p14:creationId xmlns:p14="http://schemas.microsoft.com/office/powerpoint/2010/main" val="62017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 y="1190847"/>
            <a:ext cx="5777023" cy="4332767"/>
          </a:xfrm>
          <a:prstGeom prst="rect">
            <a:avLst/>
          </a:prstGeom>
        </p:spPr>
      </p:pic>
      <p:sp>
        <p:nvSpPr>
          <p:cNvPr id="2" name="Title 1"/>
          <p:cNvSpPr>
            <a:spLocks noGrp="1"/>
          </p:cNvSpPr>
          <p:nvPr>
            <p:ph type="title"/>
          </p:nvPr>
        </p:nvSpPr>
        <p:spPr/>
        <p:txBody>
          <a:bodyPr/>
          <a:lstStyle/>
          <a:p>
            <a:r>
              <a:rPr lang="en-US" dirty="0"/>
              <a:t>Cap</a:t>
            </a:r>
            <a:r>
              <a:rPr lang="es-ES" dirty="0" err="1"/>
              <a:t>ítulo</a:t>
            </a:r>
            <a:r>
              <a:rPr lang="es-ES" dirty="0"/>
              <a:t> 7 </a:t>
            </a:r>
            <a:r>
              <a:rPr lang="en-US" dirty="0"/>
              <a:t>– Las </a:t>
            </a:r>
            <a:r>
              <a:rPr lang="en-US" dirty="0" err="1"/>
              <a:t>cuatro</a:t>
            </a:r>
            <a:r>
              <a:rPr lang="en-US" dirty="0"/>
              <a:t> </a:t>
            </a:r>
            <a:r>
              <a:rPr lang="en-US" dirty="0" err="1"/>
              <a:t>bestias</a:t>
            </a:r>
            <a:endParaRPr lang="en-US" dirty="0"/>
          </a:p>
        </p:txBody>
      </p:sp>
      <p:sp>
        <p:nvSpPr>
          <p:cNvPr id="5" name="TextBox 4"/>
          <p:cNvSpPr txBox="1"/>
          <p:nvPr/>
        </p:nvSpPr>
        <p:spPr>
          <a:xfrm>
            <a:off x="4125434" y="1190855"/>
            <a:ext cx="4869710" cy="4401205"/>
          </a:xfrm>
          <a:prstGeom prst="rect">
            <a:avLst/>
          </a:prstGeom>
          <a:solidFill>
            <a:schemeClr val="bg1"/>
          </a:solidFill>
        </p:spPr>
        <p:txBody>
          <a:bodyPr wrap="square" rtlCol="0">
            <a:spAutoFit/>
          </a:bodyPr>
          <a:lstStyle/>
          <a:p>
            <a:r>
              <a:rPr lang="en-US" sz="2000" b="1" dirty="0" smtClean="0"/>
              <a:t>Daniel 7:7-8 (NBLA) </a:t>
            </a:r>
            <a:r>
              <a:rPr lang="en-US" sz="2000" dirty="0"/>
              <a:t/>
            </a:r>
            <a:br>
              <a:rPr lang="en-US" sz="2000" dirty="0"/>
            </a:br>
            <a:r>
              <a:rPr lang="en-US" sz="2000" baseline="30000" dirty="0" smtClean="0"/>
              <a:t>7</a:t>
            </a:r>
            <a:r>
              <a:rPr lang="en-US" sz="2000" dirty="0"/>
              <a:t>D</a:t>
            </a:r>
            <a:r>
              <a:rPr lang="es-ES" sz="2000" dirty="0" err="1" smtClean="0"/>
              <a:t>espués</a:t>
            </a:r>
            <a:r>
              <a:rPr lang="es-ES" sz="2000" dirty="0" smtClean="0"/>
              <a:t> </a:t>
            </a:r>
            <a:r>
              <a:rPr lang="es-ES" sz="2000" dirty="0"/>
              <a:t>de esto, seguí mirando en las visiones nocturnas, y vi una cuarta bestia, terrible, espantosa y en gran manera fuerte. Tenía enormes dientes de hierro y devoraba, desmenuzaba y pisoteaba los restos con sus pies. Era diferente de todas las bestias que la antecedieron y tenía diez cuernos. </a:t>
            </a:r>
          </a:p>
          <a:p>
            <a:r>
              <a:rPr lang="es-ES" sz="2000" dirty="0" smtClean="0"/>
              <a:t>8</a:t>
            </a:r>
            <a:r>
              <a:rPr lang="es-ES" sz="2000" dirty="0"/>
              <a:t>  Mientras yo contemplaba los cuernos, vi que otro cuerno, uno pequeño, surgió entre ellos, y tres de los primeros cuernos fueron arrancados delante de él. Y este cuerno tenía ojos como los ojos de un hombre y una boca que hablaba con mucha arrogancia. </a:t>
            </a:r>
            <a:endParaRPr lang="en-US" sz="2000" dirty="0">
              <a:solidFill>
                <a:prstClr val="black"/>
              </a:solidFill>
            </a:endParaRPr>
          </a:p>
        </p:txBody>
      </p:sp>
    </p:spTree>
    <p:extLst>
      <p:ext uri="{BB962C8B-B14F-4D97-AF65-F5344CB8AC3E}">
        <p14:creationId xmlns:p14="http://schemas.microsoft.com/office/powerpoint/2010/main" val="4250171553"/>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imperio_babilon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2179" y="981530"/>
            <a:ext cx="2722896" cy="19217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71600" y="0"/>
            <a:ext cx="7315200" cy="952500"/>
          </a:xfrm>
        </p:spPr>
        <p:txBody>
          <a:bodyPr>
            <a:normAutofit fontScale="90000"/>
          </a:bodyPr>
          <a:lstStyle/>
          <a:p>
            <a:r>
              <a:rPr lang="en-US" dirty="0" smtClean="0"/>
              <a:t>El sue</a:t>
            </a:r>
            <a:r>
              <a:rPr lang="es-ES" dirty="0" err="1" smtClean="0"/>
              <a:t>ño</a:t>
            </a:r>
            <a:r>
              <a:rPr lang="es-ES" dirty="0" smtClean="0"/>
              <a:t> de Nabucodonosor</a:t>
            </a:r>
            <a:r>
              <a:rPr lang="en-US" dirty="0" smtClean="0"/>
              <a:t/>
            </a:r>
            <a:br>
              <a:rPr lang="en-US" dirty="0" smtClean="0"/>
            </a:br>
            <a:r>
              <a:rPr lang="en-US" dirty="0" smtClean="0"/>
              <a:t>Daniel 2 y 7 </a:t>
            </a:r>
            <a:r>
              <a:rPr lang="en-US" dirty="0" err="1" smtClean="0"/>
              <a:t>tienen</a:t>
            </a:r>
            <a:r>
              <a:rPr lang="en-US" dirty="0" smtClean="0"/>
              <a:t> 4 </a:t>
            </a:r>
            <a:r>
              <a:rPr lang="en-US" dirty="0" err="1" smtClean="0"/>
              <a:t>reinos</a:t>
            </a:r>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1209674"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209675" y="1433044"/>
            <a:ext cx="1258678" cy="646331"/>
          </a:xfrm>
          <a:prstGeom prst="rect">
            <a:avLst/>
          </a:prstGeom>
          <a:noFill/>
        </p:spPr>
        <p:txBody>
          <a:bodyPr wrap="none" rtlCol="0">
            <a:spAutoFit/>
          </a:bodyPr>
          <a:lstStyle/>
          <a:p>
            <a:pPr defTabSz="914400"/>
            <a:r>
              <a:rPr lang="en-US" dirty="0" err="1" smtClean="0">
                <a:solidFill>
                  <a:prstClr val="black"/>
                </a:solidFill>
              </a:rPr>
              <a:t>Babilónico</a:t>
            </a:r>
            <a:endParaRPr lang="en-US" dirty="0">
              <a:solidFill>
                <a:prstClr val="black"/>
              </a:solidFill>
            </a:endParaRPr>
          </a:p>
          <a:p>
            <a:pPr defTabSz="914400"/>
            <a:r>
              <a:rPr lang="en-US" dirty="0">
                <a:solidFill>
                  <a:prstClr val="black"/>
                </a:solidFill>
              </a:rPr>
              <a:t>605-539 </a:t>
            </a:r>
            <a:r>
              <a:rPr lang="en-US" dirty="0" err="1" smtClean="0">
                <a:solidFill>
                  <a:prstClr val="black"/>
                </a:solidFill>
              </a:rPr>
              <a:t>aC</a:t>
            </a:r>
            <a:endParaRPr lang="en-US" dirty="0">
              <a:solidFill>
                <a:prstClr val="black"/>
              </a:solidFill>
            </a:endParaRPr>
          </a:p>
        </p:txBody>
      </p:sp>
      <p:sp>
        <p:nvSpPr>
          <p:cNvPr id="11" name="TextBox 10"/>
          <p:cNvSpPr txBox="1"/>
          <p:nvPr/>
        </p:nvSpPr>
        <p:spPr>
          <a:xfrm>
            <a:off x="1209675" y="3262176"/>
            <a:ext cx="1244251" cy="646331"/>
          </a:xfrm>
          <a:prstGeom prst="rect">
            <a:avLst/>
          </a:prstGeom>
          <a:noFill/>
        </p:spPr>
        <p:txBody>
          <a:bodyPr wrap="none" rtlCol="0">
            <a:spAutoFit/>
          </a:bodyPr>
          <a:lstStyle/>
          <a:p>
            <a:pPr defTabSz="914400"/>
            <a:r>
              <a:rPr lang="en-US" dirty="0" err="1" smtClean="0">
                <a:solidFill>
                  <a:prstClr val="black"/>
                </a:solidFill>
              </a:rPr>
              <a:t>Griego</a:t>
            </a:r>
            <a:endParaRPr lang="en-US" dirty="0">
              <a:solidFill>
                <a:prstClr val="black"/>
              </a:solidFill>
            </a:endParaRPr>
          </a:p>
          <a:p>
            <a:pPr defTabSz="914400"/>
            <a:r>
              <a:rPr lang="en-US" dirty="0">
                <a:solidFill>
                  <a:prstClr val="black"/>
                </a:solidFill>
              </a:rPr>
              <a:t>331-168 </a:t>
            </a:r>
            <a:r>
              <a:rPr lang="en-US" dirty="0" err="1" smtClean="0">
                <a:solidFill>
                  <a:prstClr val="black"/>
                </a:solidFill>
              </a:rPr>
              <a:t>aC</a:t>
            </a:r>
            <a:endParaRPr lang="en-US" dirty="0">
              <a:solidFill>
                <a:prstClr val="black"/>
              </a:solidFill>
            </a:endParaRPr>
          </a:p>
        </p:txBody>
      </p:sp>
      <p:sp>
        <p:nvSpPr>
          <p:cNvPr id="12" name="TextBox 11"/>
          <p:cNvSpPr txBox="1"/>
          <p:nvPr/>
        </p:nvSpPr>
        <p:spPr>
          <a:xfrm>
            <a:off x="1209675" y="2295432"/>
            <a:ext cx="1244251" cy="923330"/>
          </a:xfrm>
          <a:prstGeom prst="rect">
            <a:avLst/>
          </a:prstGeom>
          <a:noFill/>
        </p:spPr>
        <p:txBody>
          <a:bodyPr wrap="none" rtlCol="0">
            <a:spAutoFit/>
          </a:bodyPr>
          <a:lstStyle/>
          <a:p>
            <a:pPr defTabSz="914400"/>
            <a:r>
              <a:rPr lang="en-US" dirty="0" err="1">
                <a:solidFill>
                  <a:prstClr val="black"/>
                </a:solidFill>
              </a:rPr>
              <a:t>Medo</a:t>
            </a:r>
            <a:endParaRPr lang="en-US" dirty="0">
              <a:solidFill>
                <a:prstClr val="black"/>
              </a:solidFill>
            </a:endParaRPr>
          </a:p>
          <a:p>
            <a:pPr defTabSz="914400"/>
            <a:r>
              <a:rPr lang="en-US" dirty="0">
                <a:solidFill>
                  <a:prstClr val="black"/>
                </a:solidFill>
              </a:rPr>
              <a:t>-</a:t>
            </a:r>
            <a:r>
              <a:rPr lang="en-US" dirty="0" err="1" smtClean="0">
                <a:solidFill>
                  <a:prstClr val="black"/>
                </a:solidFill>
              </a:rPr>
              <a:t>Persa</a:t>
            </a:r>
            <a:endParaRPr lang="en-US" dirty="0">
              <a:solidFill>
                <a:prstClr val="black"/>
              </a:solidFill>
            </a:endParaRPr>
          </a:p>
          <a:p>
            <a:pPr defTabSz="914400"/>
            <a:r>
              <a:rPr lang="en-US" dirty="0">
                <a:solidFill>
                  <a:prstClr val="black"/>
                </a:solidFill>
              </a:rPr>
              <a:t>539-331 </a:t>
            </a:r>
            <a:r>
              <a:rPr lang="en-US" dirty="0" err="1" smtClean="0">
                <a:solidFill>
                  <a:prstClr val="black"/>
                </a:solidFill>
              </a:rPr>
              <a:t>aC</a:t>
            </a:r>
            <a:endParaRPr lang="en-US" dirty="0">
              <a:solidFill>
                <a:prstClr val="black"/>
              </a:solidFill>
            </a:endParaRPr>
          </a:p>
        </p:txBody>
      </p:sp>
      <p:sp>
        <p:nvSpPr>
          <p:cNvPr id="14" name="TextBox 13"/>
          <p:cNvSpPr txBox="1"/>
          <p:nvPr/>
        </p:nvSpPr>
        <p:spPr>
          <a:xfrm>
            <a:off x="1209679" y="4219387"/>
            <a:ext cx="965392" cy="923330"/>
          </a:xfrm>
          <a:prstGeom prst="rect">
            <a:avLst/>
          </a:prstGeom>
          <a:noFill/>
        </p:spPr>
        <p:txBody>
          <a:bodyPr wrap="none" rtlCol="0">
            <a:spAutoFit/>
          </a:bodyPr>
          <a:lstStyle/>
          <a:p>
            <a:pPr defTabSz="914400"/>
            <a:r>
              <a:rPr lang="en-US" dirty="0" smtClean="0">
                <a:solidFill>
                  <a:prstClr val="black"/>
                </a:solidFill>
              </a:rPr>
              <a:t>Romano</a:t>
            </a:r>
            <a:endParaRPr lang="en-US" dirty="0">
              <a:solidFill>
                <a:prstClr val="black"/>
              </a:solidFill>
            </a:endParaRPr>
          </a:p>
          <a:p>
            <a:pPr defTabSz="914400"/>
            <a:r>
              <a:rPr lang="en-US" dirty="0">
                <a:solidFill>
                  <a:prstClr val="black"/>
                </a:solidFill>
              </a:rPr>
              <a:t>168 </a:t>
            </a:r>
            <a:r>
              <a:rPr lang="en-US" dirty="0" err="1" smtClean="0">
                <a:solidFill>
                  <a:prstClr val="black"/>
                </a:solidFill>
              </a:rPr>
              <a:t>aC</a:t>
            </a:r>
            <a:endParaRPr lang="en-US" dirty="0">
              <a:solidFill>
                <a:prstClr val="black"/>
              </a:solidFill>
            </a:endParaRPr>
          </a:p>
          <a:p>
            <a:pPr defTabSz="914400"/>
            <a:r>
              <a:rPr lang="en-US" dirty="0" smtClean="0">
                <a:solidFill>
                  <a:prstClr val="black"/>
                </a:solidFill>
              </a:rPr>
              <a:t>-476 </a:t>
            </a:r>
            <a:r>
              <a:rPr lang="en-US" dirty="0" err="1" smtClean="0">
                <a:solidFill>
                  <a:prstClr val="black"/>
                </a:solidFill>
              </a:rPr>
              <a:t>dC</a:t>
            </a:r>
            <a:endParaRPr lang="en-US" dirty="0">
              <a:solidFill>
                <a:prstClr val="black"/>
              </a:solidFill>
            </a:endParaRPr>
          </a:p>
        </p:txBody>
      </p:sp>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8160" y="1419774"/>
            <a:ext cx="867506" cy="396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828356">
            <a:off x="3492575" y="2612783"/>
            <a:ext cx="867506" cy="396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70658" y="1112056"/>
            <a:ext cx="1695197" cy="4543568"/>
          </a:xfrm>
          <a:prstGeom prst="rect">
            <a:avLst/>
          </a:prstGeom>
        </p:spPr>
      </p:pic>
      <p:pic>
        <p:nvPicPr>
          <p:cNvPr id="1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969873">
            <a:off x="3439530" y="3610958"/>
            <a:ext cx="1424800" cy="396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8160" y="4716426"/>
            <a:ext cx="867506" cy="396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6" descr="imperio_medopers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3291" y="1768456"/>
            <a:ext cx="2658739" cy="187645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9"/>
          <a:stretch>
            <a:fillRect/>
          </a:stretch>
        </p:blipFill>
        <p:spPr>
          <a:xfrm>
            <a:off x="4798292" y="2705076"/>
            <a:ext cx="2844783" cy="2011350"/>
          </a:xfrm>
          <a:prstGeom prst="rect">
            <a:avLst/>
          </a:prstGeom>
        </p:spPr>
      </p:pic>
      <p:pic>
        <p:nvPicPr>
          <p:cNvPr id="21" name="Picture 20"/>
          <p:cNvPicPr>
            <a:picLocks noChangeAspect="1"/>
          </p:cNvPicPr>
          <p:nvPr/>
        </p:nvPicPr>
        <p:blipFill>
          <a:blip r:embed="rId10"/>
          <a:stretch>
            <a:fillRect/>
          </a:stretch>
        </p:blipFill>
        <p:spPr>
          <a:xfrm>
            <a:off x="4119735" y="3878587"/>
            <a:ext cx="2577319" cy="1822245"/>
          </a:xfrm>
          <a:prstGeom prst="rect">
            <a:avLst/>
          </a:prstGeom>
        </p:spPr>
      </p:pic>
    </p:spTree>
    <p:extLst>
      <p:ext uri="{BB962C8B-B14F-4D97-AF65-F5344CB8AC3E}">
        <p14:creationId xmlns:p14="http://schemas.microsoft.com/office/powerpoint/2010/main" val="208891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4" descr="imperio_babiloni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9617" y="1013068"/>
            <a:ext cx="1744672" cy="123133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4"/>
          <a:stretch>
            <a:fillRect/>
          </a:stretch>
        </p:blipFill>
        <p:spPr>
          <a:xfrm>
            <a:off x="5442562" y="3227118"/>
            <a:ext cx="1769221" cy="1250894"/>
          </a:xfrm>
          <a:prstGeom prst="rect">
            <a:avLst/>
          </a:prstGeom>
        </p:spPr>
      </p:pic>
      <p:sp>
        <p:nvSpPr>
          <p:cNvPr id="2" name="Title 1"/>
          <p:cNvSpPr>
            <a:spLocks noGrp="1"/>
          </p:cNvSpPr>
          <p:nvPr>
            <p:ph type="title"/>
          </p:nvPr>
        </p:nvSpPr>
        <p:spPr>
          <a:xfrm>
            <a:off x="1209686" y="55017"/>
            <a:ext cx="7658099" cy="952500"/>
          </a:xfrm>
        </p:spPr>
        <p:txBody>
          <a:bodyPr>
            <a:normAutofit fontScale="90000"/>
          </a:bodyPr>
          <a:lstStyle/>
          <a:p>
            <a:r>
              <a:rPr lang="en-US" dirty="0" smtClean="0"/>
              <a:t>El </a:t>
            </a:r>
            <a:r>
              <a:rPr lang="en-US" dirty="0" err="1" smtClean="0"/>
              <a:t>sueño</a:t>
            </a:r>
            <a:r>
              <a:rPr lang="en-US" dirty="0" smtClean="0"/>
              <a:t> de </a:t>
            </a:r>
            <a:r>
              <a:rPr lang="en-US" dirty="0" err="1" smtClean="0"/>
              <a:t>Nabucodonosor</a:t>
            </a:r>
            <a:r>
              <a:rPr lang="en-US" dirty="0" smtClean="0"/>
              <a:t/>
            </a:r>
            <a:br>
              <a:rPr lang="en-US" dirty="0" smtClean="0"/>
            </a:br>
            <a:endParaRPr lang="en-US" dirty="0"/>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0"/>
            <a:ext cx="1209674"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52675" y="740305"/>
            <a:ext cx="2191343" cy="1385469"/>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22145" y="3061788"/>
            <a:ext cx="2511890" cy="1477943"/>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66345" y="2036513"/>
            <a:ext cx="1575848" cy="1225659"/>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61777" y="3800760"/>
            <a:ext cx="3181760" cy="1919756"/>
          </a:xfrm>
          <a:prstGeom prst="rect">
            <a:avLst/>
          </a:prstGeom>
        </p:spPr>
      </p:pic>
      <p:sp>
        <p:nvSpPr>
          <p:cNvPr id="3" name="Rectangle 2"/>
          <p:cNvSpPr/>
          <p:nvPr/>
        </p:nvSpPr>
        <p:spPr>
          <a:xfrm>
            <a:off x="6686844" y="417144"/>
            <a:ext cx="1710725" cy="646331"/>
          </a:xfrm>
          <a:prstGeom prst="rect">
            <a:avLst/>
          </a:prstGeom>
        </p:spPr>
        <p:txBody>
          <a:bodyPr wrap="none">
            <a:spAutoFit/>
          </a:bodyPr>
          <a:lstStyle/>
          <a:p>
            <a:r>
              <a:rPr lang="en-US" sz="3600" dirty="0">
                <a:solidFill>
                  <a:srgbClr val="0000CC"/>
                </a:solidFill>
              </a:rPr>
              <a:t>Daniel 7</a:t>
            </a:r>
          </a:p>
        </p:txBody>
      </p:sp>
      <p:sp>
        <p:nvSpPr>
          <p:cNvPr id="17" name="Rectangle 16"/>
          <p:cNvSpPr/>
          <p:nvPr/>
        </p:nvSpPr>
        <p:spPr>
          <a:xfrm>
            <a:off x="2319501" y="410047"/>
            <a:ext cx="1710725" cy="646331"/>
          </a:xfrm>
          <a:prstGeom prst="rect">
            <a:avLst/>
          </a:prstGeom>
        </p:spPr>
        <p:txBody>
          <a:bodyPr wrap="none">
            <a:spAutoFit/>
          </a:bodyPr>
          <a:lstStyle/>
          <a:p>
            <a:r>
              <a:rPr lang="en-US" sz="3600" dirty="0">
                <a:solidFill>
                  <a:srgbClr val="0000CC"/>
                </a:solidFill>
              </a:rPr>
              <a:t>Daniel </a:t>
            </a:r>
            <a:r>
              <a:rPr lang="en-US" sz="3600" dirty="0" smtClean="0">
                <a:solidFill>
                  <a:srgbClr val="0000CC"/>
                </a:solidFill>
              </a:rPr>
              <a:t>2</a:t>
            </a:r>
            <a:endParaRPr lang="en-US" sz="3600" dirty="0">
              <a:solidFill>
                <a:srgbClr val="0000CC"/>
              </a:solidFill>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7237496" y="2050337"/>
            <a:ext cx="1906504" cy="1467487"/>
          </a:xfrm>
          <a:prstGeom prst="rect">
            <a:avLst/>
          </a:prstGeom>
        </p:spPr>
      </p:pic>
      <p:sp>
        <p:nvSpPr>
          <p:cNvPr id="19" name="Rectangle 18"/>
          <p:cNvSpPr/>
          <p:nvPr/>
        </p:nvSpPr>
        <p:spPr>
          <a:xfrm>
            <a:off x="7106522" y="2110509"/>
            <a:ext cx="1034257" cy="400110"/>
          </a:xfrm>
          <a:prstGeom prst="rect">
            <a:avLst/>
          </a:prstGeom>
        </p:spPr>
        <p:txBody>
          <a:bodyPr wrap="none">
            <a:spAutoFit/>
          </a:bodyPr>
          <a:lstStyle/>
          <a:p>
            <a:r>
              <a:rPr lang="en-US" sz="2000" dirty="0">
                <a:solidFill>
                  <a:srgbClr val="0000CC"/>
                </a:solidFill>
              </a:rPr>
              <a:t>Daniel </a:t>
            </a:r>
            <a:r>
              <a:rPr lang="en-US" sz="2000" dirty="0" smtClean="0">
                <a:solidFill>
                  <a:srgbClr val="0000CC"/>
                </a:solidFill>
              </a:rPr>
              <a:t>8</a:t>
            </a:r>
            <a:endParaRPr lang="en-US" sz="2000" dirty="0">
              <a:solidFill>
                <a:srgbClr val="0000CC"/>
              </a:solidFill>
            </a:endParaRPr>
          </a:p>
        </p:txBody>
      </p:sp>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77830" y="1325976"/>
            <a:ext cx="867890" cy="1150537"/>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26673" y="1998560"/>
            <a:ext cx="1399930" cy="1064080"/>
          </a:xfrm>
          <a:prstGeom prst="rect">
            <a:avLst/>
          </a:prstGeom>
        </p:spPr>
      </p:pic>
      <p:pic>
        <p:nvPicPr>
          <p:cNvPr id="22" name="Pictur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07234" y="3897935"/>
            <a:ext cx="1074056" cy="1755733"/>
          </a:xfrm>
          <a:prstGeom prst="rect">
            <a:avLst/>
          </a:prstGeom>
        </p:spPr>
      </p:pic>
      <p:pic>
        <p:nvPicPr>
          <p:cNvPr id="23" name="Picture 2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43812" y="2965834"/>
            <a:ext cx="1037478" cy="1103983"/>
          </a:xfrm>
          <a:prstGeom prst="rect">
            <a:avLst/>
          </a:prstGeom>
        </p:spPr>
      </p:pic>
      <p:sp>
        <p:nvSpPr>
          <p:cNvPr id="24" name="TextBox 23"/>
          <p:cNvSpPr txBox="1"/>
          <p:nvPr/>
        </p:nvSpPr>
        <p:spPr>
          <a:xfrm>
            <a:off x="1209675" y="1433044"/>
            <a:ext cx="1258678" cy="646331"/>
          </a:xfrm>
          <a:prstGeom prst="rect">
            <a:avLst/>
          </a:prstGeom>
          <a:noFill/>
        </p:spPr>
        <p:txBody>
          <a:bodyPr wrap="none" rtlCol="0">
            <a:spAutoFit/>
          </a:bodyPr>
          <a:lstStyle/>
          <a:p>
            <a:pPr defTabSz="914400"/>
            <a:r>
              <a:rPr lang="en-US" dirty="0" err="1" smtClean="0">
                <a:solidFill>
                  <a:prstClr val="black"/>
                </a:solidFill>
              </a:rPr>
              <a:t>Babilónico</a:t>
            </a:r>
            <a:endParaRPr lang="en-US" dirty="0">
              <a:solidFill>
                <a:prstClr val="black"/>
              </a:solidFill>
            </a:endParaRPr>
          </a:p>
          <a:p>
            <a:pPr defTabSz="914400"/>
            <a:r>
              <a:rPr lang="en-US" dirty="0">
                <a:solidFill>
                  <a:prstClr val="black"/>
                </a:solidFill>
              </a:rPr>
              <a:t>605-539 </a:t>
            </a:r>
            <a:r>
              <a:rPr lang="en-US" dirty="0" err="1" smtClean="0">
                <a:solidFill>
                  <a:prstClr val="black"/>
                </a:solidFill>
              </a:rPr>
              <a:t>aC</a:t>
            </a:r>
            <a:endParaRPr lang="en-US" dirty="0">
              <a:solidFill>
                <a:prstClr val="black"/>
              </a:solidFill>
            </a:endParaRPr>
          </a:p>
        </p:txBody>
      </p:sp>
      <p:sp>
        <p:nvSpPr>
          <p:cNvPr id="25" name="TextBox 24"/>
          <p:cNvSpPr txBox="1"/>
          <p:nvPr/>
        </p:nvSpPr>
        <p:spPr>
          <a:xfrm>
            <a:off x="1209675" y="3262176"/>
            <a:ext cx="1244251" cy="646331"/>
          </a:xfrm>
          <a:prstGeom prst="rect">
            <a:avLst/>
          </a:prstGeom>
          <a:noFill/>
        </p:spPr>
        <p:txBody>
          <a:bodyPr wrap="none" rtlCol="0">
            <a:spAutoFit/>
          </a:bodyPr>
          <a:lstStyle/>
          <a:p>
            <a:pPr defTabSz="914400"/>
            <a:r>
              <a:rPr lang="en-US" dirty="0" err="1" smtClean="0">
                <a:solidFill>
                  <a:prstClr val="black"/>
                </a:solidFill>
              </a:rPr>
              <a:t>Griego</a:t>
            </a:r>
            <a:endParaRPr lang="en-US" dirty="0">
              <a:solidFill>
                <a:prstClr val="black"/>
              </a:solidFill>
            </a:endParaRPr>
          </a:p>
          <a:p>
            <a:pPr defTabSz="914400"/>
            <a:r>
              <a:rPr lang="en-US" dirty="0">
                <a:solidFill>
                  <a:prstClr val="black"/>
                </a:solidFill>
              </a:rPr>
              <a:t>331-168 </a:t>
            </a:r>
            <a:r>
              <a:rPr lang="en-US" dirty="0" err="1" smtClean="0">
                <a:solidFill>
                  <a:prstClr val="black"/>
                </a:solidFill>
              </a:rPr>
              <a:t>aC</a:t>
            </a:r>
            <a:endParaRPr lang="en-US" dirty="0">
              <a:solidFill>
                <a:prstClr val="black"/>
              </a:solidFill>
            </a:endParaRPr>
          </a:p>
        </p:txBody>
      </p:sp>
      <p:sp>
        <p:nvSpPr>
          <p:cNvPr id="26" name="TextBox 25"/>
          <p:cNvSpPr txBox="1"/>
          <p:nvPr/>
        </p:nvSpPr>
        <p:spPr>
          <a:xfrm>
            <a:off x="1209675" y="2295432"/>
            <a:ext cx="1244251" cy="923330"/>
          </a:xfrm>
          <a:prstGeom prst="rect">
            <a:avLst/>
          </a:prstGeom>
          <a:noFill/>
        </p:spPr>
        <p:txBody>
          <a:bodyPr wrap="none" rtlCol="0">
            <a:spAutoFit/>
          </a:bodyPr>
          <a:lstStyle/>
          <a:p>
            <a:pPr defTabSz="914400"/>
            <a:r>
              <a:rPr lang="en-US" dirty="0" err="1">
                <a:solidFill>
                  <a:prstClr val="black"/>
                </a:solidFill>
              </a:rPr>
              <a:t>Medo</a:t>
            </a:r>
            <a:endParaRPr lang="en-US" dirty="0">
              <a:solidFill>
                <a:prstClr val="black"/>
              </a:solidFill>
            </a:endParaRPr>
          </a:p>
          <a:p>
            <a:pPr defTabSz="914400"/>
            <a:r>
              <a:rPr lang="en-US" dirty="0">
                <a:solidFill>
                  <a:prstClr val="black"/>
                </a:solidFill>
              </a:rPr>
              <a:t>-</a:t>
            </a:r>
            <a:r>
              <a:rPr lang="en-US" dirty="0" err="1" smtClean="0">
                <a:solidFill>
                  <a:prstClr val="black"/>
                </a:solidFill>
              </a:rPr>
              <a:t>Persa</a:t>
            </a:r>
            <a:endParaRPr lang="en-US" dirty="0">
              <a:solidFill>
                <a:prstClr val="black"/>
              </a:solidFill>
            </a:endParaRPr>
          </a:p>
          <a:p>
            <a:pPr defTabSz="914400"/>
            <a:r>
              <a:rPr lang="en-US" dirty="0">
                <a:solidFill>
                  <a:prstClr val="black"/>
                </a:solidFill>
              </a:rPr>
              <a:t>539-331 </a:t>
            </a:r>
            <a:r>
              <a:rPr lang="en-US" dirty="0" err="1" smtClean="0">
                <a:solidFill>
                  <a:prstClr val="black"/>
                </a:solidFill>
              </a:rPr>
              <a:t>aC</a:t>
            </a:r>
            <a:endParaRPr lang="en-US" dirty="0">
              <a:solidFill>
                <a:prstClr val="black"/>
              </a:solidFill>
            </a:endParaRPr>
          </a:p>
        </p:txBody>
      </p:sp>
      <p:sp>
        <p:nvSpPr>
          <p:cNvPr id="27" name="TextBox 26"/>
          <p:cNvSpPr txBox="1"/>
          <p:nvPr/>
        </p:nvSpPr>
        <p:spPr>
          <a:xfrm>
            <a:off x="1209679" y="4219387"/>
            <a:ext cx="965392" cy="923330"/>
          </a:xfrm>
          <a:prstGeom prst="rect">
            <a:avLst/>
          </a:prstGeom>
          <a:noFill/>
        </p:spPr>
        <p:txBody>
          <a:bodyPr wrap="none" rtlCol="0">
            <a:spAutoFit/>
          </a:bodyPr>
          <a:lstStyle/>
          <a:p>
            <a:pPr defTabSz="914400"/>
            <a:r>
              <a:rPr lang="en-US" dirty="0" smtClean="0">
                <a:solidFill>
                  <a:prstClr val="black"/>
                </a:solidFill>
              </a:rPr>
              <a:t>Romano</a:t>
            </a:r>
            <a:endParaRPr lang="en-US" dirty="0">
              <a:solidFill>
                <a:prstClr val="black"/>
              </a:solidFill>
            </a:endParaRPr>
          </a:p>
          <a:p>
            <a:pPr defTabSz="914400"/>
            <a:r>
              <a:rPr lang="en-US" dirty="0">
                <a:solidFill>
                  <a:prstClr val="black"/>
                </a:solidFill>
              </a:rPr>
              <a:t>168 </a:t>
            </a:r>
            <a:r>
              <a:rPr lang="en-US" dirty="0" err="1" smtClean="0">
                <a:solidFill>
                  <a:prstClr val="black"/>
                </a:solidFill>
              </a:rPr>
              <a:t>aC</a:t>
            </a:r>
            <a:endParaRPr lang="en-US" dirty="0">
              <a:solidFill>
                <a:prstClr val="black"/>
              </a:solidFill>
            </a:endParaRPr>
          </a:p>
          <a:p>
            <a:pPr defTabSz="914400"/>
            <a:r>
              <a:rPr lang="en-US" dirty="0" smtClean="0">
                <a:solidFill>
                  <a:prstClr val="black"/>
                </a:solidFill>
              </a:rPr>
              <a:t>-476 </a:t>
            </a:r>
            <a:r>
              <a:rPr lang="en-US" dirty="0" err="1" smtClean="0">
                <a:solidFill>
                  <a:prstClr val="black"/>
                </a:solidFill>
              </a:rPr>
              <a:t>dC</a:t>
            </a:r>
            <a:endParaRPr lang="en-US" dirty="0">
              <a:solidFill>
                <a:prstClr val="black"/>
              </a:solidFill>
            </a:endParaRPr>
          </a:p>
        </p:txBody>
      </p:sp>
      <p:pic>
        <p:nvPicPr>
          <p:cNvPr id="28" name="Picture 27"/>
          <p:cNvPicPr>
            <a:picLocks noChangeAspect="1"/>
          </p:cNvPicPr>
          <p:nvPr/>
        </p:nvPicPr>
        <p:blipFill>
          <a:blip r:embed="rId15"/>
          <a:stretch>
            <a:fillRect/>
          </a:stretch>
        </p:blipFill>
        <p:spPr>
          <a:xfrm>
            <a:off x="3690374" y="4305300"/>
            <a:ext cx="1642220" cy="1161101"/>
          </a:xfrm>
          <a:prstGeom prst="rect">
            <a:avLst/>
          </a:prstGeom>
        </p:spPr>
      </p:pic>
      <p:pic>
        <p:nvPicPr>
          <p:cNvPr id="30" name="Picture 6" descr="imperio_medopersa"/>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678027" y="2036513"/>
            <a:ext cx="1764517" cy="1245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91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t>
            </a:r>
            <a:r>
              <a:rPr lang="es-ES" dirty="0" err="1"/>
              <a:t>ítulo</a:t>
            </a:r>
            <a:r>
              <a:rPr lang="es-ES" dirty="0"/>
              <a:t> </a:t>
            </a:r>
            <a:r>
              <a:rPr lang="es-ES" dirty="0" smtClean="0"/>
              <a:t>7 </a:t>
            </a:r>
            <a:r>
              <a:rPr lang="en-US" dirty="0" smtClean="0"/>
              <a:t>– </a:t>
            </a:r>
            <a:r>
              <a:rPr lang="en-US" dirty="0" err="1" smtClean="0"/>
              <a:t>Juicio</a:t>
            </a:r>
            <a:r>
              <a:rPr lang="en-US" dirty="0" smtClean="0"/>
              <a:t> celestial</a:t>
            </a:r>
            <a:endParaRPr lang="en-US" dirty="0"/>
          </a:p>
        </p:txBody>
      </p:sp>
      <p:sp>
        <p:nvSpPr>
          <p:cNvPr id="5" name="TextBox 4"/>
          <p:cNvSpPr txBox="1"/>
          <p:nvPr/>
        </p:nvSpPr>
        <p:spPr>
          <a:xfrm>
            <a:off x="3657600" y="1229889"/>
            <a:ext cx="5591175" cy="4401205"/>
          </a:xfrm>
          <a:prstGeom prst="rect">
            <a:avLst/>
          </a:prstGeom>
          <a:noFill/>
        </p:spPr>
        <p:txBody>
          <a:bodyPr wrap="square" rtlCol="0">
            <a:spAutoFit/>
          </a:bodyPr>
          <a:lstStyle/>
          <a:p>
            <a:r>
              <a:rPr lang="en-US" sz="2000" b="1" dirty="0" smtClean="0"/>
              <a:t>Daniel 7:9-10 (NBLA) </a:t>
            </a:r>
            <a:r>
              <a:rPr lang="en-US" sz="2000" dirty="0"/>
              <a:t/>
            </a:r>
            <a:br>
              <a:rPr lang="en-US" sz="2000" dirty="0"/>
            </a:br>
            <a:r>
              <a:rPr lang="en-US" sz="2000" baseline="30000" dirty="0"/>
              <a:t>9</a:t>
            </a:r>
            <a:r>
              <a:rPr lang="en-US" sz="2000" dirty="0"/>
              <a:t>    </a:t>
            </a:r>
            <a:r>
              <a:rPr lang="es-ES" sz="2000" dirty="0" smtClean="0"/>
              <a:t>Seguí </a:t>
            </a:r>
            <a:r>
              <a:rPr lang="es-ES" sz="2000" dirty="0"/>
              <a:t>mirando </a:t>
            </a:r>
            <a:endParaRPr lang="es-ES" sz="2000" dirty="0" smtClean="0"/>
          </a:p>
          <a:p>
            <a:r>
              <a:rPr lang="es-ES" sz="2000" dirty="0" smtClean="0"/>
              <a:t>Hasta que se establecieron tronos, </a:t>
            </a:r>
          </a:p>
          <a:p>
            <a:r>
              <a:rPr lang="es-ES" sz="2000" dirty="0" smtClean="0"/>
              <a:t>Y </a:t>
            </a:r>
            <a:r>
              <a:rPr lang="es-ES" sz="2000" dirty="0"/>
              <a:t>el </a:t>
            </a:r>
            <a:r>
              <a:rPr lang="es-ES" sz="2000" u="sng" dirty="0"/>
              <a:t>Anciano de Días </a:t>
            </a:r>
            <a:r>
              <a:rPr lang="es-ES" sz="2000" dirty="0"/>
              <a:t>se sentó. </a:t>
            </a:r>
            <a:endParaRPr lang="es-ES" sz="2000" dirty="0" smtClean="0"/>
          </a:p>
          <a:p>
            <a:r>
              <a:rPr lang="es-ES" sz="2000" dirty="0" smtClean="0"/>
              <a:t>Su </a:t>
            </a:r>
            <a:r>
              <a:rPr lang="es-ES" sz="2000" dirty="0"/>
              <a:t>vestidura era blanca como la nieve, </a:t>
            </a:r>
            <a:endParaRPr lang="es-ES" sz="2000" dirty="0" smtClean="0"/>
          </a:p>
          <a:p>
            <a:r>
              <a:rPr lang="es-ES" sz="2000" dirty="0" smtClean="0"/>
              <a:t>Y </a:t>
            </a:r>
            <a:r>
              <a:rPr lang="es-ES" sz="2000" dirty="0"/>
              <a:t>el cabello de Su cabeza como lana pura, </a:t>
            </a:r>
            <a:endParaRPr lang="es-ES" sz="2000" dirty="0" smtClean="0"/>
          </a:p>
          <a:p>
            <a:r>
              <a:rPr lang="es-ES" sz="2000" dirty="0" smtClean="0"/>
              <a:t>Su </a:t>
            </a:r>
            <a:r>
              <a:rPr lang="es-ES" sz="2000" dirty="0"/>
              <a:t>trono, llamas de fuego, </a:t>
            </a:r>
            <a:endParaRPr lang="es-ES" sz="2000" dirty="0" smtClean="0"/>
          </a:p>
          <a:p>
            <a:r>
              <a:rPr lang="es-ES" sz="2000" u="sng" dirty="0" smtClean="0"/>
              <a:t>Y </a:t>
            </a:r>
            <a:r>
              <a:rPr lang="es-ES" sz="2000" u="sng" dirty="0"/>
              <a:t>sus ruedas, fuego abrasador</a:t>
            </a:r>
            <a:r>
              <a:rPr lang="es-ES" sz="2000" dirty="0"/>
              <a:t>. </a:t>
            </a:r>
          </a:p>
          <a:p>
            <a:r>
              <a:rPr lang="es-ES" sz="2000" dirty="0" smtClean="0"/>
              <a:t>10</a:t>
            </a:r>
            <a:r>
              <a:rPr lang="es-ES" sz="2000" dirty="0"/>
              <a:t>  Un río de fuego corría, </a:t>
            </a:r>
            <a:endParaRPr lang="es-ES" sz="2000" dirty="0" smtClean="0"/>
          </a:p>
          <a:p>
            <a:r>
              <a:rPr lang="es-ES" sz="2000" dirty="0" smtClean="0"/>
              <a:t>Saliendo </a:t>
            </a:r>
            <a:r>
              <a:rPr lang="es-ES" sz="2000" dirty="0"/>
              <a:t>de delante de Él. </a:t>
            </a:r>
            <a:endParaRPr lang="es-ES" sz="2000" dirty="0" smtClean="0"/>
          </a:p>
          <a:p>
            <a:r>
              <a:rPr lang="es-ES" sz="2000" dirty="0" smtClean="0"/>
              <a:t>Miles </a:t>
            </a:r>
            <a:r>
              <a:rPr lang="es-ES" sz="2000" dirty="0"/>
              <a:t>de millares le servían, </a:t>
            </a:r>
            <a:endParaRPr lang="es-ES" sz="2000" dirty="0" smtClean="0"/>
          </a:p>
          <a:p>
            <a:r>
              <a:rPr lang="es-ES" sz="2000" dirty="0" smtClean="0"/>
              <a:t>Y </a:t>
            </a:r>
            <a:r>
              <a:rPr lang="es-ES" sz="2000" dirty="0"/>
              <a:t>miríadas de miríadas estaban en pie delante de Él. </a:t>
            </a:r>
            <a:endParaRPr lang="es-ES" sz="2000" dirty="0" smtClean="0"/>
          </a:p>
          <a:p>
            <a:r>
              <a:rPr lang="es-ES" sz="2000" dirty="0" smtClean="0"/>
              <a:t>El </a:t>
            </a:r>
            <a:r>
              <a:rPr lang="es-ES" sz="2000" dirty="0"/>
              <a:t>tribunal se sentó, </a:t>
            </a:r>
            <a:endParaRPr lang="es-ES" sz="2000" dirty="0" smtClean="0"/>
          </a:p>
          <a:p>
            <a:r>
              <a:rPr lang="es-ES" sz="2000" u="sng" dirty="0" smtClean="0"/>
              <a:t>Y </a:t>
            </a:r>
            <a:r>
              <a:rPr lang="es-ES" sz="2000" u="sng" dirty="0"/>
              <a:t>se abrieron los libros</a:t>
            </a:r>
            <a:r>
              <a:rPr lang="es-ES" sz="2000" dirty="0"/>
              <a:t>. </a:t>
            </a:r>
            <a:endParaRPr lang="en-US" sz="2000" u="sng" dirty="0">
              <a:solidFill>
                <a:prstClr val="black"/>
              </a:solidFill>
            </a:endParaRPr>
          </a:p>
        </p:txBody>
      </p:sp>
      <p:sp>
        <p:nvSpPr>
          <p:cNvPr id="8" name="TextBox 7"/>
          <p:cNvSpPr txBox="1"/>
          <p:nvPr/>
        </p:nvSpPr>
        <p:spPr>
          <a:xfrm>
            <a:off x="62020" y="1425963"/>
            <a:ext cx="3636333" cy="1077218"/>
          </a:xfrm>
          <a:prstGeom prst="rect">
            <a:avLst/>
          </a:prstGeom>
          <a:noFill/>
        </p:spPr>
        <p:txBody>
          <a:bodyPr wrap="square" rtlCol="0">
            <a:spAutoFit/>
          </a:bodyPr>
          <a:lstStyle/>
          <a:p>
            <a:r>
              <a:rPr lang="en-US" sz="1600" b="1" dirty="0" err="1" smtClean="0"/>
              <a:t>Isaías</a:t>
            </a:r>
            <a:r>
              <a:rPr lang="en-US" sz="1600" b="1" dirty="0" smtClean="0"/>
              <a:t> 43:13 (NBLA) </a:t>
            </a:r>
            <a:r>
              <a:rPr lang="en-US" sz="1600" dirty="0"/>
              <a:t/>
            </a:r>
            <a:br>
              <a:rPr lang="en-US" sz="1600" dirty="0"/>
            </a:br>
            <a:r>
              <a:rPr lang="en-US" sz="1600" baseline="30000" dirty="0"/>
              <a:t>13</a:t>
            </a:r>
            <a:r>
              <a:rPr lang="en-US" sz="1600" dirty="0"/>
              <a:t>    </a:t>
            </a:r>
            <a:r>
              <a:rPr lang="es-ES" sz="1600" u="sng" dirty="0" smtClean="0"/>
              <a:t>Aun </a:t>
            </a:r>
            <a:r>
              <a:rPr lang="es-ES" sz="1600" u="sng" dirty="0"/>
              <a:t>desde la eternidad</a:t>
            </a:r>
            <a:r>
              <a:rPr lang="es-ES" sz="1600" dirty="0"/>
              <a:t>, Yo soy, </a:t>
            </a:r>
            <a:endParaRPr lang="es-ES" sz="1600" dirty="0" smtClean="0"/>
          </a:p>
          <a:p>
            <a:r>
              <a:rPr lang="es-ES" sz="1600" dirty="0" smtClean="0"/>
              <a:t>Y </a:t>
            </a:r>
            <a:r>
              <a:rPr lang="es-ES" sz="1600" dirty="0"/>
              <a:t>no hay quien libre de Mi mano. </a:t>
            </a:r>
            <a:endParaRPr lang="es-ES" sz="1600" dirty="0" smtClean="0"/>
          </a:p>
          <a:p>
            <a:r>
              <a:rPr lang="es-ES" sz="1600" dirty="0" smtClean="0"/>
              <a:t>Yo </a:t>
            </a:r>
            <a:r>
              <a:rPr lang="es-ES" sz="1600" dirty="0"/>
              <a:t>actúo, ¿y quién lo revocará?». </a:t>
            </a:r>
            <a:endParaRPr lang="en-US" sz="1600" dirty="0"/>
          </a:p>
        </p:txBody>
      </p:sp>
      <p:sp>
        <p:nvSpPr>
          <p:cNvPr id="9" name="TextBox 8"/>
          <p:cNvSpPr txBox="1"/>
          <p:nvPr/>
        </p:nvSpPr>
        <p:spPr>
          <a:xfrm>
            <a:off x="381000" y="3238500"/>
            <a:ext cx="3189767" cy="1815882"/>
          </a:xfrm>
          <a:prstGeom prst="rect">
            <a:avLst/>
          </a:prstGeom>
          <a:noFill/>
        </p:spPr>
        <p:txBody>
          <a:bodyPr wrap="square" rtlCol="0">
            <a:spAutoFit/>
          </a:bodyPr>
          <a:lstStyle/>
          <a:p>
            <a:r>
              <a:rPr lang="en-US" sz="1600" b="1" dirty="0" smtClean="0"/>
              <a:t>Salmo 90:2 (NBLA) </a:t>
            </a:r>
            <a:r>
              <a:rPr lang="en-US" sz="1600" dirty="0"/>
              <a:t/>
            </a:r>
            <a:br>
              <a:rPr lang="en-US" sz="1600" dirty="0"/>
            </a:br>
            <a:r>
              <a:rPr lang="en-US" sz="1600" baseline="30000" dirty="0"/>
              <a:t>2</a:t>
            </a:r>
            <a:r>
              <a:rPr lang="en-US" sz="1600" dirty="0"/>
              <a:t>    </a:t>
            </a:r>
            <a:r>
              <a:rPr lang="es-ES" sz="1600" dirty="0"/>
              <a:t>Antes que los montes fueran engendrados, </a:t>
            </a:r>
            <a:endParaRPr lang="es-ES" sz="1600" dirty="0" smtClean="0"/>
          </a:p>
          <a:p>
            <a:r>
              <a:rPr lang="es-ES" sz="1600" dirty="0" smtClean="0"/>
              <a:t>Y </a:t>
            </a:r>
            <a:r>
              <a:rPr lang="es-ES" sz="1600" dirty="0"/>
              <a:t>nacieran la tierra y el mundo, </a:t>
            </a:r>
            <a:endParaRPr lang="es-ES" sz="1600" dirty="0" smtClean="0"/>
          </a:p>
          <a:p>
            <a:r>
              <a:rPr lang="es-ES" sz="1600" dirty="0" smtClean="0"/>
              <a:t>Desde </a:t>
            </a:r>
            <a:r>
              <a:rPr lang="es-ES" sz="1600" dirty="0"/>
              <a:t>la eternidad y hasta la eternidad, </a:t>
            </a:r>
            <a:endParaRPr lang="es-ES" sz="1600" dirty="0" smtClean="0"/>
          </a:p>
          <a:p>
            <a:r>
              <a:rPr lang="es-ES" sz="1600" dirty="0" smtClean="0"/>
              <a:t>Tú </a:t>
            </a:r>
            <a:r>
              <a:rPr lang="es-ES" sz="1600" dirty="0"/>
              <a:t>eres Dios. </a:t>
            </a:r>
            <a:endParaRPr lang="en-US" sz="1600" dirty="0"/>
          </a:p>
        </p:txBody>
      </p:sp>
      <p:sp>
        <p:nvSpPr>
          <p:cNvPr id="3" name="Right Arrow 2"/>
          <p:cNvSpPr/>
          <p:nvPr/>
        </p:nvSpPr>
        <p:spPr>
          <a:xfrm flipH="1">
            <a:off x="7010400" y="3405643"/>
            <a:ext cx="372139" cy="3296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527944" y="3365920"/>
            <a:ext cx="1133259" cy="369332"/>
          </a:xfrm>
          <a:prstGeom prst="rect">
            <a:avLst/>
          </a:prstGeom>
          <a:noFill/>
        </p:spPr>
        <p:txBody>
          <a:bodyPr wrap="none" rtlCol="0">
            <a:spAutoFit/>
          </a:bodyPr>
          <a:lstStyle/>
          <a:p>
            <a:r>
              <a:rPr lang="en-US" dirty="0" smtClean="0"/>
              <a:t>Ezequiel 1</a:t>
            </a:r>
            <a:endParaRPr lang="en-US" dirty="0"/>
          </a:p>
        </p:txBody>
      </p:sp>
      <p:sp>
        <p:nvSpPr>
          <p:cNvPr id="10" name="Right Arrow 9"/>
          <p:cNvSpPr/>
          <p:nvPr/>
        </p:nvSpPr>
        <p:spPr>
          <a:xfrm flipH="1">
            <a:off x="6453187" y="5215373"/>
            <a:ext cx="372139" cy="3296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013713" y="5175650"/>
            <a:ext cx="1242648" cy="369332"/>
          </a:xfrm>
          <a:prstGeom prst="rect">
            <a:avLst/>
          </a:prstGeom>
          <a:noFill/>
        </p:spPr>
        <p:txBody>
          <a:bodyPr wrap="none" rtlCol="0">
            <a:spAutoFit/>
          </a:bodyPr>
          <a:lstStyle/>
          <a:p>
            <a:r>
              <a:rPr lang="en-US" dirty="0" err="1" smtClean="0"/>
              <a:t>Apoc</a:t>
            </a:r>
            <a:r>
              <a:rPr lang="en-US" dirty="0" smtClean="0"/>
              <a:t> 20:12</a:t>
            </a:r>
            <a:endParaRPr lang="en-US" dirty="0"/>
          </a:p>
        </p:txBody>
      </p:sp>
    </p:spTree>
    <p:extLst>
      <p:ext uri="{BB962C8B-B14F-4D97-AF65-F5344CB8AC3E}">
        <p14:creationId xmlns:p14="http://schemas.microsoft.com/office/powerpoint/2010/main" val="12010900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0" y="1055689"/>
            <a:ext cx="9144000" cy="4659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69635" name="Rectangle 3"/>
          <p:cNvSpPr>
            <a:spLocks noGrp="1" noChangeArrowheads="1"/>
          </p:cNvSpPr>
          <p:nvPr>
            <p:ph type="title"/>
          </p:nvPr>
        </p:nvSpPr>
        <p:spPr>
          <a:xfrm>
            <a:off x="542925" y="0"/>
            <a:ext cx="8058150" cy="952500"/>
          </a:xfrm>
        </p:spPr>
        <p:txBody>
          <a:bodyPr/>
          <a:lstStyle/>
          <a:p>
            <a:pPr eaLnBrk="1" hangingPunct="1"/>
            <a:r>
              <a:rPr lang="en-US" altLang="en-US" sz="4000" dirty="0" smtClean="0"/>
              <a:t>Los </a:t>
            </a:r>
            <a:r>
              <a:rPr lang="en-US" altLang="en-US" sz="4000" dirty="0" err="1" smtClean="0"/>
              <a:t>buenos</a:t>
            </a:r>
            <a:r>
              <a:rPr lang="en-US" altLang="en-US" sz="4000" dirty="0" smtClean="0"/>
              <a:t> y </a:t>
            </a:r>
            <a:r>
              <a:rPr lang="en-US" altLang="en-US" sz="4000" dirty="0" err="1" smtClean="0"/>
              <a:t>malos</a:t>
            </a:r>
            <a:r>
              <a:rPr lang="en-US" altLang="en-US" sz="4000" dirty="0" smtClean="0"/>
              <a:t> </a:t>
            </a:r>
            <a:r>
              <a:rPr lang="en-US" altLang="en-US" sz="4000" dirty="0" err="1" smtClean="0"/>
              <a:t>higos</a:t>
            </a:r>
            <a:r>
              <a:rPr lang="en-US" altLang="en-US" sz="4000" dirty="0" smtClean="0"/>
              <a:t> de </a:t>
            </a:r>
            <a:r>
              <a:rPr lang="en-US" altLang="en-US" sz="4000" dirty="0" err="1" smtClean="0"/>
              <a:t>Jeremías</a:t>
            </a:r>
            <a:r>
              <a:rPr lang="en-US" altLang="en-US" sz="4000" dirty="0" smtClean="0"/>
              <a:t/>
            </a:r>
            <a:br>
              <a:rPr lang="en-US" altLang="en-US" sz="4000" dirty="0" smtClean="0"/>
            </a:br>
            <a:r>
              <a:rPr lang="en-US" altLang="en-US" sz="4000" dirty="0" smtClean="0"/>
              <a:t>- </a:t>
            </a:r>
            <a:r>
              <a:rPr lang="en-US" altLang="en-US" sz="4000" dirty="0" err="1" smtClean="0"/>
              <a:t>Jer</a:t>
            </a:r>
            <a:r>
              <a:rPr lang="en-US" altLang="en-US" sz="4000" dirty="0" smtClean="0"/>
              <a:t> 24</a:t>
            </a:r>
          </a:p>
        </p:txBody>
      </p:sp>
      <p:pic>
        <p:nvPicPr>
          <p:cNvPr id="69636" name="Picture 4" descr="http://oneyearbibleimages.com/jer_24_1_behold_two_baskets_of_fig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5689"/>
            <a:ext cx="4356100" cy="334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9637" name="Object 5"/>
          <p:cNvGraphicFramePr>
            <a:graphicFrameLocks noChangeAspect="1"/>
          </p:cNvGraphicFramePr>
          <p:nvPr/>
        </p:nvGraphicFramePr>
        <p:xfrm>
          <a:off x="4716469" y="1055688"/>
          <a:ext cx="3113087" cy="1772708"/>
        </p:xfrm>
        <a:graphic>
          <a:graphicData uri="http://schemas.openxmlformats.org/presentationml/2006/ole">
            <mc:AlternateContent xmlns:mc="http://schemas.openxmlformats.org/markup-compatibility/2006">
              <mc:Choice xmlns:v="urn:schemas-microsoft-com:vml" Requires="v">
                <p:oleObj spid="_x0000_s2199" name="Image" r:id="rId4" imgW="5498413" imgH="3758730" progId="PhotoshopElements.Image.2">
                  <p:embed/>
                </p:oleObj>
              </mc:Choice>
              <mc:Fallback>
                <p:oleObj name="Image" r:id="rId4" imgW="5498413" imgH="3758730" progId="PhotoshopElements.Image.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9" y="1055688"/>
                        <a:ext cx="3113087" cy="1772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9638" name="Rectangle 6"/>
          <p:cNvSpPr>
            <a:spLocks noChangeArrowheads="1"/>
          </p:cNvSpPr>
          <p:nvPr/>
        </p:nvSpPr>
        <p:spPr bwMode="auto">
          <a:xfrm>
            <a:off x="0" y="4265084"/>
            <a:ext cx="4000500" cy="132343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6033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baseline="30000" dirty="0" smtClean="0">
                <a:solidFill>
                  <a:srgbClr val="000000"/>
                </a:solidFill>
                <a:latin typeface="Default"/>
              </a:rPr>
              <a:t>3</a:t>
            </a:r>
            <a:r>
              <a:rPr lang="en-US" altLang="en-US" sz="1600" dirty="0" smtClean="0">
                <a:solidFill>
                  <a:srgbClr val="000000"/>
                </a:solidFill>
                <a:latin typeface="Default"/>
              </a:rPr>
              <a:t> </a:t>
            </a:r>
            <a:r>
              <a:rPr lang="es-ES" altLang="en-US" sz="1600" dirty="0">
                <a:solidFill>
                  <a:srgbClr val="000000"/>
                </a:solidFill>
                <a:latin typeface="Default"/>
              </a:rPr>
              <a:t>Entonces el SEÑOR me dijo: «¿Qué ves, Jeremías?». Yo dije: «Higos; los higos buenos son muy buenos, pero los malos son muy malos, que de podridos no se pueden comer». </a:t>
            </a:r>
            <a:endParaRPr lang="en-US" altLang="en-US" sz="1600" dirty="0">
              <a:solidFill>
                <a:srgbClr val="000000"/>
              </a:solidFill>
            </a:endParaRPr>
          </a:p>
        </p:txBody>
      </p:sp>
      <p:sp>
        <p:nvSpPr>
          <p:cNvPr id="69639" name="Text Box 7"/>
          <p:cNvSpPr txBox="1">
            <a:spLocks noChangeArrowheads="1"/>
          </p:cNvSpPr>
          <p:nvPr/>
        </p:nvSpPr>
        <p:spPr bwMode="auto">
          <a:xfrm>
            <a:off x="4079896" y="2852209"/>
            <a:ext cx="5064104"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1600" dirty="0" smtClean="0">
                <a:solidFill>
                  <a:srgbClr val="000000"/>
                </a:solidFill>
                <a:latin typeface="Default"/>
              </a:rPr>
              <a:t>… </a:t>
            </a:r>
            <a:r>
              <a:rPr lang="es-ES" altLang="en-US" sz="1600" dirty="0" smtClean="0">
                <a:solidFill>
                  <a:srgbClr val="000000"/>
                </a:solidFill>
                <a:latin typeface="Default"/>
              </a:rPr>
              <a:t>Pero </a:t>
            </a:r>
            <a:r>
              <a:rPr lang="es-ES" altLang="en-US" sz="1600" dirty="0">
                <a:solidFill>
                  <a:srgbClr val="000000"/>
                </a:solidFill>
                <a:latin typeface="Default"/>
              </a:rPr>
              <a:t>como a los higos malos que de podridos no se pueden comer”, así dice el SEÑOR, “de la misma manera abandonaré a </a:t>
            </a:r>
            <a:r>
              <a:rPr lang="es-ES" altLang="en-US" sz="1600" dirty="0" err="1">
                <a:solidFill>
                  <a:srgbClr val="000000"/>
                </a:solidFill>
                <a:latin typeface="Default"/>
              </a:rPr>
              <a:t>Sedequías</a:t>
            </a:r>
            <a:r>
              <a:rPr lang="es-ES" altLang="en-US" sz="1600" dirty="0">
                <a:solidFill>
                  <a:srgbClr val="000000"/>
                </a:solidFill>
                <a:latin typeface="Default"/>
              </a:rPr>
              <a:t>, rey de Judá, a sus oficiales, al remanente de Jerusalén que queda en esta tierra y a los que habitan en la tierra de </a:t>
            </a:r>
            <a:r>
              <a:rPr lang="es-ES" altLang="en-US" sz="1600" dirty="0" smtClean="0">
                <a:solidFill>
                  <a:srgbClr val="000000"/>
                </a:solidFill>
                <a:latin typeface="Default"/>
              </a:rPr>
              <a:t>Egipto</a:t>
            </a:r>
            <a:r>
              <a:rPr lang="es-ES" altLang="en-US" sz="1600" dirty="0">
                <a:solidFill>
                  <a:srgbClr val="000000"/>
                </a:solidFill>
                <a:latin typeface="Default"/>
              </a:rPr>
              <a:t>. </a:t>
            </a:r>
            <a:r>
              <a:rPr lang="es-ES" altLang="en-US" sz="1600" dirty="0" smtClean="0">
                <a:solidFill>
                  <a:srgbClr val="000000"/>
                </a:solidFill>
                <a:latin typeface="Default"/>
              </a:rPr>
              <a:t>9</a:t>
            </a:r>
            <a:r>
              <a:rPr lang="es-ES" altLang="en-US" sz="1600" dirty="0">
                <a:solidFill>
                  <a:srgbClr val="000000"/>
                </a:solidFill>
                <a:latin typeface="Default"/>
              </a:rPr>
              <a:t>  Los haré motivo de espanto y de calamidad para todos los reinos de la tierra, de oprobio y refrán, de burla y maldición en todos los lugares adonde los dispersaré. </a:t>
            </a:r>
            <a:r>
              <a:rPr lang="es-ES" altLang="en-US" sz="1600" dirty="0" smtClean="0">
                <a:solidFill>
                  <a:srgbClr val="000000"/>
                </a:solidFill>
                <a:latin typeface="Default"/>
              </a:rPr>
              <a:t>10</a:t>
            </a:r>
            <a:r>
              <a:rPr lang="es-ES" altLang="en-US" sz="1600" dirty="0">
                <a:solidFill>
                  <a:srgbClr val="000000"/>
                </a:solidFill>
                <a:latin typeface="Default"/>
              </a:rPr>
              <a:t>  Y </a:t>
            </a:r>
            <a:r>
              <a:rPr lang="es-ES" altLang="en-US" sz="1600" u="sng" dirty="0">
                <a:solidFill>
                  <a:srgbClr val="0000CC"/>
                </a:solidFill>
                <a:latin typeface="Default"/>
              </a:rPr>
              <a:t>enviaré sobre ellos espada, hambre y pestilencia</a:t>
            </a:r>
            <a:r>
              <a:rPr lang="es-ES" altLang="en-US" sz="1600" dirty="0">
                <a:solidFill>
                  <a:srgbClr val="000000"/>
                </a:solidFill>
                <a:latin typeface="Default"/>
              </a:rPr>
              <a:t> hasta que sean exterminados de la tierra que les di a ellos y a sus padres”».</a:t>
            </a:r>
            <a:endParaRPr lang="en-US" altLang="en-US" sz="1600" dirty="0">
              <a:solidFill>
                <a:srgbClr val="000000"/>
              </a:solidFill>
            </a:endParaRPr>
          </a:p>
        </p:txBody>
      </p:sp>
    </p:spTree>
    <p:extLst>
      <p:ext uri="{BB962C8B-B14F-4D97-AF65-F5344CB8AC3E}">
        <p14:creationId xmlns:p14="http://schemas.microsoft.com/office/powerpoint/2010/main" val="3731255640"/>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t>
            </a:r>
            <a:r>
              <a:rPr lang="es-ES" dirty="0" err="1"/>
              <a:t>ítulo</a:t>
            </a:r>
            <a:r>
              <a:rPr lang="es-ES" dirty="0"/>
              <a:t> 7 </a:t>
            </a:r>
            <a:r>
              <a:rPr lang="en-US" dirty="0"/>
              <a:t>– </a:t>
            </a:r>
            <a:r>
              <a:rPr lang="en-US" dirty="0" err="1"/>
              <a:t>Juicio</a:t>
            </a:r>
            <a:r>
              <a:rPr lang="en-US" dirty="0"/>
              <a:t> celestial</a:t>
            </a:r>
          </a:p>
        </p:txBody>
      </p:sp>
      <p:sp>
        <p:nvSpPr>
          <p:cNvPr id="5" name="TextBox 4"/>
          <p:cNvSpPr txBox="1"/>
          <p:nvPr/>
        </p:nvSpPr>
        <p:spPr>
          <a:xfrm>
            <a:off x="5252484" y="1233378"/>
            <a:ext cx="3615290" cy="4093428"/>
          </a:xfrm>
          <a:prstGeom prst="rect">
            <a:avLst/>
          </a:prstGeom>
          <a:noFill/>
        </p:spPr>
        <p:txBody>
          <a:bodyPr wrap="square" rtlCol="0">
            <a:spAutoFit/>
          </a:bodyPr>
          <a:lstStyle/>
          <a:p>
            <a:r>
              <a:rPr lang="en-US" sz="2000" b="1" dirty="0" smtClean="0"/>
              <a:t>Daniel 7:11-12 (NBLA) </a:t>
            </a:r>
            <a:r>
              <a:rPr lang="en-US" sz="2000" dirty="0"/>
              <a:t/>
            </a:r>
            <a:br>
              <a:rPr lang="en-US" sz="2000" dirty="0"/>
            </a:br>
            <a:r>
              <a:rPr lang="en-US" sz="2000" baseline="30000" dirty="0" smtClean="0"/>
              <a:t>11</a:t>
            </a:r>
            <a:r>
              <a:rPr lang="en-US" sz="2000" dirty="0"/>
              <a:t> </a:t>
            </a:r>
            <a:r>
              <a:rPr lang="es-ES" sz="2000" dirty="0" smtClean="0"/>
              <a:t>Entonces </a:t>
            </a:r>
            <a:r>
              <a:rPr lang="es-ES" sz="2000" dirty="0"/>
              <a:t>yo seguí mirando a causa del ruido de las palabras arrogantes que el cuerno decía. Seguí mirando hasta que mataron a la bestia, </a:t>
            </a:r>
            <a:r>
              <a:rPr lang="es-ES" sz="2000" u="sng" dirty="0"/>
              <a:t>destrozaron su cuerpo y lo echaron a las llamas del fuego</a:t>
            </a:r>
            <a:r>
              <a:rPr lang="es-ES" sz="2000" dirty="0"/>
              <a:t>. </a:t>
            </a:r>
          </a:p>
          <a:p>
            <a:r>
              <a:rPr lang="es-ES" sz="2000" dirty="0" smtClean="0"/>
              <a:t>12</a:t>
            </a:r>
            <a:r>
              <a:rPr lang="es-ES" sz="2000" dirty="0"/>
              <a:t>  A las demás bestias, se les quitó el dominio, pero les fue concedida una prolongación de la vida por un tiempo determinado. </a:t>
            </a:r>
            <a:endParaRPr lang="en-US" sz="2000" dirty="0">
              <a:solidFill>
                <a:prstClr val="black"/>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233379"/>
            <a:ext cx="5105705" cy="429555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383455" y="934309"/>
            <a:ext cx="3763261" cy="3010609"/>
          </a:xfrm>
          <a:prstGeom prst="rect">
            <a:avLst/>
          </a:prstGeom>
        </p:spPr>
      </p:pic>
    </p:spTree>
    <p:extLst>
      <p:ext uri="{BB962C8B-B14F-4D97-AF65-F5344CB8AC3E}">
        <p14:creationId xmlns:p14="http://schemas.microsoft.com/office/powerpoint/2010/main" val="185814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t>
            </a:r>
            <a:r>
              <a:rPr lang="es-ES" dirty="0" err="1"/>
              <a:t>ítulo</a:t>
            </a:r>
            <a:r>
              <a:rPr lang="es-ES" dirty="0"/>
              <a:t> 7 </a:t>
            </a:r>
            <a:r>
              <a:rPr lang="en-US" dirty="0"/>
              <a:t>– </a:t>
            </a:r>
            <a:r>
              <a:rPr lang="en-US" dirty="0" err="1"/>
              <a:t>Juicio</a:t>
            </a:r>
            <a:r>
              <a:rPr lang="en-US" dirty="0"/>
              <a:t> celestial</a:t>
            </a:r>
          </a:p>
        </p:txBody>
      </p:sp>
      <p:sp>
        <p:nvSpPr>
          <p:cNvPr id="5" name="TextBox 4"/>
          <p:cNvSpPr txBox="1"/>
          <p:nvPr/>
        </p:nvSpPr>
        <p:spPr>
          <a:xfrm>
            <a:off x="4635800" y="1222750"/>
            <a:ext cx="4584400" cy="4478149"/>
          </a:xfrm>
          <a:prstGeom prst="rect">
            <a:avLst/>
          </a:prstGeom>
          <a:noFill/>
        </p:spPr>
        <p:txBody>
          <a:bodyPr wrap="square" rtlCol="0">
            <a:spAutoFit/>
          </a:bodyPr>
          <a:lstStyle/>
          <a:p>
            <a:r>
              <a:rPr lang="en-US" sz="1900" b="1" dirty="0" smtClean="0"/>
              <a:t>Daniel 7:13-14 (NBLA) </a:t>
            </a:r>
            <a:r>
              <a:rPr lang="en-US" sz="1900" dirty="0"/>
              <a:t/>
            </a:r>
            <a:br>
              <a:rPr lang="en-US" sz="1900" dirty="0"/>
            </a:br>
            <a:r>
              <a:rPr lang="en-US" sz="1900" baseline="30000" dirty="0"/>
              <a:t>13</a:t>
            </a:r>
            <a:r>
              <a:rPr lang="en-US" sz="1900" dirty="0"/>
              <a:t>    </a:t>
            </a:r>
            <a:r>
              <a:rPr lang="es-ES" sz="1900" dirty="0" smtClean="0"/>
              <a:t>Seguí </a:t>
            </a:r>
            <a:r>
              <a:rPr lang="es-ES" sz="1900" dirty="0"/>
              <a:t>mirando en las visiones nocturnas, </a:t>
            </a:r>
            <a:endParaRPr lang="es-ES" sz="1900" dirty="0" smtClean="0"/>
          </a:p>
          <a:p>
            <a:r>
              <a:rPr lang="es-ES" sz="1900" u="sng" dirty="0" smtClean="0"/>
              <a:t>Y </a:t>
            </a:r>
            <a:r>
              <a:rPr lang="es-ES" sz="1900" u="sng" dirty="0"/>
              <a:t>en las nubes del cielo </a:t>
            </a:r>
            <a:endParaRPr lang="es-ES" sz="1900" u="sng" dirty="0" smtClean="0"/>
          </a:p>
          <a:p>
            <a:r>
              <a:rPr lang="es-ES" sz="1900" u="sng" dirty="0" smtClean="0"/>
              <a:t>Venía </a:t>
            </a:r>
            <a:r>
              <a:rPr lang="es-ES" sz="1900" u="sng" dirty="0"/>
              <a:t>uno como un Hijo de Hombre</a:t>
            </a:r>
            <a:r>
              <a:rPr lang="es-ES" sz="1900" dirty="0"/>
              <a:t>, </a:t>
            </a:r>
            <a:endParaRPr lang="es-ES" sz="1900" dirty="0" smtClean="0"/>
          </a:p>
          <a:p>
            <a:r>
              <a:rPr lang="es-ES" sz="1900" dirty="0" smtClean="0"/>
              <a:t>Que </a:t>
            </a:r>
            <a:r>
              <a:rPr lang="es-ES" sz="1900" dirty="0"/>
              <a:t>se dirigió al Anciano de Días </a:t>
            </a:r>
            <a:endParaRPr lang="es-ES" sz="1900" dirty="0" smtClean="0"/>
          </a:p>
          <a:p>
            <a:r>
              <a:rPr lang="es-ES" sz="1900" dirty="0" smtClean="0"/>
              <a:t>Y </a:t>
            </a:r>
            <a:r>
              <a:rPr lang="es-ES" sz="1900" dirty="0"/>
              <a:t>fue presentado ante Él. </a:t>
            </a:r>
          </a:p>
          <a:p>
            <a:r>
              <a:rPr lang="es-ES" sz="1900" dirty="0" smtClean="0"/>
              <a:t>14</a:t>
            </a:r>
            <a:r>
              <a:rPr lang="es-ES" sz="1900" dirty="0"/>
              <a:t>  Y le fue dado dominio, </a:t>
            </a:r>
            <a:endParaRPr lang="es-ES" sz="1900" dirty="0" smtClean="0"/>
          </a:p>
          <a:p>
            <a:r>
              <a:rPr lang="es-ES" sz="1900" dirty="0" smtClean="0"/>
              <a:t>Gloria </a:t>
            </a:r>
            <a:r>
              <a:rPr lang="es-ES" sz="1900" dirty="0"/>
              <a:t>y reino, </a:t>
            </a:r>
            <a:endParaRPr lang="es-ES" sz="1900" dirty="0" smtClean="0"/>
          </a:p>
          <a:p>
            <a:r>
              <a:rPr lang="es-ES" sz="1900" dirty="0" smtClean="0"/>
              <a:t>Para </a:t>
            </a:r>
            <a:r>
              <a:rPr lang="es-ES" sz="1900" dirty="0"/>
              <a:t>que todos los pueblos, naciones y lenguas </a:t>
            </a:r>
            <a:endParaRPr lang="es-ES" sz="1900" dirty="0" smtClean="0"/>
          </a:p>
          <a:p>
            <a:r>
              <a:rPr lang="es-ES" sz="1900" dirty="0" smtClean="0"/>
              <a:t>Le </a:t>
            </a:r>
            <a:r>
              <a:rPr lang="es-ES" sz="1900" dirty="0"/>
              <a:t>sirvieran. </a:t>
            </a:r>
            <a:endParaRPr lang="es-ES" sz="1900" dirty="0" smtClean="0"/>
          </a:p>
          <a:p>
            <a:r>
              <a:rPr lang="es-ES" sz="1900" dirty="0" smtClean="0"/>
              <a:t>Su </a:t>
            </a:r>
            <a:r>
              <a:rPr lang="es-ES" sz="1900" dirty="0"/>
              <a:t>dominio es un dominio eterno </a:t>
            </a:r>
            <a:endParaRPr lang="es-ES" sz="1900" dirty="0" smtClean="0"/>
          </a:p>
          <a:p>
            <a:r>
              <a:rPr lang="es-ES" sz="1900" dirty="0" smtClean="0"/>
              <a:t>Que </a:t>
            </a:r>
            <a:r>
              <a:rPr lang="es-ES" sz="1900" dirty="0"/>
              <a:t>nunca pasará, </a:t>
            </a:r>
            <a:endParaRPr lang="es-ES" sz="1900" dirty="0" smtClean="0"/>
          </a:p>
          <a:p>
            <a:r>
              <a:rPr lang="es-ES" sz="1900" dirty="0" smtClean="0"/>
              <a:t>Y </a:t>
            </a:r>
            <a:r>
              <a:rPr lang="es-ES" sz="1900" dirty="0"/>
              <a:t>Su reino uno </a:t>
            </a:r>
            <a:endParaRPr lang="es-ES" sz="1900" dirty="0" smtClean="0"/>
          </a:p>
          <a:p>
            <a:r>
              <a:rPr lang="es-ES" sz="1900" dirty="0" smtClean="0"/>
              <a:t>Que </a:t>
            </a:r>
            <a:r>
              <a:rPr lang="es-ES" sz="1900" dirty="0"/>
              <a:t>no será destruido. </a:t>
            </a:r>
            <a:endParaRPr lang="en-US" sz="1900" dirty="0">
              <a:solidFill>
                <a:prstClr val="black"/>
              </a:solidFill>
            </a:endParaRPr>
          </a:p>
        </p:txBody>
      </p:sp>
      <p:sp>
        <p:nvSpPr>
          <p:cNvPr id="3" name="TextBox 2"/>
          <p:cNvSpPr txBox="1"/>
          <p:nvPr/>
        </p:nvSpPr>
        <p:spPr>
          <a:xfrm>
            <a:off x="255188" y="3227913"/>
            <a:ext cx="4210493" cy="2031325"/>
          </a:xfrm>
          <a:prstGeom prst="rect">
            <a:avLst/>
          </a:prstGeom>
          <a:noFill/>
        </p:spPr>
        <p:txBody>
          <a:bodyPr wrap="square" rtlCol="0">
            <a:spAutoFit/>
          </a:bodyPr>
          <a:lstStyle/>
          <a:p>
            <a:r>
              <a:rPr lang="en-US" b="1" dirty="0" smtClean="0"/>
              <a:t>Daniel 2:44 (NBLA) </a:t>
            </a:r>
            <a:r>
              <a:rPr lang="en-US" dirty="0"/>
              <a:t/>
            </a:r>
            <a:br>
              <a:rPr lang="en-US" dirty="0"/>
            </a:br>
            <a:r>
              <a:rPr lang="en-US" baseline="30000" dirty="0" smtClean="0"/>
              <a:t>44</a:t>
            </a:r>
            <a:r>
              <a:rPr lang="es-ES" dirty="0" smtClean="0"/>
              <a:t>En </a:t>
            </a:r>
            <a:r>
              <a:rPr lang="es-ES" dirty="0"/>
              <a:t>los días de estos reyes, el Dios del cielo levantará un reino que jamás será destruido, y este reino no será entregado a otro pueblo. Desmenuzará y pondrá fin a todos aquellos reinos, y él permanecerá para siempre, </a:t>
            </a:r>
            <a:endParaRPr lang="en-US" dirty="0">
              <a:solidFill>
                <a:prstClr val="black"/>
              </a:solidFill>
            </a:endParaRPr>
          </a:p>
        </p:txBody>
      </p:sp>
      <p:sp>
        <p:nvSpPr>
          <p:cNvPr id="7" name="TextBox 6"/>
          <p:cNvSpPr txBox="1"/>
          <p:nvPr/>
        </p:nvSpPr>
        <p:spPr>
          <a:xfrm>
            <a:off x="255181" y="1265321"/>
            <a:ext cx="4130740" cy="1754326"/>
          </a:xfrm>
          <a:prstGeom prst="rect">
            <a:avLst/>
          </a:prstGeom>
          <a:solidFill>
            <a:schemeClr val="bg1"/>
          </a:solidFill>
        </p:spPr>
        <p:txBody>
          <a:bodyPr wrap="square" rtlCol="0">
            <a:spAutoFit/>
          </a:bodyPr>
          <a:lstStyle/>
          <a:p>
            <a:r>
              <a:rPr lang="en-US" b="1" dirty="0" smtClean="0"/>
              <a:t>Mateo 24:30 (NBLA) </a:t>
            </a:r>
            <a:r>
              <a:rPr lang="en-US" dirty="0"/>
              <a:t/>
            </a:r>
            <a:br>
              <a:rPr lang="en-US" dirty="0"/>
            </a:br>
            <a:r>
              <a:rPr lang="en-US" baseline="30000" dirty="0" smtClean="0"/>
              <a:t>30</a:t>
            </a:r>
            <a:r>
              <a:rPr lang="es-ES" dirty="0" smtClean="0"/>
              <a:t>Entonces </a:t>
            </a:r>
            <a:r>
              <a:rPr lang="es-ES" dirty="0"/>
              <a:t>aparecerá en el cielo la señal del Hijo del Hombre; y todas las tribus de la tierra harán duelo, y verán al HIJO DEL HOMBRE QUE VIENE SOBRE LAS NUBES DEL CIELO con poder y gran gloria. </a:t>
            </a:r>
            <a:endParaRPr lang="en-US" dirty="0"/>
          </a:p>
        </p:txBody>
      </p:sp>
      <p:cxnSp>
        <p:nvCxnSpPr>
          <p:cNvPr id="6" name="Straight Connector 5"/>
          <p:cNvCxnSpPr/>
          <p:nvPr/>
        </p:nvCxnSpPr>
        <p:spPr>
          <a:xfrm flipH="1" flipV="1">
            <a:off x="669842" y="2977116"/>
            <a:ext cx="7432158" cy="3189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17657"/>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Cap</a:t>
            </a:r>
            <a:r>
              <a:rPr lang="es-ES" dirty="0" err="1"/>
              <a:t>ítulo</a:t>
            </a:r>
            <a:r>
              <a:rPr lang="es-ES" dirty="0"/>
              <a:t> </a:t>
            </a:r>
            <a:r>
              <a:rPr lang="es-ES" dirty="0" smtClean="0"/>
              <a:t>7 </a:t>
            </a:r>
            <a:r>
              <a:rPr lang="en-US" dirty="0" smtClean="0"/>
              <a:t>– La </a:t>
            </a:r>
            <a:r>
              <a:rPr lang="en-US" dirty="0" err="1" smtClean="0"/>
              <a:t>perplejidad</a:t>
            </a:r>
            <a:r>
              <a:rPr lang="en-US" dirty="0" smtClean="0"/>
              <a:t> de Daniel</a:t>
            </a:r>
            <a:r>
              <a:rPr lang="en-US" i="1" dirty="0" smtClean="0"/>
              <a:t/>
            </a:r>
            <a:br>
              <a:rPr lang="en-US" i="1" dirty="0" smtClean="0"/>
            </a:br>
            <a:r>
              <a:rPr lang="en-US" dirty="0" err="1" smtClean="0"/>
              <a:t>Explicación</a:t>
            </a:r>
            <a:r>
              <a:rPr lang="en-US" dirty="0" smtClean="0"/>
              <a:t> de las </a:t>
            </a:r>
            <a:r>
              <a:rPr lang="en-US" dirty="0" err="1" smtClean="0"/>
              <a:t>bestias</a:t>
            </a:r>
            <a:endParaRPr lang="en-US" i="1" dirty="0"/>
          </a:p>
        </p:txBody>
      </p:sp>
      <p:sp>
        <p:nvSpPr>
          <p:cNvPr id="5" name="TextBox 4"/>
          <p:cNvSpPr txBox="1"/>
          <p:nvPr/>
        </p:nvSpPr>
        <p:spPr>
          <a:xfrm>
            <a:off x="4635800" y="1222754"/>
            <a:ext cx="4508200" cy="4478149"/>
          </a:xfrm>
          <a:prstGeom prst="rect">
            <a:avLst/>
          </a:prstGeom>
          <a:noFill/>
        </p:spPr>
        <p:txBody>
          <a:bodyPr wrap="square" rtlCol="0">
            <a:spAutoFit/>
          </a:bodyPr>
          <a:lstStyle/>
          <a:p>
            <a:r>
              <a:rPr lang="en-US" sz="1900" b="1" dirty="0" smtClean="0"/>
              <a:t>Daniel 7:15-18 (NBLA) </a:t>
            </a:r>
            <a:r>
              <a:rPr lang="en-US" sz="1900" dirty="0" smtClean="0"/>
              <a:t/>
            </a:r>
            <a:br>
              <a:rPr lang="en-US" sz="1900" dirty="0" smtClean="0"/>
            </a:br>
            <a:r>
              <a:rPr lang="es-ES" sz="1900" dirty="0" smtClean="0"/>
              <a:t>15</a:t>
            </a:r>
            <a:r>
              <a:rPr lang="es-ES" sz="1900" dirty="0"/>
              <a:t>  </a:t>
            </a:r>
            <a:r>
              <a:rPr lang="es-ES" sz="1900" dirty="0" smtClean="0"/>
              <a:t>A </a:t>
            </a:r>
            <a:r>
              <a:rPr lang="es-ES" sz="1900" dirty="0"/>
              <a:t>mí, Daniel, se me angustió por dentro el espíritu, y las visiones de mi mente seguían turbándome. </a:t>
            </a:r>
          </a:p>
          <a:p>
            <a:r>
              <a:rPr lang="es-ES" sz="1900" dirty="0" smtClean="0"/>
              <a:t>16</a:t>
            </a:r>
            <a:r>
              <a:rPr lang="es-ES" sz="1900" dirty="0"/>
              <a:t>  Me acerqué a uno de los que estaban allí de pie y le pedí que me dijera la verdad acerca de todo esto. Y me respondió, dándome a conocer la interpretación de estas cosas: </a:t>
            </a:r>
          </a:p>
          <a:p>
            <a:r>
              <a:rPr lang="es-ES" sz="1900" dirty="0" smtClean="0"/>
              <a:t>17 “</a:t>
            </a:r>
            <a:r>
              <a:rPr lang="es-ES" sz="1900" dirty="0" smtClean="0">
                <a:solidFill>
                  <a:srgbClr val="0000CC"/>
                </a:solidFill>
              </a:rPr>
              <a:t>Estas </a:t>
            </a:r>
            <a:r>
              <a:rPr lang="es-ES" sz="1900" dirty="0">
                <a:solidFill>
                  <a:srgbClr val="0000CC"/>
                </a:solidFill>
              </a:rPr>
              <a:t>bestias enormes, que son cuatro, son cuatro reyes que se levantarán de la tierra. </a:t>
            </a:r>
          </a:p>
          <a:p>
            <a:r>
              <a:rPr lang="es-ES" sz="1900" dirty="0" smtClean="0"/>
              <a:t>18</a:t>
            </a:r>
            <a:r>
              <a:rPr lang="es-ES" sz="1900" dirty="0"/>
              <a:t>  </a:t>
            </a:r>
            <a:r>
              <a:rPr lang="es-ES" sz="1900" u="sng" dirty="0"/>
              <a:t>Pero los santos del Altísimo recibirán el reino y poseerán el reino para siempre, por los siglos de los siglos</a:t>
            </a:r>
            <a:r>
              <a:rPr lang="es-ES" sz="1900" dirty="0"/>
              <a:t>”. </a:t>
            </a:r>
            <a:endParaRPr lang="en-US" sz="1900" u="sng" dirty="0">
              <a:solidFill>
                <a:prstClr val="black"/>
              </a:solidFill>
            </a:endParaRPr>
          </a:p>
        </p:txBody>
      </p:sp>
      <p:sp>
        <p:nvSpPr>
          <p:cNvPr id="4" name="TextBox 3"/>
          <p:cNvSpPr txBox="1"/>
          <p:nvPr/>
        </p:nvSpPr>
        <p:spPr>
          <a:xfrm>
            <a:off x="1052633" y="1222745"/>
            <a:ext cx="2777492" cy="523220"/>
          </a:xfrm>
          <a:prstGeom prst="rect">
            <a:avLst/>
          </a:prstGeom>
          <a:noFill/>
        </p:spPr>
        <p:txBody>
          <a:bodyPr wrap="none" rtlCol="0">
            <a:spAutoFit/>
          </a:bodyPr>
          <a:lstStyle/>
          <a:p>
            <a:r>
              <a:rPr lang="en-US" sz="2800" b="1" dirty="0" err="1" smtClean="0">
                <a:solidFill>
                  <a:srgbClr val="0000CC"/>
                </a:solidFill>
              </a:rPr>
              <a:t>Reinos</a:t>
            </a:r>
            <a:r>
              <a:rPr lang="en-US" sz="2800" b="1" dirty="0" smtClean="0">
                <a:solidFill>
                  <a:srgbClr val="0000CC"/>
                </a:solidFill>
              </a:rPr>
              <a:t> </a:t>
            </a:r>
            <a:r>
              <a:rPr lang="en-US" sz="2800" b="1" dirty="0" err="1" smtClean="0">
                <a:solidFill>
                  <a:srgbClr val="0000CC"/>
                </a:solidFill>
              </a:rPr>
              <a:t>terrenales</a:t>
            </a:r>
            <a:endParaRPr lang="en-US" sz="2800" b="1" dirty="0">
              <a:solidFill>
                <a:srgbClr val="0000CC"/>
              </a:solidFill>
            </a:endParaRPr>
          </a:p>
        </p:txBody>
      </p:sp>
      <p:sp>
        <p:nvSpPr>
          <p:cNvPr id="9" name="TextBox 8"/>
          <p:cNvSpPr txBox="1"/>
          <p:nvPr/>
        </p:nvSpPr>
        <p:spPr>
          <a:xfrm>
            <a:off x="1780611" y="4958317"/>
            <a:ext cx="2521396" cy="523220"/>
          </a:xfrm>
          <a:prstGeom prst="rect">
            <a:avLst/>
          </a:prstGeom>
          <a:noFill/>
        </p:spPr>
        <p:txBody>
          <a:bodyPr wrap="none" rtlCol="0">
            <a:spAutoFit/>
          </a:bodyPr>
          <a:lstStyle/>
          <a:p>
            <a:r>
              <a:rPr lang="en-US" sz="2800" b="1" dirty="0" err="1" smtClean="0">
                <a:solidFill>
                  <a:srgbClr val="A50021"/>
                </a:solidFill>
              </a:rPr>
              <a:t>Reino</a:t>
            </a:r>
            <a:r>
              <a:rPr lang="en-US" sz="2800" b="1" dirty="0" smtClean="0">
                <a:solidFill>
                  <a:srgbClr val="A50021"/>
                </a:solidFill>
              </a:rPr>
              <a:t> </a:t>
            </a:r>
            <a:r>
              <a:rPr lang="en-US" sz="2800" b="1" dirty="0" err="1" smtClean="0">
                <a:solidFill>
                  <a:srgbClr val="A50021"/>
                </a:solidFill>
              </a:rPr>
              <a:t>espiritual</a:t>
            </a:r>
            <a:endParaRPr lang="en-US" sz="2800" b="1" dirty="0">
              <a:solidFill>
                <a:srgbClr val="A50021"/>
              </a:solidFill>
            </a:endParaRPr>
          </a:p>
        </p:txBody>
      </p:sp>
      <p:pic>
        <p:nvPicPr>
          <p:cNvPr id="3" name="Picture 2"/>
          <p:cNvPicPr>
            <a:picLocks noChangeAspect="1"/>
          </p:cNvPicPr>
          <p:nvPr/>
        </p:nvPicPr>
        <p:blipFill>
          <a:blip r:embed="rId2"/>
          <a:stretch>
            <a:fillRect/>
          </a:stretch>
        </p:blipFill>
        <p:spPr>
          <a:xfrm>
            <a:off x="94678" y="1787345"/>
            <a:ext cx="4374226" cy="2958446"/>
          </a:xfrm>
          <a:prstGeom prst="rect">
            <a:avLst/>
          </a:prstGeom>
        </p:spPr>
      </p:pic>
    </p:spTree>
    <p:extLst>
      <p:ext uri="{BB962C8B-B14F-4D97-AF65-F5344CB8AC3E}">
        <p14:creationId xmlns:p14="http://schemas.microsoft.com/office/powerpoint/2010/main" val="2712647537"/>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373"/>
            <a:ext cx="9144000"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465"/>
            <a:ext cx="4820476" cy="5682279"/>
          </a:xfrm>
          <a:prstGeom prst="rect">
            <a:avLst/>
          </a:prstGeom>
        </p:spPr>
      </p:pic>
      <p:sp>
        <p:nvSpPr>
          <p:cNvPr id="4" name="TextBox 3"/>
          <p:cNvSpPr txBox="1"/>
          <p:nvPr/>
        </p:nvSpPr>
        <p:spPr>
          <a:xfrm>
            <a:off x="4825615" y="70399"/>
            <a:ext cx="386255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PUEBLO</a:t>
            </a:r>
            <a:endParaRPr kumimoji="0" lang="en-US" sz="36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1257549" y="39621"/>
            <a:ext cx="3530134" cy="70788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RETORNO DEL</a:t>
            </a:r>
            <a:endParaRPr kumimoji="0" lang="en-US" sz="40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4825614" y="1187404"/>
            <a:ext cx="4318385"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ALTAR DEL TEMPLO</a:t>
            </a:r>
            <a:endParaRPr kumimoji="0" lang="en-US" sz="36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4824197" y="2221038"/>
            <a:ext cx="386255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TEMPLO</a:t>
            </a:r>
            <a:endParaRPr kumimoji="0" lang="en-US" sz="36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4829219" y="3258227"/>
            <a:ext cx="386255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LEY</a:t>
            </a:r>
            <a:endParaRPr kumimoji="0" lang="en-US" sz="36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4842867" y="4030006"/>
            <a:ext cx="386255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MUROS</a:t>
            </a:r>
            <a:endParaRPr kumimoji="0" lang="en-US" sz="36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4814897" y="4757688"/>
            <a:ext cx="386255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REY</a:t>
            </a:r>
            <a:endParaRPr kumimoji="0" lang="en-US" sz="36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5470008" y="565389"/>
            <a:ext cx="3480440" cy="70788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Proclamación</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de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Ciro</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Esd</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Regreso</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 la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tierra</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Esd</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2:1</a:t>
            </a:r>
          </a:p>
        </p:txBody>
      </p:sp>
      <p:sp>
        <p:nvSpPr>
          <p:cNvPr id="12" name="TextBox 11"/>
          <p:cNvSpPr txBox="1"/>
          <p:nvPr/>
        </p:nvSpPr>
        <p:spPr>
          <a:xfrm>
            <a:off x="5470022" y="1646366"/>
            <a:ext cx="3397767" cy="707886"/>
          </a:xfrm>
          <a:prstGeom prst="rect">
            <a:avLst/>
          </a:prstGeom>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Jes</a:t>
            </a:r>
            <a:r>
              <a:rPr lang="es-ES" kern="0" dirty="0" err="1" smtClean="0"/>
              <a:t>úa</a:t>
            </a:r>
            <a:r>
              <a:rPr lang="es-ES" kern="0" dirty="0" smtClean="0"/>
              <a:t> el sacerdote y </a:t>
            </a:r>
            <a:r>
              <a:rPr lang="es-ES" kern="0" dirty="0" err="1" smtClean="0"/>
              <a:t>Zorobabel</a:t>
            </a:r>
            <a:r>
              <a:rPr lang="es-ES" kern="0" dirty="0" smtClean="0"/>
              <a:t> </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Esdras 3:2</a:t>
            </a:r>
            <a:endParaRPr kumimoji="0" lang="en-US" sz="2000" b="0" i="0" u="none" strike="noStrike" kern="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a:off x="5470022" y="3750795"/>
            <a:ext cx="3397767" cy="400110"/>
          </a:xfrm>
          <a:prstGeom prst="rect">
            <a:avLst/>
          </a:prstGeom>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Esdras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enviado</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Esd</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7</a:t>
            </a:r>
            <a:endParaRPr kumimoji="0" lang="en-US" sz="2000" b="0" i="0" u="none" strike="noStrike" kern="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5364513" y="2687114"/>
            <a:ext cx="3670327" cy="707886"/>
          </a:xfrm>
          <a:prstGeom prst="rect">
            <a:avLst/>
          </a:prstGeom>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Hageo</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Zacarías</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000" b="0" i="0" u="none" strike="noStrike" kern="0" cap="none" spc="0" normalizeH="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Zorobabel</a:t>
            </a:r>
            <a:r>
              <a:rPr kumimoji="0" lang="en-US" sz="2000" b="0" i="0" u="none" strike="noStrike" kern="0" cap="none" spc="0" normalizeH="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y </a:t>
            </a:r>
            <a:r>
              <a:rPr kumimoji="0" lang="en-US" sz="2000" b="0" i="0" u="none" strike="noStrike" kern="0" cap="none" spc="0" normalizeH="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Darío</a:t>
            </a:r>
            <a:r>
              <a:rPr kumimoji="0" lang="en-US" sz="2000" b="0" i="0" u="none" strike="noStrike" kern="0" cap="none" spc="0" normalizeH="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el </a:t>
            </a:r>
            <a:r>
              <a:rPr kumimoji="0" lang="en-US" sz="2000" b="0" i="0" u="none" strike="noStrike" kern="0" cap="none" spc="0" normalizeH="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persa</a:t>
            </a:r>
            <a:r>
              <a:rPr kumimoji="0" lang="en-US" sz="2000" b="0" i="0" u="none" strike="noStrike" kern="0" cap="none" spc="0" normalizeH="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Esd</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5-6</a:t>
            </a:r>
          </a:p>
        </p:txBody>
      </p:sp>
      <p:sp>
        <p:nvSpPr>
          <p:cNvPr id="15" name="TextBox 14"/>
          <p:cNvSpPr txBox="1"/>
          <p:nvPr/>
        </p:nvSpPr>
        <p:spPr>
          <a:xfrm>
            <a:off x="5470022" y="4501861"/>
            <a:ext cx="3673977" cy="400110"/>
          </a:xfrm>
          <a:prstGeom prst="rect">
            <a:avLst/>
          </a:prstGeom>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Nehemías</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enviado</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Nehemías</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2000" b="0" i="0" u="none" strike="noStrike" kern="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5470008" y="5276257"/>
            <a:ext cx="2552328" cy="400110"/>
          </a:xfrm>
          <a:prstGeom prst="rect">
            <a:avLst/>
          </a:prstGeom>
          <a:ln>
            <a:solidFill>
              <a:srgbClr val="FFFF00"/>
            </a:solidFill>
          </a:ln>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Daniel 2, 7, 9-12</a:t>
            </a:r>
          </a:p>
        </p:txBody>
      </p:sp>
    </p:spTree>
    <p:extLst>
      <p:ext uri="{BB962C8B-B14F-4D97-AF65-F5344CB8AC3E}">
        <p14:creationId xmlns:p14="http://schemas.microsoft.com/office/powerpoint/2010/main" val="1132182292"/>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Cap</a:t>
            </a:r>
            <a:r>
              <a:rPr lang="es-ES" dirty="0" err="1"/>
              <a:t>ítulo</a:t>
            </a:r>
            <a:r>
              <a:rPr lang="es-ES" dirty="0"/>
              <a:t> </a:t>
            </a:r>
            <a:r>
              <a:rPr lang="es-ES" dirty="0" smtClean="0"/>
              <a:t>7 </a:t>
            </a:r>
            <a:r>
              <a:rPr lang="en-US" dirty="0"/>
              <a:t>– </a:t>
            </a:r>
            <a:r>
              <a:rPr lang="en-US" dirty="0" err="1"/>
              <a:t>Explicación</a:t>
            </a:r>
            <a:r>
              <a:rPr lang="en-US" dirty="0"/>
              <a:t> de las </a:t>
            </a:r>
            <a:r>
              <a:rPr lang="en-US" dirty="0" err="1"/>
              <a:t>bestias</a:t>
            </a:r>
            <a:endParaRPr lang="en-US" dirty="0"/>
          </a:p>
        </p:txBody>
      </p:sp>
      <p:sp>
        <p:nvSpPr>
          <p:cNvPr id="5" name="TextBox 4"/>
          <p:cNvSpPr txBox="1"/>
          <p:nvPr/>
        </p:nvSpPr>
        <p:spPr>
          <a:xfrm>
            <a:off x="3987222" y="1233377"/>
            <a:ext cx="4880565" cy="4401205"/>
          </a:xfrm>
          <a:prstGeom prst="rect">
            <a:avLst/>
          </a:prstGeom>
          <a:noFill/>
        </p:spPr>
        <p:txBody>
          <a:bodyPr wrap="square" rtlCol="0">
            <a:spAutoFit/>
          </a:bodyPr>
          <a:lstStyle/>
          <a:p>
            <a:r>
              <a:rPr lang="en-US" sz="2000" b="1" dirty="0" smtClean="0"/>
              <a:t>Daniel 7:19-20(NBLA) </a:t>
            </a:r>
            <a:r>
              <a:rPr lang="en-US" sz="2000" dirty="0"/>
              <a:t/>
            </a:r>
            <a:br>
              <a:rPr lang="en-US" sz="2000" dirty="0"/>
            </a:br>
            <a:r>
              <a:rPr lang="en-US" sz="2000" baseline="30000" dirty="0" smtClean="0"/>
              <a:t>19</a:t>
            </a:r>
            <a:r>
              <a:rPr lang="en-US" sz="2000" dirty="0"/>
              <a:t> </a:t>
            </a:r>
            <a:r>
              <a:rPr lang="es-ES" sz="2000" dirty="0" smtClean="0"/>
              <a:t>Entonces </a:t>
            </a:r>
            <a:r>
              <a:rPr lang="es-ES" sz="2000" dirty="0"/>
              <a:t>quise saber la verdad acerca de la cuarta bestia, que era diferente de todas las demás, y en gran manera terrible, con sus dientes de hierro y sus garras de bronce, y que devoraba, desmenuzaba y pisoteaba los restos con sus pies, </a:t>
            </a:r>
          </a:p>
          <a:p>
            <a:r>
              <a:rPr lang="es-ES" sz="2000" dirty="0" smtClean="0"/>
              <a:t>20</a:t>
            </a:r>
            <a:r>
              <a:rPr lang="es-ES" sz="2000" dirty="0"/>
              <a:t>  y la verdad acerca de los diez cuernos que tenía en su cabeza, y del otro cuerno que había surgido, delante del cual cayeron tres de ellos, es decir, el cuerno que tenía ojos y una boca que hablaba con mucha arrogancia, y cuya apariencia era mayor que la de sus compañeros. </a:t>
            </a:r>
            <a:endParaRPr lang="en-US" sz="2000" dirty="0">
              <a:solidFill>
                <a:prstClr val="black"/>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 y="1565600"/>
            <a:ext cx="4008545" cy="3006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5796060"/>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Cap</a:t>
            </a:r>
            <a:r>
              <a:rPr lang="es-ES" dirty="0" err="1"/>
              <a:t>ítulo</a:t>
            </a:r>
            <a:r>
              <a:rPr lang="es-ES" dirty="0"/>
              <a:t> 7 </a:t>
            </a:r>
            <a:r>
              <a:rPr lang="en-US" dirty="0"/>
              <a:t>– </a:t>
            </a:r>
            <a:r>
              <a:rPr lang="en-US" dirty="0" err="1"/>
              <a:t>Explicación</a:t>
            </a:r>
            <a:r>
              <a:rPr lang="en-US" dirty="0"/>
              <a:t> de las </a:t>
            </a:r>
            <a:r>
              <a:rPr lang="en-US" dirty="0" err="1"/>
              <a:t>bestias</a:t>
            </a:r>
            <a:endParaRPr lang="en-US" dirty="0"/>
          </a:p>
        </p:txBody>
      </p:sp>
      <p:sp>
        <p:nvSpPr>
          <p:cNvPr id="5" name="TextBox 4"/>
          <p:cNvSpPr txBox="1"/>
          <p:nvPr/>
        </p:nvSpPr>
        <p:spPr>
          <a:xfrm>
            <a:off x="3987222" y="1233377"/>
            <a:ext cx="4880565" cy="4401205"/>
          </a:xfrm>
          <a:prstGeom prst="rect">
            <a:avLst/>
          </a:prstGeom>
          <a:noFill/>
        </p:spPr>
        <p:txBody>
          <a:bodyPr wrap="square" rtlCol="0">
            <a:spAutoFit/>
          </a:bodyPr>
          <a:lstStyle/>
          <a:p>
            <a:r>
              <a:rPr lang="en-US" sz="2000" b="1" dirty="0"/>
              <a:t>Daniel 7:19-20(NBLA) </a:t>
            </a:r>
            <a:r>
              <a:rPr lang="en-US" sz="2000" dirty="0"/>
              <a:t/>
            </a:r>
            <a:br>
              <a:rPr lang="en-US" sz="2000" dirty="0"/>
            </a:br>
            <a:r>
              <a:rPr lang="en-US" sz="2000" baseline="30000" dirty="0"/>
              <a:t>19</a:t>
            </a:r>
            <a:r>
              <a:rPr lang="en-US" sz="2000" dirty="0"/>
              <a:t> </a:t>
            </a:r>
            <a:r>
              <a:rPr lang="es-ES" sz="2000" dirty="0"/>
              <a:t>Entonces quise saber la verdad acerca de la cuarta bestia, que era diferente de todas las demás, y en gran manera terrible, con sus dientes de hierro y sus garras de bronce, y que devoraba, desmenuzaba y pisoteaba los restos con sus pies, </a:t>
            </a:r>
          </a:p>
          <a:p>
            <a:r>
              <a:rPr lang="es-ES" sz="2000" dirty="0"/>
              <a:t>20  y la verdad acerca de los diez cuernos que tenía en su cabeza, y del otro cuerno que había surgido, delante del cual cayeron tres de ellos, es decir, el cuerno que tenía ojos y una boca que hablaba con mucha arrogancia, y cuya apariencia era mayor que la de sus compañeros. </a:t>
            </a:r>
            <a:endParaRPr lang="en-US" sz="2000" dirty="0">
              <a:solidFill>
                <a:prstClr val="black"/>
              </a:solidFill>
            </a:endParaRPr>
          </a:p>
        </p:txBody>
      </p:sp>
      <p:sp>
        <p:nvSpPr>
          <p:cNvPr id="3" name="TextBox 2"/>
          <p:cNvSpPr txBox="1"/>
          <p:nvPr/>
        </p:nvSpPr>
        <p:spPr>
          <a:xfrm>
            <a:off x="180753" y="1360967"/>
            <a:ext cx="3657600" cy="3416320"/>
          </a:xfrm>
          <a:prstGeom prst="rect">
            <a:avLst/>
          </a:prstGeom>
          <a:noFill/>
        </p:spPr>
        <p:txBody>
          <a:bodyPr wrap="square" rtlCol="0">
            <a:spAutoFit/>
          </a:bodyPr>
          <a:lstStyle/>
          <a:p>
            <a:r>
              <a:rPr lang="en-US" b="1" dirty="0" err="1" smtClean="0"/>
              <a:t>Apocalipsis</a:t>
            </a:r>
            <a:r>
              <a:rPr lang="en-US" b="1" dirty="0" smtClean="0"/>
              <a:t> 13:1-2 (NBLA) </a:t>
            </a:r>
            <a:r>
              <a:rPr lang="en-US" dirty="0"/>
              <a:t/>
            </a:r>
            <a:br>
              <a:rPr lang="en-US" dirty="0"/>
            </a:br>
            <a:r>
              <a:rPr lang="en-US" baseline="30000" dirty="0" smtClean="0"/>
              <a:t>1</a:t>
            </a:r>
            <a:r>
              <a:rPr lang="es-ES" dirty="0" smtClean="0"/>
              <a:t>El </a:t>
            </a:r>
            <a:r>
              <a:rPr lang="es-ES" dirty="0"/>
              <a:t>dragón se paró sobre la arena del mar. Y vi que subía del mar una bestia que tenía diez cuernos y siete cabezas. </a:t>
            </a:r>
            <a:r>
              <a:rPr lang="es-ES" u="sng" dirty="0"/>
              <a:t>En sus cuernos había diez diademas, y en sus cabezas había nombres blasfemos</a:t>
            </a:r>
            <a:r>
              <a:rPr lang="es-ES" dirty="0"/>
              <a:t>. </a:t>
            </a:r>
          </a:p>
          <a:p>
            <a:r>
              <a:rPr lang="es-ES" dirty="0" smtClean="0"/>
              <a:t>2</a:t>
            </a:r>
            <a:r>
              <a:rPr lang="es-ES" dirty="0"/>
              <a:t>  La bestia que vi era semejante a un </a:t>
            </a:r>
            <a:r>
              <a:rPr lang="es-ES" u="sng" dirty="0"/>
              <a:t>leopardo</a:t>
            </a:r>
            <a:r>
              <a:rPr lang="es-ES" dirty="0"/>
              <a:t>, sus pies eran como los de un </a:t>
            </a:r>
            <a:r>
              <a:rPr lang="es-ES" u="sng" dirty="0"/>
              <a:t>oso</a:t>
            </a:r>
            <a:r>
              <a:rPr lang="es-ES" dirty="0"/>
              <a:t> y su boca como la boca de un </a:t>
            </a:r>
            <a:r>
              <a:rPr lang="es-ES" u="sng" dirty="0"/>
              <a:t>león</a:t>
            </a:r>
            <a:r>
              <a:rPr lang="es-ES" dirty="0"/>
              <a:t>. El dragón le dio su poder, su trono, y gran autoridad. </a:t>
            </a:r>
            <a:r>
              <a:rPr lang="en-US" dirty="0" smtClean="0"/>
              <a:t> </a:t>
            </a:r>
            <a:endParaRPr lang="en-US" dirty="0"/>
          </a:p>
        </p:txBody>
      </p:sp>
    </p:spTree>
    <p:extLst>
      <p:ext uri="{BB962C8B-B14F-4D97-AF65-F5344CB8AC3E}">
        <p14:creationId xmlns:p14="http://schemas.microsoft.com/office/powerpoint/2010/main" val="2376833923"/>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Cap</a:t>
            </a:r>
            <a:r>
              <a:rPr lang="es-ES" dirty="0" err="1"/>
              <a:t>ítulo</a:t>
            </a:r>
            <a:r>
              <a:rPr lang="es-ES" dirty="0"/>
              <a:t> 7 </a:t>
            </a:r>
            <a:r>
              <a:rPr lang="en-US" dirty="0"/>
              <a:t>– </a:t>
            </a:r>
            <a:r>
              <a:rPr lang="en-US" dirty="0" err="1"/>
              <a:t>Explicación</a:t>
            </a:r>
            <a:r>
              <a:rPr lang="en-US" dirty="0"/>
              <a:t> de las </a:t>
            </a:r>
            <a:r>
              <a:rPr lang="en-US" dirty="0" err="1"/>
              <a:t>bestias</a:t>
            </a:r>
            <a:endParaRPr lang="en-US" dirty="0"/>
          </a:p>
        </p:txBody>
      </p:sp>
      <p:sp>
        <p:nvSpPr>
          <p:cNvPr id="5" name="TextBox 4"/>
          <p:cNvSpPr txBox="1"/>
          <p:nvPr/>
        </p:nvSpPr>
        <p:spPr>
          <a:xfrm>
            <a:off x="159488" y="1489115"/>
            <a:ext cx="3881104" cy="2862322"/>
          </a:xfrm>
          <a:prstGeom prst="rect">
            <a:avLst/>
          </a:prstGeom>
          <a:noFill/>
        </p:spPr>
        <p:txBody>
          <a:bodyPr wrap="square" rtlCol="0">
            <a:spAutoFit/>
          </a:bodyPr>
          <a:lstStyle/>
          <a:p>
            <a:r>
              <a:rPr lang="en-US" sz="2000" b="1" dirty="0" smtClean="0">
                <a:solidFill>
                  <a:prstClr val="black"/>
                </a:solidFill>
              </a:rPr>
              <a:t>Daniel 7:21-22 (NBLA) </a:t>
            </a:r>
            <a:r>
              <a:rPr lang="en-US" sz="2000" dirty="0">
                <a:solidFill>
                  <a:prstClr val="black"/>
                </a:solidFill>
              </a:rPr>
              <a:t/>
            </a:r>
            <a:br>
              <a:rPr lang="en-US" sz="2000" dirty="0">
                <a:solidFill>
                  <a:prstClr val="black"/>
                </a:solidFill>
              </a:rPr>
            </a:br>
            <a:r>
              <a:rPr lang="en-US" sz="2000" baseline="30000" dirty="0" smtClean="0">
                <a:solidFill>
                  <a:prstClr val="black"/>
                </a:solidFill>
              </a:rPr>
              <a:t>21</a:t>
            </a:r>
            <a:r>
              <a:rPr lang="en-US" sz="2000" dirty="0">
                <a:solidFill>
                  <a:prstClr val="black"/>
                </a:solidFill>
              </a:rPr>
              <a:t> </a:t>
            </a:r>
            <a:r>
              <a:rPr lang="es-ES" sz="2000" dirty="0" smtClean="0">
                <a:solidFill>
                  <a:prstClr val="black"/>
                </a:solidFill>
              </a:rPr>
              <a:t>Mientras </a:t>
            </a:r>
            <a:r>
              <a:rPr lang="es-ES" sz="2000" dirty="0">
                <a:solidFill>
                  <a:prstClr val="black"/>
                </a:solidFill>
              </a:rPr>
              <a:t>yo miraba, este cuerno hacía guerra contra los santos y prevalecía sobre ellos, </a:t>
            </a:r>
          </a:p>
          <a:p>
            <a:r>
              <a:rPr lang="es-ES" sz="2000" dirty="0" smtClean="0">
                <a:solidFill>
                  <a:prstClr val="black"/>
                </a:solidFill>
              </a:rPr>
              <a:t>22</a:t>
            </a:r>
            <a:r>
              <a:rPr lang="es-ES" sz="2000" dirty="0">
                <a:solidFill>
                  <a:prstClr val="black"/>
                </a:solidFill>
              </a:rPr>
              <a:t> </a:t>
            </a:r>
            <a:r>
              <a:rPr lang="es-ES" sz="2000" dirty="0">
                <a:solidFill>
                  <a:srgbClr val="0000CC"/>
                </a:solidFill>
              </a:rPr>
              <a:t> hasta que vino el Anciano de Días y se hizo justicia a favor de los santos del Altísimo, y llegó el tiempo cuando los santos tomaron posesión del reino. </a:t>
            </a:r>
            <a:endParaRPr lang="en-US" sz="2000" dirty="0" smtClean="0">
              <a:solidFill>
                <a:srgbClr val="0000CC"/>
              </a:solidFill>
            </a:endParaRPr>
          </a:p>
        </p:txBody>
      </p:sp>
      <p:sp>
        <p:nvSpPr>
          <p:cNvPr id="4" name="TextBox 3"/>
          <p:cNvSpPr txBox="1"/>
          <p:nvPr/>
        </p:nvSpPr>
        <p:spPr>
          <a:xfrm>
            <a:off x="4412733" y="1272230"/>
            <a:ext cx="4455042" cy="1754326"/>
          </a:xfrm>
          <a:prstGeom prst="rect">
            <a:avLst/>
          </a:prstGeom>
          <a:noFill/>
        </p:spPr>
        <p:txBody>
          <a:bodyPr wrap="square" rtlCol="0">
            <a:spAutoFit/>
          </a:bodyPr>
          <a:lstStyle/>
          <a:p>
            <a:r>
              <a:rPr lang="en-US" dirty="0" smtClean="0">
                <a:solidFill>
                  <a:prstClr val="black"/>
                </a:solidFill>
              </a:rPr>
              <a:t>La </a:t>
            </a:r>
            <a:r>
              <a:rPr lang="en-US" dirty="0" err="1" smtClean="0">
                <a:solidFill>
                  <a:prstClr val="black"/>
                </a:solidFill>
              </a:rPr>
              <a:t>bestia</a:t>
            </a:r>
            <a:r>
              <a:rPr lang="en-US" dirty="0" smtClean="0">
                <a:solidFill>
                  <a:prstClr val="black"/>
                </a:solidFill>
              </a:rPr>
              <a:t> que </a:t>
            </a:r>
            <a:r>
              <a:rPr lang="en-US" dirty="0" err="1" smtClean="0">
                <a:solidFill>
                  <a:prstClr val="black"/>
                </a:solidFill>
              </a:rPr>
              <a:t>sube</a:t>
            </a:r>
            <a:r>
              <a:rPr lang="en-US" dirty="0" smtClean="0">
                <a:solidFill>
                  <a:prstClr val="black"/>
                </a:solidFill>
              </a:rPr>
              <a:t> del mar</a:t>
            </a:r>
          </a:p>
          <a:p>
            <a:r>
              <a:rPr lang="en-US" b="1" dirty="0" err="1" smtClean="0">
                <a:solidFill>
                  <a:prstClr val="black"/>
                </a:solidFill>
              </a:rPr>
              <a:t>Apocalipsis</a:t>
            </a:r>
            <a:r>
              <a:rPr lang="en-US" b="1" dirty="0" smtClean="0">
                <a:solidFill>
                  <a:prstClr val="black"/>
                </a:solidFill>
              </a:rPr>
              <a:t> 13:5 (NBLA) </a:t>
            </a:r>
            <a:r>
              <a:rPr lang="en-US" dirty="0">
                <a:solidFill>
                  <a:prstClr val="black"/>
                </a:solidFill>
              </a:rPr>
              <a:t/>
            </a:r>
            <a:br>
              <a:rPr lang="en-US" dirty="0">
                <a:solidFill>
                  <a:prstClr val="black"/>
                </a:solidFill>
              </a:rPr>
            </a:br>
            <a:r>
              <a:rPr lang="en-US" baseline="30000" dirty="0" smtClean="0">
                <a:solidFill>
                  <a:prstClr val="black"/>
                </a:solidFill>
              </a:rPr>
              <a:t>5</a:t>
            </a:r>
            <a:r>
              <a:rPr lang="en-US" dirty="0" smtClean="0">
                <a:solidFill>
                  <a:prstClr val="black"/>
                </a:solidFill>
              </a:rPr>
              <a:t> </a:t>
            </a:r>
            <a:r>
              <a:rPr lang="es-ES" dirty="0">
                <a:solidFill>
                  <a:prstClr val="black"/>
                </a:solidFill>
              </a:rPr>
              <a:t>A la bestia se le dio una boca que hablaba palabras arrogantes y blasfemias, y se le dio autoridad para actuar durante cuarenta y dos meses. </a:t>
            </a:r>
            <a:r>
              <a:rPr lang="en-US" dirty="0">
                <a:solidFill>
                  <a:prstClr val="black"/>
                </a:solidFill>
              </a:rPr>
              <a:t>  </a:t>
            </a:r>
          </a:p>
        </p:txBody>
      </p:sp>
      <p:sp>
        <p:nvSpPr>
          <p:cNvPr id="7" name="TextBox 6"/>
          <p:cNvSpPr txBox="1"/>
          <p:nvPr/>
        </p:nvSpPr>
        <p:spPr>
          <a:xfrm>
            <a:off x="4487161" y="2920276"/>
            <a:ext cx="4455042" cy="2308324"/>
          </a:xfrm>
          <a:prstGeom prst="rect">
            <a:avLst/>
          </a:prstGeom>
          <a:noFill/>
        </p:spPr>
        <p:txBody>
          <a:bodyPr wrap="square" rtlCol="0">
            <a:spAutoFit/>
          </a:bodyPr>
          <a:lstStyle/>
          <a:p>
            <a:r>
              <a:rPr lang="en-US" sz="1600" b="1" dirty="0" err="1" smtClean="0">
                <a:solidFill>
                  <a:srgbClr val="0000CC"/>
                </a:solidFill>
              </a:rPr>
              <a:t>Apocalipsis</a:t>
            </a:r>
            <a:r>
              <a:rPr lang="en-US" sz="1600" b="1" dirty="0" smtClean="0">
                <a:solidFill>
                  <a:srgbClr val="0000CC"/>
                </a:solidFill>
              </a:rPr>
              <a:t> 20:11-12 (NBLA) </a:t>
            </a:r>
            <a:r>
              <a:rPr lang="en-US" sz="1600" dirty="0">
                <a:solidFill>
                  <a:srgbClr val="0000CC"/>
                </a:solidFill>
              </a:rPr>
              <a:t/>
            </a:r>
            <a:br>
              <a:rPr lang="en-US" sz="1600" dirty="0">
                <a:solidFill>
                  <a:srgbClr val="0000CC"/>
                </a:solidFill>
              </a:rPr>
            </a:br>
            <a:r>
              <a:rPr lang="en-US" sz="1600" baseline="30000" dirty="0" smtClean="0">
                <a:solidFill>
                  <a:srgbClr val="0000CC"/>
                </a:solidFill>
              </a:rPr>
              <a:t>11</a:t>
            </a:r>
            <a:r>
              <a:rPr lang="es-ES" sz="1600" dirty="0" smtClean="0">
                <a:solidFill>
                  <a:srgbClr val="0000CC"/>
                </a:solidFill>
              </a:rPr>
              <a:t>Vi </a:t>
            </a:r>
            <a:r>
              <a:rPr lang="es-ES" sz="1600" dirty="0">
                <a:solidFill>
                  <a:srgbClr val="0000CC"/>
                </a:solidFill>
              </a:rPr>
              <a:t>un gran trono blanco y a Aquel que estaba sentado en él, de cuya presencia huyeron la tierra y el cielo, y no se halló lugar para ellos. </a:t>
            </a:r>
          </a:p>
          <a:p>
            <a:r>
              <a:rPr lang="es-ES" sz="1600" dirty="0" smtClean="0">
                <a:solidFill>
                  <a:srgbClr val="0000CC"/>
                </a:solidFill>
              </a:rPr>
              <a:t>12</a:t>
            </a:r>
            <a:r>
              <a:rPr lang="es-ES" sz="1600" dirty="0">
                <a:solidFill>
                  <a:srgbClr val="0000CC"/>
                </a:solidFill>
              </a:rPr>
              <a:t>  También vi a los muertos, grandes y pequeños, de pie delante del trono, y los libros fueron abiertos. Otro libro fue abierto, que es el libro de la vida, y los muertos fueron juzgados por lo que estaba escrito en los libros, según sus obras. </a:t>
            </a:r>
            <a:r>
              <a:rPr lang="en-US" sz="1600" dirty="0" smtClean="0"/>
              <a:t> </a:t>
            </a:r>
            <a:endParaRPr lang="en-US" sz="1600" dirty="0"/>
          </a:p>
        </p:txBody>
      </p:sp>
    </p:spTree>
    <p:extLst>
      <p:ext uri="{BB962C8B-B14F-4D97-AF65-F5344CB8AC3E}">
        <p14:creationId xmlns:p14="http://schemas.microsoft.com/office/powerpoint/2010/main" val="758024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Cap</a:t>
            </a:r>
            <a:r>
              <a:rPr lang="es-ES" dirty="0" err="1"/>
              <a:t>ítulo</a:t>
            </a:r>
            <a:r>
              <a:rPr lang="es-ES" dirty="0"/>
              <a:t> 7 </a:t>
            </a:r>
            <a:r>
              <a:rPr lang="en-US" dirty="0"/>
              <a:t>– </a:t>
            </a:r>
            <a:r>
              <a:rPr lang="en-US" dirty="0" err="1"/>
              <a:t>Explicación</a:t>
            </a:r>
            <a:r>
              <a:rPr lang="en-US" dirty="0"/>
              <a:t> de las </a:t>
            </a:r>
            <a:r>
              <a:rPr lang="en-US" dirty="0" err="1"/>
              <a:t>bestias</a:t>
            </a:r>
            <a:endParaRPr lang="en-US" dirty="0"/>
          </a:p>
        </p:txBody>
      </p:sp>
      <p:sp>
        <p:nvSpPr>
          <p:cNvPr id="5" name="TextBox 4"/>
          <p:cNvSpPr txBox="1"/>
          <p:nvPr/>
        </p:nvSpPr>
        <p:spPr>
          <a:xfrm>
            <a:off x="4986671" y="1233379"/>
            <a:ext cx="3881104" cy="2862322"/>
          </a:xfrm>
          <a:prstGeom prst="rect">
            <a:avLst/>
          </a:prstGeom>
          <a:noFill/>
        </p:spPr>
        <p:txBody>
          <a:bodyPr wrap="square" rtlCol="0">
            <a:spAutoFit/>
          </a:bodyPr>
          <a:lstStyle/>
          <a:p>
            <a:r>
              <a:rPr lang="en-US" sz="2000" b="1" dirty="0">
                <a:solidFill>
                  <a:prstClr val="black"/>
                </a:solidFill>
              </a:rPr>
              <a:t>Daniel 7:21-22 (NBLA) </a:t>
            </a:r>
            <a:r>
              <a:rPr lang="en-US" sz="2000" dirty="0">
                <a:solidFill>
                  <a:prstClr val="black"/>
                </a:solidFill>
              </a:rPr>
              <a:t/>
            </a:r>
            <a:br>
              <a:rPr lang="en-US" sz="2000" dirty="0">
                <a:solidFill>
                  <a:prstClr val="black"/>
                </a:solidFill>
              </a:rPr>
            </a:br>
            <a:r>
              <a:rPr lang="en-US" sz="2000" baseline="30000" dirty="0">
                <a:solidFill>
                  <a:prstClr val="black"/>
                </a:solidFill>
              </a:rPr>
              <a:t>21</a:t>
            </a:r>
            <a:r>
              <a:rPr lang="en-US" sz="2000" dirty="0">
                <a:solidFill>
                  <a:prstClr val="black"/>
                </a:solidFill>
              </a:rPr>
              <a:t> </a:t>
            </a:r>
            <a:r>
              <a:rPr lang="es-ES" sz="2000" dirty="0">
                <a:solidFill>
                  <a:prstClr val="black"/>
                </a:solidFill>
              </a:rPr>
              <a:t>Mientras yo miraba, este cuerno hacía guerra contra los santos y prevalecía sobre ellos, </a:t>
            </a:r>
          </a:p>
          <a:p>
            <a:r>
              <a:rPr lang="es-ES" sz="2000" dirty="0">
                <a:solidFill>
                  <a:prstClr val="black"/>
                </a:solidFill>
              </a:rPr>
              <a:t>22 </a:t>
            </a:r>
            <a:r>
              <a:rPr lang="es-ES" sz="2000" dirty="0">
                <a:solidFill>
                  <a:srgbClr val="0000CC"/>
                </a:solidFill>
              </a:rPr>
              <a:t> </a:t>
            </a:r>
            <a:r>
              <a:rPr lang="es-ES" sz="2000" dirty="0"/>
              <a:t>hasta que vino el Anciano de Días y se hizo justicia a favor de los santos del Altísimo, y llegó el tiempo cuando los santos tomaron posesión del reino. </a:t>
            </a:r>
            <a:endParaRPr lang="en-US" sz="2000" dirty="0"/>
          </a:p>
        </p:txBody>
      </p:sp>
      <p:sp>
        <p:nvSpPr>
          <p:cNvPr id="3" name="TextBox 2"/>
          <p:cNvSpPr txBox="1"/>
          <p:nvPr/>
        </p:nvSpPr>
        <p:spPr>
          <a:xfrm>
            <a:off x="180764" y="1348012"/>
            <a:ext cx="4625163" cy="1754326"/>
          </a:xfrm>
          <a:prstGeom prst="rect">
            <a:avLst/>
          </a:prstGeom>
          <a:noFill/>
        </p:spPr>
        <p:txBody>
          <a:bodyPr wrap="square" rtlCol="0">
            <a:spAutoFit/>
          </a:bodyPr>
          <a:lstStyle/>
          <a:p>
            <a:r>
              <a:rPr lang="en-US" b="1" dirty="0" smtClean="0"/>
              <a:t>Daniel 7:25 (NBLA) </a:t>
            </a:r>
            <a:r>
              <a:rPr lang="en-US" dirty="0"/>
              <a:t/>
            </a:r>
            <a:br>
              <a:rPr lang="en-US" dirty="0"/>
            </a:br>
            <a:r>
              <a:rPr lang="en-US" baseline="30000" dirty="0"/>
              <a:t>25</a:t>
            </a:r>
            <a:r>
              <a:rPr lang="en-US" dirty="0"/>
              <a:t>    </a:t>
            </a:r>
            <a:r>
              <a:rPr lang="es-ES" dirty="0"/>
              <a:t>Él proferirá palabras contra el Altísimo y afligirá a los santos del Altísimo, e intentará cambiar los tiempos y la ley. Y le serán entregados en sus manos </a:t>
            </a:r>
            <a:r>
              <a:rPr lang="es-ES" u="sng" dirty="0"/>
              <a:t>por tres años y medio. </a:t>
            </a:r>
            <a:endParaRPr lang="en-US" u="sng" dirty="0"/>
          </a:p>
        </p:txBody>
      </p:sp>
      <p:sp>
        <p:nvSpPr>
          <p:cNvPr id="4" name="TextBox 3"/>
          <p:cNvSpPr txBox="1"/>
          <p:nvPr/>
        </p:nvSpPr>
        <p:spPr>
          <a:xfrm>
            <a:off x="350874" y="3561907"/>
            <a:ext cx="4455042" cy="1754326"/>
          </a:xfrm>
          <a:prstGeom prst="rect">
            <a:avLst/>
          </a:prstGeom>
          <a:noFill/>
        </p:spPr>
        <p:txBody>
          <a:bodyPr wrap="square" rtlCol="0">
            <a:spAutoFit/>
          </a:bodyPr>
          <a:lstStyle/>
          <a:p>
            <a:r>
              <a:rPr lang="en-US" dirty="0">
                <a:solidFill>
                  <a:prstClr val="black"/>
                </a:solidFill>
              </a:rPr>
              <a:t>La </a:t>
            </a:r>
            <a:r>
              <a:rPr lang="en-US" dirty="0" err="1">
                <a:solidFill>
                  <a:prstClr val="black"/>
                </a:solidFill>
              </a:rPr>
              <a:t>bestia</a:t>
            </a:r>
            <a:r>
              <a:rPr lang="en-US" dirty="0">
                <a:solidFill>
                  <a:prstClr val="black"/>
                </a:solidFill>
              </a:rPr>
              <a:t> que </a:t>
            </a:r>
            <a:r>
              <a:rPr lang="en-US" dirty="0" err="1">
                <a:solidFill>
                  <a:prstClr val="black"/>
                </a:solidFill>
              </a:rPr>
              <a:t>sube</a:t>
            </a:r>
            <a:r>
              <a:rPr lang="en-US" dirty="0">
                <a:solidFill>
                  <a:prstClr val="black"/>
                </a:solidFill>
              </a:rPr>
              <a:t> del mar</a:t>
            </a:r>
          </a:p>
          <a:p>
            <a:r>
              <a:rPr lang="en-US" b="1" dirty="0" err="1">
                <a:solidFill>
                  <a:prstClr val="black"/>
                </a:solidFill>
              </a:rPr>
              <a:t>Apocalipsis</a:t>
            </a:r>
            <a:r>
              <a:rPr lang="en-US" b="1" dirty="0">
                <a:solidFill>
                  <a:prstClr val="black"/>
                </a:solidFill>
              </a:rPr>
              <a:t> 13:5 (NBLA) </a:t>
            </a:r>
            <a:r>
              <a:rPr lang="en-US" dirty="0">
                <a:solidFill>
                  <a:prstClr val="black"/>
                </a:solidFill>
              </a:rPr>
              <a:t/>
            </a:r>
            <a:br>
              <a:rPr lang="en-US" dirty="0">
                <a:solidFill>
                  <a:prstClr val="black"/>
                </a:solidFill>
              </a:rPr>
            </a:br>
            <a:r>
              <a:rPr lang="en-US" baseline="30000" dirty="0">
                <a:solidFill>
                  <a:prstClr val="black"/>
                </a:solidFill>
              </a:rPr>
              <a:t>5</a:t>
            </a:r>
            <a:r>
              <a:rPr lang="en-US" dirty="0">
                <a:solidFill>
                  <a:prstClr val="black"/>
                </a:solidFill>
              </a:rPr>
              <a:t> </a:t>
            </a:r>
            <a:r>
              <a:rPr lang="es-ES" dirty="0">
                <a:solidFill>
                  <a:prstClr val="black"/>
                </a:solidFill>
              </a:rPr>
              <a:t>A la bestia se le dio una boca que hablaba palabras arrogantes y blasfemias, y se le dio autoridad para actuar durante </a:t>
            </a:r>
            <a:r>
              <a:rPr lang="es-ES" u="sng" dirty="0">
                <a:solidFill>
                  <a:prstClr val="black"/>
                </a:solidFill>
              </a:rPr>
              <a:t>cuarenta y dos meses. </a:t>
            </a:r>
            <a:r>
              <a:rPr lang="en-US" dirty="0">
                <a:solidFill>
                  <a:prstClr val="black"/>
                </a:solidFill>
              </a:rPr>
              <a:t>  </a:t>
            </a:r>
          </a:p>
        </p:txBody>
      </p:sp>
      <p:sp>
        <p:nvSpPr>
          <p:cNvPr id="6" name="TextBox 5"/>
          <p:cNvSpPr txBox="1"/>
          <p:nvPr/>
        </p:nvSpPr>
        <p:spPr>
          <a:xfrm>
            <a:off x="3147237" y="4989477"/>
            <a:ext cx="973343" cy="369332"/>
          </a:xfrm>
          <a:prstGeom prst="rect">
            <a:avLst/>
          </a:prstGeom>
          <a:noFill/>
        </p:spPr>
        <p:txBody>
          <a:bodyPr wrap="none" rtlCol="0">
            <a:spAutoFit/>
          </a:bodyPr>
          <a:lstStyle/>
          <a:p>
            <a:r>
              <a:rPr lang="en-US" dirty="0" smtClean="0"/>
              <a:t>3,5 </a:t>
            </a:r>
            <a:r>
              <a:rPr lang="en-US" dirty="0" err="1"/>
              <a:t>a</a:t>
            </a:r>
            <a:r>
              <a:rPr lang="en-US" dirty="0" err="1" smtClean="0"/>
              <a:t>ños</a:t>
            </a:r>
            <a:endParaRPr lang="en-US" dirty="0"/>
          </a:p>
        </p:txBody>
      </p:sp>
      <p:sp>
        <p:nvSpPr>
          <p:cNvPr id="7" name="TextBox 6"/>
          <p:cNvSpPr txBox="1"/>
          <p:nvPr/>
        </p:nvSpPr>
        <p:spPr>
          <a:xfrm>
            <a:off x="2743200" y="2962790"/>
            <a:ext cx="1930337" cy="369332"/>
          </a:xfrm>
          <a:prstGeom prst="rect">
            <a:avLst/>
          </a:prstGeom>
          <a:noFill/>
        </p:spPr>
        <p:txBody>
          <a:bodyPr wrap="none" rtlCol="0">
            <a:spAutoFit/>
          </a:bodyPr>
          <a:lstStyle/>
          <a:p>
            <a:r>
              <a:rPr lang="en-US" dirty="0" smtClean="0"/>
              <a:t>3,5 </a:t>
            </a:r>
            <a:r>
              <a:rPr lang="en-US" dirty="0" err="1" smtClean="0"/>
              <a:t>años</a:t>
            </a:r>
            <a:r>
              <a:rPr lang="en-US" dirty="0" smtClean="0"/>
              <a:t> (</a:t>
            </a:r>
            <a:r>
              <a:rPr lang="en-US" dirty="0" err="1" smtClean="0"/>
              <a:t>tiempos</a:t>
            </a:r>
            <a:r>
              <a:rPr lang="en-US" dirty="0" smtClean="0"/>
              <a:t>)</a:t>
            </a:r>
            <a:endParaRPr lang="en-US" dirty="0"/>
          </a:p>
        </p:txBody>
      </p:sp>
    </p:spTree>
    <p:extLst>
      <p:ext uri="{BB962C8B-B14F-4D97-AF65-F5344CB8AC3E}">
        <p14:creationId xmlns:p14="http://schemas.microsoft.com/office/powerpoint/2010/main" val="1128621844"/>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46" y="111907"/>
            <a:ext cx="4189227" cy="952500"/>
          </a:xfrm>
        </p:spPr>
        <p:txBody>
          <a:bodyPr/>
          <a:lstStyle/>
          <a:p>
            <a:r>
              <a:rPr lang="en-US" dirty="0" smtClean="0"/>
              <a:t>3 ½ </a:t>
            </a:r>
            <a:r>
              <a:rPr lang="en-US" dirty="0" err="1" smtClean="0"/>
              <a:t>tiempos</a:t>
            </a:r>
            <a:endParaRPr lang="en-US" dirty="0"/>
          </a:p>
        </p:txBody>
      </p:sp>
      <p:sp>
        <p:nvSpPr>
          <p:cNvPr id="4" name="TextBox 3"/>
          <p:cNvSpPr txBox="1"/>
          <p:nvPr/>
        </p:nvSpPr>
        <p:spPr>
          <a:xfrm>
            <a:off x="499733" y="1201490"/>
            <a:ext cx="8368045" cy="1323439"/>
          </a:xfrm>
          <a:prstGeom prst="rect">
            <a:avLst/>
          </a:prstGeom>
          <a:noFill/>
        </p:spPr>
        <p:txBody>
          <a:bodyPr wrap="square" rtlCol="0">
            <a:spAutoFit/>
          </a:bodyPr>
          <a:lstStyle/>
          <a:p>
            <a:r>
              <a:rPr lang="en-US" sz="1600" b="1" dirty="0" err="1" smtClean="0"/>
              <a:t>Apocalipsis</a:t>
            </a:r>
            <a:r>
              <a:rPr lang="en-US" sz="1600" b="1" dirty="0" smtClean="0"/>
              <a:t> 11:2-3 (NBLA) </a:t>
            </a:r>
            <a:r>
              <a:rPr lang="en-US" sz="1600" dirty="0"/>
              <a:t/>
            </a:r>
            <a:br>
              <a:rPr lang="en-US" sz="1600" dirty="0"/>
            </a:br>
            <a:r>
              <a:rPr lang="en-US" sz="1600" baseline="30000" dirty="0" smtClean="0"/>
              <a:t>2 </a:t>
            </a:r>
            <a:r>
              <a:rPr lang="es-ES" sz="1600" dirty="0" smtClean="0"/>
              <a:t>«Pero excluye </a:t>
            </a:r>
            <a:r>
              <a:rPr lang="es-ES" sz="1600" dirty="0"/>
              <a:t>el patio que está fuera del templo, no lo midas, porque ha sido entregado a las naciones, y </a:t>
            </a:r>
            <a:r>
              <a:rPr lang="es-ES" sz="1600" u="sng" dirty="0"/>
              <a:t>estas pisotearán la ciudad santa por cuarenta y dos meses</a:t>
            </a:r>
            <a:r>
              <a:rPr lang="es-ES" sz="1600" dirty="0"/>
              <a:t>. </a:t>
            </a:r>
          </a:p>
          <a:p>
            <a:r>
              <a:rPr lang="es-ES" sz="1600" dirty="0" smtClean="0"/>
              <a:t>3</a:t>
            </a:r>
            <a:r>
              <a:rPr lang="es-ES" sz="1600" dirty="0"/>
              <a:t>  »Otorgaré autoridad a mis dos testigos, y ellos profetizarán por </a:t>
            </a:r>
            <a:r>
              <a:rPr lang="es-ES" sz="1600" u="sng" dirty="0"/>
              <a:t>1,260 días</a:t>
            </a:r>
            <a:r>
              <a:rPr lang="es-ES" sz="1600" dirty="0"/>
              <a:t>, vestidos de cilicio».  </a:t>
            </a:r>
            <a:r>
              <a:rPr lang="en-US" sz="1600" dirty="0" smtClean="0"/>
              <a:t>(3,5 </a:t>
            </a:r>
            <a:r>
              <a:rPr lang="en-US" sz="1600" dirty="0" err="1" smtClean="0"/>
              <a:t>años</a:t>
            </a:r>
            <a:r>
              <a:rPr lang="en-US" sz="1600" dirty="0" smtClean="0"/>
              <a:t> con 360 </a:t>
            </a:r>
            <a:r>
              <a:rPr lang="en-US" sz="1600" dirty="0" err="1" smtClean="0"/>
              <a:t>días</a:t>
            </a:r>
            <a:r>
              <a:rPr lang="en-US" sz="1600" dirty="0" smtClean="0"/>
              <a:t>/</a:t>
            </a:r>
            <a:r>
              <a:rPr lang="en-US" sz="1600" dirty="0" err="1" smtClean="0"/>
              <a:t>año</a:t>
            </a:r>
            <a:r>
              <a:rPr lang="en-US" sz="1600" dirty="0" smtClean="0"/>
              <a:t>)</a:t>
            </a:r>
            <a:endParaRPr lang="en-US" sz="1600" dirty="0"/>
          </a:p>
        </p:txBody>
      </p:sp>
      <p:sp>
        <p:nvSpPr>
          <p:cNvPr id="5" name="TextBox 4"/>
          <p:cNvSpPr txBox="1"/>
          <p:nvPr/>
        </p:nvSpPr>
        <p:spPr>
          <a:xfrm>
            <a:off x="584803" y="2524923"/>
            <a:ext cx="8282983" cy="830997"/>
          </a:xfrm>
          <a:prstGeom prst="rect">
            <a:avLst/>
          </a:prstGeom>
          <a:noFill/>
        </p:spPr>
        <p:txBody>
          <a:bodyPr wrap="square" rtlCol="0">
            <a:spAutoFit/>
          </a:bodyPr>
          <a:lstStyle/>
          <a:p>
            <a:r>
              <a:rPr lang="en-US" sz="1600" b="1" dirty="0" err="1"/>
              <a:t>Apocalipsis</a:t>
            </a:r>
            <a:r>
              <a:rPr lang="en-US" sz="1600" b="1" dirty="0"/>
              <a:t> </a:t>
            </a:r>
            <a:r>
              <a:rPr lang="en-US" sz="1600" b="1" dirty="0" smtClean="0"/>
              <a:t>12:6 (NBLA) </a:t>
            </a:r>
            <a:r>
              <a:rPr lang="en-US" sz="1600" dirty="0"/>
              <a:t/>
            </a:r>
            <a:br>
              <a:rPr lang="en-US" sz="1600" dirty="0"/>
            </a:br>
            <a:r>
              <a:rPr lang="en-US" sz="1600" baseline="30000" dirty="0" smtClean="0"/>
              <a:t>6</a:t>
            </a:r>
            <a:r>
              <a:rPr lang="es-ES" sz="1600" dirty="0" smtClean="0"/>
              <a:t>La </a:t>
            </a:r>
            <a:r>
              <a:rPr lang="es-ES" sz="1600" dirty="0"/>
              <a:t>mujer huyó al desierto, donde tenía* un lugar preparado por Dios, para ser sustentada allí por </a:t>
            </a:r>
            <a:r>
              <a:rPr lang="es-ES" sz="1600" u="sng" dirty="0"/>
              <a:t>1,260 días</a:t>
            </a:r>
            <a:r>
              <a:rPr lang="es-ES" sz="1600" dirty="0"/>
              <a:t>.  </a:t>
            </a:r>
            <a:r>
              <a:rPr lang="en-US" sz="1600" dirty="0"/>
              <a:t>(3,5 </a:t>
            </a:r>
            <a:r>
              <a:rPr lang="en-US" sz="1600" dirty="0" err="1"/>
              <a:t>años</a:t>
            </a:r>
            <a:r>
              <a:rPr lang="en-US" sz="1600" dirty="0"/>
              <a:t> con 360 </a:t>
            </a:r>
            <a:r>
              <a:rPr lang="en-US" sz="1600" dirty="0" err="1"/>
              <a:t>días</a:t>
            </a:r>
            <a:r>
              <a:rPr lang="en-US" sz="1600" dirty="0"/>
              <a:t>/</a:t>
            </a:r>
            <a:r>
              <a:rPr lang="en-US" sz="1600" dirty="0" err="1"/>
              <a:t>año</a:t>
            </a:r>
            <a:r>
              <a:rPr lang="en-US" sz="1600" dirty="0"/>
              <a:t>)</a:t>
            </a:r>
          </a:p>
        </p:txBody>
      </p:sp>
      <p:sp>
        <p:nvSpPr>
          <p:cNvPr id="6" name="TextBox 5"/>
          <p:cNvSpPr txBox="1"/>
          <p:nvPr/>
        </p:nvSpPr>
        <p:spPr>
          <a:xfrm>
            <a:off x="584803" y="3382079"/>
            <a:ext cx="8282983" cy="830997"/>
          </a:xfrm>
          <a:prstGeom prst="rect">
            <a:avLst/>
          </a:prstGeom>
          <a:noFill/>
        </p:spPr>
        <p:txBody>
          <a:bodyPr wrap="square" rtlCol="0">
            <a:spAutoFit/>
          </a:bodyPr>
          <a:lstStyle/>
          <a:p>
            <a:r>
              <a:rPr lang="en-US" sz="1600" b="1" dirty="0" err="1"/>
              <a:t>Apocalipsis</a:t>
            </a:r>
            <a:r>
              <a:rPr lang="en-US" sz="1600" b="1" dirty="0"/>
              <a:t> </a:t>
            </a:r>
            <a:r>
              <a:rPr lang="en-US" sz="1600" b="1" dirty="0" smtClean="0"/>
              <a:t>12:14 (NBLA) </a:t>
            </a:r>
            <a:r>
              <a:rPr lang="en-US" sz="1600" dirty="0"/>
              <a:t/>
            </a:r>
            <a:br>
              <a:rPr lang="en-US" sz="1600" dirty="0"/>
            </a:br>
            <a:r>
              <a:rPr lang="en-US" sz="1600" baseline="30000" dirty="0" smtClean="0"/>
              <a:t>14</a:t>
            </a:r>
            <a:r>
              <a:rPr lang="es-ES" sz="1600" dirty="0"/>
              <a:t>Y se le dieron a la mujer las dos alas de la gran águila a fin de que volara de la presencia de la serpiente al desierto, a su lugar, donde fue* sustentada por </a:t>
            </a:r>
            <a:r>
              <a:rPr lang="es-ES" sz="1600" u="sng" dirty="0"/>
              <a:t>un tiempo, tiempos y medio tiempo</a:t>
            </a:r>
            <a:r>
              <a:rPr lang="es-ES" sz="1600" dirty="0"/>
              <a:t>. </a:t>
            </a:r>
            <a:endParaRPr lang="en-US" sz="1600" dirty="0"/>
          </a:p>
        </p:txBody>
      </p:sp>
      <p:sp>
        <p:nvSpPr>
          <p:cNvPr id="7" name="TextBox 6"/>
          <p:cNvSpPr txBox="1"/>
          <p:nvPr/>
        </p:nvSpPr>
        <p:spPr>
          <a:xfrm>
            <a:off x="584804" y="4625162"/>
            <a:ext cx="8282981" cy="1077218"/>
          </a:xfrm>
          <a:prstGeom prst="rect">
            <a:avLst/>
          </a:prstGeom>
          <a:noFill/>
        </p:spPr>
        <p:txBody>
          <a:bodyPr wrap="square" rtlCol="0">
            <a:spAutoFit/>
          </a:bodyPr>
          <a:lstStyle/>
          <a:p>
            <a:r>
              <a:rPr lang="en-US" sz="1600" b="1" dirty="0" err="1"/>
              <a:t>Apocalipsis</a:t>
            </a:r>
            <a:r>
              <a:rPr lang="en-US" sz="1600" b="1" dirty="0"/>
              <a:t> </a:t>
            </a:r>
            <a:r>
              <a:rPr lang="en-US" sz="1600" b="1" dirty="0" smtClean="0"/>
              <a:t>13:5 (NBLA) </a:t>
            </a:r>
            <a:r>
              <a:rPr lang="en-US" sz="1600" dirty="0"/>
              <a:t/>
            </a:r>
            <a:br>
              <a:rPr lang="en-US" sz="1600" dirty="0"/>
            </a:br>
            <a:r>
              <a:rPr lang="en-US" sz="1600" baseline="30000" dirty="0" smtClean="0"/>
              <a:t>5</a:t>
            </a:r>
            <a:r>
              <a:rPr lang="es-ES" sz="1600" dirty="0" smtClean="0"/>
              <a:t>A </a:t>
            </a:r>
            <a:r>
              <a:rPr lang="es-ES" sz="1600" dirty="0"/>
              <a:t>la bestia se le dio una boca que hablaba palabras arrogantes y blasfemias, y se le dio autoridad para actuar durante </a:t>
            </a:r>
            <a:r>
              <a:rPr lang="es-ES" sz="1600" u="sng" dirty="0"/>
              <a:t>cuarenta y dos meses</a:t>
            </a:r>
            <a:r>
              <a:rPr lang="es-ES" sz="1600" dirty="0"/>
              <a:t>.  </a:t>
            </a:r>
            <a:r>
              <a:rPr lang="en-US" sz="1600" dirty="0"/>
              <a:t>(3,5 </a:t>
            </a:r>
            <a:r>
              <a:rPr lang="en-US" sz="1600" dirty="0" err="1"/>
              <a:t>años</a:t>
            </a:r>
            <a:r>
              <a:rPr lang="en-US" sz="1600" dirty="0"/>
              <a:t> con </a:t>
            </a:r>
            <a:r>
              <a:rPr lang="en-US" sz="1600" dirty="0" smtClean="0"/>
              <a:t>12 </a:t>
            </a:r>
            <a:r>
              <a:rPr lang="en-US" sz="1600" dirty="0" err="1" smtClean="0"/>
              <a:t>meses</a:t>
            </a:r>
            <a:r>
              <a:rPr lang="en-US" sz="1600" dirty="0" smtClean="0"/>
              <a:t>/</a:t>
            </a:r>
            <a:r>
              <a:rPr lang="en-US" sz="1600" dirty="0" err="1" smtClean="0"/>
              <a:t>año</a:t>
            </a:r>
            <a:r>
              <a:rPr lang="en-US" sz="1600" dirty="0"/>
              <a:t>)</a:t>
            </a:r>
          </a:p>
          <a:p>
            <a:r>
              <a:rPr lang="en-US" sz="1600" dirty="0"/>
              <a:t>  </a:t>
            </a:r>
          </a:p>
        </p:txBody>
      </p:sp>
      <p:sp>
        <p:nvSpPr>
          <p:cNvPr id="8" name="TextBox 7"/>
          <p:cNvSpPr txBox="1"/>
          <p:nvPr/>
        </p:nvSpPr>
        <p:spPr>
          <a:xfrm>
            <a:off x="3625702" y="-10635"/>
            <a:ext cx="5518298" cy="1200329"/>
          </a:xfrm>
          <a:prstGeom prst="rect">
            <a:avLst/>
          </a:prstGeom>
          <a:solidFill>
            <a:schemeClr val="tx1"/>
          </a:solidFill>
        </p:spPr>
        <p:txBody>
          <a:bodyPr wrap="square" rtlCol="0">
            <a:spAutoFit/>
          </a:bodyPr>
          <a:lstStyle/>
          <a:p>
            <a:r>
              <a:rPr lang="en-US" b="1" dirty="0" smtClean="0">
                <a:solidFill>
                  <a:srgbClr val="FFFF00"/>
                </a:solidFill>
              </a:rPr>
              <a:t>Daniel 4:25 (NBLA) La </a:t>
            </a:r>
            <a:r>
              <a:rPr lang="en-US" b="1" dirty="0" err="1" smtClean="0">
                <a:solidFill>
                  <a:srgbClr val="FFFF00"/>
                </a:solidFill>
              </a:rPr>
              <a:t>locura</a:t>
            </a:r>
            <a:r>
              <a:rPr lang="en-US" b="1" dirty="0" smtClean="0">
                <a:solidFill>
                  <a:srgbClr val="FFFF00"/>
                </a:solidFill>
              </a:rPr>
              <a:t> de </a:t>
            </a:r>
            <a:r>
              <a:rPr lang="en-US" b="1" dirty="0" err="1" smtClean="0">
                <a:solidFill>
                  <a:srgbClr val="FFFF00"/>
                </a:solidFill>
              </a:rPr>
              <a:t>Nabucodonosor</a:t>
            </a:r>
            <a:r>
              <a:rPr lang="en-US" dirty="0">
                <a:solidFill>
                  <a:srgbClr val="FFFF00"/>
                </a:solidFill>
              </a:rPr>
              <a:t/>
            </a:r>
            <a:br>
              <a:rPr lang="en-US" dirty="0">
                <a:solidFill>
                  <a:srgbClr val="FFFF00"/>
                </a:solidFill>
              </a:rPr>
            </a:br>
            <a:r>
              <a:rPr lang="en-US" dirty="0" smtClean="0">
                <a:solidFill>
                  <a:srgbClr val="FFFF00"/>
                </a:solidFill>
              </a:rPr>
              <a:t>… </a:t>
            </a:r>
            <a:r>
              <a:rPr lang="es-ES" dirty="0">
                <a:solidFill>
                  <a:srgbClr val="FFFF00"/>
                </a:solidFill>
              </a:rPr>
              <a:t> </a:t>
            </a:r>
            <a:r>
              <a:rPr lang="es-ES" u="sng" dirty="0">
                <a:solidFill>
                  <a:srgbClr val="FFFF00"/>
                </a:solidFill>
              </a:rPr>
              <a:t>Y siete años pasarán sobre usted</a:t>
            </a:r>
            <a:r>
              <a:rPr lang="es-ES" dirty="0">
                <a:solidFill>
                  <a:srgbClr val="FFFF00"/>
                </a:solidFill>
              </a:rPr>
              <a:t>, hasta que reconozca que el Altísimo domina sobre el reino de los hombres y que lo da a quien le place. </a:t>
            </a:r>
            <a:endParaRPr lang="en-US" dirty="0">
              <a:solidFill>
                <a:srgbClr val="FFFF00"/>
              </a:solidFill>
            </a:endParaRPr>
          </a:p>
        </p:txBody>
      </p:sp>
      <p:sp>
        <p:nvSpPr>
          <p:cNvPr id="3" name="TextBox 2"/>
          <p:cNvSpPr txBox="1"/>
          <p:nvPr/>
        </p:nvSpPr>
        <p:spPr>
          <a:xfrm>
            <a:off x="3955311" y="4206137"/>
            <a:ext cx="301686" cy="369332"/>
          </a:xfrm>
          <a:prstGeom prst="rect">
            <a:avLst/>
          </a:prstGeom>
          <a:noFill/>
        </p:spPr>
        <p:txBody>
          <a:bodyPr wrap="none" rtlCol="0">
            <a:spAutoFit/>
          </a:bodyPr>
          <a:lstStyle/>
          <a:p>
            <a:r>
              <a:rPr lang="en-US" dirty="0" smtClean="0"/>
              <a:t>1</a:t>
            </a:r>
            <a:endParaRPr lang="en-US" dirty="0"/>
          </a:p>
        </p:txBody>
      </p:sp>
      <p:sp>
        <p:nvSpPr>
          <p:cNvPr id="9" name="TextBox 8"/>
          <p:cNvSpPr txBox="1"/>
          <p:nvPr/>
        </p:nvSpPr>
        <p:spPr>
          <a:xfrm>
            <a:off x="4726283" y="4173871"/>
            <a:ext cx="301686" cy="369332"/>
          </a:xfrm>
          <a:prstGeom prst="rect">
            <a:avLst/>
          </a:prstGeom>
          <a:noFill/>
        </p:spPr>
        <p:txBody>
          <a:bodyPr wrap="none" rtlCol="0">
            <a:spAutoFit/>
          </a:bodyPr>
          <a:lstStyle/>
          <a:p>
            <a:r>
              <a:rPr lang="en-US" dirty="0" smtClean="0"/>
              <a:t>2</a:t>
            </a:r>
            <a:endParaRPr lang="en-US" dirty="0"/>
          </a:p>
        </p:txBody>
      </p:sp>
      <p:sp>
        <p:nvSpPr>
          <p:cNvPr id="10" name="TextBox 9"/>
          <p:cNvSpPr txBox="1"/>
          <p:nvPr/>
        </p:nvSpPr>
        <p:spPr>
          <a:xfrm>
            <a:off x="5745143" y="4173871"/>
            <a:ext cx="508473" cy="369332"/>
          </a:xfrm>
          <a:prstGeom prst="rect">
            <a:avLst/>
          </a:prstGeom>
          <a:noFill/>
        </p:spPr>
        <p:txBody>
          <a:bodyPr wrap="none" rtlCol="0">
            <a:spAutoFit/>
          </a:bodyPr>
          <a:lstStyle/>
          <a:p>
            <a:r>
              <a:rPr lang="en-US" dirty="0" smtClean="0"/>
              <a:t>1/2</a:t>
            </a:r>
            <a:endParaRPr lang="en-US" dirty="0"/>
          </a:p>
        </p:txBody>
      </p:sp>
    </p:spTree>
    <p:extLst>
      <p:ext uri="{BB962C8B-B14F-4D97-AF65-F5344CB8AC3E}">
        <p14:creationId xmlns:p14="http://schemas.microsoft.com/office/powerpoint/2010/main" val="4113413102"/>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½ contra 7 </a:t>
            </a:r>
            <a:endParaRPr lang="en-US" dirty="0"/>
          </a:p>
        </p:txBody>
      </p:sp>
      <p:sp>
        <p:nvSpPr>
          <p:cNvPr id="4" name="TextBox 3"/>
          <p:cNvSpPr txBox="1"/>
          <p:nvPr/>
        </p:nvSpPr>
        <p:spPr>
          <a:xfrm>
            <a:off x="5242073" y="1531088"/>
            <a:ext cx="3625702" cy="3416320"/>
          </a:xfrm>
          <a:prstGeom prst="rect">
            <a:avLst/>
          </a:prstGeom>
          <a:noFill/>
        </p:spPr>
        <p:txBody>
          <a:bodyPr wrap="square" rtlCol="0">
            <a:spAutoFit/>
          </a:bodyPr>
          <a:lstStyle/>
          <a:p>
            <a:r>
              <a:rPr lang="en-US" b="1" dirty="0" smtClean="0"/>
              <a:t>Daniel 4:32 (NBLA) </a:t>
            </a:r>
            <a:r>
              <a:rPr lang="en-US" dirty="0"/>
              <a:t/>
            </a:r>
            <a:br>
              <a:rPr lang="en-US" dirty="0"/>
            </a:br>
            <a:r>
              <a:rPr lang="en-US" baseline="30000" dirty="0" smtClean="0"/>
              <a:t>32</a:t>
            </a:r>
            <a:r>
              <a:rPr lang="es-ES" dirty="0" smtClean="0"/>
              <a:t>y </a:t>
            </a:r>
            <a:r>
              <a:rPr lang="es-ES" dirty="0"/>
              <a:t>serás echado de entre los hombres, y tu morada estará con las bestias del campo. Te darán hierba para comer como al ganado, </a:t>
            </a:r>
            <a:endParaRPr lang="es-ES" dirty="0" smtClean="0"/>
          </a:p>
          <a:p>
            <a:endParaRPr lang="es-ES" dirty="0" smtClean="0"/>
          </a:p>
          <a:p>
            <a:r>
              <a:rPr lang="es-ES" b="1" dirty="0" smtClean="0"/>
              <a:t>y </a:t>
            </a:r>
            <a:r>
              <a:rPr lang="es-ES" b="1" dirty="0"/>
              <a:t>siete años pasarán sobre ti, </a:t>
            </a:r>
            <a:endParaRPr lang="es-ES" b="1" dirty="0" smtClean="0"/>
          </a:p>
          <a:p>
            <a:endParaRPr lang="es-ES" dirty="0"/>
          </a:p>
          <a:p>
            <a:r>
              <a:rPr lang="es-ES" dirty="0" smtClean="0"/>
              <a:t>hasta </a:t>
            </a:r>
            <a:r>
              <a:rPr lang="es-ES" dirty="0"/>
              <a:t>que reconozcas que el Altísimo domina sobre el reino de los hombres, y que lo da a quien le </a:t>
            </a:r>
            <a:r>
              <a:rPr lang="es-ES" dirty="0" smtClean="0"/>
              <a:t>place.</a:t>
            </a:r>
            <a:r>
              <a:rPr lang="es-ES" dirty="0"/>
              <a:t> </a:t>
            </a:r>
            <a:endParaRPr lang="en-US" dirty="0"/>
          </a:p>
        </p:txBody>
      </p:sp>
      <p:sp>
        <p:nvSpPr>
          <p:cNvPr id="5" name="TextBox 4"/>
          <p:cNvSpPr txBox="1"/>
          <p:nvPr/>
        </p:nvSpPr>
        <p:spPr>
          <a:xfrm>
            <a:off x="5741803" y="4837813"/>
            <a:ext cx="2977097" cy="369332"/>
          </a:xfrm>
          <a:prstGeom prst="rect">
            <a:avLst/>
          </a:prstGeom>
          <a:noFill/>
        </p:spPr>
        <p:txBody>
          <a:bodyPr wrap="none" rtlCol="0">
            <a:spAutoFit/>
          </a:bodyPr>
          <a:lstStyle/>
          <a:p>
            <a:r>
              <a:rPr lang="en-US" b="1" dirty="0" err="1" smtClean="0">
                <a:solidFill>
                  <a:srgbClr val="7030A0"/>
                </a:solidFill>
              </a:rPr>
              <a:t>Tiempo</a:t>
            </a:r>
            <a:r>
              <a:rPr lang="en-US" b="1" dirty="0" smtClean="0">
                <a:solidFill>
                  <a:srgbClr val="7030A0"/>
                </a:solidFill>
              </a:rPr>
              <a:t> </a:t>
            </a:r>
            <a:r>
              <a:rPr lang="en-US" b="1" dirty="0" err="1" smtClean="0">
                <a:solidFill>
                  <a:srgbClr val="7030A0"/>
                </a:solidFill>
              </a:rPr>
              <a:t>totalmente</a:t>
            </a:r>
            <a:r>
              <a:rPr lang="en-US" b="1" dirty="0" smtClean="0">
                <a:solidFill>
                  <a:srgbClr val="7030A0"/>
                </a:solidFill>
              </a:rPr>
              <a:t> </a:t>
            </a:r>
            <a:r>
              <a:rPr lang="en-US" b="1" dirty="0" err="1" smtClean="0">
                <a:solidFill>
                  <a:srgbClr val="7030A0"/>
                </a:solidFill>
              </a:rPr>
              <a:t>completo</a:t>
            </a:r>
            <a:endParaRPr lang="en-US" b="1" dirty="0">
              <a:solidFill>
                <a:srgbClr val="7030A0"/>
              </a:solidFill>
            </a:endParaRPr>
          </a:p>
        </p:txBody>
      </p:sp>
      <p:sp>
        <p:nvSpPr>
          <p:cNvPr id="6" name="TextBox 5"/>
          <p:cNvSpPr txBox="1"/>
          <p:nvPr/>
        </p:nvSpPr>
        <p:spPr>
          <a:xfrm>
            <a:off x="308354" y="1613826"/>
            <a:ext cx="4625163" cy="1754326"/>
          </a:xfrm>
          <a:prstGeom prst="rect">
            <a:avLst/>
          </a:prstGeom>
          <a:noFill/>
        </p:spPr>
        <p:txBody>
          <a:bodyPr wrap="square" rtlCol="0">
            <a:spAutoFit/>
          </a:bodyPr>
          <a:lstStyle/>
          <a:p>
            <a:r>
              <a:rPr lang="en-US" b="1" dirty="0"/>
              <a:t>Daniel 7:25 (NBLA) </a:t>
            </a:r>
            <a:r>
              <a:rPr lang="en-US" dirty="0"/>
              <a:t/>
            </a:r>
            <a:br>
              <a:rPr lang="en-US" dirty="0"/>
            </a:br>
            <a:r>
              <a:rPr lang="en-US" baseline="30000" dirty="0"/>
              <a:t>25</a:t>
            </a:r>
            <a:r>
              <a:rPr lang="en-US" dirty="0"/>
              <a:t>    </a:t>
            </a:r>
            <a:r>
              <a:rPr lang="es-ES" dirty="0"/>
              <a:t>Él proferirá palabras contra el Altísimo y afligirá a los santos del Altísimo, e intentará cambiar los tiempos y la ley. Y le serán entregados en sus manos </a:t>
            </a:r>
            <a:r>
              <a:rPr lang="es-ES" u="sng" dirty="0"/>
              <a:t>por tres años y medio</a:t>
            </a:r>
            <a:r>
              <a:rPr lang="es-ES" u="sng" dirty="0" smtClean="0"/>
              <a:t>.</a:t>
            </a:r>
            <a:endParaRPr lang="en-US" u="sng" dirty="0"/>
          </a:p>
        </p:txBody>
      </p:sp>
      <p:sp>
        <p:nvSpPr>
          <p:cNvPr id="7" name="TextBox 6"/>
          <p:cNvSpPr txBox="1"/>
          <p:nvPr/>
        </p:nvSpPr>
        <p:spPr>
          <a:xfrm>
            <a:off x="460744" y="304063"/>
            <a:ext cx="1048685" cy="369332"/>
          </a:xfrm>
          <a:prstGeom prst="rect">
            <a:avLst/>
          </a:prstGeom>
          <a:noFill/>
        </p:spPr>
        <p:txBody>
          <a:bodyPr wrap="none" rtlCol="0">
            <a:spAutoFit/>
          </a:bodyPr>
          <a:lstStyle/>
          <a:p>
            <a:r>
              <a:rPr lang="en-US" dirty="0" smtClean="0"/>
              <a:t>3.5 times</a:t>
            </a:r>
            <a:endParaRPr lang="en-US" dirty="0"/>
          </a:p>
        </p:txBody>
      </p:sp>
      <p:sp>
        <p:nvSpPr>
          <p:cNvPr id="8" name="TextBox 7"/>
          <p:cNvSpPr txBox="1"/>
          <p:nvPr/>
        </p:nvSpPr>
        <p:spPr>
          <a:xfrm>
            <a:off x="2096592" y="4010101"/>
            <a:ext cx="1292341" cy="369332"/>
          </a:xfrm>
          <a:prstGeom prst="rect">
            <a:avLst/>
          </a:prstGeom>
          <a:noFill/>
        </p:spPr>
        <p:txBody>
          <a:bodyPr wrap="none" rtlCol="0">
            <a:spAutoFit/>
          </a:bodyPr>
          <a:lstStyle/>
          <a:p>
            <a:r>
              <a:rPr lang="en-US" dirty="0" smtClean="0"/>
              <a:t>3,5 </a:t>
            </a:r>
            <a:r>
              <a:rPr lang="en-US" dirty="0" err="1" smtClean="0"/>
              <a:t>tiempos</a:t>
            </a:r>
            <a:endParaRPr lang="en-US" dirty="0"/>
          </a:p>
        </p:txBody>
      </p:sp>
      <p:sp>
        <p:nvSpPr>
          <p:cNvPr id="9" name="TextBox 8"/>
          <p:cNvSpPr txBox="1"/>
          <p:nvPr/>
        </p:nvSpPr>
        <p:spPr>
          <a:xfrm>
            <a:off x="1447620" y="3587385"/>
            <a:ext cx="301686" cy="369332"/>
          </a:xfrm>
          <a:prstGeom prst="rect">
            <a:avLst/>
          </a:prstGeom>
          <a:noFill/>
        </p:spPr>
        <p:txBody>
          <a:bodyPr wrap="none" rtlCol="0">
            <a:spAutoFit/>
          </a:bodyPr>
          <a:lstStyle/>
          <a:p>
            <a:r>
              <a:rPr lang="en-US" dirty="0" smtClean="0"/>
              <a:t>1</a:t>
            </a:r>
            <a:endParaRPr lang="en-US" dirty="0"/>
          </a:p>
        </p:txBody>
      </p:sp>
      <p:sp>
        <p:nvSpPr>
          <p:cNvPr id="10" name="TextBox 9"/>
          <p:cNvSpPr txBox="1"/>
          <p:nvPr/>
        </p:nvSpPr>
        <p:spPr>
          <a:xfrm>
            <a:off x="2218592" y="3587385"/>
            <a:ext cx="301686" cy="369332"/>
          </a:xfrm>
          <a:prstGeom prst="rect">
            <a:avLst/>
          </a:prstGeom>
          <a:noFill/>
        </p:spPr>
        <p:txBody>
          <a:bodyPr wrap="none" rtlCol="0">
            <a:spAutoFit/>
          </a:bodyPr>
          <a:lstStyle/>
          <a:p>
            <a:r>
              <a:rPr lang="en-US" dirty="0" smtClean="0"/>
              <a:t>2</a:t>
            </a:r>
            <a:endParaRPr lang="en-US" dirty="0"/>
          </a:p>
        </p:txBody>
      </p:sp>
      <p:sp>
        <p:nvSpPr>
          <p:cNvPr id="11" name="TextBox 10"/>
          <p:cNvSpPr txBox="1"/>
          <p:nvPr/>
        </p:nvSpPr>
        <p:spPr>
          <a:xfrm>
            <a:off x="3237452" y="3587385"/>
            <a:ext cx="508473" cy="369332"/>
          </a:xfrm>
          <a:prstGeom prst="rect">
            <a:avLst/>
          </a:prstGeom>
          <a:noFill/>
        </p:spPr>
        <p:txBody>
          <a:bodyPr wrap="none" rtlCol="0">
            <a:spAutoFit/>
          </a:bodyPr>
          <a:lstStyle/>
          <a:p>
            <a:r>
              <a:rPr lang="en-US" dirty="0" smtClean="0"/>
              <a:t>1/2</a:t>
            </a:r>
            <a:endParaRPr lang="en-US" dirty="0"/>
          </a:p>
        </p:txBody>
      </p:sp>
      <p:sp>
        <p:nvSpPr>
          <p:cNvPr id="12" name="TextBox 11"/>
          <p:cNvSpPr txBox="1"/>
          <p:nvPr/>
        </p:nvSpPr>
        <p:spPr>
          <a:xfrm>
            <a:off x="990104" y="4849181"/>
            <a:ext cx="3775008" cy="369332"/>
          </a:xfrm>
          <a:prstGeom prst="rect">
            <a:avLst/>
          </a:prstGeom>
          <a:noFill/>
        </p:spPr>
        <p:txBody>
          <a:bodyPr wrap="none" rtlCol="0">
            <a:spAutoFit/>
          </a:bodyPr>
          <a:lstStyle/>
          <a:p>
            <a:r>
              <a:rPr lang="en-US" b="1" dirty="0" err="1" smtClean="0">
                <a:solidFill>
                  <a:srgbClr val="7030A0"/>
                </a:solidFill>
              </a:rPr>
              <a:t>Tiempo</a:t>
            </a:r>
            <a:r>
              <a:rPr lang="en-US" b="1" dirty="0" smtClean="0">
                <a:solidFill>
                  <a:srgbClr val="7030A0"/>
                </a:solidFill>
              </a:rPr>
              <a:t> </a:t>
            </a:r>
            <a:r>
              <a:rPr lang="en-US" b="1" dirty="0" err="1" smtClean="0">
                <a:solidFill>
                  <a:srgbClr val="7030A0"/>
                </a:solidFill>
              </a:rPr>
              <a:t>incompleto</a:t>
            </a:r>
            <a:r>
              <a:rPr lang="en-US" b="1" dirty="0" smtClean="0">
                <a:solidFill>
                  <a:srgbClr val="7030A0"/>
                </a:solidFill>
              </a:rPr>
              <a:t> (un </a:t>
            </a:r>
            <a:r>
              <a:rPr lang="en-US" b="1" dirty="0" err="1" smtClean="0">
                <a:solidFill>
                  <a:srgbClr val="7030A0"/>
                </a:solidFill>
              </a:rPr>
              <a:t>tiempo</a:t>
            </a:r>
            <a:r>
              <a:rPr lang="en-US" b="1" dirty="0" smtClean="0">
                <a:solidFill>
                  <a:srgbClr val="7030A0"/>
                </a:solidFill>
              </a:rPr>
              <a:t> </a:t>
            </a:r>
            <a:r>
              <a:rPr lang="en-US" b="1" dirty="0" err="1" smtClean="0">
                <a:solidFill>
                  <a:srgbClr val="7030A0"/>
                </a:solidFill>
              </a:rPr>
              <a:t>corto</a:t>
            </a:r>
            <a:r>
              <a:rPr lang="en-US" b="1" dirty="0" smtClean="0">
                <a:solidFill>
                  <a:srgbClr val="7030A0"/>
                </a:solidFill>
              </a:rPr>
              <a:t>)</a:t>
            </a:r>
            <a:endParaRPr lang="en-US" b="1" dirty="0">
              <a:solidFill>
                <a:srgbClr val="7030A0"/>
              </a:solidFill>
            </a:endParaRPr>
          </a:p>
        </p:txBody>
      </p:sp>
    </p:spTree>
    <p:extLst>
      <p:ext uri="{BB962C8B-B14F-4D97-AF65-F5344CB8AC3E}">
        <p14:creationId xmlns:p14="http://schemas.microsoft.com/office/powerpoint/2010/main" val="20715147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936644" y="1104900"/>
            <a:ext cx="8131175" cy="4218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9155" name="Title 1"/>
          <p:cNvSpPr>
            <a:spLocks noGrp="1"/>
          </p:cNvSpPr>
          <p:nvPr>
            <p:ph type="title"/>
          </p:nvPr>
        </p:nvSpPr>
        <p:spPr>
          <a:xfrm>
            <a:off x="1392251" y="29194"/>
            <a:ext cx="6477000" cy="952500"/>
          </a:xfrm>
        </p:spPr>
        <p:txBody>
          <a:bodyPr/>
          <a:lstStyle/>
          <a:p>
            <a:r>
              <a:rPr lang="en-US" altLang="en-US" sz="4000" b="1" dirty="0" err="1" smtClean="0"/>
              <a:t>Promesa</a:t>
            </a:r>
            <a:r>
              <a:rPr lang="en-US" altLang="en-US" sz="4000" b="1" dirty="0" smtClean="0"/>
              <a:t> de </a:t>
            </a:r>
            <a:r>
              <a:rPr lang="en-US" altLang="en-US" sz="4000" b="1" dirty="0" err="1" smtClean="0"/>
              <a:t>retorno</a:t>
            </a:r>
            <a:r>
              <a:rPr lang="en-US" altLang="en-US" sz="4000" b="1" dirty="0" smtClean="0"/>
              <a:t> </a:t>
            </a:r>
            <a:r>
              <a:rPr lang="en-US" altLang="en-US" sz="4000" b="1" dirty="0" err="1" smtClean="0"/>
              <a:t>después</a:t>
            </a:r>
            <a:r>
              <a:rPr lang="en-US" altLang="en-US" sz="4000" b="1" dirty="0" smtClean="0"/>
              <a:t> de 70 </a:t>
            </a:r>
            <a:r>
              <a:rPr lang="en-US" altLang="en-US" sz="4000" b="1" dirty="0" err="1" smtClean="0"/>
              <a:t>años</a:t>
            </a:r>
            <a:r>
              <a:rPr lang="en-US" altLang="en-US" sz="4000" b="1" dirty="0" smtClean="0"/>
              <a:t> de </a:t>
            </a:r>
            <a:r>
              <a:rPr lang="en-US" altLang="en-US" sz="4000" b="1" dirty="0" err="1" smtClean="0"/>
              <a:t>cautiverio</a:t>
            </a:r>
            <a:endParaRPr lang="en-US" altLang="en-US" sz="4000" b="1" dirty="0" smtClean="0"/>
          </a:p>
        </p:txBody>
      </p:sp>
      <p:grpSp>
        <p:nvGrpSpPr>
          <p:cNvPr id="49156" name="Group 66"/>
          <p:cNvGrpSpPr>
            <a:grpSpLocks/>
          </p:cNvGrpSpPr>
          <p:nvPr/>
        </p:nvGrpSpPr>
        <p:grpSpPr bwMode="auto">
          <a:xfrm>
            <a:off x="900570" y="3622155"/>
            <a:ext cx="7297293" cy="1623219"/>
            <a:chOff x="186632" y="3948518"/>
            <a:chExt cx="6771638" cy="1537764"/>
          </a:xfrm>
        </p:grpSpPr>
        <p:grpSp>
          <p:nvGrpSpPr>
            <p:cNvPr id="49161" name="Group 35"/>
            <p:cNvGrpSpPr>
              <a:grpSpLocks/>
            </p:cNvGrpSpPr>
            <p:nvPr/>
          </p:nvGrpSpPr>
          <p:grpSpPr bwMode="auto">
            <a:xfrm>
              <a:off x="717550" y="5298322"/>
              <a:ext cx="5752479" cy="187960"/>
              <a:chOff x="536575" y="5187315"/>
              <a:chExt cx="5752479" cy="187960"/>
            </a:xfrm>
          </p:grpSpPr>
          <p:sp>
            <p:nvSpPr>
              <p:cNvPr id="37" name="Rectangle 36"/>
              <p:cNvSpPr/>
              <p:nvPr/>
            </p:nvSpPr>
            <p:spPr>
              <a:xfrm>
                <a:off x="537050" y="5192297"/>
                <a:ext cx="456675" cy="182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8" name="Rectangle 37"/>
              <p:cNvSpPr/>
              <p:nvPr/>
            </p:nvSpPr>
            <p:spPr>
              <a:xfrm>
                <a:off x="1012877" y="5192297"/>
                <a:ext cx="458148" cy="1829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9" name="Rectangle 38"/>
              <p:cNvSpPr/>
              <p:nvPr/>
            </p:nvSpPr>
            <p:spPr>
              <a:xfrm>
                <a:off x="1499015" y="5192297"/>
                <a:ext cx="456675" cy="182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0" name="Rectangle 39"/>
              <p:cNvSpPr/>
              <p:nvPr/>
            </p:nvSpPr>
            <p:spPr>
              <a:xfrm>
                <a:off x="1974840" y="5192297"/>
                <a:ext cx="458149" cy="1829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1" name="Rectangle 40"/>
              <p:cNvSpPr/>
              <p:nvPr/>
            </p:nvSpPr>
            <p:spPr>
              <a:xfrm>
                <a:off x="2455086" y="5192297"/>
                <a:ext cx="458149" cy="182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2" name="Rectangle 41"/>
              <p:cNvSpPr/>
              <p:nvPr/>
            </p:nvSpPr>
            <p:spPr>
              <a:xfrm>
                <a:off x="2930912" y="5192297"/>
                <a:ext cx="458148" cy="1829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3" name="Rectangle 42"/>
              <p:cNvSpPr/>
              <p:nvPr/>
            </p:nvSpPr>
            <p:spPr>
              <a:xfrm>
                <a:off x="3442093" y="5189791"/>
                <a:ext cx="456675" cy="182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4" name="Rectangle 43"/>
              <p:cNvSpPr/>
              <p:nvPr/>
            </p:nvSpPr>
            <p:spPr>
              <a:xfrm>
                <a:off x="3917920" y="5189791"/>
                <a:ext cx="458148" cy="1829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5" name="Rectangle 44"/>
              <p:cNvSpPr/>
              <p:nvPr/>
            </p:nvSpPr>
            <p:spPr>
              <a:xfrm>
                <a:off x="4387853" y="5187284"/>
                <a:ext cx="458149" cy="182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6" name="Rectangle 45"/>
              <p:cNvSpPr/>
              <p:nvPr/>
            </p:nvSpPr>
            <p:spPr>
              <a:xfrm>
                <a:off x="4865152" y="5187284"/>
                <a:ext cx="456675" cy="1829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7" name="Rectangle 46"/>
              <p:cNvSpPr/>
              <p:nvPr/>
            </p:nvSpPr>
            <p:spPr>
              <a:xfrm>
                <a:off x="5355710" y="5192297"/>
                <a:ext cx="458148" cy="182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8" name="Rectangle 47"/>
              <p:cNvSpPr/>
              <p:nvPr/>
            </p:nvSpPr>
            <p:spPr>
              <a:xfrm>
                <a:off x="5833009" y="5192297"/>
                <a:ext cx="456675" cy="1829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
          <p:nvSpPr>
            <p:cNvPr id="49162" name="TextBox 48"/>
            <p:cNvSpPr txBox="1">
              <a:spLocks noChangeArrowheads="1"/>
            </p:cNvSpPr>
            <p:nvPr/>
          </p:nvSpPr>
          <p:spPr bwMode="auto">
            <a:xfrm>
              <a:off x="186632" y="4642496"/>
              <a:ext cx="1239411" cy="524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000" dirty="0" smtClean="0">
                  <a:solidFill>
                    <a:prstClr val="black"/>
                  </a:solidFill>
                  <a:latin typeface="Bauhaus 93" pitchFamily="82" charset="0"/>
                </a:rPr>
                <a:t>609 </a:t>
              </a:r>
              <a:r>
                <a:rPr lang="en-US" altLang="en-US" sz="1000" dirty="0" err="1" smtClean="0">
                  <a:solidFill>
                    <a:prstClr val="black"/>
                  </a:solidFill>
                  <a:latin typeface="Bauhaus 93" pitchFamily="82" charset="0"/>
                </a:rPr>
                <a:t>aC</a:t>
              </a:r>
              <a:r>
                <a:rPr lang="en-US" altLang="en-US" sz="1000" dirty="0" smtClean="0">
                  <a:solidFill>
                    <a:prstClr val="black"/>
                  </a:solidFill>
                  <a:latin typeface="Bauhaus 93" pitchFamily="82" charset="0"/>
                </a:rPr>
                <a:t> </a:t>
              </a:r>
              <a:r>
                <a:rPr lang="en-US" altLang="en-US" sz="1000" dirty="0" err="1" smtClean="0">
                  <a:solidFill>
                    <a:prstClr val="black"/>
                  </a:solidFill>
                  <a:latin typeface="Bauhaus 93" pitchFamily="82" charset="0"/>
                </a:rPr>
                <a:t>Josías</a:t>
              </a:r>
              <a:r>
                <a:rPr lang="en-US" altLang="en-US" sz="1000" dirty="0" smtClean="0">
                  <a:solidFill>
                    <a:prstClr val="black"/>
                  </a:solidFill>
                  <a:latin typeface="Bauhaus 93" pitchFamily="82" charset="0"/>
                </a:rPr>
                <a:t> </a:t>
              </a:r>
              <a:r>
                <a:rPr lang="en-US" altLang="en-US" sz="1000" dirty="0" err="1" smtClean="0">
                  <a:solidFill>
                    <a:prstClr val="black"/>
                  </a:solidFill>
                  <a:latin typeface="Bauhaus 93" pitchFamily="82" charset="0"/>
                </a:rPr>
                <a:t>muere</a:t>
              </a:r>
              <a:endParaRPr lang="en-US" altLang="en-US" sz="1000" dirty="0" smtClean="0">
                <a:solidFill>
                  <a:prstClr val="black"/>
                </a:solidFill>
                <a:latin typeface="Bauhaus 93" pitchFamily="82" charset="0"/>
              </a:endParaRPr>
            </a:p>
            <a:p>
              <a:pPr eaLnBrk="1" fontAlgn="base" hangingPunct="1">
                <a:spcBef>
                  <a:spcPct val="0"/>
                </a:spcBef>
                <a:spcAft>
                  <a:spcPct val="0"/>
                </a:spcAft>
              </a:pPr>
              <a:r>
                <a:rPr lang="en-US" altLang="en-US" sz="1000" dirty="0" smtClean="0">
                  <a:solidFill>
                    <a:prstClr val="black"/>
                  </a:solidFill>
                  <a:latin typeface="Bauhaus 93" pitchFamily="82" charset="0"/>
                </a:rPr>
                <a:t>605 </a:t>
              </a:r>
              <a:r>
                <a:rPr lang="en-US" altLang="en-US" sz="1000" dirty="0" err="1">
                  <a:solidFill>
                    <a:prstClr val="black"/>
                  </a:solidFill>
                  <a:latin typeface="Bauhaus 93" pitchFamily="82" charset="0"/>
                </a:rPr>
                <a:t>a</a:t>
              </a:r>
              <a:r>
                <a:rPr lang="en-US" altLang="en-US" sz="1000" dirty="0" err="1" smtClean="0">
                  <a:solidFill>
                    <a:prstClr val="black"/>
                  </a:solidFill>
                  <a:latin typeface="Bauhaus 93" pitchFamily="82" charset="0"/>
                </a:rPr>
                <a:t>C</a:t>
              </a:r>
              <a:endParaRPr lang="en-US" altLang="en-US" sz="1000" dirty="0">
                <a:solidFill>
                  <a:prstClr val="black"/>
                </a:solidFill>
                <a:latin typeface="Bauhaus 93" pitchFamily="82" charset="0"/>
              </a:endParaRPr>
            </a:p>
            <a:p>
              <a:pPr eaLnBrk="1" fontAlgn="base" hangingPunct="1">
                <a:spcBef>
                  <a:spcPct val="0"/>
                </a:spcBef>
                <a:spcAft>
                  <a:spcPct val="0"/>
                </a:spcAft>
              </a:pPr>
              <a:r>
                <a:rPr lang="en-US" altLang="en-US" sz="1000" dirty="0" smtClean="0">
                  <a:solidFill>
                    <a:prstClr val="black"/>
                  </a:solidFill>
                </a:rPr>
                <a:t>1</a:t>
              </a:r>
              <a:r>
                <a:rPr lang="en-US" altLang="en-US" sz="1000" baseline="30000" dirty="0" smtClean="0">
                  <a:solidFill>
                    <a:prstClr val="black"/>
                  </a:solidFill>
                </a:rPr>
                <a:t>ros</a:t>
              </a:r>
              <a:r>
                <a:rPr lang="en-US" altLang="en-US" sz="1000" dirty="0" smtClean="0">
                  <a:solidFill>
                    <a:prstClr val="black"/>
                  </a:solidFill>
                </a:rPr>
                <a:t> </a:t>
              </a:r>
              <a:r>
                <a:rPr lang="en-US" altLang="en-US" sz="1000" dirty="0" err="1" smtClean="0">
                  <a:solidFill>
                    <a:prstClr val="black"/>
                  </a:solidFill>
                </a:rPr>
                <a:t>cautivos</a:t>
              </a:r>
              <a:endParaRPr lang="en-US" altLang="en-US" sz="1000" dirty="0">
                <a:solidFill>
                  <a:prstClr val="black"/>
                </a:solidFill>
              </a:endParaRPr>
            </a:p>
          </p:txBody>
        </p:sp>
        <p:cxnSp>
          <p:nvCxnSpPr>
            <p:cNvPr id="50" name="Straight Connector 49"/>
            <p:cNvCxnSpPr/>
            <p:nvPr/>
          </p:nvCxnSpPr>
          <p:spPr>
            <a:xfrm flipV="1">
              <a:off x="774005" y="4997506"/>
              <a:ext cx="0" cy="426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9164" name="TextBox 50"/>
            <p:cNvSpPr txBox="1">
              <a:spLocks noChangeArrowheads="1"/>
            </p:cNvSpPr>
            <p:nvPr/>
          </p:nvSpPr>
          <p:spPr bwMode="auto">
            <a:xfrm>
              <a:off x="1125740" y="4394613"/>
              <a:ext cx="833316" cy="37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000" dirty="0">
                  <a:solidFill>
                    <a:prstClr val="black"/>
                  </a:solidFill>
                  <a:latin typeface="Bauhaus 93" pitchFamily="82" charset="0"/>
                </a:rPr>
                <a:t>597 </a:t>
              </a:r>
              <a:r>
                <a:rPr lang="en-US" altLang="en-US" sz="1000" dirty="0" err="1" smtClean="0">
                  <a:solidFill>
                    <a:prstClr val="black"/>
                  </a:solidFill>
                  <a:latin typeface="Bauhaus 93" pitchFamily="82" charset="0"/>
                </a:rPr>
                <a:t>aC</a:t>
              </a:r>
              <a:endParaRPr lang="en-US" altLang="en-US" sz="1000" dirty="0">
                <a:solidFill>
                  <a:prstClr val="black"/>
                </a:solidFill>
                <a:latin typeface="Bauhaus 93" pitchFamily="82" charset="0"/>
              </a:endParaRPr>
            </a:p>
            <a:p>
              <a:pPr eaLnBrk="1" fontAlgn="base" hangingPunct="1">
                <a:spcBef>
                  <a:spcPct val="0"/>
                </a:spcBef>
                <a:spcAft>
                  <a:spcPct val="0"/>
                </a:spcAft>
              </a:pPr>
              <a:r>
                <a:rPr lang="en-US" altLang="en-US" sz="1000" dirty="0" smtClean="0">
                  <a:solidFill>
                    <a:prstClr val="black"/>
                  </a:solidFill>
                </a:rPr>
                <a:t>2</a:t>
              </a:r>
              <a:r>
                <a:rPr lang="en-US" altLang="en-US" sz="1000" baseline="30000" dirty="0" smtClean="0">
                  <a:solidFill>
                    <a:prstClr val="black"/>
                  </a:solidFill>
                </a:rPr>
                <a:t>dos</a:t>
              </a:r>
              <a:r>
                <a:rPr lang="en-US" altLang="en-US" sz="1000" dirty="0" smtClean="0">
                  <a:solidFill>
                    <a:prstClr val="black"/>
                  </a:solidFill>
                </a:rPr>
                <a:t> </a:t>
              </a:r>
              <a:r>
                <a:rPr lang="en-US" altLang="en-US" sz="1000" dirty="0" err="1" smtClean="0">
                  <a:solidFill>
                    <a:prstClr val="black"/>
                  </a:solidFill>
                </a:rPr>
                <a:t>cautivos</a:t>
              </a:r>
              <a:endParaRPr lang="en-US" altLang="en-US" sz="1000" dirty="0">
                <a:solidFill>
                  <a:prstClr val="black"/>
                </a:solidFill>
              </a:endParaRPr>
            </a:p>
          </p:txBody>
        </p:sp>
        <p:cxnSp>
          <p:nvCxnSpPr>
            <p:cNvPr id="52" name="Straight Connector 51"/>
            <p:cNvCxnSpPr/>
            <p:nvPr/>
          </p:nvCxnSpPr>
          <p:spPr>
            <a:xfrm flipV="1">
              <a:off x="1407457" y="4933589"/>
              <a:ext cx="0" cy="46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9166" name="TextBox 52"/>
            <p:cNvSpPr txBox="1">
              <a:spLocks noChangeArrowheads="1"/>
            </p:cNvSpPr>
            <p:nvPr/>
          </p:nvSpPr>
          <p:spPr bwMode="auto">
            <a:xfrm>
              <a:off x="1814039" y="4303352"/>
              <a:ext cx="717289" cy="670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000" dirty="0">
                  <a:solidFill>
                    <a:prstClr val="black"/>
                  </a:solidFill>
                  <a:latin typeface="Bauhaus 93" pitchFamily="82" charset="0"/>
                </a:rPr>
                <a:t>586 </a:t>
              </a:r>
              <a:r>
                <a:rPr lang="en-US" altLang="en-US" sz="1000" dirty="0" err="1" smtClean="0">
                  <a:solidFill>
                    <a:prstClr val="black"/>
                  </a:solidFill>
                  <a:latin typeface="Bauhaus 93" pitchFamily="82" charset="0"/>
                </a:rPr>
                <a:t>aC</a:t>
              </a:r>
              <a:endParaRPr lang="en-US" altLang="en-US" sz="1000" dirty="0">
                <a:solidFill>
                  <a:prstClr val="black"/>
                </a:solidFill>
                <a:latin typeface="Bauhaus 93" pitchFamily="82" charset="0"/>
              </a:endParaRPr>
            </a:p>
            <a:p>
              <a:pPr eaLnBrk="1" fontAlgn="base" hangingPunct="1">
                <a:spcBef>
                  <a:spcPct val="0"/>
                </a:spcBef>
                <a:spcAft>
                  <a:spcPct val="0"/>
                </a:spcAft>
              </a:pPr>
              <a:r>
                <a:rPr lang="en-US" altLang="en-US" sz="1000" dirty="0" err="1" smtClean="0">
                  <a:solidFill>
                    <a:prstClr val="black"/>
                  </a:solidFill>
                </a:rPr>
                <a:t>Jerusalén</a:t>
              </a:r>
              <a:r>
                <a:rPr lang="en-US" altLang="en-US" sz="1000" dirty="0" smtClean="0">
                  <a:solidFill>
                    <a:prstClr val="black"/>
                  </a:solidFill>
                </a:rPr>
                <a:t/>
              </a:r>
              <a:br>
                <a:rPr lang="en-US" altLang="en-US" sz="1000" dirty="0" smtClean="0">
                  <a:solidFill>
                    <a:prstClr val="black"/>
                  </a:solidFill>
                </a:rPr>
              </a:br>
              <a:r>
                <a:rPr lang="en-US" altLang="en-US" sz="1000" dirty="0" err="1" smtClean="0">
                  <a:solidFill>
                    <a:prstClr val="black"/>
                  </a:solidFill>
                </a:rPr>
                <a:t>Templo</a:t>
              </a:r>
              <a:endParaRPr lang="en-US" altLang="en-US" sz="1000" dirty="0" smtClean="0">
                <a:solidFill>
                  <a:prstClr val="black"/>
                </a:solidFill>
              </a:endParaRPr>
            </a:p>
            <a:p>
              <a:pPr eaLnBrk="1" fontAlgn="base" hangingPunct="1">
                <a:spcBef>
                  <a:spcPct val="0"/>
                </a:spcBef>
                <a:spcAft>
                  <a:spcPct val="0"/>
                </a:spcAft>
              </a:pPr>
              <a:r>
                <a:rPr lang="es-ES" altLang="en-US" sz="1000" dirty="0" smtClean="0">
                  <a:solidFill>
                    <a:prstClr val="black"/>
                  </a:solidFill>
                </a:rPr>
                <a:t>destruidos</a:t>
              </a:r>
              <a:endParaRPr lang="en-US" altLang="en-US" sz="1000" dirty="0">
                <a:solidFill>
                  <a:prstClr val="black"/>
                </a:solidFill>
              </a:endParaRPr>
            </a:p>
          </p:txBody>
        </p:sp>
        <p:cxnSp>
          <p:nvCxnSpPr>
            <p:cNvPr id="54" name="Straight Connector 53"/>
            <p:cNvCxnSpPr/>
            <p:nvPr/>
          </p:nvCxnSpPr>
          <p:spPr>
            <a:xfrm flipH="1" flipV="1">
              <a:off x="2012921" y="4976200"/>
              <a:ext cx="0" cy="4135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9168" name="TextBox 54"/>
            <p:cNvSpPr txBox="1">
              <a:spLocks noChangeArrowheads="1"/>
            </p:cNvSpPr>
            <p:nvPr/>
          </p:nvSpPr>
          <p:spPr bwMode="auto">
            <a:xfrm>
              <a:off x="3368675" y="4352322"/>
              <a:ext cx="1545843" cy="37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000" dirty="0">
                  <a:solidFill>
                    <a:prstClr val="black"/>
                  </a:solidFill>
                  <a:latin typeface="Bauhaus 93" pitchFamily="82" charset="0"/>
                </a:rPr>
                <a:t>539 </a:t>
              </a:r>
              <a:r>
                <a:rPr lang="en-US" altLang="en-US" sz="1000" dirty="0" err="1" smtClean="0">
                  <a:solidFill>
                    <a:prstClr val="black"/>
                  </a:solidFill>
                  <a:latin typeface="Bauhaus 93" pitchFamily="82" charset="0"/>
                </a:rPr>
                <a:t>aC</a:t>
              </a:r>
              <a:endParaRPr lang="en-US" altLang="en-US" sz="1000" dirty="0">
                <a:solidFill>
                  <a:prstClr val="black"/>
                </a:solidFill>
                <a:latin typeface="Bauhaus 93" pitchFamily="82" charset="0"/>
              </a:endParaRPr>
            </a:p>
            <a:p>
              <a:pPr eaLnBrk="1" fontAlgn="base" hangingPunct="1">
                <a:spcBef>
                  <a:spcPct val="0"/>
                </a:spcBef>
                <a:spcAft>
                  <a:spcPct val="0"/>
                </a:spcAft>
              </a:pPr>
              <a:r>
                <a:rPr lang="en-US" altLang="en-US" sz="1000" dirty="0" err="1" smtClean="0">
                  <a:solidFill>
                    <a:prstClr val="black"/>
                  </a:solidFill>
                </a:rPr>
                <a:t>Ciro</a:t>
              </a:r>
              <a:r>
                <a:rPr lang="en-US" altLang="en-US" sz="1000" dirty="0" smtClean="0">
                  <a:solidFill>
                    <a:prstClr val="black"/>
                  </a:solidFill>
                </a:rPr>
                <a:t> </a:t>
              </a:r>
              <a:r>
                <a:rPr lang="en-US" altLang="en-US" sz="1000" dirty="0" err="1" smtClean="0">
                  <a:solidFill>
                    <a:prstClr val="black"/>
                  </a:solidFill>
                </a:rPr>
                <a:t>conquista</a:t>
              </a:r>
              <a:r>
                <a:rPr lang="en-US" altLang="en-US" sz="1000" dirty="0" smtClean="0">
                  <a:solidFill>
                    <a:prstClr val="black"/>
                  </a:solidFill>
                </a:rPr>
                <a:t> a </a:t>
              </a:r>
              <a:r>
                <a:rPr lang="en-US" altLang="en-US" sz="1000" dirty="0" err="1" smtClean="0">
                  <a:solidFill>
                    <a:prstClr val="black"/>
                  </a:solidFill>
                </a:rPr>
                <a:t>Babilonia</a:t>
              </a:r>
              <a:endParaRPr lang="en-US" altLang="en-US" sz="1000" dirty="0">
                <a:solidFill>
                  <a:prstClr val="black"/>
                </a:solidFill>
              </a:endParaRPr>
            </a:p>
          </p:txBody>
        </p:sp>
        <p:cxnSp>
          <p:nvCxnSpPr>
            <p:cNvPr id="56" name="Straight Connector 55"/>
            <p:cNvCxnSpPr/>
            <p:nvPr/>
          </p:nvCxnSpPr>
          <p:spPr>
            <a:xfrm flipH="1" flipV="1">
              <a:off x="4179917" y="4987480"/>
              <a:ext cx="0" cy="4148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9170" name="TextBox 56"/>
            <p:cNvSpPr txBox="1">
              <a:spLocks noChangeArrowheads="1"/>
            </p:cNvSpPr>
            <p:nvPr/>
          </p:nvSpPr>
          <p:spPr bwMode="auto">
            <a:xfrm>
              <a:off x="3392692" y="4647853"/>
              <a:ext cx="1515874" cy="524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000" dirty="0">
                  <a:solidFill>
                    <a:prstClr val="black"/>
                  </a:solidFill>
                  <a:latin typeface="Bauhaus 93" pitchFamily="82" charset="0"/>
                </a:rPr>
                <a:t>538 </a:t>
              </a:r>
              <a:r>
                <a:rPr lang="en-US" altLang="en-US" sz="1000" dirty="0" err="1" smtClean="0">
                  <a:solidFill>
                    <a:prstClr val="black"/>
                  </a:solidFill>
                  <a:latin typeface="Bauhaus 93" pitchFamily="82" charset="0"/>
                </a:rPr>
                <a:t>aC</a:t>
              </a:r>
              <a:r>
                <a:rPr lang="en-US" altLang="en-US" sz="1000" dirty="0" smtClean="0">
                  <a:solidFill>
                    <a:prstClr val="black"/>
                  </a:solidFill>
                  <a:latin typeface="Bauhaus 93" pitchFamily="82" charset="0"/>
                </a:rPr>
                <a:t> </a:t>
              </a:r>
              <a:r>
                <a:rPr lang="en-US" altLang="en-US" sz="1000" dirty="0" err="1" smtClean="0">
                  <a:solidFill>
                    <a:prstClr val="black"/>
                  </a:solidFill>
                </a:rPr>
                <a:t>Edicto</a:t>
              </a:r>
              <a:r>
                <a:rPr lang="en-US" altLang="en-US" sz="1000" dirty="0" smtClean="0">
                  <a:solidFill>
                    <a:prstClr val="black"/>
                  </a:solidFill>
                </a:rPr>
                <a:t> de </a:t>
              </a:r>
              <a:r>
                <a:rPr lang="en-US" altLang="en-US" sz="1000" dirty="0" err="1" smtClean="0">
                  <a:solidFill>
                    <a:prstClr val="black"/>
                  </a:solidFill>
                </a:rPr>
                <a:t>regreso</a:t>
              </a:r>
              <a:endParaRPr lang="en-US" altLang="en-US" sz="1000" dirty="0">
                <a:solidFill>
                  <a:prstClr val="black"/>
                </a:solidFill>
              </a:endParaRPr>
            </a:p>
            <a:p>
              <a:pPr eaLnBrk="1" fontAlgn="base" hangingPunct="1">
                <a:spcBef>
                  <a:spcPct val="0"/>
                </a:spcBef>
                <a:spcAft>
                  <a:spcPct val="0"/>
                </a:spcAft>
              </a:pPr>
              <a:r>
                <a:rPr lang="en-US" altLang="en-US" sz="1000" dirty="0">
                  <a:solidFill>
                    <a:prstClr val="black"/>
                  </a:solidFill>
                  <a:latin typeface="Bauhaus 93" pitchFamily="82" charset="0"/>
                </a:rPr>
                <a:t>537 </a:t>
              </a:r>
              <a:r>
                <a:rPr lang="en-US" altLang="en-US" sz="1000" dirty="0" err="1" smtClean="0">
                  <a:solidFill>
                    <a:prstClr val="black"/>
                  </a:solidFill>
                  <a:latin typeface="Bauhaus 93" pitchFamily="82" charset="0"/>
                </a:rPr>
                <a:t>aC</a:t>
              </a:r>
              <a:r>
                <a:rPr lang="en-US" altLang="en-US" sz="1000" dirty="0" smtClean="0">
                  <a:solidFill>
                    <a:prstClr val="black"/>
                  </a:solidFill>
                  <a:latin typeface="Bauhaus 93" pitchFamily="82" charset="0"/>
                </a:rPr>
                <a:t>  </a:t>
              </a:r>
              <a:r>
                <a:rPr lang="en-US" altLang="en-US" sz="1000" dirty="0" err="1" smtClean="0">
                  <a:solidFill>
                    <a:prstClr val="black"/>
                  </a:solidFill>
                </a:rPr>
                <a:t>Reconstruyeron</a:t>
              </a:r>
              <a:r>
                <a:rPr lang="en-US" altLang="en-US" sz="1000" dirty="0" smtClean="0">
                  <a:solidFill>
                    <a:prstClr val="black"/>
                  </a:solidFill>
                </a:rPr>
                <a:t> altar y </a:t>
              </a:r>
              <a:r>
                <a:rPr lang="en-US" altLang="en-US" sz="1000" dirty="0" err="1" smtClean="0">
                  <a:solidFill>
                    <a:prstClr val="black"/>
                  </a:solidFill>
                </a:rPr>
                <a:t>cimientos</a:t>
              </a:r>
              <a:endParaRPr lang="en-US" altLang="en-US" sz="1000" dirty="0">
                <a:solidFill>
                  <a:prstClr val="black"/>
                </a:solidFill>
              </a:endParaRPr>
            </a:p>
          </p:txBody>
        </p:sp>
        <p:cxnSp>
          <p:nvCxnSpPr>
            <p:cNvPr id="58" name="Straight Connector 57"/>
            <p:cNvCxnSpPr/>
            <p:nvPr/>
          </p:nvCxnSpPr>
          <p:spPr>
            <a:xfrm flipH="1" flipV="1">
              <a:off x="4931222" y="4924817"/>
              <a:ext cx="0" cy="5000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9172" name="TextBox 58"/>
            <p:cNvSpPr txBox="1">
              <a:spLocks noChangeArrowheads="1"/>
            </p:cNvSpPr>
            <p:nvPr/>
          </p:nvSpPr>
          <p:spPr bwMode="auto">
            <a:xfrm>
              <a:off x="5314113" y="4933892"/>
              <a:ext cx="1644157" cy="37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000" dirty="0">
                  <a:solidFill>
                    <a:prstClr val="black"/>
                  </a:solidFill>
                  <a:latin typeface="Bauhaus 93" pitchFamily="82" charset="0"/>
                </a:rPr>
                <a:t>516 </a:t>
              </a:r>
              <a:r>
                <a:rPr lang="en-US" altLang="en-US" sz="1000" dirty="0" err="1" smtClean="0">
                  <a:solidFill>
                    <a:prstClr val="black"/>
                  </a:solidFill>
                  <a:latin typeface="Bauhaus 93" pitchFamily="82" charset="0"/>
                </a:rPr>
                <a:t>aC</a:t>
              </a:r>
              <a:endParaRPr lang="en-US" altLang="en-US" sz="1000" dirty="0">
                <a:solidFill>
                  <a:prstClr val="black"/>
                </a:solidFill>
                <a:latin typeface="Bauhaus 93" pitchFamily="82" charset="0"/>
              </a:endParaRPr>
            </a:p>
            <a:p>
              <a:pPr eaLnBrk="1" fontAlgn="base" hangingPunct="1">
                <a:spcBef>
                  <a:spcPct val="0"/>
                </a:spcBef>
                <a:spcAft>
                  <a:spcPct val="0"/>
                </a:spcAft>
              </a:pPr>
              <a:r>
                <a:rPr lang="en-US" altLang="en-US" sz="1000" dirty="0" err="1" smtClean="0">
                  <a:solidFill>
                    <a:prstClr val="black"/>
                  </a:solidFill>
                </a:rPr>
                <a:t>Templo</a:t>
              </a:r>
              <a:r>
                <a:rPr lang="en-US" altLang="en-US" sz="1000" dirty="0" smtClean="0">
                  <a:solidFill>
                    <a:prstClr val="black"/>
                  </a:solidFill>
                </a:rPr>
                <a:t> </a:t>
              </a:r>
              <a:r>
                <a:rPr lang="en-US" altLang="en-US" sz="1000" dirty="0" err="1" smtClean="0">
                  <a:solidFill>
                    <a:prstClr val="black"/>
                  </a:solidFill>
                </a:rPr>
                <a:t>terminado</a:t>
              </a:r>
              <a:endParaRPr lang="en-US" altLang="en-US" sz="1000" dirty="0">
                <a:solidFill>
                  <a:prstClr val="black"/>
                </a:solidFill>
              </a:endParaRPr>
            </a:p>
          </p:txBody>
        </p:sp>
        <p:sp>
          <p:nvSpPr>
            <p:cNvPr id="60" name="Freeform 59"/>
            <p:cNvSpPr/>
            <p:nvPr/>
          </p:nvSpPr>
          <p:spPr>
            <a:xfrm>
              <a:off x="781371" y="4091391"/>
              <a:ext cx="2695856" cy="610343"/>
            </a:xfrm>
            <a:custGeom>
              <a:avLst/>
              <a:gdLst>
                <a:gd name="connsiteX0" fmla="*/ 0 w 2695575"/>
                <a:gd name="connsiteY0" fmla="*/ 610364 h 610364"/>
                <a:gd name="connsiteX1" fmla="*/ 390525 w 2695575"/>
                <a:gd name="connsiteY1" fmla="*/ 305564 h 610364"/>
                <a:gd name="connsiteX2" fmla="*/ 1181100 w 2695575"/>
                <a:gd name="connsiteY2" fmla="*/ 38864 h 610364"/>
                <a:gd name="connsiteX3" fmla="*/ 1543050 w 2695575"/>
                <a:gd name="connsiteY3" fmla="*/ 10289 h 610364"/>
                <a:gd name="connsiteX4" fmla="*/ 2200275 w 2695575"/>
                <a:gd name="connsiteY4" fmla="*/ 124589 h 610364"/>
                <a:gd name="connsiteX5" fmla="*/ 2695575 w 2695575"/>
                <a:gd name="connsiteY5" fmla="*/ 324614 h 61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5575" h="610364">
                  <a:moveTo>
                    <a:pt x="0" y="610364"/>
                  </a:moveTo>
                  <a:cubicBezTo>
                    <a:pt x="96837" y="505589"/>
                    <a:pt x="193675" y="400814"/>
                    <a:pt x="390525" y="305564"/>
                  </a:cubicBezTo>
                  <a:cubicBezTo>
                    <a:pt x="587375" y="210314"/>
                    <a:pt x="989013" y="88076"/>
                    <a:pt x="1181100" y="38864"/>
                  </a:cubicBezTo>
                  <a:cubicBezTo>
                    <a:pt x="1373188" y="-10349"/>
                    <a:pt x="1373188" y="-3998"/>
                    <a:pt x="1543050" y="10289"/>
                  </a:cubicBezTo>
                  <a:cubicBezTo>
                    <a:pt x="1712912" y="24576"/>
                    <a:pt x="2008188" y="72202"/>
                    <a:pt x="2200275" y="124589"/>
                  </a:cubicBezTo>
                  <a:cubicBezTo>
                    <a:pt x="2392362" y="176976"/>
                    <a:pt x="2543968" y="250795"/>
                    <a:pt x="2695575" y="324614"/>
                  </a:cubicBezTo>
                </a:path>
              </a:pathLst>
            </a:custGeom>
            <a:noFill/>
            <a:ln w="38100">
              <a:tailEnd type="stealt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9174" name="TextBox 60"/>
            <p:cNvSpPr txBox="1">
              <a:spLocks noChangeArrowheads="1"/>
            </p:cNvSpPr>
            <p:nvPr/>
          </p:nvSpPr>
          <p:spPr bwMode="auto">
            <a:xfrm>
              <a:off x="710481" y="4145596"/>
              <a:ext cx="1644157" cy="26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200" dirty="0">
                  <a:solidFill>
                    <a:prstClr val="black"/>
                  </a:solidFill>
                  <a:latin typeface="Bauhaus 93" pitchFamily="82" charset="0"/>
                </a:rPr>
                <a:t>70 </a:t>
              </a:r>
              <a:r>
                <a:rPr lang="en-US" altLang="en-US" sz="1200" dirty="0" err="1" smtClean="0">
                  <a:solidFill>
                    <a:prstClr val="black"/>
                  </a:solidFill>
                  <a:latin typeface="Bauhaus 93" pitchFamily="82" charset="0"/>
                </a:rPr>
                <a:t>años</a:t>
              </a:r>
              <a:endParaRPr lang="en-US" altLang="en-US" sz="1200" dirty="0">
                <a:solidFill>
                  <a:prstClr val="black"/>
                </a:solidFill>
              </a:endParaRPr>
            </a:p>
          </p:txBody>
        </p:sp>
        <p:sp>
          <p:nvSpPr>
            <p:cNvPr id="62" name="Freeform 61"/>
            <p:cNvSpPr/>
            <p:nvPr/>
          </p:nvSpPr>
          <p:spPr>
            <a:xfrm>
              <a:off x="2372368" y="3948518"/>
              <a:ext cx="2551488" cy="649194"/>
            </a:xfrm>
            <a:custGeom>
              <a:avLst/>
              <a:gdLst>
                <a:gd name="connsiteX0" fmla="*/ 0 w 2552700"/>
                <a:gd name="connsiteY0" fmla="*/ 439214 h 648764"/>
                <a:gd name="connsiteX1" fmla="*/ 304800 w 2552700"/>
                <a:gd name="connsiteY1" fmla="*/ 172514 h 648764"/>
                <a:gd name="connsiteX2" fmla="*/ 952500 w 2552700"/>
                <a:gd name="connsiteY2" fmla="*/ 10589 h 648764"/>
                <a:gd name="connsiteX3" fmla="*/ 1733550 w 2552700"/>
                <a:gd name="connsiteY3" fmla="*/ 58214 h 648764"/>
                <a:gd name="connsiteX4" fmla="*/ 2333625 w 2552700"/>
                <a:gd name="connsiteY4" fmla="*/ 401114 h 648764"/>
                <a:gd name="connsiteX5" fmla="*/ 2552700 w 2552700"/>
                <a:gd name="connsiteY5" fmla="*/ 648764 h 64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2700" h="648764">
                  <a:moveTo>
                    <a:pt x="0" y="439214"/>
                  </a:moveTo>
                  <a:cubicBezTo>
                    <a:pt x="73025" y="341583"/>
                    <a:pt x="146050" y="243952"/>
                    <a:pt x="304800" y="172514"/>
                  </a:cubicBezTo>
                  <a:cubicBezTo>
                    <a:pt x="463550" y="101076"/>
                    <a:pt x="714375" y="29639"/>
                    <a:pt x="952500" y="10589"/>
                  </a:cubicBezTo>
                  <a:cubicBezTo>
                    <a:pt x="1190625" y="-8461"/>
                    <a:pt x="1503362" y="-6874"/>
                    <a:pt x="1733550" y="58214"/>
                  </a:cubicBezTo>
                  <a:cubicBezTo>
                    <a:pt x="1963738" y="123302"/>
                    <a:pt x="2197100" y="302689"/>
                    <a:pt x="2333625" y="401114"/>
                  </a:cubicBezTo>
                  <a:cubicBezTo>
                    <a:pt x="2470150" y="499539"/>
                    <a:pt x="2511425" y="574151"/>
                    <a:pt x="2552700" y="648764"/>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3" name="Freeform 62"/>
            <p:cNvSpPr/>
            <p:nvPr/>
          </p:nvSpPr>
          <p:spPr>
            <a:xfrm rot="458515">
              <a:off x="4953319" y="4654110"/>
              <a:ext cx="475826" cy="480002"/>
            </a:xfrm>
            <a:custGeom>
              <a:avLst/>
              <a:gdLst>
                <a:gd name="connsiteX0" fmla="*/ 0 w 333375"/>
                <a:gd name="connsiteY0" fmla="*/ 0 h 381000"/>
                <a:gd name="connsiteX1" fmla="*/ 333375 w 333375"/>
                <a:gd name="connsiteY1" fmla="*/ 381000 h 381000"/>
              </a:gdLst>
              <a:ahLst/>
              <a:cxnLst>
                <a:cxn ang="0">
                  <a:pos x="connsiteX0" y="connsiteY0"/>
                </a:cxn>
                <a:cxn ang="0">
                  <a:pos x="connsiteX1" y="connsiteY1"/>
                </a:cxn>
              </a:cxnLst>
              <a:rect l="l" t="t" r="r" b="b"/>
              <a:pathLst>
                <a:path w="333375" h="381000">
                  <a:moveTo>
                    <a:pt x="0" y="0"/>
                  </a:moveTo>
                  <a:lnTo>
                    <a:pt x="333375" y="381000"/>
                  </a:lnTo>
                </a:path>
              </a:pathLst>
            </a:custGeom>
            <a:noFill/>
            <a:ln w="38100">
              <a:tailEnd type="stealt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9177" name="TextBox 63"/>
            <p:cNvSpPr txBox="1">
              <a:spLocks noChangeArrowheads="1"/>
            </p:cNvSpPr>
            <p:nvPr/>
          </p:nvSpPr>
          <p:spPr bwMode="auto">
            <a:xfrm>
              <a:off x="4816506" y="4578594"/>
              <a:ext cx="1644157" cy="3790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000" dirty="0">
                  <a:solidFill>
                    <a:prstClr val="black"/>
                  </a:solidFill>
                  <a:latin typeface="Bauhaus 93" pitchFamily="82" charset="0"/>
                </a:rPr>
                <a:t>522 </a:t>
              </a:r>
              <a:r>
                <a:rPr lang="en-US" altLang="en-US" sz="1000" dirty="0" err="1">
                  <a:solidFill>
                    <a:prstClr val="black"/>
                  </a:solidFill>
                  <a:latin typeface="Bauhaus 93" pitchFamily="82" charset="0"/>
                </a:rPr>
                <a:t>a</a:t>
              </a:r>
              <a:r>
                <a:rPr lang="en-US" altLang="en-US" sz="1000" dirty="0" err="1" smtClean="0">
                  <a:solidFill>
                    <a:prstClr val="black"/>
                  </a:solidFill>
                  <a:latin typeface="Bauhaus 93" pitchFamily="82" charset="0"/>
                </a:rPr>
                <a:t>C</a:t>
              </a:r>
              <a:endParaRPr lang="en-US" altLang="en-US" sz="1000" dirty="0">
                <a:solidFill>
                  <a:prstClr val="black"/>
                </a:solidFill>
                <a:latin typeface="Bauhaus 93" pitchFamily="82" charset="0"/>
              </a:endParaRPr>
            </a:p>
            <a:p>
              <a:pPr eaLnBrk="1" fontAlgn="base" hangingPunct="1">
                <a:spcBef>
                  <a:spcPct val="0"/>
                </a:spcBef>
                <a:spcAft>
                  <a:spcPct val="0"/>
                </a:spcAft>
              </a:pPr>
              <a:r>
                <a:rPr lang="en-US" altLang="en-US" sz="1000" dirty="0" err="1" smtClean="0">
                  <a:solidFill>
                    <a:prstClr val="black"/>
                  </a:solidFill>
                </a:rPr>
                <a:t>Darío</a:t>
              </a:r>
              <a:r>
                <a:rPr lang="en-US" altLang="en-US" sz="1000" dirty="0" smtClean="0">
                  <a:solidFill>
                    <a:prstClr val="black"/>
                  </a:solidFill>
                </a:rPr>
                <a:t> </a:t>
              </a:r>
              <a:r>
                <a:rPr lang="en-US" altLang="en-US" sz="1000" dirty="0" err="1" smtClean="0">
                  <a:solidFill>
                    <a:prstClr val="black"/>
                  </a:solidFill>
                </a:rPr>
                <a:t>llega</a:t>
              </a:r>
              <a:r>
                <a:rPr lang="en-US" altLang="en-US" sz="1000" dirty="0" smtClean="0">
                  <a:solidFill>
                    <a:prstClr val="black"/>
                  </a:solidFill>
                </a:rPr>
                <a:t> a </a:t>
              </a:r>
              <a:r>
                <a:rPr lang="en-US" altLang="en-US" sz="1000" dirty="0" err="1" smtClean="0">
                  <a:solidFill>
                    <a:prstClr val="black"/>
                  </a:solidFill>
                </a:rPr>
                <a:t>ser</a:t>
              </a:r>
              <a:r>
                <a:rPr lang="en-US" altLang="en-US" sz="1000" dirty="0" smtClean="0">
                  <a:solidFill>
                    <a:prstClr val="black"/>
                  </a:solidFill>
                </a:rPr>
                <a:t> </a:t>
              </a:r>
              <a:r>
                <a:rPr lang="en-US" altLang="en-US" sz="1000" dirty="0" err="1" smtClean="0">
                  <a:solidFill>
                    <a:prstClr val="black"/>
                  </a:solidFill>
                </a:rPr>
                <a:t>emperador</a:t>
              </a:r>
              <a:endParaRPr lang="en-US" altLang="en-US" sz="1000" dirty="0">
                <a:solidFill>
                  <a:prstClr val="black"/>
                </a:solidFill>
              </a:endParaRPr>
            </a:p>
          </p:txBody>
        </p:sp>
        <p:sp>
          <p:nvSpPr>
            <p:cNvPr id="49178" name="TextBox 64"/>
            <p:cNvSpPr txBox="1">
              <a:spLocks noChangeArrowheads="1"/>
            </p:cNvSpPr>
            <p:nvPr/>
          </p:nvSpPr>
          <p:spPr bwMode="auto">
            <a:xfrm>
              <a:off x="4877701" y="4246202"/>
              <a:ext cx="1827176" cy="3790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000" dirty="0">
                  <a:solidFill>
                    <a:prstClr val="black"/>
                  </a:solidFill>
                  <a:latin typeface="Bauhaus 93" pitchFamily="82" charset="0"/>
                </a:rPr>
                <a:t>520 </a:t>
              </a:r>
              <a:r>
                <a:rPr lang="en-US" altLang="en-US" sz="1000" dirty="0" err="1">
                  <a:solidFill>
                    <a:prstClr val="black"/>
                  </a:solidFill>
                  <a:latin typeface="Bauhaus 93" pitchFamily="82" charset="0"/>
                </a:rPr>
                <a:t>a</a:t>
              </a:r>
              <a:r>
                <a:rPr lang="en-US" altLang="en-US" sz="1000" dirty="0" err="1" smtClean="0">
                  <a:solidFill>
                    <a:prstClr val="black"/>
                  </a:solidFill>
                  <a:latin typeface="Bauhaus 93" pitchFamily="82" charset="0"/>
                </a:rPr>
                <a:t>C</a:t>
              </a:r>
              <a:endParaRPr lang="en-US" altLang="en-US" sz="1000" dirty="0">
                <a:solidFill>
                  <a:prstClr val="black"/>
                </a:solidFill>
                <a:latin typeface="Bauhaus 93" pitchFamily="82" charset="0"/>
              </a:endParaRPr>
            </a:p>
            <a:p>
              <a:pPr eaLnBrk="1" fontAlgn="base" hangingPunct="1">
                <a:spcBef>
                  <a:spcPct val="0"/>
                </a:spcBef>
                <a:spcAft>
                  <a:spcPct val="0"/>
                </a:spcAft>
              </a:pPr>
              <a:r>
                <a:rPr lang="en-US" altLang="en-US" sz="1000" dirty="0" err="1" smtClean="0">
                  <a:solidFill>
                    <a:prstClr val="black"/>
                  </a:solidFill>
                </a:rPr>
                <a:t>Hageo</a:t>
              </a:r>
              <a:r>
                <a:rPr lang="en-US" altLang="en-US" sz="1000" dirty="0" smtClean="0">
                  <a:solidFill>
                    <a:prstClr val="black"/>
                  </a:solidFill>
                </a:rPr>
                <a:t>: </a:t>
              </a:r>
              <a:r>
                <a:rPr lang="en-US" altLang="en-US" sz="1000" dirty="0" err="1" smtClean="0">
                  <a:solidFill>
                    <a:prstClr val="black"/>
                  </a:solidFill>
                </a:rPr>
                <a:t>reconstruyan</a:t>
              </a:r>
              <a:r>
                <a:rPr lang="en-US" altLang="en-US" sz="1000" dirty="0" smtClean="0">
                  <a:solidFill>
                    <a:prstClr val="black"/>
                  </a:solidFill>
                </a:rPr>
                <a:t> el </a:t>
              </a:r>
              <a:r>
                <a:rPr lang="en-US" altLang="en-US" sz="1000" dirty="0" err="1" smtClean="0">
                  <a:solidFill>
                    <a:prstClr val="black"/>
                  </a:solidFill>
                </a:rPr>
                <a:t>templo</a:t>
              </a:r>
              <a:endParaRPr lang="en-US" altLang="en-US" sz="1000" dirty="0">
                <a:solidFill>
                  <a:prstClr val="black"/>
                </a:solidFill>
              </a:endParaRPr>
            </a:p>
          </p:txBody>
        </p:sp>
        <p:sp>
          <p:nvSpPr>
            <p:cNvPr id="49179" name="TextBox 65"/>
            <p:cNvSpPr txBox="1">
              <a:spLocks noChangeArrowheads="1"/>
            </p:cNvSpPr>
            <p:nvPr/>
          </p:nvSpPr>
          <p:spPr bwMode="auto">
            <a:xfrm>
              <a:off x="4451596" y="4005193"/>
              <a:ext cx="1644157" cy="26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200" dirty="0">
                  <a:solidFill>
                    <a:prstClr val="black"/>
                  </a:solidFill>
                  <a:latin typeface="Bauhaus 93" pitchFamily="82" charset="0"/>
                </a:rPr>
                <a:t>70 </a:t>
              </a:r>
              <a:r>
                <a:rPr lang="en-US" altLang="en-US" sz="1200" dirty="0" err="1" smtClean="0">
                  <a:solidFill>
                    <a:prstClr val="black"/>
                  </a:solidFill>
                  <a:latin typeface="Bauhaus 93" pitchFamily="82" charset="0"/>
                </a:rPr>
                <a:t>años</a:t>
              </a:r>
              <a:endParaRPr lang="en-US" altLang="en-US" sz="1200" dirty="0">
                <a:solidFill>
                  <a:prstClr val="black"/>
                </a:solidFill>
              </a:endParaRPr>
            </a:p>
          </p:txBody>
        </p:sp>
      </p:grpSp>
      <p:sp>
        <p:nvSpPr>
          <p:cNvPr id="49157" name="TextBox 67"/>
          <p:cNvSpPr txBox="1">
            <a:spLocks noChangeArrowheads="1"/>
          </p:cNvSpPr>
          <p:nvPr/>
        </p:nvSpPr>
        <p:spPr bwMode="auto">
          <a:xfrm>
            <a:off x="1066800" y="1197180"/>
            <a:ext cx="3957638" cy="12772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100" b="1" dirty="0" err="1" smtClean="0">
                <a:solidFill>
                  <a:prstClr val="black"/>
                </a:solidFill>
              </a:rPr>
              <a:t>Jeremías</a:t>
            </a:r>
            <a:r>
              <a:rPr lang="en-US" altLang="en-US" sz="1100" b="1" dirty="0" smtClean="0">
                <a:solidFill>
                  <a:prstClr val="black"/>
                </a:solidFill>
              </a:rPr>
              <a:t> 25:11-12 (NBLA) </a:t>
            </a:r>
            <a:r>
              <a:rPr lang="en-US" altLang="en-US" sz="1100" dirty="0">
                <a:solidFill>
                  <a:prstClr val="black"/>
                </a:solidFill>
              </a:rPr>
              <a:t/>
            </a:r>
            <a:br>
              <a:rPr lang="en-US" altLang="en-US" sz="1100" dirty="0">
                <a:solidFill>
                  <a:prstClr val="black"/>
                </a:solidFill>
              </a:rPr>
            </a:br>
            <a:r>
              <a:rPr lang="en-US" altLang="en-US" sz="1100" baseline="30000" dirty="0" smtClean="0">
                <a:solidFill>
                  <a:prstClr val="black"/>
                </a:solidFill>
              </a:rPr>
              <a:t>11</a:t>
            </a:r>
            <a:r>
              <a:rPr lang="es-ES" altLang="en-US" sz="1100" dirty="0">
                <a:solidFill>
                  <a:prstClr val="black"/>
                </a:solidFill>
              </a:rPr>
              <a:t> Toda esta tierra será desolación y horror, y estas naciones servirán setenta años al rey de Babilonia. </a:t>
            </a:r>
            <a:r>
              <a:rPr lang="es-ES" altLang="en-US" sz="1100" dirty="0" smtClean="0">
                <a:solidFill>
                  <a:prstClr val="black"/>
                </a:solidFill>
              </a:rPr>
              <a:t>12</a:t>
            </a:r>
            <a:r>
              <a:rPr lang="es-ES" altLang="en-US" sz="1100" dirty="0">
                <a:solidFill>
                  <a:prstClr val="black"/>
                </a:solidFill>
              </a:rPr>
              <a:t>  ”Después que se hayan cumplido los setenta años, castigaré al rey de Babilonia y a esa nación por su iniquidad”, declara el SEÑOR, “y a la tierra de los caldeos la haré una desolación eterna. </a:t>
            </a:r>
            <a:endParaRPr lang="en-US" altLang="en-US" sz="1100" dirty="0">
              <a:solidFill>
                <a:prstClr val="black"/>
              </a:solidFill>
            </a:endParaRPr>
          </a:p>
        </p:txBody>
      </p:sp>
      <p:sp>
        <p:nvSpPr>
          <p:cNvPr id="49158" name="TextBox 68"/>
          <p:cNvSpPr txBox="1">
            <a:spLocks noChangeArrowheads="1"/>
          </p:cNvSpPr>
          <p:nvPr/>
        </p:nvSpPr>
        <p:spPr bwMode="auto">
          <a:xfrm>
            <a:off x="5085474" y="1219766"/>
            <a:ext cx="3956050" cy="2462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100" b="1" dirty="0" smtClean="0">
                <a:solidFill>
                  <a:prstClr val="black"/>
                </a:solidFill>
              </a:rPr>
              <a:t>Jer. 29:10-14 – Carta a </a:t>
            </a:r>
            <a:r>
              <a:rPr lang="en-US" altLang="en-US" sz="1100" b="1" dirty="0" err="1" smtClean="0">
                <a:solidFill>
                  <a:prstClr val="black"/>
                </a:solidFill>
              </a:rPr>
              <a:t>los</a:t>
            </a:r>
            <a:r>
              <a:rPr lang="en-US" altLang="en-US" sz="1100" b="1" dirty="0" smtClean="0">
                <a:solidFill>
                  <a:prstClr val="black"/>
                </a:solidFill>
              </a:rPr>
              <a:t> </a:t>
            </a:r>
            <a:r>
              <a:rPr lang="en-US" altLang="en-US" sz="1100" b="1" dirty="0" err="1" smtClean="0">
                <a:solidFill>
                  <a:prstClr val="black"/>
                </a:solidFill>
              </a:rPr>
              <a:t>desterrados</a:t>
            </a:r>
            <a:r>
              <a:rPr lang="en-US" altLang="en-US" sz="1100" b="1" dirty="0" smtClean="0">
                <a:solidFill>
                  <a:prstClr val="black"/>
                </a:solidFill>
              </a:rPr>
              <a:t> </a:t>
            </a:r>
            <a:r>
              <a:rPr lang="en-US" altLang="en-US" sz="1100" b="1" dirty="0" err="1" smtClean="0">
                <a:solidFill>
                  <a:prstClr val="black"/>
                </a:solidFill>
              </a:rPr>
              <a:t>en</a:t>
            </a:r>
            <a:r>
              <a:rPr lang="en-US" altLang="en-US" sz="1100" b="1" dirty="0" smtClean="0">
                <a:solidFill>
                  <a:prstClr val="black"/>
                </a:solidFill>
              </a:rPr>
              <a:t> </a:t>
            </a:r>
            <a:r>
              <a:rPr lang="en-US" altLang="en-US" sz="1100" b="1" dirty="0" err="1" smtClean="0">
                <a:solidFill>
                  <a:prstClr val="black"/>
                </a:solidFill>
              </a:rPr>
              <a:t>Babilonia</a:t>
            </a:r>
            <a:r>
              <a:rPr lang="en-US" altLang="en-US" sz="1100" dirty="0">
                <a:solidFill>
                  <a:prstClr val="black"/>
                </a:solidFill>
              </a:rPr>
              <a:t/>
            </a:r>
            <a:br>
              <a:rPr lang="en-US" altLang="en-US" sz="1100" dirty="0">
                <a:solidFill>
                  <a:prstClr val="black"/>
                </a:solidFill>
              </a:rPr>
            </a:br>
            <a:r>
              <a:rPr lang="en-US" altLang="en-US" sz="1100" baseline="30000" dirty="0" smtClean="0">
                <a:solidFill>
                  <a:prstClr val="black"/>
                </a:solidFill>
              </a:rPr>
              <a:t>10</a:t>
            </a:r>
            <a:r>
              <a:rPr lang="en-US" altLang="en-US" sz="1100" dirty="0" smtClean="0">
                <a:solidFill>
                  <a:prstClr val="black"/>
                </a:solidFill>
              </a:rPr>
              <a:t>“</a:t>
            </a:r>
            <a:r>
              <a:rPr lang="es-ES" altLang="en-US" sz="1100" dirty="0" smtClean="0">
                <a:solidFill>
                  <a:prstClr val="black"/>
                </a:solidFill>
              </a:rPr>
              <a:t>Pues </a:t>
            </a:r>
            <a:r>
              <a:rPr lang="es-ES" altLang="en-US" sz="1100" dirty="0">
                <a:solidFill>
                  <a:prstClr val="black"/>
                </a:solidFill>
              </a:rPr>
              <a:t>así dice el SEÑOR: “Cuando se le hayan cumplido a Babilonia setenta años, Yo los visitaré y cumpliré Mi buena palabra de hacerlos volver a este lugar. </a:t>
            </a:r>
            <a:r>
              <a:rPr lang="es-ES" altLang="en-US" sz="1100" dirty="0" smtClean="0">
                <a:solidFill>
                  <a:prstClr val="black"/>
                </a:solidFill>
              </a:rPr>
              <a:t>11</a:t>
            </a:r>
            <a:r>
              <a:rPr lang="es-ES" altLang="en-US" sz="1100" dirty="0">
                <a:solidFill>
                  <a:prstClr val="black"/>
                </a:solidFill>
              </a:rPr>
              <a:t>  Porque Yo sé los planes que tengo para ustedes”, declara el SEÑOR, “planes de bienestar y no de calamidad, para darles un futuro y una esperanza. </a:t>
            </a:r>
            <a:r>
              <a:rPr lang="es-ES" altLang="en-US" sz="1100" dirty="0" smtClean="0">
                <a:solidFill>
                  <a:prstClr val="black"/>
                </a:solidFill>
              </a:rPr>
              <a:t>12</a:t>
            </a:r>
            <a:r>
              <a:rPr lang="es-ES" altLang="en-US" sz="1100" dirty="0">
                <a:solidFill>
                  <a:prstClr val="black"/>
                </a:solidFill>
              </a:rPr>
              <a:t>  Ustedes me invocarán y vendrán a rogarme, y Yo los escucharé. </a:t>
            </a:r>
            <a:r>
              <a:rPr lang="es-ES" altLang="en-US" sz="1100" dirty="0" smtClean="0">
                <a:solidFill>
                  <a:prstClr val="black"/>
                </a:solidFill>
              </a:rPr>
              <a:t>13</a:t>
            </a:r>
            <a:r>
              <a:rPr lang="es-ES" altLang="en-US" sz="1100" dirty="0">
                <a:solidFill>
                  <a:prstClr val="black"/>
                </a:solidFill>
              </a:rPr>
              <a:t>  Me buscarán y me encontrarán, cuando me busquen de todo corazón. </a:t>
            </a:r>
            <a:r>
              <a:rPr lang="es-ES" altLang="en-US" sz="1100" dirty="0" smtClean="0">
                <a:solidFill>
                  <a:prstClr val="black"/>
                </a:solidFill>
              </a:rPr>
              <a:t>14</a:t>
            </a:r>
            <a:r>
              <a:rPr lang="es-ES" altLang="en-US" sz="1100" dirty="0">
                <a:solidFill>
                  <a:prstClr val="black"/>
                </a:solidFill>
              </a:rPr>
              <a:t>  Me dejaré hallar de ustedes”, declara el SEÑOR, “y restauraré su bienestar y los reuniré de todas las naciones y de todos los lugares adonde los expulsé”, declara el SEÑOR, “y los traeré de nuevo al lugar desde donde los envié al destierro”.</a:t>
            </a:r>
            <a:endParaRPr lang="en-US" altLang="en-US" sz="1100" dirty="0">
              <a:solidFill>
                <a:prstClr val="black"/>
              </a:solidFill>
            </a:endParaRPr>
          </a:p>
        </p:txBody>
      </p:sp>
      <p:sp>
        <p:nvSpPr>
          <p:cNvPr id="49159" name="TextBox 69"/>
          <p:cNvSpPr txBox="1">
            <a:spLocks noChangeArrowheads="1"/>
          </p:cNvSpPr>
          <p:nvPr/>
        </p:nvSpPr>
        <p:spPr bwMode="auto">
          <a:xfrm>
            <a:off x="1088244" y="2373928"/>
            <a:ext cx="382746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100" b="1" dirty="0">
                <a:solidFill>
                  <a:prstClr val="black"/>
                </a:solidFill>
              </a:rPr>
              <a:t>Daniel </a:t>
            </a:r>
            <a:r>
              <a:rPr lang="en-US" altLang="en-US" sz="1100" b="1" dirty="0" smtClean="0">
                <a:solidFill>
                  <a:prstClr val="black"/>
                </a:solidFill>
              </a:rPr>
              <a:t>9:1-2 (NBLA) </a:t>
            </a:r>
            <a:r>
              <a:rPr lang="en-US" altLang="en-US" sz="1100" dirty="0">
                <a:solidFill>
                  <a:prstClr val="black"/>
                </a:solidFill>
              </a:rPr>
              <a:t/>
            </a:r>
            <a:br>
              <a:rPr lang="en-US" altLang="en-US" sz="1100" dirty="0">
                <a:solidFill>
                  <a:prstClr val="black"/>
                </a:solidFill>
              </a:rPr>
            </a:br>
            <a:r>
              <a:rPr lang="en-US" altLang="en-US" sz="1100" baseline="30000" dirty="0" smtClean="0">
                <a:solidFill>
                  <a:prstClr val="black"/>
                </a:solidFill>
              </a:rPr>
              <a:t>1</a:t>
            </a:r>
            <a:r>
              <a:rPr lang="es-ES" altLang="en-US" sz="1100" dirty="0" smtClean="0">
                <a:solidFill>
                  <a:prstClr val="black"/>
                </a:solidFill>
              </a:rPr>
              <a:t>En </a:t>
            </a:r>
            <a:r>
              <a:rPr lang="es-ES" altLang="en-US" sz="1100" dirty="0">
                <a:solidFill>
                  <a:prstClr val="black"/>
                </a:solidFill>
              </a:rPr>
              <a:t>el año primero de Darío, hijo de </a:t>
            </a:r>
            <a:r>
              <a:rPr lang="es-ES" altLang="en-US" sz="1100" dirty="0" err="1">
                <a:solidFill>
                  <a:prstClr val="black"/>
                </a:solidFill>
              </a:rPr>
              <a:t>Asuero</a:t>
            </a:r>
            <a:r>
              <a:rPr lang="es-ES" altLang="en-US" sz="1100" dirty="0">
                <a:solidFill>
                  <a:prstClr val="black"/>
                </a:solidFill>
              </a:rPr>
              <a:t>, descendiente de los medos, que fue constituido rey sobre el reino de los caldeos, </a:t>
            </a:r>
            <a:r>
              <a:rPr lang="es-ES" altLang="en-US" sz="1100" dirty="0" smtClean="0">
                <a:solidFill>
                  <a:prstClr val="black"/>
                </a:solidFill>
              </a:rPr>
              <a:t>2</a:t>
            </a:r>
            <a:r>
              <a:rPr lang="es-ES" altLang="en-US" sz="1100" dirty="0">
                <a:solidFill>
                  <a:prstClr val="black"/>
                </a:solidFill>
              </a:rPr>
              <a:t>  en el año primero de su reinado, yo, Daniel, pude entender en los libros el número de los años en que, por palabra del SEÑOR que fue revelada al profeta Jeremías, debían cumplirse las desolaciones de Jerusalén: setenta años. </a:t>
            </a:r>
            <a:endParaRPr lang="en-US" altLang="en-US" sz="1100" dirty="0">
              <a:solidFill>
                <a:prstClr val="black"/>
              </a:solidFill>
            </a:endParaRPr>
          </a:p>
        </p:txBody>
      </p:sp>
      <p:sp>
        <p:nvSpPr>
          <p:cNvPr id="49160" name="TextBox 1"/>
          <p:cNvSpPr txBox="1">
            <a:spLocks noChangeArrowheads="1"/>
          </p:cNvSpPr>
          <p:nvPr/>
        </p:nvSpPr>
        <p:spPr bwMode="auto">
          <a:xfrm>
            <a:off x="2654306" y="2373928"/>
            <a:ext cx="200247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100" b="1" dirty="0" err="1" smtClean="0">
                <a:solidFill>
                  <a:srgbClr val="7030A0"/>
                </a:solidFill>
              </a:rPr>
              <a:t>Gobernador</a:t>
            </a:r>
            <a:r>
              <a:rPr lang="en-US" altLang="en-US" sz="1100" b="1" dirty="0" smtClean="0">
                <a:solidFill>
                  <a:srgbClr val="7030A0"/>
                </a:solidFill>
              </a:rPr>
              <a:t> de </a:t>
            </a:r>
            <a:r>
              <a:rPr lang="en-US" altLang="en-US" sz="1100" b="1" dirty="0" err="1" smtClean="0">
                <a:solidFill>
                  <a:srgbClr val="7030A0"/>
                </a:solidFill>
              </a:rPr>
              <a:t>los</a:t>
            </a:r>
            <a:r>
              <a:rPr lang="en-US" altLang="en-US" sz="1100" b="1" dirty="0" smtClean="0">
                <a:solidFill>
                  <a:srgbClr val="7030A0"/>
                </a:solidFill>
              </a:rPr>
              <a:t> </a:t>
            </a:r>
            <a:r>
              <a:rPr lang="en-US" altLang="en-US" sz="1100" b="1" dirty="0" err="1" smtClean="0">
                <a:solidFill>
                  <a:srgbClr val="7030A0"/>
                </a:solidFill>
              </a:rPr>
              <a:t>caldeos</a:t>
            </a:r>
            <a:endParaRPr lang="en-US" altLang="en-US" sz="1100" b="1" dirty="0">
              <a:solidFill>
                <a:srgbClr val="7030A0"/>
              </a:solidFill>
            </a:endParaRPr>
          </a:p>
        </p:txBody>
      </p:sp>
    </p:spTree>
    <p:extLst>
      <p:ext uri="{BB962C8B-B14F-4D97-AF65-F5344CB8AC3E}">
        <p14:creationId xmlns:p14="http://schemas.microsoft.com/office/powerpoint/2010/main" val="2749375330"/>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anny Haynes\Pictures\002 Unsplash\photo-1429041966141-44d228a427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 y="1"/>
            <a:ext cx="9187363"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8977" y="478459"/>
            <a:ext cx="1107996" cy="523220"/>
          </a:xfrm>
          <a:prstGeom prst="rect">
            <a:avLst/>
          </a:prstGeom>
          <a:solidFill>
            <a:schemeClr val="tx1"/>
          </a:solidFill>
        </p:spPr>
        <p:txBody>
          <a:bodyPr wrap="none" rtlCol="0">
            <a:spAutoFit/>
          </a:bodyPr>
          <a:lstStyle/>
          <a:p>
            <a:r>
              <a:rPr lang="en-US" sz="2800" dirty="0" smtClean="0">
                <a:solidFill>
                  <a:srgbClr val="FFFF00"/>
                </a:solidFill>
              </a:rPr>
              <a:t>Daniel</a:t>
            </a:r>
            <a:endParaRPr lang="en-US" sz="2800" dirty="0">
              <a:solidFill>
                <a:srgbClr val="FFFF00"/>
              </a:solidFill>
            </a:endParaRPr>
          </a:p>
        </p:txBody>
      </p:sp>
      <p:sp>
        <p:nvSpPr>
          <p:cNvPr id="4" name="TextBox 3"/>
          <p:cNvSpPr txBox="1"/>
          <p:nvPr/>
        </p:nvSpPr>
        <p:spPr>
          <a:xfrm>
            <a:off x="7063563" y="468491"/>
            <a:ext cx="1807033" cy="523220"/>
          </a:xfrm>
          <a:prstGeom prst="rect">
            <a:avLst/>
          </a:prstGeom>
          <a:solidFill>
            <a:schemeClr val="tx1"/>
          </a:solidFill>
        </p:spPr>
        <p:txBody>
          <a:bodyPr wrap="none" rtlCol="0">
            <a:spAutoFit/>
          </a:bodyPr>
          <a:lstStyle/>
          <a:p>
            <a:r>
              <a:rPr lang="en-US" sz="2800" dirty="0" err="1" smtClean="0">
                <a:solidFill>
                  <a:srgbClr val="FFFF00"/>
                </a:solidFill>
              </a:rPr>
              <a:t>Apocalipsis</a:t>
            </a:r>
            <a:endParaRPr lang="en-US" sz="2800" dirty="0">
              <a:solidFill>
                <a:srgbClr val="FFFF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521" y="3795245"/>
            <a:ext cx="3181760" cy="1919756"/>
          </a:xfrm>
          <a:prstGeom prst="rect">
            <a:avLst/>
          </a:prstGeom>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910496"/>
            <a:ext cx="2296432" cy="1894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13" y="3426963"/>
            <a:ext cx="719380" cy="1928125"/>
          </a:xfrm>
          <a:prstGeom prst="rect">
            <a:avLst/>
          </a:prstGeom>
        </p:spPr>
      </p:pic>
      <p:sp>
        <p:nvSpPr>
          <p:cNvPr id="3" name="TextBox 2"/>
          <p:cNvSpPr txBox="1"/>
          <p:nvPr/>
        </p:nvSpPr>
        <p:spPr>
          <a:xfrm>
            <a:off x="4257707" y="1091251"/>
            <a:ext cx="4810094" cy="1477328"/>
          </a:xfrm>
          <a:prstGeom prst="rect">
            <a:avLst/>
          </a:prstGeom>
          <a:solidFill>
            <a:schemeClr val="bg1">
              <a:alpha val="70000"/>
            </a:schemeClr>
          </a:solidFill>
        </p:spPr>
        <p:txBody>
          <a:bodyPr wrap="square" rtlCol="0">
            <a:spAutoFit/>
          </a:bodyPr>
          <a:lstStyle/>
          <a:p>
            <a:pPr marL="342900" indent="-342900">
              <a:buFont typeface="+mj-lt"/>
              <a:buAutoNum type="arabicPeriod"/>
            </a:pPr>
            <a:r>
              <a:rPr lang="en-US" dirty="0" smtClean="0"/>
              <a:t>Juan </a:t>
            </a:r>
            <a:r>
              <a:rPr lang="en-US" dirty="0" err="1" smtClean="0"/>
              <a:t>emple</a:t>
            </a:r>
            <a:r>
              <a:rPr lang="es-ES" dirty="0" err="1" smtClean="0"/>
              <a:t>ó</a:t>
            </a:r>
            <a:r>
              <a:rPr lang="es-ES" dirty="0" smtClean="0"/>
              <a:t> imágenes/frases de Daniel</a:t>
            </a:r>
          </a:p>
          <a:p>
            <a:pPr marL="342900" indent="-342900">
              <a:buFont typeface="+mj-lt"/>
              <a:buAutoNum type="arabicPeriod"/>
            </a:pPr>
            <a:r>
              <a:rPr lang="es-ES" dirty="0" smtClean="0"/>
              <a:t>Juan vio el mismo lugar que Daniel</a:t>
            </a:r>
          </a:p>
          <a:p>
            <a:pPr marL="342900" indent="-342900">
              <a:buFont typeface="+mj-lt"/>
              <a:buAutoNum type="arabicPeriod"/>
            </a:pPr>
            <a:r>
              <a:rPr lang="es-ES" dirty="0" smtClean="0"/>
              <a:t>Dos perspectivas del mismo lugar</a:t>
            </a:r>
          </a:p>
          <a:p>
            <a:pPr marL="342900" indent="-342900">
              <a:buFont typeface="+mj-lt"/>
              <a:buAutoNum type="arabicPeriod"/>
            </a:pPr>
            <a:r>
              <a:rPr lang="es-ES" dirty="0" smtClean="0"/>
              <a:t>¿Siguen activas las profecías y falta que se cumplan?</a:t>
            </a:r>
            <a:endParaRPr lang="en-US" dirty="0"/>
          </a:p>
        </p:txBody>
      </p:sp>
      <p:sp>
        <p:nvSpPr>
          <p:cNvPr id="10" name="TextBox 9"/>
          <p:cNvSpPr txBox="1"/>
          <p:nvPr/>
        </p:nvSpPr>
        <p:spPr>
          <a:xfrm>
            <a:off x="2599965" y="5191781"/>
            <a:ext cx="3830472" cy="523220"/>
          </a:xfrm>
          <a:prstGeom prst="rect">
            <a:avLst/>
          </a:prstGeom>
          <a:solidFill>
            <a:schemeClr val="bg1"/>
          </a:solidFill>
        </p:spPr>
        <p:txBody>
          <a:bodyPr wrap="none" rtlCol="0">
            <a:spAutoFit/>
          </a:bodyPr>
          <a:lstStyle/>
          <a:p>
            <a:r>
              <a:rPr lang="en-US" sz="2800" dirty="0" err="1" smtClean="0"/>
              <a:t>Arrastrados</a:t>
            </a:r>
            <a:r>
              <a:rPr lang="en-US" sz="2800" dirty="0" smtClean="0"/>
              <a:t> a </a:t>
            </a:r>
            <a:r>
              <a:rPr lang="en-US" sz="2800" dirty="0" err="1" smtClean="0"/>
              <a:t>Apocalipsis</a:t>
            </a:r>
            <a:endParaRPr lang="en-US" sz="2800" dirty="0"/>
          </a:p>
        </p:txBody>
      </p:sp>
      <p:sp>
        <p:nvSpPr>
          <p:cNvPr id="11" name="TextBox 10"/>
          <p:cNvSpPr txBox="1"/>
          <p:nvPr/>
        </p:nvSpPr>
        <p:spPr>
          <a:xfrm rot="20252972">
            <a:off x="4356211" y="3435175"/>
            <a:ext cx="2196435" cy="369332"/>
          </a:xfrm>
          <a:prstGeom prst="rect">
            <a:avLst/>
          </a:prstGeom>
          <a:noFill/>
        </p:spPr>
        <p:txBody>
          <a:bodyPr wrap="none" rtlCol="0">
            <a:spAutoFit/>
          </a:bodyPr>
          <a:lstStyle/>
          <a:p>
            <a:r>
              <a:rPr lang="en-US" dirty="0" smtClean="0"/>
              <a:t>400+ </a:t>
            </a:r>
            <a:r>
              <a:rPr lang="en-US" dirty="0" err="1" smtClean="0"/>
              <a:t>años</a:t>
            </a:r>
            <a:r>
              <a:rPr lang="en-US" dirty="0" smtClean="0"/>
              <a:t> de </a:t>
            </a:r>
            <a:r>
              <a:rPr lang="en-US" dirty="0" err="1" smtClean="0"/>
              <a:t>silencio</a:t>
            </a:r>
            <a:endParaRPr lang="en-US" dirty="0"/>
          </a:p>
        </p:txBody>
      </p:sp>
    </p:spTree>
    <p:extLst>
      <p:ext uri="{BB962C8B-B14F-4D97-AF65-F5344CB8AC3E}">
        <p14:creationId xmlns:p14="http://schemas.microsoft.com/office/powerpoint/2010/main" val="3570471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06615 0.01305 L 0.60243 0.00555 " pathEditMode="relative" rAng="0" ptsTypes="AA">
                                      <p:cBhvr>
                                        <p:cTn id="6" dur="2000" fill="hold"/>
                                        <p:tgtEl>
                                          <p:spTgt spid="8"/>
                                        </p:tgtEl>
                                        <p:attrNameLst>
                                          <p:attrName>ppt_x</p:attrName>
                                          <p:attrName>ppt_y</p:attrName>
                                        </p:attrNameLst>
                                      </p:cBhvr>
                                      <p:rCtr x="33420" y="-389"/>
                                    </p:animMotion>
                                  </p:childTnLst>
                                </p:cTn>
                              </p:par>
                              <p:par>
                                <p:cTn id="7" presetID="63" presetClass="path" presetSubtype="0" accel="50000" decel="50000" fill="hold" nodeType="withEffect">
                                  <p:stCondLst>
                                    <p:cond delay="0"/>
                                  </p:stCondLst>
                                  <p:childTnLst>
                                    <p:animMotion origin="layout" path="M 0.06979 -0.0036 L 0.69306 -0.00166 " pathEditMode="relative" rAng="0" ptsTypes="AA">
                                      <p:cBhvr>
                                        <p:cTn id="8" dur="2000" fill="hold"/>
                                        <p:tgtEl>
                                          <p:spTgt spid="3075"/>
                                        </p:tgtEl>
                                        <p:attrNameLst>
                                          <p:attrName>ppt_x</p:attrName>
                                          <p:attrName>ppt_y</p:attrName>
                                        </p:attrNameLst>
                                      </p:cBhvr>
                                      <p:rCtr x="31163" y="83"/>
                                    </p:animMotion>
                                  </p:childTnLst>
                                </p:cTn>
                              </p:par>
                              <p:par>
                                <p:cTn id="9" presetID="63" presetClass="path" presetSubtype="0" accel="50000" decel="50000" fill="hold" nodeType="withEffect">
                                  <p:stCondLst>
                                    <p:cond delay="0"/>
                                  </p:stCondLst>
                                  <p:childTnLst>
                                    <p:animMotion origin="layout" path="M 0.04878 -3.58868E-6 L 0.72083 -3.58868E-6 " pathEditMode="relative" rAng="0" ptsTypes="AA">
                                      <p:cBhvr>
                                        <p:cTn id="10" dur="2000" fill="hold"/>
                                        <p:tgtEl>
                                          <p:spTgt spid="9"/>
                                        </p:tgtEl>
                                        <p:attrNameLst>
                                          <p:attrName>ppt_x</p:attrName>
                                          <p:attrName>ppt_y</p:attrName>
                                        </p:attrNameLst>
                                      </p:cBhvr>
                                      <p:rCtr x="33594" y="0"/>
                                    </p:animMotion>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7326" y="1030105"/>
            <a:ext cx="3034108" cy="2638646"/>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608" y="2982120"/>
            <a:ext cx="2626916" cy="2626916"/>
          </a:xfrm>
          <a:prstGeom prst="rect">
            <a:avLst/>
          </a:prstGeom>
        </p:spPr>
      </p:pic>
      <p:sp>
        <p:nvSpPr>
          <p:cNvPr id="16" name="Rectangle 15"/>
          <p:cNvSpPr/>
          <p:nvPr/>
        </p:nvSpPr>
        <p:spPr>
          <a:xfrm>
            <a:off x="1407326" y="1233377"/>
            <a:ext cx="3703198" cy="437565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a:t>Cap</a:t>
            </a:r>
            <a:r>
              <a:rPr lang="es-ES" dirty="0" err="1"/>
              <a:t>ítulo</a:t>
            </a:r>
            <a:r>
              <a:rPr lang="es-ES" dirty="0"/>
              <a:t> </a:t>
            </a:r>
            <a:r>
              <a:rPr lang="es-ES" dirty="0" smtClean="0"/>
              <a:t>7 </a:t>
            </a:r>
            <a:r>
              <a:rPr lang="en-US" dirty="0" smtClean="0"/>
              <a:t>– </a:t>
            </a:r>
            <a:r>
              <a:rPr lang="en-US" dirty="0" err="1" smtClean="0"/>
              <a:t>Explicación</a:t>
            </a:r>
            <a:r>
              <a:rPr lang="en-US" dirty="0" smtClean="0"/>
              <a:t> </a:t>
            </a:r>
            <a:r>
              <a:rPr lang="en-US" dirty="0" err="1" smtClean="0"/>
              <a:t>adicional</a:t>
            </a:r>
            <a:r>
              <a:rPr lang="en-US" dirty="0" smtClean="0"/>
              <a:t> </a:t>
            </a:r>
            <a:r>
              <a:rPr lang="en-US" dirty="0" err="1" smtClean="0"/>
              <a:t>sobre</a:t>
            </a:r>
            <a:r>
              <a:rPr lang="en-US" dirty="0" smtClean="0"/>
              <a:t> la </a:t>
            </a:r>
            <a:r>
              <a:rPr lang="en-US" dirty="0" err="1" smtClean="0"/>
              <a:t>cuarta</a:t>
            </a:r>
            <a:r>
              <a:rPr lang="en-US" dirty="0" smtClean="0"/>
              <a:t> </a:t>
            </a:r>
            <a:r>
              <a:rPr lang="en-US" dirty="0" err="1" smtClean="0"/>
              <a:t>bestia</a:t>
            </a:r>
            <a:endParaRPr lang="en-US" dirty="0"/>
          </a:p>
        </p:txBody>
      </p:sp>
      <p:sp>
        <p:nvSpPr>
          <p:cNvPr id="5" name="TextBox 4"/>
          <p:cNvSpPr txBox="1"/>
          <p:nvPr/>
        </p:nvSpPr>
        <p:spPr>
          <a:xfrm>
            <a:off x="4752771" y="1233379"/>
            <a:ext cx="4115021" cy="3477875"/>
          </a:xfrm>
          <a:prstGeom prst="rect">
            <a:avLst/>
          </a:prstGeom>
          <a:noFill/>
        </p:spPr>
        <p:txBody>
          <a:bodyPr wrap="square" rtlCol="0">
            <a:spAutoFit/>
          </a:bodyPr>
          <a:lstStyle/>
          <a:p>
            <a:r>
              <a:rPr lang="en-US" sz="2000" b="1" dirty="0" smtClean="0"/>
              <a:t>Daniel 7:23-24 (NBLA) </a:t>
            </a:r>
            <a:r>
              <a:rPr lang="en-US" sz="2000" dirty="0"/>
              <a:t/>
            </a:r>
            <a:br>
              <a:rPr lang="en-US" sz="2000" dirty="0"/>
            </a:br>
            <a:r>
              <a:rPr lang="en-US" sz="2000" baseline="30000" dirty="0" smtClean="0"/>
              <a:t>23</a:t>
            </a:r>
            <a:r>
              <a:rPr lang="en-US" sz="2000" dirty="0"/>
              <a:t> </a:t>
            </a:r>
            <a:r>
              <a:rPr lang="es-ES" sz="2000" dirty="0" smtClean="0"/>
              <a:t>Después </a:t>
            </a:r>
            <a:r>
              <a:rPr lang="es-ES" sz="2000" dirty="0"/>
              <a:t>me dijo: “La cuarta bestia será un cuarto reino en la tierra, que será diferente de todos los otros reinos. Devorará toda la tierra, la pisoteará y la desmenuzará. </a:t>
            </a:r>
          </a:p>
          <a:p>
            <a:r>
              <a:rPr lang="es-ES" sz="2000" dirty="0" smtClean="0"/>
              <a:t>24</a:t>
            </a:r>
            <a:r>
              <a:rPr lang="es-ES" sz="2000" dirty="0"/>
              <a:t>  Y los diez cuernos de este reino son diez reyes que se levantarán, y otro se levantará después de ellos. Él será diferente de los anteriores y subyugará a tres reyes. </a:t>
            </a:r>
            <a:endParaRPr lang="en-US" sz="2000" dirty="0">
              <a:solidFill>
                <a:prstClr val="black"/>
              </a:solidFill>
            </a:endParaRPr>
          </a:p>
        </p:txBody>
      </p:sp>
      <p:sp>
        <p:nvSpPr>
          <p:cNvPr id="6" name="TextBox 5"/>
          <p:cNvSpPr txBox="1"/>
          <p:nvPr/>
        </p:nvSpPr>
        <p:spPr>
          <a:xfrm>
            <a:off x="297712" y="1552354"/>
            <a:ext cx="1535998" cy="3416320"/>
          </a:xfrm>
          <a:prstGeom prst="rect">
            <a:avLst/>
          </a:prstGeom>
          <a:noFill/>
        </p:spPr>
        <p:txBody>
          <a:bodyPr wrap="none" rtlCol="0">
            <a:spAutoFit/>
          </a:bodyPr>
          <a:lstStyle/>
          <a:p>
            <a:r>
              <a:rPr lang="en-US" dirty="0" err="1" smtClean="0"/>
              <a:t>McGuiggan</a:t>
            </a:r>
            <a:endParaRPr lang="en-US" dirty="0" smtClean="0"/>
          </a:p>
          <a:p>
            <a:r>
              <a:rPr lang="en-US" dirty="0" smtClean="0"/>
              <a:t>1. Augusto</a:t>
            </a:r>
          </a:p>
          <a:p>
            <a:r>
              <a:rPr lang="en-US" dirty="0" smtClean="0"/>
              <a:t>2. </a:t>
            </a:r>
            <a:r>
              <a:rPr lang="en-US" dirty="0" err="1" smtClean="0"/>
              <a:t>Tiberio</a:t>
            </a:r>
            <a:endParaRPr lang="en-US" dirty="0" smtClean="0"/>
          </a:p>
          <a:p>
            <a:r>
              <a:rPr lang="en-US" dirty="0" smtClean="0"/>
              <a:t>3. </a:t>
            </a:r>
            <a:r>
              <a:rPr lang="en-US" dirty="0" err="1" smtClean="0"/>
              <a:t>Calígula</a:t>
            </a:r>
            <a:endParaRPr lang="en-US" dirty="0" smtClean="0"/>
          </a:p>
          <a:p>
            <a:r>
              <a:rPr lang="en-US" dirty="0" smtClean="0"/>
              <a:t>4. Claudio</a:t>
            </a:r>
          </a:p>
          <a:p>
            <a:r>
              <a:rPr lang="en-US" dirty="0" smtClean="0"/>
              <a:t>5. </a:t>
            </a:r>
            <a:r>
              <a:rPr lang="en-US" dirty="0" err="1" smtClean="0"/>
              <a:t>Nerón</a:t>
            </a:r>
            <a:endParaRPr lang="en-US" dirty="0" smtClean="0"/>
          </a:p>
          <a:p>
            <a:r>
              <a:rPr lang="en-US" dirty="0" smtClean="0"/>
              <a:t>6. Galba</a:t>
            </a:r>
          </a:p>
          <a:p>
            <a:r>
              <a:rPr lang="en-US" dirty="0" smtClean="0"/>
              <a:t>7. </a:t>
            </a:r>
            <a:r>
              <a:rPr lang="en-US" dirty="0" err="1" smtClean="0"/>
              <a:t>Otón</a:t>
            </a:r>
            <a:endParaRPr lang="en-US" dirty="0" smtClean="0"/>
          </a:p>
          <a:p>
            <a:r>
              <a:rPr lang="en-US" dirty="0" smtClean="0"/>
              <a:t>8. </a:t>
            </a:r>
            <a:r>
              <a:rPr lang="en-US" dirty="0" err="1" smtClean="0"/>
              <a:t>Vitelio</a:t>
            </a:r>
            <a:endParaRPr lang="en-US" dirty="0" smtClean="0"/>
          </a:p>
          <a:p>
            <a:r>
              <a:rPr lang="en-US" dirty="0" smtClean="0"/>
              <a:t>9. </a:t>
            </a:r>
            <a:r>
              <a:rPr lang="en-US" dirty="0" err="1" smtClean="0"/>
              <a:t>Vespasiano</a:t>
            </a:r>
            <a:endParaRPr lang="en-US" dirty="0" smtClean="0"/>
          </a:p>
          <a:p>
            <a:r>
              <a:rPr lang="en-US" dirty="0" smtClean="0"/>
              <a:t>10. Tito</a:t>
            </a:r>
          </a:p>
          <a:p>
            <a:r>
              <a:rPr lang="en-US" dirty="0" smtClean="0"/>
              <a:t>11. </a:t>
            </a:r>
            <a:r>
              <a:rPr lang="en-US" dirty="0" err="1" smtClean="0"/>
              <a:t>Domiciano</a:t>
            </a:r>
            <a:endParaRPr lang="en-US" dirty="0"/>
          </a:p>
        </p:txBody>
      </p:sp>
      <p:sp>
        <p:nvSpPr>
          <p:cNvPr id="9" name="TextBox 8"/>
          <p:cNvSpPr txBox="1"/>
          <p:nvPr/>
        </p:nvSpPr>
        <p:spPr>
          <a:xfrm>
            <a:off x="2115883" y="2164761"/>
            <a:ext cx="807401" cy="369332"/>
          </a:xfrm>
          <a:prstGeom prst="rect">
            <a:avLst/>
          </a:prstGeom>
          <a:noFill/>
        </p:spPr>
        <p:txBody>
          <a:bodyPr wrap="none" rtlCol="0">
            <a:spAutoFit/>
          </a:bodyPr>
          <a:lstStyle/>
          <a:p>
            <a:r>
              <a:rPr lang="en-US" dirty="0" err="1" smtClean="0"/>
              <a:t>Reinos</a:t>
            </a:r>
            <a:endParaRPr lang="en-US" dirty="0"/>
          </a:p>
        </p:txBody>
      </p:sp>
      <p:sp>
        <p:nvSpPr>
          <p:cNvPr id="11" name="TextBox 10"/>
          <p:cNvSpPr txBox="1"/>
          <p:nvPr/>
        </p:nvSpPr>
        <p:spPr>
          <a:xfrm>
            <a:off x="2382345" y="3249313"/>
            <a:ext cx="1081835" cy="369332"/>
          </a:xfrm>
          <a:prstGeom prst="rect">
            <a:avLst/>
          </a:prstGeom>
          <a:noFill/>
        </p:spPr>
        <p:txBody>
          <a:bodyPr wrap="none" rtlCol="0">
            <a:spAutoFit/>
          </a:bodyPr>
          <a:lstStyle/>
          <a:p>
            <a:r>
              <a:rPr lang="en-US" dirty="0" err="1" smtClean="0"/>
              <a:t>Anticristo</a:t>
            </a:r>
            <a:endParaRPr lang="en-US" dirty="0"/>
          </a:p>
        </p:txBody>
      </p:sp>
      <p:sp>
        <p:nvSpPr>
          <p:cNvPr id="12" name="TextBox 11"/>
          <p:cNvSpPr txBox="1"/>
          <p:nvPr/>
        </p:nvSpPr>
        <p:spPr>
          <a:xfrm>
            <a:off x="2382350" y="2707022"/>
            <a:ext cx="2127890" cy="369332"/>
          </a:xfrm>
          <a:prstGeom prst="rect">
            <a:avLst/>
          </a:prstGeom>
          <a:noFill/>
        </p:spPr>
        <p:txBody>
          <a:bodyPr wrap="none" rtlCol="0">
            <a:spAutoFit/>
          </a:bodyPr>
          <a:lstStyle/>
          <a:p>
            <a:r>
              <a:rPr lang="en-US" dirty="0" err="1" smtClean="0"/>
              <a:t>Completud</a:t>
            </a:r>
            <a:r>
              <a:rPr lang="en-US" dirty="0" smtClean="0"/>
              <a:t> de </a:t>
            </a:r>
            <a:r>
              <a:rPr lang="en-US" dirty="0" err="1" smtClean="0"/>
              <a:t>poder</a:t>
            </a:r>
            <a:endParaRPr lang="en-US" dirty="0"/>
          </a:p>
        </p:txBody>
      </p:sp>
      <p:sp>
        <p:nvSpPr>
          <p:cNvPr id="13" name="TextBox 12"/>
          <p:cNvSpPr txBox="1"/>
          <p:nvPr/>
        </p:nvSpPr>
        <p:spPr>
          <a:xfrm>
            <a:off x="2215543" y="3908510"/>
            <a:ext cx="2042803" cy="646331"/>
          </a:xfrm>
          <a:prstGeom prst="rect">
            <a:avLst/>
          </a:prstGeom>
          <a:noFill/>
        </p:spPr>
        <p:txBody>
          <a:bodyPr wrap="none" rtlCol="0">
            <a:spAutoFit/>
          </a:bodyPr>
          <a:lstStyle/>
          <a:p>
            <a:r>
              <a:rPr lang="en-US" dirty="0" err="1" smtClean="0"/>
              <a:t>Emperadores</a:t>
            </a:r>
            <a:r>
              <a:rPr lang="en-US" dirty="0" smtClean="0"/>
              <a:t> </a:t>
            </a:r>
            <a:r>
              <a:rPr lang="en-US" dirty="0" err="1" smtClean="0"/>
              <a:t>malos</a:t>
            </a:r>
            <a:r>
              <a:rPr lang="en-US" dirty="0" smtClean="0"/>
              <a:t/>
            </a:r>
            <a:br>
              <a:rPr lang="en-US" dirty="0" smtClean="0"/>
            </a:br>
            <a:r>
              <a:rPr lang="en-US" dirty="0" smtClean="0"/>
              <a:t>hasta </a:t>
            </a:r>
            <a:r>
              <a:rPr lang="en-US" dirty="0" err="1" smtClean="0"/>
              <a:t>Constantino</a:t>
            </a:r>
            <a:endParaRPr lang="en-US" dirty="0"/>
          </a:p>
        </p:txBody>
      </p:sp>
    </p:spTree>
    <p:extLst>
      <p:ext uri="{BB962C8B-B14F-4D97-AF65-F5344CB8AC3E}">
        <p14:creationId xmlns:p14="http://schemas.microsoft.com/office/powerpoint/2010/main" val="1482577594"/>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Cap</a:t>
            </a:r>
            <a:r>
              <a:rPr lang="es-ES" dirty="0" err="1"/>
              <a:t>ítulo</a:t>
            </a:r>
            <a:r>
              <a:rPr lang="es-ES" dirty="0"/>
              <a:t> 7 </a:t>
            </a:r>
            <a:r>
              <a:rPr lang="en-US" dirty="0"/>
              <a:t>– </a:t>
            </a:r>
            <a:r>
              <a:rPr lang="en-US" dirty="0" err="1"/>
              <a:t>Explicación</a:t>
            </a:r>
            <a:r>
              <a:rPr lang="en-US" dirty="0"/>
              <a:t> </a:t>
            </a:r>
            <a:r>
              <a:rPr lang="en-US" dirty="0" err="1"/>
              <a:t>adicional</a:t>
            </a:r>
            <a:r>
              <a:rPr lang="en-US" dirty="0"/>
              <a:t> </a:t>
            </a:r>
            <a:r>
              <a:rPr lang="en-US" dirty="0" err="1"/>
              <a:t>sobre</a:t>
            </a:r>
            <a:r>
              <a:rPr lang="en-US" dirty="0"/>
              <a:t> la </a:t>
            </a:r>
            <a:r>
              <a:rPr lang="en-US" dirty="0" err="1"/>
              <a:t>cuarta</a:t>
            </a:r>
            <a:r>
              <a:rPr lang="en-US" dirty="0"/>
              <a:t> </a:t>
            </a:r>
            <a:r>
              <a:rPr lang="en-US" dirty="0" err="1"/>
              <a:t>bestia</a:t>
            </a:r>
            <a:endParaRPr lang="en-US" dirty="0"/>
          </a:p>
        </p:txBody>
      </p:sp>
      <p:sp>
        <p:nvSpPr>
          <p:cNvPr id="9" name="TextBox 8"/>
          <p:cNvSpPr txBox="1"/>
          <p:nvPr/>
        </p:nvSpPr>
        <p:spPr>
          <a:xfrm>
            <a:off x="2647510" y="1446037"/>
            <a:ext cx="6220267" cy="3139321"/>
          </a:xfrm>
          <a:prstGeom prst="rect">
            <a:avLst/>
          </a:prstGeom>
          <a:noFill/>
        </p:spPr>
        <p:txBody>
          <a:bodyPr wrap="square" rtlCol="0">
            <a:spAutoFit/>
          </a:bodyPr>
          <a:lstStyle/>
          <a:p>
            <a:r>
              <a:rPr lang="en-US" b="1" dirty="0" smtClean="0"/>
              <a:t>Daniel 7:26-28 (NBLA) </a:t>
            </a:r>
            <a:r>
              <a:rPr lang="en-US" dirty="0"/>
              <a:t/>
            </a:r>
            <a:br>
              <a:rPr lang="en-US" dirty="0"/>
            </a:br>
            <a:r>
              <a:rPr lang="en-US" baseline="30000" dirty="0" smtClean="0"/>
              <a:t>26</a:t>
            </a:r>
            <a:r>
              <a:rPr lang="en-US" dirty="0"/>
              <a:t>  </a:t>
            </a:r>
            <a:r>
              <a:rPr lang="es-ES" dirty="0"/>
              <a:t>Pero el tribunal se sentará para juzgar, y su dominio le será quitado, aniquilado y destruido para siempre. </a:t>
            </a:r>
          </a:p>
          <a:p>
            <a:r>
              <a:rPr lang="es-ES" dirty="0" smtClean="0"/>
              <a:t>27</a:t>
            </a:r>
            <a:r>
              <a:rPr lang="es-ES" dirty="0"/>
              <a:t>  Y la soberanía, el dominio y la grandeza de todos los reinos debajo de todo el cielo serán entregados al pueblo de los santos del Altísimo. Su reino será un reino eterno, y todos los dominios le servirán y le obedecerán”. </a:t>
            </a:r>
          </a:p>
          <a:p>
            <a:endParaRPr lang="es-ES" dirty="0" smtClean="0"/>
          </a:p>
          <a:p>
            <a:r>
              <a:rPr lang="es-ES" dirty="0" smtClean="0"/>
              <a:t>28</a:t>
            </a:r>
            <a:r>
              <a:rPr lang="es-ES" dirty="0"/>
              <a:t>  Hasta aquí la revelación. En cuanto a mí, Daniel, mis pensamientos me turbaron en gran manera y mi rostro palideció, pero guardé el asunto en mi </a:t>
            </a:r>
            <a:r>
              <a:rPr lang="es-ES" dirty="0" smtClean="0"/>
              <a:t>corazón.</a:t>
            </a:r>
            <a:r>
              <a:rPr lang="es-ES" dirty="0"/>
              <a:t> </a:t>
            </a:r>
          </a:p>
        </p:txBody>
      </p:sp>
      <p:pic>
        <p:nvPicPr>
          <p:cNvPr id="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91520"/>
            <a:ext cx="2479280" cy="2044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265818" y="3955312"/>
            <a:ext cx="2213467" cy="1200329"/>
          </a:xfrm>
          <a:prstGeom prst="rect">
            <a:avLst/>
          </a:prstGeom>
          <a:noFill/>
        </p:spPr>
        <p:txBody>
          <a:bodyPr wrap="square" rtlCol="0">
            <a:spAutoFit/>
          </a:bodyPr>
          <a:lstStyle/>
          <a:p>
            <a:r>
              <a:rPr lang="en-US" dirty="0" smtClean="0"/>
              <a:t>…</a:t>
            </a:r>
            <a:r>
              <a:rPr lang="es-ES" dirty="0"/>
              <a:t>Que el Altísimo domina sobre el reino de los hombres</a:t>
            </a:r>
            <a:r>
              <a:rPr lang="en-US" dirty="0" smtClean="0"/>
              <a:t>… 4:17</a:t>
            </a:r>
            <a:endParaRPr lang="en-US" dirty="0"/>
          </a:p>
        </p:txBody>
      </p:sp>
    </p:spTree>
    <p:extLst>
      <p:ext uri="{BB962C8B-B14F-4D97-AF65-F5344CB8AC3E}">
        <p14:creationId xmlns:p14="http://schemas.microsoft.com/office/powerpoint/2010/main" val="2131998919"/>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200" y="120468"/>
            <a:ext cx="4572000" cy="378023"/>
          </a:xfrm>
          <a:solidFill>
            <a:schemeClr val="bg1"/>
          </a:solidFill>
          <a:ln>
            <a:solidFill>
              <a:schemeClr val="tx1"/>
            </a:solidFill>
          </a:ln>
          <a:effectLst>
            <a:outerShdw blurRad="50800" dist="38100" dir="2700000" algn="tl" rotWithShape="0">
              <a:prstClr val="black">
                <a:alpha val="40000"/>
              </a:prstClr>
            </a:outerShdw>
          </a:effectLst>
        </p:spPr>
        <p:txBody>
          <a:bodyPr>
            <a:noAutofit/>
          </a:bodyPr>
          <a:lstStyle/>
          <a:p>
            <a:pPr>
              <a:lnSpc>
                <a:spcPct val="90000"/>
              </a:lnSpc>
            </a:pPr>
            <a:r>
              <a:rPr lang="en-US" sz="2800" dirty="0" smtClean="0"/>
              <a:t>Class Exercise for Lesson 9</a:t>
            </a:r>
            <a:endParaRPr lang="en-US" sz="2800" dirty="0"/>
          </a:p>
        </p:txBody>
      </p:sp>
      <p:sp>
        <p:nvSpPr>
          <p:cNvPr id="3" name="Content Placeholder 2"/>
          <p:cNvSpPr>
            <a:spLocks noGrp="1"/>
          </p:cNvSpPr>
          <p:nvPr>
            <p:ph idx="4294967295"/>
          </p:nvPr>
        </p:nvSpPr>
        <p:spPr>
          <a:xfrm>
            <a:off x="228600" y="723900"/>
            <a:ext cx="4343400" cy="4988381"/>
          </a:xfrm>
        </p:spPr>
        <p:txBody>
          <a:bodyPr>
            <a:noAutofit/>
          </a:bodyPr>
          <a:lstStyle/>
          <a:p>
            <a:pPr marL="227013" indent="-227013">
              <a:lnSpc>
                <a:spcPct val="120000"/>
              </a:lnSpc>
              <a:spcBef>
                <a:spcPts val="0"/>
              </a:spcBef>
              <a:buAutoNum type="arabicPeriod"/>
            </a:pPr>
            <a:r>
              <a:rPr lang="en-US" sz="1600" dirty="0" smtClean="0"/>
              <a:t>List the events in the vision of </a:t>
            </a:r>
            <a:r>
              <a:rPr lang="en-US" sz="1600" dirty="0" err="1" smtClean="0"/>
              <a:t>Capítulo</a:t>
            </a:r>
            <a:r>
              <a:rPr lang="en-US" sz="1600" dirty="0" smtClean="0"/>
              <a:t> 7</a:t>
            </a:r>
          </a:p>
          <a:p>
            <a:pPr marL="227013" lvl="2" indent="0">
              <a:lnSpc>
                <a:spcPct val="120000"/>
              </a:lnSpc>
              <a:spcBef>
                <a:spcPts val="0"/>
              </a:spcBef>
              <a:buNone/>
            </a:pPr>
            <a:r>
              <a:rPr lang="en-US" sz="1400" dirty="0" smtClean="0"/>
              <a:t>______________________________</a:t>
            </a:r>
            <a:r>
              <a:rPr lang="en-US" sz="1400" dirty="0"/>
              <a:t> </a:t>
            </a:r>
            <a:r>
              <a:rPr lang="en-US" sz="1400" dirty="0" smtClean="0"/>
              <a:t>(2-4,17)</a:t>
            </a:r>
          </a:p>
          <a:p>
            <a:pPr marL="227013" lvl="2" indent="0">
              <a:lnSpc>
                <a:spcPct val="120000"/>
              </a:lnSpc>
              <a:spcBef>
                <a:spcPts val="0"/>
              </a:spcBef>
              <a:buNone/>
            </a:pPr>
            <a:r>
              <a:rPr lang="en-US" sz="1400" dirty="0" smtClean="0"/>
              <a:t>______________________________ (5)</a:t>
            </a:r>
          </a:p>
          <a:p>
            <a:pPr marL="227013" lvl="2" indent="0">
              <a:lnSpc>
                <a:spcPct val="120000"/>
              </a:lnSpc>
              <a:spcBef>
                <a:spcPts val="0"/>
              </a:spcBef>
              <a:buNone/>
            </a:pPr>
            <a:r>
              <a:rPr lang="en-US" sz="1400" dirty="0" smtClean="0"/>
              <a:t>______________________________ (6)</a:t>
            </a:r>
          </a:p>
          <a:p>
            <a:pPr marL="227013" lvl="2" indent="0">
              <a:lnSpc>
                <a:spcPct val="120000"/>
              </a:lnSpc>
              <a:spcBef>
                <a:spcPts val="0"/>
              </a:spcBef>
              <a:buNone/>
            </a:pPr>
            <a:r>
              <a:rPr lang="en-US" sz="1400" dirty="0" smtClean="0"/>
              <a:t>______________________________ (7,19,23-24a)</a:t>
            </a:r>
          </a:p>
          <a:p>
            <a:pPr marL="227013" lvl="2" indent="0">
              <a:lnSpc>
                <a:spcPct val="120000"/>
              </a:lnSpc>
              <a:spcBef>
                <a:spcPts val="0"/>
              </a:spcBef>
              <a:buNone/>
            </a:pPr>
            <a:r>
              <a:rPr lang="en-US" sz="1400" dirty="0" smtClean="0"/>
              <a:t>______________________________ (8,20-21,24b-25)</a:t>
            </a:r>
          </a:p>
          <a:p>
            <a:pPr marL="227013" lvl="2" indent="0">
              <a:lnSpc>
                <a:spcPct val="120000"/>
              </a:lnSpc>
              <a:spcBef>
                <a:spcPts val="0"/>
              </a:spcBef>
              <a:buNone/>
            </a:pPr>
            <a:endParaRPr lang="en-US" sz="1400" dirty="0"/>
          </a:p>
          <a:p>
            <a:pPr marL="227013" lvl="2" indent="0">
              <a:lnSpc>
                <a:spcPct val="120000"/>
              </a:lnSpc>
              <a:spcBef>
                <a:spcPts val="0"/>
              </a:spcBef>
              <a:buNone/>
            </a:pPr>
            <a:r>
              <a:rPr lang="en-US" sz="1400" dirty="0" smtClean="0"/>
              <a:t>______________________________ (9-10)</a:t>
            </a:r>
          </a:p>
          <a:p>
            <a:pPr marL="227013" lvl="2" indent="0">
              <a:lnSpc>
                <a:spcPct val="120000"/>
              </a:lnSpc>
              <a:spcBef>
                <a:spcPts val="0"/>
              </a:spcBef>
              <a:buNone/>
            </a:pPr>
            <a:r>
              <a:rPr lang="en-US" sz="1400" dirty="0" smtClean="0"/>
              <a:t>______________________________ (11-12</a:t>
            </a:r>
            <a:r>
              <a:rPr lang="en-US" sz="1400" dirty="0"/>
              <a:t>,26</a:t>
            </a:r>
            <a:r>
              <a:rPr lang="en-US" sz="1400" dirty="0" smtClean="0"/>
              <a:t>)</a:t>
            </a:r>
          </a:p>
          <a:p>
            <a:pPr marL="227013" lvl="2" indent="0">
              <a:lnSpc>
                <a:spcPct val="120000"/>
              </a:lnSpc>
              <a:spcBef>
                <a:spcPts val="0"/>
              </a:spcBef>
              <a:buNone/>
            </a:pPr>
            <a:r>
              <a:rPr lang="en-US" sz="1400" dirty="0" smtClean="0"/>
              <a:t>______________________________ (13-14,18,22,27)</a:t>
            </a:r>
          </a:p>
          <a:p>
            <a:pPr marL="227013" lvl="2" indent="0">
              <a:lnSpc>
                <a:spcPct val="120000"/>
              </a:lnSpc>
              <a:spcBef>
                <a:spcPts val="0"/>
              </a:spcBef>
              <a:buNone/>
            </a:pPr>
            <a:endParaRPr lang="en-US" sz="1400" dirty="0"/>
          </a:p>
          <a:p>
            <a:pPr marL="227013" lvl="2" indent="0">
              <a:lnSpc>
                <a:spcPct val="120000"/>
              </a:lnSpc>
              <a:spcBef>
                <a:spcPts val="0"/>
              </a:spcBef>
              <a:buNone/>
            </a:pPr>
            <a:endParaRPr lang="en-US" sz="1400" dirty="0" smtClean="0"/>
          </a:p>
          <a:p>
            <a:pPr marL="227013" indent="-227013">
              <a:lnSpc>
                <a:spcPct val="120000"/>
              </a:lnSpc>
              <a:spcBef>
                <a:spcPts val="0"/>
              </a:spcBef>
              <a:buAutoNum type="arabicPeriod"/>
            </a:pPr>
            <a:r>
              <a:rPr lang="en-US" sz="1600" dirty="0"/>
              <a:t>List the events in the vision of </a:t>
            </a:r>
            <a:r>
              <a:rPr lang="en-US" sz="1600" dirty="0" err="1" smtClean="0"/>
              <a:t>Capítulo</a:t>
            </a:r>
            <a:r>
              <a:rPr lang="en-US" sz="1600" dirty="0" smtClean="0"/>
              <a:t> 8</a:t>
            </a:r>
            <a:endParaRPr lang="en-US" sz="1600" dirty="0"/>
          </a:p>
          <a:p>
            <a:pPr marL="227013" lvl="2" indent="0">
              <a:lnSpc>
                <a:spcPct val="120000"/>
              </a:lnSpc>
              <a:spcBef>
                <a:spcPts val="0"/>
              </a:spcBef>
              <a:buNone/>
            </a:pPr>
            <a:r>
              <a:rPr lang="en-US" sz="1400" dirty="0"/>
              <a:t>______________________________ </a:t>
            </a:r>
            <a:r>
              <a:rPr lang="en-US" sz="1400" dirty="0" smtClean="0"/>
              <a:t>(3,4,20)</a:t>
            </a:r>
            <a:endParaRPr lang="en-US" sz="1400" dirty="0"/>
          </a:p>
          <a:p>
            <a:pPr marL="227013" lvl="2" indent="0">
              <a:lnSpc>
                <a:spcPct val="120000"/>
              </a:lnSpc>
              <a:spcBef>
                <a:spcPts val="0"/>
              </a:spcBef>
              <a:buNone/>
            </a:pPr>
            <a:r>
              <a:rPr lang="en-US" sz="1400" dirty="0"/>
              <a:t>______________________________ </a:t>
            </a:r>
            <a:r>
              <a:rPr lang="en-US" sz="1400" dirty="0" smtClean="0"/>
              <a:t>(5-7,21)</a:t>
            </a:r>
            <a:endParaRPr lang="en-US" sz="1400" dirty="0"/>
          </a:p>
          <a:p>
            <a:pPr marL="227013" lvl="2" indent="0">
              <a:lnSpc>
                <a:spcPct val="120000"/>
              </a:lnSpc>
              <a:spcBef>
                <a:spcPts val="0"/>
              </a:spcBef>
              <a:buNone/>
            </a:pPr>
            <a:r>
              <a:rPr lang="en-US" sz="1400" dirty="0"/>
              <a:t>______________________________ </a:t>
            </a:r>
            <a:r>
              <a:rPr lang="en-US" sz="1400" dirty="0" smtClean="0"/>
              <a:t>(8,22)</a:t>
            </a:r>
            <a:endParaRPr lang="en-US" sz="1400" dirty="0"/>
          </a:p>
          <a:p>
            <a:pPr marL="227013" lvl="2" indent="0">
              <a:lnSpc>
                <a:spcPct val="120000"/>
              </a:lnSpc>
              <a:spcBef>
                <a:spcPts val="0"/>
              </a:spcBef>
              <a:buNone/>
            </a:pPr>
            <a:r>
              <a:rPr lang="en-US" sz="1400" dirty="0"/>
              <a:t>______________________________ </a:t>
            </a:r>
            <a:r>
              <a:rPr lang="en-US" sz="1400" dirty="0" smtClean="0"/>
              <a:t>(9)</a:t>
            </a:r>
            <a:endParaRPr lang="en-US" sz="1400" dirty="0"/>
          </a:p>
          <a:p>
            <a:pPr marL="227013" lvl="2" indent="0">
              <a:lnSpc>
                <a:spcPct val="120000"/>
              </a:lnSpc>
              <a:spcBef>
                <a:spcPts val="0"/>
              </a:spcBef>
              <a:buNone/>
            </a:pPr>
            <a:r>
              <a:rPr lang="en-US" sz="1400" dirty="0"/>
              <a:t>______________________________ </a:t>
            </a:r>
            <a:r>
              <a:rPr lang="en-US" sz="1400" dirty="0" smtClean="0"/>
              <a:t>(10-14,23-25)</a:t>
            </a:r>
          </a:p>
          <a:p>
            <a:pPr marL="227013" lvl="2" indent="0">
              <a:lnSpc>
                <a:spcPct val="120000"/>
              </a:lnSpc>
              <a:spcBef>
                <a:spcPts val="0"/>
              </a:spcBef>
              <a:buNone/>
            </a:pPr>
            <a:r>
              <a:rPr lang="en-US" sz="1400" dirty="0" smtClean="0"/>
              <a:t>______________________________ (</a:t>
            </a:r>
            <a:r>
              <a:rPr lang="en-US" sz="1400" dirty="0"/>
              <a:t>25d</a:t>
            </a:r>
            <a:r>
              <a:rPr lang="en-US" sz="1400" dirty="0" smtClean="0"/>
              <a:t>)</a:t>
            </a:r>
          </a:p>
        </p:txBody>
      </p:sp>
      <p:sp>
        <p:nvSpPr>
          <p:cNvPr id="45" name="Content Placeholder 2"/>
          <p:cNvSpPr txBox="1">
            <a:spLocks/>
          </p:cNvSpPr>
          <p:nvPr/>
        </p:nvSpPr>
        <p:spPr>
          <a:xfrm>
            <a:off x="4800600" y="152400"/>
            <a:ext cx="4343400" cy="53721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en-US" sz="1600" dirty="0" smtClean="0">
                <a:solidFill>
                  <a:prstClr val="black"/>
                </a:solidFill>
              </a:rPr>
              <a:t>4.  List </a:t>
            </a:r>
            <a:r>
              <a:rPr lang="en-US" sz="1600" b="1" i="1" dirty="0" smtClean="0">
                <a:solidFill>
                  <a:prstClr val="black"/>
                </a:solidFill>
              </a:rPr>
              <a:t>similarities</a:t>
            </a:r>
            <a:r>
              <a:rPr lang="en-US" sz="1600" dirty="0" smtClean="0">
                <a:solidFill>
                  <a:prstClr val="black"/>
                </a:solidFill>
              </a:rPr>
              <a:t> in the two </a:t>
            </a:r>
            <a:r>
              <a:rPr lang="en-US" sz="1600" dirty="0" err="1" smtClean="0">
                <a:solidFill>
                  <a:prstClr val="black"/>
                </a:solidFill>
              </a:rPr>
              <a:t>Capítulos</a:t>
            </a:r>
            <a:endParaRPr lang="en-US" sz="1600" dirty="0" smtClean="0">
              <a:solidFill>
                <a:prstClr val="black"/>
              </a:solidFill>
            </a:endParaRP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___________________________________________</a:t>
            </a: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___________________________________________</a:t>
            </a:r>
          </a:p>
          <a:p>
            <a:pPr marL="227013" lvl="2" indent="0">
              <a:lnSpc>
                <a:spcPct val="120000"/>
              </a:lnSpc>
              <a:spcBef>
                <a:spcPts val="0"/>
              </a:spcBef>
              <a:buFont typeface="Arial" panose="020B0604020202020204" pitchFamily="34" charset="0"/>
              <a:buNone/>
            </a:pPr>
            <a:r>
              <a:rPr lang="en-US" sz="1400" dirty="0">
                <a:solidFill>
                  <a:prstClr val="black"/>
                </a:solidFill>
              </a:rPr>
              <a:t>___________________________________________</a:t>
            </a:r>
          </a:p>
          <a:p>
            <a:pPr marL="227013" lvl="2" indent="0">
              <a:lnSpc>
                <a:spcPct val="120000"/>
              </a:lnSpc>
              <a:spcBef>
                <a:spcPts val="0"/>
              </a:spcBef>
              <a:buFont typeface="Arial" panose="020B0604020202020204" pitchFamily="34" charset="0"/>
              <a:buNone/>
            </a:pPr>
            <a:r>
              <a:rPr lang="en-US" sz="1400" dirty="0">
                <a:solidFill>
                  <a:prstClr val="black"/>
                </a:solidFill>
              </a:rPr>
              <a:t>___________________________________________</a:t>
            </a:r>
          </a:p>
          <a:p>
            <a:pPr marL="227013" lvl="2" indent="0">
              <a:lnSpc>
                <a:spcPct val="120000"/>
              </a:lnSpc>
              <a:spcBef>
                <a:spcPts val="0"/>
              </a:spcBef>
              <a:buFont typeface="Arial" panose="020B0604020202020204" pitchFamily="34" charset="0"/>
              <a:buNone/>
            </a:pPr>
            <a:r>
              <a:rPr lang="en-US" sz="1400" dirty="0">
                <a:solidFill>
                  <a:prstClr val="black"/>
                </a:solidFill>
              </a:rPr>
              <a:t>___________________________________________</a:t>
            </a:r>
          </a:p>
          <a:p>
            <a:pPr marL="227013" lvl="2" indent="0">
              <a:lnSpc>
                <a:spcPct val="120000"/>
              </a:lnSpc>
              <a:spcBef>
                <a:spcPts val="0"/>
              </a:spcBef>
              <a:buFont typeface="Arial" panose="020B0604020202020204" pitchFamily="34" charset="0"/>
              <a:buNone/>
            </a:pPr>
            <a:r>
              <a:rPr lang="en-US" sz="1400" dirty="0">
                <a:solidFill>
                  <a:prstClr val="black"/>
                </a:solidFill>
              </a:rPr>
              <a:t>___________________________________________</a:t>
            </a:r>
          </a:p>
          <a:p>
            <a:pPr marL="227013" lvl="2" indent="0">
              <a:lnSpc>
                <a:spcPct val="120000"/>
              </a:lnSpc>
              <a:spcBef>
                <a:spcPts val="0"/>
              </a:spcBef>
              <a:buFont typeface="Arial" panose="020B0604020202020204" pitchFamily="34" charset="0"/>
              <a:buNone/>
            </a:pPr>
            <a:r>
              <a:rPr lang="en-US" sz="1400" dirty="0">
                <a:solidFill>
                  <a:prstClr val="black"/>
                </a:solidFill>
              </a:rPr>
              <a:t>___________________________________________</a:t>
            </a: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___________________________________________</a:t>
            </a:r>
            <a:endParaRPr lang="en-US" sz="1400" dirty="0">
              <a:solidFill>
                <a:prstClr val="black"/>
              </a:solidFill>
            </a:endParaRPr>
          </a:p>
          <a:p>
            <a:pPr marL="227013" lvl="2" indent="0">
              <a:lnSpc>
                <a:spcPct val="120000"/>
              </a:lnSpc>
              <a:spcBef>
                <a:spcPts val="0"/>
              </a:spcBef>
              <a:buFont typeface="Arial" panose="020B0604020202020204" pitchFamily="34" charset="0"/>
              <a:buNone/>
            </a:pPr>
            <a:endParaRPr lang="en-US" sz="1600" dirty="0" smtClean="0">
              <a:solidFill>
                <a:prstClr val="black"/>
              </a:solidFill>
            </a:endParaRPr>
          </a:p>
          <a:p>
            <a:pPr marL="0" indent="0">
              <a:lnSpc>
                <a:spcPct val="120000"/>
              </a:lnSpc>
              <a:spcBef>
                <a:spcPts val="0"/>
              </a:spcBef>
              <a:buFont typeface="Arial" panose="020B0604020202020204" pitchFamily="34" charset="0"/>
              <a:buNone/>
            </a:pPr>
            <a:r>
              <a:rPr lang="en-US" sz="1600" dirty="0" smtClean="0">
                <a:solidFill>
                  <a:prstClr val="black"/>
                </a:solidFill>
              </a:rPr>
              <a:t>5.  List </a:t>
            </a:r>
            <a:r>
              <a:rPr lang="en-US" sz="1600" b="1" i="1" dirty="0" smtClean="0">
                <a:solidFill>
                  <a:prstClr val="black"/>
                </a:solidFill>
              </a:rPr>
              <a:t>differences</a:t>
            </a:r>
            <a:r>
              <a:rPr lang="en-US" sz="1600" dirty="0" smtClean="0">
                <a:solidFill>
                  <a:prstClr val="black"/>
                </a:solidFill>
              </a:rPr>
              <a:t> in the two </a:t>
            </a:r>
            <a:r>
              <a:rPr lang="en-US" sz="1600" dirty="0" err="1" smtClean="0">
                <a:solidFill>
                  <a:prstClr val="black"/>
                </a:solidFill>
              </a:rPr>
              <a:t>Capítulos</a:t>
            </a:r>
            <a:endParaRPr lang="en-US" sz="1600" dirty="0" smtClean="0">
              <a:solidFill>
                <a:prstClr val="black"/>
              </a:solidFill>
            </a:endParaRP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___________________________________________</a:t>
            </a: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___________________________________________</a:t>
            </a:r>
            <a:endParaRPr lang="en-US" sz="1400" dirty="0">
              <a:solidFill>
                <a:prstClr val="black"/>
              </a:solidFill>
            </a:endParaRPr>
          </a:p>
          <a:p>
            <a:pPr marL="227013" lvl="2" indent="0">
              <a:lnSpc>
                <a:spcPct val="120000"/>
              </a:lnSpc>
              <a:spcBef>
                <a:spcPts val="0"/>
              </a:spcBef>
              <a:buFont typeface="Arial" panose="020B0604020202020204" pitchFamily="34" charset="0"/>
              <a:buNone/>
            </a:pPr>
            <a:r>
              <a:rPr lang="en-US" sz="1400" dirty="0">
                <a:solidFill>
                  <a:prstClr val="black"/>
                </a:solidFill>
              </a:rPr>
              <a:t>___________________________________________</a:t>
            </a:r>
          </a:p>
          <a:p>
            <a:pPr marL="227013" lvl="2" indent="0">
              <a:lnSpc>
                <a:spcPct val="120000"/>
              </a:lnSpc>
              <a:spcBef>
                <a:spcPts val="0"/>
              </a:spcBef>
              <a:buFont typeface="Arial" panose="020B0604020202020204" pitchFamily="34" charset="0"/>
              <a:buNone/>
            </a:pPr>
            <a:r>
              <a:rPr lang="en-US" sz="1400" dirty="0">
                <a:solidFill>
                  <a:prstClr val="black"/>
                </a:solidFill>
              </a:rPr>
              <a:t>___________________________________________</a:t>
            </a:r>
          </a:p>
          <a:p>
            <a:pPr marL="227013" lvl="2" indent="0">
              <a:lnSpc>
                <a:spcPct val="120000"/>
              </a:lnSpc>
              <a:spcBef>
                <a:spcPts val="0"/>
              </a:spcBef>
              <a:buFont typeface="Arial" panose="020B0604020202020204" pitchFamily="34" charset="0"/>
              <a:buNone/>
            </a:pPr>
            <a:r>
              <a:rPr lang="en-US" sz="1400" dirty="0">
                <a:solidFill>
                  <a:prstClr val="black"/>
                </a:solidFill>
              </a:rPr>
              <a:t>___________________________________________</a:t>
            </a:r>
          </a:p>
          <a:p>
            <a:pPr marL="227013" lvl="2" indent="0">
              <a:lnSpc>
                <a:spcPct val="120000"/>
              </a:lnSpc>
              <a:spcBef>
                <a:spcPts val="0"/>
              </a:spcBef>
              <a:buFont typeface="Arial" panose="020B0604020202020204" pitchFamily="34" charset="0"/>
              <a:buNone/>
            </a:pPr>
            <a:r>
              <a:rPr lang="en-US" sz="1400" dirty="0">
                <a:solidFill>
                  <a:prstClr val="black"/>
                </a:solidFill>
              </a:rPr>
              <a:t>___________________________________________</a:t>
            </a:r>
          </a:p>
          <a:p>
            <a:pPr marL="227013" lvl="2" indent="0">
              <a:lnSpc>
                <a:spcPct val="120000"/>
              </a:lnSpc>
              <a:spcBef>
                <a:spcPts val="0"/>
              </a:spcBef>
              <a:buFont typeface="Arial" panose="020B0604020202020204" pitchFamily="34" charset="0"/>
              <a:buNone/>
            </a:pPr>
            <a:r>
              <a:rPr lang="en-US" sz="1400" dirty="0">
                <a:solidFill>
                  <a:prstClr val="black"/>
                </a:solidFill>
              </a:rPr>
              <a:t>___________________________________________</a:t>
            </a:r>
          </a:p>
          <a:p>
            <a:pPr marL="227013" lvl="2" indent="0">
              <a:lnSpc>
                <a:spcPct val="120000"/>
              </a:lnSpc>
              <a:spcBef>
                <a:spcPts val="0"/>
              </a:spcBef>
              <a:buFont typeface="Arial" panose="020B0604020202020204" pitchFamily="34" charset="0"/>
              <a:buNone/>
            </a:pPr>
            <a:r>
              <a:rPr lang="en-US" sz="1400" dirty="0">
                <a:solidFill>
                  <a:prstClr val="black"/>
                </a:solidFill>
              </a:rPr>
              <a:t>___________________________________________</a:t>
            </a:r>
          </a:p>
          <a:p>
            <a:pPr marL="227013" lvl="2" indent="0">
              <a:lnSpc>
                <a:spcPct val="120000"/>
              </a:lnSpc>
              <a:spcBef>
                <a:spcPts val="0"/>
              </a:spcBef>
              <a:buFont typeface="Arial" panose="020B0604020202020204" pitchFamily="34" charset="0"/>
              <a:buNone/>
            </a:pPr>
            <a:r>
              <a:rPr lang="en-US" sz="1400" dirty="0">
                <a:solidFill>
                  <a:prstClr val="black"/>
                </a:solidFill>
              </a:rPr>
              <a:t>___________________________________________</a:t>
            </a: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___________________________________________</a:t>
            </a:r>
            <a:endParaRPr lang="en-US" sz="1400" dirty="0">
              <a:solidFill>
                <a:prstClr val="black"/>
              </a:solidFill>
            </a:endParaRPr>
          </a:p>
        </p:txBody>
      </p:sp>
    </p:spTree>
    <p:extLst>
      <p:ext uri="{BB962C8B-B14F-4D97-AF65-F5344CB8AC3E}">
        <p14:creationId xmlns:p14="http://schemas.microsoft.com/office/powerpoint/2010/main" val="2333394623"/>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5926" y="1602053"/>
            <a:ext cx="7828474" cy="1788847"/>
          </a:xfrm>
        </p:spPr>
        <p:txBody>
          <a:bodyPr>
            <a:normAutofit/>
          </a:bodyPr>
          <a:lstStyle/>
          <a:p>
            <a:r>
              <a:rPr lang="en-US" sz="5400" b="1" dirty="0" err="1" smtClean="0">
                <a:solidFill>
                  <a:srgbClr val="0000CC"/>
                </a:solidFill>
              </a:rPr>
              <a:t>Estudio</a:t>
            </a:r>
            <a:r>
              <a:rPr lang="en-US" sz="5400" b="1" dirty="0" smtClean="0">
                <a:solidFill>
                  <a:srgbClr val="0000CC"/>
                </a:solidFill>
              </a:rPr>
              <a:t> de Daniel</a:t>
            </a:r>
            <a:br>
              <a:rPr lang="en-US" sz="5400" b="1" dirty="0" smtClean="0">
                <a:solidFill>
                  <a:srgbClr val="0000CC"/>
                </a:solidFill>
              </a:rPr>
            </a:br>
            <a:r>
              <a:rPr lang="en-US" sz="4000" dirty="0" smtClean="0">
                <a:solidFill>
                  <a:srgbClr val="0000CC"/>
                </a:solidFill>
              </a:rPr>
              <a:t>(</a:t>
            </a:r>
            <a:r>
              <a:rPr lang="en-US" sz="4000" dirty="0" err="1" smtClean="0">
                <a:solidFill>
                  <a:srgbClr val="0000CC"/>
                </a:solidFill>
              </a:rPr>
              <a:t>Lección</a:t>
            </a:r>
            <a:r>
              <a:rPr lang="en-US" sz="4000" dirty="0" smtClean="0">
                <a:solidFill>
                  <a:srgbClr val="0000CC"/>
                </a:solidFill>
              </a:rPr>
              <a:t> 9 – </a:t>
            </a:r>
            <a:r>
              <a:rPr lang="en-US" sz="4000" dirty="0" err="1" smtClean="0">
                <a:solidFill>
                  <a:srgbClr val="0000CC"/>
                </a:solidFill>
              </a:rPr>
              <a:t>Capítulo</a:t>
            </a:r>
            <a:r>
              <a:rPr lang="en-US" sz="4000" dirty="0" smtClean="0">
                <a:solidFill>
                  <a:srgbClr val="0000CC"/>
                </a:solidFill>
              </a:rPr>
              <a:t> 8)</a:t>
            </a:r>
            <a:endParaRPr lang="en-US" sz="4000" b="1" dirty="0">
              <a:solidFill>
                <a:srgbClr val="0000CC"/>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26" y="2"/>
            <a:ext cx="9144000" cy="1190625"/>
          </a:xfrm>
          <a:prstGeom prst="rect">
            <a:avLst/>
          </a:prstGeom>
        </p:spPr>
      </p:pic>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66540188"/>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740" y="29980"/>
            <a:ext cx="4572000" cy="378023"/>
          </a:xfrm>
          <a:solidFill>
            <a:schemeClr val="bg1"/>
          </a:solidFill>
          <a:ln>
            <a:solidFill>
              <a:schemeClr val="tx1"/>
            </a:solidFill>
          </a:ln>
          <a:effectLst>
            <a:outerShdw blurRad="50800" dist="38100" dir="2700000" algn="tl" rotWithShape="0">
              <a:prstClr val="black">
                <a:alpha val="40000"/>
              </a:prstClr>
            </a:outerShdw>
          </a:effectLst>
        </p:spPr>
        <p:txBody>
          <a:bodyPr>
            <a:noAutofit/>
          </a:bodyPr>
          <a:lstStyle/>
          <a:p>
            <a:pPr>
              <a:lnSpc>
                <a:spcPct val="90000"/>
              </a:lnSpc>
            </a:pPr>
            <a:r>
              <a:rPr lang="en-US" sz="2400" b="1" dirty="0" err="1" smtClean="0"/>
              <a:t>Ejercicio</a:t>
            </a:r>
            <a:r>
              <a:rPr lang="en-US" sz="2400" b="1" dirty="0" smtClean="0"/>
              <a:t> </a:t>
            </a:r>
            <a:r>
              <a:rPr lang="en-US" sz="2400" b="1" dirty="0" err="1" smtClean="0"/>
              <a:t>en</a:t>
            </a:r>
            <a:r>
              <a:rPr lang="en-US" sz="2400" b="1" dirty="0" smtClean="0"/>
              <a:t> </a:t>
            </a:r>
            <a:r>
              <a:rPr lang="en-US" sz="2400" b="1" dirty="0" err="1" smtClean="0"/>
              <a:t>clase</a:t>
            </a:r>
            <a:r>
              <a:rPr lang="en-US" sz="2400" b="1" dirty="0" smtClean="0"/>
              <a:t> para la </a:t>
            </a:r>
            <a:r>
              <a:rPr lang="en-US" sz="2400" b="1" dirty="0" err="1" smtClean="0"/>
              <a:t>lección</a:t>
            </a:r>
            <a:r>
              <a:rPr lang="en-US" sz="2400" b="1" dirty="0" smtClean="0"/>
              <a:t> 9</a:t>
            </a:r>
            <a:endParaRPr lang="en-US" sz="2400" b="1" dirty="0"/>
          </a:p>
        </p:txBody>
      </p:sp>
      <p:sp>
        <p:nvSpPr>
          <p:cNvPr id="3" name="Content Placeholder 2"/>
          <p:cNvSpPr>
            <a:spLocks noGrp="1"/>
          </p:cNvSpPr>
          <p:nvPr>
            <p:ph idx="4294967295"/>
          </p:nvPr>
        </p:nvSpPr>
        <p:spPr>
          <a:xfrm>
            <a:off x="-48715" y="370385"/>
            <a:ext cx="5137876" cy="5067300"/>
          </a:xfrm>
        </p:spPr>
        <p:txBody>
          <a:bodyPr>
            <a:noAutofit/>
          </a:bodyPr>
          <a:lstStyle/>
          <a:p>
            <a:pPr marL="227013" indent="-227013">
              <a:lnSpc>
                <a:spcPct val="120000"/>
              </a:lnSpc>
              <a:spcBef>
                <a:spcPts val="0"/>
              </a:spcBef>
              <a:buAutoNum type="arabicPeriod"/>
            </a:pPr>
            <a:r>
              <a:rPr lang="en-US" sz="2000" dirty="0" smtClean="0"/>
              <a:t> </a:t>
            </a:r>
            <a:r>
              <a:rPr lang="en-US" sz="2000" dirty="0" err="1" smtClean="0"/>
              <a:t>Enumere</a:t>
            </a:r>
            <a:r>
              <a:rPr lang="en-US" sz="2000" dirty="0" smtClean="0"/>
              <a:t> </a:t>
            </a:r>
            <a:r>
              <a:rPr lang="en-US" sz="2000" dirty="0" err="1" smtClean="0"/>
              <a:t>los</a:t>
            </a:r>
            <a:r>
              <a:rPr lang="en-US" sz="2000" dirty="0" smtClean="0"/>
              <a:t> </a:t>
            </a:r>
            <a:r>
              <a:rPr lang="en-US" sz="2000" dirty="0" err="1" smtClean="0"/>
              <a:t>sucesos</a:t>
            </a:r>
            <a:r>
              <a:rPr lang="en-US" sz="2000" dirty="0" smtClean="0"/>
              <a:t> </a:t>
            </a:r>
            <a:r>
              <a:rPr lang="en-US" sz="2000" dirty="0" err="1" smtClean="0"/>
              <a:t>en</a:t>
            </a:r>
            <a:r>
              <a:rPr lang="en-US" sz="2000" dirty="0" smtClean="0"/>
              <a:t> la </a:t>
            </a:r>
            <a:r>
              <a:rPr lang="en-US" sz="2000" dirty="0" err="1" smtClean="0"/>
              <a:t>visión</a:t>
            </a:r>
            <a:r>
              <a:rPr lang="en-US" sz="2000" dirty="0" smtClean="0"/>
              <a:t> del cap. 7</a:t>
            </a:r>
          </a:p>
          <a:p>
            <a:pPr marL="0" lvl="2" indent="0">
              <a:lnSpc>
                <a:spcPct val="120000"/>
              </a:lnSpc>
              <a:spcBef>
                <a:spcPts val="0"/>
              </a:spcBef>
              <a:buNone/>
            </a:pPr>
            <a:r>
              <a:rPr lang="en-US" sz="1600" dirty="0" smtClean="0"/>
              <a:t>________________________________ (2-4,17)</a:t>
            </a:r>
          </a:p>
          <a:p>
            <a:pPr marL="0" lvl="2" indent="0">
              <a:lnSpc>
                <a:spcPct val="120000"/>
              </a:lnSpc>
              <a:spcBef>
                <a:spcPts val="0"/>
              </a:spcBef>
              <a:buNone/>
            </a:pPr>
            <a:r>
              <a:rPr lang="en-US" sz="1600" dirty="0" smtClean="0"/>
              <a:t>________________________________ (5)</a:t>
            </a:r>
          </a:p>
          <a:p>
            <a:pPr marL="0" lvl="2" indent="0">
              <a:lnSpc>
                <a:spcPct val="120000"/>
              </a:lnSpc>
              <a:spcBef>
                <a:spcPts val="0"/>
              </a:spcBef>
              <a:buNone/>
            </a:pPr>
            <a:r>
              <a:rPr lang="en-US" sz="1600" dirty="0" smtClean="0"/>
              <a:t>________________________________ (6)</a:t>
            </a:r>
          </a:p>
          <a:p>
            <a:pPr marL="0" lvl="2" indent="0">
              <a:lnSpc>
                <a:spcPct val="120000"/>
              </a:lnSpc>
              <a:spcBef>
                <a:spcPts val="0"/>
              </a:spcBef>
              <a:buNone/>
            </a:pPr>
            <a:r>
              <a:rPr lang="en-US" sz="1600" dirty="0" smtClean="0"/>
              <a:t>________________________________ (7,19,23-24a)</a:t>
            </a:r>
          </a:p>
          <a:p>
            <a:pPr marL="0" lvl="2" indent="0">
              <a:lnSpc>
                <a:spcPct val="120000"/>
              </a:lnSpc>
              <a:spcBef>
                <a:spcPts val="0"/>
              </a:spcBef>
              <a:spcAft>
                <a:spcPts val="1800"/>
              </a:spcAft>
              <a:buNone/>
            </a:pPr>
            <a:r>
              <a:rPr lang="en-US" sz="1600" dirty="0" smtClean="0"/>
              <a:t>________________________________ (8,20-21,24b-25)</a:t>
            </a:r>
            <a:endParaRPr lang="en-US" sz="1600" dirty="0"/>
          </a:p>
          <a:p>
            <a:pPr marL="0" lvl="2" indent="0">
              <a:lnSpc>
                <a:spcPct val="120000"/>
              </a:lnSpc>
              <a:spcBef>
                <a:spcPts val="0"/>
              </a:spcBef>
              <a:buNone/>
            </a:pPr>
            <a:r>
              <a:rPr lang="en-US" sz="1600" dirty="0" smtClean="0"/>
              <a:t>________________________________ (9-10)</a:t>
            </a:r>
          </a:p>
          <a:p>
            <a:pPr marL="0" lvl="2" indent="0">
              <a:lnSpc>
                <a:spcPct val="120000"/>
              </a:lnSpc>
              <a:spcBef>
                <a:spcPts val="0"/>
              </a:spcBef>
              <a:buNone/>
            </a:pPr>
            <a:r>
              <a:rPr lang="en-US" sz="1600" dirty="0" smtClean="0"/>
              <a:t>________________________________ (11-12</a:t>
            </a:r>
            <a:r>
              <a:rPr lang="en-US" sz="1600" dirty="0"/>
              <a:t>,26</a:t>
            </a:r>
            <a:r>
              <a:rPr lang="en-US" sz="1600" dirty="0" smtClean="0"/>
              <a:t>)</a:t>
            </a:r>
          </a:p>
          <a:p>
            <a:pPr marL="0" lvl="2" indent="0">
              <a:spcBef>
                <a:spcPts val="0"/>
              </a:spcBef>
              <a:spcAft>
                <a:spcPts val="2400"/>
              </a:spcAft>
              <a:buNone/>
            </a:pPr>
            <a:r>
              <a:rPr lang="en-US" sz="1600" dirty="0" smtClean="0"/>
              <a:t>________________________________ (13-14,18,22,27)</a:t>
            </a:r>
            <a:endParaRPr lang="en-US" sz="1400" dirty="0" smtClean="0"/>
          </a:p>
          <a:p>
            <a:pPr marL="227013" indent="-227013">
              <a:lnSpc>
                <a:spcPct val="120000"/>
              </a:lnSpc>
              <a:spcBef>
                <a:spcPts val="0"/>
              </a:spcBef>
              <a:buAutoNum type="arabicPeriod"/>
            </a:pPr>
            <a:r>
              <a:rPr lang="en-US" sz="2000" dirty="0" smtClean="0"/>
              <a:t> </a:t>
            </a:r>
            <a:r>
              <a:rPr lang="en-US" sz="2000" dirty="0" err="1"/>
              <a:t>Enumere</a:t>
            </a:r>
            <a:r>
              <a:rPr lang="en-US" sz="2000" dirty="0"/>
              <a:t> </a:t>
            </a:r>
            <a:r>
              <a:rPr lang="en-US" sz="2000" dirty="0" err="1"/>
              <a:t>los</a:t>
            </a:r>
            <a:r>
              <a:rPr lang="en-US" sz="2000" dirty="0"/>
              <a:t> </a:t>
            </a:r>
            <a:r>
              <a:rPr lang="en-US" sz="2000" dirty="0" err="1"/>
              <a:t>sucesos</a:t>
            </a:r>
            <a:r>
              <a:rPr lang="en-US" sz="2000" dirty="0"/>
              <a:t> </a:t>
            </a:r>
            <a:r>
              <a:rPr lang="en-US" sz="2000" dirty="0" err="1"/>
              <a:t>en</a:t>
            </a:r>
            <a:r>
              <a:rPr lang="en-US" sz="2000" dirty="0"/>
              <a:t> la </a:t>
            </a:r>
            <a:r>
              <a:rPr lang="en-US" sz="2000" dirty="0" err="1"/>
              <a:t>visión</a:t>
            </a:r>
            <a:r>
              <a:rPr lang="en-US" sz="2000" dirty="0"/>
              <a:t> del cap. 7</a:t>
            </a:r>
          </a:p>
          <a:p>
            <a:pPr marL="4763" lvl="2" indent="-4763">
              <a:lnSpc>
                <a:spcPct val="120000"/>
              </a:lnSpc>
              <a:spcBef>
                <a:spcPts val="0"/>
              </a:spcBef>
              <a:buNone/>
            </a:pPr>
            <a:r>
              <a:rPr lang="en-US" sz="1600" dirty="0" smtClean="0"/>
              <a:t>________________________________ (3,4,20)</a:t>
            </a:r>
            <a:endParaRPr lang="en-US" sz="1600" dirty="0"/>
          </a:p>
          <a:p>
            <a:pPr marL="4763" lvl="2" indent="-4763">
              <a:lnSpc>
                <a:spcPct val="120000"/>
              </a:lnSpc>
              <a:spcBef>
                <a:spcPts val="0"/>
              </a:spcBef>
              <a:buNone/>
            </a:pPr>
            <a:r>
              <a:rPr lang="en-US" sz="1600" dirty="0" smtClean="0"/>
              <a:t>________________________________ (5-7,21)</a:t>
            </a:r>
            <a:endParaRPr lang="en-US" sz="1600" dirty="0"/>
          </a:p>
          <a:p>
            <a:pPr marL="4763" lvl="2" indent="-4763">
              <a:lnSpc>
                <a:spcPct val="120000"/>
              </a:lnSpc>
              <a:spcBef>
                <a:spcPts val="0"/>
              </a:spcBef>
              <a:buNone/>
            </a:pPr>
            <a:r>
              <a:rPr lang="en-US" sz="1600" dirty="0" smtClean="0"/>
              <a:t>________________________________ (8,22)</a:t>
            </a:r>
            <a:endParaRPr lang="en-US" sz="1600" dirty="0"/>
          </a:p>
          <a:p>
            <a:pPr marL="4763" lvl="2" indent="-4763">
              <a:lnSpc>
                <a:spcPct val="120000"/>
              </a:lnSpc>
              <a:spcBef>
                <a:spcPts val="0"/>
              </a:spcBef>
              <a:buNone/>
            </a:pPr>
            <a:r>
              <a:rPr lang="en-US" sz="1600" dirty="0" smtClean="0"/>
              <a:t>________________________________ (9)</a:t>
            </a:r>
            <a:endParaRPr lang="en-US" sz="1600" dirty="0"/>
          </a:p>
          <a:p>
            <a:pPr marL="4763" lvl="2" indent="-4763">
              <a:lnSpc>
                <a:spcPct val="120000"/>
              </a:lnSpc>
              <a:spcBef>
                <a:spcPts val="0"/>
              </a:spcBef>
              <a:buNone/>
            </a:pPr>
            <a:r>
              <a:rPr lang="en-US" sz="1600" dirty="0" smtClean="0"/>
              <a:t>________________________________ (10-14,23-25)</a:t>
            </a:r>
          </a:p>
          <a:p>
            <a:pPr marL="4763" lvl="2" indent="-4763">
              <a:lnSpc>
                <a:spcPct val="120000"/>
              </a:lnSpc>
              <a:spcBef>
                <a:spcPts val="0"/>
              </a:spcBef>
              <a:buNone/>
            </a:pPr>
            <a:r>
              <a:rPr lang="en-US" sz="1600" dirty="0" smtClean="0"/>
              <a:t>________________________________ (</a:t>
            </a:r>
            <a:r>
              <a:rPr lang="en-US" sz="1600" dirty="0"/>
              <a:t>25d</a:t>
            </a:r>
            <a:r>
              <a:rPr lang="en-US" sz="1600" dirty="0" smtClean="0"/>
              <a:t>)</a:t>
            </a:r>
          </a:p>
        </p:txBody>
      </p:sp>
      <p:sp>
        <p:nvSpPr>
          <p:cNvPr id="45" name="Content Placeholder 2"/>
          <p:cNvSpPr txBox="1">
            <a:spLocks/>
          </p:cNvSpPr>
          <p:nvPr/>
        </p:nvSpPr>
        <p:spPr>
          <a:xfrm>
            <a:off x="4695669" y="29980"/>
            <a:ext cx="4508291" cy="56850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en-US" sz="2000" dirty="0" smtClean="0">
                <a:solidFill>
                  <a:prstClr val="black"/>
                </a:solidFill>
              </a:rPr>
              <a:t>3. </a:t>
            </a:r>
            <a:r>
              <a:rPr lang="en-US" sz="2000" dirty="0" err="1" smtClean="0">
                <a:solidFill>
                  <a:prstClr val="black"/>
                </a:solidFill>
              </a:rPr>
              <a:t>Enumere</a:t>
            </a:r>
            <a:r>
              <a:rPr lang="en-US" sz="2000" dirty="0" smtClean="0">
                <a:solidFill>
                  <a:prstClr val="black"/>
                </a:solidFill>
              </a:rPr>
              <a:t> </a:t>
            </a:r>
            <a:r>
              <a:rPr lang="en-US" sz="2000" b="1" i="1" dirty="0" smtClean="0">
                <a:solidFill>
                  <a:prstClr val="black"/>
                </a:solidFill>
              </a:rPr>
              <a:t>las similitudes </a:t>
            </a:r>
            <a:r>
              <a:rPr lang="en-US" sz="2000" dirty="0" err="1" smtClean="0">
                <a:solidFill>
                  <a:prstClr val="black"/>
                </a:solidFill>
              </a:rPr>
              <a:t>en</a:t>
            </a:r>
            <a:r>
              <a:rPr lang="en-US" sz="2000" dirty="0" smtClean="0">
                <a:solidFill>
                  <a:prstClr val="black"/>
                </a:solidFill>
              </a:rPr>
              <a:t> </a:t>
            </a:r>
            <a:r>
              <a:rPr lang="en-US" sz="2000" dirty="0" err="1" smtClean="0">
                <a:solidFill>
                  <a:prstClr val="black"/>
                </a:solidFill>
              </a:rPr>
              <a:t>los</a:t>
            </a:r>
            <a:r>
              <a:rPr lang="en-US" sz="2000" dirty="0" smtClean="0">
                <a:solidFill>
                  <a:prstClr val="black"/>
                </a:solidFill>
              </a:rPr>
              <a:t> dos cap.</a:t>
            </a: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______________________________________________</a:t>
            </a: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______________________________________________</a:t>
            </a: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a:t>
            </a:r>
            <a:r>
              <a:rPr lang="en-US" sz="1400" dirty="0">
                <a:solidFill>
                  <a:prstClr val="black"/>
                </a:solidFill>
              </a:rPr>
              <a:t>___</a:t>
            </a:r>
            <a:r>
              <a:rPr lang="en-US" sz="1400" dirty="0" smtClean="0">
                <a:solidFill>
                  <a:prstClr val="black"/>
                </a:solidFill>
              </a:rPr>
              <a:t>______</a:t>
            </a:r>
            <a:endParaRPr lang="en-US" sz="1400" dirty="0">
              <a:solidFill>
                <a:prstClr val="black"/>
              </a:solidFill>
            </a:endParaRP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______________________________________</a:t>
            </a:r>
            <a:r>
              <a:rPr lang="en-US" sz="1400" dirty="0">
                <a:solidFill>
                  <a:prstClr val="black"/>
                </a:solidFill>
              </a:rPr>
              <a:t>___</a:t>
            </a:r>
            <a:r>
              <a:rPr lang="en-US" sz="1400" dirty="0" smtClean="0">
                <a:solidFill>
                  <a:prstClr val="black"/>
                </a:solidFill>
              </a:rPr>
              <a:t>_____</a:t>
            </a:r>
            <a:endParaRPr lang="en-US" sz="1400" dirty="0">
              <a:solidFill>
                <a:prstClr val="black"/>
              </a:solidFill>
            </a:endParaRP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a:t>
            </a:r>
            <a:r>
              <a:rPr lang="en-US" sz="1400" dirty="0">
                <a:solidFill>
                  <a:prstClr val="black"/>
                </a:solidFill>
              </a:rPr>
              <a:t>___</a:t>
            </a:r>
            <a:r>
              <a:rPr lang="en-US" sz="1400" dirty="0" smtClean="0">
                <a:solidFill>
                  <a:prstClr val="black"/>
                </a:solidFill>
              </a:rPr>
              <a:t>______</a:t>
            </a:r>
            <a:endParaRPr lang="en-US" sz="1400" dirty="0">
              <a:solidFill>
                <a:prstClr val="black"/>
              </a:solidFill>
            </a:endParaRP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______________________________________</a:t>
            </a:r>
            <a:r>
              <a:rPr lang="en-US" sz="1400" dirty="0">
                <a:solidFill>
                  <a:prstClr val="black"/>
                </a:solidFill>
              </a:rPr>
              <a:t>___</a:t>
            </a:r>
            <a:r>
              <a:rPr lang="en-US" sz="1400" dirty="0" smtClean="0">
                <a:solidFill>
                  <a:prstClr val="black"/>
                </a:solidFill>
              </a:rPr>
              <a:t>_____</a:t>
            </a:r>
            <a:endParaRPr lang="en-US" sz="1400" dirty="0">
              <a:solidFill>
                <a:prstClr val="black"/>
              </a:solidFill>
            </a:endParaRP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______________________________________</a:t>
            </a:r>
            <a:r>
              <a:rPr lang="en-US" sz="1400" dirty="0">
                <a:solidFill>
                  <a:prstClr val="black"/>
                </a:solidFill>
              </a:rPr>
              <a:t>___</a:t>
            </a:r>
            <a:r>
              <a:rPr lang="en-US" sz="1400" dirty="0" smtClean="0">
                <a:solidFill>
                  <a:prstClr val="black"/>
                </a:solidFill>
              </a:rPr>
              <a:t>_____</a:t>
            </a:r>
            <a:endParaRPr lang="en-US" sz="1400" dirty="0">
              <a:solidFill>
                <a:prstClr val="black"/>
              </a:solidFill>
            </a:endParaRPr>
          </a:p>
          <a:p>
            <a:pPr marL="227013" lvl="2" indent="0">
              <a:spcBef>
                <a:spcPts val="0"/>
              </a:spcBef>
              <a:spcAft>
                <a:spcPts val="2400"/>
              </a:spcAft>
              <a:buFont typeface="Arial" panose="020B0604020202020204" pitchFamily="34" charset="0"/>
              <a:buNone/>
            </a:pPr>
            <a:r>
              <a:rPr lang="en-US" sz="1400" dirty="0" smtClean="0">
                <a:solidFill>
                  <a:prstClr val="black"/>
                </a:solidFill>
              </a:rPr>
              <a:t>______________________________________________</a:t>
            </a:r>
            <a:endParaRPr lang="en-US" sz="1600" dirty="0" smtClean="0">
              <a:solidFill>
                <a:prstClr val="black"/>
              </a:solidFill>
            </a:endParaRPr>
          </a:p>
          <a:p>
            <a:pPr marL="0" indent="0">
              <a:lnSpc>
                <a:spcPct val="120000"/>
              </a:lnSpc>
              <a:spcBef>
                <a:spcPts val="0"/>
              </a:spcBef>
              <a:buNone/>
            </a:pPr>
            <a:r>
              <a:rPr lang="en-US" sz="2000" dirty="0">
                <a:solidFill>
                  <a:prstClr val="black"/>
                </a:solidFill>
              </a:rPr>
              <a:t>4</a:t>
            </a:r>
            <a:r>
              <a:rPr lang="en-US" sz="2000" dirty="0" smtClean="0">
                <a:solidFill>
                  <a:prstClr val="black"/>
                </a:solidFill>
              </a:rPr>
              <a:t>. </a:t>
            </a:r>
            <a:r>
              <a:rPr lang="en-US" sz="2000" dirty="0" err="1">
                <a:solidFill>
                  <a:prstClr val="black"/>
                </a:solidFill>
              </a:rPr>
              <a:t>Enumere</a:t>
            </a:r>
            <a:r>
              <a:rPr lang="en-US" sz="2000" dirty="0">
                <a:solidFill>
                  <a:prstClr val="black"/>
                </a:solidFill>
              </a:rPr>
              <a:t> </a:t>
            </a:r>
            <a:r>
              <a:rPr lang="en-US" sz="2000" b="1" i="1" dirty="0">
                <a:solidFill>
                  <a:prstClr val="black"/>
                </a:solidFill>
              </a:rPr>
              <a:t>las </a:t>
            </a:r>
            <a:r>
              <a:rPr lang="en-US" sz="2000" b="1" i="1" dirty="0" err="1" smtClean="0">
                <a:solidFill>
                  <a:prstClr val="black"/>
                </a:solidFill>
              </a:rPr>
              <a:t>diferencias</a:t>
            </a:r>
            <a:r>
              <a:rPr lang="en-US" sz="2000" b="1" i="1" dirty="0" smtClean="0">
                <a:solidFill>
                  <a:prstClr val="black"/>
                </a:solidFill>
              </a:rPr>
              <a:t> </a:t>
            </a:r>
            <a:r>
              <a:rPr lang="en-US" sz="2000" dirty="0" err="1">
                <a:solidFill>
                  <a:prstClr val="black"/>
                </a:solidFill>
              </a:rPr>
              <a:t>en</a:t>
            </a:r>
            <a:r>
              <a:rPr lang="en-US" sz="2000" dirty="0">
                <a:solidFill>
                  <a:prstClr val="black"/>
                </a:solidFill>
              </a:rPr>
              <a:t> </a:t>
            </a:r>
            <a:r>
              <a:rPr lang="en-US" sz="2000" dirty="0" err="1">
                <a:solidFill>
                  <a:prstClr val="black"/>
                </a:solidFill>
              </a:rPr>
              <a:t>los</a:t>
            </a:r>
            <a:r>
              <a:rPr lang="en-US" sz="2000" dirty="0">
                <a:solidFill>
                  <a:prstClr val="black"/>
                </a:solidFill>
              </a:rPr>
              <a:t> dos cap</a:t>
            </a:r>
            <a:r>
              <a:rPr lang="en-US" sz="2000" dirty="0" smtClean="0">
                <a:solidFill>
                  <a:prstClr val="black"/>
                </a:solidFill>
              </a:rPr>
              <a:t>.</a:t>
            </a: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______________________________________________</a:t>
            </a: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______________________________________________</a:t>
            </a: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______________________________________________</a:t>
            </a:r>
            <a:endParaRPr lang="en-US" sz="1400" dirty="0">
              <a:solidFill>
                <a:prstClr val="black"/>
              </a:solidFill>
            </a:endParaRP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_______________________________________</a:t>
            </a:r>
            <a:r>
              <a:rPr lang="en-US" sz="1400" dirty="0">
                <a:solidFill>
                  <a:prstClr val="black"/>
                </a:solidFill>
              </a:rPr>
              <a:t>___</a:t>
            </a:r>
            <a:r>
              <a:rPr lang="en-US" sz="1400" dirty="0" smtClean="0">
                <a:solidFill>
                  <a:prstClr val="black"/>
                </a:solidFill>
              </a:rPr>
              <a:t>____</a:t>
            </a:r>
            <a:endParaRPr lang="en-US" sz="1400" dirty="0">
              <a:solidFill>
                <a:prstClr val="black"/>
              </a:solidFill>
            </a:endParaRP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_______________________________________</a:t>
            </a:r>
            <a:r>
              <a:rPr lang="en-US" sz="1400" dirty="0">
                <a:solidFill>
                  <a:prstClr val="black"/>
                </a:solidFill>
              </a:rPr>
              <a:t>___</a:t>
            </a:r>
            <a:r>
              <a:rPr lang="en-US" sz="1400" dirty="0" smtClean="0">
                <a:solidFill>
                  <a:prstClr val="black"/>
                </a:solidFill>
              </a:rPr>
              <a:t>____</a:t>
            </a:r>
            <a:endParaRPr lang="en-US" sz="1400" dirty="0">
              <a:solidFill>
                <a:prstClr val="black"/>
              </a:solidFill>
            </a:endParaRP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______________________________________</a:t>
            </a:r>
            <a:r>
              <a:rPr lang="en-US" sz="1400" dirty="0">
                <a:solidFill>
                  <a:prstClr val="black"/>
                </a:solidFill>
              </a:rPr>
              <a:t>___</a:t>
            </a:r>
            <a:r>
              <a:rPr lang="en-US" sz="1400" dirty="0" smtClean="0">
                <a:solidFill>
                  <a:prstClr val="black"/>
                </a:solidFill>
              </a:rPr>
              <a:t>_____</a:t>
            </a:r>
            <a:endParaRPr lang="en-US" sz="1400" dirty="0">
              <a:solidFill>
                <a:prstClr val="black"/>
              </a:solidFill>
            </a:endParaRP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______________________________________</a:t>
            </a:r>
            <a:r>
              <a:rPr lang="en-US" sz="1400" dirty="0">
                <a:solidFill>
                  <a:prstClr val="black"/>
                </a:solidFill>
              </a:rPr>
              <a:t>___</a:t>
            </a:r>
            <a:r>
              <a:rPr lang="en-US" sz="1400" dirty="0" smtClean="0">
                <a:solidFill>
                  <a:prstClr val="black"/>
                </a:solidFill>
              </a:rPr>
              <a:t>_____</a:t>
            </a:r>
            <a:endParaRPr lang="en-US" sz="1400" dirty="0">
              <a:solidFill>
                <a:prstClr val="black"/>
              </a:solidFill>
            </a:endParaRP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a:t>
            </a:r>
            <a:r>
              <a:rPr lang="en-US" sz="1400" dirty="0">
                <a:solidFill>
                  <a:prstClr val="black"/>
                </a:solidFill>
              </a:rPr>
              <a:t>___</a:t>
            </a:r>
            <a:r>
              <a:rPr lang="en-US" sz="1400" dirty="0" smtClean="0">
                <a:solidFill>
                  <a:prstClr val="black"/>
                </a:solidFill>
              </a:rPr>
              <a:t>______</a:t>
            </a:r>
            <a:endParaRPr lang="en-US" sz="1400" dirty="0">
              <a:solidFill>
                <a:prstClr val="black"/>
              </a:solidFill>
            </a:endParaRP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a:t>
            </a:r>
            <a:r>
              <a:rPr lang="en-US" sz="1400" dirty="0">
                <a:solidFill>
                  <a:prstClr val="black"/>
                </a:solidFill>
              </a:rPr>
              <a:t>___</a:t>
            </a:r>
            <a:r>
              <a:rPr lang="en-US" sz="1400" dirty="0" smtClean="0">
                <a:solidFill>
                  <a:prstClr val="black"/>
                </a:solidFill>
              </a:rPr>
              <a:t>______</a:t>
            </a:r>
            <a:endParaRPr lang="en-US" sz="1400" dirty="0">
              <a:solidFill>
                <a:prstClr val="black"/>
              </a:solidFill>
            </a:endParaRP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a:t>
            </a:r>
            <a:r>
              <a:rPr lang="en-US" sz="1400" dirty="0">
                <a:solidFill>
                  <a:prstClr val="black"/>
                </a:solidFill>
              </a:rPr>
              <a:t>___</a:t>
            </a:r>
            <a:r>
              <a:rPr lang="en-US" sz="1400" dirty="0" smtClean="0">
                <a:solidFill>
                  <a:prstClr val="black"/>
                </a:solidFill>
              </a:rPr>
              <a:t>______</a:t>
            </a:r>
            <a:endParaRPr lang="en-US" sz="1400" dirty="0">
              <a:solidFill>
                <a:prstClr val="black"/>
              </a:solidFill>
            </a:endParaRPr>
          </a:p>
        </p:txBody>
      </p:sp>
      <p:sp>
        <p:nvSpPr>
          <p:cNvPr id="5" name="TextBox 4"/>
          <p:cNvSpPr txBox="1"/>
          <p:nvPr/>
        </p:nvSpPr>
        <p:spPr>
          <a:xfrm rot="19506692">
            <a:off x="903010" y="2773680"/>
            <a:ext cx="7213578" cy="646331"/>
          </a:xfrm>
          <a:prstGeom prst="rect">
            <a:avLst/>
          </a:prstGeom>
          <a:noFill/>
        </p:spPr>
        <p:txBody>
          <a:bodyPr wrap="none" rtlCol="0">
            <a:spAutoFit/>
          </a:bodyPr>
          <a:lstStyle/>
          <a:p>
            <a:r>
              <a:rPr lang="en-US" sz="3600" b="1" dirty="0" err="1" smtClean="0">
                <a:solidFill>
                  <a:srgbClr val="FF0000"/>
                </a:solidFill>
              </a:rPr>
              <a:t>Empiecen</a:t>
            </a:r>
            <a:r>
              <a:rPr lang="en-US" sz="3600" b="1" dirty="0" smtClean="0">
                <a:solidFill>
                  <a:srgbClr val="FF0000"/>
                </a:solidFill>
              </a:rPr>
              <a:t> a </a:t>
            </a:r>
            <a:r>
              <a:rPr lang="en-US" sz="3600" b="1" dirty="0" err="1" smtClean="0">
                <a:solidFill>
                  <a:srgbClr val="FF0000"/>
                </a:solidFill>
              </a:rPr>
              <a:t>trabajar</a:t>
            </a:r>
            <a:r>
              <a:rPr lang="en-US" sz="3600" b="1" dirty="0" smtClean="0">
                <a:solidFill>
                  <a:srgbClr val="FF0000"/>
                </a:solidFill>
              </a:rPr>
              <a:t> </a:t>
            </a:r>
            <a:r>
              <a:rPr lang="en-US" sz="3600" b="1" dirty="0" err="1" smtClean="0">
                <a:solidFill>
                  <a:srgbClr val="FF0000"/>
                </a:solidFill>
              </a:rPr>
              <a:t>en</a:t>
            </a:r>
            <a:r>
              <a:rPr lang="en-US" sz="3600" b="1" dirty="0" smtClean="0">
                <a:solidFill>
                  <a:srgbClr val="FF0000"/>
                </a:solidFill>
              </a:rPr>
              <a:t> </a:t>
            </a:r>
            <a:r>
              <a:rPr lang="en-US" sz="3600" b="1" dirty="0" err="1" smtClean="0">
                <a:solidFill>
                  <a:srgbClr val="FF0000"/>
                </a:solidFill>
              </a:rPr>
              <a:t>este</a:t>
            </a:r>
            <a:r>
              <a:rPr lang="en-US" sz="3600" b="1" dirty="0" smtClean="0">
                <a:solidFill>
                  <a:srgbClr val="FF0000"/>
                </a:solidFill>
              </a:rPr>
              <a:t> </a:t>
            </a:r>
            <a:r>
              <a:rPr lang="en-US" sz="3600" b="1" dirty="0" err="1" smtClean="0">
                <a:solidFill>
                  <a:srgbClr val="FF0000"/>
                </a:solidFill>
              </a:rPr>
              <a:t>ejercicio</a:t>
            </a:r>
            <a:endParaRPr lang="en-US" sz="3600" b="1" dirty="0">
              <a:solidFill>
                <a:srgbClr val="FF0000"/>
              </a:solidFill>
            </a:endParaRPr>
          </a:p>
        </p:txBody>
      </p:sp>
    </p:spTree>
    <p:extLst>
      <p:ext uri="{BB962C8B-B14F-4D97-AF65-F5344CB8AC3E}">
        <p14:creationId xmlns:p14="http://schemas.microsoft.com/office/powerpoint/2010/main" val="2158962106"/>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8248" y="-1"/>
            <a:ext cx="9123067" cy="5715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60097" y="5463396"/>
            <a:ext cx="2553904" cy="230832"/>
          </a:xfrm>
          <a:prstGeom prst="rect">
            <a:avLst/>
          </a:prstGeom>
          <a:noFill/>
        </p:spPr>
        <p:txBody>
          <a:bodyPr wrap="none" rtlCol="0">
            <a:spAutoFit/>
          </a:bodyPr>
          <a:lstStyle/>
          <a:p>
            <a:r>
              <a:rPr lang="en-US" sz="900" dirty="0" err="1" smtClean="0">
                <a:solidFill>
                  <a:prstClr val="black"/>
                </a:solidFill>
              </a:rPr>
              <a:t>Basado</a:t>
            </a:r>
            <a:r>
              <a:rPr lang="en-US" sz="900" dirty="0" smtClean="0">
                <a:solidFill>
                  <a:prstClr val="black"/>
                </a:solidFill>
              </a:rPr>
              <a:t> </a:t>
            </a:r>
            <a:r>
              <a:rPr lang="en-US" sz="900" dirty="0" err="1" smtClean="0">
                <a:solidFill>
                  <a:prstClr val="black"/>
                </a:solidFill>
              </a:rPr>
              <a:t>en</a:t>
            </a:r>
            <a:r>
              <a:rPr lang="en-US" sz="900" dirty="0" smtClean="0">
                <a:solidFill>
                  <a:prstClr val="black"/>
                </a:solidFill>
              </a:rPr>
              <a:t> </a:t>
            </a:r>
            <a:r>
              <a:rPr lang="en-US" sz="900" dirty="0" err="1" smtClean="0">
                <a:solidFill>
                  <a:prstClr val="black"/>
                </a:solidFill>
              </a:rPr>
              <a:t>gráficos</a:t>
            </a:r>
            <a:r>
              <a:rPr lang="en-US" sz="900" dirty="0" smtClean="0">
                <a:solidFill>
                  <a:prstClr val="black"/>
                </a:solidFill>
              </a:rPr>
              <a:t> de Marc </a:t>
            </a:r>
            <a:r>
              <a:rPr lang="en-US" sz="900" dirty="0">
                <a:solidFill>
                  <a:prstClr val="black"/>
                </a:solidFill>
              </a:rPr>
              <a:t>Hinds </a:t>
            </a:r>
            <a:r>
              <a:rPr lang="en-US" sz="900" dirty="0" smtClean="0">
                <a:solidFill>
                  <a:prstClr val="black"/>
                </a:solidFill>
              </a:rPr>
              <a:t>y </a:t>
            </a:r>
            <a:r>
              <a:rPr lang="en-US" sz="900" dirty="0">
                <a:solidFill>
                  <a:prstClr val="black"/>
                </a:solidFill>
              </a:rPr>
              <a:t>David Maxson</a:t>
            </a:r>
          </a:p>
        </p:txBody>
      </p:sp>
      <p:grpSp>
        <p:nvGrpSpPr>
          <p:cNvPr id="82" name="Group 81"/>
          <p:cNvGrpSpPr/>
          <p:nvPr/>
        </p:nvGrpSpPr>
        <p:grpSpPr>
          <a:xfrm>
            <a:off x="179628" y="2666869"/>
            <a:ext cx="1025296" cy="958232"/>
            <a:chOff x="8229600" y="3473259"/>
            <a:chExt cx="914400" cy="1149878"/>
          </a:xfrm>
        </p:grpSpPr>
        <p:sp>
          <p:nvSpPr>
            <p:cNvPr id="83" name="TextBox 82"/>
            <p:cNvSpPr txBox="1"/>
            <p:nvPr/>
          </p:nvSpPr>
          <p:spPr>
            <a:xfrm>
              <a:off x="8229600" y="3473259"/>
              <a:ext cx="914400" cy="997196"/>
            </a:xfrm>
            <a:prstGeom prst="rect">
              <a:avLst/>
            </a:prstGeom>
            <a:noFill/>
          </p:spPr>
          <p:txBody>
            <a:bodyPr wrap="square" rtlCol="0">
              <a:spAutoFit/>
            </a:bodyPr>
            <a:lstStyle/>
            <a:p>
              <a:r>
                <a:rPr lang="en-US" sz="1200" b="1" dirty="0">
                  <a:solidFill>
                    <a:prstClr val="black"/>
                  </a:solidFill>
                </a:rPr>
                <a:t>605 </a:t>
              </a:r>
              <a:r>
                <a:rPr lang="en-US" sz="1200" b="1" dirty="0" err="1" smtClean="0">
                  <a:solidFill>
                    <a:prstClr val="black"/>
                  </a:solidFill>
                </a:rPr>
                <a:t>aC</a:t>
              </a:r>
              <a:endParaRPr lang="en-US" sz="1200" b="1" dirty="0">
                <a:solidFill>
                  <a:prstClr val="black"/>
                </a:solidFill>
              </a:endParaRPr>
            </a:p>
            <a:p>
              <a:r>
                <a:rPr lang="en-US" sz="1200" b="1" dirty="0" smtClean="0">
                  <a:solidFill>
                    <a:prstClr val="black"/>
                  </a:solidFill>
                </a:rPr>
                <a:t>1</a:t>
              </a:r>
              <a:r>
                <a:rPr lang="en-US" sz="1200" b="1" baseline="30000" dirty="0" smtClean="0">
                  <a:solidFill>
                    <a:prstClr val="black"/>
                  </a:solidFill>
                </a:rPr>
                <a:t>ros</a:t>
              </a:r>
              <a:r>
                <a:rPr lang="en-US" sz="1200" b="1" dirty="0" smtClean="0">
                  <a:solidFill>
                    <a:prstClr val="black"/>
                  </a:solidFill>
                </a:rPr>
                <a:t> </a:t>
              </a:r>
              <a:r>
                <a:rPr lang="en-US" sz="1200" b="1" dirty="0" err="1" smtClean="0">
                  <a:solidFill>
                    <a:prstClr val="black"/>
                  </a:solidFill>
                </a:rPr>
                <a:t>cautivos</a:t>
              </a:r>
              <a:endParaRPr lang="en-US" sz="1200" b="1" dirty="0">
                <a:solidFill>
                  <a:prstClr val="black"/>
                </a:solidFill>
              </a:endParaRPr>
            </a:p>
            <a:p>
              <a:r>
                <a:rPr lang="en-US" sz="1200" b="1" dirty="0">
                  <a:solidFill>
                    <a:prstClr val="black"/>
                  </a:solidFill>
                </a:rPr>
                <a:t>Daniel</a:t>
              </a:r>
            </a:p>
          </p:txBody>
        </p:sp>
        <p:cxnSp>
          <p:nvCxnSpPr>
            <p:cNvPr id="84" name="Straight Connector 83"/>
            <p:cNvCxnSpPr/>
            <p:nvPr/>
          </p:nvCxnSpPr>
          <p:spPr>
            <a:xfrm flipH="1" flipV="1">
              <a:off x="8686800" y="4226004"/>
              <a:ext cx="1" cy="39713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8305800" y="4191000"/>
              <a:ext cx="762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0" name="Group 129"/>
          <p:cNvGrpSpPr/>
          <p:nvPr/>
        </p:nvGrpSpPr>
        <p:grpSpPr>
          <a:xfrm>
            <a:off x="1917423" y="2612633"/>
            <a:ext cx="901209" cy="1003412"/>
            <a:chOff x="1917423" y="2612633"/>
            <a:chExt cx="901209" cy="1003412"/>
          </a:xfrm>
        </p:grpSpPr>
        <p:sp>
          <p:nvSpPr>
            <p:cNvPr id="95" name="TextBox 94"/>
            <p:cNvSpPr txBox="1"/>
            <p:nvPr/>
          </p:nvSpPr>
          <p:spPr>
            <a:xfrm>
              <a:off x="1917423" y="2612633"/>
              <a:ext cx="901209" cy="646331"/>
            </a:xfrm>
            <a:prstGeom prst="rect">
              <a:avLst/>
            </a:prstGeom>
            <a:noFill/>
          </p:spPr>
          <p:txBody>
            <a:bodyPr wrap="none" rtlCol="0">
              <a:spAutoFit/>
            </a:bodyPr>
            <a:lstStyle>
              <a:defPPr>
                <a:defRPr lang="en-US"/>
              </a:defPPr>
              <a:lvl1pPr algn="ctr">
                <a:defRPr sz="1200" b="1">
                  <a:solidFill>
                    <a:prstClr val="black"/>
                  </a:solidFill>
                  <a:latin typeface="Arial" panose="020B0604020202020204" pitchFamily="34" charset="0"/>
                  <a:cs typeface="Arial" panose="020B0604020202020204" pitchFamily="34" charset="0"/>
                </a:defRPr>
              </a:lvl1pPr>
            </a:lstStyle>
            <a:p>
              <a:r>
                <a:rPr lang="en-US" dirty="0"/>
                <a:t>586 </a:t>
              </a:r>
              <a:r>
                <a:rPr lang="en-US" dirty="0" err="1" smtClean="0"/>
                <a:t>aC</a:t>
              </a:r>
              <a:endParaRPr lang="en-US" dirty="0"/>
            </a:p>
            <a:p>
              <a:r>
                <a:rPr lang="en-US" dirty="0" err="1" smtClean="0"/>
                <a:t>Caída</a:t>
              </a:r>
              <a:r>
                <a:rPr lang="en-US" dirty="0" smtClean="0"/>
                <a:t> de </a:t>
              </a:r>
              <a:br>
                <a:rPr lang="en-US" dirty="0" smtClean="0"/>
              </a:br>
              <a:r>
                <a:rPr lang="en-US" dirty="0" err="1" smtClean="0"/>
                <a:t>Jerusalén</a:t>
              </a:r>
              <a:endParaRPr lang="en-US" dirty="0"/>
            </a:p>
          </p:txBody>
        </p:sp>
        <p:grpSp>
          <p:nvGrpSpPr>
            <p:cNvPr id="2" name="Group 1"/>
            <p:cNvGrpSpPr/>
            <p:nvPr/>
          </p:nvGrpSpPr>
          <p:grpSpPr>
            <a:xfrm>
              <a:off x="2006761" y="3255931"/>
              <a:ext cx="762000" cy="360114"/>
              <a:chOff x="408228" y="3417387"/>
              <a:chExt cx="762000" cy="360114"/>
            </a:xfrm>
          </p:grpSpPr>
          <p:cxnSp>
            <p:nvCxnSpPr>
              <p:cNvPr id="96" name="Straight Connector 95"/>
              <p:cNvCxnSpPr/>
              <p:nvPr/>
            </p:nvCxnSpPr>
            <p:spPr>
              <a:xfrm flipH="1" flipV="1">
                <a:off x="789228" y="3446557"/>
                <a:ext cx="1" cy="33094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08228" y="3417387"/>
                <a:ext cx="7620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94" name="Lightning Bolt 93"/>
            <p:cNvSpPr/>
            <p:nvPr/>
          </p:nvSpPr>
          <p:spPr>
            <a:xfrm>
              <a:off x="2179617" y="3285101"/>
              <a:ext cx="335789" cy="323491"/>
            </a:xfrm>
            <a:prstGeom prst="lightningBol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29" name="Group 128"/>
          <p:cNvGrpSpPr/>
          <p:nvPr/>
        </p:nvGrpSpPr>
        <p:grpSpPr>
          <a:xfrm>
            <a:off x="823159" y="2095973"/>
            <a:ext cx="995978" cy="1505671"/>
            <a:chOff x="823159" y="2095973"/>
            <a:chExt cx="995978" cy="1505671"/>
          </a:xfrm>
        </p:grpSpPr>
        <p:sp>
          <p:nvSpPr>
            <p:cNvPr id="98" name="TextBox 97"/>
            <p:cNvSpPr txBox="1"/>
            <p:nvPr/>
          </p:nvSpPr>
          <p:spPr>
            <a:xfrm>
              <a:off x="823159" y="2095973"/>
              <a:ext cx="995978" cy="646331"/>
            </a:xfrm>
            <a:prstGeom prst="rect">
              <a:avLst/>
            </a:prstGeom>
            <a:noFill/>
          </p:spPr>
          <p:txBody>
            <a:bodyPr wrap="none" rtlCol="0">
              <a:spAutoFit/>
            </a:bodyPr>
            <a:lstStyle/>
            <a:p>
              <a:pPr algn="ctr"/>
              <a:r>
                <a:rPr lang="en-US" sz="1200" b="1" dirty="0">
                  <a:solidFill>
                    <a:prstClr val="black"/>
                  </a:solidFill>
                  <a:latin typeface="Arial" panose="020B0604020202020204" pitchFamily="34" charset="0"/>
                  <a:cs typeface="Arial" panose="020B0604020202020204" pitchFamily="34" charset="0"/>
                </a:rPr>
                <a:t>597 </a:t>
              </a:r>
              <a:r>
                <a:rPr lang="en-US" sz="1200" b="1" dirty="0" err="1" smtClean="0">
                  <a:solidFill>
                    <a:prstClr val="black"/>
                  </a:solidFill>
                  <a:latin typeface="Arial" panose="020B0604020202020204" pitchFamily="34" charset="0"/>
                  <a:cs typeface="Arial" panose="020B0604020202020204" pitchFamily="34" charset="0"/>
                </a:rPr>
                <a:t>aC</a:t>
              </a:r>
              <a:endParaRPr lang="en-US" sz="1200" b="1" dirty="0">
                <a:solidFill>
                  <a:prstClr val="black"/>
                </a:solidFill>
                <a:latin typeface="Arial" panose="020B0604020202020204" pitchFamily="34" charset="0"/>
                <a:cs typeface="Arial" panose="020B0604020202020204" pitchFamily="34" charset="0"/>
              </a:endParaRPr>
            </a:p>
            <a:p>
              <a:pPr algn="ctr"/>
              <a:r>
                <a:rPr lang="en-US" sz="1200" b="1" dirty="0" smtClean="0">
                  <a:solidFill>
                    <a:prstClr val="black"/>
                  </a:solidFill>
                </a:rPr>
                <a:t>2</a:t>
              </a:r>
              <a:r>
                <a:rPr lang="en-US" sz="1200" b="1" baseline="30000" dirty="0" smtClean="0">
                  <a:solidFill>
                    <a:prstClr val="black"/>
                  </a:solidFill>
                </a:rPr>
                <a:t>dos</a:t>
              </a:r>
              <a:r>
                <a:rPr lang="en-US" sz="1200" b="1" dirty="0" smtClean="0">
                  <a:solidFill>
                    <a:prstClr val="black"/>
                  </a:solidFill>
                </a:rPr>
                <a:t> </a:t>
              </a:r>
              <a:r>
                <a:rPr lang="en-US" sz="1200" b="1" dirty="0" err="1" smtClean="0">
                  <a:solidFill>
                    <a:prstClr val="black"/>
                  </a:solidFill>
                </a:rPr>
                <a:t>cautivos</a:t>
              </a:r>
              <a:endParaRPr lang="en-US" sz="1200" b="1" dirty="0">
                <a:solidFill>
                  <a:prstClr val="black"/>
                </a:solidFill>
              </a:endParaRPr>
            </a:p>
            <a:p>
              <a:pPr algn="ctr"/>
              <a:r>
                <a:rPr lang="en-US" sz="1200" b="1" dirty="0" smtClean="0">
                  <a:solidFill>
                    <a:prstClr val="black"/>
                  </a:solidFill>
                </a:rPr>
                <a:t>Ezequiel</a:t>
              </a:r>
              <a:endParaRPr lang="en-US" sz="1200" b="1" dirty="0">
                <a:solidFill>
                  <a:prstClr val="black"/>
                </a:solidFill>
              </a:endParaRPr>
            </a:p>
          </p:txBody>
        </p:sp>
        <p:grpSp>
          <p:nvGrpSpPr>
            <p:cNvPr id="99" name="Group 98"/>
            <p:cNvGrpSpPr/>
            <p:nvPr/>
          </p:nvGrpSpPr>
          <p:grpSpPr>
            <a:xfrm>
              <a:off x="902097" y="2790520"/>
              <a:ext cx="762000" cy="811124"/>
              <a:chOff x="408228" y="3440021"/>
              <a:chExt cx="762000" cy="337480"/>
            </a:xfrm>
          </p:grpSpPr>
          <p:cxnSp>
            <p:nvCxnSpPr>
              <p:cNvPr id="100" name="Straight Connector 99"/>
              <p:cNvCxnSpPr/>
              <p:nvPr/>
            </p:nvCxnSpPr>
            <p:spPr>
              <a:xfrm flipH="1" flipV="1">
                <a:off x="789228" y="3446557"/>
                <a:ext cx="1" cy="33094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08228" y="3440021"/>
                <a:ext cx="762000"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77" name="Group 76"/>
          <p:cNvGrpSpPr/>
          <p:nvPr/>
        </p:nvGrpSpPr>
        <p:grpSpPr>
          <a:xfrm>
            <a:off x="615864" y="3625101"/>
            <a:ext cx="3931920" cy="467216"/>
            <a:chOff x="615864" y="3625101"/>
            <a:chExt cx="3931920" cy="467216"/>
          </a:xfrm>
        </p:grpSpPr>
        <p:sp>
          <p:nvSpPr>
            <p:cNvPr id="90" name="TextBox 89"/>
            <p:cNvSpPr txBox="1"/>
            <p:nvPr/>
          </p:nvSpPr>
          <p:spPr>
            <a:xfrm>
              <a:off x="2731512" y="3663991"/>
              <a:ext cx="1269899" cy="261610"/>
            </a:xfrm>
            <a:prstGeom prst="rect">
              <a:avLst/>
            </a:prstGeom>
            <a:noFill/>
          </p:spPr>
          <p:txBody>
            <a:bodyPr wrap="none" rtlCol="0">
              <a:spAutoFit/>
            </a:bodyPr>
            <a:lstStyle/>
            <a:p>
              <a:r>
                <a:rPr lang="en-US" sz="1100" b="1" dirty="0" err="1" smtClean="0">
                  <a:solidFill>
                    <a:prstClr val="black"/>
                  </a:solidFill>
                  <a:latin typeface="Arial" panose="020B0604020202020204" pitchFamily="34" charset="0"/>
                  <a:cs typeface="Arial" panose="020B0604020202020204" pitchFamily="34" charset="0"/>
                </a:rPr>
                <a:t>Nabucodonosor</a:t>
              </a:r>
              <a:endParaRPr lang="en-US" sz="1100" b="1" dirty="0">
                <a:solidFill>
                  <a:prstClr val="black"/>
                </a:solidFill>
                <a:latin typeface="Arial" panose="020B0604020202020204" pitchFamily="34" charset="0"/>
                <a:cs typeface="Arial" panose="020B0604020202020204" pitchFamily="34" charset="0"/>
              </a:endParaRPr>
            </a:p>
          </p:txBody>
        </p:sp>
        <p:sp>
          <p:nvSpPr>
            <p:cNvPr id="91" name="TextBox 90"/>
            <p:cNvSpPr txBox="1"/>
            <p:nvPr/>
          </p:nvSpPr>
          <p:spPr>
            <a:xfrm>
              <a:off x="2897423" y="3830707"/>
              <a:ext cx="922047"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605-562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cxnSp>
          <p:nvCxnSpPr>
            <p:cNvPr id="42" name="Straight Connector 41"/>
            <p:cNvCxnSpPr/>
            <p:nvPr/>
          </p:nvCxnSpPr>
          <p:spPr>
            <a:xfrm>
              <a:off x="615864" y="3625101"/>
              <a:ext cx="393192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2" name="Rounded Rectangle 121"/>
            <p:cNvSpPr/>
            <p:nvPr/>
          </p:nvSpPr>
          <p:spPr>
            <a:xfrm>
              <a:off x="2713380" y="3681928"/>
              <a:ext cx="1344633" cy="3924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grpSp>
        <p:nvGrpSpPr>
          <p:cNvPr id="132" name="Group 131"/>
          <p:cNvGrpSpPr/>
          <p:nvPr/>
        </p:nvGrpSpPr>
        <p:grpSpPr>
          <a:xfrm>
            <a:off x="3911182" y="2990034"/>
            <a:ext cx="2785234" cy="1154043"/>
            <a:chOff x="3911182" y="2990034"/>
            <a:chExt cx="2785234" cy="1154043"/>
          </a:xfrm>
        </p:grpSpPr>
        <p:cxnSp>
          <p:nvCxnSpPr>
            <p:cNvPr id="102" name="Straight Connector 101"/>
            <p:cNvCxnSpPr/>
            <p:nvPr/>
          </p:nvCxnSpPr>
          <p:spPr>
            <a:xfrm>
              <a:off x="4559366" y="3477815"/>
              <a:ext cx="1828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329446" y="3478748"/>
              <a:ext cx="1828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127108" y="3477815"/>
              <a:ext cx="18288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3911182" y="3214317"/>
              <a:ext cx="1053494" cy="261610"/>
            </a:xfrm>
            <a:prstGeom prst="rect">
              <a:avLst/>
            </a:prstGeom>
            <a:noFill/>
          </p:spPr>
          <p:txBody>
            <a:bodyPr wrap="none" rtlCol="0">
              <a:spAutoFit/>
            </a:bodyPr>
            <a:lstStyle/>
            <a:p>
              <a:r>
                <a:rPr lang="en-US" sz="1100" b="1" dirty="0" smtClean="0">
                  <a:solidFill>
                    <a:prstClr val="black"/>
                  </a:solidFill>
                  <a:latin typeface="Arial" panose="020B0604020202020204" pitchFamily="34" charset="0"/>
                  <a:cs typeface="Arial" panose="020B0604020202020204" pitchFamily="34" charset="0"/>
                </a:rPr>
                <a:t>Evil </a:t>
              </a:r>
              <a:r>
                <a:rPr lang="en-US" sz="1100" b="1" dirty="0" err="1" smtClean="0">
                  <a:solidFill>
                    <a:prstClr val="black"/>
                  </a:solidFill>
                  <a:latin typeface="Arial" panose="020B0604020202020204" pitchFamily="34" charset="0"/>
                  <a:cs typeface="Arial" panose="020B0604020202020204" pitchFamily="34" charset="0"/>
                </a:rPr>
                <a:t>Merodac</a:t>
              </a:r>
              <a:endParaRPr lang="en-US" sz="1100" b="1" dirty="0">
                <a:solidFill>
                  <a:prstClr val="black"/>
                </a:solidFill>
                <a:latin typeface="Arial" panose="020B0604020202020204" pitchFamily="34" charset="0"/>
                <a:cs typeface="Arial" panose="020B0604020202020204" pitchFamily="34" charset="0"/>
              </a:endParaRPr>
            </a:p>
          </p:txBody>
        </p:sp>
        <p:sp>
          <p:nvSpPr>
            <p:cNvPr id="106" name="TextBox 105"/>
            <p:cNvSpPr txBox="1"/>
            <p:nvPr/>
          </p:nvSpPr>
          <p:spPr>
            <a:xfrm>
              <a:off x="3975787" y="3039914"/>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562-560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sp>
          <p:nvSpPr>
            <p:cNvPr id="107" name="Rectangle 106"/>
            <p:cNvSpPr/>
            <p:nvPr/>
          </p:nvSpPr>
          <p:spPr>
            <a:xfrm>
              <a:off x="4780819" y="3457874"/>
              <a:ext cx="365760" cy="381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prstClr val="white"/>
                </a:solidFill>
              </a:endParaRPr>
            </a:p>
          </p:txBody>
        </p:sp>
        <p:sp>
          <p:nvSpPr>
            <p:cNvPr id="108" name="TextBox 107"/>
            <p:cNvSpPr txBox="1"/>
            <p:nvPr/>
          </p:nvSpPr>
          <p:spPr>
            <a:xfrm>
              <a:off x="4467965" y="3638362"/>
              <a:ext cx="873957" cy="261610"/>
            </a:xfrm>
            <a:prstGeom prst="rect">
              <a:avLst/>
            </a:prstGeom>
            <a:noFill/>
          </p:spPr>
          <p:txBody>
            <a:bodyPr wrap="none" rtlCol="0">
              <a:spAutoFit/>
            </a:bodyPr>
            <a:lstStyle/>
            <a:p>
              <a:r>
                <a:rPr lang="en-US" sz="1100" b="1" dirty="0" err="1" smtClean="0">
                  <a:solidFill>
                    <a:prstClr val="black"/>
                  </a:solidFill>
                  <a:latin typeface="Arial" panose="020B0604020202020204" pitchFamily="34" charset="0"/>
                  <a:cs typeface="Arial" panose="020B0604020202020204" pitchFamily="34" charset="0"/>
                </a:rPr>
                <a:t>Neriglasar</a:t>
              </a:r>
              <a:endParaRPr lang="en-US" sz="1100" b="1" dirty="0">
                <a:solidFill>
                  <a:prstClr val="black"/>
                </a:solidFill>
                <a:latin typeface="Arial" panose="020B0604020202020204" pitchFamily="34" charset="0"/>
                <a:cs typeface="Arial" panose="020B0604020202020204" pitchFamily="34" charset="0"/>
              </a:endParaRPr>
            </a:p>
          </p:txBody>
        </p:sp>
        <p:sp>
          <p:nvSpPr>
            <p:cNvPr id="109" name="TextBox 108"/>
            <p:cNvSpPr txBox="1"/>
            <p:nvPr/>
          </p:nvSpPr>
          <p:spPr>
            <a:xfrm>
              <a:off x="4428673" y="3882467"/>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560-556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cxnSp>
          <p:nvCxnSpPr>
            <p:cNvPr id="110" name="Straight Connector 109"/>
            <p:cNvCxnSpPr/>
            <p:nvPr/>
          </p:nvCxnSpPr>
          <p:spPr>
            <a:xfrm flipV="1">
              <a:off x="4941499" y="3476506"/>
              <a:ext cx="0" cy="20542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5141936" y="3475927"/>
              <a:ext cx="155448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5444048" y="3178410"/>
              <a:ext cx="837089" cy="261610"/>
            </a:xfrm>
            <a:prstGeom prst="rect">
              <a:avLst/>
            </a:prstGeom>
            <a:noFill/>
          </p:spPr>
          <p:txBody>
            <a:bodyPr wrap="none" rtlCol="0">
              <a:spAutoFit/>
            </a:bodyPr>
            <a:lstStyle/>
            <a:p>
              <a:r>
                <a:rPr lang="en-US" sz="1100" b="1" dirty="0" err="1" smtClean="0">
                  <a:solidFill>
                    <a:prstClr val="black"/>
                  </a:solidFill>
                  <a:latin typeface="Arial" panose="020B0604020202020204" pitchFamily="34" charset="0"/>
                  <a:cs typeface="Arial" panose="020B0604020202020204" pitchFamily="34" charset="0"/>
                </a:rPr>
                <a:t>Nabonido</a:t>
              </a:r>
              <a:endParaRPr lang="en-US" sz="1100" b="1" dirty="0">
                <a:solidFill>
                  <a:prstClr val="black"/>
                </a:solidFill>
                <a:latin typeface="Arial" panose="020B0604020202020204" pitchFamily="34" charset="0"/>
                <a:cs typeface="Arial" panose="020B0604020202020204" pitchFamily="34" charset="0"/>
              </a:endParaRPr>
            </a:p>
          </p:txBody>
        </p:sp>
        <p:sp>
          <p:nvSpPr>
            <p:cNvPr id="113" name="TextBox 112"/>
            <p:cNvSpPr txBox="1"/>
            <p:nvPr/>
          </p:nvSpPr>
          <p:spPr>
            <a:xfrm>
              <a:off x="5432826" y="2990034"/>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556-539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cxnSp>
          <p:nvCxnSpPr>
            <p:cNvPr id="114" name="Straight Connector 113"/>
            <p:cNvCxnSpPr/>
            <p:nvPr/>
          </p:nvCxnSpPr>
          <p:spPr>
            <a:xfrm>
              <a:off x="5407630" y="3638798"/>
              <a:ext cx="128016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a:off x="5658325" y="3690118"/>
              <a:ext cx="772969" cy="261610"/>
            </a:xfrm>
            <a:prstGeom prst="rect">
              <a:avLst/>
            </a:prstGeom>
            <a:noFill/>
          </p:spPr>
          <p:txBody>
            <a:bodyPr wrap="none" rtlCol="0">
              <a:spAutoFit/>
            </a:bodyPr>
            <a:lstStyle/>
            <a:p>
              <a:r>
                <a:rPr lang="en-US" sz="1100" b="1" dirty="0" err="1" smtClean="0">
                  <a:solidFill>
                    <a:prstClr val="black"/>
                  </a:solidFill>
                  <a:latin typeface="Arial" panose="020B0604020202020204" pitchFamily="34" charset="0"/>
                  <a:cs typeface="Arial" panose="020B0604020202020204" pitchFamily="34" charset="0"/>
                </a:rPr>
                <a:t>Belsasar</a:t>
              </a:r>
              <a:endParaRPr lang="en-US" sz="1100" b="1" dirty="0">
                <a:solidFill>
                  <a:prstClr val="black"/>
                </a:solidFill>
                <a:latin typeface="Arial" panose="020B0604020202020204" pitchFamily="34" charset="0"/>
                <a:cs typeface="Arial" panose="020B0604020202020204" pitchFamily="34" charset="0"/>
              </a:endParaRPr>
            </a:p>
          </p:txBody>
        </p:sp>
        <p:sp>
          <p:nvSpPr>
            <p:cNvPr id="116" name="TextBox 115"/>
            <p:cNvSpPr txBox="1"/>
            <p:nvPr/>
          </p:nvSpPr>
          <p:spPr>
            <a:xfrm>
              <a:off x="5658325" y="3865215"/>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553-539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sp>
          <p:nvSpPr>
            <p:cNvPr id="123" name="Rounded Rectangle 122"/>
            <p:cNvSpPr/>
            <p:nvPr/>
          </p:nvSpPr>
          <p:spPr>
            <a:xfrm>
              <a:off x="5685126" y="3721016"/>
              <a:ext cx="940485" cy="3924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grpSp>
        <p:nvGrpSpPr>
          <p:cNvPr id="133" name="Group 132"/>
          <p:cNvGrpSpPr/>
          <p:nvPr/>
        </p:nvGrpSpPr>
        <p:grpSpPr>
          <a:xfrm>
            <a:off x="6236697" y="2569491"/>
            <a:ext cx="2132555" cy="1653760"/>
            <a:chOff x="6236697" y="2569491"/>
            <a:chExt cx="2132555" cy="1653760"/>
          </a:xfrm>
        </p:grpSpPr>
        <p:sp>
          <p:nvSpPr>
            <p:cNvPr id="118" name="TextBox 117"/>
            <p:cNvSpPr txBox="1"/>
            <p:nvPr/>
          </p:nvSpPr>
          <p:spPr>
            <a:xfrm>
              <a:off x="6236697" y="2633911"/>
              <a:ext cx="878767" cy="646331"/>
            </a:xfrm>
            <a:prstGeom prst="rect">
              <a:avLst/>
            </a:prstGeom>
            <a:noFill/>
          </p:spPr>
          <p:txBody>
            <a:bodyPr wrap="none" rtlCol="0">
              <a:spAutoFit/>
            </a:bodyPr>
            <a:lstStyle/>
            <a:p>
              <a:pPr algn="ctr"/>
              <a:r>
                <a:rPr lang="en-US" sz="1200" b="1" dirty="0" smtClean="0">
                  <a:solidFill>
                    <a:prstClr val="black"/>
                  </a:solidFill>
                  <a:latin typeface="Arial" panose="020B0604020202020204" pitchFamily="34" charset="0"/>
                  <a:cs typeface="Arial" panose="020B0604020202020204" pitchFamily="34" charset="0"/>
                </a:rPr>
                <a:t>539 </a:t>
              </a:r>
              <a:r>
                <a:rPr lang="en-US" sz="1200" b="1" dirty="0" err="1" smtClean="0">
                  <a:solidFill>
                    <a:prstClr val="black"/>
                  </a:solidFill>
                  <a:latin typeface="Arial" panose="020B0604020202020204" pitchFamily="34" charset="0"/>
                  <a:cs typeface="Arial" panose="020B0604020202020204" pitchFamily="34" charset="0"/>
                </a:rPr>
                <a:t>aC</a:t>
              </a:r>
              <a:endParaRPr lang="en-US" sz="1200" b="1" dirty="0">
                <a:solidFill>
                  <a:prstClr val="black"/>
                </a:solidFill>
                <a:latin typeface="Arial" panose="020B0604020202020204" pitchFamily="34" charset="0"/>
                <a:cs typeface="Arial" panose="020B0604020202020204" pitchFamily="34" charset="0"/>
              </a:endParaRPr>
            </a:p>
            <a:p>
              <a:pPr algn="ctr"/>
              <a:r>
                <a:rPr lang="en-US" sz="1200" b="1" dirty="0" err="1" smtClean="0">
                  <a:solidFill>
                    <a:prstClr val="black"/>
                  </a:solidFill>
                  <a:latin typeface="Arial" panose="020B0604020202020204" pitchFamily="34" charset="0"/>
                  <a:cs typeface="Arial" panose="020B0604020202020204" pitchFamily="34" charset="0"/>
                </a:rPr>
                <a:t>Caída</a:t>
              </a:r>
              <a:r>
                <a:rPr lang="en-US" sz="1200" b="1" dirty="0" smtClean="0">
                  <a:solidFill>
                    <a:prstClr val="black"/>
                  </a:solidFill>
                  <a:latin typeface="Arial" panose="020B0604020202020204" pitchFamily="34" charset="0"/>
                  <a:cs typeface="Arial" panose="020B0604020202020204" pitchFamily="34" charset="0"/>
                </a:rPr>
                <a:t> de </a:t>
              </a:r>
              <a:br>
                <a:rPr lang="en-US" sz="1200" b="1" dirty="0" smtClean="0">
                  <a:solidFill>
                    <a:prstClr val="black"/>
                  </a:solidFill>
                  <a:latin typeface="Arial" panose="020B0604020202020204" pitchFamily="34" charset="0"/>
                  <a:cs typeface="Arial" panose="020B0604020202020204" pitchFamily="34" charset="0"/>
                </a:rPr>
              </a:br>
              <a:r>
                <a:rPr lang="en-US" sz="1200" b="1" dirty="0" err="1" smtClean="0">
                  <a:solidFill>
                    <a:prstClr val="black"/>
                  </a:solidFill>
                  <a:latin typeface="Arial" panose="020B0604020202020204" pitchFamily="34" charset="0"/>
                  <a:cs typeface="Arial" panose="020B0604020202020204" pitchFamily="34" charset="0"/>
                </a:rPr>
                <a:t>Babilonia</a:t>
              </a:r>
              <a:endParaRPr lang="en-US" sz="1200" b="1" dirty="0">
                <a:solidFill>
                  <a:prstClr val="black"/>
                </a:solidFill>
                <a:latin typeface="Arial" panose="020B0604020202020204" pitchFamily="34" charset="0"/>
                <a:cs typeface="Arial" panose="020B0604020202020204" pitchFamily="34" charset="0"/>
              </a:endParaRPr>
            </a:p>
          </p:txBody>
        </p:sp>
        <p:sp>
          <p:nvSpPr>
            <p:cNvPr id="119" name="TextBox 118"/>
            <p:cNvSpPr txBox="1"/>
            <p:nvPr/>
          </p:nvSpPr>
          <p:spPr>
            <a:xfrm>
              <a:off x="6989066" y="3623087"/>
              <a:ext cx="1380186" cy="600164"/>
            </a:xfrm>
            <a:prstGeom prst="rect">
              <a:avLst/>
            </a:prstGeom>
            <a:noFill/>
          </p:spPr>
          <p:txBody>
            <a:bodyPr wrap="square" rtlCol="0">
              <a:spAutoFit/>
            </a:bodyPr>
            <a:lstStyle/>
            <a:p>
              <a:r>
                <a:rPr lang="en-US" sz="1100" b="1" dirty="0" err="1" smtClean="0">
                  <a:solidFill>
                    <a:prstClr val="black"/>
                  </a:solidFill>
                  <a:latin typeface="Arial" panose="020B0604020202020204" pitchFamily="34" charset="0"/>
                  <a:cs typeface="Arial" panose="020B0604020202020204" pitchFamily="34" charset="0"/>
                </a:rPr>
                <a:t>Ciro</a:t>
              </a:r>
              <a:r>
                <a:rPr lang="en-US" sz="1100" b="1" dirty="0" smtClean="0">
                  <a:solidFill>
                    <a:prstClr val="black"/>
                  </a:solidFill>
                  <a:latin typeface="Arial" panose="020B0604020202020204" pitchFamily="34" charset="0"/>
                  <a:cs typeface="Arial" panose="020B0604020202020204" pitchFamily="34" charset="0"/>
                </a:rPr>
                <a:t> el Grande</a:t>
              </a:r>
              <a:endParaRPr lang="en-US" sz="1100" b="1" dirty="0">
                <a:solidFill>
                  <a:prstClr val="black"/>
                </a:solidFill>
                <a:latin typeface="Arial" panose="020B0604020202020204" pitchFamily="34" charset="0"/>
                <a:cs typeface="Arial" panose="020B0604020202020204" pitchFamily="34" charset="0"/>
              </a:endParaRPr>
            </a:p>
            <a:p>
              <a:endParaRPr lang="en-US" sz="1100" b="1" dirty="0">
                <a:solidFill>
                  <a:prstClr val="black"/>
                </a:solidFill>
                <a:latin typeface="Arial" panose="020B0604020202020204" pitchFamily="34" charset="0"/>
                <a:cs typeface="Arial" panose="020B0604020202020204" pitchFamily="34" charset="0"/>
              </a:endParaRPr>
            </a:p>
            <a:p>
              <a:r>
                <a:rPr lang="en-US" sz="1100" b="1" dirty="0" err="1" smtClean="0">
                  <a:solidFill>
                    <a:prstClr val="black"/>
                  </a:solidFill>
                  <a:latin typeface="Arial" panose="020B0604020202020204" pitchFamily="34" charset="0"/>
                  <a:cs typeface="Arial" panose="020B0604020202020204" pitchFamily="34" charset="0"/>
                </a:rPr>
                <a:t>Darío</a:t>
              </a:r>
              <a:r>
                <a:rPr lang="en-US" sz="1100" b="1" dirty="0" smtClean="0">
                  <a:solidFill>
                    <a:prstClr val="black"/>
                  </a:solidFill>
                  <a:latin typeface="Arial" panose="020B0604020202020204" pitchFamily="34" charset="0"/>
                  <a:cs typeface="Arial" panose="020B0604020202020204" pitchFamily="34" charset="0"/>
                </a:rPr>
                <a:t> el </a:t>
              </a:r>
              <a:r>
                <a:rPr lang="en-US" sz="1100" b="1" dirty="0" err="1" smtClean="0">
                  <a:solidFill>
                    <a:prstClr val="black"/>
                  </a:solidFill>
                  <a:latin typeface="Arial" panose="020B0604020202020204" pitchFamily="34" charset="0"/>
                  <a:cs typeface="Arial" panose="020B0604020202020204" pitchFamily="34" charset="0"/>
                </a:rPr>
                <a:t>Medo</a:t>
              </a:r>
              <a:endParaRPr lang="en-US" sz="1100" b="1" dirty="0">
                <a:solidFill>
                  <a:prstClr val="black"/>
                </a:solidFill>
                <a:latin typeface="Arial" panose="020B0604020202020204" pitchFamily="34" charset="0"/>
                <a:cs typeface="Arial" panose="020B0604020202020204" pitchFamily="34" charset="0"/>
              </a:endParaRPr>
            </a:p>
          </p:txBody>
        </p:sp>
        <p:sp>
          <p:nvSpPr>
            <p:cNvPr id="120" name="TextBox 119"/>
            <p:cNvSpPr txBox="1"/>
            <p:nvPr/>
          </p:nvSpPr>
          <p:spPr>
            <a:xfrm>
              <a:off x="7091806" y="3802590"/>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539-530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cxnSp>
          <p:nvCxnSpPr>
            <p:cNvPr id="121" name="Straight Connector 120"/>
            <p:cNvCxnSpPr/>
            <p:nvPr/>
          </p:nvCxnSpPr>
          <p:spPr>
            <a:xfrm>
              <a:off x="6759355" y="3539309"/>
              <a:ext cx="82296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24" name="Rounded Rectangle 123"/>
            <p:cNvSpPr/>
            <p:nvPr/>
          </p:nvSpPr>
          <p:spPr>
            <a:xfrm>
              <a:off x="6963960" y="3574307"/>
              <a:ext cx="1200214" cy="62403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nvGrpSpPr>
            <p:cNvPr id="125" name="Group 124"/>
            <p:cNvGrpSpPr/>
            <p:nvPr/>
          </p:nvGrpSpPr>
          <p:grpSpPr>
            <a:xfrm>
              <a:off x="7115484" y="2569491"/>
              <a:ext cx="914400" cy="958232"/>
              <a:chOff x="8229600" y="3473259"/>
              <a:chExt cx="914400" cy="1149878"/>
            </a:xfrm>
          </p:grpSpPr>
          <p:sp>
            <p:nvSpPr>
              <p:cNvPr id="126" name="TextBox 125"/>
              <p:cNvSpPr txBox="1"/>
              <p:nvPr/>
            </p:nvSpPr>
            <p:spPr>
              <a:xfrm>
                <a:off x="8229600" y="3473259"/>
                <a:ext cx="914400" cy="775597"/>
              </a:xfrm>
              <a:prstGeom prst="rect">
                <a:avLst/>
              </a:prstGeom>
              <a:noFill/>
            </p:spPr>
            <p:txBody>
              <a:bodyPr wrap="square" rtlCol="0">
                <a:spAutoFit/>
              </a:bodyPr>
              <a:lstStyle/>
              <a:p>
                <a:r>
                  <a:rPr lang="en-US" sz="1200" b="1" dirty="0">
                    <a:solidFill>
                      <a:prstClr val="black"/>
                    </a:solidFill>
                  </a:rPr>
                  <a:t>538 </a:t>
                </a:r>
                <a:r>
                  <a:rPr lang="en-US" sz="1200" b="1" dirty="0" err="1" smtClean="0">
                    <a:solidFill>
                      <a:prstClr val="black"/>
                    </a:solidFill>
                  </a:rPr>
                  <a:t>aC</a:t>
                </a:r>
                <a:endParaRPr lang="en-US" sz="1200" b="1" dirty="0">
                  <a:solidFill>
                    <a:prstClr val="black"/>
                  </a:solidFill>
                </a:endParaRPr>
              </a:p>
              <a:p>
                <a:r>
                  <a:rPr lang="en-US" sz="1200" b="1" dirty="0" smtClean="0">
                    <a:solidFill>
                      <a:prstClr val="black"/>
                    </a:solidFill>
                  </a:rPr>
                  <a:t>1</a:t>
                </a:r>
                <a:r>
                  <a:rPr lang="en-US" sz="1200" b="1" baseline="30000" dirty="0" smtClean="0">
                    <a:solidFill>
                      <a:prstClr val="black"/>
                    </a:solidFill>
                  </a:rPr>
                  <a:t>er</a:t>
                </a:r>
                <a:r>
                  <a:rPr lang="en-US" sz="1200" b="1" dirty="0" smtClean="0">
                    <a:solidFill>
                      <a:prstClr val="black"/>
                    </a:solidFill>
                  </a:rPr>
                  <a:t> </a:t>
                </a:r>
                <a:r>
                  <a:rPr lang="en-US" sz="1200" b="1" dirty="0" err="1" smtClean="0">
                    <a:solidFill>
                      <a:prstClr val="black"/>
                    </a:solidFill>
                  </a:rPr>
                  <a:t>Retorno</a:t>
                </a:r>
                <a:r>
                  <a:rPr lang="en-US" sz="1200" b="1" dirty="0" smtClean="0">
                    <a:solidFill>
                      <a:prstClr val="black"/>
                    </a:solidFill>
                  </a:rPr>
                  <a:t> del </a:t>
                </a:r>
                <a:r>
                  <a:rPr lang="en-US" sz="1200" b="1" dirty="0" err="1" smtClean="0">
                    <a:solidFill>
                      <a:prstClr val="black"/>
                    </a:solidFill>
                  </a:rPr>
                  <a:t>exilio</a:t>
                </a:r>
                <a:endParaRPr lang="en-US" sz="1200" b="1" dirty="0">
                  <a:solidFill>
                    <a:prstClr val="black"/>
                  </a:solidFill>
                </a:endParaRPr>
              </a:p>
            </p:txBody>
          </p:sp>
          <p:cxnSp>
            <p:nvCxnSpPr>
              <p:cNvPr id="127" name="Straight Connector 126"/>
              <p:cNvCxnSpPr/>
              <p:nvPr/>
            </p:nvCxnSpPr>
            <p:spPr>
              <a:xfrm flipH="1" flipV="1">
                <a:off x="8686800" y="4226004"/>
                <a:ext cx="1" cy="39713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8305800" y="4191000"/>
                <a:ext cx="7620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17" name="Lightning Bolt 116"/>
            <p:cNvSpPr/>
            <p:nvPr/>
          </p:nvSpPr>
          <p:spPr>
            <a:xfrm rot="1324401">
              <a:off x="6475346" y="3215429"/>
              <a:ext cx="360060" cy="626078"/>
            </a:xfrm>
            <a:prstGeom prst="lightningBolt">
              <a:avLst/>
            </a:prstGeom>
            <a:blipFill>
              <a:blip r:embed="rId3" cstate="print"/>
              <a:stretch>
                <a:fillRect/>
              </a:stretch>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36" name="Group 135"/>
          <p:cNvGrpSpPr/>
          <p:nvPr/>
        </p:nvGrpSpPr>
        <p:grpSpPr>
          <a:xfrm>
            <a:off x="75624" y="3623087"/>
            <a:ext cx="1122407" cy="1278713"/>
            <a:chOff x="75624" y="3636811"/>
            <a:chExt cx="1122407" cy="1085233"/>
          </a:xfrm>
        </p:grpSpPr>
        <p:sp>
          <p:nvSpPr>
            <p:cNvPr id="134" name="TextBox 133"/>
            <p:cNvSpPr txBox="1"/>
            <p:nvPr/>
          </p:nvSpPr>
          <p:spPr>
            <a:xfrm>
              <a:off x="75624" y="4277991"/>
              <a:ext cx="1122407" cy="444053"/>
            </a:xfrm>
            <a:prstGeom prst="rect">
              <a:avLst/>
            </a:prstGeom>
            <a:noFill/>
            <a:ln>
              <a:solidFill>
                <a:schemeClr val="tx2"/>
              </a:solidFill>
            </a:ln>
          </p:spPr>
          <p:txBody>
            <a:bodyPr wrap="square" rtlCol="0">
              <a:spAutoFit/>
            </a:bodyPr>
            <a:lstStyle>
              <a:defPPr>
                <a:defRPr lang="en-US"/>
              </a:defPPr>
              <a:lvl1pPr algn="ctr">
                <a:defRPr sz="1400">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1</a:t>
              </a:r>
            </a:p>
            <a:p>
              <a:r>
                <a:rPr lang="en-US" dirty="0"/>
                <a:t>605-603 </a:t>
              </a:r>
              <a:r>
                <a:rPr lang="en-US" dirty="0" err="1" smtClean="0"/>
                <a:t>aC</a:t>
              </a:r>
              <a:endParaRPr lang="en-US" dirty="0"/>
            </a:p>
          </p:txBody>
        </p:sp>
        <p:sp>
          <p:nvSpPr>
            <p:cNvPr id="135" name="Line 9"/>
            <p:cNvSpPr>
              <a:spLocks noChangeShapeType="1"/>
            </p:cNvSpPr>
            <p:nvPr/>
          </p:nvSpPr>
          <p:spPr bwMode="auto">
            <a:xfrm flipH="1">
              <a:off x="639099" y="3636811"/>
              <a:ext cx="0" cy="644908"/>
            </a:xfrm>
            <a:prstGeom prst="line">
              <a:avLst/>
            </a:prstGeom>
            <a:noFill/>
            <a:ln>
              <a:solidFill>
                <a:schemeClr val="tx2"/>
              </a:solidFill>
            </a:ln>
            <a:extLst/>
          </p:spPr>
          <p:txBody>
            <a:bodyPr wrap="square" rtlCol="0">
              <a:spAutoFit/>
            </a:bodyPr>
            <a:lstStyle/>
            <a:p>
              <a:pPr algn="ctr"/>
              <a:endParaRPr lang="en-US" sz="14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51" name="Group 150"/>
          <p:cNvGrpSpPr/>
          <p:nvPr/>
        </p:nvGrpSpPr>
        <p:grpSpPr>
          <a:xfrm>
            <a:off x="864098" y="3623088"/>
            <a:ext cx="1541623" cy="1280045"/>
            <a:chOff x="864098" y="3623088"/>
            <a:chExt cx="1541623" cy="1280045"/>
          </a:xfrm>
        </p:grpSpPr>
        <p:sp>
          <p:nvSpPr>
            <p:cNvPr id="137" name="TextBox 136"/>
            <p:cNvSpPr txBox="1"/>
            <p:nvPr/>
          </p:nvSpPr>
          <p:spPr>
            <a:xfrm>
              <a:off x="1283314" y="4379913"/>
              <a:ext cx="1122407" cy="523220"/>
            </a:xfrm>
            <a:prstGeom prst="rect">
              <a:avLst/>
            </a:prstGeom>
            <a:noFill/>
            <a:ln>
              <a:solidFill>
                <a:schemeClr val="tx2"/>
              </a:solidFill>
            </a:ln>
          </p:spPr>
          <p:txBody>
            <a:bodyPr wrap="square" rtlCol="0">
              <a:spAutoFit/>
            </a:bodyPr>
            <a:lstStyle/>
            <a:p>
              <a:pPr algn="ctr"/>
              <a:r>
                <a:rPr lang="en-US" sz="1400" dirty="0">
                  <a:solidFill>
                    <a:srgbClr val="0070C0"/>
                  </a:solidFill>
                  <a:latin typeface="Tahoma" panose="020B0604030504040204" pitchFamily="34" charset="0"/>
                  <a:ea typeface="Tahoma" panose="020B0604030504040204" pitchFamily="34" charset="0"/>
                  <a:cs typeface="Tahoma" panose="020B0604030504040204" pitchFamily="34" charset="0"/>
                </a:rPr>
                <a:t>Daniel 2</a:t>
              </a:r>
            </a:p>
            <a:p>
              <a:pPr algn="ctr"/>
              <a:r>
                <a:rPr lang="en-US" sz="1400" dirty="0">
                  <a:solidFill>
                    <a:srgbClr val="0070C0"/>
                  </a:solidFill>
                  <a:latin typeface="Tahoma" panose="020B0604030504040204" pitchFamily="34" charset="0"/>
                  <a:ea typeface="Tahoma" panose="020B0604030504040204" pitchFamily="34" charset="0"/>
                  <a:cs typeface="Tahoma" panose="020B0604030504040204" pitchFamily="34" charset="0"/>
                </a:rPr>
                <a:t>603 </a:t>
              </a:r>
              <a:r>
                <a:rPr lang="en-US" sz="1400" dirty="0" err="1" smtClean="0">
                  <a:solidFill>
                    <a:srgbClr val="0070C0"/>
                  </a:solidFill>
                  <a:latin typeface="Tahoma" panose="020B0604030504040204" pitchFamily="34" charset="0"/>
                  <a:ea typeface="Tahoma" panose="020B0604030504040204" pitchFamily="34" charset="0"/>
                  <a:cs typeface="Tahoma" panose="020B0604030504040204" pitchFamily="34" charset="0"/>
                </a:rPr>
                <a:t>aC</a:t>
              </a:r>
              <a:endParaRPr lang="en-US" sz="1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38" name="Line 9"/>
            <p:cNvSpPr>
              <a:spLocks noChangeShapeType="1"/>
            </p:cNvSpPr>
            <p:nvPr/>
          </p:nvSpPr>
          <p:spPr bwMode="auto">
            <a:xfrm>
              <a:off x="864098" y="3623088"/>
              <a:ext cx="948337" cy="756826"/>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2" name="Group 151"/>
          <p:cNvGrpSpPr/>
          <p:nvPr/>
        </p:nvGrpSpPr>
        <p:grpSpPr>
          <a:xfrm>
            <a:off x="2006761" y="3623088"/>
            <a:ext cx="1727017" cy="1264496"/>
            <a:chOff x="2006761" y="3623088"/>
            <a:chExt cx="1727017" cy="1264496"/>
          </a:xfrm>
        </p:grpSpPr>
        <p:sp>
          <p:nvSpPr>
            <p:cNvPr id="139" name="TextBox 138"/>
            <p:cNvSpPr txBox="1"/>
            <p:nvPr/>
          </p:nvSpPr>
          <p:spPr>
            <a:xfrm>
              <a:off x="2515406" y="4364364"/>
              <a:ext cx="1218372"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3</a:t>
              </a:r>
            </a:p>
            <a:p>
              <a:r>
                <a:rPr lang="en-US" dirty="0"/>
                <a:t>603-587? </a:t>
              </a:r>
              <a:r>
                <a:rPr lang="en-US" dirty="0" err="1" smtClean="0"/>
                <a:t>aC</a:t>
              </a:r>
              <a:endParaRPr lang="en-US" dirty="0"/>
            </a:p>
          </p:txBody>
        </p:sp>
        <p:sp>
          <p:nvSpPr>
            <p:cNvPr id="140" name="Line 9"/>
            <p:cNvSpPr>
              <a:spLocks noChangeShapeType="1"/>
            </p:cNvSpPr>
            <p:nvPr/>
          </p:nvSpPr>
          <p:spPr bwMode="auto">
            <a:xfrm>
              <a:off x="2006761" y="3623088"/>
              <a:ext cx="1034039" cy="744469"/>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3" name="Group 152"/>
          <p:cNvGrpSpPr/>
          <p:nvPr/>
        </p:nvGrpSpPr>
        <p:grpSpPr>
          <a:xfrm>
            <a:off x="3938598" y="3638798"/>
            <a:ext cx="1218372" cy="1267395"/>
            <a:chOff x="3938598" y="3638798"/>
            <a:chExt cx="1218372" cy="1267395"/>
          </a:xfrm>
        </p:grpSpPr>
        <p:sp>
          <p:nvSpPr>
            <p:cNvPr id="141" name="TextBox 140"/>
            <p:cNvSpPr txBox="1"/>
            <p:nvPr/>
          </p:nvSpPr>
          <p:spPr>
            <a:xfrm>
              <a:off x="3938598" y="4382973"/>
              <a:ext cx="1218372"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4</a:t>
              </a:r>
            </a:p>
            <a:p>
              <a:r>
                <a:rPr lang="en-US" dirty="0" smtClean="0"/>
                <a:t>¿? </a:t>
              </a:r>
              <a:r>
                <a:rPr lang="en-US" dirty="0" err="1" smtClean="0"/>
                <a:t>aC</a:t>
              </a:r>
              <a:endParaRPr lang="en-US" dirty="0"/>
            </a:p>
          </p:txBody>
        </p:sp>
        <p:sp>
          <p:nvSpPr>
            <p:cNvPr id="142" name="Line 9"/>
            <p:cNvSpPr>
              <a:spLocks noChangeShapeType="1"/>
            </p:cNvSpPr>
            <p:nvPr/>
          </p:nvSpPr>
          <p:spPr bwMode="auto">
            <a:xfrm>
              <a:off x="4309988" y="3638798"/>
              <a:ext cx="283572" cy="744176"/>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4" name="Group 153"/>
          <p:cNvGrpSpPr/>
          <p:nvPr/>
        </p:nvGrpSpPr>
        <p:grpSpPr>
          <a:xfrm>
            <a:off x="6448472" y="3608592"/>
            <a:ext cx="1316928" cy="1307087"/>
            <a:chOff x="6448472" y="3608592"/>
            <a:chExt cx="1316928" cy="1307087"/>
          </a:xfrm>
        </p:grpSpPr>
        <p:sp>
          <p:nvSpPr>
            <p:cNvPr id="143" name="TextBox 142"/>
            <p:cNvSpPr txBox="1"/>
            <p:nvPr/>
          </p:nvSpPr>
          <p:spPr>
            <a:xfrm>
              <a:off x="6448472" y="4392459"/>
              <a:ext cx="1316928"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5-6</a:t>
              </a:r>
            </a:p>
            <a:p>
              <a:r>
                <a:rPr lang="en-US" dirty="0"/>
                <a:t>539 </a:t>
              </a:r>
              <a:r>
                <a:rPr lang="en-US" dirty="0" err="1" smtClean="0"/>
                <a:t>aC</a:t>
              </a:r>
              <a:endParaRPr lang="en-US" dirty="0"/>
            </a:p>
          </p:txBody>
        </p:sp>
        <p:sp>
          <p:nvSpPr>
            <p:cNvPr id="144" name="Line 9"/>
            <p:cNvSpPr>
              <a:spLocks noChangeShapeType="1"/>
            </p:cNvSpPr>
            <p:nvPr/>
          </p:nvSpPr>
          <p:spPr bwMode="auto">
            <a:xfrm>
              <a:off x="6712272" y="3608592"/>
              <a:ext cx="292509" cy="769988"/>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5" name="Group 154"/>
          <p:cNvGrpSpPr/>
          <p:nvPr/>
        </p:nvGrpSpPr>
        <p:grpSpPr>
          <a:xfrm>
            <a:off x="4196514" y="3655615"/>
            <a:ext cx="1247533" cy="1893808"/>
            <a:chOff x="4196514" y="3655615"/>
            <a:chExt cx="1247533" cy="1893808"/>
          </a:xfrm>
        </p:grpSpPr>
        <p:sp>
          <p:nvSpPr>
            <p:cNvPr id="145" name="TextBox 144"/>
            <p:cNvSpPr txBox="1"/>
            <p:nvPr/>
          </p:nvSpPr>
          <p:spPr>
            <a:xfrm>
              <a:off x="4196514" y="5026203"/>
              <a:ext cx="1122407"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7</a:t>
              </a:r>
            </a:p>
            <a:p>
              <a:r>
                <a:rPr lang="en-US" dirty="0"/>
                <a:t>553 </a:t>
              </a:r>
              <a:r>
                <a:rPr lang="en-US" dirty="0" err="1" smtClean="0"/>
                <a:t>aC</a:t>
              </a:r>
              <a:endParaRPr lang="en-US" dirty="0"/>
            </a:p>
          </p:txBody>
        </p:sp>
        <p:sp>
          <p:nvSpPr>
            <p:cNvPr id="146" name="Line 9"/>
            <p:cNvSpPr>
              <a:spLocks noChangeShapeType="1"/>
            </p:cNvSpPr>
            <p:nvPr/>
          </p:nvSpPr>
          <p:spPr bwMode="auto">
            <a:xfrm flipH="1">
              <a:off x="5285016" y="3655615"/>
              <a:ext cx="159031" cy="137059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6" name="Group 155"/>
          <p:cNvGrpSpPr/>
          <p:nvPr/>
        </p:nvGrpSpPr>
        <p:grpSpPr>
          <a:xfrm>
            <a:off x="5341301" y="3638797"/>
            <a:ext cx="1122407" cy="1910626"/>
            <a:chOff x="5341301" y="3638797"/>
            <a:chExt cx="1122407" cy="1910626"/>
          </a:xfrm>
        </p:grpSpPr>
        <p:sp>
          <p:nvSpPr>
            <p:cNvPr id="147" name="TextBox 146"/>
            <p:cNvSpPr txBox="1"/>
            <p:nvPr/>
          </p:nvSpPr>
          <p:spPr>
            <a:xfrm>
              <a:off x="5341301" y="5026203"/>
              <a:ext cx="1122407" cy="523220"/>
            </a:xfrm>
            <a:prstGeom prst="rect">
              <a:avLst/>
            </a:prstGeom>
            <a:noFill/>
            <a:ln>
              <a:solidFill>
                <a:schemeClr val="tx2"/>
              </a:solidFill>
            </a:ln>
          </p:spPr>
          <p:txBody>
            <a:bodyPr wrap="square" rtlCol="0">
              <a:spAutoFit/>
            </a:bodyPr>
            <a:lstStyle/>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Daniel 8</a:t>
              </a:r>
            </a:p>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551 </a:t>
              </a:r>
              <a:r>
                <a:rPr lang="en-US" sz="14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aC</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48" name="Line 9"/>
            <p:cNvSpPr>
              <a:spLocks noChangeShapeType="1"/>
            </p:cNvSpPr>
            <p:nvPr/>
          </p:nvSpPr>
          <p:spPr bwMode="auto">
            <a:xfrm>
              <a:off x="5594160" y="3638797"/>
              <a:ext cx="90966" cy="1378737"/>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sp>
        <p:nvSpPr>
          <p:cNvPr id="149" name="TextBox 148"/>
          <p:cNvSpPr txBox="1"/>
          <p:nvPr/>
        </p:nvSpPr>
        <p:spPr>
          <a:xfrm>
            <a:off x="6482309" y="5025885"/>
            <a:ext cx="1072800" cy="523220"/>
          </a:xfrm>
          <a:prstGeom prst="rect">
            <a:avLst/>
          </a:prstGeom>
          <a:noFill/>
          <a:ln>
            <a:solidFill>
              <a:schemeClr val="tx2"/>
            </a:solidFill>
          </a:ln>
        </p:spPr>
        <p:txBody>
          <a:bodyPr wrap="square" rtlCol="0">
            <a:spAutoFit/>
          </a:bodyPr>
          <a:lstStyle/>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Daniel 9</a:t>
            </a:r>
          </a:p>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539 </a:t>
            </a:r>
            <a:r>
              <a:rPr lang="en-US" sz="14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aC</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50" name="TextBox 149"/>
          <p:cNvSpPr txBox="1"/>
          <p:nvPr/>
        </p:nvSpPr>
        <p:spPr>
          <a:xfrm>
            <a:off x="7572684" y="5025885"/>
            <a:ext cx="1243258" cy="523220"/>
          </a:xfrm>
          <a:prstGeom prst="rect">
            <a:avLst/>
          </a:prstGeom>
          <a:noFill/>
          <a:ln>
            <a:solidFill>
              <a:schemeClr val="tx2"/>
            </a:solidFill>
          </a:ln>
        </p:spPr>
        <p:txBody>
          <a:bodyPr wrap="square" rtlCol="0">
            <a:spAutoFit/>
          </a:bodyPr>
          <a:lstStyle/>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Daniel 10-12</a:t>
            </a:r>
          </a:p>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536 </a:t>
            </a:r>
            <a:r>
              <a:rPr lang="en-US" sz="14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aC</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nvGrpSpPr>
          <p:cNvPr id="131" name="Group 130"/>
          <p:cNvGrpSpPr/>
          <p:nvPr/>
        </p:nvGrpSpPr>
        <p:grpSpPr>
          <a:xfrm>
            <a:off x="238624" y="1239145"/>
            <a:ext cx="8501553" cy="315751"/>
            <a:chOff x="238539" y="1486923"/>
            <a:chExt cx="8501553" cy="378901"/>
          </a:xfrm>
        </p:grpSpPr>
        <p:grpSp>
          <p:nvGrpSpPr>
            <p:cNvPr id="157" name="Group 156"/>
            <p:cNvGrpSpPr/>
            <p:nvPr/>
          </p:nvGrpSpPr>
          <p:grpSpPr>
            <a:xfrm>
              <a:off x="238539" y="1547192"/>
              <a:ext cx="8501553" cy="246490"/>
              <a:chOff x="238539" y="1547192"/>
              <a:chExt cx="8501553" cy="246490"/>
            </a:xfrm>
          </p:grpSpPr>
          <p:sp>
            <p:nvSpPr>
              <p:cNvPr id="171" name="Rectangle 170"/>
              <p:cNvSpPr/>
              <p:nvPr/>
            </p:nvSpPr>
            <p:spPr>
              <a:xfrm>
                <a:off x="3490623" y="1547192"/>
                <a:ext cx="954156" cy="24649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2" name="Rectangle 171"/>
              <p:cNvSpPr/>
              <p:nvPr/>
            </p:nvSpPr>
            <p:spPr>
              <a:xfrm>
                <a:off x="2941984" y="1547192"/>
                <a:ext cx="160350" cy="246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3" name="Rectangle 172"/>
              <p:cNvSpPr/>
              <p:nvPr/>
            </p:nvSpPr>
            <p:spPr>
              <a:xfrm>
                <a:off x="6712226" y="1547192"/>
                <a:ext cx="1771815" cy="24649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4" name="Rectangle 173"/>
              <p:cNvSpPr/>
              <p:nvPr/>
            </p:nvSpPr>
            <p:spPr>
              <a:xfrm>
                <a:off x="238539" y="1547192"/>
                <a:ext cx="1162215" cy="24649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5" name="Rectangle 174"/>
              <p:cNvSpPr/>
              <p:nvPr/>
            </p:nvSpPr>
            <p:spPr>
              <a:xfrm>
                <a:off x="8535905" y="1547192"/>
                <a:ext cx="204187" cy="2464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6" name="Rectangle 175"/>
              <p:cNvSpPr/>
              <p:nvPr/>
            </p:nvSpPr>
            <p:spPr>
              <a:xfrm>
                <a:off x="1400754" y="1547192"/>
                <a:ext cx="1541230" cy="24649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7" name="Rectangle 176"/>
              <p:cNvSpPr/>
              <p:nvPr/>
            </p:nvSpPr>
            <p:spPr>
              <a:xfrm flipH="1">
                <a:off x="3102333" y="1547192"/>
                <a:ext cx="388290" cy="2464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8" name="Rectangle 177"/>
              <p:cNvSpPr/>
              <p:nvPr/>
            </p:nvSpPr>
            <p:spPr>
              <a:xfrm>
                <a:off x="4444778" y="1547192"/>
                <a:ext cx="2267447" cy="24649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9" name="Rectangle 178"/>
              <p:cNvSpPr/>
              <p:nvPr/>
            </p:nvSpPr>
            <p:spPr>
              <a:xfrm>
                <a:off x="8484041" y="1547192"/>
                <a:ext cx="51864" cy="24649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58" name="Rectangle 157"/>
            <p:cNvSpPr/>
            <p:nvPr/>
          </p:nvSpPr>
          <p:spPr>
            <a:xfrm>
              <a:off x="238539" y="1491121"/>
              <a:ext cx="116221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9" name="Rectangle 158"/>
            <p:cNvSpPr/>
            <p:nvPr/>
          </p:nvSpPr>
          <p:spPr>
            <a:xfrm>
              <a:off x="1401333" y="1820104"/>
              <a:ext cx="1540651"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0" name="Rectangle 159"/>
            <p:cNvSpPr/>
            <p:nvPr/>
          </p:nvSpPr>
          <p:spPr>
            <a:xfrm>
              <a:off x="2941984" y="1491121"/>
              <a:ext cx="160349"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1" name="Rectangle 160"/>
            <p:cNvSpPr/>
            <p:nvPr/>
          </p:nvSpPr>
          <p:spPr>
            <a:xfrm>
              <a:off x="3490623" y="1491121"/>
              <a:ext cx="95415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2" name="Rectangle 161"/>
            <p:cNvSpPr/>
            <p:nvPr/>
          </p:nvSpPr>
          <p:spPr>
            <a:xfrm>
              <a:off x="3102333" y="1820104"/>
              <a:ext cx="38829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3" name="Rectangle 162"/>
            <p:cNvSpPr/>
            <p:nvPr/>
          </p:nvSpPr>
          <p:spPr>
            <a:xfrm>
              <a:off x="4901026" y="1489604"/>
              <a:ext cx="780637" cy="4723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4" name="Rectangle 163"/>
            <p:cNvSpPr/>
            <p:nvPr/>
          </p:nvSpPr>
          <p:spPr>
            <a:xfrm>
              <a:off x="4444778" y="1820104"/>
              <a:ext cx="41773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5" name="Rectangle 164"/>
            <p:cNvSpPr/>
            <p:nvPr/>
          </p:nvSpPr>
          <p:spPr>
            <a:xfrm>
              <a:off x="5681664" y="1820105"/>
              <a:ext cx="495300"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6" name="Rectangle 165"/>
            <p:cNvSpPr/>
            <p:nvPr/>
          </p:nvSpPr>
          <p:spPr>
            <a:xfrm>
              <a:off x="6448425" y="1820104"/>
              <a:ext cx="26380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7" name="Rectangle 166"/>
            <p:cNvSpPr/>
            <p:nvPr/>
          </p:nvSpPr>
          <p:spPr>
            <a:xfrm>
              <a:off x="6176964" y="1491121"/>
              <a:ext cx="276594"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8" name="Rectangle 167"/>
            <p:cNvSpPr/>
            <p:nvPr/>
          </p:nvSpPr>
          <p:spPr>
            <a:xfrm>
              <a:off x="6712226" y="1491121"/>
              <a:ext cx="177181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9" name="Rectangle 168"/>
            <p:cNvSpPr/>
            <p:nvPr/>
          </p:nvSpPr>
          <p:spPr>
            <a:xfrm>
              <a:off x="8535904" y="1486923"/>
              <a:ext cx="204187" cy="4991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0" name="Rectangle 169"/>
            <p:cNvSpPr/>
            <p:nvPr/>
          </p:nvSpPr>
          <p:spPr>
            <a:xfrm>
              <a:off x="8487113" y="1820104"/>
              <a:ext cx="4572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80" name="TextBox 179"/>
          <p:cNvSpPr txBox="1"/>
          <p:nvPr/>
        </p:nvSpPr>
        <p:spPr>
          <a:xfrm>
            <a:off x="399869" y="845759"/>
            <a:ext cx="928459" cy="353943"/>
          </a:xfrm>
          <a:prstGeom prst="rect">
            <a:avLst/>
          </a:prstGeom>
          <a:noFill/>
        </p:spPr>
        <p:txBody>
          <a:bodyPr wrap="none" bIns="0" rtlCol="0">
            <a:spAutoFit/>
          </a:bodyPr>
          <a:lstStyle/>
          <a:p>
            <a:pPr algn="ctr"/>
            <a:r>
              <a:rPr lang="en-US" sz="900" dirty="0">
                <a:solidFill>
                  <a:prstClr val="black"/>
                </a:solidFill>
                <a:latin typeface="Arial" panose="020B0604020202020204" pitchFamily="34" charset="0"/>
                <a:cs typeface="Arial" panose="020B0604020202020204" pitchFamily="34" charset="0"/>
              </a:rPr>
              <a:t>2166-1859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Patriarcas</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1" name="TextBox 180"/>
          <p:cNvSpPr txBox="1"/>
          <p:nvPr/>
        </p:nvSpPr>
        <p:spPr>
          <a:xfrm>
            <a:off x="1713840" y="1554896"/>
            <a:ext cx="91563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Esclavitud</a:t>
            </a:r>
            <a:r>
              <a:rPr lang="en-US" sz="1100" b="1" dirty="0" smtClean="0">
                <a:solidFill>
                  <a:prstClr val="black"/>
                </a:solidFill>
                <a:latin typeface="Arial" panose="020B0604020202020204" pitchFamily="34" charset="0"/>
                <a:cs typeface="Arial" panose="020B0604020202020204" pitchFamily="34" charset="0"/>
              </a:rPr>
              <a:t/>
            </a:r>
            <a:br>
              <a:rPr lang="en-US" sz="1100" b="1" dirty="0" smtClean="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en</a:t>
            </a:r>
            <a:r>
              <a:rPr lang="en-US" sz="1100" b="1" dirty="0" smtClean="0">
                <a:solidFill>
                  <a:prstClr val="black"/>
                </a:solidFill>
                <a:latin typeface="Arial" panose="020B0604020202020204" pitchFamily="34" charset="0"/>
                <a:cs typeface="Arial" panose="020B0604020202020204" pitchFamily="34" charset="0"/>
              </a:rPr>
              <a:t> </a:t>
            </a:r>
            <a:r>
              <a:rPr lang="en-US" sz="1100" b="1" dirty="0" err="1" smtClean="0">
                <a:solidFill>
                  <a:prstClr val="black"/>
                </a:solidFill>
                <a:latin typeface="Arial" panose="020B0604020202020204" pitchFamily="34" charset="0"/>
                <a:cs typeface="Arial" panose="020B0604020202020204" pitchFamily="34" charset="0"/>
              </a:rPr>
              <a:t>Egipto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1859-1445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82" name="TextBox 181"/>
          <p:cNvSpPr txBox="1"/>
          <p:nvPr/>
        </p:nvSpPr>
        <p:spPr>
          <a:xfrm>
            <a:off x="2422444" y="871440"/>
            <a:ext cx="928459" cy="353943"/>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1445-1405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Desierto</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3" name="TextBox 182"/>
          <p:cNvSpPr txBox="1"/>
          <p:nvPr/>
        </p:nvSpPr>
        <p:spPr>
          <a:xfrm>
            <a:off x="2857718" y="1563159"/>
            <a:ext cx="915635" cy="477054"/>
          </a:xfrm>
          <a:prstGeom prst="rect">
            <a:avLst/>
          </a:prstGeom>
          <a:noFill/>
        </p:spPr>
        <p:txBody>
          <a:bodyPr wrap="none" tIns="0" bIns="0" rtlCol="0">
            <a:spAutoFit/>
          </a:bodyPr>
          <a:lstStyle/>
          <a:p>
            <a:pPr algn="ctr"/>
            <a:r>
              <a:rPr lang="en-US" sz="1100" b="1" dirty="0" smtClean="0">
                <a:solidFill>
                  <a:prstClr val="black"/>
                </a:solidFill>
                <a:latin typeface="Arial" panose="020B0604020202020204" pitchFamily="34" charset="0"/>
                <a:cs typeface="Arial" panose="020B0604020202020204" pitchFamily="34" charset="0"/>
              </a:rPr>
              <a:t>Conquista </a:t>
            </a:r>
            <a:br>
              <a:rPr lang="en-US" sz="1100" b="1" dirty="0" smtClean="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de </a:t>
            </a:r>
            <a:r>
              <a:rPr lang="en-US" sz="1100" b="1" dirty="0" err="1" smtClean="0">
                <a:solidFill>
                  <a:prstClr val="black"/>
                </a:solidFill>
                <a:latin typeface="Arial" panose="020B0604020202020204" pitchFamily="34" charset="0"/>
                <a:cs typeface="Arial" panose="020B0604020202020204" pitchFamily="34" charset="0"/>
              </a:rPr>
              <a:t>Canaán</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1405-1300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84" name="TextBox 183"/>
          <p:cNvSpPr txBox="1"/>
          <p:nvPr/>
        </p:nvSpPr>
        <p:spPr>
          <a:xfrm>
            <a:off x="3503475" y="845759"/>
            <a:ext cx="928459" cy="353943"/>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1300-1050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Jueces</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5" name="TextBox 184"/>
          <p:cNvSpPr txBox="1"/>
          <p:nvPr/>
        </p:nvSpPr>
        <p:spPr>
          <a:xfrm>
            <a:off x="4227909" y="1563159"/>
            <a:ext cx="85151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Reino</a:t>
            </a:r>
            <a:r>
              <a:rPr lang="en-US" sz="1100" b="1" dirty="0" smtClean="0">
                <a:solidFill>
                  <a:prstClr val="black"/>
                </a:solidFill>
                <a:latin typeface="Arial" panose="020B0604020202020204" pitchFamily="34" charset="0"/>
                <a:cs typeface="Arial" panose="020B0604020202020204" pitchFamily="34" charset="0"/>
              </a:rPr>
              <a:t/>
            </a:r>
            <a:br>
              <a:rPr lang="en-US" sz="1100" b="1" dirty="0" smtClean="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unido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1050-931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86" name="TextBox 185"/>
          <p:cNvSpPr txBox="1"/>
          <p:nvPr/>
        </p:nvSpPr>
        <p:spPr>
          <a:xfrm>
            <a:off x="4891319" y="697395"/>
            <a:ext cx="787395"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931-722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Reino</a:t>
            </a:r>
            <a:r>
              <a:rPr lang="en-US" sz="1100" b="1" dirty="0" smtClean="0">
                <a:solidFill>
                  <a:prstClr val="black"/>
                </a:solidFill>
                <a:latin typeface="Arial" panose="020B0604020202020204" pitchFamily="34" charset="0"/>
                <a:cs typeface="Arial" panose="020B0604020202020204" pitchFamily="34" charset="0"/>
              </a:rPr>
              <a:t> </a:t>
            </a:r>
            <a:br>
              <a:rPr lang="en-US" sz="1100" b="1" dirty="0" smtClean="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dividido</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7" name="TextBox 186"/>
          <p:cNvSpPr txBox="1"/>
          <p:nvPr/>
        </p:nvSpPr>
        <p:spPr>
          <a:xfrm>
            <a:off x="5535624" y="1563159"/>
            <a:ext cx="78739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Judá</a:t>
            </a:r>
            <a:r>
              <a:rPr lang="en-US" sz="1100" b="1" dirty="0">
                <a:solidFill>
                  <a:prstClr val="black"/>
                </a:solidFill>
                <a:latin typeface="Arial" panose="020B0604020202020204" pitchFamily="34" charset="0"/>
                <a:cs typeface="Arial" panose="020B0604020202020204" pitchFamily="34" charset="0"/>
              </a:rPr>
              <a:t/>
            </a:r>
            <a:br>
              <a:rPr lang="en-US" sz="1100" b="1" dirty="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solo</a:t>
            </a:r>
          </a:p>
          <a:p>
            <a:pPr algn="ctr"/>
            <a:r>
              <a:rPr lang="en-US" sz="900" dirty="0" smtClean="0">
                <a:solidFill>
                  <a:prstClr val="black"/>
                </a:solidFill>
                <a:latin typeface="Arial" panose="020B0604020202020204" pitchFamily="34" charset="0"/>
                <a:cs typeface="Arial" panose="020B0604020202020204" pitchFamily="34" charset="0"/>
              </a:rPr>
              <a:t>722-605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88" name="TextBox 187"/>
          <p:cNvSpPr txBox="1"/>
          <p:nvPr/>
        </p:nvSpPr>
        <p:spPr>
          <a:xfrm>
            <a:off x="5790670" y="703072"/>
            <a:ext cx="1077538"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605-538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Cautiverio</a:t>
            </a:r>
            <a:r>
              <a:rPr lang="en-US" sz="1100" b="1" dirty="0" smtClean="0">
                <a:solidFill>
                  <a:prstClr val="black"/>
                </a:solidFill>
                <a:latin typeface="Arial" panose="020B0604020202020204" pitchFamily="34" charset="0"/>
                <a:cs typeface="Arial" panose="020B0604020202020204" pitchFamily="34" charset="0"/>
              </a:rPr>
              <a:t> </a:t>
            </a:r>
            <a:r>
              <a:rPr lang="en-US" sz="1100" b="1" dirty="0" err="1" smtClean="0">
                <a:solidFill>
                  <a:prstClr val="black"/>
                </a:solidFill>
                <a:latin typeface="Arial" panose="020B0604020202020204" pitchFamily="34" charset="0"/>
                <a:cs typeface="Arial" panose="020B0604020202020204" pitchFamily="34" charset="0"/>
              </a:rPr>
              <a:t>en</a:t>
            </a:r>
            <a:r>
              <a:rPr lang="en-US" sz="1100" b="1" dirty="0">
                <a:solidFill>
                  <a:prstClr val="black"/>
                </a:solidFill>
                <a:latin typeface="Arial" panose="020B0604020202020204" pitchFamily="34" charset="0"/>
                <a:cs typeface="Arial" panose="020B0604020202020204" pitchFamily="34" charset="0"/>
              </a:rPr>
              <a:t/>
            </a:r>
            <a:br>
              <a:rPr lang="en-US" sz="1100" b="1" dirty="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Babilonia</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9" name="TextBox 188"/>
          <p:cNvSpPr txBox="1"/>
          <p:nvPr/>
        </p:nvSpPr>
        <p:spPr>
          <a:xfrm>
            <a:off x="6304095" y="1563159"/>
            <a:ext cx="78739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Retorno</a:t>
            </a:r>
            <a:r>
              <a:rPr lang="en-US" sz="1100" b="1" dirty="0">
                <a:solidFill>
                  <a:prstClr val="black"/>
                </a:solidFill>
                <a:latin typeface="Arial" panose="020B0604020202020204" pitchFamily="34" charset="0"/>
                <a:cs typeface="Arial" panose="020B0604020202020204" pitchFamily="34" charset="0"/>
              </a:rPr>
              <a:t/>
            </a:r>
            <a:br>
              <a:rPr lang="en-US" sz="1100" b="1" dirty="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del </a:t>
            </a:r>
            <a:r>
              <a:rPr lang="en-US" sz="1100" b="1" dirty="0" err="1" smtClean="0">
                <a:solidFill>
                  <a:prstClr val="black"/>
                </a:solidFill>
                <a:latin typeface="Arial" panose="020B0604020202020204" pitchFamily="34" charset="0"/>
                <a:cs typeface="Arial" panose="020B0604020202020204" pitchFamily="34" charset="0"/>
              </a:rPr>
              <a:t>exilio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538-444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90" name="TextBox 189"/>
          <p:cNvSpPr txBox="1"/>
          <p:nvPr/>
        </p:nvSpPr>
        <p:spPr>
          <a:xfrm>
            <a:off x="6976804" y="741101"/>
            <a:ext cx="1305165" cy="477054"/>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444 </a:t>
            </a:r>
            <a:r>
              <a:rPr lang="en-US" sz="900" dirty="0" err="1" smtClean="0">
                <a:solidFill>
                  <a:prstClr val="black"/>
                </a:solidFill>
                <a:latin typeface="Arial" panose="020B0604020202020204" pitchFamily="34" charset="0"/>
                <a:cs typeface="Arial" panose="020B0604020202020204" pitchFamily="34" charset="0"/>
              </a:rPr>
              <a:t>aC</a:t>
            </a:r>
            <a:r>
              <a:rPr lang="en-US" sz="900" dirty="0" smtClean="0">
                <a:solidFill>
                  <a:prstClr val="black"/>
                </a:solidFill>
                <a:latin typeface="Arial" panose="020B0604020202020204" pitchFamily="34" charset="0"/>
                <a:cs typeface="Arial" panose="020B0604020202020204" pitchFamily="34" charset="0"/>
              </a:rPr>
              <a:t> - ~4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Años</a:t>
            </a:r>
            <a:r>
              <a:rPr lang="en-US" sz="1100" b="1" dirty="0" smtClean="0">
                <a:solidFill>
                  <a:prstClr val="black"/>
                </a:solidFill>
                <a:latin typeface="Arial" panose="020B0604020202020204" pitchFamily="34" charset="0"/>
                <a:cs typeface="Arial" panose="020B0604020202020204" pitchFamily="34" charset="0"/>
              </a:rPr>
              <a:t> de </a:t>
            </a:r>
            <a:r>
              <a:rPr lang="en-US" sz="1100" b="1" dirty="0" err="1" smtClean="0">
                <a:solidFill>
                  <a:prstClr val="black"/>
                </a:solidFill>
                <a:latin typeface="Arial" panose="020B0604020202020204" pitchFamily="34" charset="0"/>
                <a:cs typeface="Arial" panose="020B0604020202020204" pitchFamily="34" charset="0"/>
              </a:rPr>
              <a:t>silencio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800" dirty="0" smtClean="0">
                <a:solidFill>
                  <a:prstClr val="black"/>
                </a:solidFill>
                <a:latin typeface="Arial" panose="020B0604020202020204" pitchFamily="34" charset="0"/>
                <a:cs typeface="Arial" panose="020B0604020202020204" pitchFamily="34" charset="0"/>
              </a:rPr>
              <a:t>(Intertestamental)</a:t>
            </a:r>
          </a:p>
        </p:txBody>
      </p:sp>
      <p:sp>
        <p:nvSpPr>
          <p:cNvPr id="191" name="TextBox 190"/>
          <p:cNvSpPr txBox="1"/>
          <p:nvPr/>
        </p:nvSpPr>
        <p:spPr>
          <a:xfrm>
            <a:off x="7932367" y="1554853"/>
            <a:ext cx="877163" cy="477054"/>
          </a:xfrm>
          <a:prstGeom prst="rect">
            <a:avLst/>
          </a:prstGeom>
          <a:noFill/>
        </p:spPr>
        <p:txBody>
          <a:bodyPr wrap="none" tIns="0" bIns="0" rtlCol="0">
            <a:spAutoFit/>
          </a:bodyPr>
          <a:lstStyle/>
          <a:p>
            <a:pPr algn="ctr"/>
            <a:r>
              <a:rPr lang="en-US" sz="1100" b="1" dirty="0" smtClean="0">
                <a:solidFill>
                  <a:prstClr val="black"/>
                </a:solidFill>
                <a:latin typeface="Arial" panose="020B0604020202020204" pitchFamily="34" charset="0"/>
                <a:cs typeface="Arial" panose="020B0604020202020204" pitchFamily="34" charset="0"/>
              </a:rPr>
              <a:t>Vida de</a:t>
            </a:r>
            <a:br>
              <a:rPr lang="en-US" sz="1100" b="1" dirty="0" smtClean="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Cristo</a:t>
            </a:r>
          </a:p>
          <a:p>
            <a:pPr algn="ctr"/>
            <a:r>
              <a:rPr lang="en-US" sz="900" dirty="0" smtClean="0">
                <a:solidFill>
                  <a:prstClr val="black"/>
                </a:solidFill>
                <a:latin typeface="Arial" panose="020B0604020202020204" pitchFamily="34" charset="0"/>
                <a:cs typeface="Arial" panose="020B0604020202020204" pitchFamily="34" charset="0"/>
              </a:rPr>
              <a:t>4 BC – 30 </a:t>
            </a:r>
            <a:r>
              <a:rPr lang="en-US" sz="900" dirty="0" err="1" smtClean="0">
                <a:solidFill>
                  <a:prstClr val="black"/>
                </a:solidFill>
                <a:latin typeface="Arial" panose="020B0604020202020204" pitchFamily="34" charset="0"/>
                <a:cs typeface="Arial" panose="020B0604020202020204" pitchFamily="34" charset="0"/>
              </a:rPr>
              <a:t>dC</a:t>
            </a:r>
            <a:endParaRPr lang="en-US" sz="900" dirty="0">
              <a:solidFill>
                <a:prstClr val="black"/>
              </a:solidFill>
              <a:latin typeface="Arial" panose="020B0604020202020204" pitchFamily="34" charset="0"/>
              <a:cs typeface="Arial" panose="020B0604020202020204" pitchFamily="34" charset="0"/>
            </a:endParaRPr>
          </a:p>
        </p:txBody>
      </p:sp>
      <p:sp>
        <p:nvSpPr>
          <p:cNvPr id="192" name="TextBox 191"/>
          <p:cNvSpPr txBox="1"/>
          <p:nvPr/>
        </p:nvSpPr>
        <p:spPr>
          <a:xfrm>
            <a:off x="8197096" y="708346"/>
            <a:ext cx="881973"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30-90 </a:t>
            </a:r>
            <a:r>
              <a:rPr lang="en-US" sz="900" dirty="0" err="1" smtClean="0">
                <a:solidFill>
                  <a:prstClr val="black"/>
                </a:solidFill>
                <a:latin typeface="Arial" panose="020B0604020202020204" pitchFamily="34" charset="0"/>
                <a:cs typeface="Arial" panose="020B0604020202020204" pitchFamily="34" charset="0"/>
              </a:rPr>
              <a:t>dC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smtClean="0">
                <a:solidFill>
                  <a:prstClr val="black"/>
                </a:solidFill>
                <a:latin typeface="Arial" panose="020B0604020202020204" pitchFamily="34" charset="0"/>
                <a:cs typeface="Arial" panose="020B0604020202020204" pitchFamily="34" charset="0"/>
              </a:rPr>
              <a:t>La </a:t>
            </a:r>
            <a:r>
              <a:rPr lang="en-US" sz="1100" b="1" dirty="0" err="1" smtClean="0">
                <a:solidFill>
                  <a:prstClr val="black"/>
                </a:solidFill>
                <a:latin typeface="Arial" panose="020B0604020202020204" pitchFamily="34" charset="0"/>
                <a:cs typeface="Arial" panose="020B0604020202020204" pitchFamily="34" charset="0"/>
              </a:rPr>
              <a:t>iglesia</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1100" b="1" dirty="0" smtClean="0">
                <a:solidFill>
                  <a:prstClr val="black"/>
                </a:solidFill>
                <a:latin typeface="Arial" panose="020B0604020202020204" pitchFamily="34" charset="0"/>
                <a:cs typeface="Arial" panose="020B0604020202020204" pitchFamily="34" charset="0"/>
              </a:rPr>
              <a:t>Era del NT</a:t>
            </a:r>
          </a:p>
        </p:txBody>
      </p:sp>
    </p:spTree>
    <p:extLst>
      <p:ext uri="{BB962C8B-B14F-4D97-AF65-F5344CB8AC3E}">
        <p14:creationId xmlns:p14="http://schemas.microsoft.com/office/powerpoint/2010/main" val="3384710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p:cTn id="7" dur="1000" fill="hold"/>
                                        <p:tgtEl>
                                          <p:spTgt spid="77"/>
                                        </p:tgtEl>
                                        <p:attrNameLst>
                                          <p:attrName>ppt_w</p:attrName>
                                        </p:attrNameLst>
                                      </p:cBhvr>
                                      <p:tavLst>
                                        <p:tav tm="0">
                                          <p:val>
                                            <p:fltVal val="0"/>
                                          </p:val>
                                        </p:tav>
                                        <p:tav tm="100000">
                                          <p:val>
                                            <p:strVal val="#ppt_w"/>
                                          </p:val>
                                        </p:tav>
                                      </p:tavLst>
                                    </p:anim>
                                    <p:anim calcmode="lin" valueType="num">
                                      <p:cBhvr>
                                        <p:cTn id="8" dur="1000" fill="hold"/>
                                        <p:tgtEl>
                                          <p:spTgt spid="77"/>
                                        </p:tgtEl>
                                        <p:attrNameLst>
                                          <p:attrName>ppt_h</p:attrName>
                                        </p:attrNameLst>
                                      </p:cBhvr>
                                      <p:tavLst>
                                        <p:tav tm="0">
                                          <p:val>
                                            <p:fltVal val="0"/>
                                          </p:val>
                                        </p:tav>
                                        <p:tav tm="100000">
                                          <p:val>
                                            <p:strVal val="#ppt_h"/>
                                          </p:val>
                                        </p:tav>
                                      </p:tavLst>
                                    </p:anim>
                                    <p:anim calcmode="lin" valueType="num">
                                      <p:cBhvr>
                                        <p:cTn id="9" dur="1000" fill="hold"/>
                                        <p:tgtEl>
                                          <p:spTgt spid="77"/>
                                        </p:tgtEl>
                                        <p:attrNameLst>
                                          <p:attrName>style.rotation</p:attrName>
                                        </p:attrNameLst>
                                      </p:cBhvr>
                                      <p:tavLst>
                                        <p:tav tm="0">
                                          <p:val>
                                            <p:fltVal val="90"/>
                                          </p:val>
                                        </p:tav>
                                        <p:tav tm="100000">
                                          <p:val>
                                            <p:fltVal val="0"/>
                                          </p:val>
                                        </p:tav>
                                      </p:tavLst>
                                    </p:anim>
                                    <p:animEffect transition="in" filter="fade">
                                      <p:cBhvr>
                                        <p:cTn id="10" dur="1000"/>
                                        <p:tgtEl>
                                          <p:spTgt spid="7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wipe(down)">
                                      <p:cBhvr>
                                        <p:cTn id="15" dur="500"/>
                                        <p:tgtEl>
                                          <p:spTgt spid="8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9"/>
                                        </p:tgtEl>
                                        <p:attrNameLst>
                                          <p:attrName>style.visibility</p:attrName>
                                        </p:attrNameLst>
                                      </p:cBhvr>
                                      <p:to>
                                        <p:strVal val="visible"/>
                                      </p:to>
                                    </p:set>
                                    <p:animEffect transition="in" filter="wipe(down)">
                                      <p:cBhvr>
                                        <p:cTn id="20" dur="500"/>
                                        <p:tgtEl>
                                          <p:spTgt spid="1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30"/>
                                        </p:tgtEl>
                                        <p:attrNameLst>
                                          <p:attrName>style.visibility</p:attrName>
                                        </p:attrNameLst>
                                      </p:cBhvr>
                                      <p:to>
                                        <p:strVal val="visible"/>
                                      </p:to>
                                    </p:set>
                                    <p:animEffect transition="in" filter="wipe(up)">
                                      <p:cBhvr>
                                        <p:cTn id="25" dur="500"/>
                                        <p:tgtEl>
                                          <p:spTgt spid="130"/>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32"/>
                                        </p:tgtEl>
                                        <p:attrNameLst>
                                          <p:attrName>style.visibility</p:attrName>
                                        </p:attrNameLst>
                                      </p:cBhvr>
                                      <p:to>
                                        <p:strVal val="visible"/>
                                      </p:to>
                                    </p:set>
                                    <p:anim calcmode="lin" valueType="num">
                                      <p:cBhvr>
                                        <p:cTn id="30" dur="1000" fill="hold"/>
                                        <p:tgtEl>
                                          <p:spTgt spid="132"/>
                                        </p:tgtEl>
                                        <p:attrNameLst>
                                          <p:attrName>ppt_w</p:attrName>
                                        </p:attrNameLst>
                                      </p:cBhvr>
                                      <p:tavLst>
                                        <p:tav tm="0">
                                          <p:val>
                                            <p:fltVal val="0"/>
                                          </p:val>
                                        </p:tav>
                                        <p:tav tm="100000">
                                          <p:val>
                                            <p:strVal val="#ppt_w"/>
                                          </p:val>
                                        </p:tav>
                                      </p:tavLst>
                                    </p:anim>
                                    <p:anim calcmode="lin" valueType="num">
                                      <p:cBhvr>
                                        <p:cTn id="31" dur="1000" fill="hold"/>
                                        <p:tgtEl>
                                          <p:spTgt spid="132"/>
                                        </p:tgtEl>
                                        <p:attrNameLst>
                                          <p:attrName>ppt_h</p:attrName>
                                        </p:attrNameLst>
                                      </p:cBhvr>
                                      <p:tavLst>
                                        <p:tav tm="0">
                                          <p:val>
                                            <p:fltVal val="0"/>
                                          </p:val>
                                        </p:tav>
                                        <p:tav tm="100000">
                                          <p:val>
                                            <p:strVal val="#ppt_h"/>
                                          </p:val>
                                        </p:tav>
                                      </p:tavLst>
                                    </p:anim>
                                    <p:anim calcmode="lin" valueType="num">
                                      <p:cBhvr>
                                        <p:cTn id="32" dur="1000" fill="hold"/>
                                        <p:tgtEl>
                                          <p:spTgt spid="132"/>
                                        </p:tgtEl>
                                        <p:attrNameLst>
                                          <p:attrName>style.rotation</p:attrName>
                                        </p:attrNameLst>
                                      </p:cBhvr>
                                      <p:tavLst>
                                        <p:tav tm="0">
                                          <p:val>
                                            <p:fltVal val="90"/>
                                          </p:val>
                                        </p:tav>
                                        <p:tav tm="100000">
                                          <p:val>
                                            <p:fltVal val="0"/>
                                          </p:val>
                                        </p:tav>
                                      </p:tavLst>
                                    </p:anim>
                                    <p:animEffect transition="in" filter="fade">
                                      <p:cBhvr>
                                        <p:cTn id="33" dur="1000"/>
                                        <p:tgtEl>
                                          <p:spTgt spid="13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33"/>
                                        </p:tgtEl>
                                        <p:attrNameLst>
                                          <p:attrName>style.visibility</p:attrName>
                                        </p:attrNameLst>
                                      </p:cBhvr>
                                      <p:to>
                                        <p:strVal val="visible"/>
                                      </p:to>
                                    </p:set>
                                    <p:anim calcmode="lin" valueType="num">
                                      <p:cBhvr>
                                        <p:cTn id="38" dur="500" fill="hold"/>
                                        <p:tgtEl>
                                          <p:spTgt spid="133"/>
                                        </p:tgtEl>
                                        <p:attrNameLst>
                                          <p:attrName>ppt_w</p:attrName>
                                        </p:attrNameLst>
                                      </p:cBhvr>
                                      <p:tavLst>
                                        <p:tav tm="0">
                                          <p:val>
                                            <p:fltVal val="0"/>
                                          </p:val>
                                        </p:tav>
                                        <p:tav tm="100000">
                                          <p:val>
                                            <p:strVal val="#ppt_w"/>
                                          </p:val>
                                        </p:tav>
                                      </p:tavLst>
                                    </p:anim>
                                    <p:anim calcmode="lin" valueType="num">
                                      <p:cBhvr>
                                        <p:cTn id="39" dur="500" fill="hold"/>
                                        <p:tgtEl>
                                          <p:spTgt spid="133"/>
                                        </p:tgtEl>
                                        <p:attrNameLst>
                                          <p:attrName>ppt_h</p:attrName>
                                        </p:attrNameLst>
                                      </p:cBhvr>
                                      <p:tavLst>
                                        <p:tav tm="0">
                                          <p:val>
                                            <p:fltVal val="0"/>
                                          </p:val>
                                        </p:tav>
                                        <p:tav tm="100000">
                                          <p:val>
                                            <p:strVal val="#ppt_h"/>
                                          </p:val>
                                        </p:tav>
                                      </p:tavLst>
                                    </p:anim>
                                    <p:animEffect transition="in" filter="fade">
                                      <p:cBhvr>
                                        <p:cTn id="40" dur="500"/>
                                        <p:tgtEl>
                                          <p:spTgt spid="13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36"/>
                                        </p:tgtEl>
                                        <p:attrNameLst>
                                          <p:attrName>style.visibility</p:attrName>
                                        </p:attrNameLst>
                                      </p:cBhvr>
                                      <p:to>
                                        <p:strVal val="visible"/>
                                      </p:to>
                                    </p:set>
                                    <p:animEffect transition="in" filter="wipe(up)">
                                      <p:cBhvr>
                                        <p:cTn id="45" dur="500"/>
                                        <p:tgtEl>
                                          <p:spTgt spid="13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151"/>
                                        </p:tgtEl>
                                        <p:attrNameLst>
                                          <p:attrName>style.visibility</p:attrName>
                                        </p:attrNameLst>
                                      </p:cBhvr>
                                      <p:to>
                                        <p:strVal val="visible"/>
                                      </p:to>
                                    </p:set>
                                    <p:animEffect transition="in" filter="wipe(up)">
                                      <p:cBhvr>
                                        <p:cTn id="50" dur="500"/>
                                        <p:tgtEl>
                                          <p:spTgt spid="15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152"/>
                                        </p:tgtEl>
                                        <p:attrNameLst>
                                          <p:attrName>style.visibility</p:attrName>
                                        </p:attrNameLst>
                                      </p:cBhvr>
                                      <p:to>
                                        <p:strVal val="visible"/>
                                      </p:to>
                                    </p:set>
                                    <p:animEffect transition="in" filter="wipe(up)">
                                      <p:cBhvr>
                                        <p:cTn id="55" dur="500"/>
                                        <p:tgtEl>
                                          <p:spTgt spid="15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153"/>
                                        </p:tgtEl>
                                        <p:attrNameLst>
                                          <p:attrName>style.visibility</p:attrName>
                                        </p:attrNameLst>
                                      </p:cBhvr>
                                      <p:to>
                                        <p:strVal val="visible"/>
                                      </p:to>
                                    </p:set>
                                    <p:animEffect transition="in" filter="wipe(up)">
                                      <p:cBhvr>
                                        <p:cTn id="60" dur="500"/>
                                        <p:tgtEl>
                                          <p:spTgt spid="15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154"/>
                                        </p:tgtEl>
                                        <p:attrNameLst>
                                          <p:attrName>style.visibility</p:attrName>
                                        </p:attrNameLst>
                                      </p:cBhvr>
                                      <p:to>
                                        <p:strVal val="visible"/>
                                      </p:to>
                                    </p:set>
                                    <p:animEffect transition="in" filter="wipe(up)">
                                      <p:cBhvr>
                                        <p:cTn id="65" dur="500"/>
                                        <p:tgtEl>
                                          <p:spTgt spid="15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155"/>
                                        </p:tgtEl>
                                        <p:attrNameLst>
                                          <p:attrName>style.visibility</p:attrName>
                                        </p:attrNameLst>
                                      </p:cBhvr>
                                      <p:to>
                                        <p:strVal val="visible"/>
                                      </p:to>
                                    </p:set>
                                    <p:animEffect transition="in" filter="wipe(up)">
                                      <p:cBhvr>
                                        <p:cTn id="70" dur="500"/>
                                        <p:tgtEl>
                                          <p:spTgt spid="155"/>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156"/>
                                        </p:tgtEl>
                                        <p:attrNameLst>
                                          <p:attrName>style.visibility</p:attrName>
                                        </p:attrNameLst>
                                      </p:cBhvr>
                                      <p:to>
                                        <p:strVal val="visible"/>
                                      </p:to>
                                    </p:set>
                                    <p:animEffect transition="in" filter="wipe(up)">
                                      <p:cBhvr>
                                        <p:cTn id="75" dur="500"/>
                                        <p:tgtEl>
                                          <p:spTgt spid="156"/>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49"/>
                                        </p:tgtEl>
                                        <p:attrNameLst>
                                          <p:attrName>style.visibility</p:attrName>
                                        </p:attrNameLst>
                                      </p:cBhvr>
                                      <p:to>
                                        <p:strVal val="visible"/>
                                      </p:to>
                                    </p:set>
                                    <p:animEffect transition="in" filter="wipe(down)">
                                      <p:cBhvr>
                                        <p:cTn id="80" dur="500"/>
                                        <p:tgtEl>
                                          <p:spTgt spid="14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150"/>
                                        </p:tgtEl>
                                        <p:attrNameLst>
                                          <p:attrName>style.visibility</p:attrName>
                                        </p:attrNameLst>
                                      </p:cBhvr>
                                      <p:to>
                                        <p:strVal val="visible"/>
                                      </p:to>
                                    </p:set>
                                    <p:animEffect transition="in" filter="wipe(down)">
                                      <p:cBhvr>
                                        <p:cTn id="85" dur="500"/>
                                        <p:tgtEl>
                                          <p:spTgt spid="150"/>
                                        </p:tgtEl>
                                      </p:cBhvr>
                                    </p:animEffect>
                                  </p:childTnLst>
                                </p:cTn>
                              </p:par>
                            </p:childTnLst>
                          </p:cTn>
                        </p:par>
                      </p:childTnLst>
                    </p:cTn>
                  </p:par>
                  <p:par>
                    <p:cTn id="86" fill="hold">
                      <p:stCondLst>
                        <p:cond delay="indefinite"/>
                      </p:stCondLst>
                      <p:childTnLst>
                        <p:par>
                          <p:cTn id="87" fill="hold">
                            <p:stCondLst>
                              <p:cond delay="0"/>
                            </p:stCondLst>
                            <p:childTnLst>
                              <p:par>
                                <p:cTn id="88" presetID="0" presetClass="path" presetSubtype="0" accel="50000" decel="50000" fill="hold" grpId="0" nodeType="clickEffect">
                                  <p:stCondLst>
                                    <p:cond delay="0"/>
                                  </p:stCondLst>
                                  <p:childTnLst>
                                    <p:animMotion origin="layout" path="M 0 0 C 0.00035 0.04953 0.00087 0.09907 0.00191 0.14977 C 0.00295 0.20046 0.01927 0.2537 0.0066 0.3044 C -0.00608 0.35509 -0.04028 0.40463 -0.07448 0.45416 " pathEditMode="relative" ptsTypes="aaaA">
                                      <p:cBhvr>
                                        <p:cTn id="89" dur="2000" fill="hold"/>
                                        <p:tgtEl>
                                          <p:spTgt spid="186"/>
                                        </p:tgtEl>
                                        <p:attrNameLst>
                                          <p:attrName>ppt_x</p:attrName>
                                          <p:attrName>ppt_y</p:attrName>
                                        </p:attrNameLst>
                                      </p:cBhvr>
                                    </p:animMotion>
                                  </p:childTnLst>
                                </p:cTn>
                              </p:par>
                            </p:childTnLst>
                          </p:cTn>
                        </p:par>
                        <p:par>
                          <p:cTn id="90" fill="hold">
                            <p:stCondLst>
                              <p:cond delay="2000"/>
                            </p:stCondLst>
                            <p:childTnLst>
                              <p:par>
                                <p:cTn id="91" presetID="31" presetClass="exit" presetSubtype="0" fill="hold" grpId="1" nodeType="afterEffect">
                                  <p:stCondLst>
                                    <p:cond delay="0"/>
                                  </p:stCondLst>
                                  <p:childTnLst>
                                    <p:anim calcmode="lin" valueType="num">
                                      <p:cBhvr>
                                        <p:cTn id="92" dur="1500"/>
                                        <p:tgtEl>
                                          <p:spTgt spid="186"/>
                                        </p:tgtEl>
                                        <p:attrNameLst>
                                          <p:attrName>ppt_w</p:attrName>
                                        </p:attrNameLst>
                                      </p:cBhvr>
                                      <p:tavLst>
                                        <p:tav tm="0">
                                          <p:val>
                                            <p:strVal val="ppt_w"/>
                                          </p:val>
                                        </p:tav>
                                        <p:tav tm="100000">
                                          <p:val>
                                            <p:fltVal val="0"/>
                                          </p:val>
                                        </p:tav>
                                      </p:tavLst>
                                    </p:anim>
                                    <p:anim calcmode="lin" valueType="num">
                                      <p:cBhvr>
                                        <p:cTn id="93" dur="1500"/>
                                        <p:tgtEl>
                                          <p:spTgt spid="186"/>
                                        </p:tgtEl>
                                        <p:attrNameLst>
                                          <p:attrName>ppt_h</p:attrName>
                                        </p:attrNameLst>
                                      </p:cBhvr>
                                      <p:tavLst>
                                        <p:tav tm="0">
                                          <p:val>
                                            <p:strVal val="ppt_h"/>
                                          </p:val>
                                        </p:tav>
                                        <p:tav tm="100000">
                                          <p:val>
                                            <p:fltVal val="0"/>
                                          </p:val>
                                        </p:tav>
                                      </p:tavLst>
                                    </p:anim>
                                    <p:anim calcmode="lin" valueType="num">
                                      <p:cBhvr>
                                        <p:cTn id="94" dur="1500"/>
                                        <p:tgtEl>
                                          <p:spTgt spid="186"/>
                                        </p:tgtEl>
                                        <p:attrNameLst>
                                          <p:attrName>style.rotation</p:attrName>
                                        </p:attrNameLst>
                                      </p:cBhvr>
                                      <p:tavLst>
                                        <p:tav tm="0">
                                          <p:val>
                                            <p:fltVal val="0"/>
                                          </p:val>
                                        </p:tav>
                                        <p:tav tm="100000">
                                          <p:val>
                                            <p:fltVal val="90"/>
                                          </p:val>
                                        </p:tav>
                                      </p:tavLst>
                                    </p:anim>
                                    <p:animEffect transition="out" filter="fade">
                                      <p:cBhvr>
                                        <p:cTn id="95" dur="1500"/>
                                        <p:tgtEl>
                                          <p:spTgt spid="186"/>
                                        </p:tgtEl>
                                      </p:cBhvr>
                                    </p:animEffect>
                                    <p:set>
                                      <p:cBhvr>
                                        <p:cTn id="96" dur="1" fill="hold">
                                          <p:stCondLst>
                                            <p:cond delay="1499"/>
                                          </p:stCondLst>
                                        </p:cTn>
                                        <p:tgtEl>
                                          <p:spTgt spid="1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150" grpId="0" animBg="1"/>
      <p:bldP spid="186" grpId="0"/>
      <p:bldP spid="186" grpId="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952500"/>
          </a:xfrm>
        </p:spPr>
        <p:txBody>
          <a:bodyPr>
            <a:noAutofit/>
          </a:bodyPr>
          <a:lstStyle/>
          <a:p>
            <a:r>
              <a:rPr lang="en-US" sz="6000" dirty="0" err="1" smtClean="0"/>
              <a:t>Ciclo</a:t>
            </a:r>
            <a:r>
              <a:rPr lang="en-US" sz="6000" dirty="0" smtClean="0"/>
              <a:t> de </a:t>
            </a:r>
            <a:r>
              <a:rPr lang="en-US" sz="6000" dirty="0" err="1" smtClean="0"/>
              <a:t>visiones</a:t>
            </a:r>
            <a:endParaRPr lang="en-US" sz="6000" dirty="0"/>
          </a:p>
        </p:txBody>
      </p:sp>
      <p:sp>
        <p:nvSpPr>
          <p:cNvPr id="3" name="TextBox 2"/>
          <p:cNvSpPr txBox="1"/>
          <p:nvPr/>
        </p:nvSpPr>
        <p:spPr>
          <a:xfrm>
            <a:off x="103314" y="1409700"/>
            <a:ext cx="301686" cy="369332"/>
          </a:xfrm>
          <a:prstGeom prst="rect">
            <a:avLst/>
          </a:prstGeom>
          <a:noFill/>
        </p:spPr>
        <p:txBody>
          <a:bodyPr wrap="none" rtlCol="0">
            <a:spAutoFit/>
          </a:bodyPr>
          <a:lstStyle/>
          <a:p>
            <a:pPr algn="ctr"/>
            <a:r>
              <a:rPr lang="en-US" dirty="0">
                <a:solidFill>
                  <a:prstClr val="black"/>
                </a:solidFill>
              </a:rPr>
              <a:t>1</a:t>
            </a:r>
          </a:p>
        </p:txBody>
      </p:sp>
      <p:sp>
        <p:nvSpPr>
          <p:cNvPr id="4" name="TextBox 3"/>
          <p:cNvSpPr txBox="1"/>
          <p:nvPr/>
        </p:nvSpPr>
        <p:spPr>
          <a:xfrm>
            <a:off x="720558" y="1343680"/>
            <a:ext cx="367409" cy="523220"/>
          </a:xfrm>
          <a:prstGeom prst="rect">
            <a:avLst/>
          </a:prstGeom>
          <a:solidFill>
            <a:srgbClr val="FFFF00"/>
          </a:solidFill>
          <a:ln>
            <a:solidFill>
              <a:schemeClr val="tx1"/>
            </a:solidFill>
          </a:ln>
        </p:spPr>
        <p:txBody>
          <a:bodyPr wrap="none" rtlCol="0">
            <a:spAutoFit/>
          </a:bodyPr>
          <a:lstStyle/>
          <a:p>
            <a:pPr algn="ctr"/>
            <a:r>
              <a:rPr lang="en-US" sz="2800" dirty="0" smtClean="0">
                <a:solidFill>
                  <a:prstClr val="black"/>
                </a:solidFill>
              </a:rPr>
              <a:t>2</a:t>
            </a:r>
            <a:endParaRPr lang="en-US" sz="2800" dirty="0">
              <a:solidFill>
                <a:prstClr val="black"/>
              </a:solidFill>
            </a:endParaRPr>
          </a:p>
        </p:txBody>
      </p:sp>
      <p:sp>
        <p:nvSpPr>
          <p:cNvPr id="5" name="TextBox 4"/>
          <p:cNvSpPr txBox="1"/>
          <p:nvPr/>
        </p:nvSpPr>
        <p:spPr>
          <a:xfrm>
            <a:off x="1371600" y="1409700"/>
            <a:ext cx="301686" cy="369332"/>
          </a:xfrm>
          <a:prstGeom prst="rect">
            <a:avLst/>
          </a:prstGeom>
          <a:noFill/>
        </p:spPr>
        <p:txBody>
          <a:bodyPr wrap="none" rtlCol="0">
            <a:spAutoFit/>
          </a:bodyPr>
          <a:lstStyle/>
          <a:p>
            <a:pPr algn="ctr"/>
            <a:r>
              <a:rPr lang="en-US" dirty="0" smtClean="0">
                <a:solidFill>
                  <a:prstClr val="black"/>
                </a:solidFill>
              </a:rPr>
              <a:t>3</a:t>
            </a:r>
            <a:endParaRPr lang="en-US" dirty="0">
              <a:solidFill>
                <a:prstClr val="black"/>
              </a:solidFill>
            </a:endParaRPr>
          </a:p>
        </p:txBody>
      </p:sp>
      <p:sp>
        <p:nvSpPr>
          <p:cNvPr id="6" name="TextBox 5"/>
          <p:cNvSpPr txBox="1"/>
          <p:nvPr/>
        </p:nvSpPr>
        <p:spPr>
          <a:xfrm>
            <a:off x="1905000" y="1402200"/>
            <a:ext cx="301686" cy="369332"/>
          </a:xfrm>
          <a:prstGeom prst="rect">
            <a:avLst/>
          </a:prstGeom>
          <a:noFill/>
        </p:spPr>
        <p:txBody>
          <a:bodyPr wrap="none" rtlCol="0">
            <a:spAutoFit/>
          </a:bodyPr>
          <a:lstStyle/>
          <a:p>
            <a:pPr algn="ctr"/>
            <a:r>
              <a:rPr lang="en-US" dirty="0" smtClean="0">
                <a:solidFill>
                  <a:prstClr val="black"/>
                </a:solidFill>
              </a:rPr>
              <a:t>4</a:t>
            </a:r>
            <a:endParaRPr lang="en-US" dirty="0">
              <a:solidFill>
                <a:prstClr val="black"/>
              </a:solidFill>
            </a:endParaRPr>
          </a:p>
        </p:txBody>
      </p:sp>
      <p:sp>
        <p:nvSpPr>
          <p:cNvPr id="7" name="TextBox 6"/>
          <p:cNvSpPr txBox="1"/>
          <p:nvPr/>
        </p:nvSpPr>
        <p:spPr>
          <a:xfrm>
            <a:off x="2429819" y="1409700"/>
            <a:ext cx="301686" cy="369332"/>
          </a:xfrm>
          <a:prstGeom prst="rect">
            <a:avLst/>
          </a:prstGeom>
          <a:noFill/>
        </p:spPr>
        <p:txBody>
          <a:bodyPr wrap="none" rtlCol="0">
            <a:spAutoFit/>
          </a:bodyPr>
          <a:lstStyle/>
          <a:p>
            <a:pPr algn="ctr"/>
            <a:r>
              <a:rPr lang="en-US" dirty="0" smtClean="0">
                <a:solidFill>
                  <a:prstClr val="black"/>
                </a:solidFill>
              </a:rPr>
              <a:t>5</a:t>
            </a:r>
            <a:endParaRPr lang="en-US" dirty="0">
              <a:solidFill>
                <a:prstClr val="black"/>
              </a:solidFill>
            </a:endParaRPr>
          </a:p>
        </p:txBody>
      </p:sp>
      <p:sp>
        <p:nvSpPr>
          <p:cNvPr id="8" name="TextBox 7"/>
          <p:cNvSpPr txBox="1"/>
          <p:nvPr/>
        </p:nvSpPr>
        <p:spPr>
          <a:xfrm>
            <a:off x="2963219" y="1402200"/>
            <a:ext cx="301686" cy="369332"/>
          </a:xfrm>
          <a:prstGeom prst="rect">
            <a:avLst/>
          </a:prstGeom>
          <a:noFill/>
        </p:spPr>
        <p:txBody>
          <a:bodyPr wrap="none" rtlCol="0">
            <a:spAutoFit/>
          </a:bodyPr>
          <a:lstStyle/>
          <a:p>
            <a:pPr algn="ctr"/>
            <a:r>
              <a:rPr lang="en-US" dirty="0" smtClean="0">
                <a:solidFill>
                  <a:prstClr val="black"/>
                </a:solidFill>
              </a:rPr>
              <a:t>6</a:t>
            </a:r>
            <a:endParaRPr lang="en-US" dirty="0">
              <a:solidFill>
                <a:prstClr val="black"/>
              </a:solidFill>
            </a:endParaRPr>
          </a:p>
        </p:txBody>
      </p:sp>
      <p:sp>
        <p:nvSpPr>
          <p:cNvPr id="9" name="TextBox 8"/>
          <p:cNvSpPr txBox="1"/>
          <p:nvPr/>
        </p:nvSpPr>
        <p:spPr>
          <a:xfrm>
            <a:off x="3692358" y="1343680"/>
            <a:ext cx="367408" cy="523220"/>
          </a:xfrm>
          <a:prstGeom prst="rect">
            <a:avLst/>
          </a:prstGeom>
          <a:solidFill>
            <a:srgbClr val="FFFF00"/>
          </a:solidFill>
          <a:ln>
            <a:solidFill>
              <a:schemeClr val="tx1"/>
            </a:solidFill>
          </a:ln>
        </p:spPr>
        <p:txBody>
          <a:bodyPr wrap="none" rtlCol="0">
            <a:spAutoFit/>
          </a:bodyPr>
          <a:lstStyle>
            <a:defPPr>
              <a:defRPr lang="en-US"/>
            </a:defPPr>
            <a:lvl1pPr algn="ctr">
              <a:defRPr sz="2800"/>
            </a:lvl1pPr>
          </a:lstStyle>
          <a:p>
            <a:r>
              <a:rPr lang="en-US" dirty="0">
                <a:solidFill>
                  <a:prstClr val="black"/>
                </a:solidFill>
              </a:rPr>
              <a:t>7</a:t>
            </a:r>
          </a:p>
        </p:txBody>
      </p:sp>
      <p:sp>
        <p:nvSpPr>
          <p:cNvPr id="10" name="TextBox 9"/>
          <p:cNvSpPr txBox="1"/>
          <p:nvPr/>
        </p:nvSpPr>
        <p:spPr>
          <a:xfrm>
            <a:off x="4636160" y="1402200"/>
            <a:ext cx="301686" cy="369332"/>
          </a:xfrm>
          <a:prstGeom prst="rect">
            <a:avLst/>
          </a:prstGeom>
          <a:noFill/>
        </p:spPr>
        <p:txBody>
          <a:bodyPr wrap="none" rtlCol="0">
            <a:spAutoFit/>
          </a:bodyPr>
          <a:lstStyle/>
          <a:p>
            <a:pPr algn="ctr"/>
            <a:r>
              <a:rPr lang="en-US" dirty="0" smtClean="0">
                <a:solidFill>
                  <a:prstClr val="black"/>
                </a:solidFill>
              </a:rPr>
              <a:t>8</a:t>
            </a:r>
            <a:endParaRPr lang="en-US" dirty="0">
              <a:solidFill>
                <a:prstClr val="black"/>
              </a:solidFill>
            </a:endParaRPr>
          </a:p>
        </p:txBody>
      </p:sp>
      <p:sp>
        <p:nvSpPr>
          <p:cNvPr id="11" name="TextBox 10"/>
          <p:cNvSpPr txBox="1"/>
          <p:nvPr/>
        </p:nvSpPr>
        <p:spPr>
          <a:xfrm>
            <a:off x="5652392" y="1333500"/>
            <a:ext cx="367408" cy="523220"/>
          </a:xfrm>
          <a:prstGeom prst="rect">
            <a:avLst/>
          </a:prstGeom>
          <a:solidFill>
            <a:srgbClr val="FFFF00"/>
          </a:solidFill>
          <a:ln>
            <a:solidFill>
              <a:schemeClr val="tx1"/>
            </a:solidFill>
          </a:ln>
        </p:spPr>
        <p:txBody>
          <a:bodyPr wrap="none" rtlCol="0">
            <a:spAutoFit/>
          </a:bodyPr>
          <a:lstStyle>
            <a:defPPr>
              <a:defRPr lang="en-US"/>
            </a:defPPr>
            <a:lvl1pPr algn="ctr">
              <a:defRPr sz="2800"/>
            </a:lvl1pPr>
          </a:lstStyle>
          <a:p>
            <a:r>
              <a:rPr lang="en-US" dirty="0">
                <a:solidFill>
                  <a:prstClr val="black"/>
                </a:solidFill>
              </a:rPr>
              <a:t>9</a:t>
            </a:r>
          </a:p>
        </p:txBody>
      </p:sp>
      <p:sp>
        <p:nvSpPr>
          <p:cNvPr id="12" name="TextBox 11"/>
          <p:cNvSpPr txBox="1"/>
          <p:nvPr/>
        </p:nvSpPr>
        <p:spPr>
          <a:xfrm>
            <a:off x="6439296" y="1402200"/>
            <a:ext cx="418704" cy="369332"/>
          </a:xfrm>
          <a:prstGeom prst="rect">
            <a:avLst/>
          </a:prstGeom>
          <a:noFill/>
        </p:spPr>
        <p:txBody>
          <a:bodyPr wrap="none" rtlCol="0">
            <a:spAutoFit/>
          </a:bodyPr>
          <a:lstStyle/>
          <a:p>
            <a:pPr algn="ctr"/>
            <a:r>
              <a:rPr lang="en-US" dirty="0" smtClean="0">
                <a:solidFill>
                  <a:prstClr val="black"/>
                </a:solidFill>
              </a:rPr>
              <a:t>10</a:t>
            </a:r>
            <a:endParaRPr lang="en-US" dirty="0">
              <a:solidFill>
                <a:prstClr val="black"/>
              </a:solidFill>
            </a:endParaRPr>
          </a:p>
        </p:txBody>
      </p:sp>
      <p:sp>
        <p:nvSpPr>
          <p:cNvPr id="13" name="TextBox 12"/>
          <p:cNvSpPr txBox="1"/>
          <p:nvPr/>
        </p:nvSpPr>
        <p:spPr>
          <a:xfrm>
            <a:off x="7362640" y="1409700"/>
            <a:ext cx="418704" cy="369332"/>
          </a:xfrm>
          <a:prstGeom prst="rect">
            <a:avLst/>
          </a:prstGeom>
          <a:noFill/>
        </p:spPr>
        <p:txBody>
          <a:bodyPr wrap="none" rtlCol="0">
            <a:spAutoFit/>
          </a:bodyPr>
          <a:lstStyle/>
          <a:p>
            <a:pPr algn="ctr"/>
            <a:r>
              <a:rPr lang="en-US" dirty="0" smtClean="0">
                <a:solidFill>
                  <a:prstClr val="black"/>
                </a:solidFill>
              </a:rPr>
              <a:t>11</a:t>
            </a:r>
            <a:endParaRPr lang="en-US" dirty="0">
              <a:solidFill>
                <a:prstClr val="black"/>
              </a:solidFill>
            </a:endParaRPr>
          </a:p>
        </p:txBody>
      </p:sp>
      <p:sp>
        <p:nvSpPr>
          <p:cNvPr id="14" name="TextBox 13"/>
          <p:cNvSpPr txBox="1"/>
          <p:nvPr/>
        </p:nvSpPr>
        <p:spPr>
          <a:xfrm>
            <a:off x="8486515" y="1402200"/>
            <a:ext cx="418704" cy="369332"/>
          </a:xfrm>
          <a:prstGeom prst="rect">
            <a:avLst/>
          </a:prstGeom>
          <a:noFill/>
        </p:spPr>
        <p:txBody>
          <a:bodyPr wrap="none" rtlCol="0">
            <a:spAutoFit/>
          </a:bodyPr>
          <a:lstStyle/>
          <a:p>
            <a:pPr algn="ctr"/>
            <a:r>
              <a:rPr lang="en-US" dirty="0" smtClean="0">
                <a:solidFill>
                  <a:prstClr val="black"/>
                </a:solidFill>
              </a:rPr>
              <a:t>12</a:t>
            </a:r>
            <a:endParaRPr lang="en-US" dirty="0">
              <a:solidFill>
                <a:prstClr val="black"/>
              </a:solidFill>
            </a:endParaRPr>
          </a:p>
        </p:txBody>
      </p:sp>
      <p:sp>
        <p:nvSpPr>
          <p:cNvPr id="15" name="TextBox 14"/>
          <p:cNvSpPr txBox="1"/>
          <p:nvPr/>
        </p:nvSpPr>
        <p:spPr>
          <a:xfrm>
            <a:off x="350909" y="1950303"/>
            <a:ext cx="1106713" cy="837152"/>
          </a:xfrm>
          <a:prstGeom prst="rect">
            <a:avLst/>
          </a:prstGeom>
          <a:noFill/>
        </p:spPr>
        <p:txBody>
          <a:bodyPr wrap="none" rtlCol="0">
            <a:spAutoFit/>
          </a:bodyPr>
          <a:lstStyle/>
          <a:p>
            <a:pPr algn="ctr">
              <a:lnSpc>
                <a:spcPct val="80000"/>
              </a:lnSpc>
            </a:pPr>
            <a:r>
              <a:rPr lang="en-US" sz="2000" b="1" dirty="0" smtClean="0">
                <a:solidFill>
                  <a:prstClr val="black"/>
                </a:solidFill>
              </a:rPr>
              <a:t>Gran</a:t>
            </a:r>
            <a:br>
              <a:rPr lang="en-US" sz="2000" b="1" dirty="0" smtClean="0">
                <a:solidFill>
                  <a:prstClr val="black"/>
                </a:solidFill>
              </a:rPr>
            </a:br>
            <a:r>
              <a:rPr lang="en-US" sz="2000" b="1" dirty="0" smtClean="0">
                <a:solidFill>
                  <a:prstClr val="black"/>
                </a:solidFill>
              </a:rPr>
              <a:t>hombre </a:t>
            </a:r>
            <a:br>
              <a:rPr lang="en-US" sz="2000" b="1" dirty="0" smtClean="0">
                <a:solidFill>
                  <a:prstClr val="black"/>
                </a:solidFill>
              </a:rPr>
            </a:br>
            <a:r>
              <a:rPr lang="en-US" sz="2000" b="1" dirty="0" err="1" smtClean="0">
                <a:solidFill>
                  <a:prstClr val="black"/>
                </a:solidFill>
              </a:rPr>
              <a:t>metálico</a:t>
            </a:r>
            <a:endParaRPr lang="en-US" sz="2000" b="1" dirty="0">
              <a:solidFill>
                <a:prstClr val="black"/>
              </a:solidFill>
            </a:endParaRPr>
          </a:p>
        </p:txBody>
      </p:sp>
      <p:sp>
        <p:nvSpPr>
          <p:cNvPr id="16" name="TextBox 15"/>
          <p:cNvSpPr txBox="1"/>
          <p:nvPr/>
        </p:nvSpPr>
        <p:spPr>
          <a:xfrm>
            <a:off x="3398565" y="1967925"/>
            <a:ext cx="955005" cy="590931"/>
          </a:xfrm>
          <a:prstGeom prst="rect">
            <a:avLst/>
          </a:prstGeom>
          <a:noFill/>
        </p:spPr>
        <p:txBody>
          <a:bodyPr wrap="none" rtlCol="0">
            <a:spAutoFit/>
          </a:bodyPr>
          <a:lstStyle/>
          <a:p>
            <a:pPr algn="ctr">
              <a:lnSpc>
                <a:spcPct val="80000"/>
              </a:lnSpc>
            </a:pPr>
            <a:r>
              <a:rPr lang="en-US" sz="2000" b="1" dirty="0" err="1" smtClean="0">
                <a:solidFill>
                  <a:prstClr val="black"/>
                </a:solidFill>
              </a:rPr>
              <a:t>Cuatro</a:t>
            </a:r>
            <a:r>
              <a:rPr lang="en-US" sz="2000" b="1" dirty="0" smtClean="0">
                <a:solidFill>
                  <a:prstClr val="black"/>
                </a:solidFill>
              </a:rPr>
              <a:t> </a:t>
            </a:r>
            <a:br>
              <a:rPr lang="en-US" sz="2000" b="1" dirty="0" smtClean="0">
                <a:solidFill>
                  <a:prstClr val="black"/>
                </a:solidFill>
              </a:rPr>
            </a:br>
            <a:r>
              <a:rPr lang="en-US" sz="2000" b="1" dirty="0" err="1" smtClean="0">
                <a:solidFill>
                  <a:prstClr val="black"/>
                </a:solidFill>
              </a:rPr>
              <a:t>bestias</a:t>
            </a:r>
            <a:endParaRPr lang="en-US" sz="2000" b="1" dirty="0">
              <a:solidFill>
                <a:prstClr val="black"/>
              </a:solidFill>
            </a:endParaRPr>
          </a:p>
        </p:txBody>
      </p:sp>
      <p:sp>
        <p:nvSpPr>
          <p:cNvPr id="17" name="TextBox 16"/>
          <p:cNvSpPr txBox="1"/>
          <p:nvPr/>
        </p:nvSpPr>
        <p:spPr>
          <a:xfrm>
            <a:off x="5250076" y="1967925"/>
            <a:ext cx="1119217" cy="584775"/>
          </a:xfrm>
          <a:prstGeom prst="rect">
            <a:avLst/>
          </a:prstGeom>
          <a:noFill/>
        </p:spPr>
        <p:txBody>
          <a:bodyPr wrap="none" rtlCol="0">
            <a:spAutoFit/>
          </a:bodyPr>
          <a:lstStyle/>
          <a:p>
            <a:pPr algn="ctr">
              <a:lnSpc>
                <a:spcPct val="80000"/>
              </a:lnSpc>
            </a:pPr>
            <a:r>
              <a:rPr lang="en-US" sz="2000" b="1" dirty="0" err="1" smtClean="0">
                <a:solidFill>
                  <a:prstClr val="black"/>
                </a:solidFill>
              </a:rPr>
              <a:t>Setenta</a:t>
            </a:r>
            <a:r>
              <a:rPr lang="en-US" sz="2000" b="1" dirty="0" smtClean="0">
                <a:solidFill>
                  <a:prstClr val="black"/>
                </a:solidFill>
              </a:rPr>
              <a:t> </a:t>
            </a:r>
            <a:br>
              <a:rPr lang="en-US" sz="2000" b="1" dirty="0" smtClean="0">
                <a:solidFill>
                  <a:prstClr val="black"/>
                </a:solidFill>
              </a:rPr>
            </a:br>
            <a:r>
              <a:rPr lang="en-US" sz="2000" b="1" dirty="0" err="1" smtClean="0">
                <a:solidFill>
                  <a:prstClr val="black"/>
                </a:solidFill>
              </a:rPr>
              <a:t>semanas</a:t>
            </a:r>
            <a:endParaRPr lang="en-US" sz="2000" b="1" dirty="0">
              <a:solidFill>
                <a:prstClr val="black"/>
              </a:solidFill>
            </a:endParaRPr>
          </a:p>
        </p:txBody>
      </p:sp>
      <p:sp>
        <p:nvSpPr>
          <p:cNvPr id="18" name="TextBox 17"/>
          <p:cNvSpPr txBox="1"/>
          <p:nvPr/>
        </p:nvSpPr>
        <p:spPr>
          <a:xfrm>
            <a:off x="4499629" y="3332776"/>
            <a:ext cx="636713" cy="338554"/>
          </a:xfrm>
          <a:prstGeom prst="rect">
            <a:avLst/>
          </a:prstGeom>
          <a:solidFill>
            <a:schemeClr val="bg1"/>
          </a:solidFill>
        </p:spPr>
        <p:txBody>
          <a:bodyPr wrap="none" rtlCol="0">
            <a:spAutoFit/>
          </a:bodyPr>
          <a:lstStyle/>
          <a:p>
            <a:pPr algn="ctr"/>
            <a:r>
              <a:rPr lang="en-US" sz="1600" b="1" dirty="0" smtClean="0">
                <a:solidFill>
                  <a:prstClr val="black"/>
                </a:solidFill>
              </a:rPr>
              <a:t>Ram</a:t>
            </a:r>
            <a:r>
              <a:rPr lang="en-US" sz="1600" b="1" baseline="30000" dirty="0" smtClean="0">
                <a:solidFill>
                  <a:prstClr val="black"/>
                </a:solidFill>
              </a:rPr>
              <a:t>3</a:t>
            </a:r>
            <a:endParaRPr lang="en-US" sz="1600" b="1" dirty="0">
              <a:solidFill>
                <a:prstClr val="black"/>
              </a:solidFill>
            </a:endParaRPr>
          </a:p>
        </p:txBody>
      </p:sp>
      <p:sp>
        <p:nvSpPr>
          <p:cNvPr id="19" name="Rectangle 18"/>
          <p:cNvSpPr/>
          <p:nvPr/>
        </p:nvSpPr>
        <p:spPr>
          <a:xfrm>
            <a:off x="533400" y="2781300"/>
            <a:ext cx="783124" cy="457200"/>
          </a:xfrm>
          <a:prstGeom prst="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b="1" dirty="0" smtClean="0">
                <a:solidFill>
                  <a:prstClr val="black"/>
                </a:solidFill>
              </a:rPr>
              <a:t>1</a:t>
            </a:r>
          </a:p>
          <a:p>
            <a:pPr algn="ctr">
              <a:lnSpc>
                <a:spcPct val="80000"/>
              </a:lnSpc>
            </a:pPr>
            <a:r>
              <a:rPr lang="en-US" sz="1600" b="1" dirty="0" smtClean="0">
                <a:solidFill>
                  <a:prstClr val="black"/>
                </a:solidFill>
              </a:rPr>
              <a:t>Oro</a:t>
            </a:r>
            <a:r>
              <a:rPr lang="en-US" sz="1600" b="1" baseline="30000" dirty="0" smtClean="0">
                <a:solidFill>
                  <a:prstClr val="black"/>
                </a:solidFill>
              </a:rPr>
              <a:t>4</a:t>
            </a:r>
            <a:endParaRPr lang="en-US" sz="1600" b="1" dirty="0">
              <a:solidFill>
                <a:prstClr val="black"/>
              </a:solidFill>
            </a:endParaRPr>
          </a:p>
        </p:txBody>
      </p:sp>
      <p:sp>
        <p:nvSpPr>
          <p:cNvPr id="20" name="Rectangle 19"/>
          <p:cNvSpPr/>
          <p:nvPr/>
        </p:nvSpPr>
        <p:spPr>
          <a:xfrm>
            <a:off x="533400" y="3238500"/>
            <a:ext cx="783124" cy="457200"/>
          </a:xfrm>
          <a:prstGeom prst="rect">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b="1" dirty="0" smtClean="0">
                <a:solidFill>
                  <a:prstClr val="black"/>
                </a:solidFill>
              </a:rPr>
              <a:t>2</a:t>
            </a:r>
          </a:p>
          <a:p>
            <a:pPr algn="ctr">
              <a:lnSpc>
                <a:spcPct val="80000"/>
              </a:lnSpc>
            </a:pPr>
            <a:r>
              <a:rPr lang="es-ES" sz="1600" b="1" dirty="0" smtClean="0">
                <a:solidFill>
                  <a:prstClr val="black"/>
                </a:solidFill>
              </a:rPr>
              <a:t>Plata</a:t>
            </a:r>
            <a:endParaRPr lang="en-US" sz="1600" b="1" dirty="0">
              <a:solidFill>
                <a:prstClr val="black"/>
              </a:solidFill>
            </a:endParaRPr>
          </a:p>
        </p:txBody>
      </p:sp>
      <p:sp>
        <p:nvSpPr>
          <p:cNvPr id="21" name="Rectangle 20"/>
          <p:cNvSpPr/>
          <p:nvPr/>
        </p:nvSpPr>
        <p:spPr>
          <a:xfrm>
            <a:off x="534393" y="3695700"/>
            <a:ext cx="783124" cy="457200"/>
          </a:xfrm>
          <a:prstGeom prst="rect">
            <a:avLst/>
          </a:prstGeom>
          <a:solidFill>
            <a:schemeClr val="bg2">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b="1" dirty="0" smtClean="0">
                <a:solidFill>
                  <a:prstClr val="black"/>
                </a:solidFill>
              </a:rPr>
              <a:t>3</a:t>
            </a:r>
          </a:p>
          <a:p>
            <a:pPr algn="ctr">
              <a:lnSpc>
                <a:spcPct val="80000"/>
              </a:lnSpc>
            </a:pPr>
            <a:r>
              <a:rPr lang="en-US" sz="1600" b="1" dirty="0" err="1" smtClean="0">
                <a:solidFill>
                  <a:prstClr val="black"/>
                </a:solidFill>
              </a:rPr>
              <a:t>Bronce</a:t>
            </a:r>
            <a:endParaRPr lang="en-US" sz="1600" b="1" dirty="0">
              <a:solidFill>
                <a:prstClr val="black"/>
              </a:solidFill>
            </a:endParaRPr>
          </a:p>
        </p:txBody>
      </p:sp>
      <p:sp>
        <p:nvSpPr>
          <p:cNvPr id="22" name="Rectangle 21"/>
          <p:cNvSpPr/>
          <p:nvPr/>
        </p:nvSpPr>
        <p:spPr>
          <a:xfrm>
            <a:off x="533400" y="4152899"/>
            <a:ext cx="783124" cy="540603"/>
          </a:xfrm>
          <a:prstGeom prst="rect">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r>
              <a:rPr lang="en-US" sz="1600" b="1" dirty="0" smtClean="0">
                <a:solidFill>
                  <a:prstClr val="black"/>
                </a:solidFill>
              </a:rPr>
              <a:t>4</a:t>
            </a:r>
          </a:p>
          <a:p>
            <a:pPr algn="ctr">
              <a:lnSpc>
                <a:spcPct val="80000"/>
              </a:lnSpc>
            </a:pPr>
            <a:r>
              <a:rPr lang="en-US" sz="1600" b="1" dirty="0" err="1" smtClean="0">
                <a:solidFill>
                  <a:prstClr val="black"/>
                </a:solidFill>
              </a:rPr>
              <a:t>Hierro</a:t>
            </a:r>
            <a:r>
              <a:rPr lang="en-US" sz="1600" b="1" dirty="0" smtClean="0">
                <a:solidFill>
                  <a:prstClr val="black"/>
                </a:solidFill>
              </a:rPr>
              <a:t>/</a:t>
            </a:r>
            <a:br>
              <a:rPr lang="en-US" sz="1600" b="1" dirty="0" smtClean="0">
                <a:solidFill>
                  <a:prstClr val="black"/>
                </a:solidFill>
              </a:rPr>
            </a:br>
            <a:r>
              <a:rPr lang="en-US" sz="1600" b="1" dirty="0" err="1" smtClean="0">
                <a:solidFill>
                  <a:prstClr val="black"/>
                </a:solidFill>
              </a:rPr>
              <a:t>barro</a:t>
            </a:r>
            <a:endParaRPr lang="en-US" sz="1600" b="1" dirty="0">
              <a:solidFill>
                <a:prstClr val="black"/>
              </a:solidFill>
            </a:endParaRPr>
          </a:p>
        </p:txBody>
      </p:sp>
      <p:sp>
        <p:nvSpPr>
          <p:cNvPr id="23" name="Explosion 1 22"/>
          <p:cNvSpPr/>
          <p:nvPr/>
        </p:nvSpPr>
        <p:spPr>
          <a:xfrm>
            <a:off x="76200" y="4342200"/>
            <a:ext cx="1706366" cy="1182300"/>
          </a:xfrm>
          <a:prstGeom prst="irregularSeal1">
            <a:avLst/>
          </a:prstGeom>
          <a:solidFill>
            <a:srgbClr val="0000CC"/>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b" anchorCtr="0" forceAA="0" compatLnSpc="1">
            <a:prstTxWarp prst="textNoShape">
              <a:avLst/>
            </a:prstTxWarp>
            <a:noAutofit/>
          </a:bodyPr>
          <a:lstStyle/>
          <a:p>
            <a:pPr algn="ctr">
              <a:lnSpc>
                <a:spcPct val="80000"/>
              </a:lnSpc>
            </a:pPr>
            <a:r>
              <a:rPr lang="en-US" b="1" dirty="0" smtClean="0">
                <a:solidFill>
                  <a:prstClr val="white"/>
                </a:solidFill>
              </a:rPr>
              <a:t>Piedra</a:t>
            </a:r>
            <a:r>
              <a:rPr lang="en-US" b="1" baseline="30000" dirty="0" smtClean="0">
                <a:solidFill>
                  <a:prstClr val="white"/>
                </a:solidFill>
              </a:rPr>
              <a:t>34</a:t>
            </a:r>
            <a:endParaRPr lang="en-US" b="1" dirty="0">
              <a:solidFill>
                <a:prstClr val="white"/>
              </a:solidFill>
            </a:endParaRPr>
          </a:p>
        </p:txBody>
      </p:sp>
      <p:sp>
        <p:nvSpPr>
          <p:cNvPr id="24" name="Rectangle 23"/>
          <p:cNvSpPr/>
          <p:nvPr/>
        </p:nvSpPr>
        <p:spPr>
          <a:xfrm>
            <a:off x="3488038" y="2780100"/>
            <a:ext cx="808350" cy="457200"/>
          </a:xfrm>
          <a:prstGeom prst="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b="1" dirty="0" smtClean="0">
                <a:solidFill>
                  <a:prstClr val="black"/>
                </a:solidFill>
              </a:rPr>
              <a:t>1</a:t>
            </a:r>
          </a:p>
          <a:p>
            <a:pPr algn="ctr">
              <a:lnSpc>
                <a:spcPct val="80000"/>
              </a:lnSpc>
            </a:pPr>
            <a:r>
              <a:rPr lang="en-US" sz="1600" b="1" dirty="0" smtClean="0">
                <a:solidFill>
                  <a:prstClr val="black"/>
                </a:solidFill>
              </a:rPr>
              <a:t>León</a:t>
            </a:r>
            <a:r>
              <a:rPr lang="en-US" sz="1600" b="1" baseline="30000" dirty="0" smtClean="0">
                <a:solidFill>
                  <a:prstClr val="black"/>
                </a:solidFill>
              </a:rPr>
              <a:t>4</a:t>
            </a:r>
            <a:endParaRPr lang="en-US" sz="1600" b="1" dirty="0">
              <a:solidFill>
                <a:prstClr val="black"/>
              </a:solidFill>
            </a:endParaRPr>
          </a:p>
        </p:txBody>
      </p:sp>
      <p:sp>
        <p:nvSpPr>
          <p:cNvPr id="25" name="Rectangle 24"/>
          <p:cNvSpPr/>
          <p:nvPr/>
        </p:nvSpPr>
        <p:spPr>
          <a:xfrm>
            <a:off x="3488038" y="3237300"/>
            <a:ext cx="808350" cy="457200"/>
          </a:xfrm>
          <a:prstGeom prst="rect">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b="1" dirty="0" smtClean="0">
                <a:solidFill>
                  <a:prstClr val="black"/>
                </a:solidFill>
              </a:rPr>
              <a:t>2</a:t>
            </a:r>
          </a:p>
          <a:p>
            <a:pPr algn="ctr">
              <a:lnSpc>
                <a:spcPct val="80000"/>
              </a:lnSpc>
            </a:pPr>
            <a:r>
              <a:rPr lang="en-US" sz="1600" b="1" dirty="0" smtClean="0">
                <a:solidFill>
                  <a:prstClr val="black"/>
                </a:solidFill>
              </a:rPr>
              <a:t>Oso</a:t>
            </a:r>
            <a:r>
              <a:rPr lang="en-US" sz="1600" b="1" baseline="30000" dirty="0" smtClean="0">
                <a:solidFill>
                  <a:prstClr val="black"/>
                </a:solidFill>
              </a:rPr>
              <a:t>5</a:t>
            </a:r>
            <a:endParaRPr lang="en-US" sz="1600" b="1" baseline="30000" dirty="0">
              <a:solidFill>
                <a:prstClr val="black"/>
              </a:solidFill>
            </a:endParaRPr>
          </a:p>
        </p:txBody>
      </p:sp>
      <p:sp>
        <p:nvSpPr>
          <p:cNvPr id="26" name="Rectangle 25"/>
          <p:cNvSpPr/>
          <p:nvPr/>
        </p:nvSpPr>
        <p:spPr>
          <a:xfrm>
            <a:off x="3489031" y="3694500"/>
            <a:ext cx="808350" cy="457200"/>
          </a:xfrm>
          <a:prstGeom prst="rect">
            <a:avLst/>
          </a:prstGeom>
          <a:solidFill>
            <a:schemeClr val="bg2">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r>
              <a:rPr lang="en-US" b="1" dirty="0" smtClean="0">
                <a:solidFill>
                  <a:prstClr val="black"/>
                </a:solidFill>
              </a:rPr>
              <a:t>3</a:t>
            </a:r>
          </a:p>
          <a:p>
            <a:pPr algn="ctr">
              <a:lnSpc>
                <a:spcPct val="80000"/>
              </a:lnSpc>
            </a:pPr>
            <a:r>
              <a:rPr lang="en-US" sz="1400" b="1" dirty="0" smtClean="0">
                <a:solidFill>
                  <a:prstClr val="black"/>
                </a:solidFill>
              </a:rPr>
              <a:t>Leopardo</a:t>
            </a:r>
            <a:r>
              <a:rPr lang="en-US" sz="1600" b="1" baseline="30000" dirty="0" smtClean="0">
                <a:solidFill>
                  <a:prstClr val="black"/>
                </a:solidFill>
              </a:rPr>
              <a:t>6</a:t>
            </a:r>
            <a:endParaRPr lang="en-US" sz="1600" b="1" dirty="0">
              <a:solidFill>
                <a:prstClr val="black"/>
              </a:solidFill>
            </a:endParaRPr>
          </a:p>
        </p:txBody>
      </p:sp>
      <p:sp>
        <p:nvSpPr>
          <p:cNvPr id="27" name="Rectangle 26"/>
          <p:cNvSpPr/>
          <p:nvPr/>
        </p:nvSpPr>
        <p:spPr>
          <a:xfrm>
            <a:off x="3488038" y="4151699"/>
            <a:ext cx="808350" cy="540603"/>
          </a:xfrm>
          <a:prstGeom prst="rect">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r>
              <a:rPr lang="en-US" sz="1600" b="1" dirty="0" smtClean="0">
                <a:solidFill>
                  <a:prstClr val="black"/>
                </a:solidFill>
              </a:rPr>
              <a:t>4</a:t>
            </a:r>
          </a:p>
          <a:p>
            <a:pPr algn="ctr">
              <a:lnSpc>
                <a:spcPct val="80000"/>
              </a:lnSpc>
            </a:pPr>
            <a:r>
              <a:rPr lang="en-US" sz="1600" b="1" dirty="0" smtClean="0">
                <a:solidFill>
                  <a:prstClr val="black"/>
                </a:solidFill>
              </a:rPr>
              <a:t>(</a:t>
            </a:r>
            <a:r>
              <a:rPr lang="en-US" sz="1600" b="1" dirty="0" err="1" smtClean="0">
                <a:solidFill>
                  <a:prstClr val="black"/>
                </a:solidFill>
              </a:rPr>
              <a:t>feo</a:t>
            </a:r>
            <a:r>
              <a:rPr lang="en-US" sz="1600" b="1" dirty="0" smtClean="0">
                <a:solidFill>
                  <a:prstClr val="black"/>
                </a:solidFill>
              </a:rPr>
              <a:t>)</a:t>
            </a:r>
            <a:r>
              <a:rPr lang="en-US" sz="1600" b="1" baseline="30000" dirty="0" smtClean="0">
                <a:solidFill>
                  <a:prstClr val="black"/>
                </a:solidFill>
              </a:rPr>
              <a:t>7</a:t>
            </a:r>
            <a:endParaRPr lang="en-US" sz="1600" b="1" baseline="30000" dirty="0">
              <a:solidFill>
                <a:prstClr val="black"/>
              </a:solidFill>
            </a:endParaRPr>
          </a:p>
        </p:txBody>
      </p:sp>
      <p:sp>
        <p:nvSpPr>
          <p:cNvPr id="28" name="Explosion 1 27"/>
          <p:cNvSpPr/>
          <p:nvPr/>
        </p:nvSpPr>
        <p:spPr>
          <a:xfrm>
            <a:off x="3039030" y="4347481"/>
            <a:ext cx="1706366" cy="1182300"/>
          </a:xfrm>
          <a:prstGeom prst="irregularSeal1">
            <a:avLst/>
          </a:prstGeom>
          <a:solidFill>
            <a:srgbClr val="0000CC"/>
          </a:solidFill>
          <a:ln w="9525"/>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lnSpc>
                <a:spcPct val="80000"/>
              </a:lnSpc>
            </a:pPr>
            <a:r>
              <a:rPr lang="en-US" b="1" dirty="0" err="1" smtClean="0">
                <a:solidFill>
                  <a:prstClr val="white"/>
                </a:solidFill>
              </a:rPr>
              <a:t>Hijo</a:t>
            </a:r>
            <a:r>
              <a:rPr lang="en-US" b="1" dirty="0" smtClean="0">
                <a:solidFill>
                  <a:prstClr val="white"/>
                </a:solidFill>
              </a:rPr>
              <a:t> del Hombre</a:t>
            </a:r>
            <a:r>
              <a:rPr lang="en-US" b="1" baseline="30000" dirty="0" smtClean="0">
                <a:solidFill>
                  <a:prstClr val="white"/>
                </a:solidFill>
              </a:rPr>
              <a:t>13</a:t>
            </a:r>
            <a:endParaRPr lang="en-US" b="1" dirty="0">
              <a:solidFill>
                <a:prstClr val="white"/>
              </a:solidFill>
            </a:endParaRPr>
          </a:p>
        </p:txBody>
      </p:sp>
      <p:sp>
        <p:nvSpPr>
          <p:cNvPr id="30" name="TextBox 29"/>
          <p:cNvSpPr txBox="1"/>
          <p:nvPr/>
        </p:nvSpPr>
        <p:spPr>
          <a:xfrm>
            <a:off x="6248400" y="3253990"/>
            <a:ext cx="723660" cy="289310"/>
          </a:xfrm>
          <a:prstGeom prst="rect">
            <a:avLst/>
          </a:prstGeom>
          <a:noFill/>
        </p:spPr>
        <p:txBody>
          <a:bodyPr wrap="none" rtlCol="0">
            <a:spAutoFit/>
          </a:bodyPr>
          <a:lstStyle/>
          <a:p>
            <a:pPr algn="ctr">
              <a:lnSpc>
                <a:spcPct val="80000"/>
              </a:lnSpc>
            </a:pPr>
            <a:r>
              <a:rPr lang="en-US" sz="1600" b="1" dirty="0" smtClean="0">
                <a:solidFill>
                  <a:prstClr val="black"/>
                </a:solidFill>
              </a:rPr>
              <a:t>(Intro)</a:t>
            </a:r>
            <a:endParaRPr lang="en-US" sz="1600" b="1" dirty="0">
              <a:solidFill>
                <a:prstClr val="black"/>
              </a:solidFill>
            </a:endParaRPr>
          </a:p>
        </p:txBody>
      </p:sp>
      <p:sp>
        <p:nvSpPr>
          <p:cNvPr id="31" name="TextBox 30"/>
          <p:cNvSpPr txBox="1"/>
          <p:nvPr/>
        </p:nvSpPr>
        <p:spPr>
          <a:xfrm>
            <a:off x="6871955" y="3628192"/>
            <a:ext cx="1432572" cy="338554"/>
          </a:xfrm>
          <a:prstGeom prst="rect">
            <a:avLst/>
          </a:prstGeom>
          <a:noFill/>
        </p:spPr>
        <p:txBody>
          <a:bodyPr wrap="none" rtlCol="0">
            <a:spAutoFit/>
          </a:bodyPr>
          <a:lstStyle/>
          <a:p>
            <a:pPr algn="ctr"/>
            <a:r>
              <a:rPr lang="en-US" sz="1600" b="1" dirty="0" smtClean="0">
                <a:solidFill>
                  <a:prstClr val="black"/>
                </a:solidFill>
              </a:rPr>
              <a:t>Reyes del NyS</a:t>
            </a:r>
            <a:r>
              <a:rPr lang="en-US" sz="1600" b="1" baseline="30000" dirty="0" smtClean="0">
                <a:solidFill>
                  <a:prstClr val="black"/>
                </a:solidFill>
              </a:rPr>
              <a:t>6</a:t>
            </a:r>
            <a:endParaRPr lang="en-US" sz="1600" b="1" dirty="0">
              <a:solidFill>
                <a:prstClr val="black"/>
              </a:solidFill>
            </a:endParaRPr>
          </a:p>
        </p:txBody>
      </p:sp>
      <p:sp>
        <p:nvSpPr>
          <p:cNvPr id="32" name="TextBox 31"/>
          <p:cNvSpPr txBox="1"/>
          <p:nvPr/>
        </p:nvSpPr>
        <p:spPr>
          <a:xfrm>
            <a:off x="6803144" y="3839171"/>
            <a:ext cx="1597810" cy="338554"/>
          </a:xfrm>
          <a:prstGeom prst="rect">
            <a:avLst/>
          </a:prstGeom>
          <a:noFill/>
        </p:spPr>
        <p:txBody>
          <a:bodyPr wrap="none" rtlCol="0">
            <a:spAutoFit/>
          </a:bodyPr>
          <a:lstStyle/>
          <a:p>
            <a:pPr algn="ctr"/>
            <a:r>
              <a:rPr lang="en-US" sz="1600" b="1" dirty="0" smtClean="0">
                <a:solidFill>
                  <a:prstClr val="black"/>
                </a:solidFill>
              </a:rPr>
              <a:t>El despreciable</a:t>
            </a:r>
            <a:r>
              <a:rPr lang="en-US" sz="1600" b="1" baseline="30000" dirty="0" smtClean="0">
                <a:solidFill>
                  <a:prstClr val="black"/>
                </a:solidFill>
              </a:rPr>
              <a:t>21</a:t>
            </a:r>
            <a:endParaRPr lang="en-US" sz="1600" b="1" dirty="0">
              <a:solidFill>
                <a:prstClr val="black"/>
              </a:solidFill>
            </a:endParaRPr>
          </a:p>
        </p:txBody>
      </p:sp>
      <p:sp>
        <p:nvSpPr>
          <p:cNvPr id="33" name="TextBox 32"/>
          <p:cNvSpPr txBox="1"/>
          <p:nvPr/>
        </p:nvSpPr>
        <p:spPr>
          <a:xfrm>
            <a:off x="8001000" y="4782010"/>
            <a:ext cx="1150692" cy="880241"/>
          </a:xfrm>
          <a:prstGeom prst="rect">
            <a:avLst/>
          </a:prstGeom>
          <a:noFill/>
        </p:spPr>
        <p:txBody>
          <a:bodyPr wrap="square" rtlCol="0">
            <a:spAutoFit/>
          </a:bodyPr>
          <a:lstStyle>
            <a:defPPr>
              <a:defRPr lang="en-US"/>
            </a:defPPr>
            <a:lvl1pPr algn="ctr">
              <a:lnSpc>
                <a:spcPct val="80000"/>
              </a:lnSpc>
              <a:defRPr sz="2000" b="1"/>
            </a:lvl1pPr>
          </a:lstStyle>
          <a:p>
            <a:r>
              <a:rPr lang="en-US" sz="1600" dirty="0" err="1" smtClean="0">
                <a:solidFill>
                  <a:prstClr val="black"/>
                </a:solidFill>
              </a:rPr>
              <a:t>Tiempo</a:t>
            </a:r>
            <a:r>
              <a:rPr lang="en-US" sz="1600" dirty="0" smtClean="0">
                <a:solidFill>
                  <a:prstClr val="black"/>
                </a:solidFill>
              </a:rPr>
              <a:t> de angustia</a:t>
            </a:r>
            <a:r>
              <a:rPr lang="en-US" sz="1600" baseline="30000" dirty="0" smtClean="0">
                <a:solidFill>
                  <a:prstClr val="black"/>
                </a:solidFill>
              </a:rPr>
              <a:t>1</a:t>
            </a:r>
            <a:r>
              <a:rPr lang="en-US" sz="1600" dirty="0" smtClean="0">
                <a:solidFill>
                  <a:prstClr val="black"/>
                </a:solidFill>
              </a:rPr>
              <a:t>, </a:t>
            </a:r>
            <a:r>
              <a:rPr lang="en-US" sz="1600" dirty="0" err="1" smtClean="0">
                <a:solidFill>
                  <a:prstClr val="black"/>
                </a:solidFill>
              </a:rPr>
              <a:t>tiempo</a:t>
            </a:r>
            <a:r>
              <a:rPr lang="en-US" sz="1600" dirty="0" smtClean="0">
                <a:solidFill>
                  <a:prstClr val="black"/>
                </a:solidFill>
              </a:rPr>
              <a:t> del fin</a:t>
            </a:r>
            <a:r>
              <a:rPr lang="en-US" sz="1600" baseline="30000" dirty="0" smtClean="0">
                <a:solidFill>
                  <a:prstClr val="black"/>
                </a:solidFill>
              </a:rPr>
              <a:t>4</a:t>
            </a:r>
            <a:endParaRPr lang="en-US" sz="1600" baseline="30000" dirty="0">
              <a:solidFill>
                <a:prstClr val="black"/>
              </a:solidFill>
            </a:endParaRPr>
          </a:p>
        </p:txBody>
      </p:sp>
      <p:sp>
        <p:nvSpPr>
          <p:cNvPr id="34" name="TextBox 33"/>
          <p:cNvSpPr txBox="1"/>
          <p:nvPr/>
        </p:nvSpPr>
        <p:spPr>
          <a:xfrm>
            <a:off x="6945716" y="3357146"/>
            <a:ext cx="1252139" cy="338554"/>
          </a:xfrm>
          <a:prstGeom prst="rect">
            <a:avLst/>
          </a:prstGeom>
          <a:noFill/>
        </p:spPr>
        <p:txBody>
          <a:bodyPr wrap="none" rtlCol="0">
            <a:spAutoFit/>
          </a:bodyPr>
          <a:lstStyle/>
          <a:p>
            <a:pPr algn="ctr"/>
            <a:r>
              <a:rPr lang="en-US" sz="1600" b="1" dirty="0" smtClean="0">
                <a:solidFill>
                  <a:prstClr val="black"/>
                </a:solidFill>
              </a:rPr>
              <a:t>3 </a:t>
            </a:r>
            <a:r>
              <a:rPr lang="en-US" sz="1600" b="1" dirty="0" err="1" smtClean="0">
                <a:solidFill>
                  <a:prstClr val="black"/>
                </a:solidFill>
              </a:rPr>
              <a:t>reyes</a:t>
            </a:r>
            <a:r>
              <a:rPr lang="en-US" sz="1600" b="1" dirty="0" smtClean="0">
                <a:solidFill>
                  <a:prstClr val="black"/>
                </a:solidFill>
              </a:rPr>
              <a:t> más</a:t>
            </a:r>
            <a:r>
              <a:rPr lang="en-US" sz="1600" b="1" baseline="30000" dirty="0" smtClean="0">
                <a:solidFill>
                  <a:prstClr val="black"/>
                </a:solidFill>
              </a:rPr>
              <a:t>2</a:t>
            </a:r>
            <a:endParaRPr lang="en-US" sz="1600" b="1" dirty="0">
              <a:solidFill>
                <a:prstClr val="black"/>
              </a:solidFill>
            </a:endParaRPr>
          </a:p>
        </p:txBody>
      </p:sp>
      <p:sp>
        <p:nvSpPr>
          <p:cNvPr id="40" name="TextBox 39"/>
          <p:cNvSpPr txBox="1"/>
          <p:nvPr/>
        </p:nvSpPr>
        <p:spPr>
          <a:xfrm>
            <a:off x="6983244" y="4042946"/>
            <a:ext cx="1242520" cy="338554"/>
          </a:xfrm>
          <a:prstGeom prst="rect">
            <a:avLst/>
          </a:prstGeom>
          <a:noFill/>
        </p:spPr>
        <p:txBody>
          <a:bodyPr wrap="none" rtlCol="0">
            <a:spAutoFit/>
          </a:bodyPr>
          <a:lstStyle/>
          <a:p>
            <a:pPr algn="ctr"/>
            <a:r>
              <a:rPr lang="en-US" sz="1600" b="1" dirty="0" smtClean="0">
                <a:solidFill>
                  <a:prstClr val="black"/>
                </a:solidFill>
              </a:rPr>
              <a:t>Rey [</a:t>
            </a:r>
            <a:r>
              <a:rPr lang="en-US" sz="1600" b="1" dirty="0" err="1" smtClean="0">
                <a:solidFill>
                  <a:prstClr val="black"/>
                </a:solidFill>
              </a:rPr>
              <a:t>malo</a:t>
            </a:r>
            <a:r>
              <a:rPr lang="en-US" sz="1600" b="1" dirty="0" smtClean="0">
                <a:solidFill>
                  <a:prstClr val="black"/>
                </a:solidFill>
              </a:rPr>
              <a:t>]</a:t>
            </a:r>
            <a:r>
              <a:rPr lang="en-US" sz="1600" b="1" baseline="30000" dirty="0" smtClean="0">
                <a:solidFill>
                  <a:prstClr val="black"/>
                </a:solidFill>
              </a:rPr>
              <a:t>36</a:t>
            </a:r>
            <a:endParaRPr lang="en-US" sz="1600" b="1" dirty="0">
              <a:solidFill>
                <a:prstClr val="black"/>
              </a:solidFill>
            </a:endParaRPr>
          </a:p>
        </p:txBody>
      </p:sp>
      <p:sp>
        <p:nvSpPr>
          <p:cNvPr id="41" name="TextBox 40"/>
          <p:cNvSpPr txBox="1"/>
          <p:nvPr/>
        </p:nvSpPr>
        <p:spPr>
          <a:xfrm>
            <a:off x="4275639" y="3890546"/>
            <a:ext cx="1113446" cy="307777"/>
          </a:xfrm>
          <a:prstGeom prst="rect">
            <a:avLst/>
          </a:prstGeom>
          <a:noFill/>
        </p:spPr>
        <p:txBody>
          <a:bodyPr wrap="none" rtlCol="0">
            <a:spAutoFit/>
          </a:bodyPr>
          <a:lstStyle/>
          <a:p>
            <a:pPr algn="ctr"/>
            <a:r>
              <a:rPr lang="en-US" sz="1400" b="1" dirty="0" smtClean="0">
                <a:solidFill>
                  <a:prstClr val="black"/>
                </a:solidFill>
              </a:rPr>
              <a:t>Fierce King</a:t>
            </a:r>
            <a:r>
              <a:rPr lang="en-US" sz="1400" b="1" baseline="30000" dirty="0" smtClean="0">
                <a:solidFill>
                  <a:prstClr val="black"/>
                </a:solidFill>
              </a:rPr>
              <a:t>23</a:t>
            </a:r>
            <a:endParaRPr lang="en-US" sz="1400" b="1" baseline="30000" dirty="0">
              <a:solidFill>
                <a:prstClr val="black"/>
              </a:solidFill>
            </a:endParaRPr>
          </a:p>
        </p:txBody>
      </p:sp>
      <p:sp>
        <p:nvSpPr>
          <p:cNvPr id="42" name="TextBox 41"/>
          <p:cNvSpPr txBox="1"/>
          <p:nvPr/>
        </p:nvSpPr>
        <p:spPr>
          <a:xfrm>
            <a:off x="4370145" y="3661946"/>
            <a:ext cx="960199" cy="338554"/>
          </a:xfrm>
          <a:prstGeom prst="rect">
            <a:avLst/>
          </a:prstGeom>
          <a:noFill/>
        </p:spPr>
        <p:txBody>
          <a:bodyPr wrap="none" rtlCol="0">
            <a:spAutoFit/>
          </a:bodyPr>
          <a:lstStyle/>
          <a:p>
            <a:pPr algn="ctr"/>
            <a:r>
              <a:rPr lang="en-US" sz="1600" b="1" dirty="0" smtClean="0">
                <a:solidFill>
                  <a:prstClr val="black"/>
                </a:solidFill>
              </a:rPr>
              <a:t>He-Goat</a:t>
            </a:r>
            <a:r>
              <a:rPr lang="en-US" sz="1600" b="1" baseline="30000" dirty="0" smtClean="0">
                <a:solidFill>
                  <a:prstClr val="black"/>
                </a:solidFill>
              </a:rPr>
              <a:t>8</a:t>
            </a:r>
            <a:endParaRPr lang="en-US" sz="1600" b="1" dirty="0">
              <a:solidFill>
                <a:prstClr val="black"/>
              </a:solidFill>
            </a:endParaRPr>
          </a:p>
        </p:txBody>
      </p:sp>
      <p:sp>
        <p:nvSpPr>
          <p:cNvPr id="44" name="Rectangle 43"/>
          <p:cNvSpPr/>
          <p:nvPr/>
        </p:nvSpPr>
        <p:spPr>
          <a:xfrm>
            <a:off x="5398621" y="2775643"/>
            <a:ext cx="822317" cy="457198"/>
          </a:xfrm>
          <a:prstGeom prst="rect">
            <a:avLst/>
          </a:prstGeom>
          <a:solidFill>
            <a:schemeClr val="bg1"/>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1600" b="1" dirty="0">
              <a:solidFill>
                <a:prstClr val="black"/>
              </a:solidFill>
            </a:endParaRPr>
          </a:p>
        </p:txBody>
      </p:sp>
      <p:sp>
        <p:nvSpPr>
          <p:cNvPr id="45" name="Rectangle 44"/>
          <p:cNvSpPr/>
          <p:nvPr/>
        </p:nvSpPr>
        <p:spPr>
          <a:xfrm>
            <a:off x="5398621" y="3226839"/>
            <a:ext cx="822317" cy="1459461"/>
          </a:xfrm>
          <a:prstGeom prst="rect">
            <a:avLst/>
          </a:prstGeom>
          <a:gradFill flip="none" rotWithShape="1">
            <a:gsLst>
              <a:gs pos="0">
                <a:schemeClr val="accent6"/>
              </a:gs>
              <a:gs pos="50000">
                <a:schemeClr val="bg2">
                  <a:lumMod val="50000"/>
                </a:schemeClr>
              </a:gs>
              <a:gs pos="100000">
                <a:schemeClr val="bg1">
                  <a:lumMod val="75000"/>
                </a:schemeClr>
              </a:gs>
            </a:gsLst>
            <a:lin ang="162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Explosion 1 38"/>
          <p:cNvSpPr/>
          <p:nvPr/>
        </p:nvSpPr>
        <p:spPr>
          <a:xfrm>
            <a:off x="4936261" y="4341000"/>
            <a:ext cx="1706366" cy="1182300"/>
          </a:xfrm>
          <a:prstGeom prst="irregularSeal1">
            <a:avLst/>
          </a:prstGeom>
          <a:solidFill>
            <a:srgbClr val="0000CC"/>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b" anchorCtr="0" forceAA="0" compatLnSpc="1">
            <a:prstTxWarp prst="textNoShape">
              <a:avLst/>
            </a:prstTxWarp>
            <a:noAutofit/>
          </a:bodyPr>
          <a:lstStyle/>
          <a:p>
            <a:pPr algn="ctr"/>
            <a:r>
              <a:rPr lang="en-US" b="1" dirty="0" smtClean="0">
                <a:solidFill>
                  <a:prstClr val="white"/>
                </a:solidFill>
              </a:rPr>
              <a:t>Mesías</a:t>
            </a:r>
            <a:r>
              <a:rPr lang="en-US" b="1" baseline="30000" dirty="0" smtClean="0">
                <a:solidFill>
                  <a:prstClr val="white"/>
                </a:solidFill>
              </a:rPr>
              <a:t>25</a:t>
            </a:r>
            <a:endParaRPr lang="en-US" b="1" dirty="0">
              <a:solidFill>
                <a:prstClr val="white"/>
              </a:solidFill>
            </a:endParaRPr>
          </a:p>
        </p:txBody>
      </p:sp>
    </p:spTree>
    <p:extLst>
      <p:ext uri="{BB962C8B-B14F-4D97-AF65-F5344CB8AC3E}">
        <p14:creationId xmlns:p14="http://schemas.microsoft.com/office/powerpoint/2010/main" val="101716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500" fill="hold"/>
                                        <p:tgtEl>
                                          <p:spTgt spid="28"/>
                                        </p:tgtEl>
                                        <p:attrNameLst>
                                          <p:attrName>ppt_w</p:attrName>
                                        </p:attrNameLst>
                                      </p:cBhvr>
                                      <p:tavLst>
                                        <p:tav tm="0">
                                          <p:val>
                                            <p:fltVal val="0"/>
                                          </p:val>
                                        </p:tav>
                                        <p:tav tm="100000">
                                          <p:val>
                                            <p:strVal val="#ppt_w"/>
                                          </p:val>
                                        </p:tav>
                                      </p:tavLst>
                                    </p:anim>
                                    <p:anim calcmode="lin" valueType="num">
                                      <p:cBhvr>
                                        <p:cTn id="39" dur="500" fill="hold"/>
                                        <p:tgtEl>
                                          <p:spTgt spid="28"/>
                                        </p:tgtEl>
                                        <p:attrNameLst>
                                          <p:attrName>ppt_h</p:attrName>
                                        </p:attrNameLst>
                                      </p:cBhvr>
                                      <p:tavLst>
                                        <p:tav tm="0">
                                          <p:val>
                                            <p:fltVal val="0"/>
                                          </p:val>
                                        </p:tav>
                                        <p:tav tm="100000">
                                          <p:val>
                                            <p:strVal val="#ppt_h"/>
                                          </p:val>
                                        </p:tav>
                                      </p:tavLst>
                                    </p:anim>
                                    <p:animEffect transition="in" filter="fade">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5"/>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39"/>
                                        </p:tgtEl>
                                        <p:attrNameLst>
                                          <p:attrName>style.visibility</p:attrName>
                                        </p:attrNameLst>
                                      </p:cBhvr>
                                      <p:to>
                                        <p:strVal val="visible"/>
                                      </p:to>
                                    </p:set>
                                    <p:anim calcmode="lin" valueType="num">
                                      <p:cBhvr>
                                        <p:cTn id="66" dur="500" fill="hold"/>
                                        <p:tgtEl>
                                          <p:spTgt spid="39"/>
                                        </p:tgtEl>
                                        <p:attrNameLst>
                                          <p:attrName>ppt_w</p:attrName>
                                        </p:attrNameLst>
                                      </p:cBhvr>
                                      <p:tavLst>
                                        <p:tav tm="0">
                                          <p:val>
                                            <p:fltVal val="0"/>
                                          </p:val>
                                        </p:tav>
                                        <p:tav tm="100000">
                                          <p:val>
                                            <p:strVal val="#ppt_w"/>
                                          </p:val>
                                        </p:tav>
                                      </p:tavLst>
                                    </p:anim>
                                    <p:anim calcmode="lin" valueType="num">
                                      <p:cBhvr>
                                        <p:cTn id="67" dur="500" fill="hold"/>
                                        <p:tgtEl>
                                          <p:spTgt spid="39"/>
                                        </p:tgtEl>
                                        <p:attrNameLst>
                                          <p:attrName>ppt_h</p:attrName>
                                        </p:attrNameLst>
                                      </p:cBhvr>
                                      <p:tavLst>
                                        <p:tav tm="0">
                                          <p:val>
                                            <p:fltVal val="0"/>
                                          </p:val>
                                        </p:tav>
                                        <p:tav tm="100000">
                                          <p:val>
                                            <p:strVal val="#ppt_h"/>
                                          </p:val>
                                        </p:tav>
                                      </p:tavLst>
                                    </p:anim>
                                    <p:animEffect transition="in" filter="fade">
                                      <p:cBhvr>
                                        <p:cTn id="68" dur="500"/>
                                        <p:tgtEl>
                                          <p:spTgt spid="39"/>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p:bldP spid="31" grpId="0"/>
      <p:bldP spid="32" grpId="0"/>
      <p:bldP spid="33" grpId="0"/>
      <p:bldP spid="34" grpId="0"/>
      <p:bldP spid="40" grpId="0"/>
      <p:bldP spid="41" grpId="0"/>
      <p:bldP spid="42" grpId="0"/>
      <p:bldP spid="44" grpId="0" animBg="1"/>
      <p:bldP spid="45" grpId="0" animBg="1"/>
      <p:bldP spid="39"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p:nvPr/>
        </p:nvPicPr>
        <p:blipFill>
          <a:blip r:embed="rId2">
            <a:extLst>
              <a:ext uri="{28A0092B-C50C-407E-A947-70E740481C1C}">
                <a14:useLocalDpi xmlns:a14="http://schemas.microsoft.com/office/drawing/2010/main" val="0"/>
              </a:ext>
            </a:extLst>
          </a:blip>
          <a:stretch>
            <a:fillRect/>
          </a:stretch>
        </p:blipFill>
        <p:spPr>
          <a:xfrm>
            <a:off x="777466" y="1292258"/>
            <a:ext cx="8137933" cy="4460842"/>
          </a:xfrm>
          <a:prstGeom prst="rect">
            <a:avLst/>
          </a:prstGeom>
        </p:spPr>
      </p:pic>
      <p:sp>
        <p:nvSpPr>
          <p:cNvPr id="2" name="Title 1"/>
          <p:cNvSpPr>
            <a:spLocks noGrp="1"/>
          </p:cNvSpPr>
          <p:nvPr>
            <p:ph type="title"/>
          </p:nvPr>
        </p:nvSpPr>
        <p:spPr/>
        <p:txBody>
          <a:bodyPr/>
          <a:lstStyle/>
          <a:p>
            <a:r>
              <a:rPr lang="en-US" dirty="0" smtClean="0"/>
              <a:t>Visions of Kingdoms - Daniel</a:t>
            </a:r>
            <a:endParaRPr lang="en-US" dirty="0"/>
          </a:p>
        </p:txBody>
      </p:sp>
      <p:cxnSp>
        <p:nvCxnSpPr>
          <p:cNvPr id="5" name="Straight Arrow Connector 4"/>
          <p:cNvCxnSpPr/>
          <p:nvPr/>
        </p:nvCxnSpPr>
        <p:spPr>
          <a:xfrm>
            <a:off x="8001000" y="2019300"/>
            <a:ext cx="0" cy="34290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850157" y="1696630"/>
            <a:ext cx="301686" cy="369332"/>
          </a:xfrm>
          <a:prstGeom prst="rect">
            <a:avLst/>
          </a:prstGeom>
          <a:noFill/>
        </p:spPr>
        <p:txBody>
          <a:bodyPr wrap="none" rtlCol="0">
            <a:spAutoFit/>
          </a:bodyPr>
          <a:lstStyle/>
          <a:p>
            <a:r>
              <a:rPr lang="en-US" b="1" dirty="0" smtClean="0">
                <a:solidFill>
                  <a:srgbClr val="0070C0"/>
                </a:solidFill>
              </a:rPr>
              <a:t>7</a:t>
            </a:r>
            <a:endParaRPr lang="en-US" b="1" dirty="0">
              <a:solidFill>
                <a:srgbClr val="0070C0"/>
              </a:solidFill>
            </a:endParaRPr>
          </a:p>
        </p:txBody>
      </p:sp>
      <p:grpSp>
        <p:nvGrpSpPr>
          <p:cNvPr id="12" name="Group 11"/>
          <p:cNvGrpSpPr/>
          <p:nvPr/>
        </p:nvGrpSpPr>
        <p:grpSpPr>
          <a:xfrm>
            <a:off x="8164698" y="1696630"/>
            <a:ext cx="1032655" cy="2380070"/>
            <a:chOff x="8164698" y="1696630"/>
            <a:chExt cx="1032655" cy="2380070"/>
          </a:xfrm>
        </p:grpSpPr>
        <p:cxnSp>
          <p:nvCxnSpPr>
            <p:cNvPr id="6" name="Straight Arrow Connector 5"/>
            <p:cNvCxnSpPr/>
            <p:nvPr/>
          </p:nvCxnSpPr>
          <p:spPr>
            <a:xfrm>
              <a:off x="8534400" y="2019300"/>
              <a:ext cx="0" cy="20574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164698" y="2781300"/>
              <a:ext cx="1032655" cy="369332"/>
            </a:xfrm>
            <a:prstGeom prst="rect">
              <a:avLst/>
            </a:prstGeom>
            <a:solidFill>
              <a:schemeClr val="bg1"/>
            </a:solidFill>
          </p:spPr>
          <p:txBody>
            <a:bodyPr wrap="none" rtlCol="0">
              <a:spAutoFit/>
            </a:bodyPr>
            <a:lstStyle/>
            <a:p>
              <a:r>
                <a:rPr lang="en-US" dirty="0" smtClean="0">
                  <a:solidFill>
                    <a:srgbClr val="0070C0"/>
                  </a:solidFill>
                </a:rPr>
                <a:t>400 </a:t>
              </a:r>
              <a:r>
                <a:rPr lang="en-US" dirty="0" err="1" smtClean="0">
                  <a:solidFill>
                    <a:srgbClr val="0070C0"/>
                  </a:solidFill>
                </a:rPr>
                <a:t>años</a:t>
              </a:r>
              <a:endParaRPr lang="en-US" dirty="0">
                <a:solidFill>
                  <a:srgbClr val="0070C0"/>
                </a:solidFill>
              </a:endParaRPr>
            </a:p>
          </p:txBody>
        </p:sp>
        <p:sp>
          <p:nvSpPr>
            <p:cNvPr id="10" name="TextBox 9"/>
            <p:cNvSpPr txBox="1"/>
            <p:nvPr/>
          </p:nvSpPr>
          <p:spPr>
            <a:xfrm>
              <a:off x="8382000" y="1696630"/>
              <a:ext cx="301686" cy="369332"/>
            </a:xfrm>
            <a:prstGeom prst="rect">
              <a:avLst/>
            </a:prstGeom>
            <a:noFill/>
          </p:spPr>
          <p:txBody>
            <a:bodyPr wrap="none" rtlCol="0">
              <a:spAutoFit/>
            </a:bodyPr>
            <a:lstStyle/>
            <a:p>
              <a:r>
                <a:rPr lang="en-US" b="1" dirty="0" smtClean="0">
                  <a:solidFill>
                    <a:srgbClr val="0070C0"/>
                  </a:solidFill>
                </a:rPr>
                <a:t>8</a:t>
              </a:r>
              <a:endParaRPr lang="en-US" b="1" dirty="0">
                <a:solidFill>
                  <a:srgbClr val="0070C0"/>
                </a:solidFill>
              </a:endParaRPr>
            </a:p>
          </p:txBody>
        </p:sp>
      </p:grpSp>
      <p:sp>
        <p:nvSpPr>
          <p:cNvPr id="11" name="TextBox 10"/>
          <p:cNvSpPr txBox="1"/>
          <p:nvPr/>
        </p:nvSpPr>
        <p:spPr>
          <a:xfrm>
            <a:off x="7571619" y="4152900"/>
            <a:ext cx="1032655" cy="369332"/>
          </a:xfrm>
          <a:prstGeom prst="rect">
            <a:avLst/>
          </a:prstGeom>
          <a:solidFill>
            <a:schemeClr val="bg1"/>
          </a:solidFill>
        </p:spPr>
        <p:txBody>
          <a:bodyPr wrap="none" rtlCol="0">
            <a:spAutoFit/>
          </a:bodyPr>
          <a:lstStyle/>
          <a:p>
            <a:r>
              <a:rPr lang="en-US" dirty="0" smtClean="0">
                <a:solidFill>
                  <a:srgbClr val="0070C0"/>
                </a:solidFill>
              </a:rPr>
              <a:t>600 </a:t>
            </a:r>
            <a:r>
              <a:rPr lang="en-US" dirty="0" err="1" smtClean="0">
                <a:solidFill>
                  <a:srgbClr val="0070C0"/>
                </a:solidFill>
              </a:rPr>
              <a:t>años</a:t>
            </a:r>
            <a:endParaRPr lang="en-US" dirty="0">
              <a:solidFill>
                <a:srgbClr val="0070C0"/>
              </a:solidFill>
            </a:endParaRPr>
          </a:p>
        </p:txBody>
      </p:sp>
    </p:spTree>
    <p:extLst>
      <p:ext uri="{BB962C8B-B14F-4D97-AF65-F5344CB8AC3E}">
        <p14:creationId xmlns:p14="http://schemas.microsoft.com/office/powerpoint/2010/main" val="337221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0"/>
            <a:ext cx="8006706" cy="5981700"/>
          </a:xfrm>
          <a:prstGeom prst="rect">
            <a:avLst/>
          </a:prstGeom>
        </p:spPr>
      </p:pic>
      <p:sp>
        <p:nvSpPr>
          <p:cNvPr id="2" name="TextBox 1"/>
          <p:cNvSpPr txBox="1"/>
          <p:nvPr/>
        </p:nvSpPr>
        <p:spPr>
          <a:xfrm>
            <a:off x="6705600" y="1638300"/>
            <a:ext cx="1524000" cy="1200329"/>
          </a:xfrm>
          <a:prstGeom prst="rect">
            <a:avLst/>
          </a:prstGeom>
          <a:solidFill>
            <a:schemeClr val="bg1"/>
          </a:solidFill>
          <a:ln>
            <a:solidFill>
              <a:schemeClr val="tx1"/>
            </a:solidFill>
          </a:ln>
        </p:spPr>
        <p:txBody>
          <a:bodyPr wrap="square" rtlCol="0">
            <a:spAutoFit/>
          </a:bodyPr>
          <a:lstStyle/>
          <a:p>
            <a:pPr algn="ctr"/>
            <a:r>
              <a:rPr lang="es-ES" i="1" dirty="0" smtClean="0"/>
              <a:t>PODERES MUNDIALES DEL SEXTO SIGLO</a:t>
            </a:r>
            <a:endParaRPr lang="en-US" i="1" dirty="0"/>
          </a:p>
        </p:txBody>
      </p:sp>
      <p:sp>
        <p:nvSpPr>
          <p:cNvPr id="4" name="TextBox 3"/>
          <p:cNvSpPr txBox="1"/>
          <p:nvPr/>
        </p:nvSpPr>
        <p:spPr>
          <a:xfrm>
            <a:off x="6248400" y="3467100"/>
            <a:ext cx="1524000" cy="430887"/>
          </a:xfrm>
          <a:prstGeom prst="rect">
            <a:avLst/>
          </a:prstGeom>
          <a:solidFill>
            <a:schemeClr val="bg1"/>
          </a:solidFill>
          <a:ln>
            <a:solidFill>
              <a:schemeClr val="tx1"/>
            </a:solidFill>
          </a:ln>
        </p:spPr>
        <p:txBody>
          <a:bodyPr wrap="square" rtlCol="0">
            <a:spAutoFit/>
          </a:bodyPr>
          <a:lstStyle/>
          <a:p>
            <a:pPr algn="ctr"/>
            <a:r>
              <a:rPr lang="es-ES" sz="1100" i="1" dirty="0" smtClean="0"/>
              <a:t>PERSIA</a:t>
            </a:r>
          </a:p>
          <a:p>
            <a:pPr algn="ctr"/>
            <a:r>
              <a:rPr lang="es-ES" sz="1100" i="1" dirty="0" smtClean="0"/>
              <a:t>(Vasallo de los medos)</a:t>
            </a:r>
            <a:endParaRPr lang="en-US" sz="1100" i="1" dirty="0"/>
          </a:p>
        </p:txBody>
      </p:sp>
      <p:sp>
        <p:nvSpPr>
          <p:cNvPr id="5" name="TextBox 4"/>
          <p:cNvSpPr txBox="1"/>
          <p:nvPr/>
        </p:nvSpPr>
        <p:spPr>
          <a:xfrm>
            <a:off x="3505200" y="2476500"/>
            <a:ext cx="1219200" cy="261610"/>
          </a:xfrm>
          <a:prstGeom prst="rect">
            <a:avLst/>
          </a:prstGeom>
          <a:solidFill>
            <a:schemeClr val="bg1"/>
          </a:solidFill>
          <a:ln>
            <a:solidFill>
              <a:schemeClr val="tx1"/>
            </a:solidFill>
          </a:ln>
        </p:spPr>
        <p:txBody>
          <a:bodyPr wrap="square" rtlCol="0">
            <a:spAutoFit/>
          </a:bodyPr>
          <a:lstStyle/>
          <a:p>
            <a:pPr algn="ctr"/>
            <a:r>
              <a:rPr lang="es-ES" sz="1100" i="1" dirty="0" smtClean="0"/>
              <a:t>BABILONIA</a:t>
            </a:r>
            <a:endParaRPr lang="en-US" sz="1100" i="1" dirty="0"/>
          </a:p>
        </p:txBody>
      </p:sp>
      <p:sp>
        <p:nvSpPr>
          <p:cNvPr id="6" name="TextBox 5"/>
          <p:cNvSpPr txBox="1"/>
          <p:nvPr/>
        </p:nvSpPr>
        <p:spPr>
          <a:xfrm>
            <a:off x="5766758" y="1866900"/>
            <a:ext cx="963283" cy="261610"/>
          </a:xfrm>
          <a:prstGeom prst="rect">
            <a:avLst/>
          </a:prstGeom>
          <a:solidFill>
            <a:schemeClr val="bg1"/>
          </a:solidFill>
          <a:ln>
            <a:solidFill>
              <a:schemeClr val="tx1"/>
            </a:solidFill>
          </a:ln>
        </p:spPr>
        <p:txBody>
          <a:bodyPr wrap="square" rtlCol="0">
            <a:spAutoFit/>
          </a:bodyPr>
          <a:lstStyle/>
          <a:p>
            <a:pPr algn="ctr"/>
            <a:r>
              <a:rPr lang="es-ES" sz="1100" i="1" dirty="0" smtClean="0"/>
              <a:t>MEDIA</a:t>
            </a:r>
            <a:endParaRPr lang="en-US" sz="1100" i="1" dirty="0"/>
          </a:p>
        </p:txBody>
      </p:sp>
      <p:sp>
        <p:nvSpPr>
          <p:cNvPr id="7" name="TextBox 6"/>
          <p:cNvSpPr txBox="1"/>
          <p:nvPr/>
        </p:nvSpPr>
        <p:spPr>
          <a:xfrm>
            <a:off x="1676400" y="952500"/>
            <a:ext cx="963283" cy="261610"/>
          </a:xfrm>
          <a:prstGeom prst="rect">
            <a:avLst/>
          </a:prstGeom>
          <a:solidFill>
            <a:schemeClr val="bg1"/>
          </a:solidFill>
          <a:ln>
            <a:solidFill>
              <a:schemeClr val="tx1"/>
            </a:solidFill>
          </a:ln>
        </p:spPr>
        <p:txBody>
          <a:bodyPr wrap="square" rtlCol="0">
            <a:spAutoFit/>
          </a:bodyPr>
          <a:lstStyle/>
          <a:p>
            <a:pPr algn="ctr"/>
            <a:r>
              <a:rPr lang="es-ES" sz="1100" i="1" dirty="0" smtClean="0"/>
              <a:t>LIDIA</a:t>
            </a:r>
            <a:endParaRPr lang="en-US" sz="1100" i="1" dirty="0"/>
          </a:p>
        </p:txBody>
      </p:sp>
      <p:sp>
        <p:nvSpPr>
          <p:cNvPr id="8" name="TextBox 7"/>
          <p:cNvSpPr txBox="1"/>
          <p:nvPr/>
        </p:nvSpPr>
        <p:spPr>
          <a:xfrm>
            <a:off x="1600200" y="3915301"/>
            <a:ext cx="963283" cy="261610"/>
          </a:xfrm>
          <a:prstGeom prst="rect">
            <a:avLst/>
          </a:prstGeom>
          <a:solidFill>
            <a:schemeClr val="bg1"/>
          </a:solidFill>
          <a:ln>
            <a:solidFill>
              <a:schemeClr val="tx1"/>
            </a:solidFill>
          </a:ln>
        </p:spPr>
        <p:txBody>
          <a:bodyPr wrap="square" rtlCol="0">
            <a:spAutoFit/>
          </a:bodyPr>
          <a:lstStyle/>
          <a:p>
            <a:pPr algn="ctr"/>
            <a:r>
              <a:rPr lang="es-ES" sz="1100" i="1" dirty="0" smtClean="0"/>
              <a:t>EGIPTO</a:t>
            </a:r>
            <a:endParaRPr lang="en-US" sz="1100" i="1" dirty="0"/>
          </a:p>
        </p:txBody>
      </p:sp>
    </p:spTree>
    <p:extLst>
      <p:ext uri="{BB962C8B-B14F-4D97-AF65-F5344CB8AC3E}">
        <p14:creationId xmlns:p14="http://schemas.microsoft.com/office/powerpoint/2010/main" val="32572489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65" y="-362308"/>
            <a:ext cx="9144000" cy="155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532269" y="-640148"/>
            <a:ext cx="914400" cy="15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5866"/>
            <a:ext cx="9145905"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6" name="TextBox 125"/>
          <p:cNvSpPr txBox="1"/>
          <p:nvPr/>
        </p:nvSpPr>
        <p:spPr>
          <a:xfrm>
            <a:off x="77153" y="462787"/>
            <a:ext cx="1291273" cy="307777"/>
          </a:xfrm>
          <a:prstGeom prst="rect">
            <a:avLst/>
          </a:prstGeom>
          <a:solidFill>
            <a:srgbClr val="FFC000"/>
          </a:solidFill>
        </p:spPr>
        <p:txBody>
          <a:bodyPr wrap="square" rtlCol="0">
            <a:spAutoFit/>
          </a:bodyPr>
          <a:lstStyle/>
          <a:p>
            <a:r>
              <a:rPr lang="es-ES" sz="1400" b="1" dirty="0" err="1" smtClean="0"/>
              <a:t>Nabopolasar</a:t>
            </a:r>
            <a:endParaRPr lang="en-US" sz="1400" b="1" dirty="0"/>
          </a:p>
        </p:txBody>
      </p:sp>
      <p:sp>
        <p:nvSpPr>
          <p:cNvPr id="128" name="TextBox 127"/>
          <p:cNvSpPr txBox="1"/>
          <p:nvPr/>
        </p:nvSpPr>
        <p:spPr>
          <a:xfrm>
            <a:off x="1524953" y="462787"/>
            <a:ext cx="1447800" cy="307777"/>
          </a:xfrm>
          <a:prstGeom prst="rect">
            <a:avLst/>
          </a:prstGeom>
          <a:solidFill>
            <a:srgbClr val="FFC000"/>
          </a:solidFill>
        </p:spPr>
        <p:txBody>
          <a:bodyPr wrap="square" rtlCol="0">
            <a:spAutoFit/>
          </a:bodyPr>
          <a:lstStyle/>
          <a:p>
            <a:r>
              <a:rPr lang="es-ES" sz="1400" b="1" dirty="0" smtClean="0"/>
              <a:t>Nabucodonosor</a:t>
            </a:r>
            <a:endParaRPr lang="en-US" sz="1400" b="1" dirty="0"/>
          </a:p>
        </p:txBody>
      </p:sp>
      <p:sp>
        <p:nvSpPr>
          <p:cNvPr id="129" name="TextBox 128"/>
          <p:cNvSpPr txBox="1"/>
          <p:nvPr/>
        </p:nvSpPr>
        <p:spPr>
          <a:xfrm>
            <a:off x="4039553" y="462787"/>
            <a:ext cx="1447800" cy="307777"/>
          </a:xfrm>
          <a:prstGeom prst="rect">
            <a:avLst/>
          </a:prstGeom>
          <a:solidFill>
            <a:srgbClr val="FFC000"/>
          </a:solidFill>
        </p:spPr>
        <p:txBody>
          <a:bodyPr wrap="square" rtlCol="0">
            <a:spAutoFit/>
          </a:bodyPr>
          <a:lstStyle/>
          <a:p>
            <a:r>
              <a:rPr lang="es-ES" sz="1400" b="1" dirty="0" err="1" smtClean="0"/>
              <a:t>Evil</a:t>
            </a:r>
            <a:r>
              <a:rPr lang="es-ES" sz="1400" b="1" dirty="0" smtClean="0"/>
              <a:t> </a:t>
            </a:r>
            <a:r>
              <a:rPr lang="es-ES" sz="1400" b="1" dirty="0" err="1" smtClean="0"/>
              <a:t>Merodac</a:t>
            </a:r>
            <a:endParaRPr lang="en-US" sz="1400" b="1" dirty="0"/>
          </a:p>
        </p:txBody>
      </p:sp>
      <p:sp>
        <p:nvSpPr>
          <p:cNvPr id="133" name="TextBox 132"/>
          <p:cNvSpPr txBox="1"/>
          <p:nvPr/>
        </p:nvSpPr>
        <p:spPr>
          <a:xfrm>
            <a:off x="5868829" y="462787"/>
            <a:ext cx="1447800" cy="307777"/>
          </a:xfrm>
          <a:prstGeom prst="rect">
            <a:avLst/>
          </a:prstGeom>
          <a:solidFill>
            <a:srgbClr val="FFC000"/>
          </a:solidFill>
        </p:spPr>
        <p:txBody>
          <a:bodyPr wrap="square" rtlCol="0">
            <a:spAutoFit/>
          </a:bodyPr>
          <a:lstStyle/>
          <a:p>
            <a:r>
              <a:rPr lang="es-ES" sz="1400" b="1" dirty="0" err="1" smtClean="0"/>
              <a:t>Nabonido</a:t>
            </a:r>
            <a:endParaRPr lang="en-US" sz="1400" b="1" dirty="0"/>
          </a:p>
        </p:txBody>
      </p:sp>
      <p:sp>
        <p:nvSpPr>
          <p:cNvPr id="134" name="TextBox 133"/>
          <p:cNvSpPr txBox="1"/>
          <p:nvPr/>
        </p:nvSpPr>
        <p:spPr>
          <a:xfrm>
            <a:off x="7544753" y="178293"/>
            <a:ext cx="685800" cy="307777"/>
          </a:xfrm>
          <a:prstGeom prst="rect">
            <a:avLst/>
          </a:prstGeom>
          <a:solidFill>
            <a:schemeClr val="accent3">
              <a:lumMod val="60000"/>
              <a:lumOff val="40000"/>
            </a:schemeClr>
          </a:solidFill>
        </p:spPr>
        <p:txBody>
          <a:bodyPr wrap="square" rtlCol="0">
            <a:spAutoFit/>
          </a:bodyPr>
          <a:lstStyle/>
          <a:p>
            <a:r>
              <a:rPr lang="es-ES" sz="1400" b="1" dirty="0" smtClean="0"/>
              <a:t>Ciro</a:t>
            </a:r>
            <a:endParaRPr lang="en-US" sz="1400" b="1" dirty="0"/>
          </a:p>
        </p:txBody>
      </p:sp>
      <p:sp>
        <p:nvSpPr>
          <p:cNvPr id="135" name="TextBox 134"/>
          <p:cNvSpPr txBox="1"/>
          <p:nvPr/>
        </p:nvSpPr>
        <p:spPr>
          <a:xfrm rot="2943153">
            <a:off x="8287130" y="462120"/>
            <a:ext cx="914400" cy="307777"/>
          </a:xfrm>
          <a:prstGeom prst="rect">
            <a:avLst/>
          </a:prstGeom>
          <a:solidFill>
            <a:schemeClr val="accent3">
              <a:lumMod val="60000"/>
              <a:lumOff val="40000"/>
            </a:schemeClr>
          </a:solidFill>
        </p:spPr>
        <p:txBody>
          <a:bodyPr wrap="square" rtlCol="0">
            <a:spAutoFit/>
          </a:bodyPr>
          <a:lstStyle/>
          <a:p>
            <a:r>
              <a:rPr lang="es-ES" sz="1400" b="1" dirty="0" err="1" smtClean="0"/>
              <a:t>Cambises</a:t>
            </a:r>
            <a:endParaRPr lang="en-US" sz="1400" b="1" dirty="0"/>
          </a:p>
        </p:txBody>
      </p:sp>
      <p:sp>
        <p:nvSpPr>
          <p:cNvPr id="136" name="TextBox 135"/>
          <p:cNvSpPr txBox="1"/>
          <p:nvPr/>
        </p:nvSpPr>
        <p:spPr>
          <a:xfrm>
            <a:off x="781732" y="212160"/>
            <a:ext cx="381000" cy="307777"/>
          </a:xfrm>
          <a:prstGeom prst="rect">
            <a:avLst/>
          </a:prstGeom>
          <a:solidFill>
            <a:srgbClr val="FFC000"/>
          </a:solidFill>
        </p:spPr>
        <p:txBody>
          <a:bodyPr wrap="square" rtlCol="0">
            <a:spAutoFit/>
          </a:bodyPr>
          <a:lstStyle/>
          <a:p>
            <a:r>
              <a:rPr lang="es-ES" sz="1400" dirty="0" err="1" smtClean="0"/>
              <a:t>aC</a:t>
            </a:r>
            <a:endParaRPr lang="en-US" sz="1400" dirty="0"/>
          </a:p>
        </p:txBody>
      </p:sp>
      <p:sp>
        <p:nvSpPr>
          <p:cNvPr id="137" name="TextBox 136"/>
          <p:cNvSpPr txBox="1"/>
          <p:nvPr/>
        </p:nvSpPr>
        <p:spPr>
          <a:xfrm>
            <a:off x="2248853" y="212160"/>
            <a:ext cx="381000" cy="307777"/>
          </a:xfrm>
          <a:prstGeom prst="rect">
            <a:avLst/>
          </a:prstGeom>
          <a:solidFill>
            <a:srgbClr val="FFC000"/>
          </a:solidFill>
        </p:spPr>
        <p:txBody>
          <a:bodyPr wrap="square" rtlCol="0">
            <a:spAutoFit/>
          </a:bodyPr>
          <a:lstStyle/>
          <a:p>
            <a:r>
              <a:rPr lang="es-ES" sz="1400" dirty="0" err="1" smtClean="0"/>
              <a:t>aC</a:t>
            </a:r>
            <a:endParaRPr lang="en-US" sz="1400" dirty="0"/>
          </a:p>
        </p:txBody>
      </p:sp>
      <p:sp>
        <p:nvSpPr>
          <p:cNvPr id="138" name="TextBox 137"/>
          <p:cNvSpPr txBox="1"/>
          <p:nvPr/>
        </p:nvSpPr>
        <p:spPr>
          <a:xfrm>
            <a:off x="4981913" y="212159"/>
            <a:ext cx="381000" cy="307777"/>
          </a:xfrm>
          <a:prstGeom prst="rect">
            <a:avLst/>
          </a:prstGeom>
          <a:solidFill>
            <a:srgbClr val="FFC000"/>
          </a:solidFill>
        </p:spPr>
        <p:txBody>
          <a:bodyPr wrap="square" rtlCol="0">
            <a:spAutoFit/>
          </a:bodyPr>
          <a:lstStyle/>
          <a:p>
            <a:r>
              <a:rPr lang="es-ES" sz="1400" dirty="0" err="1" smtClean="0"/>
              <a:t>aC</a:t>
            </a:r>
            <a:endParaRPr lang="en-US" sz="1400" dirty="0"/>
          </a:p>
        </p:txBody>
      </p:sp>
      <p:sp>
        <p:nvSpPr>
          <p:cNvPr id="139" name="TextBox 138"/>
          <p:cNvSpPr txBox="1"/>
          <p:nvPr/>
        </p:nvSpPr>
        <p:spPr>
          <a:xfrm>
            <a:off x="6715517" y="212158"/>
            <a:ext cx="381000" cy="307777"/>
          </a:xfrm>
          <a:prstGeom prst="rect">
            <a:avLst/>
          </a:prstGeom>
          <a:solidFill>
            <a:srgbClr val="FFC000"/>
          </a:solidFill>
        </p:spPr>
        <p:txBody>
          <a:bodyPr wrap="square" rtlCol="0">
            <a:spAutoFit/>
          </a:bodyPr>
          <a:lstStyle/>
          <a:p>
            <a:r>
              <a:rPr lang="es-ES" sz="1400" dirty="0" err="1" smtClean="0"/>
              <a:t>aC</a:t>
            </a:r>
            <a:endParaRPr lang="en-US" sz="1400" dirty="0"/>
          </a:p>
        </p:txBody>
      </p:sp>
      <p:sp>
        <p:nvSpPr>
          <p:cNvPr id="140" name="TextBox 139"/>
          <p:cNvSpPr txBox="1"/>
          <p:nvPr/>
        </p:nvSpPr>
        <p:spPr>
          <a:xfrm>
            <a:off x="7937150" y="616008"/>
            <a:ext cx="408245" cy="307777"/>
          </a:xfrm>
          <a:prstGeom prst="rect">
            <a:avLst/>
          </a:prstGeom>
          <a:solidFill>
            <a:schemeClr val="accent3">
              <a:lumMod val="60000"/>
              <a:lumOff val="40000"/>
            </a:schemeClr>
          </a:solidFill>
        </p:spPr>
        <p:txBody>
          <a:bodyPr wrap="square" rtlCol="0">
            <a:spAutoFit/>
          </a:bodyPr>
          <a:lstStyle/>
          <a:p>
            <a:r>
              <a:rPr lang="es-ES" sz="1400" dirty="0" err="1" smtClean="0"/>
              <a:t>aC</a:t>
            </a:r>
            <a:endParaRPr lang="en-US" sz="1400" dirty="0"/>
          </a:p>
        </p:txBody>
      </p:sp>
      <p:sp>
        <p:nvSpPr>
          <p:cNvPr id="141" name="TextBox 140"/>
          <p:cNvSpPr txBox="1"/>
          <p:nvPr/>
        </p:nvSpPr>
        <p:spPr>
          <a:xfrm>
            <a:off x="8751953" y="1110106"/>
            <a:ext cx="408245" cy="307777"/>
          </a:xfrm>
          <a:prstGeom prst="rect">
            <a:avLst/>
          </a:prstGeom>
          <a:solidFill>
            <a:schemeClr val="accent3">
              <a:lumMod val="60000"/>
              <a:lumOff val="40000"/>
            </a:schemeClr>
          </a:solidFill>
        </p:spPr>
        <p:txBody>
          <a:bodyPr wrap="square" rtlCol="0">
            <a:spAutoFit/>
          </a:bodyPr>
          <a:lstStyle/>
          <a:p>
            <a:r>
              <a:rPr lang="es-ES" sz="1400" dirty="0" err="1" smtClean="0"/>
              <a:t>aC</a:t>
            </a:r>
            <a:endParaRPr lang="en-US" sz="1400" dirty="0"/>
          </a:p>
        </p:txBody>
      </p:sp>
      <p:sp>
        <p:nvSpPr>
          <p:cNvPr id="142" name="TextBox 141"/>
          <p:cNvSpPr txBox="1"/>
          <p:nvPr/>
        </p:nvSpPr>
        <p:spPr>
          <a:xfrm>
            <a:off x="7660543" y="2090867"/>
            <a:ext cx="1246445" cy="415498"/>
          </a:xfrm>
          <a:prstGeom prst="rect">
            <a:avLst/>
          </a:prstGeom>
          <a:solidFill>
            <a:schemeClr val="accent3">
              <a:lumMod val="60000"/>
              <a:lumOff val="40000"/>
            </a:schemeClr>
          </a:solidFill>
        </p:spPr>
        <p:txBody>
          <a:bodyPr wrap="square" rtlCol="0">
            <a:spAutoFit/>
          </a:bodyPr>
          <a:lstStyle/>
          <a:p>
            <a:r>
              <a:rPr lang="es-ES" sz="1050" i="1" dirty="0" smtClean="0"/>
              <a:t>Retorno del exilio, 538 </a:t>
            </a:r>
            <a:r>
              <a:rPr lang="es-ES" sz="1050" i="1" dirty="0" err="1" smtClean="0"/>
              <a:t>aC</a:t>
            </a:r>
            <a:endParaRPr lang="en-US" sz="1050" i="1" dirty="0"/>
          </a:p>
        </p:txBody>
      </p:sp>
      <p:sp>
        <p:nvSpPr>
          <p:cNvPr id="143" name="TextBox 142"/>
          <p:cNvSpPr txBox="1"/>
          <p:nvPr/>
        </p:nvSpPr>
        <p:spPr>
          <a:xfrm>
            <a:off x="5639753" y="5207166"/>
            <a:ext cx="381000" cy="307777"/>
          </a:xfrm>
          <a:prstGeom prst="rect">
            <a:avLst/>
          </a:prstGeom>
          <a:solidFill>
            <a:srgbClr val="FFC000"/>
          </a:solidFill>
        </p:spPr>
        <p:txBody>
          <a:bodyPr wrap="square" rtlCol="0">
            <a:spAutoFit/>
          </a:bodyPr>
          <a:lstStyle/>
          <a:p>
            <a:r>
              <a:rPr lang="es-ES" sz="1400" dirty="0" err="1" smtClean="0"/>
              <a:t>aC</a:t>
            </a:r>
            <a:endParaRPr lang="en-US" sz="1400" dirty="0"/>
          </a:p>
        </p:txBody>
      </p:sp>
      <p:sp>
        <p:nvSpPr>
          <p:cNvPr id="144" name="TextBox 143"/>
          <p:cNvSpPr txBox="1"/>
          <p:nvPr/>
        </p:nvSpPr>
        <p:spPr>
          <a:xfrm>
            <a:off x="7129304" y="5221357"/>
            <a:ext cx="374650" cy="307777"/>
          </a:xfrm>
          <a:prstGeom prst="rect">
            <a:avLst/>
          </a:prstGeom>
          <a:solidFill>
            <a:srgbClr val="FFC000"/>
          </a:solidFill>
        </p:spPr>
        <p:txBody>
          <a:bodyPr wrap="square" rtlCol="0">
            <a:spAutoFit/>
          </a:bodyPr>
          <a:lstStyle/>
          <a:p>
            <a:r>
              <a:rPr lang="es-ES" sz="1400" dirty="0" err="1" smtClean="0"/>
              <a:t>aC</a:t>
            </a:r>
            <a:endParaRPr lang="en-US" sz="1400" dirty="0"/>
          </a:p>
        </p:txBody>
      </p:sp>
      <p:sp>
        <p:nvSpPr>
          <p:cNvPr id="145" name="TextBox 144"/>
          <p:cNvSpPr txBox="1"/>
          <p:nvPr/>
        </p:nvSpPr>
        <p:spPr>
          <a:xfrm>
            <a:off x="4763453" y="4979914"/>
            <a:ext cx="1447800" cy="307777"/>
          </a:xfrm>
          <a:prstGeom prst="rect">
            <a:avLst/>
          </a:prstGeom>
          <a:solidFill>
            <a:srgbClr val="FFC000"/>
          </a:solidFill>
        </p:spPr>
        <p:txBody>
          <a:bodyPr wrap="square" rtlCol="0">
            <a:spAutoFit/>
          </a:bodyPr>
          <a:lstStyle/>
          <a:p>
            <a:r>
              <a:rPr lang="es-ES" sz="1400" b="1" dirty="0" err="1" smtClean="0"/>
              <a:t>Neriglasar</a:t>
            </a:r>
            <a:endParaRPr lang="en-US" sz="1400" b="1" dirty="0"/>
          </a:p>
        </p:txBody>
      </p:sp>
      <p:sp>
        <p:nvSpPr>
          <p:cNvPr id="146" name="TextBox 145"/>
          <p:cNvSpPr txBox="1"/>
          <p:nvPr/>
        </p:nvSpPr>
        <p:spPr>
          <a:xfrm>
            <a:off x="6249353" y="4979914"/>
            <a:ext cx="1219200" cy="307777"/>
          </a:xfrm>
          <a:prstGeom prst="rect">
            <a:avLst/>
          </a:prstGeom>
          <a:solidFill>
            <a:srgbClr val="FFC000"/>
          </a:solidFill>
        </p:spPr>
        <p:txBody>
          <a:bodyPr wrap="square" rtlCol="0">
            <a:spAutoFit/>
          </a:bodyPr>
          <a:lstStyle/>
          <a:p>
            <a:r>
              <a:rPr lang="es-ES" sz="1400" b="1" dirty="0" err="1" smtClean="0"/>
              <a:t>Belsasar</a:t>
            </a:r>
            <a:endParaRPr lang="en-US" sz="1400" b="1" dirty="0"/>
          </a:p>
        </p:txBody>
      </p:sp>
      <p:sp>
        <p:nvSpPr>
          <p:cNvPr id="147" name="TextBox 146"/>
          <p:cNvSpPr txBox="1"/>
          <p:nvPr/>
        </p:nvSpPr>
        <p:spPr>
          <a:xfrm>
            <a:off x="610553" y="1681987"/>
            <a:ext cx="757873" cy="261610"/>
          </a:xfrm>
          <a:prstGeom prst="rect">
            <a:avLst/>
          </a:prstGeom>
          <a:solidFill>
            <a:schemeClr val="bg1"/>
          </a:solidFill>
        </p:spPr>
        <p:txBody>
          <a:bodyPr wrap="square" rtlCol="0">
            <a:spAutoFit/>
          </a:bodyPr>
          <a:lstStyle/>
          <a:p>
            <a:r>
              <a:rPr lang="es-ES" sz="1100" dirty="0" smtClean="0"/>
              <a:t>Capítulo 1</a:t>
            </a:r>
            <a:endParaRPr lang="en-US" sz="1100" dirty="0"/>
          </a:p>
        </p:txBody>
      </p:sp>
      <p:sp>
        <p:nvSpPr>
          <p:cNvPr id="148" name="TextBox 147"/>
          <p:cNvSpPr txBox="1"/>
          <p:nvPr/>
        </p:nvSpPr>
        <p:spPr>
          <a:xfrm>
            <a:off x="1368426" y="2084582"/>
            <a:ext cx="757873" cy="261610"/>
          </a:xfrm>
          <a:prstGeom prst="rect">
            <a:avLst/>
          </a:prstGeom>
          <a:solidFill>
            <a:schemeClr val="bg1"/>
          </a:solidFill>
        </p:spPr>
        <p:txBody>
          <a:bodyPr wrap="square" rtlCol="0">
            <a:spAutoFit/>
          </a:bodyPr>
          <a:lstStyle/>
          <a:p>
            <a:r>
              <a:rPr lang="es-ES" sz="1100" dirty="0" smtClean="0"/>
              <a:t>Capítulo 2</a:t>
            </a:r>
            <a:endParaRPr lang="en-US" sz="1100" dirty="0"/>
          </a:p>
        </p:txBody>
      </p:sp>
      <p:sp>
        <p:nvSpPr>
          <p:cNvPr id="149" name="TextBox 148"/>
          <p:cNvSpPr txBox="1"/>
          <p:nvPr/>
        </p:nvSpPr>
        <p:spPr>
          <a:xfrm>
            <a:off x="2593816" y="2466842"/>
            <a:ext cx="757873" cy="261610"/>
          </a:xfrm>
          <a:prstGeom prst="rect">
            <a:avLst/>
          </a:prstGeom>
          <a:solidFill>
            <a:schemeClr val="bg1"/>
          </a:solidFill>
        </p:spPr>
        <p:txBody>
          <a:bodyPr wrap="square" rtlCol="0">
            <a:spAutoFit/>
          </a:bodyPr>
          <a:lstStyle/>
          <a:p>
            <a:r>
              <a:rPr lang="es-ES" sz="1100" dirty="0" smtClean="0"/>
              <a:t>Capítulo 3</a:t>
            </a:r>
            <a:endParaRPr lang="en-US" sz="1100" dirty="0"/>
          </a:p>
        </p:txBody>
      </p:sp>
      <p:sp>
        <p:nvSpPr>
          <p:cNvPr id="150" name="TextBox 149"/>
          <p:cNvSpPr txBox="1"/>
          <p:nvPr/>
        </p:nvSpPr>
        <p:spPr>
          <a:xfrm>
            <a:off x="3815079" y="2746979"/>
            <a:ext cx="757873" cy="261610"/>
          </a:xfrm>
          <a:prstGeom prst="rect">
            <a:avLst/>
          </a:prstGeom>
          <a:solidFill>
            <a:schemeClr val="bg1"/>
          </a:solidFill>
        </p:spPr>
        <p:txBody>
          <a:bodyPr wrap="square" rtlCol="0">
            <a:spAutoFit/>
          </a:bodyPr>
          <a:lstStyle/>
          <a:p>
            <a:r>
              <a:rPr lang="es-ES" sz="1100" dirty="0" smtClean="0"/>
              <a:t>Capítulo 4</a:t>
            </a:r>
            <a:endParaRPr lang="en-US" sz="1100" dirty="0"/>
          </a:p>
        </p:txBody>
      </p:sp>
      <p:sp>
        <p:nvSpPr>
          <p:cNvPr id="151" name="TextBox 150"/>
          <p:cNvSpPr txBox="1"/>
          <p:nvPr/>
        </p:nvSpPr>
        <p:spPr>
          <a:xfrm>
            <a:off x="6746081" y="2757434"/>
            <a:ext cx="757873" cy="261610"/>
          </a:xfrm>
          <a:prstGeom prst="rect">
            <a:avLst/>
          </a:prstGeom>
          <a:solidFill>
            <a:schemeClr val="bg1"/>
          </a:solidFill>
        </p:spPr>
        <p:txBody>
          <a:bodyPr wrap="square" rtlCol="0">
            <a:spAutoFit/>
          </a:bodyPr>
          <a:lstStyle/>
          <a:p>
            <a:r>
              <a:rPr lang="es-ES" sz="1100" dirty="0" smtClean="0"/>
              <a:t>Capítulo 5</a:t>
            </a:r>
            <a:endParaRPr lang="en-US" sz="1100" dirty="0"/>
          </a:p>
        </p:txBody>
      </p:sp>
      <p:sp>
        <p:nvSpPr>
          <p:cNvPr id="152" name="TextBox 151"/>
          <p:cNvSpPr txBox="1"/>
          <p:nvPr/>
        </p:nvSpPr>
        <p:spPr>
          <a:xfrm>
            <a:off x="7623016" y="3322113"/>
            <a:ext cx="757873" cy="261610"/>
          </a:xfrm>
          <a:prstGeom prst="rect">
            <a:avLst/>
          </a:prstGeom>
          <a:solidFill>
            <a:schemeClr val="bg1"/>
          </a:solidFill>
        </p:spPr>
        <p:txBody>
          <a:bodyPr wrap="square" rtlCol="0">
            <a:spAutoFit/>
          </a:bodyPr>
          <a:lstStyle/>
          <a:p>
            <a:r>
              <a:rPr lang="es-ES" sz="1100" dirty="0" smtClean="0"/>
              <a:t>Capítulo 6</a:t>
            </a:r>
            <a:endParaRPr lang="en-US" sz="1100" dirty="0"/>
          </a:p>
        </p:txBody>
      </p:sp>
      <p:sp>
        <p:nvSpPr>
          <p:cNvPr id="153" name="TextBox 152"/>
          <p:cNvSpPr txBox="1"/>
          <p:nvPr/>
        </p:nvSpPr>
        <p:spPr>
          <a:xfrm>
            <a:off x="6207517" y="4284430"/>
            <a:ext cx="757873" cy="261610"/>
          </a:xfrm>
          <a:prstGeom prst="rect">
            <a:avLst/>
          </a:prstGeom>
          <a:solidFill>
            <a:schemeClr val="bg1"/>
          </a:solidFill>
        </p:spPr>
        <p:txBody>
          <a:bodyPr wrap="square" rtlCol="0">
            <a:spAutoFit/>
          </a:bodyPr>
          <a:lstStyle/>
          <a:p>
            <a:r>
              <a:rPr lang="es-ES" sz="1100" dirty="0" smtClean="0"/>
              <a:t>Capítulo 7</a:t>
            </a:r>
            <a:endParaRPr lang="en-US" sz="1100" dirty="0"/>
          </a:p>
        </p:txBody>
      </p:sp>
      <p:sp>
        <p:nvSpPr>
          <p:cNvPr id="154" name="TextBox 153"/>
          <p:cNvSpPr txBox="1"/>
          <p:nvPr/>
        </p:nvSpPr>
        <p:spPr>
          <a:xfrm>
            <a:off x="6401753" y="4666467"/>
            <a:ext cx="757873" cy="261610"/>
          </a:xfrm>
          <a:prstGeom prst="rect">
            <a:avLst/>
          </a:prstGeom>
          <a:solidFill>
            <a:schemeClr val="bg1"/>
          </a:solidFill>
        </p:spPr>
        <p:txBody>
          <a:bodyPr wrap="square" rtlCol="0">
            <a:spAutoFit/>
          </a:bodyPr>
          <a:lstStyle/>
          <a:p>
            <a:r>
              <a:rPr lang="es-ES" sz="1100" dirty="0" smtClean="0"/>
              <a:t>Capítulo 8</a:t>
            </a:r>
            <a:endParaRPr lang="en-US" sz="1100" dirty="0"/>
          </a:p>
        </p:txBody>
      </p:sp>
      <p:sp>
        <p:nvSpPr>
          <p:cNvPr id="155" name="TextBox 154"/>
          <p:cNvSpPr txBox="1"/>
          <p:nvPr/>
        </p:nvSpPr>
        <p:spPr>
          <a:xfrm>
            <a:off x="6780689" y="2023325"/>
            <a:ext cx="757873" cy="261610"/>
          </a:xfrm>
          <a:prstGeom prst="rect">
            <a:avLst/>
          </a:prstGeom>
          <a:solidFill>
            <a:schemeClr val="bg1"/>
          </a:solidFill>
        </p:spPr>
        <p:txBody>
          <a:bodyPr wrap="square" rtlCol="0">
            <a:spAutoFit/>
          </a:bodyPr>
          <a:lstStyle/>
          <a:p>
            <a:r>
              <a:rPr lang="es-ES" sz="1100" dirty="0" smtClean="0"/>
              <a:t>Capítulo 9</a:t>
            </a:r>
            <a:endParaRPr lang="en-US" sz="1100" dirty="0"/>
          </a:p>
        </p:txBody>
      </p:sp>
      <p:sp>
        <p:nvSpPr>
          <p:cNvPr id="156" name="TextBox 155"/>
          <p:cNvSpPr txBox="1"/>
          <p:nvPr/>
        </p:nvSpPr>
        <p:spPr>
          <a:xfrm>
            <a:off x="8185725" y="2571079"/>
            <a:ext cx="757873" cy="430887"/>
          </a:xfrm>
          <a:prstGeom prst="rect">
            <a:avLst/>
          </a:prstGeom>
          <a:solidFill>
            <a:schemeClr val="bg1"/>
          </a:solidFill>
        </p:spPr>
        <p:txBody>
          <a:bodyPr wrap="square" rtlCol="0">
            <a:spAutoFit/>
          </a:bodyPr>
          <a:lstStyle/>
          <a:p>
            <a:r>
              <a:rPr lang="es-ES" sz="1100" dirty="0" smtClean="0"/>
              <a:t>Capítulos 10-12</a:t>
            </a:r>
            <a:endParaRPr lang="en-US" sz="1100" dirty="0"/>
          </a:p>
        </p:txBody>
      </p:sp>
      <p:sp>
        <p:nvSpPr>
          <p:cNvPr id="157" name="TextBox 156"/>
          <p:cNvSpPr txBox="1"/>
          <p:nvPr/>
        </p:nvSpPr>
        <p:spPr>
          <a:xfrm>
            <a:off x="7593708" y="908302"/>
            <a:ext cx="685800" cy="738664"/>
          </a:xfrm>
          <a:prstGeom prst="rect">
            <a:avLst/>
          </a:prstGeom>
          <a:solidFill>
            <a:schemeClr val="accent3">
              <a:lumMod val="60000"/>
              <a:lumOff val="40000"/>
            </a:schemeClr>
          </a:solidFill>
        </p:spPr>
        <p:txBody>
          <a:bodyPr wrap="square" rtlCol="0">
            <a:spAutoFit/>
          </a:bodyPr>
          <a:lstStyle/>
          <a:p>
            <a:r>
              <a:rPr lang="es-ES" sz="1400" b="1" dirty="0" smtClean="0"/>
              <a:t>Darío el Medo</a:t>
            </a:r>
            <a:endParaRPr lang="en-US" sz="1400" b="1" dirty="0"/>
          </a:p>
        </p:txBody>
      </p:sp>
      <p:sp>
        <p:nvSpPr>
          <p:cNvPr id="158" name="TextBox 157"/>
          <p:cNvSpPr txBox="1"/>
          <p:nvPr/>
        </p:nvSpPr>
        <p:spPr>
          <a:xfrm>
            <a:off x="49689" y="769896"/>
            <a:ext cx="732043" cy="430887"/>
          </a:xfrm>
          <a:prstGeom prst="rect">
            <a:avLst/>
          </a:prstGeom>
          <a:solidFill>
            <a:srgbClr val="FFC000"/>
          </a:solidFill>
        </p:spPr>
        <p:txBody>
          <a:bodyPr wrap="square" rtlCol="0">
            <a:spAutoFit/>
          </a:bodyPr>
          <a:lstStyle/>
          <a:p>
            <a:r>
              <a:rPr lang="es-ES" sz="1100" i="1" dirty="0" smtClean="0"/>
              <a:t>Nació </a:t>
            </a:r>
            <a:r>
              <a:rPr lang="es-ES" sz="1100" i="1" dirty="0" err="1" smtClean="0"/>
              <a:t>ca</a:t>
            </a:r>
            <a:r>
              <a:rPr lang="es-ES" sz="1100" i="1" dirty="0" smtClean="0"/>
              <a:t>. 620 </a:t>
            </a:r>
            <a:r>
              <a:rPr lang="es-ES" sz="1100" i="1" dirty="0" err="1" smtClean="0"/>
              <a:t>aC</a:t>
            </a:r>
            <a:r>
              <a:rPr lang="es-ES" sz="1100" i="1" dirty="0" smtClean="0"/>
              <a:t>. </a:t>
            </a:r>
            <a:endParaRPr lang="en-US" sz="1100" i="1" dirty="0"/>
          </a:p>
        </p:txBody>
      </p:sp>
      <p:sp>
        <p:nvSpPr>
          <p:cNvPr id="159" name="TextBox 158"/>
          <p:cNvSpPr txBox="1"/>
          <p:nvPr/>
        </p:nvSpPr>
        <p:spPr>
          <a:xfrm>
            <a:off x="377382" y="1120194"/>
            <a:ext cx="762000" cy="600164"/>
          </a:xfrm>
          <a:prstGeom prst="rect">
            <a:avLst/>
          </a:prstGeom>
          <a:solidFill>
            <a:srgbClr val="FFC000"/>
          </a:solidFill>
        </p:spPr>
        <p:txBody>
          <a:bodyPr wrap="square" rtlCol="0">
            <a:spAutoFit/>
          </a:bodyPr>
          <a:lstStyle/>
          <a:p>
            <a:pPr algn="r"/>
            <a:r>
              <a:rPr lang="es-ES" sz="1100" i="1" dirty="0" smtClean="0"/>
              <a:t>Llevado en cautiverio</a:t>
            </a:r>
            <a:endParaRPr lang="en-US" sz="1100" i="1" dirty="0"/>
          </a:p>
        </p:txBody>
      </p:sp>
      <p:sp>
        <p:nvSpPr>
          <p:cNvPr id="160" name="TextBox 159"/>
          <p:cNvSpPr txBox="1"/>
          <p:nvPr/>
        </p:nvSpPr>
        <p:spPr>
          <a:xfrm>
            <a:off x="915353" y="2505389"/>
            <a:ext cx="1169992" cy="600164"/>
          </a:xfrm>
          <a:prstGeom prst="rect">
            <a:avLst/>
          </a:prstGeom>
          <a:solidFill>
            <a:srgbClr val="FFC000"/>
          </a:solidFill>
        </p:spPr>
        <p:txBody>
          <a:bodyPr wrap="square" rtlCol="0">
            <a:spAutoFit/>
          </a:bodyPr>
          <a:lstStyle/>
          <a:p>
            <a:pPr algn="r"/>
            <a:r>
              <a:rPr lang="es-ES" sz="1100" i="1" dirty="0" smtClean="0"/>
              <a:t>Interpreta el sueño de Nabucodonosor</a:t>
            </a:r>
            <a:endParaRPr lang="en-US" sz="1100" i="1" dirty="0"/>
          </a:p>
        </p:txBody>
      </p:sp>
      <p:sp>
        <p:nvSpPr>
          <p:cNvPr id="161" name="TextBox 160"/>
          <p:cNvSpPr txBox="1"/>
          <p:nvPr/>
        </p:nvSpPr>
        <p:spPr>
          <a:xfrm>
            <a:off x="2363153" y="2849673"/>
            <a:ext cx="975332" cy="432513"/>
          </a:xfrm>
          <a:prstGeom prst="rect">
            <a:avLst/>
          </a:prstGeom>
          <a:solidFill>
            <a:srgbClr val="FFC000"/>
          </a:solidFill>
        </p:spPr>
        <p:txBody>
          <a:bodyPr wrap="square" rtlCol="0">
            <a:spAutoFit/>
          </a:bodyPr>
          <a:lstStyle/>
          <a:p>
            <a:pPr algn="r"/>
            <a:r>
              <a:rPr lang="es-ES" sz="1100" i="1" dirty="0" smtClean="0"/>
              <a:t>Horno de fuego</a:t>
            </a:r>
            <a:endParaRPr lang="en-US" sz="1100" i="1" dirty="0"/>
          </a:p>
        </p:txBody>
      </p:sp>
      <p:sp>
        <p:nvSpPr>
          <p:cNvPr id="162" name="TextBox 161"/>
          <p:cNvSpPr txBox="1"/>
          <p:nvPr/>
        </p:nvSpPr>
        <p:spPr>
          <a:xfrm>
            <a:off x="3682681" y="2108928"/>
            <a:ext cx="1169992" cy="600164"/>
          </a:xfrm>
          <a:prstGeom prst="rect">
            <a:avLst/>
          </a:prstGeom>
          <a:solidFill>
            <a:srgbClr val="FFC000"/>
          </a:solidFill>
        </p:spPr>
        <p:txBody>
          <a:bodyPr wrap="square" rtlCol="0">
            <a:spAutoFit/>
          </a:bodyPr>
          <a:lstStyle/>
          <a:p>
            <a:pPr algn="r"/>
            <a:r>
              <a:rPr lang="es-ES" sz="1100" i="1" dirty="0" smtClean="0"/>
              <a:t>Interpreta el sueño de Nabucodonosor</a:t>
            </a:r>
            <a:endParaRPr lang="en-US" sz="1100" i="1" dirty="0"/>
          </a:p>
        </p:txBody>
      </p:sp>
      <p:sp>
        <p:nvSpPr>
          <p:cNvPr id="163" name="TextBox 162"/>
          <p:cNvSpPr txBox="1"/>
          <p:nvPr/>
        </p:nvSpPr>
        <p:spPr>
          <a:xfrm>
            <a:off x="1368426" y="4921275"/>
            <a:ext cx="1199678" cy="600164"/>
          </a:xfrm>
          <a:prstGeom prst="rect">
            <a:avLst/>
          </a:prstGeom>
          <a:solidFill>
            <a:srgbClr val="FFC000"/>
          </a:solidFill>
        </p:spPr>
        <p:txBody>
          <a:bodyPr wrap="square" rtlCol="0">
            <a:spAutoFit/>
          </a:bodyPr>
          <a:lstStyle/>
          <a:p>
            <a:pPr algn="r"/>
            <a:r>
              <a:rPr lang="es-ES" sz="1100" i="1" dirty="0" smtClean="0"/>
              <a:t>2dos cautivos</a:t>
            </a:r>
          </a:p>
          <a:p>
            <a:pPr algn="r"/>
            <a:r>
              <a:rPr lang="es-ES" sz="1100" i="1" dirty="0" smtClean="0"/>
              <a:t>Incluye a Ezequiel</a:t>
            </a:r>
          </a:p>
          <a:p>
            <a:pPr algn="r"/>
            <a:r>
              <a:rPr lang="es-ES" sz="1100" i="1" dirty="0" smtClean="0"/>
              <a:t>597 </a:t>
            </a:r>
            <a:r>
              <a:rPr lang="es-ES" sz="1100" i="1" dirty="0" err="1" smtClean="0"/>
              <a:t>aC</a:t>
            </a:r>
            <a:endParaRPr lang="en-US" sz="1100" i="1" dirty="0"/>
          </a:p>
        </p:txBody>
      </p:sp>
      <p:sp>
        <p:nvSpPr>
          <p:cNvPr id="164" name="TextBox 163"/>
          <p:cNvSpPr txBox="1"/>
          <p:nvPr/>
        </p:nvSpPr>
        <p:spPr>
          <a:xfrm>
            <a:off x="2812018" y="4759693"/>
            <a:ext cx="853917" cy="769441"/>
          </a:xfrm>
          <a:prstGeom prst="rect">
            <a:avLst/>
          </a:prstGeom>
          <a:solidFill>
            <a:srgbClr val="FFC000"/>
          </a:solidFill>
        </p:spPr>
        <p:txBody>
          <a:bodyPr wrap="square" rtlCol="0">
            <a:spAutoFit/>
          </a:bodyPr>
          <a:lstStyle/>
          <a:p>
            <a:pPr algn="r"/>
            <a:r>
              <a:rPr lang="es-ES" sz="1100" i="1" dirty="0" smtClean="0"/>
              <a:t>586 </a:t>
            </a:r>
            <a:r>
              <a:rPr lang="es-ES" sz="1100" i="1" dirty="0" err="1" smtClean="0"/>
              <a:t>aC</a:t>
            </a:r>
            <a:r>
              <a:rPr lang="es-ES" sz="1100" i="1" dirty="0" smtClean="0"/>
              <a:t> Jerusalén, templo destruidos</a:t>
            </a:r>
            <a:endParaRPr lang="en-US" sz="1100" i="1" dirty="0"/>
          </a:p>
        </p:txBody>
      </p:sp>
      <p:sp>
        <p:nvSpPr>
          <p:cNvPr id="165" name="TextBox 164"/>
          <p:cNvSpPr txBox="1"/>
          <p:nvPr/>
        </p:nvSpPr>
        <p:spPr>
          <a:xfrm>
            <a:off x="5182553" y="4196587"/>
            <a:ext cx="838200" cy="261610"/>
          </a:xfrm>
          <a:prstGeom prst="rect">
            <a:avLst/>
          </a:prstGeom>
          <a:solidFill>
            <a:srgbClr val="FFC000"/>
          </a:solidFill>
        </p:spPr>
        <p:txBody>
          <a:bodyPr wrap="square" rtlCol="0">
            <a:spAutoFit/>
          </a:bodyPr>
          <a:lstStyle/>
          <a:p>
            <a:pPr algn="r"/>
            <a:r>
              <a:rPr lang="es-ES" sz="1100" i="1" dirty="0" smtClean="0"/>
              <a:t>4 criaturas</a:t>
            </a:r>
            <a:endParaRPr lang="en-US" sz="1100" i="1" dirty="0"/>
          </a:p>
        </p:txBody>
      </p:sp>
      <p:sp>
        <p:nvSpPr>
          <p:cNvPr id="166" name="TextBox 165"/>
          <p:cNvSpPr txBox="1"/>
          <p:nvPr/>
        </p:nvSpPr>
        <p:spPr>
          <a:xfrm>
            <a:off x="6679641" y="3107721"/>
            <a:ext cx="890751" cy="600164"/>
          </a:xfrm>
          <a:prstGeom prst="rect">
            <a:avLst/>
          </a:prstGeom>
          <a:solidFill>
            <a:srgbClr val="FFC000"/>
          </a:solidFill>
        </p:spPr>
        <p:txBody>
          <a:bodyPr wrap="square" rtlCol="0">
            <a:spAutoFit/>
          </a:bodyPr>
          <a:lstStyle/>
          <a:p>
            <a:pPr algn="r"/>
            <a:r>
              <a:rPr lang="es-ES" sz="1100" i="1" dirty="0" smtClean="0"/>
              <a:t>Interpreta escritura en la pared</a:t>
            </a:r>
            <a:endParaRPr lang="en-US" sz="1100" i="1" dirty="0"/>
          </a:p>
        </p:txBody>
      </p:sp>
      <p:sp>
        <p:nvSpPr>
          <p:cNvPr id="167" name="TextBox 166"/>
          <p:cNvSpPr txBox="1"/>
          <p:nvPr/>
        </p:nvSpPr>
        <p:spPr>
          <a:xfrm rot="3262212">
            <a:off x="6174427" y="3465682"/>
            <a:ext cx="1168639" cy="430887"/>
          </a:xfrm>
          <a:prstGeom prst="rect">
            <a:avLst/>
          </a:prstGeom>
          <a:solidFill>
            <a:srgbClr val="FFC000"/>
          </a:solidFill>
        </p:spPr>
        <p:txBody>
          <a:bodyPr wrap="square" rtlCol="0">
            <a:spAutoFit/>
          </a:bodyPr>
          <a:lstStyle/>
          <a:p>
            <a:pPr algn="ctr"/>
            <a:r>
              <a:rPr lang="es-ES" sz="1100" i="1" dirty="0" smtClean="0"/>
              <a:t>MENE, MENE, TEKEL, UFARSÍN</a:t>
            </a:r>
            <a:endParaRPr lang="en-US" sz="1100" i="1" dirty="0"/>
          </a:p>
        </p:txBody>
      </p:sp>
      <p:sp>
        <p:nvSpPr>
          <p:cNvPr id="168" name="TextBox 167"/>
          <p:cNvSpPr txBox="1"/>
          <p:nvPr/>
        </p:nvSpPr>
        <p:spPr>
          <a:xfrm>
            <a:off x="7537093" y="4979914"/>
            <a:ext cx="998260" cy="430887"/>
          </a:xfrm>
          <a:prstGeom prst="rect">
            <a:avLst/>
          </a:prstGeom>
          <a:solidFill>
            <a:schemeClr val="accent3">
              <a:lumMod val="60000"/>
              <a:lumOff val="40000"/>
            </a:schemeClr>
          </a:solidFill>
        </p:spPr>
        <p:txBody>
          <a:bodyPr wrap="square" rtlCol="0">
            <a:spAutoFit/>
          </a:bodyPr>
          <a:lstStyle/>
          <a:p>
            <a:r>
              <a:rPr lang="es-ES" sz="1100" i="1" dirty="0" smtClean="0"/>
              <a:t>Macho </a:t>
            </a:r>
            <a:r>
              <a:rPr lang="es-ES" sz="1100" i="1" dirty="0" err="1" smtClean="0"/>
              <a:t>cabrió</a:t>
            </a:r>
            <a:r>
              <a:rPr lang="es-ES" sz="1100" i="1" dirty="0" smtClean="0"/>
              <a:t> y carnero</a:t>
            </a:r>
            <a:endParaRPr lang="en-US" sz="1100" i="1" dirty="0"/>
          </a:p>
        </p:txBody>
      </p:sp>
      <p:sp>
        <p:nvSpPr>
          <p:cNvPr id="169" name="TextBox 168"/>
          <p:cNvSpPr txBox="1"/>
          <p:nvPr/>
        </p:nvSpPr>
        <p:spPr>
          <a:xfrm>
            <a:off x="7846265" y="3825846"/>
            <a:ext cx="689088" cy="430887"/>
          </a:xfrm>
          <a:prstGeom prst="rect">
            <a:avLst/>
          </a:prstGeom>
          <a:solidFill>
            <a:schemeClr val="accent3">
              <a:lumMod val="60000"/>
              <a:lumOff val="40000"/>
            </a:schemeClr>
          </a:solidFill>
        </p:spPr>
        <p:txBody>
          <a:bodyPr wrap="square" rtlCol="0">
            <a:spAutoFit/>
          </a:bodyPr>
          <a:lstStyle/>
          <a:p>
            <a:r>
              <a:rPr lang="es-ES" sz="1100" i="1" dirty="0" smtClean="0"/>
              <a:t>Foso de leones</a:t>
            </a:r>
            <a:endParaRPr lang="en-US" sz="1100" i="1" dirty="0"/>
          </a:p>
        </p:txBody>
      </p:sp>
      <p:sp>
        <p:nvSpPr>
          <p:cNvPr id="170" name="TextBox 169"/>
          <p:cNvSpPr txBox="1"/>
          <p:nvPr/>
        </p:nvSpPr>
        <p:spPr>
          <a:xfrm>
            <a:off x="8433513" y="3035083"/>
            <a:ext cx="689088" cy="430887"/>
          </a:xfrm>
          <a:prstGeom prst="rect">
            <a:avLst/>
          </a:prstGeom>
          <a:solidFill>
            <a:schemeClr val="accent3">
              <a:lumMod val="60000"/>
              <a:lumOff val="40000"/>
            </a:schemeClr>
          </a:solidFill>
        </p:spPr>
        <p:txBody>
          <a:bodyPr wrap="square" rtlCol="0">
            <a:spAutoFit/>
          </a:bodyPr>
          <a:lstStyle/>
          <a:p>
            <a:r>
              <a:rPr lang="es-ES" sz="1100" i="1" dirty="0" smtClean="0"/>
              <a:t>Futuro de Israel</a:t>
            </a:r>
            <a:endParaRPr lang="en-US" sz="1100" i="1" dirty="0"/>
          </a:p>
        </p:txBody>
      </p:sp>
    </p:spTree>
    <p:extLst>
      <p:ext uri="{BB962C8B-B14F-4D97-AF65-F5344CB8AC3E}">
        <p14:creationId xmlns:p14="http://schemas.microsoft.com/office/powerpoint/2010/main" val="2318132506"/>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je cronologico grecia-roma by cristina meana - Issu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3128" y="-6470"/>
            <a:ext cx="7980872" cy="56344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rot="16200000">
            <a:off x="-3638550" y="2334528"/>
            <a:ext cx="8229600" cy="952500"/>
          </a:xfrm>
        </p:spPr>
        <p:txBody>
          <a:bodyPr>
            <a:normAutofit/>
          </a:bodyPr>
          <a:lstStyle/>
          <a:p>
            <a:r>
              <a:rPr lang="en-US" sz="3600" dirty="0" err="1" smtClean="0"/>
              <a:t>Cronología</a:t>
            </a:r>
            <a:r>
              <a:rPr lang="en-US" sz="3600" dirty="0" smtClean="0"/>
              <a:t> </a:t>
            </a:r>
            <a:r>
              <a:rPr lang="en-US" sz="3600" dirty="0" err="1" smtClean="0"/>
              <a:t>griega</a:t>
            </a:r>
            <a:r>
              <a:rPr lang="en-US" sz="3600" dirty="0" smtClean="0"/>
              <a:t> y </a:t>
            </a:r>
            <a:r>
              <a:rPr lang="en-US" sz="3600" dirty="0" err="1" smtClean="0"/>
              <a:t>romana</a:t>
            </a:r>
            <a:endParaRPr lang="en-US" sz="3600" dirty="0"/>
          </a:p>
        </p:txBody>
      </p:sp>
      <p:sp>
        <p:nvSpPr>
          <p:cNvPr id="4" name="TextBox 3"/>
          <p:cNvSpPr txBox="1"/>
          <p:nvPr/>
        </p:nvSpPr>
        <p:spPr>
          <a:xfrm>
            <a:off x="5105400" y="2247900"/>
            <a:ext cx="846944" cy="437043"/>
          </a:xfrm>
          <a:prstGeom prst="rect">
            <a:avLst/>
          </a:prstGeom>
          <a:solidFill>
            <a:schemeClr val="bg1"/>
          </a:solidFill>
          <a:ln>
            <a:solidFill>
              <a:schemeClr val="tx1"/>
            </a:solidFill>
          </a:ln>
        </p:spPr>
        <p:txBody>
          <a:bodyPr wrap="square" rtlCol="0">
            <a:spAutoFit/>
          </a:bodyPr>
          <a:lstStyle/>
          <a:p>
            <a:pPr algn="ctr">
              <a:lnSpc>
                <a:spcPct val="80000"/>
              </a:lnSpc>
            </a:pPr>
            <a:r>
              <a:rPr lang="en-US" sz="1400" dirty="0" smtClean="0">
                <a:latin typeface="Arial Narrow" panose="020B0606020202030204" pitchFamily="34" charset="0"/>
              </a:rPr>
              <a:t>Alejandro </a:t>
            </a:r>
            <a:r>
              <a:rPr lang="en-US" sz="1400" dirty="0" err="1" smtClean="0">
                <a:latin typeface="Arial Narrow" panose="020B0606020202030204" pitchFamily="34" charset="0"/>
              </a:rPr>
              <a:t>Magno</a:t>
            </a:r>
            <a:endParaRPr lang="en-US" sz="1400" dirty="0">
              <a:latin typeface="Arial Narrow" panose="020B0606020202030204" pitchFamily="34" charset="0"/>
            </a:endParaRPr>
          </a:p>
        </p:txBody>
      </p:sp>
      <p:cxnSp>
        <p:nvCxnSpPr>
          <p:cNvPr id="6" name="Straight Connector 5"/>
          <p:cNvCxnSpPr>
            <a:stCxn id="4" idx="2"/>
          </p:cNvCxnSpPr>
          <p:nvPr/>
        </p:nvCxnSpPr>
        <p:spPr>
          <a:xfrm>
            <a:off x="5528872" y="2684943"/>
            <a:ext cx="1613" cy="3110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952344" y="2247900"/>
            <a:ext cx="906904" cy="437043"/>
          </a:xfrm>
          <a:prstGeom prst="rect">
            <a:avLst/>
          </a:prstGeom>
          <a:solidFill>
            <a:schemeClr val="bg1"/>
          </a:solidFill>
          <a:ln>
            <a:solidFill>
              <a:schemeClr val="tx1"/>
            </a:solidFill>
          </a:ln>
        </p:spPr>
        <p:txBody>
          <a:bodyPr wrap="square" rtlCol="0">
            <a:spAutoFit/>
          </a:bodyPr>
          <a:lstStyle/>
          <a:p>
            <a:pPr algn="ctr">
              <a:lnSpc>
                <a:spcPct val="80000"/>
              </a:lnSpc>
            </a:pPr>
            <a:r>
              <a:rPr lang="en-US" sz="1400" dirty="0" err="1" smtClean="0">
                <a:latin typeface="Arial Narrow" panose="020B0606020202030204" pitchFamily="34" charset="0"/>
              </a:rPr>
              <a:t>Antíoco</a:t>
            </a:r>
            <a:r>
              <a:rPr lang="en-US" sz="1400" dirty="0" smtClean="0">
                <a:latin typeface="Arial Narrow" panose="020B0606020202030204" pitchFamily="34" charset="0"/>
              </a:rPr>
              <a:t> </a:t>
            </a:r>
            <a:br>
              <a:rPr lang="en-US" sz="1400" dirty="0" smtClean="0">
                <a:latin typeface="Arial Narrow" panose="020B0606020202030204" pitchFamily="34" charset="0"/>
              </a:rPr>
            </a:br>
            <a:r>
              <a:rPr lang="en-US" sz="1400" dirty="0" smtClean="0">
                <a:latin typeface="Arial Narrow" panose="020B0606020202030204" pitchFamily="34" charset="0"/>
              </a:rPr>
              <a:t>E</a:t>
            </a:r>
            <a:r>
              <a:rPr lang="es-PE" sz="1400" dirty="0" smtClean="0">
                <a:latin typeface="Arial Narrow" panose="020B0606020202030204" pitchFamily="34" charset="0"/>
              </a:rPr>
              <a:t>p</a:t>
            </a:r>
            <a:r>
              <a:rPr lang="es-ES" sz="1400" dirty="0" err="1" smtClean="0">
                <a:latin typeface="Arial Narrow" panose="020B0606020202030204" pitchFamily="34" charset="0"/>
              </a:rPr>
              <a:t>ífanes</a:t>
            </a:r>
            <a:endParaRPr lang="en-US" sz="1400" dirty="0" smtClean="0">
              <a:latin typeface="Arial Narrow" panose="020B0606020202030204" pitchFamily="34" charset="0"/>
            </a:endParaRPr>
          </a:p>
        </p:txBody>
      </p:sp>
      <p:cxnSp>
        <p:nvCxnSpPr>
          <p:cNvPr id="14" name="Straight Connector 13"/>
          <p:cNvCxnSpPr>
            <a:stCxn id="13" idx="2"/>
          </p:cNvCxnSpPr>
          <p:nvPr/>
        </p:nvCxnSpPr>
        <p:spPr>
          <a:xfrm flipH="1">
            <a:off x="6402412" y="2684943"/>
            <a:ext cx="3384" cy="3110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8522792"/>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
            <a:ext cx="8229600" cy="952500"/>
          </a:xfrm>
        </p:spPr>
        <p:txBody>
          <a:bodyPr/>
          <a:lstStyle/>
          <a:p>
            <a:r>
              <a:rPr lang="en-US" dirty="0" smtClean="0"/>
              <a:t>Los </a:t>
            </a:r>
            <a:r>
              <a:rPr lang="en-US" dirty="0" err="1" smtClean="0"/>
              <a:t>cuatro</a:t>
            </a:r>
            <a:r>
              <a:rPr lang="en-US" dirty="0" smtClean="0"/>
              <a:t> </a:t>
            </a:r>
            <a:r>
              <a:rPr lang="en-US" dirty="0" err="1" smtClean="0"/>
              <a:t>cuernos</a:t>
            </a:r>
            <a:r>
              <a:rPr lang="en-US" dirty="0" smtClean="0"/>
              <a:t> – Daniel 8</a:t>
            </a:r>
            <a:endParaRPr lang="en-US" dirty="0"/>
          </a:p>
        </p:txBody>
      </p:sp>
      <p:pic>
        <p:nvPicPr>
          <p:cNvPr id="7170" name="Picture 2" descr="Reinos helenísticos hacia el 276 a.C | Historia antigua, Reinos  helenisticos, Tema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181100"/>
            <a:ext cx="9438481"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160734"/>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Dinastía</a:t>
            </a:r>
            <a:r>
              <a:rPr lang="en-US" dirty="0" smtClean="0"/>
              <a:t> </a:t>
            </a:r>
            <a:r>
              <a:rPr lang="en-US" dirty="0" err="1" smtClean="0"/>
              <a:t>seléucida</a:t>
            </a:r>
            <a:endParaRPr lang="en-US" dirty="0"/>
          </a:p>
        </p:txBody>
      </p:sp>
      <p:pic>
        <p:nvPicPr>
          <p:cNvPr id="8194" name="Picture 2" descr="File:Seleucidas.gif - Wikimedia Comm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8300"/>
            <a:ext cx="8610600" cy="7669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008612"/>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3"/>
          <a:srcRect l="2468"/>
          <a:stretch/>
        </p:blipFill>
        <p:spPr>
          <a:xfrm>
            <a:off x="1" y="152399"/>
            <a:ext cx="9144000" cy="5600701"/>
          </a:xfrm>
          <a:prstGeom prst="rect">
            <a:avLst/>
          </a:prstGeom>
        </p:spPr>
      </p:pic>
    </p:spTree>
    <p:extLst>
      <p:ext uri="{BB962C8B-B14F-4D97-AF65-F5344CB8AC3E}">
        <p14:creationId xmlns:p14="http://schemas.microsoft.com/office/powerpoint/2010/main" val="2244001988"/>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740" y="29980"/>
            <a:ext cx="4572000" cy="378023"/>
          </a:xfrm>
          <a:solidFill>
            <a:schemeClr val="bg1"/>
          </a:solidFill>
          <a:ln>
            <a:solidFill>
              <a:schemeClr val="tx1"/>
            </a:solidFill>
          </a:ln>
          <a:effectLst>
            <a:outerShdw blurRad="50800" dist="38100" dir="2700000" algn="tl" rotWithShape="0">
              <a:prstClr val="black">
                <a:alpha val="40000"/>
              </a:prstClr>
            </a:outerShdw>
          </a:effectLst>
        </p:spPr>
        <p:txBody>
          <a:bodyPr>
            <a:noAutofit/>
          </a:bodyPr>
          <a:lstStyle/>
          <a:p>
            <a:pPr>
              <a:lnSpc>
                <a:spcPct val="90000"/>
              </a:lnSpc>
            </a:pPr>
            <a:r>
              <a:rPr lang="en-US" sz="2400" b="1" dirty="0" err="1" smtClean="0"/>
              <a:t>Ejercicio</a:t>
            </a:r>
            <a:r>
              <a:rPr lang="en-US" sz="2400" b="1" dirty="0" smtClean="0"/>
              <a:t> </a:t>
            </a:r>
            <a:r>
              <a:rPr lang="en-US" sz="2400" b="1" dirty="0" err="1" smtClean="0"/>
              <a:t>en</a:t>
            </a:r>
            <a:r>
              <a:rPr lang="en-US" sz="2400" b="1" dirty="0" smtClean="0"/>
              <a:t> </a:t>
            </a:r>
            <a:r>
              <a:rPr lang="en-US" sz="2400" b="1" dirty="0" err="1" smtClean="0"/>
              <a:t>clase</a:t>
            </a:r>
            <a:r>
              <a:rPr lang="en-US" sz="2400" b="1" dirty="0" smtClean="0"/>
              <a:t> para la </a:t>
            </a:r>
            <a:r>
              <a:rPr lang="en-US" sz="2400" b="1" dirty="0" err="1" smtClean="0"/>
              <a:t>lección</a:t>
            </a:r>
            <a:r>
              <a:rPr lang="en-US" sz="2400" b="1" dirty="0" smtClean="0"/>
              <a:t> 9</a:t>
            </a:r>
            <a:endParaRPr lang="en-US" sz="2400" b="1" dirty="0"/>
          </a:p>
        </p:txBody>
      </p:sp>
      <p:sp>
        <p:nvSpPr>
          <p:cNvPr id="3" name="Content Placeholder 2"/>
          <p:cNvSpPr>
            <a:spLocks noGrp="1"/>
          </p:cNvSpPr>
          <p:nvPr>
            <p:ph idx="4294967295"/>
          </p:nvPr>
        </p:nvSpPr>
        <p:spPr>
          <a:xfrm>
            <a:off x="-48715" y="370385"/>
            <a:ext cx="5137876" cy="5067300"/>
          </a:xfrm>
        </p:spPr>
        <p:txBody>
          <a:bodyPr>
            <a:noAutofit/>
          </a:bodyPr>
          <a:lstStyle/>
          <a:p>
            <a:pPr marL="227013" indent="-227013">
              <a:lnSpc>
                <a:spcPct val="120000"/>
              </a:lnSpc>
              <a:spcBef>
                <a:spcPts val="0"/>
              </a:spcBef>
              <a:buAutoNum type="arabicPeriod"/>
            </a:pPr>
            <a:r>
              <a:rPr lang="en-US" sz="2000" dirty="0" smtClean="0"/>
              <a:t> </a:t>
            </a:r>
            <a:r>
              <a:rPr lang="en-US" sz="2000" dirty="0" err="1" smtClean="0"/>
              <a:t>Enumere</a:t>
            </a:r>
            <a:r>
              <a:rPr lang="en-US" sz="2000" dirty="0" smtClean="0"/>
              <a:t> </a:t>
            </a:r>
            <a:r>
              <a:rPr lang="en-US" sz="2000" dirty="0" err="1" smtClean="0"/>
              <a:t>los</a:t>
            </a:r>
            <a:r>
              <a:rPr lang="en-US" sz="2000" dirty="0" smtClean="0"/>
              <a:t> </a:t>
            </a:r>
            <a:r>
              <a:rPr lang="en-US" sz="2000" dirty="0" err="1" smtClean="0"/>
              <a:t>sucesos</a:t>
            </a:r>
            <a:r>
              <a:rPr lang="en-US" sz="2000" dirty="0" smtClean="0"/>
              <a:t> </a:t>
            </a:r>
            <a:r>
              <a:rPr lang="en-US" sz="2000" dirty="0" err="1" smtClean="0"/>
              <a:t>en</a:t>
            </a:r>
            <a:r>
              <a:rPr lang="en-US" sz="2000" dirty="0" smtClean="0"/>
              <a:t> la </a:t>
            </a:r>
            <a:r>
              <a:rPr lang="en-US" sz="2000" dirty="0" err="1" smtClean="0"/>
              <a:t>visión</a:t>
            </a:r>
            <a:r>
              <a:rPr lang="en-US" sz="2000" dirty="0" smtClean="0"/>
              <a:t> del cap. 7</a:t>
            </a:r>
          </a:p>
          <a:p>
            <a:pPr marL="0" lvl="2" indent="0">
              <a:lnSpc>
                <a:spcPct val="120000"/>
              </a:lnSpc>
              <a:spcBef>
                <a:spcPts val="0"/>
              </a:spcBef>
              <a:buNone/>
            </a:pPr>
            <a:r>
              <a:rPr lang="en-US" sz="1600" dirty="0" smtClean="0"/>
              <a:t>________________________________ (2-4,17)</a:t>
            </a:r>
          </a:p>
          <a:p>
            <a:pPr marL="0" lvl="2" indent="0">
              <a:lnSpc>
                <a:spcPct val="120000"/>
              </a:lnSpc>
              <a:spcBef>
                <a:spcPts val="0"/>
              </a:spcBef>
              <a:buNone/>
            </a:pPr>
            <a:r>
              <a:rPr lang="en-US" sz="1600" dirty="0" smtClean="0"/>
              <a:t>________________________________ (5)</a:t>
            </a:r>
          </a:p>
          <a:p>
            <a:pPr marL="0" lvl="2" indent="0">
              <a:lnSpc>
                <a:spcPct val="120000"/>
              </a:lnSpc>
              <a:spcBef>
                <a:spcPts val="0"/>
              </a:spcBef>
              <a:buNone/>
            </a:pPr>
            <a:r>
              <a:rPr lang="en-US" sz="1600" dirty="0" smtClean="0"/>
              <a:t>________________________________ (6)</a:t>
            </a:r>
          </a:p>
          <a:p>
            <a:pPr marL="0" lvl="2" indent="0">
              <a:lnSpc>
                <a:spcPct val="120000"/>
              </a:lnSpc>
              <a:spcBef>
                <a:spcPts val="0"/>
              </a:spcBef>
              <a:buNone/>
            </a:pPr>
            <a:r>
              <a:rPr lang="en-US" sz="1600" dirty="0" smtClean="0"/>
              <a:t>________________________________ (7,19,23-24a)</a:t>
            </a:r>
          </a:p>
          <a:p>
            <a:pPr marL="0" lvl="2" indent="0">
              <a:lnSpc>
                <a:spcPct val="120000"/>
              </a:lnSpc>
              <a:spcBef>
                <a:spcPts val="0"/>
              </a:spcBef>
              <a:spcAft>
                <a:spcPts val="1800"/>
              </a:spcAft>
              <a:buNone/>
            </a:pPr>
            <a:r>
              <a:rPr lang="en-US" sz="1600" dirty="0" smtClean="0"/>
              <a:t>________________________________ (8,20-21,24b-25)</a:t>
            </a:r>
            <a:endParaRPr lang="en-US" sz="1600" dirty="0"/>
          </a:p>
          <a:p>
            <a:pPr marL="0" lvl="2" indent="0">
              <a:lnSpc>
                <a:spcPct val="120000"/>
              </a:lnSpc>
              <a:spcBef>
                <a:spcPts val="0"/>
              </a:spcBef>
              <a:buNone/>
            </a:pPr>
            <a:r>
              <a:rPr lang="en-US" sz="1600" dirty="0" smtClean="0"/>
              <a:t>________________________________ (9-10)</a:t>
            </a:r>
          </a:p>
          <a:p>
            <a:pPr marL="0" lvl="2" indent="0">
              <a:lnSpc>
                <a:spcPct val="120000"/>
              </a:lnSpc>
              <a:spcBef>
                <a:spcPts val="0"/>
              </a:spcBef>
              <a:buNone/>
            </a:pPr>
            <a:r>
              <a:rPr lang="en-US" sz="1600" dirty="0" smtClean="0"/>
              <a:t>________________________________ (11-12</a:t>
            </a:r>
            <a:r>
              <a:rPr lang="en-US" sz="1600" dirty="0"/>
              <a:t>,26</a:t>
            </a:r>
            <a:r>
              <a:rPr lang="en-US" sz="1600" dirty="0" smtClean="0"/>
              <a:t>)</a:t>
            </a:r>
          </a:p>
          <a:p>
            <a:pPr marL="0" lvl="2" indent="0">
              <a:spcBef>
                <a:spcPts val="0"/>
              </a:spcBef>
              <a:spcAft>
                <a:spcPts val="2400"/>
              </a:spcAft>
              <a:buNone/>
            </a:pPr>
            <a:r>
              <a:rPr lang="en-US" sz="1600" dirty="0" smtClean="0"/>
              <a:t>________________________________ (13-14,18,22,27)</a:t>
            </a:r>
            <a:endParaRPr lang="en-US" sz="1400" dirty="0" smtClean="0"/>
          </a:p>
          <a:p>
            <a:pPr marL="227013" indent="-227013">
              <a:lnSpc>
                <a:spcPct val="120000"/>
              </a:lnSpc>
              <a:spcBef>
                <a:spcPts val="0"/>
              </a:spcBef>
              <a:buAutoNum type="arabicPeriod"/>
            </a:pPr>
            <a:r>
              <a:rPr lang="en-US" sz="2000" dirty="0" smtClean="0"/>
              <a:t> </a:t>
            </a:r>
            <a:r>
              <a:rPr lang="en-US" sz="2000" dirty="0" err="1"/>
              <a:t>Enumere</a:t>
            </a:r>
            <a:r>
              <a:rPr lang="en-US" sz="2000" dirty="0"/>
              <a:t> </a:t>
            </a:r>
            <a:r>
              <a:rPr lang="en-US" sz="2000" dirty="0" err="1"/>
              <a:t>los</a:t>
            </a:r>
            <a:r>
              <a:rPr lang="en-US" sz="2000" dirty="0"/>
              <a:t> </a:t>
            </a:r>
            <a:r>
              <a:rPr lang="en-US" sz="2000" dirty="0" err="1"/>
              <a:t>sucesos</a:t>
            </a:r>
            <a:r>
              <a:rPr lang="en-US" sz="2000" dirty="0"/>
              <a:t> </a:t>
            </a:r>
            <a:r>
              <a:rPr lang="en-US" sz="2000" dirty="0" err="1"/>
              <a:t>en</a:t>
            </a:r>
            <a:r>
              <a:rPr lang="en-US" sz="2000" dirty="0"/>
              <a:t> la </a:t>
            </a:r>
            <a:r>
              <a:rPr lang="en-US" sz="2000" dirty="0" err="1"/>
              <a:t>visión</a:t>
            </a:r>
            <a:r>
              <a:rPr lang="en-US" sz="2000" dirty="0"/>
              <a:t> del cap. 7</a:t>
            </a:r>
          </a:p>
          <a:p>
            <a:pPr marL="4763" lvl="2" indent="-4763">
              <a:lnSpc>
                <a:spcPct val="120000"/>
              </a:lnSpc>
              <a:spcBef>
                <a:spcPts val="0"/>
              </a:spcBef>
              <a:buNone/>
            </a:pPr>
            <a:r>
              <a:rPr lang="en-US" sz="1600" dirty="0" smtClean="0"/>
              <a:t>________________________________ (3,4,20)</a:t>
            </a:r>
            <a:endParaRPr lang="en-US" sz="1600" dirty="0"/>
          </a:p>
          <a:p>
            <a:pPr marL="4763" lvl="2" indent="-4763">
              <a:lnSpc>
                <a:spcPct val="120000"/>
              </a:lnSpc>
              <a:spcBef>
                <a:spcPts val="0"/>
              </a:spcBef>
              <a:buNone/>
            </a:pPr>
            <a:r>
              <a:rPr lang="en-US" sz="1600" dirty="0" smtClean="0"/>
              <a:t>________________________________ (5-7,21)</a:t>
            </a:r>
            <a:endParaRPr lang="en-US" sz="1600" dirty="0"/>
          </a:p>
          <a:p>
            <a:pPr marL="4763" lvl="2" indent="-4763">
              <a:lnSpc>
                <a:spcPct val="120000"/>
              </a:lnSpc>
              <a:spcBef>
                <a:spcPts val="0"/>
              </a:spcBef>
              <a:buNone/>
            </a:pPr>
            <a:r>
              <a:rPr lang="en-US" sz="1600" dirty="0" smtClean="0"/>
              <a:t>________________________________ (8,22)</a:t>
            </a:r>
            <a:endParaRPr lang="en-US" sz="1600" dirty="0"/>
          </a:p>
          <a:p>
            <a:pPr marL="4763" lvl="2" indent="-4763">
              <a:lnSpc>
                <a:spcPct val="120000"/>
              </a:lnSpc>
              <a:spcBef>
                <a:spcPts val="0"/>
              </a:spcBef>
              <a:buNone/>
            </a:pPr>
            <a:r>
              <a:rPr lang="en-US" sz="1600" dirty="0" smtClean="0"/>
              <a:t>________________________________ (9)</a:t>
            </a:r>
            <a:endParaRPr lang="en-US" sz="1600" dirty="0"/>
          </a:p>
          <a:p>
            <a:pPr marL="4763" lvl="2" indent="-4763">
              <a:lnSpc>
                <a:spcPct val="120000"/>
              </a:lnSpc>
              <a:spcBef>
                <a:spcPts val="0"/>
              </a:spcBef>
              <a:buNone/>
            </a:pPr>
            <a:r>
              <a:rPr lang="en-US" sz="1600" dirty="0" smtClean="0"/>
              <a:t>________________________________ (10-14,23-25)</a:t>
            </a:r>
          </a:p>
          <a:p>
            <a:pPr marL="4763" lvl="2" indent="-4763">
              <a:lnSpc>
                <a:spcPct val="120000"/>
              </a:lnSpc>
              <a:spcBef>
                <a:spcPts val="0"/>
              </a:spcBef>
              <a:buNone/>
            </a:pPr>
            <a:r>
              <a:rPr lang="en-US" sz="1600" dirty="0" smtClean="0"/>
              <a:t>________________________________ (</a:t>
            </a:r>
            <a:r>
              <a:rPr lang="en-US" sz="1600" dirty="0"/>
              <a:t>25d</a:t>
            </a:r>
            <a:r>
              <a:rPr lang="en-US" sz="1600" dirty="0" smtClean="0"/>
              <a:t>)</a:t>
            </a:r>
          </a:p>
        </p:txBody>
      </p:sp>
      <p:sp>
        <p:nvSpPr>
          <p:cNvPr id="45" name="Content Placeholder 2"/>
          <p:cNvSpPr txBox="1">
            <a:spLocks/>
          </p:cNvSpPr>
          <p:nvPr/>
        </p:nvSpPr>
        <p:spPr>
          <a:xfrm>
            <a:off x="4695669" y="29980"/>
            <a:ext cx="4508291" cy="56850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en-US" sz="2000" dirty="0" smtClean="0">
                <a:solidFill>
                  <a:prstClr val="black"/>
                </a:solidFill>
              </a:rPr>
              <a:t>3. </a:t>
            </a:r>
            <a:r>
              <a:rPr lang="en-US" sz="2000" dirty="0" err="1" smtClean="0">
                <a:solidFill>
                  <a:prstClr val="black"/>
                </a:solidFill>
              </a:rPr>
              <a:t>Enumere</a:t>
            </a:r>
            <a:r>
              <a:rPr lang="en-US" sz="2000" dirty="0" smtClean="0">
                <a:solidFill>
                  <a:prstClr val="black"/>
                </a:solidFill>
              </a:rPr>
              <a:t> </a:t>
            </a:r>
            <a:r>
              <a:rPr lang="en-US" sz="2000" b="1" i="1" dirty="0" smtClean="0">
                <a:solidFill>
                  <a:prstClr val="black"/>
                </a:solidFill>
              </a:rPr>
              <a:t>las similitudes </a:t>
            </a:r>
            <a:r>
              <a:rPr lang="en-US" sz="2000" dirty="0" err="1" smtClean="0">
                <a:solidFill>
                  <a:prstClr val="black"/>
                </a:solidFill>
              </a:rPr>
              <a:t>en</a:t>
            </a:r>
            <a:r>
              <a:rPr lang="en-US" sz="2000" dirty="0" smtClean="0">
                <a:solidFill>
                  <a:prstClr val="black"/>
                </a:solidFill>
              </a:rPr>
              <a:t> </a:t>
            </a:r>
            <a:r>
              <a:rPr lang="en-US" sz="2000" dirty="0" err="1" smtClean="0">
                <a:solidFill>
                  <a:prstClr val="black"/>
                </a:solidFill>
              </a:rPr>
              <a:t>los</a:t>
            </a:r>
            <a:r>
              <a:rPr lang="en-US" sz="2000" dirty="0" smtClean="0">
                <a:solidFill>
                  <a:prstClr val="black"/>
                </a:solidFill>
              </a:rPr>
              <a:t> dos cap.</a:t>
            </a: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______________________________________________</a:t>
            </a: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______________________________________________</a:t>
            </a: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a:t>
            </a:r>
            <a:r>
              <a:rPr lang="en-US" sz="1400" dirty="0">
                <a:solidFill>
                  <a:prstClr val="black"/>
                </a:solidFill>
              </a:rPr>
              <a:t>___</a:t>
            </a:r>
            <a:r>
              <a:rPr lang="en-US" sz="1400" dirty="0" smtClean="0">
                <a:solidFill>
                  <a:prstClr val="black"/>
                </a:solidFill>
              </a:rPr>
              <a:t>______</a:t>
            </a:r>
            <a:endParaRPr lang="en-US" sz="1400" dirty="0">
              <a:solidFill>
                <a:prstClr val="black"/>
              </a:solidFill>
            </a:endParaRP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______________________________________</a:t>
            </a:r>
            <a:r>
              <a:rPr lang="en-US" sz="1400" dirty="0">
                <a:solidFill>
                  <a:prstClr val="black"/>
                </a:solidFill>
              </a:rPr>
              <a:t>___</a:t>
            </a:r>
            <a:r>
              <a:rPr lang="en-US" sz="1400" dirty="0" smtClean="0">
                <a:solidFill>
                  <a:prstClr val="black"/>
                </a:solidFill>
              </a:rPr>
              <a:t>_____</a:t>
            </a:r>
            <a:endParaRPr lang="en-US" sz="1400" dirty="0">
              <a:solidFill>
                <a:prstClr val="black"/>
              </a:solidFill>
            </a:endParaRP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a:t>
            </a:r>
            <a:r>
              <a:rPr lang="en-US" sz="1400" dirty="0">
                <a:solidFill>
                  <a:prstClr val="black"/>
                </a:solidFill>
              </a:rPr>
              <a:t>___</a:t>
            </a:r>
            <a:r>
              <a:rPr lang="en-US" sz="1400" dirty="0" smtClean="0">
                <a:solidFill>
                  <a:prstClr val="black"/>
                </a:solidFill>
              </a:rPr>
              <a:t>______</a:t>
            </a:r>
            <a:endParaRPr lang="en-US" sz="1400" dirty="0">
              <a:solidFill>
                <a:prstClr val="black"/>
              </a:solidFill>
            </a:endParaRP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______________________________________</a:t>
            </a:r>
            <a:r>
              <a:rPr lang="en-US" sz="1400" dirty="0">
                <a:solidFill>
                  <a:prstClr val="black"/>
                </a:solidFill>
              </a:rPr>
              <a:t>___</a:t>
            </a:r>
            <a:r>
              <a:rPr lang="en-US" sz="1400" dirty="0" smtClean="0">
                <a:solidFill>
                  <a:prstClr val="black"/>
                </a:solidFill>
              </a:rPr>
              <a:t>_____</a:t>
            </a:r>
            <a:endParaRPr lang="en-US" sz="1400" dirty="0">
              <a:solidFill>
                <a:prstClr val="black"/>
              </a:solidFill>
            </a:endParaRP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______________________________________</a:t>
            </a:r>
            <a:r>
              <a:rPr lang="en-US" sz="1400" dirty="0">
                <a:solidFill>
                  <a:prstClr val="black"/>
                </a:solidFill>
              </a:rPr>
              <a:t>___</a:t>
            </a:r>
            <a:r>
              <a:rPr lang="en-US" sz="1400" dirty="0" smtClean="0">
                <a:solidFill>
                  <a:prstClr val="black"/>
                </a:solidFill>
              </a:rPr>
              <a:t>_____</a:t>
            </a:r>
            <a:endParaRPr lang="en-US" sz="1400" dirty="0">
              <a:solidFill>
                <a:prstClr val="black"/>
              </a:solidFill>
            </a:endParaRPr>
          </a:p>
          <a:p>
            <a:pPr marL="227013" lvl="2" indent="0">
              <a:spcBef>
                <a:spcPts val="0"/>
              </a:spcBef>
              <a:spcAft>
                <a:spcPts val="2400"/>
              </a:spcAft>
              <a:buFont typeface="Arial" panose="020B0604020202020204" pitchFamily="34" charset="0"/>
              <a:buNone/>
            </a:pPr>
            <a:r>
              <a:rPr lang="en-US" sz="1400" dirty="0" smtClean="0">
                <a:solidFill>
                  <a:prstClr val="black"/>
                </a:solidFill>
              </a:rPr>
              <a:t>______________________________________________</a:t>
            </a:r>
            <a:endParaRPr lang="en-US" sz="1600" dirty="0" smtClean="0">
              <a:solidFill>
                <a:prstClr val="black"/>
              </a:solidFill>
            </a:endParaRPr>
          </a:p>
          <a:p>
            <a:pPr marL="0" indent="0">
              <a:lnSpc>
                <a:spcPct val="120000"/>
              </a:lnSpc>
              <a:spcBef>
                <a:spcPts val="0"/>
              </a:spcBef>
              <a:buFont typeface="Arial" panose="020B0604020202020204" pitchFamily="34" charset="0"/>
              <a:buNone/>
            </a:pPr>
            <a:r>
              <a:rPr lang="en-US" sz="2000" dirty="0">
                <a:solidFill>
                  <a:prstClr val="black"/>
                </a:solidFill>
              </a:rPr>
              <a:t>4</a:t>
            </a:r>
            <a:r>
              <a:rPr lang="en-US" sz="2000" dirty="0" smtClean="0">
                <a:solidFill>
                  <a:prstClr val="black"/>
                </a:solidFill>
              </a:rPr>
              <a:t>. </a:t>
            </a:r>
            <a:r>
              <a:rPr lang="en-US" sz="2000" dirty="0" err="1">
                <a:solidFill>
                  <a:prstClr val="black"/>
                </a:solidFill>
              </a:rPr>
              <a:t>Enumere</a:t>
            </a:r>
            <a:r>
              <a:rPr lang="en-US" sz="2000" dirty="0">
                <a:solidFill>
                  <a:prstClr val="black"/>
                </a:solidFill>
              </a:rPr>
              <a:t> </a:t>
            </a:r>
            <a:r>
              <a:rPr lang="en-US" sz="2000" b="1" i="1" dirty="0">
                <a:solidFill>
                  <a:prstClr val="black"/>
                </a:solidFill>
              </a:rPr>
              <a:t>las </a:t>
            </a:r>
            <a:r>
              <a:rPr lang="en-US" sz="2000" b="1" i="1" dirty="0" err="1" smtClean="0">
                <a:solidFill>
                  <a:prstClr val="black"/>
                </a:solidFill>
              </a:rPr>
              <a:t>diferencias</a:t>
            </a:r>
            <a:r>
              <a:rPr lang="en-US" sz="2000" b="1" i="1" dirty="0" smtClean="0">
                <a:solidFill>
                  <a:prstClr val="black"/>
                </a:solidFill>
              </a:rPr>
              <a:t> </a:t>
            </a:r>
            <a:r>
              <a:rPr lang="en-US" sz="2000" dirty="0" err="1">
                <a:solidFill>
                  <a:prstClr val="black"/>
                </a:solidFill>
              </a:rPr>
              <a:t>en</a:t>
            </a:r>
            <a:r>
              <a:rPr lang="en-US" sz="2000" dirty="0">
                <a:solidFill>
                  <a:prstClr val="black"/>
                </a:solidFill>
              </a:rPr>
              <a:t> </a:t>
            </a:r>
            <a:r>
              <a:rPr lang="en-US" sz="2000" dirty="0" err="1">
                <a:solidFill>
                  <a:prstClr val="black"/>
                </a:solidFill>
              </a:rPr>
              <a:t>los</a:t>
            </a:r>
            <a:r>
              <a:rPr lang="en-US" sz="2000" dirty="0">
                <a:solidFill>
                  <a:prstClr val="black"/>
                </a:solidFill>
              </a:rPr>
              <a:t> dos cap</a:t>
            </a:r>
            <a:r>
              <a:rPr lang="en-US" sz="2000" dirty="0" smtClean="0">
                <a:solidFill>
                  <a:prstClr val="black"/>
                </a:solidFill>
              </a:rPr>
              <a:t>.</a:t>
            </a: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______________________________________________</a:t>
            </a: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______________________________________________</a:t>
            </a: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______________________________________________</a:t>
            </a:r>
            <a:endParaRPr lang="en-US" sz="1400" dirty="0">
              <a:solidFill>
                <a:prstClr val="black"/>
              </a:solidFill>
            </a:endParaRP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_______________________________________</a:t>
            </a:r>
            <a:r>
              <a:rPr lang="en-US" sz="1400" dirty="0">
                <a:solidFill>
                  <a:prstClr val="black"/>
                </a:solidFill>
              </a:rPr>
              <a:t>___</a:t>
            </a:r>
            <a:r>
              <a:rPr lang="en-US" sz="1400" dirty="0" smtClean="0">
                <a:solidFill>
                  <a:prstClr val="black"/>
                </a:solidFill>
              </a:rPr>
              <a:t>____</a:t>
            </a:r>
            <a:endParaRPr lang="en-US" sz="1400" dirty="0">
              <a:solidFill>
                <a:prstClr val="black"/>
              </a:solidFill>
            </a:endParaRP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_______________________________________</a:t>
            </a:r>
            <a:r>
              <a:rPr lang="en-US" sz="1400" dirty="0">
                <a:solidFill>
                  <a:prstClr val="black"/>
                </a:solidFill>
              </a:rPr>
              <a:t>___</a:t>
            </a:r>
            <a:r>
              <a:rPr lang="en-US" sz="1400" dirty="0" smtClean="0">
                <a:solidFill>
                  <a:prstClr val="black"/>
                </a:solidFill>
              </a:rPr>
              <a:t>____</a:t>
            </a:r>
            <a:endParaRPr lang="en-US" sz="1400" dirty="0">
              <a:solidFill>
                <a:prstClr val="black"/>
              </a:solidFill>
            </a:endParaRP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______________________________________</a:t>
            </a:r>
            <a:r>
              <a:rPr lang="en-US" sz="1400" dirty="0">
                <a:solidFill>
                  <a:prstClr val="black"/>
                </a:solidFill>
              </a:rPr>
              <a:t>___</a:t>
            </a:r>
            <a:r>
              <a:rPr lang="en-US" sz="1400" dirty="0" smtClean="0">
                <a:solidFill>
                  <a:prstClr val="black"/>
                </a:solidFill>
              </a:rPr>
              <a:t>_____</a:t>
            </a:r>
            <a:endParaRPr lang="en-US" sz="1400" dirty="0">
              <a:solidFill>
                <a:prstClr val="black"/>
              </a:solidFill>
            </a:endParaRP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______________________________________</a:t>
            </a:r>
            <a:r>
              <a:rPr lang="en-US" sz="1400" dirty="0">
                <a:solidFill>
                  <a:prstClr val="black"/>
                </a:solidFill>
              </a:rPr>
              <a:t>___</a:t>
            </a:r>
            <a:r>
              <a:rPr lang="en-US" sz="1400" dirty="0" smtClean="0">
                <a:solidFill>
                  <a:prstClr val="black"/>
                </a:solidFill>
              </a:rPr>
              <a:t>_____</a:t>
            </a:r>
            <a:endParaRPr lang="en-US" sz="1400" dirty="0">
              <a:solidFill>
                <a:prstClr val="black"/>
              </a:solidFill>
            </a:endParaRP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a:t>
            </a:r>
            <a:r>
              <a:rPr lang="en-US" sz="1400" dirty="0">
                <a:solidFill>
                  <a:prstClr val="black"/>
                </a:solidFill>
              </a:rPr>
              <a:t>___</a:t>
            </a:r>
            <a:r>
              <a:rPr lang="en-US" sz="1400" dirty="0" smtClean="0">
                <a:solidFill>
                  <a:prstClr val="black"/>
                </a:solidFill>
              </a:rPr>
              <a:t>______</a:t>
            </a:r>
            <a:endParaRPr lang="en-US" sz="1400" dirty="0">
              <a:solidFill>
                <a:prstClr val="black"/>
              </a:solidFill>
            </a:endParaRP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a:t>
            </a:r>
            <a:r>
              <a:rPr lang="en-US" sz="1400" dirty="0">
                <a:solidFill>
                  <a:prstClr val="black"/>
                </a:solidFill>
              </a:rPr>
              <a:t>___</a:t>
            </a:r>
            <a:r>
              <a:rPr lang="en-US" sz="1400" dirty="0" smtClean="0">
                <a:solidFill>
                  <a:prstClr val="black"/>
                </a:solidFill>
              </a:rPr>
              <a:t>______</a:t>
            </a:r>
            <a:endParaRPr lang="en-US" sz="1400" dirty="0">
              <a:solidFill>
                <a:prstClr val="black"/>
              </a:solidFill>
            </a:endParaRP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a:t>
            </a:r>
            <a:r>
              <a:rPr lang="en-US" sz="1400" dirty="0">
                <a:solidFill>
                  <a:prstClr val="black"/>
                </a:solidFill>
              </a:rPr>
              <a:t>___</a:t>
            </a:r>
            <a:r>
              <a:rPr lang="en-US" sz="1400" dirty="0" smtClean="0">
                <a:solidFill>
                  <a:prstClr val="black"/>
                </a:solidFill>
              </a:rPr>
              <a:t>______</a:t>
            </a:r>
            <a:endParaRPr lang="en-US" sz="1400" dirty="0">
              <a:solidFill>
                <a:prstClr val="black"/>
              </a:solidFill>
            </a:endParaRPr>
          </a:p>
        </p:txBody>
      </p:sp>
      <p:sp>
        <p:nvSpPr>
          <p:cNvPr id="6" name="TextBox 5"/>
          <p:cNvSpPr txBox="1"/>
          <p:nvPr/>
        </p:nvSpPr>
        <p:spPr>
          <a:xfrm>
            <a:off x="122502" y="1903487"/>
            <a:ext cx="1914307" cy="307777"/>
          </a:xfrm>
          <a:prstGeom prst="rect">
            <a:avLst/>
          </a:prstGeom>
          <a:noFill/>
        </p:spPr>
        <p:txBody>
          <a:bodyPr wrap="none" rtlCol="0">
            <a:spAutoFit/>
          </a:bodyPr>
          <a:lstStyle/>
          <a:p>
            <a:r>
              <a:rPr lang="en-US" sz="1400" i="1" dirty="0" err="1" smtClean="0">
                <a:solidFill>
                  <a:srgbClr val="0000CC"/>
                </a:solidFill>
                <a:latin typeface="Lucida Handwriting" panose="03010101010101010101" pitchFamily="66" charset="0"/>
              </a:rPr>
              <a:t>Cuernito</a:t>
            </a:r>
            <a:r>
              <a:rPr lang="en-US" sz="1400" i="1" dirty="0" smtClean="0">
                <a:solidFill>
                  <a:srgbClr val="0000CC"/>
                </a:solidFill>
                <a:latin typeface="Lucida Handwriting" panose="03010101010101010101" pitchFamily="66" charset="0"/>
              </a:rPr>
              <a:t> </a:t>
            </a:r>
            <a:r>
              <a:rPr lang="en-US" sz="1400" i="1" dirty="0" err="1" smtClean="0">
                <a:solidFill>
                  <a:srgbClr val="0000CC"/>
                </a:solidFill>
                <a:latin typeface="Lucida Handwriting" panose="03010101010101010101" pitchFamily="66" charset="0"/>
              </a:rPr>
              <a:t>ruidoso</a:t>
            </a:r>
            <a:endParaRPr lang="en-US" sz="1400" i="1" dirty="0">
              <a:solidFill>
                <a:srgbClr val="0000CC"/>
              </a:solidFill>
              <a:latin typeface="Lucida Handwriting" panose="03010101010101010101" pitchFamily="66" charset="0"/>
            </a:endParaRPr>
          </a:p>
        </p:txBody>
      </p:sp>
      <p:sp>
        <p:nvSpPr>
          <p:cNvPr id="7" name="TextBox 6"/>
          <p:cNvSpPr txBox="1"/>
          <p:nvPr/>
        </p:nvSpPr>
        <p:spPr>
          <a:xfrm>
            <a:off x="136216" y="1581256"/>
            <a:ext cx="1778051"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4ta </a:t>
            </a:r>
            <a:r>
              <a:rPr lang="en-US" sz="1400" i="1" dirty="0" err="1" smtClean="0">
                <a:solidFill>
                  <a:srgbClr val="0000CC"/>
                </a:solidFill>
                <a:latin typeface="Lucida Handwriting" panose="03010101010101010101" pitchFamily="66" charset="0"/>
              </a:rPr>
              <a:t>bestia</a:t>
            </a:r>
            <a:r>
              <a:rPr lang="en-US" sz="1400" i="1" dirty="0" smtClean="0">
                <a:solidFill>
                  <a:srgbClr val="0000CC"/>
                </a:solidFill>
                <a:latin typeface="Lucida Handwriting" panose="03010101010101010101" pitchFamily="66" charset="0"/>
              </a:rPr>
              <a:t> (</a:t>
            </a:r>
            <a:r>
              <a:rPr lang="en-US" sz="1400" i="1" dirty="0" err="1" smtClean="0">
                <a:solidFill>
                  <a:srgbClr val="0000CC"/>
                </a:solidFill>
                <a:latin typeface="Lucida Handwriting" panose="03010101010101010101" pitchFamily="66" charset="0"/>
              </a:rPr>
              <a:t>fea</a:t>
            </a:r>
            <a:r>
              <a:rPr lang="en-US" sz="1400" i="1" dirty="0" smtClean="0">
                <a:solidFill>
                  <a:srgbClr val="0000CC"/>
                </a:solidFill>
                <a:latin typeface="Lucida Handwriting" panose="03010101010101010101" pitchFamily="66" charset="0"/>
              </a:rPr>
              <a:t>)</a:t>
            </a:r>
            <a:endParaRPr lang="en-US" sz="1400" i="1" dirty="0">
              <a:solidFill>
                <a:srgbClr val="0000CC"/>
              </a:solidFill>
              <a:latin typeface="Lucida Handwriting" panose="03010101010101010101" pitchFamily="66" charset="0"/>
            </a:endParaRPr>
          </a:p>
        </p:txBody>
      </p:sp>
      <p:sp>
        <p:nvSpPr>
          <p:cNvPr id="8" name="TextBox 7"/>
          <p:cNvSpPr txBox="1"/>
          <p:nvPr/>
        </p:nvSpPr>
        <p:spPr>
          <a:xfrm>
            <a:off x="152400" y="748408"/>
            <a:ext cx="1928733"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1ra </a:t>
            </a:r>
            <a:r>
              <a:rPr lang="en-US" sz="1400" i="1" dirty="0" err="1" smtClean="0">
                <a:solidFill>
                  <a:srgbClr val="0000CC"/>
                </a:solidFill>
                <a:latin typeface="Lucida Handwriting" panose="03010101010101010101" pitchFamily="66" charset="0"/>
              </a:rPr>
              <a:t>bestia</a:t>
            </a:r>
            <a:r>
              <a:rPr lang="en-US" sz="1400" i="1" dirty="0" smtClean="0">
                <a:solidFill>
                  <a:srgbClr val="0000CC"/>
                </a:solidFill>
                <a:latin typeface="Lucida Handwriting" panose="03010101010101010101" pitchFamily="66" charset="0"/>
              </a:rPr>
              <a:t> (le</a:t>
            </a:r>
            <a:r>
              <a:rPr lang="es-ES" sz="1400" i="1" dirty="0" err="1" smtClean="0">
                <a:solidFill>
                  <a:srgbClr val="0000CC"/>
                </a:solidFill>
                <a:latin typeface="Lucida Handwriting" panose="03010101010101010101" pitchFamily="66" charset="0"/>
              </a:rPr>
              <a:t>ón</a:t>
            </a:r>
            <a:r>
              <a:rPr lang="es-ES" sz="1400" i="1" dirty="0" smtClean="0">
                <a:solidFill>
                  <a:srgbClr val="0000CC"/>
                </a:solidFill>
                <a:latin typeface="Lucida Handwriting" panose="03010101010101010101" pitchFamily="66" charset="0"/>
              </a:rPr>
              <a:t>)</a:t>
            </a:r>
            <a:endParaRPr lang="en-US" sz="1400" i="1" dirty="0">
              <a:solidFill>
                <a:srgbClr val="0000CC"/>
              </a:solidFill>
              <a:latin typeface="Lucida Handwriting" panose="03010101010101010101" pitchFamily="66" charset="0"/>
            </a:endParaRPr>
          </a:p>
        </p:txBody>
      </p:sp>
      <p:sp>
        <p:nvSpPr>
          <p:cNvPr id="9" name="TextBox 8"/>
          <p:cNvSpPr txBox="1"/>
          <p:nvPr/>
        </p:nvSpPr>
        <p:spPr>
          <a:xfrm>
            <a:off x="142376" y="1004298"/>
            <a:ext cx="1845377"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2da </a:t>
            </a:r>
            <a:r>
              <a:rPr lang="en-US" sz="1400" i="1" dirty="0" err="1" smtClean="0">
                <a:solidFill>
                  <a:srgbClr val="0000CC"/>
                </a:solidFill>
                <a:latin typeface="Lucida Handwriting" panose="03010101010101010101" pitchFamily="66" charset="0"/>
              </a:rPr>
              <a:t>bestia</a:t>
            </a:r>
            <a:r>
              <a:rPr lang="en-US" sz="1400" i="1" dirty="0" smtClean="0">
                <a:solidFill>
                  <a:srgbClr val="0000CC"/>
                </a:solidFill>
                <a:latin typeface="Lucida Handwriting" panose="03010101010101010101" pitchFamily="66" charset="0"/>
              </a:rPr>
              <a:t> (</a:t>
            </a:r>
            <a:r>
              <a:rPr lang="en-US" sz="1400" i="1" dirty="0" err="1" smtClean="0">
                <a:solidFill>
                  <a:srgbClr val="0000CC"/>
                </a:solidFill>
                <a:latin typeface="Lucida Handwriting" panose="03010101010101010101" pitchFamily="66" charset="0"/>
              </a:rPr>
              <a:t>oso</a:t>
            </a:r>
            <a:r>
              <a:rPr lang="en-US" sz="1400" i="1" dirty="0" smtClean="0">
                <a:solidFill>
                  <a:srgbClr val="0000CC"/>
                </a:solidFill>
                <a:latin typeface="Lucida Handwriting" panose="03010101010101010101" pitchFamily="66" charset="0"/>
              </a:rPr>
              <a:t>)</a:t>
            </a:r>
            <a:endParaRPr lang="en-US" sz="1400" i="1" dirty="0">
              <a:solidFill>
                <a:srgbClr val="0000CC"/>
              </a:solidFill>
              <a:latin typeface="Lucida Handwriting" panose="03010101010101010101" pitchFamily="66" charset="0"/>
            </a:endParaRPr>
          </a:p>
        </p:txBody>
      </p:sp>
      <p:sp>
        <p:nvSpPr>
          <p:cNvPr id="10" name="TextBox 9"/>
          <p:cNvSpPr txBox="1"/>
          <p:nvPr/>
        </p:nvSpPr>
        <p:spPr>
          <a:xfrm>
            <a:off x="143238" y="1323987"/>
            <a:ext cx="2395207"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3ra </a:t>
            </a:r>
            <a:r>
              <a:rPr lang="en-US" sz="1400" i="1" dirty="0" err="1" smtClean="0">
                <a:solidFill>
                  <a:srgbClr val="0000CC"/>
                </a:solidFill>
                <a:latin typeface="Lucida Handwriting" panose="03010101010101010101" pitchFamily="66" charset="0"/>
              </a:rPr>
              <a:t>bestia</a:t>
            </a:r>
            <a:r>
              <a:rPr lang="en-US" sz="1400" i="1" dirty="0" smtClean="0">
                <a:solidFill>
                  <a:srgbClr val="0000CC"/>
                </a:solidFill>
                <a:latin typeface="Lucida Handwriting" panose="03010101010101010101" pitchFamily="66" charset="0"/>
              </a:rPr>
              <a:t> (</a:t>
            </a:r>
            <a:r>
              <a:rPr lang="en-US" sz="1400" i="1" dirty="0" err="1" smtClean="0">
                <a:solidFill>
                  <a:srgbClr val="0000CC"/>
                </a:solidFill>
                <a:latin typeface="Lucida Handwriting" panose="03010101010101010101" pitchFamily="66" charset="0"/>
              </a:rPr>
              <a:t>leopardo</a:t>
            </a:r>
            <a:r>
              <a:rPr lang="en-US" sz="1400" i="1" dirty="0" smtClean="0">
                <a:solidFill>
                  <a:srgbClr val="0000CC"/>
                </a:solidFill>
                <a:latin typeface="Lucida Handwriting" panose="03010101010101010101" pitchFamily="66" charset="0"/>
              </a:rPr>
              <a:t>)</a:t>
            </a:r>
            <a:endParaRPr lang="en-US" sz="1400" i="1" dirty="0">
              <a:solidFill>
                <a:srgbClr val="0000CC"/>
              </a:solidFill>
              <a:latin typeface="Lucida Handwriting" panose="03010101010101010101" pitchFamily="66" charset="0"/>
            </a:endParaRPr>
          </a:p>
        </p:txBody>
      </p:sp>
      <p:sp>
        <p:nvSpPr>
          <p:cNvPr id="11" name="TextBox 10"/>
          <p:cNvSpPr txBox="1"/>
          <p:nvPr/>
        </p:nvSpPr>
        <p:spPr>
          <a:xfrm>
            <a:off x="136216" y="2366745"/>
            <a:ext cx="2759089"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El </a:t>
            </a:r>
            <a:r>
              <a:rPr lang="en-US" sz="1400" i="1" dirty="0" err="1" smtClean="0">
                <a:solidFill>
                  <a:srgbClr val="0000CC"/>
                </a:solidFill>
                <a:latin typeface="Lucida Handwriting" panose="03010101010101010101" pitchFamily="66" charset="0"/>
              </a:rPr>
              <a:t>Anciano</a:t>
            </a:r>
            <a:r>
              <a:rPr lang="en-US" sz="1400" i="1" dirty="0" smtClean="0">
                <a:solidFill>
                  <a:srgbClr val="0000CC"/>
                </a:solidFill>
                <a:latin typeface="Lucida Handwriting" panose="03010101010101010101" pitchFamily="66" charset="0"/>
              </a:rPr>
              <a:t> de </a:t>
            </a:r>
            <a:r>
              <a:rPr lang="en-US" sz="1400" i="1" dirty="0" err="1" smtClean="0">
                <a:solidFill>
                  <a:srgbClr val="0000CC"/>
                </a:solidFill>
                <a:latin typeface="Lucida Handwriting" panose="03010101010101010101" pitchFamily="66" charset="0"/>
              </a:rPr>
              <a:t>Días</a:t>
            </a:r>
            <a:r>
              <a:rPr lang="en-US" sz="1400" i="1" dirty="0" smtClean="0">
                <a:solidFill>
                  <a:srgbClr val="0000CC"/>
                </a:solidFill>
                <a:latin typeface="Lucida Handwriting" panose="03010101010101010101" pitchFamily="66" charset="0"/>
              </a:rPr>
              <a:t> </a:t>
            </a:r>
            <a:r>
              <a:rPr lang="en-US" sz="1400" i="1" dirty="0" err="1" smtClean="0">
                <a:solidFill>
                  <a:srgbClr val="0000CC"/>
                </a:solidFill>
                <a:latin typeface="Lucida Handwriting" panose="03010101010101010101" pitchFamily="66" charset="0"/>
              </a:rPr>
              <a:t>juzga</a:t>
            </a:r>
            <a:endParaRPr lang="en-US" sz="1400" i="1" dirty="0">
              <a:solidFill>
                <a:srgbClr val="0000CC"/>
              </a:solidFill>
              <a:latin typeface="Lucida Handwriting" panose="03010101010101010101" pitchFamily="66" charset="0"/>
            </a:endParaRPr>
          </a:p>
        </p:txBody>
      </p:sp>
      <p:sp>
        <p:nvSpPr>
          <p:cNvPr id="12" name="TextBox 11"/>
          <p:cNvSpPr txBox="1"/>
          <p:nvPr/>
        </p:nvSpPr>
        <p:spPr>
          <a:xfrm>
            <a:off x="110826" y="2674651"/>
            <a:ext cx="2868093" cy="307777"/>
          </a:xfrm>
          <a:prstGeom prst="rect">
            <a:avLst/>
          </a:prstGeom>
          <a:noFill/>
        </p:spPr>
        <p:txBody>
          <a:bodyPr wrap="none" rtlCol="0">
            <a:spAutoFit/>
          </a:bodyPr>
          <a:lstStyle/>
          <a:p>
            <a:r>
              <a:rPr lang="en-US" sz="1400" i="1" dirty="0" err="1" smtClean="0">
                <a:solidFill>
                  <a:srgbClr val="0000CC"/>
                </a:solidFill>
                <a:latin typeface="Lucida Handwriting" panose="03010101010101010101" pitchFamily="66" charset="0"/>
              </a:rPr>
              <a:t>Bestias</a:t>
            </a:r>
            <a:r>
              <a:rPr lang="en-US" sz="1400" i="1" dirty="0" smtClean="0">
                <a:solidFill>
                  <a:srgbClr val="0000CC"/>
                </a:solidFill>
                <a:latin typeface="Lucida Handwriting" panose="03010101010101010101" pitchFamily="66" charset="0"/>
              </a:rPr>
              <a:t>/</a:t>
            </a:r>
            <a:r>
              <a:rPr lang="en-US" sz="1400" i="1" dirty="0" err="1" smtClean="0">
                <a:solidFill>
                  <a:srgbClr val="0000CC"/>
                </a:solidFill>
                <a:latin typeface="Lucida Handwriting" panose="03010101010101010101" pitchFamily="66" charset="0"/>
              </a:rPr>
              <a:t>cuernos</a:t>
            </a:r>
            <a:r>
              <a:rPr lang="en-US" sz="1400" i="1" dirty="0" smtClean="0">
                <a:solidFill>
                  <a:srgbClr val="0000CC"/>
                </a:solidFill>
                <a:latin typeface="Lucida Handwriting" panose="03010101010101010101" pitchFamily="66" charset="0"/>
              </a:rPr>
              <a:t> </a:t>
            </a:r>
            <a:r>
              <a:rPr lang="en-US" sz="1400" i="1" dirty="0" err="1" smtClean="0">
                <a:solidFill>
                  <a:srgbClr val="0000CC"/>
                </a:solidFill>
                <a:latin typeface="Lucida Handwriting" panose="03010101010101010101" pitchFamily="66" charset="0"/>
              </a:rPr>
              <a:t>destruidos</a:t>
            </a:r>
            <a:endParaRPr lang="en-US" sz="1400" i="1" dirty="0">
              <a:solidFill>
                <a:srgbClr val="0000CC"/>
              </a:solidFill>
              <a:latin typeface="Lucida Handwriting" panose="03010101010101010101" pitchFamily="66" charset="0"/>
            </a:endParaRPr>
          </a:p>
        </p:txBody>
      </p:sp>
      <p:sp>
        <p:nvSpPr>
          <p:cNvPr id="13" name="TextBox 12"/>
          <p:cNvSpPr txBox="1"/>
          <p:nvPr/>
        </p:nvSpPr>
        <p:spPr>
          <a:xfrm>
            <a:off x="61131" y="2987446"/>
            <a:ext cx="2699778" cy="307777"/>
          </a:xfrm>
          <a:prstGeom prst="rect">
            <a:avLst/>
          </a:prstGeom>
          <a:noFill/>
        </p:spPr>
        <p:txBody>
          <a:bodyPr wrap="none" rtlCol="0">
            <a:spAutoFit/>
          </a:bodyPr>
          <a:lstStyle/>
          <a:p>
            <a:r>
              <a:rPr lang="en-US" sz="1400" i="1" dirty="0" err="1" smtClean="0">
                <a:solidFill>
                  <a:srgbClr val="0000CC"/>
                </a:solidFill>
                <a:latin typeface="Lucida Handwriting" panose="03010101010101010101" pitchFamily="66" charset="0"/>
              </a:rPr>
              <a:t>Reino</a:t>
            </a:r>
            <a:r>
              <a:rPr lang="en-US" sz="1400" i="1" dirty="0" smtClean="0">
                <a:solidFill>
                  <a:srgbClr val="0000CC"/>
                </a:solidFill>
                <a:latin typeface="Lucida Handwriting" panose="03010101010101010101" pitchFamily="66" charset="0"/>
              </a:rPr>
              <a:t> </a:t>
            </a:r>
            <a:r>
              <a:rPr lang="en-US" sz="1400" i="1" dirty="0" err="1" smtClean="0">
                <a:solidFill>
                  <a:srgbClr val="0000CC"/>
                </a:solidFill>
                <a:latin typeface="Lucida Handwriting" panose="03010101010101010101" pitchFamily="66" charset="0"/>
              </a:rPr>
              <a:t>eterno</a:t>
            </a:r>
            <a:r>
              <a:rPr lang="en-US" sz="1400" i="1" dirty="0" smtClean="0">
                <a:solidFill>
                  <a:srgbClr val="0000CC"/>
                </a:solidFill>
                <a:latin typeface="Lucida Handwriting" panose="03010101010101010101" pitchFamily="66" charset="0"/>
              </a:rPr>
              <a:t> </a:t>
            </a:r>
            <a:r>
              <a:rPr lang="en-US" sz="1400" i="1" dirty="0" err="1" smtClean="0">
                <a:solidFill>
                  <a:srgbClr val="0000CC"/>
                </a:solidFill>
                <a:latin typeface="Lucida Handwriting" panose="03010101010101010101" pitchFamily="66" charset="0"/>
              </a:rPr>
              <a:t>establecido</a:t>
            </a:r>
            <a:endParaRPr lang="en-US" sz="1400" i="1" dirty="0">
              <a:solidFill>
                <a:srgbClr val="0000CC"/>
              </a:solidFill>
              <a:latin typeface="Lucida Handwriting" panose="03010101010101010101" pitchFamily="66" charset="0"/>
            </a:endParaRPr>
          </a:p>
        </p:txBody>
      </p:sp>
      <p:sp>
        <p:nvSpPr>
          <p:cNvPr id="20" name="TextBox 19"/>
          <p:cNvSpPr txBox="1"/>
          <p:nvPr/>
        </p:nvSpPr>
        <p:spPr>
          <a:xfrm>
            <a:off x="-84722" y="3964939"/>
            <a:ext cx="3526928" cy="307777"/>
          </a:xfrm>
          <a:prstGeom prst="rect">
            <a:avLst/>
          </a:prstGeom>
          <a:noFill/>
        </p:spPr>
        <p:txBody>
          <a:bodyPr wrap="none" rtlCol="0">
            <a:spAutoFit/>
          </a:bodyPr>
          <a:lstStyle/>
          <a:p>
            <a:r>
              <a:rPr lang="en-US" sz="1400" i="1" dirty="0" err="1" smtClean="0">
                <a:solidFill>
                  <a:srgbClr val="0000CC"/>
                </a:solidFill>
                <a:latin typeface="Lucida Handwriting" panose="03010101010101010101" pitchFamily="66" charset="0"/>
              </a:rPr>
              <a:t>Carnero</a:t>
            </a:r>
            <a:r>
              <a:rPr lang="en-US" sz="1400" i="1" dirty="0" smtClean="0">
                <a:solidFill>
                  <a:srgbClr val="0000CC"/>
                </a:solidFill>
                <a:latin typeface="Lucida Handwriting" panose="03010101010101010101" pitchFamily="66" charset="0"/>
              </a:rPr>
              <a:t> </a:t>
            </a:r>
            <a:r>
              <a:rPr lang="en-US" sz="1400" i="1" dirty="0" err="1" smtClean="0">
                <a:solidFill>
                  <a:srgbClr val="0000CC"/>
                </a:solidFill>
                <a:latin typeface="Lucida Handwriting" panose="03010101010101010101" pitchFamily="66" charset="0"/>
              </a:rPr>
              <a:t>empujando</a:t>
            </a:r>
            <a:r>
              <a:rPr lang="en-US" sz="1400" i="1" dirty="0" smtClean="0">
                <a:solidFill>
                  <a:srgbClr val="0000CC"/>
                </a:solidFill>
                <a:latin typeface="Lucida Handwriting" panose="03010101010101010101" pitchFamily="66" charset="0"/>
              </a:rPr>
              <a:t> </a:t>
            </a:r>
            <a:r>
              <a:rPr lang="en-US" sz="1400" i="1" dirty="0" err="1" smtClean="0">
                <a:solidFill>
                  <a:srgbClr val="0000CC"/>
                </a:solidFill>
                <a:latin typeface="Lucida Handwriting" panose="03010101010101010101" pitchFamily="66" charset="0"/>
              </a:rPr>
              <a:t>desde</a:t>
            </a:r>
            <a:r>
              <a:rPr lang="en-US" sz="1400" i="1" dirty="0" smtClean="0">
                <a:solidFill>
                  <a:srgbClr val="0000CC"/>
                </a:solidFill>
                <a:latin typeface="Lucida Handwriting" panose="03010101010101010101" pitchFamily="66" charset="0"/>
              </a:rPr>
              <a:t> el </a:t>
            </a:r>
            <a:r>
              <a:rPr lang="en-US" sz="1400" i="1" dirty="0" err="1" smtClean="0">
                <a:solidFill>
                  <a:srgbClr val="0000CC"/>
                </a:solidFill>
                <a:latin typeface="Lucida Handwriting" panose="03010101010101010101" pitchFamily="66" charset="0"/>
              </a:rPr>
              <a:t>este</a:t>
            </a:r>
            <a:endParaRPr lang="en-US" sz="1400" i="1" dirty="0">
              <a:solidFill>
                <a:srgbClr val="0000CC"/>
              </a:solidFill>
              <a:latin typeface="Lucida Handwriting" panose="03010101010101010101" pitchFamily="66" charset="0"/>
            </a:endParaRPr>
          </a:p>
        </p:txBody>
      </p:sp>
      <p:sp>
        <p:nvSpPr>
          <p:cNvPr id="21" name="TextBox 20"/>
          <p:cNvSpPr txBox="1"/>
          <p:nvPr/>
        </p:nvSpPr>
        <p:spPr>
          <a:xfrm>
            <a:off x="-84722" y="4268855"/>
            <a:ext cx="3621504" cy="261610"/>
          </a:xfrm>
          <a:prstGeom prst="rect">
            <a:avLst/>
          </a:prstGeom>
          <a:noFill/>
        </p:spPr>
        <p:txBody>
          <a:bodyPr wrap="none" rtlCol="0">
            <a:spAutoFit/>
          </a:bodyPr>
          <a:lstStyle/>
          <a:p>
            <a:r>
              <a:rPr lang="en-US" sz="1100" i="1" dirty="0" smtClean="0">
                <a:solidFill>
                  <a:srgbClr val="0000CC"/>
                </a:solidFill>
                <a:latin typeface="Lucida Handwriting" panose="03010101010101010101" pitchFamily="66" charset="0"/>
              </a:rPr>
              <a:t>Macho </a:t>
            </a:r>
            <a:r>
              <a:rPr lang="en-US" sz="1100" i="1" dirty="0" err="1" smtClean="0">
                <a:solidFill>
                  <a:srgbClr val="0000CC"/>
                </a:solidFill>
                <a:latin typeface="Lucida Handwriting" panose="03010101010101010101" pitchFamily="66" charset="0"/>
              </a:rPr>
              <a:t>cabrío</a:t>
            </a:r>
            <a:r>
              <a:rPr lang="en-US" sz="1100" i="1" dirty="0" smtClean="0">
                <a:solidFill>
                  <a:srgbClr val="0000CC"/>
                </a:solidFill>
                <a:latin typeface="Lucida Handwriting" panose="03010101010101010101" pitchFamily="66" charset="0"/>
              </a:rPr>
              <a:t> del </a:t>
            </a:r>
            <a:r>
              <a:rPr lang="en-US" sz="1100" i="1" dirty="0" err="1" smtClean="0">
                <a:solidFill>
                  <a:srgbClr val="0000CC"/>
                </a:solidFill>
                <a:latin typeface="Lucida Handwriting" panose="03010101010101010101" pitchFamily="66" charset="0"/>
              </a:rPr>
              <a:t>oeste</a:t>
            </a:r>
            <a:r>
              <a:rPr lang="en-US" sz="1100" i="1" dirty="0" smtClean="0">
                <a:solidFill>
                  <a:srgbClr val="0000CC"/>
                </a:solidFill>
                <a:latin typeface="Lucida Handwriting" panose="03010101010101010101" pitchFamily="66" charset="0"/>
              </a:rPr>
              <a:t> </a:t>
            </a:r>
            <a:r>
              <a:rPr lang="en-US" sz="1100" i="1" dirty="0" err="1" smtClean="0">
                <a:solidFill>
                  <a:srgbClr val="0000CC"/>
                </a:solidFill>
                <a:latin typeface="Lucida Handwriting" panose="03010101010101010101" pitchFamily="66" charset="0"/>
              </a:rPr>
              <a:t>destruye</a:t>
            </a:r>
            <a:r>
              <a:rPr lang="en-US" sz="1100" i="1" dirty="0" smtClean="0">
                <a:solidFill>
                  <a:srgbClr val="0000CC"/>
                </a:solidFill>
                <a:latin typeface="Lucida Handwriting" panose="03010101010101010101" pitchFamily="66" charset="0"/>
              </a:rPr>
              <a:t> al </a:t>
            </a:r>
            <a:r>
              <a:rPr lang="en-US" sz="1100" i="1" dirty="0" err="1" smtClean="0">
                <a:solidFill>
                  <a:srgbClr val="0000CC"/>
                </a:solidFill>
                <a:latin typeface="Lucida Handwriting" panose="03010101010101010101" pitchFamily="66" charset="0"/>
              </a:rPr>
              <a:t>carnero</a:t>
            </a:r>
            <a:endParaRPr lang="en-US" sz="1100" i="1" dirty="0">
              <a:solidFill>
                <a:srgbClr val="0000CC"/>
              </a:solidFill>
              <a:latin typeface="Lucida Handwriting" panose="03010101010101010101" pitchFamily="66" charset="0"/>
            </a:endParaRPr>
          </a:p>
        </p:txBody>
      </p:sp>
      <p:sp>
        <p:nvSpPr>
          <p:cNvPr id="22" name="TextBox 21"/>
          <p:cNvSpPr txBox="1"/>
          <p:nvPr/>
        </p:nvSpPr>
        <p:spPr>
          <a:xfrm>
            <a:off x="-871" y="4531905"/>
            <a:ext cx="3342582"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1 </a:t>
            </a:r>
            <a:r>
              <a:rPr lang="en-US" sz="1400" i="1" dirty="0" err="1" smtClean="0">
                <a:solidFill>
                  <a:srgbClr val="0000CC"/>
                </a:solidFill>
                <a:latin typeface="Lucida Handwriting" panose="03010101010101010101" pitchFamily="66" charset="0"/>
              </a:rPr>
              <a:t>cuerno</a:t>
            </a:r>
            <a:r>
              <a:rPr lang="en-US" sz="1400" i="1" dirty="0" smtClean="0">
                <a:solidFill>
                  <a:srgbClr val="0000CC"/>
                </a:solidFill>
                <a:latin typeface="Lucida Handwriting" panose="03010101010101010101" pitchFamily="66" charset="0"/>
              </a:rPr>
              <a:t> roto, 4 lo </a:t>
            </a:r>
            <a:r>
              <a:rPr lang="en-US" sz="1400" i="1" dirty="0" err="1" smtClean="0">
                <a:solidFill>
                  <a:srgbClr val="0000CC"/>
                </a:solidFill>
                <a:latin typeface="Lucida Handwriting" panose="03010101010101010101" pitchFamily="66" charset="0"/>
              </a:rPr>
              <a:t>reemplazan</a:t>
            </a:r>
            <a:endParaRPr lang="en-US" sz="1400" i="1" dirty="0">
              <a:solidFill>
                <a:srgbClr val="0000CC"/>
              </a:solidFill>
              <a:latin typeface="Lucida Handwriting" panose="03010101010101010101" pitchFamily="66" charset="0"/>
            </a:endParaRPr>
          </a:p>
        </p:txBody>
      </p:sp>
      <p:sp>
        <p:nvSpPr>
          <p:cNvPr id="23" name="TextBox 22"/>
          <p:cNvSpPr txBox="1"/>
          <p:nvPr/>
        </p:nvSpPr>
        <p:spPr>
          <a:xfrm>
            <a:off x="219921" y="4834944"/>
            <a:ext cx="3183885" cy="276999"/>
          </a:xfrm>
          <a:prstGeom prst="rect">
            <a:avLst/>
          </a:prstGeom>
          <a:noFill/>
        </p:spPr>
        <p:txBody>
          <a:bodyPr wrap="none" rtlCol="0">
            <a:spAutoFit/>
          </a:bodyPr>
          <a:lstStyle/>
          <a:p>
            <a:r>
              <a:rPr lang="en-US" sz="1200" i="1" dirty="0" err="1" smtClean="0">
                <a:solidFill>
                  <a:srgbClr val="0000CC"/>
                </a:solidFill>
                <a:latin typeface="Lucida Handwriting" panose="03010101010101010101" pitchFamily="66" charset="0"/>
              </a:rPr>
              <a:t>Cuernito</a:t>
            </a:r>
            <a:r>
              <a:rPr lang="en-US" sz="1200" i="1" dirty="0" smtClean="0">
                <a:solidFill>
                  <a:srgbClr val="0000CC"/>
                </a:solidFill>
                <a:latin typeface="Lucida Handwriting" panose="03010101010101010101" pitchFamily="66" charset="0"/>
              </a:rPr>
              <a:t> sale de 1 de </a:t>
            </a:r>
            <a:r>
              <a:rPr lang="en-US" sz="1200" i="1" dirty="0" err="1" smtClean="0">
                <a:solidFill>
                  <a:srgbClr val="0000CC"/>
                </a:solidFill>
                <a:latin typeface="Lucida Handwriting" panose="03010101010101010101" pitchFamily="66" charset="0"/>
              </a:rPr>
              <a:t>los</a:t>
            </a:r>
            <a:r>
              <a:rPr lang="en-US" sz="1200" i="1" dirty="0" smtClean="0">
                <a:solidFill>
                  <a:srgbClr val="0000CC"/>
                </a:solidFill>
                <a:latin typeface="Lucida Handwriting" panose="03010101010101010101" pitchFamily="66" charset="0"/>
              </a:rPr>
              <a:t> 4 </a:t>
            </a:r>
            <a:r>
              <a:rPr lang="en-US" sz="1200" i="1" dirty="0" err="1" smtClean="0">
                <a:solidFill>
                  <a:srgbClr val="0000CC"/>
                </a:solidFill>
                <a:latin typeface="Lucida Handwriting" panose="03010101010101010101" pitchFamily="66" charset="0"/>
              </a:rPr>
              <a:t>cuernos</a:t>
            </a:r>
            <a:endParaRPr lang="en-US" sz="1200" i="1" dirty="0">
              <a:solidFill>
                <a:srgbClr val="0000CC"/>
              </a:solidFill>
              <a:latin typeface="Lucida Handwriting" panose="03010101010101010101" pitchFamily="66" charset="0"/>
            </a:endParaRPr>
          </a:p>
        </p:txBody>
      </p:sp>
      <p:sp>
        <p:nvSpPr>
          <p:cNvPr id="24" name="TextBox 23"/>
          <p:cNvSpPr txBox="1"/>
          <p:nvPr/>
        </p:nvSpPr>
        <p:spPr>
          <a:xfrm>
            <a:off x="222266" y="5103965"/>
            <a:ext cx="3217547" cy="307777"/>
          </a:xfrm>
          <a:prstGeom prst="rect">
            <a:avLst/>
          </a:prstGeom>
          <a:noFill/>
        </p:spPr>
        <p:txBody>
          <a:bodyPr wrap="none" rtlCol="0">
            <a:spAutoFit/>
          </a:bodyPr>
          <a:lstStyle/>
          <a:p>
            <a:r>
              <a:rPr lang="en-US" sz="1400" i="1" dirty="0" err="1" smtClean="0">
                <a:solidFill>
                  <a:srgbClr val="0000CC"/>
                </a:solidFill>
                <a:latin typeface="Lucida Handwriting" panose="03010101010101010101" pitchFamily="66" charset="0"/>
              </a:rPr>
              <a:t>Cuernito</a:t>
            </a:r>
            <a:r>
              <a:rPr lang="en-US" sz="1400" i="1" dirty="0" smtClean="0">
                <a:solidFill>
                  <a:srgbClr val="0000CC"/>
                </a:solidFill>
                <a:latin typeface="Lucida Handwriting" panose="03010101010101010101" pitchFamily="66" charset="0"/>
              </a:rPr>
              <a:t> </a:t>
            </a:r>
            <a:r>
              <a:rPr lang="en-US" sz="1400" i="1" dirty="0" err="1" smtClean="0">
                <a:solidFill>
                  <a:srgbClr val="0000CC"/>
                </a:solidFill>
                <a:latin typeface="Lucida Handwriting" panose="03010101010101010101" pitchFamily="66" charset="0"/>
              </a:rPr>
              <a:t>persigue</a:t>
            </a:r>
            <a:r>
              <a:rPr lang="en-US" sz="1400" i="1" dirty="0" smtClean="0">
                <a:solidFill>
                  <a:srgbClr val="0000CC"/>
                </a:solidFill>
                <a:latin typeface="Lucida Handwriting" panose="03010101010101010101" pitchFamily="66" charset="0"/>
              </a:rPr>
              <a:t> a </a:t>
            </a:r>
            <a:r>
              <a:rPr lang="en-US" sz="1400" i="1" dirty="0" err="1" smtClean="0">
                <a:solidFill>
                  <a:srgbClr val="0000CC"/>
                </a:solidFill>
                <a:latin typeface="Lucida Handwriting" panose="03010101010101010101" pitchFamily="66" charset="0"/>
              </a:rPr>
              <a:t>los</a:t>
            </a:r>
            <a:r>
              <a:rPr lang="en-US" sz="1400" i="1" dirty="0" smtClean="0">
                <a:solidFill>
                  <a:srgbClr val="0000CC"/>
                </a:solidFill>
                <a:latin typeface="Lucida Handwriting" panose="03010101010101010101" pitchFamily="66" charset="0"/>
              </a:rPr>
              <a:t> </a:t>
            </a:r>
            <a:r>
              <a:rPr lang="en-US" sz="1400" i="1" dirty="0" err="1" smtClean="0">
                <a:solidFill>
                  <a:srgbClr val="0000CC"/>
                </a:solidFill>
                <a:latin typeface="Lucida Handwriting" panose="03010101010101010101" pitchFamily="66" charset="0"/>
              </a:rPr>
              <a:t>santos</a:t>
            </a:r>
            <a:endParaRPr lang="en-US" sz="1400" i="1" dirty="0">
              <a:solidFill>
                <a:srgbClr val="0000CC"/>
              </a:solidFill>
              <a:latin typeface="Lucida Handwriting" panose="03010101010101010101" pitchFamily="66" charset="0"/>
            </a:endParaRPr>
          </a:p>
        </p:txBody>
      </p:sp>
      <p:sp>
        <p:nvSpPr>
          <p:cNvPr id="25" name="TextBox 24"/>
          <p:cNvSpPr txBox="1"/>
          <p:nvPr/>
        </p:nvSpPr>
        <p:spPr>
          <a:xfrm>
            <a:off x="418954" y="5387070"/>
            <a:ext cx="2119491" cy="307777"/>
          </a:xfrm>
          <a:prstGeom prst="rect">
            <a:avLst/>
          </a:prstGeom>
          <a:noFill/>
        </p:spPr>
        <p:txBody>
          <a:bodyPr wrap="none" rtlCol="0">
            <a:spAutoFit/>
          </a:bodyPr>
          <a:lstStyle/>
          <a:p>
            <a:r>
              <a:rPr lang="en-US" sz="1400" i="1" dirty="0" err="1" smtClean="0">
                <a:solidFill>
                  <a:srgbClr val="0000CC"/>
                </a:solidFill>
                <a:latin typeface="Lucida Handwriting" panose="03010101010101010101" pitchFamily="66" charset="0"/>
              </a:rPr>
              <a:t>Cuernito</a:t>
            </a:r>
            <a:r>
              <a:rPr lang="en-US" sz="1400" i="1" dirty="0" smtClean="0">
                <a:solidFill>
                  <a:srgbClr val="0000CC"/>
                </a:solidFill>
                <a:latin typeface="Lucida Handwriting" panose="03010101010101010101" pitchFamily="66" charset="0"/>
              </a:rPr>
              <a:t> </a:t>
            </a:r>
            <a:r>
              <a:rPr lang="en-US" sz="1400" i="1" dirty="0" err="1" smtClean="0">
                <a:solidFill>
                  <a:srgbClr val="0000CC"/>
                </a:solidFill>
                <a:latin typeface="Lucida Handwriting" panose="03010101010101010101" pitchFamily="66" charset="0"/>
              </a:rPr>
              <a:t>destruido</a:t>
            </a:r>
            <a:endParaRPr lang="en-US" sz="1400" i="1" dirty="0">
              <a:solidFill>
                <a:srgbClr val="0000CC"/>
              </a:solidFill>
              <a:latin typeface="Lucida Handwriting" panose="03010101010101010101" pitchFamily="66" charset="0"/>
            </a:endParaRPr>
          </a:p>
        </p:txBody>
      </p:sp>
    </p:spTree>
    <p:extLst>
      <p:ext uri="{BB962C8B-B14F-4D97-AF65-F5344CB8AC3E}">
        <p14:creationId xmlns:p14="http://schemas.microsoft.com/office/powerpoint/2010/main" val="184175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20" grpId="0"/>
      <p:bldP spid="21" grpId="0"/>
      <p:bldP spid="22" grpId="0"/>
      <p:bldP spid="23" grpId="0"/>
      <p:bldP spid="24" grpId="0"/>
      <p:bldP spid="25"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Bosquejo</a:t>
            </a:r>
            <a:r>
              <a:rPr lang="en-US" dirty="0"/>
              <a:t> del cap. 7</a:t>
            </a:r>
          </a:p>
        </p:txBody>
      </p:sp>
      <p:sp>
        <p:nvSpPr>
          <p:cNvPr id="3" name="Content Placeholder 2"/>
          <p:cNvSpPr>
            <a:spLocks noGrp="1"/>
          </p:cNvSpPr>
          <p:nvPr>
            <p:ph idx="1"/>
          </p:nvPr>
        </p:nvSpPr>
        <p:spPr>
          <a:xfrm>
            <a:off x="304800" y="1245300"/>
            <a:ext cx="8686800" cy="4477195"/>
          </a:xfrm>
        </p:spPr>
        <p:txBody>
          <a:bodyPr>
            <a:normAutofit fontScale="92500" lnSpcReduction="10000"/>
          </a:bodyPr>
          <a:lstStyle/>
          <a:p>
            <a:pPr>
              <a:spcBef>
                <a:spcPts val="0"/>
              </a:spcBef>
            </a:pPr>
            <a:r>
              <a:rPr lang="en-US" sz="2800" dirty="0" err="1" smtClean="0"/>
              <a:t>Tiempo</a:t>
            </a:r>
            <a:r>
              <a:rPr lang="en-US" sz="2800" dirty="0" smtClean="0"/>
              <a:t> y </a:t>
            </a:r>
            <a:r>
              <a:rPr lang="en-US" sz="2800" dirty="0" err="1" smtClean="0"/>
              <a:t>lugar</a:t>
            </a:r>
            <a:r>
              <a:rPr lang="en-US" sz="2800" dirty="0" smtClean="0"/>
              <a:t> de la </a:t>
            </a:r>
            <a:r>
              <a:rPr lang="en-US" sz="2800" dirty="0" err="1" smtClean="0"/>
              <a:t>visión</a:t>
            </a:r>
            <a:r>
              <a:rPr lang="en-US" sz="2800" dirty="0" smtClean="0"/>
              <a:t> (1-3)</a:t>
            </a:r>
            <a:endParaRPr lang="en-US" sz="2800" dirty="0"/>
          </a:p>
          <a:p>
            <a:pPr>
              <a:spcBef>
                <a:spcPts val="0"/>
              </a:spcBef>
            </a:pPr>
            <a:r>
              <a:rPr lang="en-US" sz="2800" dirty="0" smtClean="0"/>
              <a:t>La </a:t>
            </a:r>
            <a:r>
              <a:rPr lang="en-US" sz="2800" dirty="0" err="1" smtClean="0"/>
              <a:t>visión</a:t>
            </a:r>
            <a:r>
              <a:rPr lang="en-US" sz="2800" dirty="0" smtClean="0"/>
              <a:t> de las </a:t>
            </a:r>
            <a:r>
              <a:rPr lang="en-US" sz="2800" dirty="0" err="1" smtClean="0"/>
              <a:t>cuatro</a:t>
            </a:r>
            <a:r>
              <a:rPr lang="en-US" sz="2800" dirty="0" smtClean="0"/>
              <a:t> </a:t>
            </a:r>
            <a:r>
              <a:rPr lang="en-US" sz="2800" dirty="0" err="1" smtClean="0"/>
              <a:t>bestias</a:t>
            </a:r>
            <a:r>
              <a:rPr lang="en-US" sz="2800" dirty="0" smtClean="0"/>
              <a:t> (4-8)</a:t>
            </a:r>
            <a:endParaRPr lang="en-US" sz="2800" dirty="0"/>
          </a:p>
          <a:p>
            <a:pPr marL="743761" lvl="1" indent="-287037">
              <a:spcBef>
                <a:spcPts val="0"/>
              </a:spcBef>
            </a:pPr>
            <a:r>
              <a:rPr lang="en-US" sz="2400" dirty="0" smtClean="0"/>
              <a:t>León con alas (4)</a:t>
            </a:r>
            <a:endParaRPr lang="en-US" sz="2400" dirty="0"/>
          </a:p>
          <a:p>
            <a:pPr lvl="1">
              <a:spcBef>
                <a:spcPts val="0"/>
              </a:spcBef>
            </a:pPr>
            <a:r>
              <a:rPr lang="en-US" sz="2400" dirty="0" smtClean="0"/>
              <a:t>Oso (5)</a:t>
            </a:r>
            <a:endParaRPr lang="en-US" sz="2400" dirty="0"/>
          </a:p>
          <a:p>
            <a:pPr lvl="1">
              <a:spcBef>
                <a:spcPts val="0"/>
              </a:spcBef>
            </a:pPr>
            <a:r>
              <a:rPr lang="en-US" sz="2400" dirty="0" err="1" smtClean="0"/>
              <a:t>Leopardo</a:t>
            </a:r>
            <a:r>
              <a:rPr lang="en-US" sz="2400" dirty="0" smtClean="0"/>
              <a:t> con alas (6)</a:t>
            </a:r>
          </a:p>
          <a:p>
            <a:pPr lvl="1">
              <a:spcBef>
                <a:spcPts val="0"/>
              </a:spcBef>
            </a:pPr>
            <a:r>
              <a:rPr lang="en-US" sz="2400" dirty="0" err="1" smtClean="0"/>
              <a:t>Bestia</a:t>
            </a:r>
            <a:r>
              <a:rPr lang="en-US" sz="2400" dirty="0" smtClean="0"/>
              <a:t> </a:t>
            </a:r>
            <a:r>
              <a:rPr lang="en-US" sz="2400" dirty="0" err="1" smtClean="0"/>
              <a:t>espantosa</a:t>
            </a:r>
            <a:r>
              <a:rPr lang="en-US" sz="2400" dirty="0" smtClean="0"/>
              <a:t> y </a:t>
            </a:r>
            <a:r>
              <a:rPr lang="en-US" sz="2400" dirty="0" err="1" smtClean="0"/>
              <a:t>sus</a:t>
            </a:r>
            <a:r>
              <a:rPr lang="en-US" sz="2400" dirty="0" smtClean="0"/>
              <a:t> </a:t>
            </a:r>
            <a:r>
              <a:rPr lang="en-US" sz="2400" dirty="0" err="1" smtClean="0"/>
              <a:t>cuernos</a:t>
            </a:r>
            <a:r>
              <a:rPr lang="en-US" sz="2400" dirty="0" smtClean="0"/>
              <a:t> (7-8)</a:t>
            </a:r>
            <a:endParaRPr lang="en-US" sz="2400" dirty="0"/>
          </a:p>
          <a:p>
            <a:pPr lvl="1">
              <a:spcBef>
                <a:spcPts val="0"/>
              </a:spcBef>
            </a:pPr>
            <a:r>
              <a:rPr lang="en-US" sz="2400" dirty="0" err="1" smtClean="0"/>
              <a:t>Juicio</a:t>
            </a:r>
            <a:r>
              <a:rPr lang="en-US" sz="2400" dirty="0" smtClean="0"/>
              <a:t> celestial de las </a:t>
            </a:r>
            <a:r>
              <a:rPr lang="en-US" sz="2400" dirty="0" err="1" smtClean="0"/>
              <a:t>cuatro</a:t>
            </a:r>
            <a:r>
              <a:rPr lang="en-US" sz="2400" dirty="0" smtClean="0"/>
              <a:t> </a:t>
            </a:r>
            <a:r>
              <a:rPr lang="en-US" sz="2400" dirty="0" err="1" smtClean="0"/>
              <a:t>bestias</a:t>
            </a:r>
            <a:r>
              <a:rPr lang="en-US" sz="2400" dirty="0" smtClean="0"/>
              <a:t> (9-14)</a:t>
            </a:r>
            <a:endParaRPr lang="en-US" sz="2400" dirty="0"/>
          </a:p>
          <a:p>
            <a:pPr>
              <a:spcBef>
                <a:spcPts val="0"/>
              </a:spcBef>
            </a:pPr>
            <a:r>
              <a:rPr lang="en-US" sz="2800" dirty="0" smtClean="0"/>
              <a:t>La </a:t>
            </a:r>
            <a:r>
              <a:rPr lang="en-US" sz="2800" dirty="0" err="1" smtClean="0"/>
              <a:t>perplejidad</a:t>
            </a:r>
            <a:r>
              <a:rPr lang="en-US" sz="2800" dirty="0" smtClean="0"/>
              <a:t> de Daniel y el </a:t>
            </a:r>
            <a:r>
              <a:rPr lang="en-US" sz="2800" dirty="0" err="1" smtClean="0"/>
              <a:t>intérprete</a:t>
            </a:r>
            <a:r>
              <a:rPr lang="en-US" sz="2800" dirty="0" smtClean="0"/>
              <a:t> (15-16)</a:t>
            </a:r>
            <a:endParaRPr lang="en-US" sz="2800" dirty="0"/>
          </a:p>
          <a:p>
            <a:pPr>
              <a:spcBef>
                <a:spcPts val="0"/>
              </a:spcBef>
            </a:pPr>
            <a:r>
              <a:rPr lang="en-US" sz="2800" dirty="0" smtClean="0"/>
              <a:t>La </a:t>
            </a:r>
            <a:r>
              <a:rPr lang="en-US" sz="2800" dirty="0" err="1" smtClean="0"/>
              <a:t>interpretación</a:t>
            </a:r>
            <a:r>
              <a:rPr lang="en-US" sz="2800" dirty="0" smtClean="0"/>
              <a:t> (17-22)</a:t>
            </a:r>
          </a:p>
          <a:p>
            <a:pPr lvl="1">
              <a:spcBef>
                <a:spcPts val="0"/>
              </a:spcBef>
            </a:pPr>
            <a:r>
              <a:rPr lang="en-US" sz="2400" dirty="0" smtClean="0"/>
              <a:t>La </a:t>
            </a:r>
            <a:r>
              <a:rPr lang="en-US" sz="2400" dirty="0" err="1" smtClean="0"/>
              <a:t>explicación</a:t>
            </a:r>
            <a:r>
              <a:rPr lang="en-US" sz="2400" dirty="0" smtClean="0"/>
              <a:t> de las </a:t>
            </a:r>
            <a:r>
              <a:rPr lang="en-US" sz="2400" dirty="0" err="1" smtClean="0"/>
              <a:t>bestias</a:t>
            </a:r>
            <a:r>
              <a:rPr lang="en-US" sz="2400" dirty="0" smtClean="0"/>
              <a:t> (17-22)</a:t>
            </a:r>
          </a:p>
          <a:p>
            <a:pPr lvl="1">
              <a:spcBef>
                <a:spcPts val="0"/>
              </a:spcBef>
            </a:pPr>
            <a:r>
              <a:rPr lang="en-US" sz="2400" dirty="0" err="1" smtClean="0"/>
              <a:t>Explicación</a:t>
            </a:r>
            <a:r>
              <a:rPr lang="en-US" sz="2400" dirty="0" smtClean="0"/>
              <a:t> </a:t>
            </a:r>
            <a:r>
              <a:rPr lang="en-US" sz="2400" dirty="0" err="1" smtClean="0"/>
              <a:t>adicional</a:t>
            </a:r>
            <a:r>
              <a:rPr lang="en-US" sz="2400" dirty="0" smtClean="0"/>
              <a:t> </a:t>
            </a:r>
            <a:r>
              <a:rPr lang="en-US" sz="2400" dirty="0" err="1" smtClean="0"/>
              <a:t>sobre</a:t>
            </a:r>
            <a:r>
              <a:rPr lang="en-US" sz="2400" dirty="0" smtClean="0"/>
              <a:t> la </a:t>
            </a:r>
            <a:r>
              <a:rPr lang="en-US" sz="2400" dirty="0" err="1" smtClean="0"/>
              <a:t>cuarta</a:t>
            </a:r>
            <a:r>
              <a:rPr lang="en-US" sz="2400" dirty="0" smtClean="0"/>
              <a:t> </a:t>
            </a:r>
            <a:r>
              <a:rPr lang="en-US" sz="2400" dirty="0" err="1" smtClean="0"/>
              <a:t>bestia</a:t>
            </a:r>
            <a:r>
              <a:rPr lang="en-US" sz="2400" dirty="0" smtClean="0"/>
              <a:t> y </a:t>
            </a:r>
            <a:r>
              <a:rPr lang="en-US" sz="2400" dirty="0" err="1" smtClean="0"/>
              <a:t>los</a:t>
            </a:r>
            <a:r>
              <a:rPr lang="en-US" sz="2400" dirty="0" smtClean="0"/>
              <a:t> </a:t>
            </a:r>
            <a:r>
              <a:rPr lang="en-US" sz="2400" dirty="0" err="1" smtClean="0"/>
              <a:t>cuernos</a:t>
            </a:r>
            <a:r>
              <a:rPr lang="en-US" sz="2400" dirty="0" smtClean="0"/>
              <a:t> (23-24)</a:t>
            </a:r>
          </a:p>
          <a:p>
            <a:pPr lvl="1">
              <a:spcBef>
                <a:spcPts val="0"/>
              </a:spcBef>
            </a:pPr>
            <a:r>
              <a:rPr lang="en-US" sz="2400" dirty="0" smtClean="0"/>
              <a:t>Los </a:t>
            </a:r>
            <a:r>
              <a:rPr lang="en-US" sz="2400" dirty="0" err="1" smtClean="0"/>
              <a:t>tiempos</a:t>
            </a:r>
            <a:r>
              <a:rPr lang="en-US" sz="2400" dirty="0" smtClean="0"/>
              <a:t> de </a:t>
            </a:r>
            <a:r>
              <a:rPr lang="en-US" sz="2400" dirty="0" err="1" smtClean="0"/>
              <a:t>persecución</a:t>
            </a:r>
            <a:r>
              <a:rPr lang="en-US" sz="2400" dirty="0" smtClean="0"/>
              <a:t> de </a:t>
            </a:r>
            <a:r>
              <a:rPr lang="en-US" sz="2400" dirty="0" err="1" smtClean="0"/>
              <a:t>los</a:t>
            </a:r>
            <a:r>
              <a:rPr lang="en-US" sz="2400" dirty="0" smtClean="0"/>
              <a:t> </a:t>
            </a:r>
            <a:r>
              <a:rPr lang="en-US" sz="2400" dirty="0" err="1" smtClean="0"/>
              <a:t>santos</a:t>
            </a:r>
            <a:r>
              <a:rPr lang="en-US" sz="2400" dirty="0" smtClean="0"/>
              <a:t> y </a:t>
            </a:r>
            <a:r>
              <a:rPr lang="en-US" sz="2400" dirty="0" err="1" smtClean="0"/>
              <a:t>su</a:t>
            </a:r>
            <a:r>
              <a:rPr lang="en-US" sz="2400" dirty="0" smtClean="0"/>
              <a:t> fin (25-27)</a:t>
            </a:r>
          </a:p>
          <a:p>
            <a:pPr>
              <a:spcBef>
                <a:spcPts val="0"/>
              </a:spcBef>
            </a:pPr>
            <a:r>
              <a:rPr lang="en-US" sz="2800" dirty="0" smtClean="0"/>
              <a:t>La </a:t>
            </a:r>
            <a:r>
              <a:rPr lang="en-US" sz="2800" dirty="0" err="1" smtClean="0"/>
              <a:t>reacción</a:t>
            </a:r>
            <a:r>
              <a:rPr lang="en-US" sz="2800" dirty="0" smtClean="0"/>
              <a:t> de Daniel a la </a:t>
            </a:r>
            <a:r>
              <a:rPr lang="en-US" sz="2800" dirty="0" err="1" smtClean="0"/>
              <a:t>visión</a:t>
            </a:r>
            <a:r>
              <a:rPr lang="en-US" sz="2800" dirty="0" smtClean="0"/>
              <a:t> (</a:t>
            </a:r>
            <a:r>
              <a:rPr lang="en-US" sz="2800" dirty="0"/>
              <a:t>28</a:t>
            </a:r>
            <a:r>
              <a:rPr lang="en-US" sz="2800" dirty="0" smtClean="0"/>
              <a:t>)</a:t>
            </a:r>
            <a:endParaRPr lang="en-US" sz="2800" dirty="0"/>
          </a:p>
        </p:txBody>
      </p:sp>
      <p:sp>
        <p:nvSpPr>
          <p:cNvPr id="4" name="TextBox 3"/>
          <p:cNvSpPr txBox="1"/>
          <p:nvPr/>
        </p:nvSpPr>
        <p:spPr>
          <a:xfrm>
            <a:off x="5814060" y="1094907"/>
            <a:ext cx="3177540" cy="2086725"/>
          </a:xfrm>
          <a:prstGeom prst="rect">
            <a:avLst/>
          </a:prstGeom>
          <a:solidFill>
            <a:schemeClr val="accent1">
              <a:lumMod val="40000"/>
              <a:lumOff val="6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lnSpc>
                <a:spcPct val="90000"/>
              </a:lnSpc>
            </a:pPr>
            <a:r>
              <a:rPr lang="en-US" b="1" dirty="0" smtClean="0"/>
              <a:t>El </a:t>
            </a:r>
            <a:r>
              <a:rPr lang="en-US" b="1" dirty="0" err="1" smtClean="0"/>
              <a:t>pequeño</a:t>
            </a:r>
            <a:r>
              <a:rPr lang="en-US" b="1" dirty="0" smtClean="0"/>
              <a:t> </a:t>
            </a:r>
            <a:r>
              <a:rPr lang="en-US" b="1" dirty="0" err="1" smtClean="0"/>
              <a:t>cuerno</a:t>
            </a:r>
            <a:r>
              <a:rPr lang="en-US" b="1" dirty="0" smtClean="0"/>
              <a:t> (8)</a:t>
            </a:r>
          </a:p>
          <a:p>
            <a:pPr marL="174625" indent="-174625">
              <a:lnSpc>
                <a:spcPct val="90000"/>
              </a:lnSpc>
              <a:buFont typeface="Arial" panose="020B0604020202020204" pitchFamily="34" charset="0"/>
              <a:buChar char="•"/>
            </a:pPr>
            <a:r>
              <a:rPr lang="en-US" dirty="0" smtClean="0"/>
              <a:t>Sale del </a:t>
            </a:r>
            <a:r>
              <a:rPr lang="en-US" dirty="0" err="1" smtClean="0"/>
              <a:t>cuarto</a:t>
            </a:r>
            <a:r>
              <a:rPr lang="en-US" dirty="0" smtClean="0"/>
              <a:t> </a:t>
            </a:r>
            <a:r>
              <a:rPr lang="en-US" dirty="0" err="1" smtClean="0"/>
              <a:t>reino</a:t>
            </a:r>
            <a:r>
              <a:rPr lang="en-US" dirty="0" smtClean="0"/>
              <a:t> (7)</a:t>
            </a:r>
          </a:p>
          <a:p>
            <a:pPr marL="174625" indent="-174625">
              <a:lnSpc>
                <a:spcPct val="90000"/>
              </a:lnSpc>
              <a:buFont typeface="Arial" panose="020B0604020202020204" pitchFamily="34" charset="0"/>
              <a:buChar char="•"/>
            </a:pPr>
            <a:r>
              <a:rPr lang="en-US" dirty="0" err="1" smtClean="0"/>
              <a:t>Después</a:t>
            </a:r>
            <a:r>
              <a:rPr lang="en-US" dirty="0" smtClean="0"/>
              <a:t> de 10 </a:t>
            </a:r>
            <a:r>
              <a:rPr lang="en-US" dirty="0" err="1" smtClean="0"/>
              <a:t>reyes</a:t>
            </a:r>
            <a:r>
              <a:rPr lang="en-US" dirty="0" smtClean="0"/>
              <a:t> (8)</a:t>
            </a:r>
          </a:p>
          <a:p>
            <a:pPr marL="174625" indent="-174625">
              <a:lnSpc>
                <a:spcPct val="90000"/>
              </a:lnSpc>
              <a:buFont typeface="Arial" panose="020B0604020202020204" pitchFamily="34" charset="0"/>
              <a:buChar char="•"/>
            </a:pPr>
            <a:r>
              <a:rPr lang="en-US" dirty="0" smtClean="0"/>
              <a:t>Palabras </a:t>
            </a:r>
            <a:r>
              <a:rPr lang="en-US" dirty="0" err="1" smtClean="0"/>
              <a:t>arrogantes</a:t>
            </a:r>
            <a:r>
              <a:rPr lang="en-US" dirty="0" smtClean="0"/>
              <a:t> (8)</a:t>
            </a:r>
          </a:p>
          <a:p>
            <a:pPr marL="174625" indent="-174625">
              <a:lnSpc>
                <a:spcPct val="90000"/>
              </a:lnSpc>
              <a:buFont typeface="Arial" panose="020B0604020202020204" pitchFamily="34" charset="0"/>
              <a:buChar char="•"/>
            </a:pPr>
            <a:r>
              <a:rPr lang="en-US" dirty="0" err="1" smtClean="0"/>
              <a:t>Persigue</a:t>
            </a:r>
            <a:r>
              <a:rPr lang="en-US" dirty="0" smtClean="0"/>
              <a:t> a </a:t>
            </a:r>
            <a:r>
              <a:rPr lang="en-US" dirty="0" err="1" smtClean="0"/>
              <a:t>los</a:t>
            </a:r>
            <a:r>
              <a:rPr lang="en-US" dirty="0" smtClean="0"/>
              <a:t> </a:t>
            </a:r>
            <a:r>
              <a:rPr lang="en-US" dirty="0" err="1" smtClean="0"/>
              <a:t>santos</a:t>
            </a:r>
            <a:r>
              <a:rPr lang="en-US" dirty="0" smtClean="0"/>
              <a:t> (25)</a:t>
            </a:r>
          </a:p>
          <a:p>
            <a:pPr marL="174625" indent="-174625">
              <a:lnSpc>
                <a:spcPct val="90000"/>
              </a:lnSpc>
              <a:buFont typeface="Arial" panose="020B0604020202020204" pitchFamily="34" charset="0"/>
              <a:buChar char="•"/>
            </a:pPr>
            <a:r>
              <a:rPr lang="en-US" dirty="0" smtClean="0"/>
              <a:t>Se </a:t>
            </a:r>
            <a:r>
              <a:rPr lang="en-US" dirty="0" err="1" smtClean="0"/>
              <a:t>declara</a:t>
            </a:r>
            <a:r>
              <a:rPr lang="en-US" dirty="0" smtClean="0"/>
              <a:t> </a:t>
            </a:r>
            <a:r>
              <a:rPr lang="en-US" dirty="0" err="1" smtClean="0"/>
              <a:t>deidad</a:t>
            </a:r>
            <a:r>
              <a:rPr lang="en-US" dirty="0" smtClean="0"/>
              <a:t> (25)</a:t>
            </a:r>
          </a:p>
          <a:p>
            <a:pPr marL="174625" indent="-174625">
              <a:lnSpc>
                <a:spcPct val="90000"/>
              </a:lnSpc>
              <a:buFont typeface="Arial" panose="020B0604020202020204" pitchFamily="34" charset="0"/>
              <a:buChar char="•"/>
            </a:pPr>
            <a:r>
              <a:rPr lang="en-US" dirty="0" err="1" smtClean="0"/>
              <a:t>Reinado</a:t>
            </a:r>
            <a:r>
              <a:rPr lang="en-US" dirty="0" smtClean="0"/>
              <a:t> y </a:t>
            </a:r>
            <a:r>
              <a:rPr lang="en-US" dirty="0" err="1" smtClean="0"/>
              <a:t>persecución</a:t>
            </a:r>
            <a:r>
              <a:rPr lang="en-US" dirty="0" smtClean="0"/>
              <a:t> </a:t>
            </a:r>
            <a:r>
              <a:rPr lang="en-US" dirty="0" err="1" smtClean="0"/>
              <a:t>terminan</a:t>
            </a:r>
            <a:r>
              <a:rPr lang="en-US" dirty="0" smtClean="0"/>
              <a:t> (25)</a:t>
            </a:r>
            <a:endParaRPr lang="en-US" dirty="0"/>
          </a:p>
        </p:txBody>
      </p:sp>
    </p:spTree>
    <p:extLst>
      <p:ext uri="{BB962C8B-B14F-4D97-AF65-F5344CB8AC3E}">
        <p14:creationId xmlns:p14="http://schemas.microsoft.com/office/powerpoint/2010/main" val="268607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Bosquejo</a:t>
            </a:r>
            <a:r>
              <a:rPr lang="en-US" dirty="0" smtClean="0"/>
              <a:t> del cap. 8</a:t>
            </a:r>
            <a:endParaRPr lang="en-US" dirty="0"/>
          </a:p>
        </p:txBody>
      </p:sp>
      <p:sp>
        <p:nvSpPr>
          <p:cNvPr id="3" name="Content Placeholder 2"/>
          <p:cNvSpPr>
            <a:spLocks noGrp="1"/>
          </p:cNvSpPr>
          <p:nvPr>
            <p:ph idx="1"/>
          </p:nvPr>
        </p:nvSpPr>
        <p:spPr>
          <a:xfrm>
            <a:off x="304800" y="1241220"/>
            <a:ext cx="8686800" cy="4380092"/>
          </a:xfrm>
        </p:spPr>
        <p:txBody>
          <a:bodyPr>
            <a:normAutofit fontScale="77500" lnSpcReduction="20000"/>
          </a:bodyPr>
          <a:lstStyle/>
          <a:p>
            <a:pPr marL="342900" lvl="1" indent="-342900">
              <a:lnSpc>
                <a:spcPct val="110000"/>
              </a:lnSpc>
              <a:spcBef>
                <a:spcPts val="0"/>
              </a:spcBef>
              <a:buFont typeface="Arial" panose="020B0604020202020204" pitchFamily="34" charset="0"/>
              <a:buChar char="•"/>
            </a:pPr>
            <a:r>
              <a:rPr lang="en-US" sz="3400" dirty="0" err="1" smtClean="0"/>
              <a:t>Tiempo</a:t>
            </a:r>
            <a:r>
              <a:rPr lang="en-US" sz="3400" dirty="0" smtClean="0"/>
              <a:t> y </a:t>
            </a:r>
            <a:r>
              <a:rPr lang="en-US" sz="3400" dirty="0" err="1" smtClean="0"/>
              <a:t>lugar</a:t>
            </a:r>
            <a:r>
              <a:rPr lang="en-US" sz="3400" dirty="0" smtClean="0"/>
              <a:t> de la </a:t>
            </a:r>
            <a:r>
              <a:rPr lang="en-US" sz="3400" dirty="0" err="1" smtClean="0"/>
              <a:t>visión</a:t>
            </a:r>
            <a:r>
              <a:rPr lang="en-US" sz="3400" dirty="0" smtClean="0"/>
              <a:t> (1-2</a:t>
            </a:r>
            <a:r>
              <a:rPr lang="en-US" sz="3400" dirty="0"/>
              <a:t>)</a:t>
            </a:r>
          </a:p>
          <a:p>
            <a:pPr>
              <a:lnSpc>
                <a:spcPct val="110000"/>
              </a:lnSpc>
              <a:spcBef>
                <a:spcPts val="0"/>
              </a:spcBef>
            </a:pPr>
            <a:r>
              <a:rPr lang="en-US" sz="3400" dirty="0" smtClean="0"/>
              <a:t>La </a:t>
            </a:r>
            <a:r>
              <a:rPr lang="en-US" sz="3400" dirty="0" err="1" smtClean="0"/>
              <a:t>visión</a:t>
            </a:r>
            <a:r>
              <a:rPr lang="en-US" sz="3400" dirty="0" smtClean="0"/>
              <a:t> de las dos </a:t>
            </a:r>
            <a:r>
              <a:rPr lang="en-US" sz="3400" dirty="0" err="1" smtClean="0"/>
              <a:t>bestias</a:t>
            </a:r>
            <a:r>
              <a:rPr lang="en-US" sz="3400" dirty="0" smtClean="0"/>
              <a:t> (3-14)</a:t>
            </a:r>
          </a:p>
          <a:p>
            <a:pPr lvl="1">
              <a:lnSpc>
                <a:spcPct val="110000"/>
              </a:lnSpc>
              <a:spcBef>
                <a:spcPts val="0"/>
              </a:spcBef>
            </a:pPr>
            <a:r>
              <a:rPr lang="en-US" dirty="0" err="1" smtClean="0"/>
              <a:t>Carnero</a:t>
            </a:r>
            <a:r>
              <a:rPr lang="en-US" dirty="0" smtClean="0"/>
              <a:t> (3-4)</a:t>
            </a:r>
          </a:p>
          <a:p>
            <a:pPr lvl="1">
              <a:lnSpc>
                <a:spcPct val="110000"/>
              </a:lnSpc>
              <a:spcBef>
                <a:spcPts val="0"/>
              </a:spcBef>
            </a:pPr>
            <a:r>
              <a:rPr lang="en-US" dirty="0" smtClean="0"/>
              <a:t>Macho </a:t>
            </a:r>
            <a:r>
              <a:rPr lang="en-US" dirty="0" err="1" smtClean="0"/>
              <a:t>cabrío</a:t>
            </a:r>
            <a:r>
              <a:rPr lang="en-US" dirty="0" smtClean="0"/>
              <a:t> (5-8)</a:t>
            </a:r>
          </a:p>
          <a:p>
            <a:pPr lvl="1">
              <a:lnSpc>
                <a:spcPct val="110000"/>
              </a:lnSpc>
              <a:spcBef>
                <a:spcPts val="0"/>
              </a:spcBef>
            </a:pPr>
            <a:r>
              <a:rPr lang="en-US" dirty="0" err="1" smtClean="0"/>
              <a:t>Pequeño</a:t>
            </a:r>
            <a:r>
              <a:rPr lang="en-US" dirty="0" smtClean="0"/>
              <a:t> </a:t>
            </a:r>
            <a:r>
              <a:rPr lang="en-US" dirty="0" err="1" smtClean="0"/>
              <a:t>cuerno</a:t>
            </a:r>
            <a:r>
              <a:rPr lang="en-US" dirty="0" smtClean="0"/>
              <a:t> (9-12)</a:t>
            </a:r>
          </a:p>
          <a:p>
            <a:pPr lvl="1">
              <a:lnSpc>
                <a:spcPct val="110000"/>
              </a:lnSpc>
              <a:spcBef>
                <a:spcPts val="0"/>
              </a:spcBef>
            </a:pPr>
            <a:r>
              <a:rPr lang="en-US" dirty="0" err="1" smtClean="0"/>
              <a:t>Pérdida</a:t>
            </a:r>
            <a:r>
              <a:rPr lang="en-US" dirty="0" smtClean="0"/>
              <a:t> y </a:t>
            </a:r>
            <a:r>
              <a:rPr lang="en-US" dirty="0" err="1" smtClean="0"/>
              <a:t>restauración</a:t>
            </a:r>
            <a:r>
              <a:rPr lang="en-US" dirty="0" smtClean="0"/>
              <a:t> del </a:t>
            </a:r>
            <a:r>
              <a:rPr lang="en-US" dirty="0" err="1" smtClean="0"/>
              <a:t>sacrificio</a:t>
            </a:r>
            <a:r>
              <a:rPr lang="en-US" dirty="0" smtClean="0"/>
              <a:t> (13-14)</a:t>
            </a:r>
          </a:p>
          <a:p>
            <a:pPr lvl="1">
              <a:lnSpc>
                <a:spcPct val="110000"/>
              </a:lnSpc>
              <a:spcBef>
                <a:spcPts val="0"/>
              </a:spcBef>
            </a:pPr>
            <a:endParaRPr lang="en-US" dirty="0" smtClean="0"/>
          </a:p>
          <a:p>
            <a:pPr>
              <a:lnSpc>
                <a:spcPct val="110000"/>
              </a:lnSpc>
              <a:spcBef>
                <a:spcPts val="0"/>
              </a:spcBef>
            </a:pPr>
            <a:r>
              <a:rPr lang="en-US" sz="3400" dirty="0" smtClean="0"/>
              <a:t>La </a:t>
            </a:r>
            <a:r>
              <a:rPr lang="en-US" sz="3400" dirty="0" err="1" smtClean="0"/>
              <a:t>perplejidad</a:t>
            </a:r>
            <a:r>
              <a:rPr lang="en-US" sz="3400" dirty="0" smtClean="0"/>
              <a:t> de Daniel y </a:t>
            </a:r>
            <a:r>
              <a:rPr lang="en-US" sz="3400" dirty="0" err="1" smtClean="0"/>
              <a:t>los</a:t>
            </a:r>
            <a:r>
              <a:rPr lang="en-US" sz="3400" dirty="0" smtClean="0"/>
              <a:t> </a:t>
            </a:r>
            <a:r>
              <a:rPr lang="en-US" sz="3400" dirty="0" err="1" smtClean="0"/>
              <a:t>intérpretes</a:t>
            </a:r>
            <a:r>
              <a:rPr lang="en-US" sz="3400" dirty="0" smtClean="0"/>
              <a:t> (15-18</a:t>
            </a:r>
            <a:r>
              <a:rPr lang="en-US" sz="3400" dirty="0"/>
              <a:t>)</a:t>
            </a:r>
          </a:p>
          <a:p>
            <a:pPr>
              <a:lnSpc>
                <a:spcPct val="110000"/>
              </a:lnSpc>
              <a:spcBef>
                <a:spcPts val="0"/>
              </a:spcBef>
            </a:pPr>
            <a:r>
              <a:rPr lang="en-US" sz="3400" dirty="0" smtClean="0"/>
              <a:t>La </a:t>
            </a:r>
            <a:r>
              <a:rPr lang="en-US" sz="3400" dirty="0" err="1" smtClean="0"/>
              <a:t>interpretación</a:t>
            </a:r>
            <a:r>
              <a:rPr lang="en-US" sz="3400" dirty="0" smtClean="0"/>
              <a:t> (19-26)</a:t>
            </a:r>
          </a:p>
          <a:p>
            <a:pPr lvl="1">
              <a:lnSpc>
                <a:spcPct val="110000"/>
              </a:lnSpc>
              <a:spcBef>
                <a:spcPts val="0"/>
              </a:spcBef>
            </a:pPr>
            <a:r>
              <a:rPr lang="en-US" dirty="0" err="1" smtClean="0"/>
              <a:t>Explicación</a:t>
            </a:r>
            <a:r>
              <a:rPr lang="en-US" dirty="0" smtClean="0"/>
              <a:t> </a:t>
            </a:r>
            <a:r>
              <a:rPr lang="en-US" dirty="0" err="1" smtClean="0"/>
              <a:t>sobre</a:t>
            </a:r>
            <a:r>
              <a:rPr lang="en-US" dirty="0" smtClean="0"/>
              <a:t> las </a:t>
            </a:r>
            <a:r>
              <a:rPr lang="en-US" dirty="0" err="1" smtClean="0"/>
              <a:t>bestias</a:t>
            </a:r>
            <a:r>
              <a:rPr lang="en-US" dirty="0" smtClean="0"/>
              <a:t> (19-21)</a:t>
            </a:r>
          </a:p>
          <a:p>
            <a:pPr lvl="1">
              <a:lnSpc>
                <a:spcPct val="110000"/>
              </a:lnSpc>
              <a:spcBef>
                <a:spcPts val="0"/>
              </a:spcBef>
            </a:pPr>
            <a:r>
              <a:rPr lang="en-US" dirty="0" err="1" smtClean="0"/>
              <a:t>Explicación</a:t>
            </a:r>
            <a:r>
              <a:rPr lang="en-US" dirty="0" smtClean="0"/>
              <a:t> </a:t>
            </a:r>
            <a:r>
              <a:rPr lang="en-US" dirty="0" err="1" smtClean="0"/>
              <a:t>adicional</a:t>
            </a:r>
            <a:r>
              <a:rPr lang="en-US" dirty="0" smtClean="0"/>
              <a:t> </a:t>
            </a:r>
            <a:r>
              <a:rPr lang="en-US" dirty="0" err="1" smtClean="0"/>
              <a:t>sobre</a:t>
            </a:r>
            <a:r>
              <a:rPr lang="en-US" dirty="0" smtClean="0"/>
              <a:t> el </a:t>
            </a:r>
            <a:r>
              <a:rPr lang="en-US" dirty="0" err="1" smtClean="0"/>
              <a:t>carnero</a:t>
            </a:r>
            <a:r>
              <a:rPr lang="en-US" dirty="0" smtClean="0"/>
              <a:t> y el </a:t>
            </a:r>
            <a:r>
              <a:rPr lang="en-US" dirty="0" err="1" smtClean="0"/>
              <a:t>cuerno</a:t>
            </a:r>
            <a:r>
              <a:rPr lang="en-US" dirty="0" smtClean="0"/>
              <a:t> </a:t>
            </a:r>
            <a:r>
              <a:rPr lang="en-US" dirty="0" err="1" smtClean="0"/>
              <a:t>feroz</a:t>
            </a:r>
            <a:r>
              <a:rPr lang="en-US" dirty="0" smtClean="0"/>
              <a:t> (22-25)</a:t>
            </a:r>
          </a:p>
          <a:p>
            <a:pPr lvl="1">
              <a:lnSpc>
                <a:spcPct val="110000"/>
              </a:lnSpc>
              <a:spcBef>
                <a:spcPts val="0"/>
              </a:spcBef>
            </a:pPr>
            <a:r>
              <a:rPr lang="en-US" dirty="0" err="1" smtClean="0"/>
              <a:t>Tiempos</a:t>
            </a:r>
            <a:r>
              <a:rPr lang="en-US" dirty="0" smtClean="0"/>
              <a:t> de </a:t>
            </a:r>
            <a:r>
              <a:rPr lang="en-US" dirty="0" err="1" smtClean="0"/>
              <a:t>sacrificios</a:t>
            </a:r>
            <a:r>
              <a:rPr lang="en-US" dirty="0" smtClean="0"/>
              <a:t> </a:t>
            </a:r>
            <a:r>
              <a:rPr lang="en-US" dirty="0" err="1" smtClean="0"/>
              <a:t>perdidos</a:t>
            </a:r>
            <a:r>
              <a:rPr lang="en-US" dirty="0" smtClean="0"/>
              <a:t> y </a:t>
            </a:r>
            <a:r>
              <a:rPr lang="en-US" dirty="0" err="1" smtClean="0"/>
              <a:t>su</a:t>
            </a:r>
            <a:r>
              <a:rPr lang="en-US" dirty="0" smtClean="0"/>
              <a:t> fin (26)</a:t>
            </a:r>
          </a:p>
          <a:p>
            <a:pPr>
              <a:lnSpc>
                <a:spcPct val="110000"/>
              </a:lnSpc>
              <a:spcBef>
                <a:spcPts val="0"/>
              </a:spcBef>
            </a:pPr>
            <a:r>
              <a:rPr lang="en-US" sz="3400" dirty="0" smtClean="0"/>
              <a:t>La </a:t>
            </a:r>
            <a:r>
              <a:rPr lang="en-US" sz="3400" dirty="0" err="1" smtClean="0"/>
              <a:t>reacción</a:t>
            </a:r>
            <a:r>
              <a:rPr lang="en-US" sz="3400" dirty="0" smtClean="0"/>
              <a:t> de Daniel a la </a:t>
            </a:r>
            <a:r>
              <a:rPr lang="en-US" sz="3400" dirty="0" err="1" smtClean="0"/>
              <a:t>visión</a:t>
            </a:r>
            <a:r>
              <a:rPr lang="en-US" sz="3400" dirty="0" smtClean="0"/>
              <a:t> (27)</a:t>
            </a:r>
            <a:endParaRPr lang="en-US" sz="3400" dirty="0"/>
          </a:p>
        </p:txBody>
      </p:sp>
      <p:sp>
        <p:nvSpPr>
          <p:cNvPr id="4" name="TextBox 3"/>
          <p:cNvSpPr txBox="1"/>
          <p:nvPr/>
        </p:nvSpPr>
        <p:spPr>
          <a:xfrm>
            <a:off x="5814060" y="1094907"/>
            <a:ext cx="3253740" cy="1865126"/>
          </a:xfrm>
          <a:prstGeom prst="rect">
            <a:avLst/>
          </a:prstGeom>
          <a:solidFill>
            <a:schemeClr val="accent1">
              <a:lumMod val="40000"/>
              <a:lumOff val="6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lnSpc>
                <a:spcPct val="90000"/>
              </a:lnSpc>
            </a:pPr>
            <a:r>
              <a:rPr lang="en-US" sz="1600" b="1" dirty="0" smtClean="0"/>
              <a:t>El </a:t>
            </a:r>
            <a:r>
              <a:rPr lang="en-US" sz="1600" b="1" dirty="0" err="1" smtClean="0"/>
              <a:t>pequeño</a:t>
            </a:r>
            <a:r>
              <a:rPr lang="en-US" sz="1600" b="1" dirty="0" smtClean="0"/>
              <a:t> </a:t>
            </a:r>
            <a:r>
              <a:rPr lang="en-US" sz="1600" b="1" dirty="0" err="1" smtClean="0"/>
              <a:t>cuerno</a:t>
            </a:r>
            <a:r>
              <a:rPr lang="en-US" sz="1600" b="1" dirty="0" smtClean="0"/>
              <a:t> (9)</a:t>
            </a:r>
          </a:p>
          <a:p>
            <a:pPr marL="174625" indent="-174625">
              <a:lnSpc>
                <a:spcPct val="90000"/>
              </a:lnSpc>
              <a:buFont typeface="Arial" panose="020B0604020202020204" pitchFamily="34" charset="0"/>
              <a:buChar char="•"/>
            </a:pPr>
            <a:r>
              <a:rPr lang="en-US" sz="1600" dirty="0" smtClean="0"/>
              <a:t>Sale del 2do </a:t>
            </a:r>
            <a:r>
              <a:rPr lang="en-US" sz="1600" dirty="0" err="1" smtClean="0"/>
              <a:t>reino</a:t>
            </a:r>
            <a:r>
              <a:rPr lang="en-US" sz="1600" dirty="0" smtClean="0"/>
              <a:t> (8)</a:t>
            </a:r>
          </a:p>
          <a:p>
            <a:pPr marL="174625" indent="-174625">
              <a:lnSpc>
                <a:spcPct val="90000"/>
              </a:lnSpc>
              <a:buFont typeface="Arial" panose="020B0604020202020204" pitchFamily="34" charset="0"/>
              <a:buChar char="•"/>
            </a:pPr>
            <a:r>
              <a:rPr lang="en-US" sz="1600" dirty="0" err="1" smtClean="0"/>
              <a:t>Después</a:t>
            </a:r>
            <a:r>
              <a:rPr lang="en-US" sz="1600" dirty="0" smtClean="0"/>
              <a:t> del </a:t>
            </a:r>
            <a:r>
              <a:rPr lang="en-US" sz="1600" dirty="0" err="1" smtClean="0"/>
              <a:t>grande</a:t>
            </a:r>
            <a:r>
              <a:rPr lang="en-US" sz="1600" dirty="0" smtClean="0"/>
              <a:t> y 4 </a:t>
            </a:r>
            <a:r>
              <a:rPr lang="en-US" sz="1600" dirty="0" err="1" smtClean="0"/>
              <a:t>cuernos</a:t>
            </a:r>
            <a:r>
              <a:rPr lang="en-US" sz="1600" dirty="0" smtClean="0"/>
              <a:t> (9)</a:t>
            </a:r>
          </a:p>
          <a:p>
            <a:pPr marL="174625" indent="-174625">
              <a:lnSpc>
                <a:spcPct val="90000"/>
              </a:lnSpc>
              <a:buFont typeface="Arial" panose="020B0604020202020204" pitchFamily="34" charset="0"/>
              <a:buChar char="•"/>
            </a:pPr>
            <a:r>
              <a:rPr lang="en-US" sz="1600" dirty="0" err="1" smtClean="0"/>
              <a:t>Derriba</a:t>
            </a:r>
            <a:r>
              <a:rPr lang="en-US" sz="1600" dirty="0" smtClean="0"/>
              <a:t> el </a:t>
            </a:r>
            <a:r>
              <a:rPr lang="en-US" sz="1600" dirty="0" err="1" smtClean="0"/>
              <a:t>santuario</a:t>
            </a:r>
            <a:r>
              <a:rPr lang="en-US" sz="1600" dirty="0" smtClean="0"/>
              <a:t> (11,13</a:t>
            </a:r>
            <a:r>
              <a:rPr lang="en-US" sz="1600" dirty="0"/>
              <a:t>)</a:t>
            </a:r>
          </a:p>
          <a:p>
            <a:pPr marL="174625" indent="-174625">
              <a:lnSpc>
                <a:spcPct val="90000"/>
              </a:lnSpc>
              <a:buFont typeface="Arial" panose="020B0604020202020204" pitchFamily="34" charset="0"/>
              <a:buChar char="•"/>
            </a:pPr>
            <a:r>
              <a:rPr lang="en-US" sz="1600" dirty="0" err="1" smtClean="0"/>
              <a:t>Destruye</a:t>
            </a:r>
            <a:r>
              <a:rPr lang="en-US" sz="1600" dirty="0" smtClean="0"/>
              <a:t> a </a:t>
            </a:r>
            <a:r>
              <a:rPr lang="en-US" sz="1600" dirty="0" err="1" smtClean="0"/>
              <a:t>los</a:t>
            </a:r>
            <a:r>
              <a:rPr lang="en-US" sz="1600" dirty="0" smtClean="0"/>
              <a:t> </a:t>
            </a:r>
            <a:r>
              <a:rPr lang="en-US" sz="1600" dirty="0" err="1" smtClean="0"/>
              <a:t>santos</a:t>
            </a:r>
            <a:r>
              <a:rPr lang="en-US" sz="1600" dirty="0" smtClean="0"/>
              <a:t> (24)</a:t>
            </a:r>
          </a:p>
          <a:p>
            <a:pPr marL="174625" indent="-174625">
              <a:lnSpc>
                <a:spcPct val="90000"/>
              </a:lnSpc>
              <a:buFont typeface="Arial" panose="020B0604020202020204" pitchFamily="34" charset="0"/>
              <a:buChar char="•"/>
            </a:pPr>
            <a:r>
              <a:rPr lang="en-US" sz="1600" dirty="0" smtClean="0"/>
              <a:t>Se </a:t>
            </a:r>
            <a:r>
              <a:rPr lang="en-US" sz="1600" dirty="0" err="1" smtClean="0"/>
              <a:t>exalta</a:t>
            </a:r>
            <a:r>
              <a:rPr lang="en-US" sz="1600" dirty="0" smtClean="0"/>
              <a:t> </a:t>
            </a:r>
            <a:r>
              <a:rPr lang="en-US" sz="1600" dirty="0" err="1" smtClean="0"/>
              <a:t>como</a:t>
            </a:r>
            <a:r>
              <a:rPr lang="en-US" sz="1600" dirty="0" smtClean="0"/>
              <a:t> Dios (11,25)</a:t>
            </a:r>
          </a:p>
          <a:p>
            <a:pPr marL="174625" indent="-174625">
              <a:lnSpc>
                <a:spcPct val="90000"/>
              </a:lnSpc>
              <a:buFont typeface="Arial" panose="020B0604020202020204" pitchFamily="34" charset="0"/>
              <a:buChar char="•"/>
            </a:pPr>
            <a:r>
              <a:rPr lang="en-US" sz="1600" dirty="0" err="1" smtClean="0"/>
              <a:t>Reinado</a:t>
            </a:r>
            <a:r>
              <a:rPr lang="en-US" sz="1600" dirty="0" smtClean="0"/>
              <a:t> y </a:t>
            </a:r>
            <a:r>
              <a:rPr lang="en-US" sz="1600" dirty="0" err="1" smtClean="0"/>
              <a:t>persecución</a:t>
            </a:r>
            <a:r>
              <a:rPr lang="en-US" sz="1600" dirty="0" smtClean="0"/>
              <a:t> </a:t>
            </a:r>
            <a:r>
              <a:rPr lang="en-US" sz="1600" dirty="0" err="1" smtClean="0"/>
              <a:t>terminan</a:t>
            </a:r>
            <a:r>
              <a:rPr lang="en-US" sz="1600" dirty="0" smtClean="0"/>
              <a:t> (25)</a:t>
            </a:r>
            <a:endParaRPr lang="en-US" sz="1600" dirty="0"/>
          </a:p>
        </p:txBody>
      </p:sp>
    </p:spTree>
    <p:extLst>
      <p:ext uri="{BB962C8B-B14F-4D97-AF65-F5344CB8AC3E}">
        <p14:creationId xmlns:p14="http://schemas.microsoft.com/office/powerpoint/2010/main" val="38694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t>
            </a:r>
            <a:r>
              <a:rPr lang="en-US" dirty="0" err="1" smtClean="0"/>
              <a:t>Personajes</a:t>
            </a:r>
            <a:r>
              <a:rPr lang="en-US" dirty="0" smtClean="0"/>
              <a:t>” </a:t>
            </a:r>
            <a:r>
              <a:rPr lang="en-US" dirty="0" err="1" smtClean="0"/>
              <a:t>en</a:t>
            </a:r>
            <a:r>
              <a:rPr lang="en-US" dirty="0" smtClean="0"/>
              <a:t> el </a:t>
            </a:r>
            <a:r>
              <a:rPr lang="en-US" dirty="0" err="1" smtClean="0"/>
              <a:t>capítulo</a:t>
            </a:r>
            <a:r>
              <a:rPr lang="en-US" dirty="0" smtClean="0"/>
              <a:t> 8</a:t>
            </a:r>
            <a:endParaRPr lang="en-US" dirty="0"/>
          </a:p>
        </p:txBody>
      </p:sp>
      <p:sp>
        <p:nvSpPr>
          <p:cNvPr id="3" name="Content Placeholder 2"/>
          <p:cNvSpPr>
            <a:spLocks noGrp="1"/>
          </p:cNvSpPr>
          <p:nvPr>
            <p:ph idx="1"/>
          </p:nvPr>
        </p:nvSpPr>
        <p:spPr>
          <a:xfrm>
            <a:off x="152400" y="1181100"/>
            <a:ext cx="3581400" cy="4495800"/>
          </a:xfrm>
        </p:spPr>
        <p:txBody>
          <a:bodyPr>
            <a:normAutofit fontScale="92500" lnSpcReduction="20000"/>
          </a:bodyPr>
          <a:lstStyle/>
          <a:p>
            <a:pPr marL="0" indent="0" algn="ctr">
              <a:buNone/>
            </a:pPr>
            <a:r>
              <a:rPr lang="en-US" b="1" u="sng" dirty="0" err="1" smtClean="0">
                <a:solidFill>
                  <a:srgbClr val="0000CC"/>
                </a:solidFill>
              </a:rPr>
              <a:t>Visión</a:t>
            </a:r>
            <a:endParaRPr lang="en-US" b="1" u="sng" dirty="0" smtClean="0">
              <a:solidFill>
                <a:srgbClr val="0000CC"/>
              </a:solidFill>
            </a:endParaRPr>
          </a:p>
          <a:p>
            <a:pPr marL="231775" indent="-231775"/>
            <a:r>
              <a:rPr lang="en-US" b="1" dirty="0" err="1" smtClean="0"/>
              <a:t>Carnero</a:t>
            </a:r>
            <a:r>
              <a:rPr lang="en-US" dirty="0" smtClean="0"/>
              <a:t> (2 </a:t>
            </a:r>
            <a:r>
              <a:rPr lang="en-US" dirty="0" err="1" smtClean="0"/>
              <a:t>cuernos</a:t>
            </a:r>
            <a:r>
              <a:rPr lang="en-US" dirty="0" smtClean="0"/>
              <a:t>)</a:t>
            </a:r>
          </a:p>
          <a:p>
            <a:pPr marL="231775" indent="-231775"/>
            <a:r>
              <a:rPr lang="en-US" b="1" dirty="0" smtClean="0"/>
              <a:t>Macho </a:t>
            </a:r>
            <a:r>
              <a:rPr lang="en-US" b="1" dirty="0" err="1" smtClean="0"/>
              <a:t>cabrío</a:t>
            </a:r>
            <a:r>
              <a:rPr lang="en-US" dirty="0" smtClean="0"/>
              <a:t>, con un…</a:t>
            </a:r>
          </a:p>
          <a:p>
            <a:pPr marL="231775" indent="-231775"/>
            <a:r>
              <a:rPr lang="en-US" b="1" dirty="0" err="1" smtClean="0"/>
              <a:t>Cuerno</a:t>
            </a:r>
            <a:r>
              <a:rPr lang="en-US" b="1" dirty="0" smtClean="0"/>
              <a:t> </a:t>
            </a:r>
            <a:r>
              <a:rPr lang="en-US" b="1" dirty="0" err="1" smtClean="0"/>
              <a:t>prominente</a:t>
            </a:r>
            <a:endParaRPr lang="en-US" b="1" dirty="0" smtClean="0"/>
          </a:p>
          <a:p>
            <a:pPr marL="231775" indent="-231775"/>
            <a:r>
              <a:rPr lang="en-US" b="1" dirty="0" smtClean="0"/>
              <a:t>4 </a:t>
            </a:r>
            <a:r>
              <a:rPr lang="en-US" b="1" dirty="0" err="1" smtClean="0"/>
              <a:t>cuernos</a:t>
            </a:r>
            <a:r>
              <a:rPr lang="en-US" b="1" dirty="0" smtClean="0"/>
              <a:t> </a:t>
            </a:r>
            <a:r>
              <a:rPr lang="en-US" b="1" dirty="0" err="1" smtClean="0"/>
              <a:t>menores</a:t>
            </a:r>
            <a:r>
              <a:rPr lang="en-US" b="1" dirty="0" smtClean="0"/>
              <a:t> </a:t>
            </a:r>
            <a:r>
              <a:rPr lang="en-US" dirty="0" smtClean="0"/>
              <a:t>(</a:t>
            </a:r>
            <a:r>
              <a:rPr lang="en-US" dirty="0" err="1" smtClean="0"/>
              <a:t>hacia</a:t>
            </a:r>
            <a:r>
              <a:rPr lang="en-US" dirty="0" smtClean="0"/>
              <a:t> </a:t>
            </a:r>
            <a:r>
              <a:rPr lang="en-US" dirty="0" err="1" smtClean="0"/>
              <a:t>los</a:t>
            </a:r>
            <a:r>
              <a:rPr lang="en-US" dirty="0" smtClean="0"/>
              <a:t> 4 </a:t>
            </a:r>
            <a:r>
              <a:rPr lang="en-US" dirty="0" err="1" smtClean="0"/>
              <a:t>vientos</a:t>
            </a:r>
            <a:r>
              <a:rPr lang="en-US" dirty="0" smtClean="0"/>
              <a:t>)</a:t>
            </a:r>
          </a:p>
          <a:p>
            <a:pPr marL="231775" indent="-231775"/>
            <a:r>
              <a:rPr lang="en-US" b="1" dirty="0" err="1" smtClean="0"/>
              <a:t>Cuerno</a:t>
            </a:r>
            <a:r>
              <a:rPr lang="en-US" b="1" dirty="0" smtClean="0"/>
              <a:t> </a:t>
            </a:r>
            <a:r>
              <a:rPr lang="en-US" b="1" dirty="0" err="1" smtClean="0"/>
              <a:t>pequeño</a:t>
            </a:r>
            <a:r>
              <a:rPr lang="en-US" b="1" dirty="0" smtClean="0"/>
              <a:t> </a:t>
            </a:r>
            <a:r>
              <a:rPr lang="en-US" dirty="0" smtClean="0"/>
              <a:t>(que sale de 1 de </a:t>
            </a:r>
            <a:r>
              <a:rPr lang="en-US" dirty="0" err="1" smtClean="0"/>
              <a:t>los</a:t>
            </a:r>
            <a:r>
              <a:rPr lang="en-US" dirty="0" smtClean="0"/>
              <a:t> 4 </a:t>
            </a:r>
            <a:r>
              <a:rPr lang="en-US" dirty="0" err="1" smtClean="0"/>
              <a:t>cuernos</a:t>
            </a:r>
            <a:r>
              <a:rPr lang="en-US" dirty="0" smtClean="0"/>
              <a:t>)</a:t>
            </a:r>
          </a:p>
        </p:txBody>
      </p:sp>
      <p:sp>
        <p:nvSpPr>
          <p:cNvPr id="4" name="Content Placeholder 2"/>
          <p:cNvSpPr txBox="1">
            <a:spLocks/>
          </p:cNvSpPr>
          <p:nvPr/>
        </p:nvSpPr>
        <p:spPr>
          <a:xfrm>
            <a:off x="3657600" y="1181100"/>
            <a:ext cx="5486400" cy="44958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b="1" u="sng" dirty="0" err="1" smtClean="0">
                <a:solidFill>
                  <a:srgbClr val="0000CC"/>
                </a:solidFill>
              </a:rPr>
              <a:t>Interpretación</a:t>
            </a:r>
            <a:endParaRPr lang="en-US" b="1" u="sng" dirty="0">
              <a:solidFill>
                <a:srgbClr val="0000CC"/>
              </a:solidFill>
            </a:endParaRPr>
          </a:p>
          <a:p>
            <a:r>
              <a:rPr lang="en-US" dirty="0" err="1" smtClean="0"/>
              <a:t>Medo</a:t>
            </a:r>
            <a:r>
              <a:rPr lang="en-US" dirty="0" smtClean="0"/>
              <a:t>-Persia (20)</a:t>
            </a:r>
          </a:p>
          <a:p>
            <a:r>
              <a:rPr lang="en-US" dirty="0" err="1" smtClean="0"/>
              <a:t>Grecia</a:t>
            </a:r>
            <a:r>
              <a:rPr lang="en-US" dirty="0" smtClean="0"/>
              <a:t> (21)</a:t>
            </a:r>
          </a:p>
          <a:p>
            <a:r>
              <a:rPr lang="en-US" dirty="0" smtClean="0"/>
              <a:t>1er </a:t>
            </a:r>
            <a:r>
              <a:rPr lang="en-US" dirty="0" err="1" smtClean="0"/>
              <a:t>rey</a:t>
            </a:r>
            <a:r>
              <a:rPr lang="en-US" dirty="0" smtClean="0"/>
              <a:t> de </a:t>
            </a:r>
            <a:r>
              <a:rPr lang="en-US" dirty="0" err="1" smtClean="0"/>
              <a:t>Grecia</a:t>
            </a:r>
            <a:r>
              <a:rPr lang="en-US" dirty="0" smtClean="0"/>
              <a:t> (21)</a:t>
            </a:r>
          </a:p>
          <a:p>
            <a:r>
              <a:rPr lang="en-US" dirty="0" smtClean="0"/>
              <a:t>4 </a:t>
            </a:r>
            <a:r>
              <a:rPr lang="en-US" dirty="0" err="1" smtClean="0"/>
              <a:t>reinos</a:t>
            </a:r>
            <a:r>
              <a:rPr lang="en-US" dirty="0" smtClean="0"/>
              <a:t> </a:t>
            </a:r>
            <a:r>
              <a:rPr lang="en-US" dirty="0" err="1" smtClean="0"/>
              <a:t>menores</a:t>
            </a:r>
            <a:r>
              <a:rPr lang="en-US" dirty="0" smtClean="0"/>
              <a:t> </a:t>
            </a:r>
            <a:r>
              <a:rPr lang="en-US" dirty="0" err="1" smtClean="0"/>
              <a:t>en</a:t>
            </a:r>
            <a:r>
              <a:rPr lang="en-US" dirty="0" smtClean="0"/>
              <a:t> el </a:t>
            </a:r>
            <a:r>
              <a:rPr lang="en-US" dirty="0" err="1" smtClean="0"/>
              <a:t>lugar</a:t>
            </a:r>
            <a:r>
              <a:rPr lang="en-US" dirty="0" smtClean="0"/>
              <a:t> del 1er </a:t>
            </a:r>
            <a:r>
              <a:rPr lang="en-US" dirty="0" err="1" smtClean="0"/>
              <a:t>rey</a:t>
            </a:r>
            <a:r>
              <a:rPr lang="en-US" dirty="0" smtClean="0"/>
              <a:t> de </a:t>
            </a:r>
            <a:r>
              <a:rPr lang="en-US" dirty="0" err="1" smtClean="0"/>
              <a:t>Grecia</a:t>
            </a:r>
            <a:r>
              <a:rPr lang="en-US" dirty="0" smtClean="0"/>
              <a:t> (22)</a:t>
            </a:r>
          </a:p>
          <a:p>
            <a:r>
              <a:rPr lang="en-US" dirty="0" err="1" smtClean="0"/>
              <a:t>Perseguidor</a:t>
            </a:r>
            <a:r>
              <a:rPr lang="en-US" dirty="0" smtClean="0"/>
              <a:t> de la Tierra Santa y el pueblo, contra Dios y la </a:t>
            </a:r>
            <a:r>
              <a:rPr lang="en-US" dirty="0" err="1" smtClean="0"/>
              <a:t>verdad</a:t>
            </a:r>
            <a:endParaRPr lang="en-US" dirty="0" smtClean="0"/>
          </a:p>
        </p:txBody>
      </p:sp>
    </p:spTree>
    <p:extLst>
      <p:ext uri="{BB962C8B-B14F-4D97-AF65-F5344CB8AC3E}">
        <p14:creationId xmlns:p14="http://schemas.microsoft.com/office/powerpoint/2010/main" val="3853627132"/>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Comparaciones</a:t>
            </a:r>
            <a:r>
              <a:rPr lang="en-US" dirty="0" smtClean="0"/>
              <a:t> entre </a:t>
            </a:r>
            <a:r>
              <a:rPr lang="en-US" dirty="0" err="1" smtClean="0"/>
              <a:t>los</a:t>
            </a:r>
            <a:r>
              <a:rPr lang="en-US" dirty="0" smtClean="0"/>
              <a:t> cap. 7 y 8</a:t>
            </a:r>
            <a:endParaRPr lang="en-US" dirty="0"/>
          </a:p>
        </p:txBody>
      </p:sp>
      <p:sp>
        <p:nvSpPr>
          <p:cNvPr id="3" name="Text Placeholder 2"/>
          <p:cNvSpPr>
            <a:spLocks noGrp="1"/>
          </p:cNvSpPr>
          <p:nvPr>
            <p:ph type="body" idx="1"/>
          </p:nvPr>
        </p:nvSpPr>
        <p:spPr>
          <a:xfrm>
            <a:off x="76200" y="1181100"/>
            <a:ext cx="4040188" cy="533135"/>
          </a:xfrm>
        </p:spPr>
        <p:txBody>
          <a:bodyPr/>
          <a:lstStyle/>
          <a:p>
            <a:pPr algn="ctr"/>
            <a:r>
              <a:rPr lang="en-US" i="1" dirty="0" smtClean="0">
                <a:solidFill>
                  <a:srgbClr val="0000CC"/>
                </a:solidFill>
              </a:rPr>
              <a:t>Similitudes</a:t>
            </a:r>
            <a:endParaRPr lang="en-US" i="1" dirty="0">
              <a:solidFill>
                <a:srgbClr val="0000CC"/>
              </a:solidFill>
            </a:endParaRPr>
          </a:p>
        </p:txBody>
      </p:sp>
      <p:sp>
        <p:nvSpPr>
          <p:cNvPr id="4" name="Content Placeholder 3"/>
          <p:cNvSpPr>
            <a:spLocks noGrp="1"/>
          </p:cNvSpPr>
          <p:nvPr>
            <p:ph sz="half" idx="2"/>
          </p:nvPr>
        </p:nvSpPr>
        <p:spPr>
          <a:xfrm>
            <a:off x="76200" y="1714232"/>
            <a:ext cx="3962400" cy="4000767"/>
          </a:xfrm>
        </p:spPr>
        <p:txBody>
          <a:bodyPr>
            <a:normAutofit fontScale="85000" lnSpcReduction="10000"/>
          </a:bodyPr>
          <a:lstStyle/>
          <a:p>
            <a:pPr marL="227013" indent="-227013"/>
            <a:r>
              <a:rPr lang="en-US" dirty="0" err="1" smtClean="0"/>
              <a:t>Visiones</a:t>
            </a:r>
            <a:r>
              <a:rPr lang="en-US" dirty="0" smtClean="0"/>
              <a:t> </a:t>
            </a:r>
            <a:r>
              <a:rPr lang="en-US" dirty="0" err="1" smtClean="0"/>
              <a:t>en</a:t>
            </a:r>
            <a:r>
              <a:rPr lang="en-US" dirty="0" smtClean="0"/>
              <a:t> el </a:t>
            </a:r>
            <a:r>
              <a:rPr lang="en-US" dirty="0" err="1" smtClean="0"/>
              <a:t>reinado</a:t>
            </a:r>
            <a:r>
              <a:rPr lang="en-US" dirty="0" smtClean="0"/>
              <a:t> de </a:t>
            </a:r>
            <a:r>
              <a:rPr lang="en-US" dirty="0" err="1" smtClean="0"/>
              <a:t>Belsasar</a:t>
            </a:r>
            <a:endParaRPr lang="en-US" dirty="0" smtClean="0"/>
          </a:p>
          <a:p>
            <a:pPr marL="227013" indent="-227013"/>
            <a:r>
              <a:rPr lang="en-US" dirty="0" err="1" smtClean="0"/>
              <a:t>Animales</a:t>
            </a:r>
            <a:r>
              <a:rPr lang="en-US" dirty="0" smtClean="0"/>
              <a:t> y (</a:t>
            </a:r>
            <a:r>
              <a:rPr lang="en-US" dirty="0" err="1" smtClean="0"/>
              <a:t>muchos</a:t>
            </a:r>
            <a:r>
              <a:rPr lang="en-US" dirty="0" smtClean="0"/>
              <a:t>) </a:t>
            </a:r>
            <a:r>
              <a:rPr lang="en-US" dirty="0" err="1" smtClean="0"/>
              <a:t>cuernos</a:t>
            </a:r>
            <a:endParaRPr lang="en-US" dirty="0" smtClean="0"/>
          </a:p>
          <a:p>
            <a:pPr marL="227013" indent="-227013"/>
            <a:r>
              <a:rPr lang="en-US" dirty="0" err="1" smtClean="0"/>
              <a:t>Animales</a:t>
            </a:r>
            <a:r>
              <a:rPr lang="en-US" dirty="0" smtClean="0"/>
              <a:t> son (</a:t>
            </a:r>
            <a:r>
              <a:rPr lang="en-US" dirty="0" err="1" smtClean="0"/>
              <a:t>llegan</a:t>
            </a:r>
            <a:r>
              <a:rPr lang="en-US" dirty="0" smtClean="0"/>
              <a:t> a </a:t>
            </a:r>
            <a:r>
              <a:rPr lang="en-US" dirty="0" err="1" smtClean="0"/>
              <a:t>ser</a:t>
            </a:r>
            <a:r>
              <a:rPr lang="en-US" dirty="0" smtClean="0"/>
              <a:t>) </a:t>
            </a:r>
            <a:r>
              <a:rPr lang="en-US" dirty="0" err="1" smtClean="0"/>
              <a:t>reyes</a:t>
            </a:r>
            <a:endParaRPr lang="en-US" dirty="0"/>
          </a:p>
          <a:p>
            <a:pPr marL="227013" indent="-227013"/>
            <a:r>
              <a:rPr lang="en-US" dirty="0" smtClean="0"/>
              <a:t>Una </a:t>
            </a:r>
            <a:r>
              <a:rPr lang="en-US" dirty="0" err="1" smtClean="0"/>
              <a:t>historia</a:t>
            </a:r>
            <a:r>
              <a:rPr lang="en-US" dirty="0" smtClean="0"/>
              <a:t> celestial </a:t>
            </a:r>
            <a:r>
              <a:rPr lang="en-US" dirty="0" err="1" smtClean="0"/>
              <a:t>paralela</a:t>
            </a:r>
            <a:endParaRPr lang="en-US" dirty="0"/>
          </a:p>
          <a:p>
            <a:pPr marL="227013" indent="-227013"/>
            <a:r>
              <a:rPr lang="en-US" dirty="0" smtClean="0"/>
              <a:t>Dios </a:t>
            </a:r>
            <a:r>
              <a:rPr lang="en-US" dirty="0" err="1" smtClean="0"/>
              <a:t>provee</a:t>
            </a:r>
            <a:r>
              <a:rPr lang="en-US" dirty="0" smtClean="0"/>
              <a:t> </a:t>
            </a:r>
            <a:r>
              <a:rPr lang="en-US" dirty="0" err="1" smtClean="0"/>
              <a:t>interpretación</a:t>
            </a:r>
            <a:endParaRPr lang="en-US" dirty="0"/>
          </a:p>
          <a:p>
            <a:pPr marL="227013" indent="-227013"/>
            <a:r>
              <a:rPr lang="en-US" dirty="0" smtClean="0"/>
              <a:t>Un </a:t>
            </a:r>
            <a:r>
              <a:rPr lang="en-US" dirty="0" err="1" smtClean="0"/>
              <a:t>pequeño</a:t>
            </a:r>
            <a:r>
              <a:rPr lang="en-US" dirty="0" smtClean="0"/>
              <a:t> </a:t>
            </a:r>
            <a:r>
              <a:rPr lang="en-US" dirty="0" err="1" smtClean="0"/>
              <a:t>cuerno</a:t>
            </a:r>
            <a:r>
              <a:rPr lang="en-US" dirty="0" smtClean="0"/>
              <a:t> </a:t>
            </a:r>
            <a:r>
              <a:rPr lang="en-US" dirty="0" err="1" smtClean="0"/>
              <a:t>persigue</a:t>
            </a:r>
            <a:r>
              <a:rPr lang="en-US" dirty="0" smtClean="0"/>
              <a:t> a ‘</a:t>
            </a:r>
            <a:r>
              <a:rPr lang="en-US" dirty="0" err="1" smtClean="0"/>
              <a:t>santos</a:t>
            </a:r>
            <a:r>
              <a:rPr lang="en-US" dirty="0" smtClean="0"/>
              <a:t>’</a:t>
            </a:r>
          </a:p>
          <a:p>
            <a:pPr marL="227013" indent="-227013"/>
            <a:r>
              <a:rPr lang="en-US" dirty="0" err="1" smtClean="0"/>
              <a:t>Persecución</a:t>
            </a:r>
            <a:r>
              <a:rPr lang="en-US" dirty="0" smtClean="0"/>
              <a:t> </a:t>
            </a:r>
            <a:r>
              <a:rPr lang="en-US" dirty="0" err="1" smtClean="0"/>
              <a:t>es</a:t>
            </a:r>
            <a:r>
              <a:rPr lang="en-US" dirty="0" smtClean="0"/>
              <a:t> </a:t>
            </a:r>
            <a:r>
              <a:rPr lang="en-US" dirty="0" err="1" smtClean="0"/>
              <a:t>temporánea</a:t>
            </a:r>
            <a:endParaRPr lang="en-US" dirty="0" smtClean="0"/>
          </a:p>
          <a:p>
            <a:pPr marL="227013" indent="-227013"/>
            <a:r>
              <a:rPr lang="en-US" dirty="0" smtClean="0"/>
              <a:t>Daniel </a:t>
            </a:r>
            <a:r>
              <a:rPr lang="en-US" dirty="0" err="1" smtClean="0"/>
              <a:t>pregunta</a:t>
            </a:r>
            <a:r>
              <a:rPr lang="en-US" dirty="0" smtClean="0"/>
              <a:t> </a:t>
            </a:r>
            <a:r>
              <a:rPr lang="en-US" dirty="0" err="1" smtClean="0"/>
              <a:t>sobre</a:t>
            </a:r>
            <a:r>
              <a:rPr lang="en-US" dirty="0" smtClean="0"/>
              <a:t> un </a:t>
            </a:r>
            <a:r>
              <a:rPr lang="en-US" dirty="0" err="1" smtClean="0"/>
              <a:t>detalle</a:t>
            </a:r>
            <a:endParaRPr lang="en-US" dirty="0" smtClean="0"/>
          </a:p>
          <a:p>
            <a:pPr marL="227013" indent="-227013"/>
            <a:r>
              <a:rPr lang="en-US" dirty="0" err="1" smtClean="0"/>
              <a:t>Todos</a:t>
            </a:r>
            <a:r>
              <a:rPr lang="en-US" dirty="0" smtClean="0"/>
              <a:t> </a:t>
            </a:r>
            <a:r>
              <a:rPr lang="en-US" dirty="0" err="1" smtClean="0"/>
              <a:t>los</a:t>
            </a:r>
            <a:r>
              <a:rPr lang="en-US" dirty="0" smtClean="0"/>
              <a:t> </a:t>
            </a:r>
            <a:r>
              <a:rPr lang="en-US" dirty="0" err="1" smtClean="0"/>
              <a:t>reinos</a:t>
            </a:r>
            <a:r>
              <a:rPr lang="en-US" dirty="0" smtClean="0"/>
              <a:t> </a:t>
            </a:r>
            <a:r>
              <a:rPr lang="en-US" dirty="0" err="1" smtClean="0"/>
              <a:t>tienen</a:t>
            </a:r>
            <a:r>
              <a:rPr lang="en-US" dirty="0" smtClean="0"/>
              <a:t> fin (</a:t>
            </a:r>
            <a:r>
              <a:rPr lang="en-US" dirty="0" err="1" smtClean="0"/>
              <a:t>menos</a:t>
            </a:r>
            <a:r>
              <a:rPr lang="en-US" dirty="0" smtClean="0"/>
              <a:t>…)</a:t>
            </a:r>
          </a:p>
          <a:p>
            <a:pPr marL="227013" indent="-227013"/>
            <a:r>
              <a:rPr lang="en-US" dirty="0" smtClean="0"/>
              <a:t>Daniel </a:t>
            </a:r>
            <a:r>
              <a:rPr lang="en-US" dirty="0" err="1" smtClean="0"/>
              <a:t>turbado</a:t>
            </a:r>
            <a:r>
              <a:rPr lang="en-US" dirty="0" smtClean="0"/>
              <a:t> </a:t>
            </a:r>
            <a:r>
              <a:rPr lang="en-US" dirty="0" err="1" smtClean="0"/>
              <a:t>tras</a:t>
            </a:r>
            <a:r>
              <a:rPr lang="en-US" dirty="0" smtClean="0"/>
              <a:t> las </a:t>
            </a:r>
            <a:r>
              <a:rPr lang="en-US" dirty="0" err="1" smtClean="0"/>
              <a:t>visiones</a:t>
            </a:r>
            <a:endParaRPr lang="en-US" dirty="0" smtClean="0"/>
          </a:p>
        </p:txBody>
      </p:sp>
      <p:sp>
        <p:nvSpPr>
          <p:cNvPr id="5" name="Text Placeholder 4"/>
          <p:cNvSpPr>
            <a:spLocks noGrp="1"/>
          </p:cNvSpPr>
          <p:nvPr>
            <p:ph type="body" sz="quarter" idx="3"/>
          </p:nvPr>
        </p:nvSpPr>
        <p:spPr>
          <a:xfrm>
            <a:off x="4191000" y="1181100"/>
            <a:ext cx="4800600" cy="533135"/>
          </a:xfrm>
        </p:spPr>
        <p:txBody>
          <a:bodyPr/>
          <a:lstStyle/>
          <a:p>
            <a:pPr algn="ctr"/>
            <a:r>
              <a:rPr lang="en-US" i="1" dirty="0" err="1" smtClean="0">
                <a:solidFill>
                  <a:srgbClr val="0000CC"/>
                </a:solidFill>
              </a:rPr>
              <a:t>Diferencias</a:t>
            </a:r>
            <a:endParaRPr lang="en-US" i="1" dirty="0">
              <a:solidFill>
                <a:srgbClr val="0000CC"/>
              </a:solidFill>
            </a:endParaRPr>
          </a:p>
        </p:txBody>
      </p:sp>
      <p:sp>
        <p:nvSpPr>
          <p:cNvPr id="6" name="Content Placeholder 5"/>
          <p:cNvSpPr>
            <a:spLocks noGrp="1"/>
          </p:cNvSpPr>
          <p:nvPr>
            <p:ph sz="quarter" idx="4"/>
          </p:nvPr>
        </p:nvSpPr>
        <p:spPr>
          <a:xfrm>
            <a:off x="4116388" y="1714233"/>
            <a:ext cx="4953000" cy="3902604"/>
          </a:xfrm>
        </p:spPr>
        <p:txBody>
          <a:bodyPr>
            <a:normAutofit fontScale="92500" lnSpcReduction="10000"/>
          </a:bodyPr>
          <a:lstStyle/>
          <a:p>
            <a:pPr marL="227013" indent="-227013"/>
            <a:r>
              <a:rPr lang="en-US" dirty="0" smtClean="0"/>
              <a:t>7 – </a:t>
            </a:r>
            <a:r>
              <a:rPr lang="en-US" dirty="0" err="1" smtClean="0"/>
              <a:t>Cuatro</a:t>
            </a:r>
            <a:r>
              <a:rPr lang="en-US" dirty="0" smtClean="0"/>
              <a:t> </a:t>
            </a:r>
            <a:r>
              <a:rPr lang="en-US" dirty="0" err="1" smtClean="0"/>
              <a:t>bestias</a:t>
            </a:r>
            <a:r>
              <a:rPr lang="en-US" dirty="0" smtClean="0"/>
              <a:t> (</a:t>
            </a:r>
            <a:r>
              <a:rPr lang="en-US" dirty="0" err="1" smtClean="0"/>
              <a:t>paralelo</a:t>
            </a:r>
            <a:r>
              <a:rPr lang="en-US" dirty="0" smtClean="0"/>
              <a:t> al cap. 2)</a:t>
            </a:r>
            <a:br>
              <a:rPr lang="en-US" dirty="0" smtClean="0"/>
            </a:br>
            <a:r>
              <a:rPr lang="en-US" dirty="0" smtClean="0"/>
              <a:t>8 – Dos </a:t>
            </a:r>
            <a:r>
              <a:rPr lang="en-US" dirty="0" err="1" smtClean="0"/>
              <a:t>bestias</a:t>
            </a:r>
            <a:r>
              <a:rPr lang="en-US" dirty="0" smtClean="0"/>
              <a:t>  (M-P y </a:t>
            </a:r>
            <a:r>
              <a:rPr lang="en-US" dirty="0" err="1" smtClean="0"/>
              <a:t>Grecia</a:t>
            </a:r>
            <a:r>
              <a:rPr lang="en-US" dirty="0" smtClean="0"/>
              <a:t>)</a:t>
            </a:r>
          </a:p>
          <a:p>
            <a:pPr marL="227013" indent="-227013"/>
            <a:r>
              <a:rPr lang="en-US" dirty="0" smtClean="0"/>
              <a:t>7 – </a:t>
            </a:r>
            <a:r>
              <a:rPr lang="en-US" dirty="0" err="1" smtClean="0"/>
              <a:t>Ninguna</a:t>
            </a:r>
            <a:r>
              <a:rPr lang="en-US" dirty="0" smtClean="0"/>
              <a:t> </a:t>
            </a:r>
            <a:r>
              <a:rPr lang="en-US" dirty="0" err="1" smtClean="0"/>
              <a:t>referencia</a:t>
            </a:r>
            <a:r>
              <a:rPr lang="en-US" dirty="0" smtClean="0"/>
              <a:t> a la </a:t>
            </a:r>
            <a:r>
              <a:rPr lang="en-US" dirty="0" err="1" smtClean="0"/>
              <a:t>geografía</a:t>
            </a:r>
            <a:r>
              <a:rPr lang="en-US" dirty="0" smtClean="0"/>
              <a:t/>
            </a:r>
            <a:br>
              <a:rPr lang="en-US" dirty="0" smtClean="0"/>
            </a:br>
            <a:r>
              <a:rPr lang="en-US" dirty="0" smtClean="0"/>
              <a:t>8 – </a:t>
            </a:r>
            <a:r>
              <a:rPr lang="en-US" dirty="0" err="1" smtClean="0"/>
              <a:t>Geográfico</a:t>
            </a:r>
            <a:r>
              <a:rPr lang="en-US" dirty="0" smtClean="0"/>
              <a:t> (incl. ‘Tierra </a:t>
            </a:r>
            <a:r>
              <a:rPr lang="en-US" dirty="0" err="1" smtClean="0"/>
              <a:t>gloriosa</a:t>
            </a:r>
            <a:r>
              <a:rPr lang="en-US" dirty="0" smtClean="0"/>
              <a:t>’)</a:t>
            </a:r>
          </a:p>
          <a:p>
            <a:pPr marL="227013" indent="-227013"/>
            <a:r>
              <a:rPr lang="en-US" dirty="0" smtClean="0"/>
              <a:t>7 – </a:t>
            </a:r>
            <a:r>
              <a:rPr lang="en-US" dirty="0" err="1" smtClean="0"/>
              <a:t>Concluye</a:t>
            </a:r>
            <a:r>
              <a:rPr lang="en-US" dirty="0" smtClean="0"/>
              <a:t> con el </a:t>
            </a:r>
            <a:r>
              <a:rPr lang="en-US" dirty="0" err="1" smtClean="0"/>
              <a:t>reino</a:t>
            </a:r>
            <a:r>
              <a:rPr lang="en-US" dirty="0" smtClean="0"/>
              <a:t> </a:t>
            </a:r>
            <a:r>
              <a:rPr lang="en-US" dirty="0" err="1" smtClean="0"/>
              <a:t>eterno</a:t>
            </a:r>
            <a:r>
              <a:rPr lang="en-US" dirty="0" smtClean="0"/>
              <a:t/>
            </a:r>
            <a:br>
              <a:rPr lang="en-US" dirty="0" smtClean="0"/>
            </a:br>
            <a:r>
              <a:rPr lang="en-US" dirty="0" smtClean="0"/>
              <a:t>8 </a:t>
            </a:r>
            <a:r>
              <a:rPr lang="en-US" dirty="0"/>
              <a:t>– </a:t>
            </a:r>
            <a:r>
              <a:rPr lang="en-US" dirty="0" err="1" smtClean="0"/>
              <a:t>Ningún</a:t>
            </a:r>
            <a:r>
              <a:rPr lang="en-US" dirty="0" smtClean="0"/>
              <a:t> </a:t>
            </a:r>
            <a:r>
              <a:rPr lang="en-US" dirty="0" err="1" smtClean="0"/>
              <a:t>reino</a:t>
            </a:r>
            <a:r>
              <a:rPr lang="en-US" dirty="0" smtClean="0"/>
              <a:t> </a:t>
            </a:r>
            <a:r>
              <a:rPr lang="en-US" dirty="0" err="1" smtClean="0"/>
              <a:t>eterno</a:t>
            </a:r>
            <a:endParaRPr lang="en-US" dirty="0"/>
          </a:p>
          <a:p>
            <a:pPr marL="227013" indent="-227013"/>
            <a:r>
              <a:rPr lang="en-US" dirty="0" smtClean="0"/>
              <a:t>7 – </a:t>
            </a:r>
            <a:r>
              <a:rPr lang="en-US" dirty="0" err="1" smtClean="0"/>
              <a:t>Cuerno</a:t>
            </a:r>
            <a:r>
              <a:rPr lang="en-US" dirty="0" smtClean="0"/>
              <a:t> </a:t>
            </a:r>
            <a:r>
              <a:rPr lang="en-US" dirty="0" err="1" smtClean="0"/>
              <a:t>pequeño</a:t>
            </a:r>
            <a:r>
              <a:rPr lang="en-US" dirty="0" smtClean="0"/>
              <a:t> del 4to </a:t>
            </a:r>
            <a:r>
              <a:rPr lang="en-US" dirty="0" err="1" smtClean="0"/>
              <a:t>reino</a:t>
            </a:r>
            <a:r>
              <a:rPr lang="en-US" dirty="0" smtClean="0"/>
              <a:t/>
            </a:r>
            <a:br>
              <a:rPr lang="en-US" dirty="0" smtClean="0"/>
            </a:br>
            <a:r>
              <a:rPr lang="en-US" dirty="0" smtClean="0"/>
              <a:t>8 – </a:t>
            </a:r>
            <a:r>
              <a:rPr lang="en-US" dirty="0" err="1" smtClean="0"/>
              <a:t>Cuerno</a:t>
            </a:r>
            <a:r>
              <a:rPr lang="en-US" dirty="0" smtClean="0"/>
              <a:t> </a:t>
            </a:r>
            <a:r>
              <a:rPr lang="en-US" dirty="0" err="1" smtClean="0"/>
              <a:t>pequeño</a:t>
            </a:r>
            <a:r>
              <a:rPr lang="en-US" dirty="0" smtClean="0"/>
              <a:t> del 2do </a:t>
            </a:r>
            <a:r>
              <a:rPr lang="en-US" dirty="0" err="1" smtClean="0"/>
              <a:t>reino</a:t>
            </a:r>
            <a:endParaRPr lang="en-US" dirty="0" smtClean="0"/>
          </a:p>
          <a:p>
            <a:pPr marL="227013" indent="-227013"/>
            <a:r>
              <a:rPr lang="en-US" dirty="0" smtClean="0"/>
              <a:t>7 – </a:t>
            </a:r>
            <a:r>
              <a:rPr lang="en-US" dirty="0" err="1" smtClean="0"/>
              <a:t>Ninguna</a:t>
            </a:r>
            <a:r>
              <a:rPr lang="en-US" dirty="0" smtClean="0"/>
              <a:t> culpa </a:t>
            </a:r>
            <a:r>
              <a:rPr lang="en-US" dirty="0" err="1" smtClean="0"/>
              <a:t>en</a:t>
            </a:r>
            <a:r>
              <a:rPr lang="en-US" dirty="0" smtClean="0"/>
              <a:t> </a:t>
            </a:r>
            <a:r>
              <a:rPr lang="en-US" dirty="0" err="1" smtClean="0"/>
              <a:t>los</a:t>
            </a:r>
            <a:r>
              <a:rPr lang="en-US" dirty="0" smtClean="0"/>
              <a:t> </a:t>
            </a:r>
            <a:r>
              <a:rPr lang="en-US" dirty="0" err="1" smtClean="0"/>
              <a:t>santos</a:t>
            </a:r>
            <a:r>
              <a:rPr lang="en-US" dirty="0" smtClean="0"/>
              <a:t> </a:t>
            </a:r>
            <a:r>
              <a:rPr lang="en-US" dirty="0" err="1" smtClean="0"/>
              <a:t>perseguidos</a:t>
            </a:r>
            <a:r>
              <a:rPr lang="en-US" dirty="0" smtClean="0"/>
              <a:t/>
            </a:r>
            <a:br>
              <a:rPr lang="en-US" dirty="0" smtClean="0"/>
            </a:br>
            <a:r>
              <a:rPr lang="en-US" dirty="0" smtClean="0"/>
              <a:t>8 – </a:t>
            </a:r>
            <a:r>
              <a:rPr lang="en-US" dirty="0" err="1" smtClean="0"/>
              <a:t>Persecución</a:t>
            </a:r>
            <a:r>
              <a:rPr lang="en-US" dirty="0" smtClean="0"/>
              <a:t> </a:t>
            </a:r>
            <a:r>
              <a:rPr lang="en-US" dirty="0" err="1" smtClean="0"/>
              <a:t>debida</a:t>
            </a:r>
            <a:r>
              <a:rPr lang="en-US" dirty="0" smtClean="0"/>
              <a:t> a la </a:t>
            </a:r>
            <a:r>
              <a:rPr lang="en-US" dirty="0" err="1" smtClean="0"/>
              <a:t>transgresión</a:t>
            </a:r>
            <a:endParaRPr lang="en-US" dirty="0" smtClean="0"/>
          </a:p>
        </p:txBody>
      </p:sp>
    </p:spTree>
    <p:extLst>
      <p:ext uri="{BB962C8B-B14F-4D97-AF65-F5344CB8AC3E}">
        <p14:creationId xmlns:p14="http://schemas.microsoft.com/office/powerpoint/2010/main" val="61216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5926" y="1602149"/>
            <a:ext cx="7772400" cy="1225021"/>
          </a:xfrm>
          <a:noFill/>
        </p:spPr>
        <p:txBody>
          <a:bodyPr>
            <a:noAutofit/>
          </a:bodyPr>
          <a:lstStyle/>
          <a:p>
            <a:r>
              <a:rPr lang="en-US" dirty="0" err="1" smtClean="0">
                <a:solidFill>
                  <a:srgbClr val="0000CC"/>
                </a:solidFill>
              </a:rPr>
              <a:t>Aprendiendo</a:t>
            </a:r>
            <a:r>
              <a:rPr lang="en-US" dirty="0" smtClean="0">
                <a:solidFill>
                  <a:srgbClr val="0000CC"/>
                </a:solidFill>
              </a:rPr>
              <a:t> de Daniel,</a:t>
            </a:r>
            <a:br>
              <a:rPr lang="en-US" dirty="0" smtClean="0">
                <a:solidFill>
                  <a:srgbClr val="0000CC"/>
                </a:solidFill>
              </a:rPr>
            </a:br>
            <a:r>
              <a:rPr lang="en-US" dirty="0" smtClean="0">
                <a:solidFill>
                  <a:srgbClr val="0000CC"/>
                </a:solidFill>
              </a:rPr>
              <a:t>hombre </a:t>
            </a:r>
            <a:r>
              <a:rPr lang="en-US" dirty="0" err="1" smtClean="0">
                <a:solidFill>
                  <a:srgbClr val="0000CC"/>
                </a:solidFill>
              </a:rPr>
              <a:t>muy</a:t>
            </a:r>
            <a:r>
              <a:rPr lang="en-US" dirty="0" smtClean="0">
                <a:solidFill>
                  <a:srgbClr val="0000CC"/>
                </a:solidFill>
              </a:rPr>
              <a:t> </a:t>
            </a:r>
            <a:r>
              <a:rPr lang="en-US" dirty="0" err="1" smtClean="0">
                <a:solidFill>
                  <a:srgbClr val="0000CC"/>
                </a:solidFill>
              </a:rPr>
              <a:t>estimado</a:t>
            </a:r>
            <a:r>
              <a:rPr lang="en-US" dirty="0" smtClean="0">
                <a:solidFill>
                  <a:srgbClr val="0000CC"/>
                </a:solidFill>
              </a:rPr>
              <a:t> </a:t>
            </a:r>
            <a:r>
              <a:rPr lang="en-US" dirty="0" err="1" smtClean="0">
                <a:solidFill>
                  <a:srgbClr val="0000CC"/>
                </a:solidFill>
              </a:rPr>
              <a:t>por</a:t>
            </a:r>
            <a:r>
              <a:rPr lang="en-US" dirty="0" smtClean="0">
                <a:solidFill>
                  <a:srgbClr val="0000CC"/>
                </a:solidFill>
              </a:rPr>
              <a:t> Dios</a:t>
            </a:r>
            <a:endParaRPr lang="en-US" dirty="0">
              <a:solidFill>
                <a:srgbClr val="0000CC"/>
              </a:solidFill>
            </a:endParaRP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589204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26" y="3"/>
            <a:ext cx="9144000" cy="1190625"/>
          </a:xfrm>
          <a:prstGeom prst="rect">
            <a:avLst/>
          </a:prstGeom>
        </p:spPr>
      </p:pic>
      <p:sp>
        <p:nvSpPr>
          <p:cNvPr id="4" name="Title 3"/>
          <p:cNvSpPr>
            <a:spLocks noGrp="1"/>
          </p:cNvSpPr>
          <p:nvPr>
            <p:ph type="title"/>
          </p:nvPr>
        </p:nvSpPr>
        <p:spPr>
          <a:xfrm>
            <a:off x="457200" y="2324100"/>
            <a:ext cx="2743200" cy="952500"/>
          </a:xfrm>
        </p:spPr>
        <p:txBody>
          <a:bodyPr>
            <a:normAutofit fontScale="90000"/>
          </a:bodyPr>
          <a:lstStyle/>
          <a:p>
            <a:r>
              <a:rPr lang="en-US" b="1" dirty="0" smtClean="0"/>
              <a:t>Tome la </a:t>
            </a:r>
            <a:r>
              <a:rPr lang="en-US" b="1" dirty="0" err="1" smtClean="0"/>
              <a:t>prueba</a:t>
            </a:r>
            <a:r>
              <a:rPr lang="en-US" b="1" dirty="0" smtClean="0"/>
              <a:t> antes del </a:t>
            </a:r>
            <a:r>
              <a:rPr lang="en-US" b="1" dirty="0" err="1" smtClean="0"/>
              <a:t>curso</a:t>
            </a:r>
            <a:endParaRPr lang="en-US" b="1" dirty="0"/>
          </a:p>
        </p:txBody>
      </p:sp>
      <p:pic>
        <p:nvPicPr>
          <p:cNvPr id="3" name="Picture 2"/>
          <p:cNvPicPr>
            <a:picLocks noChangeAspect="1"/>
          </p:cNvPicPr>
          <p:nvPr/>
        </p:nvPicPr>
        <p:blipFill>
          <a:blip r:embed="rId3"/>
          <a:stretch>
            <a:fillRect/>
          </a:stretch>
        </p:blipFill>
        <p:spPr>
          <a:xfrm>
            <a:off x="4800600" y="121733"/>
            <a:ext cx="4090388" cy="5357234"/>
          </a:xfrm>
          <a:prstGeom prst="rect">
            <a:avLst/>
          </a:prstGeom>
        </p:spPr>
      </p:pic>
    </p:spTree>
    <p:extLst>
      <p:ext uri="{BB962C8B-B14F-4D97-AF65-F5344CB8AC3E}">
        <p14:creationId xmlns:p14="http://schemas.microsoft.com/office/powerpoint/2010/main" val="29736762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2000" b="-2000"/>
          </a:stretch>
        </a:blip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245513265"/>
              </p:ext>
            </p:extLst>
          </p:nvPr>
        </p:nvGraphicFramePr>
        <p:xfrm>
          <a:off x="2473625" y="824304"/>
          <a:ext cx="6264995" cy="4861560"/>
        </p:xfrm>
        <a:graphic>
          <a:graphicData uri="http://schemas.openxmlformats.org/drawingml/2006/table">
            <a:tbl>
              <a:tblPr firstRow="1" bandRow="1">
                <a:tableStyleId>{5C22544A-7EE6-4342-B048-85BDC9FD1C3A}</a:tableStyleId>
              </a:tblPr>
              <a:tblGrid>
                <a:gridCol w="955375"/>
                <a:gridCol w="4343400"/>
                <a:gridCol w="966220"/>
              </a:tblGrid>
              <a:tr h="335280">
                <a:tc>
                  <a:txBody>
                    <a:bodyPr/>
                    <a:lstStyle/>
                    <a:p>
                      <a:r>
                        <a:rPr lang="en-US" sz="1700" dirty="0" err="1" smtClean="0"/>
                        <a:t>Capítulo</a:t>
                      </a:r>
                      <a:endParaRPr lang="en-US" sz="1700" dirty="0"/>
                    </a:p>
                  </a:txBody>
                  <a:tcPr marT="38100" marB="38100">
                    <a:blipFill dpi="0" rotWithShape="1">
                      <a:blip r:embed="rId4">
                        <a:extLst>
                          <a:ext uri="{28A0092B-C50C-407E-A947-70E740481C1C}">
                            <a14:useLocalDpi xmlns:a14="http://schemas.microsoft.com/office/drawing/2010/main" val="0"/>
                          </a:ext>
                        </a:extLst>
                      </a:blip>
                      <a:srcRect/>
                      <a:stretch>
                        <a:fillRect/>
                      </a:stretch>
                    </a:blipFill>
                  </a:tcPr>
                </a:tc>
                <a:tc>
                  <a:txBody>
                    <a:bodyPr/>
                    <a:lstStyle/>
                    <a:p>
                      <a:r>
                        <a:rPr lang="en-US" sz="1700" dirty="0" err="1" smtClean="0"/>
                        <a:t>Descripción</a:t>
                      </a:r>
                      <a:endParaRPr lang="en-US" sz="1700" dirty="0"/>
                    </a:p>
                  </a:txBody>
                  <a:tcPr marT="38100" marB="38100">
                    <a:blipFill dpi="0" rotWithShape="1">
                      <a:blip r:embed="rId4">
                        <a:extLst>
                          <a:ext uri="{28A0092B-C50C-407E-A947-70E740481C1C}">
                            <a14:useLocalDpi xmlns:a14="http://schemas.microsoft.com/office/drawing/2010/main" val="0"/>
                          </a:ext>
                        </a:extLst>
                      </a:blip>
                      <a:srcRect/>
                      <a:stretch>
                        <a:fillRect/>
                      </a:stretch>
                    </a:blipFill>
                  </a:tcPr>
                </a:tc>
                <a:tc>
                  <a:txBody>
                    <a:bodyPr/>
                    <a:lstStyle/>
                    <a:p>
                      <a:r>
                        <a:rPr lang="en-US" sz="1700" dirty="0" err="1" smtClean="0"/>
                        <a:t>Idioma</a:t>
                      </a:r>
                      <a:endParaRPr lang="en-US" sz="1700" dirty="0"/>
                    </a:p>
                  </a:txBody>
                  <a:tcPr marT="38100" marB="38100">
                    <a:blipFill dpi="0" rotWithShape="1">
                      <a:blip r:embed="rId4">
                        <a:extLst>
                          <a:ext uri="{28A0092B-C50C-407E-A947-70E740481C1C}">
                            <a14:useLocalDpi xmlns:a14="http://schemas.microsoft.com/office/drawing/2010/main" val="0"/>
                          </a:ext>
                        </a:extLst>
                      </a:blip>
                      <a:srcRect/>
                      <a:stretch>
                        <a:fillRect/>
                      </a:stretch>
                    </a:blipFill>
                  </a:tcPr>
                </a:tc>
              </a:tr>
              <a:tr h="335280">
                <a:tc>
                  <a:txBody>
                    <a:bodyPr/>
                    <a:lstStyle/>
                    <a:p>
                      <a:pPr algn="ctr"/>
                      <a:r>
                        <a:rPr lang="es-ES" sz="1600" dirty="0" smtClean="0">
                          <a:solidFill>
                            <a:schemeClr val="bg1"/>
                          </a:solidFill>
                        </a:rPr>
                        <a:t>1</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FFFF00"/>
                          </a:solidFill>
                        </a:rPr>
                        <a:t>Daniel y amigos</a:t>
                      </a:r>
                      <a:r>
                        <a:rPr lang="es-ES" sz="1600" b="1" baseline="0" dirty="0" smtClean="0">
                          <a:solidFill>
                            <a:srgbClr val="FFFF00"/>
                          </a:solidFill>
                        </a:rPr>
                        <a:t> probados en cautiverio</a:t>
                      </a:r>
                      <a:endParaRPr lang="en-US" sz="1600" b="1" dirty="0">
                        <a:solidFill>
                          <a:srgbClr val="FFFF00"/>
                        </a:solidFill>
                      </a:endParaRPr>
                    </a:p>
                  </a:txBody>
                  <a:tcPr>
                    <a:solidFill>
                      <a:schemeClr val="tx1">
                        <a:alpha val="55000"/>
                      </a:schemeClr>
                    </a:solidFill>
                  </a:tcPr>
                </a:tc>
                <a:tc>
                  <a:txBody>
                    <a:bodyPr/>
                    <a:lstStyle/>
                    <a:p>
                      <a:pPr algn="ctr"/>
                      <a:r>
                        <a:rPr lang="es-ES" sz="1400" i="1" dirty="0" smtClean="0">
                          <a:solidFill>
                            <a:srgbClr val="FFFF00"/>
                          </a:solidFill>
                        </a:rPr>
                        <a:t>HEBREO</a:t>
                      </a:r>
                      <a:endParaRPr lang="en-US" sz="1400" i="1" dirty="0">
                        <a:solidFill>
                          <a:srgbClr val="FFFF00"/>
                        </a:solidFill>
                      </a:endParaRPr>
                    </a:p>
                  </a:txBody>
                  <a:tcPr>
                    <a:solidFill>
                      <a:schemeClr val="tx1">
                        <a:alpha val="55000"/>
                      </a:schemeClr>
                    </a:solidFill>
                  </a:tcPr>
                </a:tc>
              </a:tr>
              <a:tr h="372036">
                <a:tc>
                  <a:txBody>
                    <a:bodyPr/>
                    <a:lstStyle/>
                    <a:p>
                      <a:pPr algn="ctr"/>
                      <a:r>
                        <a:rPr lang="es-ES" sz="1600" dirty="0" smtClean="0">
                          <a:solidFill>
                            <a:schemeClr val="bg1"/>
                          </a:solidFill>
                        </a:rPr>
                        <a:t>2</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FFFF00"/>
                          </a:solidFill>
                        </a:rPr>
                        <a:t>Daniel y el sueño</a:t>
                      </a:r>
                      <a:r>
                        <a:rPr lang="es-ES" sz="1600" b="1" baseline="0" dirty="0" smtClean="0">
                          <a:solidFill>
                            <a:srgbClr val="FFFF00"/>
                          </a:solidFill>
                        </a:rPr>
                        <a:t> de Nabucodonosor de cuatro reinos</a:t>
                      </a:r>
                      <a:endParaRPr lang="en-US" sz="1600" b="1" dirty="0">
                        <a:solidFill>
                          <a:srgbClr val="FFFF00"/>
                        </a:solidFill>
                      </a:endParaRPr>
                    </a:p>
                  </a:txBody>
                  <a:tcPr>
                    <a:solidFill>
                      <a:schemeClr val="tx1">
                        <a:alpha val="55000"/>
                      </a:schemeClr>
                    </a:solidFill>
                  </a:tcPr>
                </a:tc>
                <a:tc>
                  <a:txBody>
                    <a:bodyPr/>
                    <a:lstStyle/>
                    <a:p>
                      <a:pPr algn="ctr"/>
                      <a:r>
                        <a:rPr lang="es-ES" sz="1400" i="1" dirty="0" smtClean="0">
                          <a:solidFill>
                            <a:srgbClr val="FFFF00"/>
                          </a:solidFill>
                        </a:rPr>
                        <a:t>ARAMEO</a:t>
                      </a:r>
                      <a:endParaRPr lang="en-US" sz="1400" i="1" dirty="0">
                        <a:solidFill>
                          <a:srgbClr val="FFFF00"/>
                        </a:solidFill>
                      </a:endParaRPr>
                    </a:p>
                  </a:txBody>
                  <a:tcPr>
                    <a:solidFill>
                      <a:schemeClr val="tx1">
                        <a:alpha val="55000"/>
                      </a:schemeClr>
                    </a:solidFill>
                  </a:tcPr>
                </a:tc>
              </a:tr>
              <a:tr h="335280">
                <a:tc>
                  <a:txBody>
                    <a:bodyPr/>
                    <a:lstStyle/>
                    <a:p>
                      <a:pPr algn="ctr"/>
                      <a:r>
                        <a:rPr lang="es-ES" sz="1600" dirty="0" smtClean="0">
                          <a:solidFill>
                            <a:schemeClr val="bg1"/>
                          </a:solidFill>
                        </a:rPr>
                        <a:t>3</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FFFF00"/>
                          </a:solidFill>
                        </a:rPr>
                        <a:t>Fe probada</a:t>
                      </a:r>
                      <a:r>
                        <a:rPr lang="es-ES" sz="1600" b="1" baseline="0" dirty="0" smtClean="0">
                          <a:solidFill>
                            <a:srgbClr val="FFFF00"/>
                          </a:solidFill>
                        </a:rPr>
                        <a:t> por fuego</a:t>
                      </a:r>
                      <a:endParaRPr lang="en-US" sz="1600" b="1" dirty="0">
                        <a:solidFill>
                          <a:srgbClr val="FFFF00"/>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ARAMEO</a:t>
                      </a:r>
                      <a:endParaRPr lang="en-US" sz="1400" i="1" dirty="0" smtClean="0">
                        <a:solidFill>
                          <a:srgbClr val="FFFF00"/>
                        </a:solidFill>
                      </a:endParaRPr>
                    </a:p>
                  </a:txBody>
                  <a:tcPr>
                    <a:solidFill>
                      <a:schemeClr val="tx1">
                        <a:alpha val="55000"/>
                      </a:schemeClr>
                    </a:solidFill>
                  </a:tcPr>
                </a:tc>
              </a:tr>
              <a:tr h="594360">
                <a:tc>
                  <a:txBody>
                    <a:bodyPr/>
                    <a:lstStyle/>
                    <a:p>
                      <a:pPr algn="ctr"/>
                      <a:r>
                        <a:rPr lang="es-ES" sz="1600" dirty="0" smtClean="0">
                          <a:solidFill>
                            <a:schemeClr val="bg1"/>
                          </a:solidFill>
                        </a:rPr>
                        <a:t>4</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FFFF00"/>
                          </a:solidFill>
                        </a:rPr>
                        <a:t>A</a:t>
                      </a:r>
                      <a:r>
                        <a:rPr lang="es-ES" sz="1600" b="1" baseline="0" dirty="0" smtClean="0">
                          <a:solidFill>
                            <a:srgbClr val="FFFF00"/>
                          </a:solidFill>
                        </a:rPr>
                        <a:t> Nabucodonosor se le muestra que Dios domina en las naciones</a:t>
                      </a:r>
                      <a:endParaRPr lang="en-US" sz="1600" b="1" dirty="0">
                        <a:solidFill>
                          <a:srgbClr val="FFFF00"/>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ARAMEO</a:t>
                      </a:r>
                      <a:endParaRPr lang="en-US" sz="1400" i="1" dirty="0" smtClean="0">
                        <a:solidFill>
                          <a:srgbClr val="FFFF00"/>
                        </a:solidFill>
                      </a:endParaRPr>
                    </a:p>
                  </a:txBody>
                  <a:tcPr>
                    <a:solidFill>
                      <a:schemeClr val="tx1">
                        <a:alpha val="55000"/>
                      </a:schemeClr>
                    </a:solidFill>
                  </a:tcPr>
                </a:tc>
              </a:tr>
              <a:tr h="335280">
                <a:tc>
                  <a:txBody>
                    <a:bodyPr/>
                    <a:lstStyle/>
                    <a:p>
                      <a:pPr algn="ctr"/>
                      <a:r>
                        <a:rPr lang="es-ES" sz="1600" dirty="0" smtClean="0">
                          <a:solidFill>
                            <a:schemeClr val="bg1"/>
                          </a:solidFill>
                        </a:rPr>
                        <a:t>5</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FFFF00"/>
                          </a:solidFill>
                        </a:rPr>
                        <a:t>El banquete</a:t>
                      </a:r>
                      <a:r>
                        <a:rPr lang="es-ES" sz="1600" b="1" baseline="0" dirty="0" smtClean="0">
                          <a:solidFill>
                            <a:srgbClr val="FFFF00"/>
                          </a:solidFill>
                        </a:rPr>
                        <a:t> de </a:t>
                      </a:r>
                      <a:r>
                        <a:rPr lang="es-ES" sz="1600" b="1" baseline="0" dirty="0" err="1" smtClean="0">
                          <a:solidFill>
                            <a:srgbClr val="FFFF00"/>
                          </a:solidFill>
                        </a:rPr>
                        <a:t>Belsasar</a:t>
                      </a:r>
                      <a:r>
                        <a:rPr lang="es-ES" sz="1600" b="1" baseline="0" dirty="0" smtClean="0">
                          <a:solidFill>
                            <a:srgbClr val="FFFF00"/>
                          </a:solidFill>
                        </a:rPr>
                        <a:t> y la caída de Babilonia</a:t>
                      </a:r>
                      <a:endParaRPr lang="en-US" sz="1600" b="1" dirty="0">
                        <a:solidFill>
                          <a:srgbClr val="FFFF00"/>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ARAMEO</a:t>
                      </a:r>
                      <a:endParaRPr lang="en-US" sz="1400" i="1" dirty="0" smtClean="0">
                        <a:solidFill>
                          <a:srgbClr val="FFFF00"/>
                        </a:solidFill>
                      </a:endParaRPr>
                    </a:p>
                  </a:txBody>
                  <a:tcPr>
                    <a:solidFill>
                      <a:schemeClr val="tx1">
                        <a:alpha val="55000"/>
                      </a:schemeClr>
                    </a:solidFill>
                  </a:tcPr>
                </a:tc>
              </a:tr>
              <a:tr h="335280">
                <a:tc>
                  <a:txBody>
                    <a:bodyPr/>
                    <a:lstStyle/>
                    <a:p>
                      <a:pPr algn="ctr"/>
                      <a:r>
                        <a:rPr lang="es-ES" sz="1600" dirty="0" smtClean="0">
                          <a:solidFill>
                            <a:schemeClr val="bg1"/>
                          </a:solidFill>
                        </a:rPr>
                        <a:t>6</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FFFF00"/>
                          </a:solidFill>
                        </a:rPr>
                        <a:t>La fe de Daniel en un foso de leones</a:t>
                      </a:r>
                      <a:endParaRPr lang="en-US" sz="1600" b="1" dirty="0">
                        <a:solidFill>
                          <a:srgbClr val="FFFF00"/>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ARAMEO</a:t>
                      </a:r>
                      <a:endParaRPr lang="en-US" sz="1400" i="1" dirty="0" smtClean="0">
                        <a:solidFill>
                          <a:srgbClr val="FFFF00"/>
                        </a:solidFill>
                      </a:endParaRPr>
                    </a:p>
                  </a:txBody>
                  <a:tcPr>
                    <a:solidFill>
                      <a:schemeClr val="tx1">
                        <a:alpha val="55000"/>
                      </a:schemeClr>
                    </a:solidFill>
                  </a:tcPr>
                </a:tc>
              </a:tr>
              <a:tr h="335280">
                <a:tc>
                  <a:txBody>
                    <a:bodyPr/>
                    <a:lstStyle/>
                    <a:p>
                      <a:pPr algn="ctr"/>
                      <a:r>
                        <a:rPr lang="es-ES" sz="1600" dirty="0" smtClean="0">
                          <a:solidFill>
                            <a:schemeClr val="bg1"/>
                          </a:solidFill>
                        </a:rPr>
                        <a:t>7</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FFFF00"/>
                          </a:solidFill>
                        </a:rPr>
                        <a:t>La visión de Daniel de 4 bestias</a:t>
                      </a:r>
                      <a:endParaRPr lang="en-US" sz="1600" b="1" dirty="0">
                        <a:solidFill>
                          <a:srgbClr val="FFFF00"/>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ARAMEO</a:t>
                      </a:r>
                      <a:endParaRPr lang="en-US" sz="1400" i="1" dirty="0" smtClean="0">
                        <a:solidFill>
                          <a:srgbClr val="FFFF00"/>
                        </a:solidFill>
                      </a:endParaRPr>
                    </a:p>
                  </a:txBody>
                  <a:tcPr>
                    <a:solidFill>
                      <a:schemeClr val="tx1">
                        <a:alpha val="55000"/>
                      </a:schemeClr>
                    </a:solidFill>
                  </a:tcPr>
                </a:tc>
              </a:tr>
              <a:tr h="335280">
                <a:tc>
                  <a:txBody>
                    <a:bodyPr/>
                    <a:lstStyle/>
                    <a:p>
                      <a:pPr algn="ctr"/>
                      <a:r>
                        <a:rPr lang="es-ES" sz="1600" dirty="0" smtClean="0">
                          <a:solidFill>
                            <a:schemeClr val="bg1"/>
                          </a:solidFill>
                        </a:rPr>
                        <a:t>8</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FFFF00"/>
                          </a:solidFill>
                        </a:rPr>
                        <a:t>La visión</a:t>
                      </a:r>
                      <a:r>
                        <a:rPr lang="es-ES" sz="1600" b="1" baseline="0" dirty="0" smtClean="0">
                          <a:solidFill>
                            <a:srgbClr val="FFFF00"/>
                          </a:solidFill>
                        </a:rPr>
                        <a:t> de Daniel del macho cabrío y el carnero</a:t>
                      </a:r>
                      <a:endParaRPr lang="en-US" sz="1600" b="1" dirty="0">
                        <a:solidFill>
                          <a:srgbClr val="FFFF00"/>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HEBREO</a:t>
                      </a:r>
                      <a:endParaRPr lang="en-US" sz="1400" i="1" dirty="0" smtClean="0">
                        <a:solidFill>
                          <a:srgbClr val="FFFF00"/>
                        </a:solidFill>
                      </a:endParaRPr>
                    </a:p>
                  </a:txBody>
                  <a:tcPr>
                    <a:solidFill>
                      <a:schemeClr val="tx1">
                        <a:alpha val="55000"/>
                      </a:schemeClr>
                    </a:solidFill>
                  </a:tcPr>
                </a:tc>
              </a:tr>
              <a:tr h="335280">
                <a:tc>
                  <a:txBody>
                    <a:bodyPr/>
                    <a:lstStyle/>
                    <a:p>
                      <a:pPr algn="ctr"/>
                      <a:r>
                        <a:rPr lang="es-ES" sz="1600" dirty="0" smtClean="0">
                          <a:solidFill>
                            <a:schemeClr val="bg1"/>
                          </a:solidFill>
                        </a:rPr>
                        <a:t>9</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FFFF00"/>
                          </a:solidFill>
                        </a:rPr>
                        <a:t>La oración de Daniel</a:t>
                      </a:r>
                      <a:r>
                        <a:rPr lang="es-ES" sz="1600" b="1" baseline="0" dirty="0" smtClean="0">
                          <a:solidFill>
                            <a:srgbClr val="FFFF00"/>
                          </a:solidFill>
                        </a:rPr>
                        <a:t> por el retorno</a:t>
                      </a:r>
                      <a:endParaRPr lang="en-US" sz="1600" b="1" dirty="0">
                        <a:solidFill>
                          <a:srgbClr val="FFFF00"/>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HEBREO</a:t>
                      </a:r>
                      <a:endParaRPr lang="en-US" sz="1400" i="1" dirty="0" smtClean="0">
                        <a:solidFill>
                          <a:srgbClr val="FFFF00"/>
                        </a:solidFill>
                      </a:endParaRPr>
                    </a:p>
                  </a:txBody>
                  <a:tcPr>
                    <a:solidFill>
                      <a:schemeClr val="tx1">
                        <a:alpha val="55000"/>
                      </a:schemeClr>
                    </a:solidFill>
                  </a:tcPr>
                </a:tc>
              </a:tr>
              <a:tr h="335280">
                <a:tc>
                  <a:txBody>
                    <a:bodyPr/>
                    <a:lstStyle/>
                    <a:p>
                      <a:pPr algn="ctr"/>
                      <a:r>
                        <a:rPr lang="es-ES" sz="1600" dirty="0" smtClean="0">
                          <a:solidFill>
                            <a:schemeClr val="bg1"/>
                          </a:solidFill>
                        </a:rPr>
                        <a:t>10</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FFFF00"/>
                          </a:solidFill>
                        </a:rPr>
                        <a:t>Introducción a las últimas</a:t>
                      </a:r>
                      <a:r>
                        <a:rPr lang="es-ES" sz="1600" b="1" baseline="0" dirty="0" smtClean="0">
                          <a:solidFill>
                            <a:srgbClr val="FFFF00"/>
                          </a:solidFill>
                        </a:rPr>
                        <a:t> visiones de Daniel</a:t>
                      </a:r>
                      <a:endParaRPr lang="en-US" sz="1600" b="1" dirty="0">
                        <a:solidFill>
                          <a:srgbClr val="FFFF00"/>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HEBREO</a:t>
                      </a:r>
                      <a:endParaRPr lang="en-US" sz="1400" i="1" dirty="0" smtClean="0">
                        <a:solidFill>
                          <a:srgbClr val="FFFF00"/>
                        </a:solidFill>
                      </a:endParaRPr>
                    </a:p>
                  </a:txBody>
                  <a:tcPr>
                    <a:solidFill>
                      <a:schemeClr val="tx1">
                        <a:alpha val="55000"/>
                      </a:schemeClr>
                    </a:solidFill>
                  </a:tcPr>
                </a:tc>
              </a:tr>
              <a:tr h="335280">
                <a:tc>
                  <a:txBody>
                    <a:bodyPr/>
                    <a:lstStyle/>
                    <a:p>
                      <a:pPr algn="ctr"/>
                      <a:r>
                        <a:rPr lang="es-ES" sz="1600" dirty="0" smtClean="0">
                          <a:solidFill>
                            <a:schemeClr val="bg1"/>
                          </a:solidFill>
                        </a:rPr>
                        <a:t>11</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FFFF00"/>
                          </a:solidFill>
                        </a:rPr>
                        <a:t>La visión de Daniel de</a:t>
                      </a:r>
                      <a:r>
                        <a:rPr lang="es-ES" sz="1600" b="1" baseline="0" dirty="0" smtClean="0">
                          <a:solidFill>
                            <a:srgbClr val="FFFF00"/>
                          </a:solidFill>
                        </a:rPr>
                        <a:t> entre los testamentos</a:t>
                      </a:r>
                      <a:endParaRPr lang="en-US" sz="1600" b="1" dirty="0">
                        <a:solidFill>
                          <a:srgbClr val="FFFF00"/>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HEBREO</a:t>
                      </a:r>
                      <a:endParaRPr lang="en-US" sz="1400" i="1" dirty="0" smtClean="0">
                        <a:solidFill>
                          <a:srgbClr val="FFFF00"/>
                        </a:solidFill>
                      </a:endParaRPr>
                    </a:p>
                  </a:txBody>
                  <a:tcPr>
                    <a:solidFill>
                      <a:schemeClr val="tx1">
                        <a:alpha val="55000"/>
                      </a:schemeClr>
                    </a:solidFill>
                  </a:tcPr>
                </a:tc>
              </a:tr>
              <a:tr h="335280">
                <a:tc>
                  <a:txBody>
                    <a:bodyPr/>
                    <a:lstStyle/>
                    <a:p>
                      <a:pPr algn="ctr"/>
                      <a:r>
                        <a:rPr lang="es-ES" sz="1600" dirty="0" smtClean="0">
                          <a:solidFill>
                            <a:schemeClr val="bg1"/>
                          </a:solidFill>
                        </a:rPr>
                        <a:t>12</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FFFF00"/>
                          </a:solidFill>
                        </a:rPr>
                        <a:t>La visión de Daniel</a:t>
                      </a:r>
                      <a:r>
                        <a:rPr lang="es-ES" sz="1600" b="1" baseline="0" dirty="0" smtClean="0">
                          <a:solidFill>
                            <a:srgbClr val="FFFF00"/>
                          </a:solidFill>
                        </a:rPr>
                        <a:t> de los últimos días</a:t>
                      </a:r>
                      <a:endParaRPr lang="en-US" sz="1600" b="1" dirty="0">
                        <a:solidFill>
                          <a:srgbClr val="FFFF00"/>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HEBREO</a:t>
                      </a:r>
                      <a:endParaRPr lang="en-US" sz="1400" i="1" dirty="0" smtClean="0">
                        <a:solidFill>
                          <a:srgbClr val="FFFF00"/>
                        </a:solidFill>
                      </a:endParaRPr>
                    </a:p>
                  </a:txBody>
                  <a:tcPr>
                    <a:solidFill>
                      <a:schemeClr val="tx1">
                        <a:alpha val="55000"/>
                      </a:schemeClr>
                    </a:solidFill>
                  </a:tcPr>
                </a:tc>
              </a:tr>
            </a:tbl>
          </a:graphicData>
        </a:graphic>
      </p:graphicFrame>
      <p:sp>
        <p:nvSpPr>
          <p:cNvPr id="3" name="Freeform 2"/>
          <p:cNvSpPr/>
          <p:nvPr/>
        </p:nvSpPr>
        <p:spPr>
          <a:xfrm>
            <a:off x="492398" y="1486682"/>
            <a:ext cx="1956079" cy="2676097"/>
          </a:xfrm>
          <a:custGeom>
            <a:avLst/>
            <a:gdLst>
              <a:gd name="connsiteX0" fmla="*/ 1956079 w 1956079"/>
              <a:gd name="connsiteY0" fmla="*/ 342119 h 2676097"/>
              <a:gd name="connsiteX1" fmla="*/ 558029 w 1956079"/>
              <a:gd name="connsiteY1" fmla="*/ 9610 h 2676097"/>
              <a:gd name="connsiteX2" fmla="*/ 74380 w 1956079"/>
              <a:gd name="connsiteY2" fmla="*/ 674628 h 2676097"/>
              <a:gd name="connsiteX3" fmla="*/ 44152 w 1956079"/>
              <a:gd name="connsiteY3" fmla="*/ 1173392 h 2676097"/>
              <a:gd name="connsiteX4" fmla="*/ 490016 w 1956079"/>
              <a:gd name="connsiteY4" fmla="*/ 2586555 h 2676097"/>
              <a:gd name="connsiteX5" fmla="*/ 1933408 w 1956079"/>
              <a:gd name="connsiteY5" fmla="*/ 2412744 h 2676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079" h="2676097">
                <a:moveTo>
                  <a:pt x="1956079" y="342119"/>
                </a:moveTo>
                <a:cubicBezTo>
                  <a:pt x="1413862" y="148155"/>
                  <a:pt x="871645" y="-45808"/>
                  <a:pt x="558029" y="9610"/>
                </a:cubicBezTo>
                <a:cubicBezTo>
                  <a:pt x="244412" y="65028"/>
                  <a:pt x="160026" y="480664"/>
                  <a:pt x="74380" y="674628"/>
                </a:cubicBezTo>
                <a:cubicBezTo>
                  <a:pt x="-11266" y="868592"/>
                  <a:pt x="-25121" y="854738"/>
                  <a:pt x="44152" y="1173392"/>
                </a:cubicBezTo>
                <a:cubicBezTo>
                  <a:pt x="113425" y="1492047"/>
                  <a:pt x="175140" y="2379996"/>
                  <a:pt x="490016" y="2586555"/>
                </a:cubicBezTo>
                <a:cubicBezTo>
                  <a:pt x="804892" y="2793114"/>
                  <a:pt x="1369150" y="2602929"/>
                  <a:pt x="1933408" y="2412744"/>
                </a:cubicBezTo>
              </a:path>
            </a:pathLst>
          </a:custGeom>
          <a:noFill/>
          <a:ln w="76200">
            <a:solidFill>
              <a:schemeClr val="bg2"/>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30675" y="2186311"/>
            <a:ext cx="987620" cy="738664"/>
          </a:xfrm>
          <a:prstGeom prst="rect">
            <a:avLst/>
          </a:prstGeom>
          <a:solidFill>
            <a:schemeClr val="bg2">
              <a:lumMod val="10000"/>
            </a:schemeClr>
          </a:solidFill>
        </p:spPr>
        <p:txBody>
          <a:bodyPr wrap="square" lIns="0" rIns="0" rtlCol="0">
            <a:spAutoFit/>
          </a:bodyPr>
          <a:lstStyle/>
          <a:p>
            <a:pPr algn="ctr"/>
            <a:r>
              <a:rPr lang="en-US" sz="1400" dirty="0" smtClean="0">
                <a:solidFill>
                  <a:prstClr val="white"/>
                </a:solidFill>
                <a:latin typeface="Arial" panose="020B0604020202020204" pitchFamily="34" charset="0"/>
                <a:cs typeface="Arial" panose="020B0604020202020204" pitchFamily="34" charset="0"/>
              </a:rPr>
              <a:t>4 </a:t>
            </a:r>
            <a:r>
              <a:rPr lang="en-US" sz="1400" dirty="0" err="1" smtClean="0">
                <a:solidFill>
                  <a:prstClr val="white"/>
                </a:solidFill>
                <a:latin typeface="Arial" panose="020B0604020202020204" pitchFamily="34" charset="0"/>
                <a:cs typeface="Arial" panose="020B0604020202020204" pitchFamily="34" charset="0"/>
              </a:rPr>
              <a:t>imperios</a:t>
            </a:r>
            <a:r>
              <a:rPr lang="en-US" sz="1400" dirty="0" smtClean="0">
                <a:solidFill>
                  <a:prstClr val="white"/>
                </a:solidFill>
                <a:latin typeface="Arial" panose="020B0604020202020204" pitchFamily="34" charset="0"/>
                <a:cs typeface="Arial" panose="020B0604020202020204" pitchFamily="34" charset="0"/>
              </a:rPr>
              <a:t> se </a:t>
            </a:r>
            <a:r>
              <a:rPr lang="en-US" sz="1400" dirty="0" err="1" smtClean="0">
                <a:solidFill>
                  <a:prstClr val="white"/>
                </a:solidFill>
                <a:latin typeface="Arial" panose="020B0604020202020204" pitchFamily="34" charset="0"/>
                <a:cs typeface="Arial" panose="020B0604020202020204" pitchFamily="34" charset="0"/>
              </a:rPr>
              <a:t>levantan</a:t>
            </a:r>
            <a:r>
              <a:rPr lang="en-US" sz="1400" dirty="0" smtClean="0">
                <a:solidFill>
                  <a:prstClr val="white"/>
                </a:solidFill>
                <a:latin typeface="Arial" panose="020B0604020202020204" pitchFamily="34" charset="0"/>
                <a:cs typeface="Arial" panose="020B0604020202020204" pitchFamily="34" charset="0"/>
              </a:rPr>
              <a:t> y </a:t>
            </a:r>
            <a:r>
              <a:rPr lang="en-US" sz="1400" dirty="0" err="1" smtClean="0">
                <a:solidFill>
                  <a:prstClr val="white"/>
                </a:solidFill>
                <a:latin typeface="Arial" panose="020B0604020202020204" pitchFamily="34" charset="0"/>
                <a:cs typeface="Arial" panose="020B0604020202020204" pitchFamily="34" charset="0"/>
              </a:rPr>
              <a:t>caen</a:t>
            </a:r>
            <a:endParaRPr lang="en-US" sz="1400" dirty="0">
              <a:solidFill>
                <a:prstClr val="white"/>
              </a:solidFill>
              <a:latin typeface="Arial" panose="020B0604020202020204" pitchFamily="34" charset="0"/>
              <a:cs typeface="Arial" panose="020B0604020202020204" pitchFamily="34" charset="0"/>
            </a:endParaRPr>
          </a:p>
        </p:txBody>
      </p:sp>
      <p:sp>
        <p:nvSpPr>
          <p:cNvPr id="14" name="Freeform 13"/>
          <p:cNvSpPr/>
          <p:nvPr/>
        </p:nvSpPr>
        <p:spPr>
          <a:xfrm>
            <a:off x="1035887" y="2076127"/>
            <a:ext cx="1420146" cy="1613208"/>
          </a:xfrm>
          <a:custGeom>
            <a:avLst/>
            <a:gdLst>
              <a:gd name="connsiteX0" fmla="*/ 1420146 w 1420146"/>
              <a:gd name="connsiteY0" fmla="*/ 183423 h 1613208"/>
              <a:gd name="connsiteX1" fmla="*/ 377277 w 1420146"/>
              <a:gd name="connsiteY1" fmla="*/ 39840 h 1613208"/>
              <a:gd name="connsiteX2" fmla="*/ 6982 w 1420146"/>
              <a:gd name="connsiteY2" fmla="*/ 818213 h 1613208"/>
              <a:gd name="connsiteX3" fmla="*/ 241250 w 1420146"/>
              <a:gd name="connsiteY3" fmla="*/ 1573916 h 1613208"/>
              <a:gd name="connsiteX4" fmla="*/ 1420146 w 1420146"/>
              <a:gd name="connsiteY4" fmla="*/ 1437890 h 1613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0146" h="1613208">
                <a:moveTo>
                  <a:pt x="1420146" y="183423"/>
                </a:moveTo>
                <a:cubicBezTo>
                  <a:pt x="1016475" y="58732"/>
                  <a:pt x="612804" y="-65958"/>
                  <a:pt x="377277" y="39840"/>
                </a:cubicBezTo>
                <a:cubicBezTo>
                  <a:pt x="141750" y="145638"/>
                  <a:pt x="29653" y="562534"/>
                  <a:pt x="6982" y="818213"/>
                </a:cubicBezTo>
                <a:cubicBezTo>
                  <a:pt x="-15689" y="1073892"/>
                  <a:pt x="5723" y="1470637"/>
                  <a:pt x="241250" y="1573916"/>
                </a:cubicBezTo>
                <a:cubicBezTo>
                  <a:pt x="476777" y="1677195"/>
                  <a:pt x="948461" y="1557542"/>
                  <a:pt x="1420146" y="1437890"/>
                </a:cubicBezTo>
              </a:path>
            </a:pathLst>
          </a:custGeom>
          <a:noFill/>
          <a:ln w="76200">
            <a:solidFill>
              <a:schemeClr val="bg2"/>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57200" y="0"/>
            <a:ext cx="8229600" cy="952500"/>
          </a:xfrm>
        </p:spPr>
        <p:txBody>
          <a:bodyPr/>
          <a:lstStyle/>
          <a:p>
            <a:r>
              <a:rPr lang="en-US" dirty="0" err="1" smtClean="0">
                <a:solidFill>
                  <a:schemeClr val="bg1"/>
                </a:solidFill>
              </a:rPr>
              <a:t>Bosquejo</a:t>
            </a:r>
            <a:r>
              <a:rPr lang="en-US" dirty="0" smtClean="0">
                <a:solidFill>
                  <a:schemeClr val="bg1"/>
                </a:solidFill>
              </a:rPr>
              <a:t> de Daniel</a:t>
            </a:r>
            <a:endParaRPr lang="en-US" dirty="0">
              <a:solidFill>
                <a:schemeClr val="bg1"/>
              </a:solidFill>
            </a:endParaRPr>
          </a:p>
        </p:txBody>
      </p:sp>
      <p:sp>
        <p:nvSpPr>
          <p:cNvPr id="43" name="Rectangle 42"/>
          <p:cNvSpPr/>
          <p:nvPr/>
        </p:nvSpPr>
        <p:spPr>
          <a:xfrm>
            <a:off x="939639" y="3180399"/>
            <a:ext cx="812771" cy="738664"/>
          </a:xfrm>
          <a:prstGeom prst="rect">
            <a:avLst/>
          </a:prstGeom>
          <a:solidFill>
            <a:schemeClr val="bg2">
              <a:lumMod val="10000"/>
            </a:schemeClr>
          </a:solidFill>
        </p:spPr>
        <p:txBody>
          <a:bodyPr wrap="square" lIns="0" rIns="0" rtlCol="0">
            <a:spAutoFit/>
          </a:bodyPr>
          <a:lstStyle/>
          <a:p>
            <a:pPr algn="ctr"/>
            <a:r>
              <a:rPr lang="en-US" sz="1400" dirty="0" smtClean="0">
                <a:solidFill>
                  <a:prstClr val="white"/>
                </a:solidFill>
                <a:latin typeface="Arial" panose="020B0604020202020204" pitchFamily="34" charset="0"/>
                <a:cs typeface="Arial" panose="020B0604020202020204" pitchFamily="34" charset="0"/>
              </a:rPr>
              <a:t>Dios </a:t>
            </a:r>
            <a:r>
              <a:rPr lang="en-US" sz="1400" dirty="0" err="1" smtClean="0">
                <a:solidFill>
                  <a:prstClr val="white"/>
                </a:solidFill>
                <a:latin typeface="Arial" panose="020B0604020202020204" pitchFamily="34" charset="0"/>
                <a:cs typeface="Arial" panose="020B0604020202020204" pitchFamily="34" charset="0"/>
              </a:rPr>
              <a:t>rescata</a:t>
            </a:r>
            <a:r>
              <a:rPr lang="en-US" sz="1400" dirty="0" smtClean="0">
                <a:solidFill>
                  <a:prstClr val="white"/>
                </a:solidFill>
                <a:latin typeface="Arial" panose="020B0604020202020204" pitchFamily="34" charset="0"/>
                <a:cs typeface="Arial" panose="020B0604020202020204" pitchFamily="34" charset="0"/>
              </a:rPr>
              <a:t> a </a:t>
            </a:r>
            <a:r>
              <a:rPr lang="en-US" sz="1400" dirty="0" err="1" smtClean="0">
                <a:solidFill>
                  <a:prstClr val="white"/>
                </a:solidFill>
                <a:latin typeface="Arial" panose="020B0604020202020204" pitchFamily="34" charset="0"/>
                <a:cs typeface="Arial" panose="020B0604020202020204" pitchFamily="34" charset="0"/>
              </a:rPr>
              <a:t>los</a:t>
            </a:r>
            <a:r>
              <a:rPr lang="en-US" sz="1400" dirty="0" smtClean="0">
                <a:solidFill>
                  <a:prstClr val="white"/>
                </a:solidFill>
                <a:latin typeface="Arial" panose="020B0604020202020204" pitchFamily="34" charset="0"/>
                <a:cs typeface="Arial" panose="020B0604020202020204" pitchFamily="34" charset="0"/>
              </a:rPr>
              <a:t> </a:t>
            </a:r>
            <a:r>
              <a:rPr lang="en-US" sz="1400" dirty="0" err="1" smtClean="0">
                <a:solidFill>
                  <a:prstClr val="white"/>
                </a:solidFill>
                <a:latin typeface="Arial" panose="020B0604020202020204" pitchFamily="34" charset="0"/>
                <a:cs typeface="Arial" panose="020B0604020202020204" pitchFamily="34" charset="0"/>
              </a:rPr>
              <a:t>fieles</a:t>
            </a:r>
            <a:endParaRPr lang="en-US" sz="1400" dirty="0">
              <a:solidFill>
                <a:prstClr val="white"/>
              </a:solidFill>
              <a:latin typeface="Arial" panose="020B0604020202020204" pitchFamily="34" charset="0"/>
              <a:cs typeface="Arial" panose="020B0604020202020204" pitchFamily="34" charset="0"/>
            </a:endParaRPr>
          </a:p>
        </p:txBody>
      </p:sp>
      <p:sp>
        <p:nvSpPr>
          <p:cNvPr id="21" name="Freeform 20"/>
          <p:cNvSpPr/>
          <p:nvPr/>
        </p:nvSpPr>
        <p:spPr>
          <a:xfrm>
            <a:off x="1848659" y="2608904"/>
            <a:ext cx="614932" cy="628521"/>
          </a:xfrm>
          <a:custGeom>
            <a:avLst/>
            <a:gdLst>
              <a:gd name="connsiteX0" fmla="*/ 408453 w 423567"/>
              <a:gd name="connsiteY0" fmla="*/ 73858 h 628521"/>
              <a:gd name="connsiteX1" fmla="*/ 136400 w 423567"/>
              <a:gd name="connsiteY1" fmla="*/ 13402 h 628521"/>
              <a:gd name="connsiteX2" fmla="*/ 374 w 423567"/>
              <a:gd name="connsiteY2" fmla="*/ 300569 h 628521"/>
              <a:gd name="connsiteX3" fmla="*/ 174185 w 423567"/>
              <a:gd name="connsiteY3" fmla="*/ 610407 h 628521"/>
              <a:gd name="connsiteX4" fmla="*/ 423567 w 423567"/>
              <a:gd name="connsiteY4" fmla="*/ 565064 h 628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567" h="628521">
                <a:moveTo>
                  <a:pt x="408453" y="73858"/>
                </a:moveTo>
                <a:cubicBezTo>
                  <a:pt x="306433" y="24737"/>
                  <a:pt x="204413" y="-24383"/>
                  <a:pt x="136400" y="13402"/>
                </a:cubicBezTo>
                <a:cubicBezTo>
                  <a:pt x="68387" y="51187"/>
                  <a:pt x="-5923" y="201068"/>
                  <a:pt x="374" y="300569"/>
                </a:cubicBezTo>
                <a:cubicBezTo>
                  <a:pt x="6671" y="400070"/>
                  <a:pt x="103653" y="566325"/>
                  <a:pt x="174185" y="610407"/>
                </a:cubicBezTo>
                <a:cubicBezTo>
                  <a:pt x="244717" y="654489"/>
                  <a:pt x="334142" y="609776"/>
                  <a:pt x="423567" y="565064"/>
                </a:cubicBezTo>
              </a:path>
            </a:pathLst>
          </a:custGeom>
          <a:noFill/>
          <a:ln w="76200">
            <a:solidFill>
              <a:schemeClr val="bg2"/>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1166434" y="2413154"/>
            <a:ext cx="873737" cy="738664"/>
          </a:xfrm>
          <a:prstGeom prst="rect">
            <a:avLst/>
          </a:prstGeom>
          <a:solidFill>
            <a:schemeClr val="bg2">
              <a:lumMod val="10000"/>
            </a:schemeClr>
          </a:solidFill>
        </p:spPr>
        <p:txBody>
          <a:bodyPr wrap="square" lIns="0" rIns="0" rtlCol="0">
            <a:spAutoFit/>
          </a:bodyPr>
          <a:lstStyle/>
          <a:p>
            <a:pPr algn="r"/>
            <a:r>
              <a:rPr lang="en-US" sz="1400" dirty="0" smtClean="0">
                <a:solidFill>
                  <a:prstClr val="white"/>
                </a:solidFill>
                <a:latin typeface="Arial" panose="020B0604020202020204" pitchFamily="34" charset="0"/>
                <a:cs typeface="Arial" panose="020B0604020202020204" pitchFamily="34" charset="0"/>
              </a:rPr>
              <a:t>Dios </a:t>
            </a:r>
            <a:r>
              <a:rPr lang="en-US" sz="1400" dirty="0" err="1" smtClean="0">
                <a:solidFill>
                  <a:prstClr val="white"/>
                </a:solidFill>
                <a:latin typeface="Arial" panose="020B0604020202020204" pitchFamily="34" charset="0"/>
                <a:cs typeface="Arial" panose="020B0604020202020204" pitchFamily="34" charset="0"/>
              </a:rPr>
              <a:t>humilla</a:t>
            </a:r>
            <a:r>
              <a:rPr lang="en-US" sz="1400" dirty="0" smtClean="0">
                <a:solidFill>
                  <a:prstClr val="white"/>
                </a:solidFill>
                <a:latin typeface="Arial" panose="020B0604020202020204" pitchFamily="34" charset="0"/>
                <a:cs typeface="Arial" panose="020B0604020202020204" pitchFamily="34" charset="0"/>
              </a:rPr>
              <a:t> al </a:t>
            </a:r>
            <a:r>
              <a:rPr lang="en-US" sz="1400" dirty="0" err="1" smtClean="0">
                <a:solidFill>
                  <a:prstClr val="white"/>
                </a:solidFill>
                <a:latin typeface="Arial" panose="020B0604020202020204" pitchFamily="34" charset="0"/>
                <a:cs typeface="Arial" panose="020B0604020202020204" pitchFamily="34" charset="0"/>
              </a:rPr>
              <a:t>soberbio</a:t>
            </a:r>
            <a:endParaRPr lang="en-US" sz="14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1561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1000" fill="hold"/>
                                        <p:tgtEl>
                                          <p:spTgt spid="43"/>
                                        </p:tgtEl>
                                        <p:attrNameLst>
                                          <p:attrName>ppt_w</p:attrName>
                                        </p:attrNameLst>
                                      </p:cBhvr>
                                      <p:tavLst>
                                        <p:tav tm="0">
                                          <p:val>
                                            <p:fltVal val="0"/>
                                          </p:val>
                                        </p:tav>
                                        <p:tav tm="100000">
                                          <p:val>
                                            <p:strVal val="#ppt_w"/>
                                          </p:val>
                                        </p:tav>
                                      </p:tavLst>
                                    </p:anim>
                                    <p:anim calcmode="lin" valueType="num">
                                      <p:cBhvr>
                                        <p:cTn id="16" dur="1000" fill="hold"/>
                                        <p:tgtEl>
                                          <p:spTgt spid="43"/>
                                        </p:tgtEl>
                                        <p:attrNameLst>
                                          <p:attrName>ppt_h</p:attrName>
                                        </p:attrNameLst>
                                      </p:cBhvr>
                                      <p:tavLst>
                                        <p:tav tm="0">
                                          <p:val>
                                            <p:fltVal val="0"/>
                                          </p:val>
                                        </p:tav>
                                        <p:tav tm="100000">
                                          <p:val>
                                            <p:strVal val="#ppt_h"/>
                                          </p:val>
                                        </p:tav>
                                      </p:tavLst>
                                    </p:anim>
                                    <p:anim calcmode="lin" valueType="num">
                                      <p:cBhvr>
                                        <p:cTn id="17" dur="1000" fill="hold"/>
                                        <p:tgtEl>
                                          <p:spTgt spid="43"/>
                                        </p:tgtEl>
                                        <p:attrNameLst>
                                          <p:attrName>style.rotation</p:attrName>
                                        </p:attrNameLst>
                                      </p:cBhvr>
                                      <p:tavLst>
                                        <p:tav tm="0">
                                          <p:val>
                                            <p:fltVal val="90"/>
                                          </p:val>
                                        </p:tav>
                                        <p:tav tm="100000">
                                          <p:val>
                                            <p:fltVal val="0"/>
                                          </p:val>
                                        </p:tav>
                                      </p:tavLst>
                                    </p:anim>
                                    <p:animEffect transition="in" filter="fade">
                                      <p:cBhvr>
                                        <p:cTn id="18" dur="10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p:cTn id="23" dur="1000" fill="hold"/>
                                        <p:tgtEl>
                                          <p:spTgt spid="46"/>
                                        </p:tgtEl>
                                        <p:attrNameLst>
                                          <p:attrName>ppt_w</p:attrName>
                                        </p:attrNameLst>
                                      </p:cBhvr>
                                      <p:tavLst>
                                        <p:tav tm="0">
                                          <p:val>
                                            <p:fltVal val="0"/>
                                          </p:val>
                                        </p:tav>
                                        <p:tav tm="100000">
                                          <p:val>
                                            <p:strVal val="#ppt_w"/>
                                          </p:val>
                                        </p:tav>
                                      </p:tavLst>
                                    </p:anim>
                                    <p:anim calcmode="lin" valueType="num">
                                      <p:cBhvr>
                                        <p:cTn id="24" dur="1000" fill="hold"/>
                                        <p:tgtEl>
                                          <p:spTgt spid="46"/>
                                        </p:tgtEl>
                                        <p:attrNameLst>
                                          <p:attrName>ppt_h</p:attrName>
                                        </p:attrNameLst>
                                      </p:cBhvr>
                                      <p:tavLst>
                                        <p:tav tm="0">
                                          <p:val>
                                            <p:fltVal val="0"/>
                                          </p:val>
                                        </p:tav>
                                        <p:tav tm="100000">
                                          <p:val>
                                            <p:strVal val="#ppt_h"/>
                                          </p:val>
                                        </p:tav>
                                      </p:tavLst>
                                    </p:anim>
                                    <p:anim calcmode="lin" valueType="num">
                                      <p:cBhvr>
                                        <p:cTn id="25" dur="1000" fill="hold"/>
                                        <p:tgtEl>
                                          <p:spTgt spid="46"/>
                                        </p:tgtEl>
                                        <p:attrNameLst>
                                          <p:attrName>style.rotation</p:attrName>
                                        </p:attrNameLst>
                                      </p:cBhvr>
                                      <p:tavLst>
                                        <p:tav tm="0">
                                          <p:val>
                                            <p:fltVal val="90"/>
                                          </p:val>
                                        </p:tav>
                                        <p:tav tm="100000">
                                          <p:val>
                                            <p:fltVal val="0"/>
                                          </p:val>
                                        </p:tav>
                                      </p:tavLst>
                                    </p:anim>
                                    <p:animEffect transition="in" filter="fade">
                                      <p:cBhvr>
                                        <p:cTn id="26"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animBg="1"/>
      <p:bldP spid="46"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84972" y="22437"/>
            <a:ext cx="9228971"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9" name="Rectangle 88"/>
          <p:cNvSpPr/>
          <p:nvPr/>
        </p:nvSpPr>
        <p:spPr>
          <a:xfrm>
            <a:off x="2910785" y="890433"/>
            <a:ext cx="2047023" cy="4796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Title 23"/>
          <p:cNvSpPr>
            <a:spLocks noGrp="1"/>
          </p:cNvSpPr>
          <p:nvPr>
            <p:ph type="title"/>
          </p:nvPr>
        </p:nvSpPr>
        <p:spPr>
          <a:xfrm>
            <a:off x="-4114800" y="-1551589"/>
            <a:ext cx="8229600" cy="952500"/>
          </a:xfrm>
        </p:spPr>
        <p:txBody>
          <a:bodyPr/>
          <a:lstStyle/>
          <a:p>
            <a:r>
              <a:rPr lang="en-US" dirty="0" smtClean="0"/>
              <a:t>Overview</a:t>
            </a:r>
            <a:endParaRPr lang="en-US" dirty="0"/>
          </a:p>
        </p:txBody>
      </p:sp>
      <p:pic>
        <p:nvPicPr>
          <p:cNvPr id="5"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454" y="288136"/>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8665" y="303841"/>
            <a:ext cx="827279"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a:t>
            </a:r>
            <a:r>
              <a:rPr lang="en-US" sz="1100" dirty="0">
                <a:solidFill>
                  <a:prstClr val="black"/>
                </a:solidFill>
                <a:latin typeface="Arial" panose="020B0604020202020204" pitchFamily="34" charset="0"/>
                <a:cs typeface="Arial" panose="020B0604020202020204" pitchFamily="34" charset="0"/>
              </a:rPr>
              <a:t>1</a:t>
            </a:r>
          </a:p>
        </p:txBody>
      </p:sp>
      <p:pic>
        <p:nvPicPr>
          <p:cNvPr id="8"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686" y="1048635"/>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16870" y="1064341"/>
            <a:ext cx="827279"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a:t>
            </a:r>
            <a:r>
              <a:rPr lang="en-US" sz="1100" dirty="0">
                <a:solidFill>
                  <a:prstClr val="black"/>
                </a:solidFill>
                <a:latin typeface="Arial" panose="020B0604020202020204" pitchFamily="34" charset="0"/>
                <a:cs typeface="Arial" panose="020B0604020202020204" pitchFamily="34" charset="0"/>
              </a:rPr>
              <a:t>2</a:t>
            </a:r>
          </a:p>
        </p:txBody>
      </p:sp>
      <p:pic>
        <p:nvPicPr>
          <p:cNvPr id="12"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556" y="2026148"/>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28720" y="2026193"/>
            <a:ext cx="827279"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a:t>
            </a:r>
            <a:r>
              <a:rPr lang="en-US" sz="1100" dirty="0">
                <a:solidFill>
                  <a:prstClr val="black"/>
                </a:solidFill>
                <a:latin typeface="Arial" panose="020B0604020202020204" pitchFamily="34" charset="0"/>
                <a:cs typeface="Arial" panose="020B0604020202020204" pitchFamily="34" charset="0"/>
              </a:rPr>
              <a:t>3</a:t>
            </a:r>
          </a:p>
        </p:txBody>
      </p:sp>
      <p:pic>
        <p:nvPicPr>
          <p:cNvPr id="18"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297" y="2849387"/>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49491" y="2865091"/>
            <a:ext cx="827279"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a:t>
            </a:r>
            <a:r>
              <a:rPr lang="en-US" sz="1100" dirty="0">
                <a:solidFill>
                  <a:prstClr val="black"/>
                </a:solidFill>
                <a:latin typeface="Arial" panose="020B0604020202020204" pitchFamily="34" charset="0"/>
                <a:cs typeface="Arial" panose="020B0604020202020204" pitchFamily="34" charset="0"/>
              </a:rPr>
              <a:t>4</a:t>
            </a:r>
          </a:p>
        </p:txBody>
      </p:sp>
      <p:sp>
        <p:nvSpPr>
          <p:cNvPr id="20" name="TextBox 19"/>
          <p:cNvSpPr txBox="1"/>
          <p:nvPr/>
        </p:nvSpPr>
        <p:spPr>
          <a:xfrm>
            <a:off x="2848593" y="103618"/>
            <a:ext cx="2075802" cy="738664"/>
          </a:xfrm>
          <a:prstGeom prst="rect">
            <a:avLst/>
          </a:prstGeom>
          <a:solidFill>
            <a:srgbClr val="FFFF00"/>
          </a:solidFill>
        </p:spPr>
        <p:txBody>
          <a:bodyPr wrap="square" rtlCol="0">
            <a:spAutoFit/>
          </a:bodyPr>
          <a:lstStyle/>
          <a:p>
            <a:pPr algn="ctr"/>
            <a:r>
              <a:rPr lang="en-US" sz="1400" dirty="0" err="1" smtClean="0">
                <a:solidFill>
                  <a:prstClr val="black"/>
                </a:solidFill>
              </a:rPr>
              <a:t>Cautivos</a:t>
            </a:r>
            <a:r>
              <a:rPr lang="en-US" sz="1400" dirty="0" smtClean="0">
                <a:solidFill>
                  <a:prstClr val="black"/>
                </a:solidFill>
              </a:rPr>
              <a:t>, </a:t>
            </a:r>
            <a:r>
              <a:rPr lang="en-US" sz="1400" dirty="0" err="1" smtClean="0">
                <a:solidFill>
                  <a:prstClr val="black"/>
                </a:solidFill>
              </a:rPr>
              <a:t>pero</a:t>
            </a:r>
            <a:r>
              <a:rPr lang="en-US" sz="1400" dirty="0" smtClean="0">
                <a:solidFill>
                  <a:prstClr val="black"/>
                </a:solidFill>
              </a:rPr>
              <a:t> </a:t>
            </a:r>
            <a:r>
              <a:rPr lang="en-US" sz="1400" dirty="0" err="1" smtClean="0">
                <a:solidFill>
                  <a:prstClr val="black"/>
                </a:solidFill>
              </a:rPr>
              <a:t>obedezcan</a:t>
            </a:r>
            <a:r>
              <a:rPr lang="en-US" sz="1400" dirty="0" smtClean="0">
                <a:solidFill>
                  <a:prstClr val="black"/>
                </a:solidFill>
              </a:rPr>
              <a:t> las </a:t>
            </a:r>
            <a:r>
              <a:rPr lang="en-US" sz="1400" b="1" u="sng" dirty="0" err="1" smtClean="0">
                <a:solidFill>
                  <a:prstClr val="black"/>
                </a:solidFill>
              </a:rPr>
              <a:t>leyes</a:t>
            </a:r>
            <a:r>
              <a:rPr lang="en-US" sz="1400" b="1" u="sng" dirty="0" smtClean="0">
                <a:solidFill>
                  <a:prstClr val="black"/>
                </a:solidFill>
              </a:rPr>
              <a:t> </a:t>
            </a:r>
            <a:r>
              <a:rPr lang="en-US" sz="1400" dirty="0" smtClean="0">
                <a:solidFill>
                  <a:prstClr val="black"/>
                </a:solidFill>
              </a:rPr>
              <a:t>de Dios </a:t>
            </a:r>
            <a:r>
              <a:rPr lang="en-US" sz="1400" dirty="0" err="1" smtClean="0">
                <a:solidFill>
                  <a:prstClr val="black"/>
                </a:solidFill>
              </a:rPr>
              <a:t>sobre</a:t>
            </a:r>
            <a:r>
              <a:rPr lang="en-US" sz="1400" dirty="0" smtClean="0">
                <a:solidFill>
                  <a:prstClr val="black"/>
                </a:solidFill>
              </a:rPr>
              <a:t> </a:t>
            </a:r>
            <a:r>
              <a:rPr lang="en-US" sz="1400" dirty="0" err="1" smtClean="0">
                <a:solidFill>
                  <a:prstClr val="black"/>
                </a:solidFill>
              </a:rPr>
              <a:t>los</a:t>
            </a:r>
            <a:r>
              <a:rPr lang="en-US" sz="1400" dirty="0" smtClean="0">
                <a:solidFill>
                  <a:prstClr val="black"/>
                </a:solidFill>
              </a:rPr>
              <a:t> </a:t>
            </a:r>
            <a:r>
              <a:rPr lang="en-US" sz="1400" dirty="0" err="1" smtClean="0">
                <a:solidFill>
                  <a:prstClr val="black"/>
                </a:solidFill>
              </a:rPr>
              <a:t>alimentos</a:t>
            </a:r>
            <a:endParaRPr lang="en-US" sz="1400" b="1" u="sng" dirty="0">
              <a:solidFill>
                <a:prstClr val="black"/>
              </a:solidFill>
            </a:endParaRPr>
          </a:p>
        </p:txBody>
      </p:sp>
      <p:sp>
        <p:nvSpPr>
          <p:cNvPr id="21" name="TextBox 20"/>
          <p:cNvSpPr txBox="1"/>
          <p:nvPr/>
        </p:nvSpPr>
        <p:spPr>
          <a:xfrm>
            <a:off x="2834017" y="933022"/>
            <a:ext cx="2090415" cy="523220"/>
          </a:xfrm>
          <a:prstGeom prst="rect">
            <a:avLst/>
          </a:prstGeom>
          <a:solidFill>
            <a:srgbClr val="FFFF00"/>
          </a:solidFill>
        </p:spPr>
        <p:txBody>
          <a:bodyPr wrap="square" rtlCol="0">
            <a:spAutoFit/>
          </a:bodyPr>
          <a:lstStyle/>
          <a:p>
            <a:pPr algn="ctr"/>
            <a:r>
              <a:rPr lang="en-US" sz="1400" dirty="0" smtClean="0">
                <a:solidFill>
                  <a:prstClr val="black"/>
                </a:solidFill>
              </a:rPr>
              <a:t>Dios </a:t>
            </a:r>
            <a:r>
              <a:rPr lang="en-US" sz="1400" dirty="0" err="1" smtClean="0">
                <a:solidFill>
                  <a:prstClr val="black"/>
                </a:solidFill>
              </a:rPr>
              <a:t>controla</a:t>
            </a:r>
            <a:r>
              <a:rPr lang="en-US" sz="1400" dirty="0" smtClean="0">
                <a:solidFill>
                  <a:prstClr val="black"/>
                </a:solidFill>
              </a:rPr>
              <a:t> el </a:t>
            </a:r>
            <a:r>
              <a:rPr lang="en-US" sz="1400" dirty="0" err="1" smtClean="0">
                <a:solidFill>
                  <a:prstClr val="black"/>
                </a:solidFill>
              </a:rPr>
              <a:t>ascenso</a:t>
            </a:r>
            <a:r>
              <a:rPr lang="en-US" sz="1400" dirty="0" smtClean="0">
                <a:solidFill>
                  <a:prstClr val="black"/>
                </a:solidFill>
              </a:rPr>
              <a:t> y la </a:t>
            </a:r>
            <a:r>
              <a:rPr lang="en-US" sz="1400" dirty="0" err="1" smtClean="0">
                <a:solidFill>
                  <a:prstClr val="black"/>
                </a:solidFill>
              </a:rPr>
              <a:t>caída</a:t>
            </a:r>
            <a:r>
              <a:rPr lang="en-US" sz="1400" dirty="0" smtClean="0">
                <a:solidFill>
                  <a:prstClr val="black"/>
                </a:solidFill>
              </a:rPr>
              <a:t> de </a:t>
            </a:r>
            <a:r>
              <a:rPr lang="en-US" sz="1400" dirty="0" err="1" smtClean="0">
                <a:solidFill>
                  <a:prstClr val="black"/>
                </a:solidFill>
              </a:rPr>
              <a:t>los</a:t>
            </a:r>
            <a:r>
              <a:rPr lang="en-US" sz="1400" dirty="0" smtClean="0">
                <a:solidFill>
                  <a:prstClr val="black"/>
                </a:solidFill>
              </a:rPr>
              <a:t> </a:t>
            </a:r>
            <a:r>
              <a:rPr lang="en-US" sz="1400" dirty="0" err="1" smtClean="0">
                <a:solidFill>
                  <a:prstClr val="black"/>
                </a:solidFill>
              </a:rPr>
              <a:t>reinos</a:t>
            </a:r>
            <a:endParaRPr lang="en-US" sz="1400" b="1" u="sng" dirty="0">
              <a:solidFill>
                <a:prstClr val="black"/>
              </a:solidFill>
            </a:endParaRPr>
          </a:p>
        </p:txBody>
      </p:sp>
      <p:sp>
        <p:nvSpPr>
          <p:cNvPr id="22" name="TextBox 21"/>
          <p:cNvSpPr txBox="1"/>
          <p:nvPr/>
        </p:nvSpPr>
        <p:spPr>
          <a:xfrm>
            <a:off x="2965012" y="1975141"/>
            <a:ext cx="1959389" cy="523220"/>
          </a:xfrm>
          <a:prstGeom prst="rect">
            <a:avLst/>
          </a:prstGeom>
          <a:solidFill>
            <a:srgbClr val="FFFF00"/>
          </a:solidFill>
        </p:spPr>
        <p:txBody>
          <a:bodyPr wrap="square" rtlCol="0">
            <a:spAutoFit/>
          </a:bodyPr>
          <a:lstStyle/>
          <a:p>
            <a:pPr algn="ctr"/>
            <a:r>
              <a:rPr lang="en-US" sz="1400" dirty="0" smtClean="0">
                <a:solidFill>
                  <a:prstClr val="black"/>
                </a:solidFill>
              </a:rPr>
              <a:t>Oren a Dios, no a </a:t>
            </a:r>
            <a:r>
              <a:rPr lang="en-US" sz="1400" dirty="0" err="1" smtClean="0">
                <a:solidFill>
                  <a:prstClr val="black"/>
                </a:solidFill>
              </a:rPr>
              <a:t>objetos</a:t>
            </a:r>
            <a:endParaRPr lang="en-US" sz="1400" b="1" u="sng" dirty="0">
              <a:solidFill>
                <a:prstClr val="black"/>
              </a:solidFill>
            </a:endParaRPr>
          </a:p>
        </p:txBody>
      </p:sp>
      <p:sp>
        <p:nvSpPr>
          <p:cNvPr id="23" name="TextBox 22"/>
          <p:cNvSpPr txBox="1"/>
          <p:nvPr/>
        </p:nvSpPr>
        <p:spPr>
          <a:xfrm>
            <a:off x="2857832" y="2683218"/>
            <a:ext cx="2090416" cy="738664"/>
          </a:xfrm>
          <a:prstGeom prst="rect">
            <a:avLst/>
          </a:prstGeom>
          <a:solidFill>
            <a:srgbClr val="FFFF00"/>
          </a:solidFill>
        </p:spPr>
        <p:txBody>
          <a:bodyPr wrap="square" rtlCol="0">
            <a:spAutoFit/>
          </a:bodyPr>
          <a:lstStyle/>
          <a:p>
            <a:pPr algn="ctr"/>
            <a:r>
              <a:rPr lang="en-US" sz="1400" dirty="0" smtClean="0">
                <a:solidFill>
                  <a:prstClr val="black"/>
                </a:solidFill>
              </a:rPr>
              <a:t>Dios </a:t>
            </a:r>
            <a:r>
              <a:rPr lang="en-US" sz="1400" dirty="0" err="1" smtClean="0">
                <a:solidFill>
                  <a:prstClr val="black"/>
                </a:solidFill>
              </a:rPr>
              <a:t>humilla</a:t>
            </a:r>
            <a:r>
              <a:rPr lang="en-US" sz="1400" dirty="0" smtClean="0">
                <a:solidFill>
                  <a:prstClr val="black"/>
                </a:solidFill>
              </a:rPr>
              <a:t> a </a:t>
            </a:r>
            <a:r>
              <a:rPr lang="en-US" sz="1400" dirty="0" err="1" smtClean="0">
                <a:solidFill>
                  <a:prstClr val="black"/>
                </a:solidFill>
              </a:rPr>
              <a:t>los</a:t>
            </a:r>
            <a:r>
              <a:rPr lang="en-US" sz="1400" dirty="0" smtClean="0">
                <a:solidFill>
                  <a:prstClr val="black"/>
                </a:solidFill>
              </a:rPr>
              <a:t> </a:t>
            </a:r>
            <a:r>
              <a:rPr lang="en-US" sz="1400" dirty="0" err="1" smtClean="0">
                <a:solidFill>
                  <a:prstClr val="black"/>
                </a:solidFill>
              </a:rPr>
              <a:t>reyes</a:t>
            </a:r>
            <a:r>
              <a:rPr lang="en-US" sz="1400" dirty="0" smtClean="0">
                <a:solidFill>
                  <a:prstClr val="black"/>
                </a:solidFill>
              </a:rPr>
              <a:t> </a:t>
            </a:r>
            <a:r>
              <a:rPr lang="en-US" sz="1400" dirty="0" err="1" smtClean="0">
                <a:solidFill>
                  <a:prstClr val="black"/>
                </a:solidFill>
              </a:rPr>
              <a:t>poderosos</a:t>
            </a:r>
            <a:r>
              <a:rPr lang="en-US" sz="1400" dirty="0" smtClean="0">
                <a:solidFill>
                  <a:prstClr val="black"/>
                </a:solidFill>
              </a:rPr>
              <a:t> que </a:t>
            </a:r>
            <a:r>
              <a:rPr lang="en-US" sz="1400" dirty="0" err="1" smtClean="0">
                <a:solidFill>
                  <a:prstClr val="black"/>
                </a:solidFill>
              </a:rPr>
              <a:t>forman</a:t>
            </a:r>
            <a:r>
              <a:rPr lang="en-US" sz="1400" dirty="0" smtClean="0">
                <a:solidFill>
                  <a:prstClr val="black"/>
                </a:solidFill>
              </a:rPr>
              <a:t> </a:t>
            </a:r>
            <a:r>
              <a:rPr lang="en-US" sz="1400" dirty="0" err="1" smtClean="0">
                <a:solidFill>
                  <a:prstClr val="black"/>
                </a:solidFill>
              </a:rPr>
              <a:t>dinastías</a:t>
            </a:r>
            <a:endParaRPr lang="en-US" sz="1400" b="1" u="sng" dirty="0">
              <a:solidFill>
                <a:prstClr val="black"/>
              </a:solidFill>
            </a:endParaRPr>
          </a:p>
        </p:txBody>
      </p:sp>
      <p:pic>
        <p:nvPicPr>
          <p:cNvPr id="32"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556" y="3593056"/>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316870" y="3610122"/>
            <a:ext cx="827279"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a:t>
            </a:r>
            <a:r>
              <a:rPr lang="en-US" sz="1100" dirty="0">
                <a:solidFill>
                  <a:prstClr val="black"/>
                </a:solidFill>
                <a:latin typeface="Arial" panose="020B0604020202020204" pitchFamily="34" charset="0"/>
                <a:cs typeface="Arial" panose="020B0604020202020204" pitchFamily="34" charset="0"/>
              </a:rPr>
              <a:t>5</a:t>
            </a:r>
          </a:p>
        </p:txBody>
      </p:sp>
      <p:pic>
        <p:nvPicPr>
          <p:cNvPr id="36"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960" y="4334432"/>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316870" y="4341282"/>
            <a:ext cx="827279"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a:t>
            </a:r>
            <a:r>
              <a:rPr lang="en-US" sz="1100" dirty="0">
                <a:solidFill>
                  <a:prstClr val="black"/>
                </a:solidFill>
                <a:latin typeface="Arial" panose="020B0604020202020204" pitchFamily="34" charset="0"/>
                <a:cs typeface="Arial" panose="020B0604020202020204" pitchFamily="34" charset="0"/>
              </a:rPr>
              <a:t>6</a:t>
            </a:r>
          </a:p>
        </p:txBody>
      </p:sp>
      <p:pic>
        <p:nvPicPr>
          <p:cNvPr id="41"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343" y="4967991"/>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316870" y="4966365"/>
            <a:ext cx="827279"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a:t>
            </a:r>
            <a:r>
              <a:rPr lang="en-US" sz="1100" dirty="0">
                <a:solidFill>
                  <a:prstClr val="black"/>
                </a:solidFill>
                <a:latin typeface="Arial" panose="020B0604020202020204" pitchFamily="34" charset="0"/>
                <a:cs typeface="Arial" panose="020B0604020202020204" pitchFamily="34" charset="0"/>
              </a:rPr>
              <a:t>7</a:t>
            </a:r>
          </a:p>
        </p:txBody>
      </p:sp>
      <p:sp>
        <p:nvSpPr>
          <p:cNvPr id="59" name="TextBox 58"/>
          <p:cNvSpPr txBox="1"/>
          <p:nvPr/>
        </p:nvSpPr>
        <p:spPr>
          <a:xfrm>
            <a:off x="2861730" y="3572250"/>
            <a:ext cx="2086529" cy="738664"/>
          </a:xfrm>
          <a:prstGeom prst="rect">
            <a:avLst/>
          </a:prstGeom>
          <a:solidFill>
            <a:srgbClr val="FFFF00"/>
          </a:solidFill>
        </p:spPr>
        <p:txBody>
          <a:bodyPr wrap="square" rtlCol="0">
            <a:spAutoFit/>
          </a:bodyPr>
          <a:lstStyle/>
          <a:p>
            <a:pPr algn="ctr"/>
            <a:r>
              <a:rPr lang="en-US" sz="1400" dirty="0" smtClean="0">
                <a:solidFill>
                  <a:prstClr val="black"/>
                </a:solidFill>
              </a:rPr>
              <a:t>Dios </a:t>
            </a:r>
            <a:r>
              <a:rPr lang="en-US" sz="1400" dirty="0" err="1" smtClean="0">
                <a:solidFill>
                  <a:prstClr val="black"/>
                </a:solidFill>
              </a:rPr>
              <a:t>humilla</a:t>
            </a:r>
            <a:r>
              <a:rPr lang="en-US" sz="1400" dirty="0" smtClean="0">
                <a:solidFill>
                  <a:prstClr val="black"/>
                </a:solidFill>
              </a:rPr>
              <a:t> a </a:t>
            </a:r>
            <a:r>
              <a:rPr lang="en-US" sz="1400" dirty="0" err="1" smtClean="0">
                <a:solidFill>
                  <a:prstClr val="black"/>
                </a:solidFill>
              </a:rPr>
              <a:t>los</a:t>
            </a:r>
            <a:r>
              <a:rPr lang="en-US" sz="1400" dirty="0" smtClean="0">
                <a:solidFill>
                  <a:prstClr val="black"/>
                </a:solidFill>
              </a:rPr>
              <a:t> </a:t>
            </a:r>
            <a:r>
              <a:rPr lang="en-US" sz="1400" dirty="0" err="1" smtClean="0">
                <a:solidFill>
                  <a:prstClr val="black"/>
                </a:solidFill>
              </a:rPr>
              <a:t>reyes</a:t>
            </a:r>
            <a:r>
              <a:rPr lang="en-US" sz="1400" dirty="0" smtClean="0">
                <a:solidFill>
                  <a:prstClr val="black"/>
                </a:solidFill>
              </a:rPr>
              <a:t> </a:t>
            </a:r>
            <a:r>
              <a:rPr lang="en-US" sz="1400" dirty="0" err="1" smtClean="0">
                <a:solidFill>
                  <a:prstClr val="black"/>
                </a:solidFill>
              </a:rPr>
              <a:t>malos</a:t>
            </a:r>
            <a:r>
              <a:rPr lang="en-US" sz="1400" dirty="0" smtClean="0">
                <a:solidFill>
                  <a:prstClr val="black"/>
                </a:solidFill>
              </a:rPr>
              <a:t>, </a:t>
            </a:r>
            <a:r>
              <a:rPr lang="en-US" sz="1400" dirty="0" err="1" smtClean="0">
                <a:solidFill>
                  <a:prstClr val="black"/>
                </a:solidFill>
              </a:rPr>
              <a:t>consentidos</a:t>
            </a:r>
            <a:r>
              <a:rPr lang="en-US" sz="1400" dirty="0" smtClean="0">
                <a:solidFill>
                  <a:prstClr val="black"/>
                </a:solidFill>
              </a:rPr>
              <a:t> y </a:t>
            </a:r>
            <a:r>
              <a:rPr lang="en-US" sz="1400" dirty="0" err="1" smtClean="0">
                <a:solidFill>
                  <a:prstClr val="black"/>
                </a:solidFill>
              </a:rPr>
              <a:t>vanos</a:t>
            </a:r>
            <a:endParaRPr lang="en-US" sz="1400" b="1" u="sng" dirty="0">
              <a:solidFill>
                <a:prstClr val="black"/>
              </a:solidFill>
            </a:endParaRPr>
          </a:p>
        </p:txBody>
      </p:sp>
      <p:sp>
        <p:nvSpPr>
          <p:cNvPr id="60" name="TextBox 59"/>
          <p:cNvSpPr txBox="1"/>
          <p:nvPr/>
        </p:nvSpPr>
        <p:spPr>
          <a:xfrm>
            <a:off x="2833980" y="4377294"/>
            <a:ext cx="2114269" cy="307777"/>
          </a:xfrm>
          <a:prstGeom prst="rect">
            <a:avLst/>
          </a:prstGeom>
          <a:solidFill>
            <a:srgbClr val="FFFF00"/>
          </a:solidFill>
        </p:spPr>
        <p:txBody>
          <a:bodyPr wrap="square" rtlCol="0">
            <a:spAutoFit/>
          </a:bodyPr>
          <a:lstStyle/>
          <a:p>
            <a:pPr algn="ctr"/>
            <a:r>
              <a:rPr lang="en-US" sz="1400" dirty="0" smtClean="0">
                <a:solidFill>
                  <a:prstClr val="black"/>
                </a:solidFill>
              </a:rPr>
              <a:t>Oren a Dios, no a </a:t>
            </a:r>
            <a:r>
              <a:rPr lang="en-US" sz="1400" dirty="0" err="1" smtClean="0">
                <a:solidFill>
                  <a:prstClr val="black"/>
                </a:solidFill>
              </a:rPr>
              <a:t>reyes</a:t>
            </a:r>
            <a:endParaRPr lang="en-US" sz="1400" b="1" u="sng" dirty="0">
              <a:solidFill>
                <a:prstClr val="black"/>
              </a:solidFill>
            </a:endParaRPr>
          </a:p>
        </p:txBody>
      </p:sp>
      <p:grpSp>
        <p:nvGrpSpPr>
          <p:cNvPr id="66" name="Group 65"/>
          <p:cNvGrpSpPr/>
          <p:nvPr/>
        </p:nvGrpSpPr>
        <p:grpSpPr>
          <a:xfrm>
            <a:off x="4935446" y="1036895"/>
            <a:ext cx="1473989" cy="4281546"/>
            <a:chOff x="4935436" y="1036892"/>
            <a:chExt cx="1473989" cy="4281546"/>
          </a:xfrm>
        </p:grpSpPr>
        <p:sp>
          <p:nvSpPr>
            <p:cNvPr id="63" name="Bent Arrow 62"/>
            <p:cNvSpPr/>
            <p:nvPr/>
          </p:nvSpPr>
          <p:spPr>
            <a:xfrm flipH="1" flipV="1">
              <a:off x="5003319" y="4687174"/>
              <a:ext cx="1406106" cy="63126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64" name="Bent Arrow 63"/>
            <p:cNvSpPr/>
            <p:nvPr/>
          </p:nvSpPr>
          <p:spPr>
            <a:xfrm flipH="1">
              <a:off x="4935436" y="1036892"/>
              <a:ext cx="1473988" cy="63126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65" name="Rectangle 64"/>
            <p:cNvSpPr/>
            <p:nvPr/>
          </p:nvSpPr>
          <p:spPr>
            <a:xfrm>
              <a:off x="6249663" y="1627403"/>
              <a:ext cx="155275" cy="30576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84" name="Bent Arrow 83"/>
          <p:cNvSpPr/>
          <p:nvPr/>
        </p:nvSpPr>
        <p:spPr>
          <a:xfrm flipH="1">
            <a:off x="4853312" y="1967267"/>
            <a:ext cx="1214498" cy="631264"/>
          </a:xfrm>
          <a:prstGeom prst="ben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85" name="Bent Arrow 84"/>
          <p:cNvSpPr/>
          <p:nvPr/>
        </p:nvSpPr>
        <p:spPr>
          <a:xfrm flipH="1" flipV="1">
            <a:off x="4948275" y="4057811"/>
            <a:ext cx="1119563" cy="631264"/>
          </a:xfrm>
          <a:prstGeom prst="ben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86" name="Rectangle 85"/>
          <p:cNvSpPr/>
          <p:nvPr/>
        </p:nvSpPr>
        <p:spPr>
          <a:xfrm>
            <a:off x="5912544" y="2528986"/>
            <a:ext cx="155275" cy="161797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Bent Arrow 86"/>
          <p:cNvSpPr/>
          <p:nvPr/>
        </p:nvSpPr>
        <p:spPr>
          <a:xfrm flipH="1">
            <a:off x="4948259" y="2810951"/>
            <a:ext cx="607249" cy="631264"/>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88" name="Bent Arrow 87"/>
          <p:cNvSpPr/>
          <p:nvPr/>
        </p:nvSpPr>
        <p:spPr>
          <a:xfrm flipH="1" flipV="1">
            <a:off x="4948259" y="3366257"/>
            <a:ext cx="607249" cy="631264"/>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91" name="Rectangle 90"/>
          <p:cNvSpPr/>
          <p:nvPr/>
        </p:nvSpPr>
        <p:spPr>
          <a:xfrm>
            <a:off x="2896426" y="4896328"/>
            <a:ext cx="2047023" cy="4796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TextBox 61"/>
          <p:cNvSpPr txBox="1"/>
          <p:nvPr/>
        </p:nvSpPr>
        <p:spPr>
          <a:xfrm>
            <a:off x="2819157" y="4934686"/>
            <a:ext cx="2090415" cy="523220"/>
          </a:xfrm>
          <a:prstGeom prst="rect">
            <a:avLst/>
          </a:prstGeom>
          <a:solidFill>
            <a:srgbClr val="FFFF00"/>
          </a:solidFill>
        </p:spPr>
        <p:txBody>
          <a:bodyPr wrap="square" rtlCol="0">
            <a:spAutoFit/>
          </a:bodyPr>
          <a:lstStyle/>
          <a:p>
            <a:pPr algn="ctr"/>
            <a:r>
              <a:rPr lang="en-US" sz="1400" dirty="0">
                <a:solidFill>
                  <a:prstClr val="black"/>
                </a:solidFill>
              </a:rPr>
              <a:t>Dios </a:t>
            </a:r>
            <a:r>
              <a:rPr lang="en-US" sz="1400" dirty="0" err="1">
                <a:solidFill>
                  <a:prstClr val="black"/>
                </a:solidFill>
              </a:rPr>
              <a:t>controla</a:t>
            </a:r>
            <a:r>
              <a:rPr lang="en-US" sz="1400" dirty="0">
                <a:solidFill>
                  <a:prstClr val="black"/>
                </a:solidFill>
              </a:rPr>
              <a:t> el </a:t>
            </a:r>
            <a:r>
              <a:rPr lang="en-US" sz="1400" dirty="0" err="1">
                <a:solidFill>
                  <a:prstClr val="black"/>
                </a:solidFill>
              </a:rPr>
              <a:t>ascenso</a:t>
            </a:r>
            <a:r>
              <a:rPr lang="en-US" sz="1400" dirty="0">
                <a:solidFill>
                  <a:prstClr val="black"/>
                </a:solidFill>
              </a:rPr>
              <a:t> y la </a:t>
            </a:r>
            <a:r>
              <a:rPr lang="en-US" sz="1400" dirty="0" err="1">
                <a:solidFill>
                  <a:prstClr val="black"/>
                </a:solidFill>
              </a:rPr>
              <a:t>caída</a:t>
            </a:r>
            <a:r>
              <a:rPr lang="en-US" sz="1400" dirty="0">
                <a:solidFill>
                  <a:prstClr val="black"/>
                </a:solidFill>
              </a:rPr>
              <a:t> de </a:t>
            </a:r>
            <a:r>
              <a:rPr lang="en-US" sz="1400" dirty="0" err="1">
                <a:solidFill>
                  <a:prstClr val="black"/>
                </a:solidFill>
              </a:rPr>
              <a:t>los</a:t>
            </a:r>
            <a:r>
              <a:rPr lang="en-US" sz="1400" dirty="0">
                <a:solidFill>
                  <a:prstClr val="black"/>
                </a:solidFill>
              </a:rPr>
              <a:t> </a:t>
            </a:r>
            <a:r>
              <a:rPr lang="en-US" sz="1400" dirty="0" err="1">
                <a:solidFill>
                  <a:prstClr val="black"/>
                </a:solidFill>
              </a:rPr>
              <a:t>reinos</a:t>
            </a:r>
            <a:endParaRPr lang="en-US" sz="1400" b="1" u="sng" dirty="0">
              <a:solidFill>
                <a:prstClr val="black"/>
              </a:solidFill>
            </a:endParaRPr>
          </a:p>
        </p:txBody>
      </p:sp>
      <p:grpSp>
        <p:nvGrpSpPr>
          <p:cNvPr id="2" name="Group 1"/>
          <p:cNvGrpSpPr/>
          <p:nvPr/>
        </p:nvGrpSpPr>
        <p:grpSpPr>
          <a:xfrm>
            <a:off x="1084930" y="28002"/>
            <a:ext cx="1992868" cy="5676027"/>
            <a:chOff x="1084930" y="28001"/>
            <a:chExt cx="1992868" cy="5676027"/>
          </a:xfrm>
        </p:grpSpPr>
        <p:sp>
          <p:nvSpPr>
            <p:cNvPr id="7" name="TextBox 6"/>
            <p:cNvSpPr txBox="1"/>
            <p:nvPr/>
          </p:nvSpPr>
          <p:spPr>
            <a:xfrm>
              <a:off x="1453692" y="200549"/>
              <a:ext cx="841769" cy="400011"/>
            </a:xfrm>
            <a:prstGeom prst="rect">
              <a:avLst/>
            </a:prstGeom>
            <a:noFill/>
          </p:spPr>
          <p:txBody>
            <a:bodyPr wrap="none" lIns="91345" tIns="45671" rIns="91345" bIns="45671" rtlCol="0">
              <a:spAutoFit/>
            </a:bodyPr>
            <a:lstStyle/>
            <a:p>
              <a:pPr algn="r"/>
              <a:r>
                <a:rPr lang="en-US" sz="1000" i="1" dirty="0" err="1" smtClean="0">
                  <a:solidFill>
                    <a:prstClr val="black"/>
                  </a:solidFill>
                  <a:latin typeface="Arial" panose="020B0604020202020204" pitchFamily="34" charset="0"/>
                  <a:cs typeface="Arial" panose="020B0604020202020204" pitchFamily="34" charset="0"/>
                </a:rPr>
                <a:t>Llevado</a:t>
              </a:r>
              <a:r>
                <a:rPr lang="en-US" sz="1000" i="1" dirty="0" smtClean="0">
                  <a:solidFill>
                    <a:prstClr val="black"/>
                  </a:solidFill>
                  <a:latin typeface="Arial" panose="020B0604020202020204" pitchFamily="34" charset="0"/>
                  <a:cs typeface="Arial" panose="020B0604020202020204" pitchFamily="34" charset="0"/>
                </a:rPr>
                <a:t> </a:t>
              </a:r>
              <a:r>
                <a:rPr lang="en-US" sz="1000" i="1" dirty="0" err="1" smtClean="0">
                  <a:solidFill>
                    <a:prstClr val="black"/>
                  </a:solidFill>
                  <a:latin typeface="Arial" panose="020B0604020202020204" pitchFamily="34" charset="0"/>
                  <a:cs typeface="Arial" panose="020B0604020202020204" pitchFamily="34" charset="0"/>
                </a:rPr>
                <a:t>en</a:t>
              </a:r>
              <a:r>
                <a:rPr lang="en-US" sz="1000" i="1" dirty="0" smtClean="0">
                  <a:solidFill>
                    <a:prstClr val="black"/>
                  </a:solidFill>
                  <a:latin typeface="Arial" panose="020B0604020202020204" pitchFamily="34" charset="0"/>
                  <a:cs typeface="Arial" panose="020B0604020202020204" pitchFamily="34" charset="0"/>
                </a:rPr>
                <a:t> </a:t>
              </a:r>
              <a:br>
                <a:rPr lang="en-US" sz="1000" i="1" dirty="0" smtClean="0">
                  <a:solidFill>
                    <a:prstClr val="black"/>
                  </a:solidFill>
                  <a:latin typeface="Arial" panose="020B0604020202020204" pitchFamily="34" charset="0"/>
                  <a:cs typeface="Arial" panose="020B0604020202020204" pitchFamily="34" charset="0"/>
                </a:rPr>
              </a:br>
              <a:r>
                <a:rPr lang="en-US" sz="1000" i="1" dirty="0" err="1" smtClean="0">
                  <a:solidFill>
                    <a:prstClr val="black"/>
                  </a:solidFill>
                  <a:latin typeface="Arial" panose="020B0604020202020204" pitchFamily="34" charset="0"/>
                  <a:cs typeface="Arial" panose="020B0604020202020204" pitchFamily="34" charset="0"/>
                </a:rPr>
                <a:t>cautiverio</a:t>
              </a:r>
              <a:endParaRPr lang="en-US" sz="1000" i="1" dirty="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1412381" y="933024"/>
              <a:ext cx="1083759" cy="553899"/>
            </a:xfrm>
            <a:prstGeom prst="rect">
              <a:avLst/>
            </a:prstGeom>
            <a:noFill/>
          </p:spPr>
          <p:txBody>
            <a:bodyPr wrap="none" lIns="91345" tIns="45671" rIns="91345" bIns="45671" rtlCol="0">
              <a:spAutoFit/>
            </a:bodyPr>
            <a:lstStyle/>
            <a:p>
              <a:pPr algn="r"/>
              <a:r>
                <a:rPr lang="en-US" sz="1000" i="1" dirty="0" err="1" smtClean="0">
                  <a:solidFill>
                    <a:prstClr val="black"/>
                  </a:solidFill>
                  <a:latin typeface="Arial" panose="020B0604020202020204" pitchFamily="34" charset="0"/>
                  <a:cs typeface="Arial" panose="020B0604020202020204" pitchFamily="34" charset="0"/>
                </a:rPr>
                <a:t>Interpreta</a:t>
              </a:r>
              <a:r>
                <a:rPr lang="en-US" sz="1000" i="1" dirty="0" smtClean="0">
                  <a:solidFill>
                    <a:prstClr val="black"/>
                  </a:solidFill>
                  <a:latin typeface="Arial" panose="020B0604020202020204" pitchFamily="34" charset="0"/>
                  <a:cs typeface="Arial" panose="020B0604020202020204" pitchFamily="34" charset="0"/>
                </a:rPr>
                <a:t> el </a:t>
              </a:r>
              <a:br>
                <a:rPr lang="en-US" sz="1000" i="1" dirty="0" smtClean="0">
                  <a:solidFill>
                    <a:prstClr val="black"/>
                  </a:solidFill>
                  <a:latin typeface="Arial" panose="020B0604020202020204" pitchFamily="34" charset="0"/>
                  <a:cs typeface="Arial" panose="020B0604020202020204" pitchFamily="34" charset="0"/>
                </a:rPr>
              </a:br>
              <a:r>
                <a:rPr lang="en-US" sz="1000" i="1" dirty="0" err="1" smtClean="0">
                  <a:solidFill>
                    <a:prstClr val="black"/>
                  </a:solidFill>
                  <a:latin typeface="Arial" panose="020B0604020202020204" pitchFamily="34" charset="0"/>
                  <a:cs typeface="Arial" panose="020B0604020202020204" pitchFamily="34" charset="0"/>
                </a:rPr>
                <a:t>sueño</a:t>
              </a:r>
              <a:r>
                <a:rPr lang="en-US" sz="1000" i="1" dirty="0" smtClean="0">
                  <a:solidFill>
                    <a:prstClr val="black"/>
                  </a:solidFill>
                  <a:latin typeface="Arial" panose="020B0604020202020204" pitchFamily="34" charset="0"/>
                  <a:cs typeface="Arial" panose="020B0604020202020204" pitchFamily="34" charset="0"/>
                </a:rPr>
                <a:t> de</a:t>
              </a:r>
            </a:p>
            <a:p>
              <a:pPr algn="r"/>
              <a:r>
                <a:rPr lang="es-ES" sz="1000" i="1" dirty="0" smtClean="0">
                  <a:solidFill>
                    <a:prstClr val="black"/>
                  </a:solidFill>
                  <a:latin typeface="Arial" panose="020B0604020202020204" pitchFamily="34" charset="0"/>
                  <a:cs typeface="Arial" panose="020B0604020202020204" pitchFamily="34" charset="0"/>
                </a:rPr>
                <a:t>Nabucodonosor</a:t>
              </a:r>
              <a:endParaRPr lang="en-US" sz="1000" i="1" dirty="0">
                <a:solidFill>
                  <a:prstClr val="black"/>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5700" y="1846299"/>
              <a:ext cx="1202098" cy="805233"/>
            </a:xfrm>
            <a:prstGeom prst="rect">
              <a:avLst/>
            </a:prstGeom>
          </p:spPr>
        </p:pic>
        <p:sp>
          <p:nvSpPr>
            <p:cNvPr id="14" name="TextBox 13"/>
            <p:cNvSpPr txBox="1"/>
            <p:nvPr/>
          </p:nvSpPr>
          <p:spPr>
            <a:xfrm>
              <a:off x="1458003" y="1997604"/>
              <a:ext cx="743986" cy="400011"/>
            </a:xfrm>
            <a:prstGeom prst="rect">
              <a:avLst/>
            </a:prstGeom>
            <a:noFill/>
          </p:spPr>
          <p:txBody>
            <a:bodyPr wrap="none" lIns="91345" tIns="45671" rIns="91345" bIns="45671" rtlCol="0">
              <a:spAutoFit/>
            </a:bodyPr>
            <a:lstStyle/>
            <a:p>
              <a:pPr algn="r"/>
              <a:r>
                <a:rPr lang="en-US" sz="1000" i="1" dirty="0" err="1" smtClean="0">
                  <a:solidFill>
                    <a:prstClr val="black"/>
                  </a:solidFill>
                  <a:latin typeface="Arial" panose="020B0604020202020204" pitchFamily="34" charset="0"/>
                  <a:cs typeface="Arial" panose="020B0604020202020204" pitchFamily="34" charset="0"/>
                </a:rPr>
                <a:t>Horno</a:t>
              </a:r>
              <a:r>
                <a:rPr lang="en-US" sz="1000" i="1" dirty="0" smtClean="0">
                  <a:solidFill>
                    <a:prstClr val="black"/>
                  </a:solidFill>
                  <a:latin typeface="Arial" panose="020B0604020202020204" pitchFamily="34" charset="0"/>
                  <a:cs typeface="Arial" panose="020B0604020202020204" pitchFamily="34" charset="0"/>
                </a:rPr>
                <a:t> de </a:t>
              </a:r>
              <a:br>
                <a:rPr lang="en-US" sz="1000" i="1" dirty="0" smtClean="0">
                  <a:solidFill>
                    <a:prstClr val="black"/>
                  </a:solidFill>
                  <a:latin typeface="Arial" panose="020B0604020202020204" pitchFamily="34" charset="0"/>
                  <a:cs typeface="Arial" panose="020B0604020202020204" pitchFamily="34" charset="0"/>
                </a:rPr>
              </a:br>
              <a:r>
                <a:rPr lang="en-US" sz="1000" i="1" dirty="0" err="1" smtClean="0">
                  <a:solidFill>
                    <a:prstClr val="black"/>
                  </a:solidFill>
                  <a:latin typeface="Arial" panose="020B0604020202020204" pitchFamily="34" charset="0"/>
                  <a:cs typeface="Arial" panose="020B0604020202020204" pitchFamily="34" charset="0"/>
                </a:rPr>
                <a:t>fuego</a:t>
              </a:r>
              <a:endParaRPr lang="en-US" sz="1000" i="1" dirty="0">
                <a:solidFill>
                  <a:prstClr val="black"/>
                </a:solidFill>
                <a:latin typeface="Arial" panose="020B0604020202020204" pitchFamily="34" charset="0"/>
                <a:cs typeface="Arial" panose="020B0604020202020204" pitchFamily="34" charset="0"/>
              </a:endParaRPr>
            </a:p>
          </p:txBody>
        </p:sp>
        <p:sp>
          <p:nvSpPr>
            <p:cNvPr id="16" name="TextBox 15"/>
            <p:cNvSpPr txBox="1"/>
            <p:nvPr/>
          </p:nvSpPr>
          <p:spPr>
            <a:xfrm>
              <a:off x="1412382" y="2767494"/>
              <a:ext cx="1083758" cy="553899"/>
            </a:xfrm>
            <a:prstGeom prst="rect">
              <a:avLst/>
            </a:prstGeom>
            <a:noFill/>
          </p:spPr>
          <p:txBody>
            <a:bodyPr wrap="none" lIns="91345" tIns="45671" rIns="91345" bIns="45671" rtlCol="0">
              <a:spAutoFit/>
            </a:bodyPr>
            <a:lstStyle/>
            <a:p>
              <a:pPr algn="r"/>
              <a:r>
                <a:rPr lang="en-US" sz="1000" i="1" dirty="0" err="1">
                  <a:solidFill>
                    <a:prstClr val="black"/>
                  </a:solidFill>
                  <a:latin typeface="Arial" panose="020B0604020202020204" pitchFamily="34" charset="0"/>
                  <a:cs typeface="Arial" panose="020B0604020202020204" pitchFamily="34" charset="0"/>
                </a:rPr>
                <a:t>Interpreta</a:t>
              </a:r>
              <a:r>
                <a:rPr lang="en-US" sz="1000" i="1" dirty="0">
                  <a:solidFill>
                    <a:prstClr val="black"/>
                  </a:solidFill>
                  <a:latin typeface="Arial" panose="020B0604020202020204" pitchFamily="34" charset="0"/>
                  <a:cs typeface="Arial" panose="020B0604020202020204" pitchFamily="34" charset="0"/>
                </a:rPr>
                <a:t> el </a:t>
              </a:r>
              <a:br>
                <a:rPr lang="en-US" sz="1000" i="1" dirty="0">
                  <a:solidFill>
                    <a:prstClr val="black"/>
                  </a:solidFill>
                  <a:latin typeface="Arial" panose="020B0604020202020204" pitchFamily="34" charset="0"/>
                  <a:cs typeface="Arial" panose="020B0604020202020204" pitchFamily="34" charset="0"/>
                </a:rPr>
              </a:br>
              <a:r>
                <a:rPr lang="en-US" sz="1000" i="1" dirty="0" err="1">
                  <a:solidFill>
                    <a:prstClr val="black"/>
                  </a:solidFill>
                  <a:latin typeface="Arial" panose="020B0604020202020204" pitchFamily="34" charset="0"/>
                  <a:cs typeface="Arial" panose="020B0604020202020204" pitchFamily="34" charset="0"/>
                </a:rPr>
                <a:t>sueño</a:t>
              </a:r>
              <a:r>
                <a:rPr lang="en-US" sz="1000" i="1" dirty="0">
                  <a:solidFill>
                    <a:prstClr val="black"/>
                  </a:solidFill>
                  <a:latin typeface="Arial" panose="020B0604020202020204" pitchFamily="34" charset="0"/>
                  <a:cs typeface="Arial" panose="020B0604020202020204" pitchFamily="34" charset="0"/>
                </a:rPr>
                <a:t> de</a:t>
              </a:r>
            </a:p>
            <a:p>
              <a:pPr algn="r"/>
              <a:r>
                <a:rPr lang="es-ES" sz="1000" i="1" dirty="0">
                  <a:solidFill>
                    <a:prstClr val="black"/>
                  </a:solidFill>
                  <a:latin typeface="Arial" panose="020B0604020202020204" pitchFamily="34" charset="0"/>
                  <a:cs typeface="Arial" panose="020B0604020202020204" pitchFamily="34" charset="0"/>
                </a:rPr>
                <a:t>Nabucodonosor</a:t>
              </a:r>
              <a:endParaRPr lang="en-US" sz="1000" i="1" dirty="0">
                <a:solidFill>
                  <a:prstClr val="black"/>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53283" y="2500915"/>
              <a:ext cx="408447" cy="1071336"/>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4542" y="28001"/>
              <a:ext cx="566689" cy="807380"/>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6464" y="871381"/>
              <a:ext cx="314034" cy="959230"/>
            </a:xfrm>
            <a:prstGeom prst="rect">
              <a:avLst/>
            </a:prstGeom>
          </p:spPr>
        </p:pic>
        <p:sp>
          <p:nvSpPr>
            <p:cNvPr id="34" name="TextBox 33"/>
            <p:cNvSpPr txBox="1"/>
            <p:nvPr/>
          </p:nvSpPr>
          <p:spPr>
            <a:xfrm>
              <a:off x="1142897" y="3593058"/>
              <a:ext cx="958789" cy="553899"/>
            </a:xfrm>
            <a:prstGeom prst="rect">
              <a:avLst/>
            </a:prstGeom>
            <a:noFill/>
          </p:spPr>
          <p:txBody>
            <a:bodyPr wrap="none" lIns="91345" tIns="45671" rIns="91345" bIns="45671" rtlCol="0">
              <a:spAutoFit/>
            </a:bodyPr>
            <a:lstStyle/>
            <a:p>
              <a:pPr algn="r"/>
              <a:r>
                <a:rPr lang="en-US" sz="1000" i="1" dirty="0" err="1" smtClean="0">
                  <a:solidFill>
                    <a:prstClr val="black"/>
                  </a:solidFill>
                  <a:latin typeface="Arial" panose="020B0604020202020204" pitchFamily="34" charset="0"/>
                  <a:cs typeface="Arial" panose="020B0604020202020204" pitchFamily="34" charset="0"/>
                </a:rPr>
                <a:t>Interpreta</a:t>
              </a:r>
              <a:r>
                <a:rPr lang="en-US" sz="1000" i="1" dirty="0" smtClean="0">
                  <a:solidFill>
                    <a:prstClr val="black"/>
                  </a:solidFill>
                  <a:latin typeface="Arial" panose="020B0604020202020204" pitchFamily="34" charset="0"/>
                  <a:cs typeface="Arial" panose="020B0604020202020204" pitchFamily="34" charset="0"/>
                </a:rPr>
                <a:t> </a:t>
              </a:r>
              <a:br>
                <a:rPr lang="en-US" sz="1000" i="1" dirty="0" smtClean="0">
                  <a:solidFill>
                    <a:prstClr val="black"/>
                  </a:solidFill>
                  <a:latin typeface="Arial" panose="020B0604020202020204" pitchFamily="34" charset="0"/>
                  <a:cs typeface="Arial" panose="020B0604020202020204" pitchFamily="34" charset="0"/>
                </a:rPr>
              </a:br>
              <a:r>
                <a:rPr lang="en-US" sz="1000" i="1" dirty="0" smtClean="0">
                  <a:solidFill>
                    <a:prstClr val="black"/>
                  </a:solidFill>
                  <a:latin typeface="Arial" panose="020B0604020202020204" pitchFamily="34" charset="0"/>
                  <a:cs typeface="Arial" panose="020B0604020202020204" pitchFamily="34" charset="0"/>
                </a:rPr>
                <a:t>la </a:t>
              </a:r>
              <a:r>
                <a:rPr lang="en-US" sz="1000" i="1" dirty="0" err="1" smtClean="0">
                  <a:solidFill>
                    <a:prstClr val="black"/>
                  </a:solidFill>
                  <a:latin typeface="Arial" panose="020B0604020202020204" pitchFamily="34" charset="0"/>
                  <a:cs typeface="Arial" panose="020B0604020202020204" pitchFamily="34" charset="0"/>
                </a:rPr>
                <a:t>inscripción</a:t>
              </a:r>
              <a:r>
                <a:rPr lang="en-US" sz="1000" i="1" dirty="0" smtClean="0">
                  <a:solidFill>
                    <a:prstClr val="black"/>
                  </a:solidFill>
                  <a:latin typeface="Arial" panose="020B0604020202020204" pitchFamily="34" charset="0"/>
                  <a:cs typeface="Arial" panose="020B0604020202020204" pitchFamily="34" charset="0"/>
                </a:rPr>
                <a:t> </a:t>
              </a:r>
              <a:br>
                <a:rPr lang="en-US" sz="1000" i="1" dirty="0" smtClean="0">
                  <a:solidFill>
                    <a:prstClr val="black"/>
                  </a:solidFill>
                  <a:latin typeface="Arial" panose="020B0604020202020204" pitchFamily="34" charset="0"/>
                  <a:cs typeface="Arial" panose="020B0604020202020204" pitchFamily="34" charset="0"/>
                </a:rPr>
              </a:br>
              <a:r>
                <a:rPr lang="en-US" sz="1000" i="1" dirty="0" err="1" smtClean="0">
                  <a:solidFill>
                    <a:prstClr val="black"/>
                  </a:solidFill>
                  <a:latin typeface="Arial" panose="020B0604020202020204" pitchFamily="34" charset="0"/>
                  <a:cs typeface="Arial" panose="020B0604020202020204" pitchFamily="34" charset="0"/>
                </a:rPr>
                <a:t>en</a:t>
              </a:r>
              <a:r>
                <a:rPr lang="en-US" sz="1000" i="1" dirty="0" smtClean="0">
                  <a:solidFill>
                    <a:prstClr val="black"/>
                  </a:solidFill>
                  <a:latin typeface="Arial" panose="020B0604020202020204" pitchFamily="34" charset="0"/>
                  <a:cs typeface="Arial" panose="020B0604020202020204" pitchFamily="34" charset="0"/>
                </a:rPr>
                <a:t> la pared</a:t>
              </a:r>
              <a:endParaRPr lang="en-US" sz="1000" i="1" dirty="0">
                <a:solidFill>
                  <a:prstClr val="black"/>
                </a:solidFill>
                <a:latin typeface="Arial" panose="020B0604020202020204" pitchFamily="34" charset="0"/>
                <a:cs typeface="Arial" panose="020B0604020202020204" pitchFamily="34" charset="0"/>
              </a:endParaRPr>
            </a:p>
          </p:txBody>
        </p:sp>
        <p:sp>
          <p:nvSpPr>
            <p:cNvPr id="35" name="TextBox 34"/>
            <p:cNvSpPr txBox="1"/>
            <p:nvPr/>
          </p:nvSpPr>
          <p:spPr>
            <a:xfrm rot="3238812">
              <a:off x="1963736" y="3739376"/>
              <a:ext cx="1026051" cy="338455"/>
            </a:xfrm>
            <a:prstGeom prst="rect">
              <a:avLst/>
            </a:prstGeom>
            <a:noFill/>
          </p:spPr>
          <p:txBody>
            <a:bodyPr wrap="none" lIns="91345" tIns="45671" rIns="91345" bIns="45671" rtlCol="0">
              <a:spAutoFit/>
            </a:bodyPr>
            <a:lstStyle/>
            <a:p>
              <a:r>
                <a:rPr lang="en-US" sz="800" i="1" dirty="0">
                  <a:solidFill>
                    <a:prstClr val="black"/>
                  </a:solidFill>
                  <a:latin typeface="Arial" panose="020B0604020202020204" pitchFamily="34" charset="0"/>
                  <a:cs typeface="Arial" panose="020B0604020202020204" pitchFamily="34" charset="0"/>
                </a:rPr>
                <a:t>MENE, MENE, </a:t>
              </a:r>
            </a:p>
            <a:p>
              <a:r>
                <a:rPr lang="en-US" sz="800" i="1" dirty="0">
                  <a:solidFill>
                    <a:prstClr val="black"/>
                  </a:solidFill>
                  <a:latin typeface="Arial" panose="020B0604020202020204" pitchFamily="34" charset="0"/>
                  <a:cs typeface="Arial" panose="020B0604020202020204" pitchFamily="34" charset="0"/>
                </a:rPr>
                <a:t>TEKEL, </a:t>
              </a:r>
              <a:r>
                <a:rPr lang="en-US" sz="800" i="1" dirty="0" smtClean="0">
                  <a:solidFill>
                    <a:prstClr val="black"/>
                  </a:solidFill>
                  <a:latin typeface="Arial" panose="020B0604020202020204" pitchFamily="34" charset="0"/>
                  <a:cs typeface="Arial" panose="020B0604020202020204" pitchFamily="34" charset="0"/>
                </a:rPr>
                <a:t>UPARSÍN</a:t>
              </a:r>
              <a:endParaRPr lang="en-US" sz="800" i="1" dirty="0">
                <a:solidFill>
                  <a:prstClr val="black"/>
                </a:solidFill>
                <a:latin typeface="Arial" panose="020B0604020202020204" pitchFamily="34" charset="0"/>
                <a:cs typeface="Arial" panose="020B0604020202020204" pitchFamily="34" charset="0"/>
              </a:endParaRPr>
            </a:p>
          </p:txBody>
        </p:sp>
        <p:pic>
          <p:nvPicPr>
            <p:cNvPr id="43" name="Picture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4930" y="5110829"/>
              <a:ext cx="657153" cy="415241"/>
            </a:xfrm>
            <a:prstGeom prst="rect">
              <a:avLst/>
            </a:prstGeom>
          </p:spPr>
        </p:pic>
        <p:pic>
          <p:nvPicPr>
            <p:cNvPr id="45" name="Picture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93613" y="4939187"/>
              <a:ext cx="952685" cy="577347"/>
            </a:xfrm>
            <a:prstGeom prst="rect">
              <a:avLst/>
            </a:prstGeom>
          </p:spPr>
        </p:pic>
        <p:pic>
          <p:nvPicPr>
            <p:cNvPr id="52" name="Picture 5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936763" y="4285041"/>
              <a:ext cx="882382" cy="577172"/>
            </a:xfrm>
            <a:prstGeom prst="rect">
              <a:avLst/>
            </a:prstGeom>
          </p:spPr>
        </p:pic>
        <p:sp>
          <p:nvSpPr>
            <p:cNvPr id="58" name="TextBox 57"/>
            <p:cNvSpPr txBox="1"/>
            <p:nvPr/>
          </p:nvSpPr>
          <p:spPr>
            <a:xfrm>
              <a:off x="1249310" y="4285053"/>
              <a:ext cx="758349" cy="400011"/>
            </a:xfrm>
            <a:prstGeom prst="rect">
              <a:avLst/>
            </a:prstGeom>
            <a:noFill/>
          </p:spPr>
          <p:txBody>
            <a:bodyPr wrap="none" lIns="91345" tIns="45671" rIns="91345" bIns="45671" rtlCol="0">
              <a:spAutoFit/>
            </a:bodyPr>
            <a:lstStyle/>
            <a:p>
              <a:pPr algn="r"/>
              <a:r>
                <a:rPr lang="en-US" sz="1000" i="1" dirty="0" err="1" smtClean="0">
                  <a:solidFill>
                    <a:prstClr val="black"/>
                  </a:solidFill>
                  <a:latin typeface="Arial" panose="020B0604020202020204" pitchFamily="34" charset="0"/>
                  <a:cs typeface="Arial" panose="020B0604020202020204" pitchFamily="34" charset="0"/>
                </a:rPr>
                <a:t>Foso</a:t>
              </a:r>
              <a:r>
                <a:rPr lang="en-US" sz="1000" i="1" dirty="0" smtClean="0">
                  <a:solidFill>
                    <a:prstClr val="black"/>
                  </a:solidFill>
                  <a:latin typeface="Arial" panose="020B0604020202020204" pitchFamily="34" charset="0"/>
                  <a:cs typeface="Arial" panose="020B0604020202020204" pitchFamily="34" charset="0"/>
                </a:rPr>
                <a:t> de</a:t>
              </a:r>
              <a:br>
                <a:rPr lang="en-US" sz="1000" i="1" dirty="0" smtClean="0">
                  <a:solidFill>
                    <a:prstClr val="black"/>
                  </a:solidFill>
                  <a:latin typeface="Arial" panose="020B0604020202020204" pitchFamily="34" charset="0"/>
                  <a:cs typeface="Arial" panose="020B0604020202020204" pitchFamily="34" charset="0"/>
                </a:rPr>
              </a:br>
              <a:r>
                <a:rPr lang="en-US" sz="1000" i="1" dirty="0" err="1" smtClean="0">
                  <a:solidFill>
                    <a:prstClr val="black"/>
                  </a:solidFill>
                  <a:latin typeface="Arial" panose="020B0604020202020204" pitchFamily="34" charset="0"/>
                  <a:cs typeface="Arial" panose="020B0604020202020204" pitchFamily="34" charset="0"/>
                </a:rPr>
                <a:t>los</a:t>
              </a:r>
              <a:r>
                <a:rPr lang="en-US" sz="1000" i="1" dirty="0" smtClean="0">
                  <a:solidFill>
                    <a:prstClr val="black"/>
                  </a:solidFill>
                  <a:latin typeface="Arial" panose="020B0604020202020204" pitchFamily="34" charset="0"/>
                  <a:cs typeface="Arial" panose="020B0604020202020204" pitchFamily="34" charset="0"/>
                </a:rPr>
                <a:t> </a:t>
              </a:r>
              <a:r>
                <a:rPr lang="en-US" sz="1000" i="1" dirty="0" err="1" smtClean="0">
                  <a:solidFill>
                    <a:prstClr val="black"/>
                  </a:solidFill>
                  <a:latin typeface="Arial" panose="020B0604020202020204" pitchFamily="34" charset="0"/>
                  <a:cs typeface="Arial" panose="020B0604020202020204" pitchFamily="34" charset="0"/>
                </a:rPr>
                <a:t>leones</a:t>
              </a:r>
              <a:endParaRPr lang="en-US" sz="1000" i="1" dirty="0">
                <a:solidFill>
                  <a:prstClr val="black"/>
                </a:solidFill>
                <a:latin typeface="Arial" panose="020B0604020202020204" pitchFamily="34" charset="0"/>
                <a:cs typeface="Arial" panose="020B0604020202020204" pitchFamily="34" charset="0"/>
              </a:endParaRPr>
            </a:p>
          </p:txBody>
        </p:sp>
        <p:pic>
          <p:nvPicPr>
            <p:cNvPr id="46" name="Picture 4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54728" y="4875766"/>
              <a:ext cx="753170" cy="442674"/>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97264" y="5162455"/>
              <a:ext cx="472601" cy="367856"/>
            </a:xfrm>
            <a:prstGeom prst="rect">
              <a:avLst/>
            </a:prstGeom>
          </p:spPr>
        </p:pic>
        <p:sp>
          <p:nvSpPr>
            <p:cNvPr id="93" name="TextBox 92"/>
            <p:cNvSpPr txBox="1"/>
            <p:nvPr/>
          </p:nvSpPr>
          <p:spPr>
            <a:xfrm>
              <a:off x="1831898" y="5457906"/>
              <a:ext cx="1064523" cy="246122"/>
            </a:xfrm>
            <a:prstGeom prst="rect">
              <a:avLst/>
            </a:prstGeom>
            <a:noFill/>
          </p:spPr>
          <p:txBody>
            <a:bodyPr wrap="none" lIns="91345" tIns="45671" rIns="91345" bIns="45671" rtlCol="0">
              <a:spAutoFit/>
            </a:bodyPr>
            <a:lstStyle/>
            <a:p>
              <a:pPr algn="r"/>
              <a:r>
                <a:rPr lang="en-US" sz="1000" i="1" dirty="0" err="1" smtClean="0">
                  <a:solidFill>
                    <a:prstClr val="black"/>
                  </a:solidFill>
                  <a:latin typeface="Arial" panose="020B0604020202020204" pitchFamily="34" charset="0"/>
                  <a:cs typeface="Arial" panose="020B0604020202020204" pitchFamily="34" charset="0"/>
                </a:rPr>
                <a:t>Bestias</a:t>
              </a:r>
              <a:r>
                <a:rPr lang="en-US" sz="1000" i="1" dirty="0" smtClean="0">
                  <a:solidFill>
                    <a:prstClr val="black"/>
                  </a:solidFill>
                  <a:latin typeface="Arial" panose="020B0604020202020204" pitchFamily="34" charset="0"/>
                  <a:cs typeface="Arial" panose="020B0604020202020204" pitchFamily="34" charset="0"/>
                </a:rPr>
                <a:t> del mar</a:t>
              </a:r>
              <a:endParaRPr lang="en-US" sz="1000" i="1" dirty="0">
                <a:solidFill>
                  <a:prstClr val="black"/>
                </a:solidFill>
                <a:latin typeface="Arial" panose="020B0604020202020204" pitchFamily="34" charset="0"/>
                <a:cs typeface="Arial" panose="020B0604020202020204" pitchFamily="34" charset="0"/>
              </a:endParaRPr>
            </a:p>
          </p:txBody>
        </p:sp>
      </p:grpSp>
      <p:sp>
        <p:nvSpPr>
          <p:cNvPr id="27" name="TextBox 26"/>
          <p:cNvSpPr txBox="1"/>
          <p:nvPr/>
        </p:nvSpPr>
        <p:spPr>
          <a:xfrm>
            <a:off x="6572250" y="1975141"/>
            <a:ext cx="2273270" cy="769441"/>
          </a:xfrm>
          <a:prstGeom prst="rect">
            <a:avLst/>
          </a:prstGeom>
        </p:spPr>
        <p:txBody>
          <a:bodyPr vert="horz" lIns="91440" tIns="45720" rIns="91440" bIns="45720" rtlCol="0" anchor="ctr">
            <a:noAutofit/>
          </a:bodyPr>
          <a:lstStyle>
            <a:lvl1pPr algn="ctr" defTabSz="914400">
              <a:spcBef>
                <a:spcPct val="0"/>
              </a:spcBef>
              <a:buNone/>
              <a:defRPr sz="4400" b="1">
                <a:solidFill>
                  <a:srgbClr val="FFFF00"/>
                </a:solidFill>
                <a:effectLst>
                  <a:outerShdw blurRad="38100" dist="38100" dir="2700000" algn="tl">
                    <a:srgbClr val="000000">
                      <a:alpha val="43137"/>
                    </a:srgbClr>
                  </a:outerShdw>
                </a:effectLst>
                <a:latin typeface="+mj-lt"/>
                <a:ea typeface="+mj-ea"/>
                <a:cs typeface="+mj-cs"/>
              </a:defRPr>
            </a:lvl1pPr>
          </a:lstStyle>
          <a:p>
            <a:r>
              <a:rPr lang="en-US" sz="4000" dirty="0" smtClean="0">
                <a:solidFill>
                  <a:srgbClr val="002060"/>
                </a:solidFill>
              </a:rPr>
              <a:t>Name </a:t>
            </a:r>
          </a:p>
          <a:p>
            <a:r>
              <a:rPr lang="en-US" sz="4000" dirty="0" smtClean="0">
                <a:solidFill>
                  <a:srgbClr val="002060"/>
                </a:solidFill>
              </a:rPr>
              <a:t>Events</a:t>
            </a:r>
          </a:p>
          <a:p>
            <a:r>
              <a:rPr lang="en-US" sz="4000" dirty="0" smtClean="0">
                <a:solidFill>
                  <a:srgbClr val="002060"/>
                </a:solidFill>
              </a:rPr>
              <a:t> </a:t>
            </a:r>
            <a:r>
              <a:rPr lang="en-US" sz="4000" dirty="0">
                <a:solidFill>
                  <a:srgbClr val="002060"/>
                </a:solidFill>
              </a:rPr>
              <a:t>in </a:t>
            </a:r>
            <a:r>
              <a:rPr lang="en-US" sz="4000" dirty="0" smtClean="0">
                <a:solidFill>
                  <a:srgbClr val="002060"/>
                </a:solidFill>
              </a:rPr>
              <a:t>7 </a:t>
            </a:r>
            <a:r>
              <a:rPr lang="en-US" sz="4000" dirty="0" err="1" smtClean="0">
                <a:solidFill>
                  <a:srgbClr val="002060"/>
                </a:solidFill>
              </a:rPr>
              <a:t>Capítulos</a:t>
            </a:r>
            <a:r>
              <a:rPr lang="en-US" sz="4000" dirty="0" smtClean="0">
                <a:solidFill>
                  <a:srgbClr val="002060"/>
                </a:solidFill>
              </a:rPr>
              <a:t> of Daniel</a:t>
            </a:r>
            <a:endParaRPr lang="en-US" sz="4000" dirty="0">
              <a:solidFill>
                <a:srgbClr val="002060"/>
              </a:solidFill>
            </a:endParaRPr>
          </a:p>
        </p:txBody>
      </p:sp>
      <p:sp>
        <p:nvSpPr>
          <p:cNvPr id="4" name="Rectangle 3"/>
          <p:cNvSpPr/>
          <p:nvPr/>
        </p:nvSpPr>
        <p:spPr>
          <a:xfrm>
            <a:off x="6491902" y="-255154"/>
            <a:ext cx="2652098" cy="5974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6389537" y="200555"/>
            <a:ext cx="2731264" cy="5345959"/>
            <a:chOff x="8867775" y="171671"/>
            <a:chExt cx="2731264" cy="5345960"/>
          </a:xfrm>
        </p:grpSpPr>
        <p:sp>
          <p:nvSpPr>
            <p:cNvPr id="92" name="Rectangle 91"/>
            <p:cNvSpPr/>
            <p:nvPr/>
          </p:nvSpPr>
          <p:spPr>
            <a:xfrm>
              <a:off x="8966054" y="3525021"/>
              <a:ext cx="1336158" cy="10335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Box 37"/>
            <p:cNvSpPr txBox="1"/>
            <p:nvPr/>
          </p:nvSpPr>
          <p:spPr>
            <a:xfrm>
              <a:off x="10036286" y="2964954"/>
              <a:ext cx="957123" cy="400011"/>
            </a:xfrm>
            <a:prstGeom prst="rect">
              <a:avLst/>
            </a:prstGeom>
            <a:noFill/>
          </p:spPr>
          <p:txBody>
            <a:bodyPr wrap="none" lIns="91345" tIns="45671" rIns="91345" bIns="45671" rtlCol="0">
              <a:spAutoFit/>
            </a:bodyPr>
            <a:lstStyle/>
            <a:p>
              <a:pPr algn="r"/>
              <a:r>
                <a:rPr lang="en-US" sz="1000" i="1" dirty="0" err="1" smtClean="0">
                  <a:solidFill>
                    <a:prstClr val="black"/>
                  </a:solidFill>
                  <a:latin typeface="Arial" panose="020B0604020202020204" pitchFamily="34" charset="0"/>
                  <a:cs typeface="Arial" panose="020B0604020202020204" pitchFamily="34" charset="0"/>
                </a:rPr>
                <a:t>Carno</a:t>
              </a:r>
              <a:r>
                <a:rPr lang="en-US" sz="1000" i="1" dirty="0" smtClean="0">
                  <a:solidFill>
                    <a:prstClr val="black"/>
                  </a:solidFill>
                  <a:latin typeface="Arial" panose="020B0604020202020204" pitchFamily="34" charset="0"/>
                  <a:cs typeface="Arial" panose="020B0604020202020204" pitchFamily="34" charset="0"/>
                </a:rPr>
                <a:t> y</a:t>
              </a:r>
              <a:br>
                <a:rPr lang="en-US" sz="1000" i="1" dirty="0" smtClean="0">
                  <a:solidFill>
                    <a:prstClr val="black"/>
                  </a:solidFill>
                  <a:latin typeface="Arial" panose="020B0604020202020204" pitchFamily="34" charset="0"/>
                  <a:cs typeface="Arial" panose="020B0604020202020204" pitchFamily="34" charset="0"/>
                </a:rPr>
              </a:br>
              <a:r>
                <a:rPr lang="en-US" sz="1000" i="1" dirty="0" smtClean="0">
                  <a:solidFill>
                    <a:prstClr val="black"/>
                  </a:solidFill>
                  <a:latin typeface="Arial" panose="020B0604020202020204" pitchFamily="34" charset="0"/>
                  <a:cs typeface="Arial" panose="020B0604020202020204" pitchFamily="34" charset="0"/>
                </a:rPr>
                <a:t>macho </a:t>
              </a:r>
              <a:r>
                <a:rPr lang="en-US" sz="1000" i="1" dirty="0" err="1" smtClean="0">
                  <a:solidFill>
                    <a:prstClr val="black"/>
                  </a:solidFill>
                  <a:latin typeface="Arial" panose="020B0604020202020204" pitchFamily="34" charset="0"/>
                  <a:cs typeface="Arial" panose="020B0604020202020204" pitchFamily="34" charset="0"/>
                </a:rPr>
                <a:t>cabrío</a:t>
              </a:r>
              <a:endParaRPr lang="en-US" sz="1000" i="1" dirty="0">
                <a:solidFill>
                  <a:prstClr val="black"/>
                </a:solidFill>
                <a:latin typeface="Arial" panose="020B0604020202020204" pitchFamily="34" charset="0"/>
                <a:cs typeface="Arial" panose="020B0604020202020204" pitchFamily="34" charset="0"/>
              </a:endParaRPr>
            </a:p>
          </p:txBody>
        </p:sp>
        <p:pic>
          <p:nvPicPr>
            <p:cNvPr id="39"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64752" y="2726365"/>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9358926" y="2742064"/>
              <a:ext cx="827279"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a:t>
              </a:r>
              <a:r>
                <a:rPr lang="en-US" sz="1100" dirty="0">
                  <a:solidFill>
                    <a:prstClr val="black"/>
                  </a:solidFill>
                  <a:latin typeface="Arial" panose="020B0604020202020204" pitchFamily="34" charset="0"/>
                  <a:cs typeface="Arial" panose="020B0604020202020204" pitchFamily="34" charset="0"/>
                </a:rPr>
                <a:t>8</a:t>
              </a:r>
            </a:p>
          </p:txBody>
        </p:sp>
        <p:pic>
          <p:nvPicPr>
            <p:cNvPr id="47" name="Picture 4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02236" y="3590387"/>
              <a:ext cx="1179695" cy="592412"/>
            </a:xfrm>
            <a:prstGeom prst="rect">
              <a:avLst/>
            </a:prstGeom>
          </p:spPr>
        </p:pic>
        <p:sp>
          <p:nvSpPr>
            <p:cNvPr id="48" name="TextBox 47"/>
            <p:cNvSpPr txBox="1"/>
            <p:nvPr/>
          </p:nvSpPr>
          <p:spPr>
            <a:xfrm>
              <a:off x="10428654" y="4120999"/>
              <a:ext cx="1170385" cy="400011"/>
            </a:xfrm>
            <a:prstGeom prst="rect">
              <a:avLst/>
            </a:prstGeom>
            <a:noFill/>
          </p:spPr>
          <p:txBody>
            <a:bodyPr wrap="none" lIns="91345" tIns="45671" rIns="91345" bIns="45671" rtlCol="0">
              <a:spAutoFit/>
            </a:bodyPr>
            <a:lstStyle/>
            <a:p>
              <a:pPr algn="r"/>
              <a:r>
                <a:rPr lang="en-US" sz="1000" i="1" dirty="0" err="1" smtClean="0">
                  <a:solidFill>
                    <a:prstClr val="black"/>
                  </a:solidFill>
                  <a:latin typeface="Arial" panose="020B0604020202020204" pitchFamily="34" charset="0"/>
                  <a:cs typeface="Arial" panose="020B0604020202020204" pitchFamily="34" charset="0"/>
                </a:rPr>
                <a:t>Retorno</a:t>
              </a:r>
              <a:r>
                <a:rPr lang="en-US" sz="1000" i="1" dirty="0" smtClean="0">
                  <a:solidFill>
                    <a:prstClr val="black"/>
                  </a:solidFill>
                  <a:latin typeface="Arial" panose="020B0604020202020204" pitchFamily="34" charset="0"/>
                  <a:cs typeface="Arial" panose="020B0604020202020204" pitchFamily="34" charset="0"/>
                </a:rPr>
                <a:t> del </a:t>
              </a:r>
              <a:r>
                <a:rPr lang="en-US" sz="1000" i="1" dirty="0" err="1" smtClean="0">
                  <a:solidFill>
                    <a:prstClr val="black"/>
                  </a:solidFill>
                  <a:latin typeface="Arial" panose="020B0604020202020204" pitchFamily="34" charset="0"/>
                  <a:cs typeface="Arial" panose="020B0604020202020204" pitchFamily="34" charset="0"/>
                </a:rPr>
                <a:t>exilio</a:t>
              </a:r>
              <a:r>
                <a:rPr lang="en-US" sz="1000" i="1" dirty="0" smtClean="0">
                  <a:solidFill>
                    <a:prstClr val="black"/>
                  </a:solidFill>
                  <a:latin typeface="Arial" panose="020B0604020202020204" pitchFamily="34" charset="0"/>
                  <a:cs typeface="Arial" panose="020B0604020202020204" pitchFamily="34" charset="0"/>
                </a:rPr>
                <a:t/>
              </a:r>
              <a:br>
                <a:rPr lang="en-US" sz="1000" i="1" dirty="0" smtClean="0">
                  <a:solidFill>
                    <a:prstClr val="black"/>
                  </a:solidFill>
                  <a:latin typeface="Arial" panose="020B0604020202020204" pitchFamily="34" charset="0"/>
                  <a:cs typeface="Arial" panose="020B0604020202020204" pitchFamily="34" charset="0"/>
                </a:rPr>
              </a:br>
              <a:r>
                <a:rPr lang="en-US" sz="1000" i="1" dirty="0" smtClean="0">
                  <a:solidFill>
                    <a:prstClr val="black"/>
                  </a:solidFill>
                  <a:latin typeface="Arial" panose="020B0604020202020204" pitchFamily="34" charset="0"/>
                  <a:cs typeface="Arial" panose="020B0604020202020204" pitchFamily="34" charset="0"/>
                </a:rPr>
                <a:t>538 </a:t>
              </a:r>
              <a:r>
                <a:rPr lang="en-US" sz="1000" i="1" dirty="0" err="1" smtClean="0">
                  <a:solidFill>
                    <a:prstClr val="black"/>
                  </a:solidFill>
                  <a:latin typeface="Arial" panose="020B0604020202020204" pitchFamily="34" charset="0"/>
                  <a:cs typeface="Arial" panose="020B0604020202020204" pitchFamily="34" charset="0"/>
                </a:rPr>
                <a:t>aC</a:t>
              </a:r>
              <a:endParaRPr lang="en-US" sz="1000" i="1" dirty="0">
                <a:solidFill>
                  <a:prstClr val="black"/>
                </a:solidFill>
                <a:latin typeface="Arial" panose="020B0604020202020204" pitchFamily="34" charset="0"/>
                <a:cs typeface="Arial" panose="020B0604020202020204" pitchFamily="34" charset="0"/>
              </a:endParaRPr>
            </a:p>
          </p:txBody>
        </p:sp>
        <p:sp>
          <p:nvSpPr>
            <p:cNvPr id="49" name="TextBox 48"/>
            <p:cNvSpPr txBox="1"/>
            <p:nvPr/>
          </p:nvSpPr>
          <p:spPr>
            <a:xfrm>
              <a:off x="8966073" y="3968638"/>
              <a:ext cx="1307580" cy="646232"/>
            </a:xfrm>
            <a:prstGeom prst="rect">
              <a:avLst/>
            </a:prstGeom>
            <a:noFill/>
          </p:spPr>
          <p:txBody>
            <a:bodyPr wrap="square" lIns="91345" tIns="45671" rIns="91345" bIns="45671" rtlCol="0">
              <a:spAutoFit/>
            </a:bodyPr>
            <a:lstStyle/>
            <a:p>
              <a:pPr algn="r"/>
              <a:r>
                <a:rPr lang="en-US" sz="1200" i="1" dirty="0" smtClean="0">
                  <a:solidFill>
                    <a:srgbClr val="FFFF00"/>
                  </a:solidFill>
                  <a:latin typeface="Arial" panose="020B0604020202020204" pitchFamily="34" charset="0"/>
                  <a:cs typeface="Arial" panose="020B0604020202020204" pitchFamily="34" charset="0"/>
                </a:rPr>
                <a:t>Ora </a:t>
              </a:r>
              <a:r>
                <a:rPr lang="en-US" sz="1200" i="1" dirty="0" err="1" smtClean="0">
                  <a:solidFill>
                    <a:srgbClr val="FFFF00"/>
                  </a:solidFill>
                  <a:latin typeface="Arial" panose="020B0604020202020204" pitchFamily="34" charset="0"/>
                  <a:cs typeface="Arial" panose="020B0604020202020204" pitchFamily="34" charset="0"/>
                </a:rPr>
                <a:t>por</a:t>
              </a:r>
              <a:r>
                <a:rPr lang="en-US" sz="1200" i="1" dirty="0" smtClean="0">
                  <a:solidFill>
                    <a:srgbClr val="FFFF00"/>
                  </a:solidFill>
                  <a:latin typeface="Arial" panose="020B0604020202020204" pitchFamily="34" charset="0"/>
                  <a:cs typeface="Arial" panose="020B0604020202020204" pitchFamily="34" charset="0"/>
                </a:rPr>
                <a:t> el </a:t>
              </a:r>
              <a:r>
                <a:rPr lang="en-US" sz="1200" i="1" dirty="0" err="1" smtClean="0">
                  <a:solidFill>
                    <a:srgbClr val="FFFF00"/>
                  </a:solidFill>
                  <a:latin typeface="Arial" panose="020B0604020202020204" pitchFamily="34" charset="0"/>
                  <a:cs typeface="Arial" panose="020B0604020202020204" pitchFamily="34" charset="0"/>
                </a:rPr>
                <a:t>retorno</a:t>
              </a:r>
              <a:r>
                <a:rPr lang="en-US" sz="1200" i="1" dirty="0" smtClean="0">
                  <a:solidFill>
                    <a:srgbClr val="FFFF00"/>
                  </a:solidFill>
                  <a:latin typeface="Arial" panose="020B0604020202020204" pitchFamily="34" charset="0"/>
                  <a:cs typeface="Arial" panose="020B0604020202020204" pitchFamily="34" charset="0"/>
                </a:rPr>
                <a:t>, 70 </a:t>
              </a:r>
              <a:r>
                <a:rPr lang="en-US" sz="1200" i="1" dirty="0" err="1" smtClean="0">
                  <a:solidFill>
                    <a:srgbClr val="FFFF00"/>
                  </a:solidFill>
                  <a:latin typeface="Arial" panose="020B0604020202020204" pitchFamily="34" charset="0"/>
                  <a:cs typeface="Arial" panose="020B0604020202020204" pitchFamily="34" charset="0"/>
                </a:rPr>
                <a:t>semanas</a:t>
              </a:r>
              <a:endParaRPr lang="en-US" sz="1200" i="1" dirty="0">
                <a:solidFill>
                  <a:srgbClr val="FFFF00"/>
                </a:solidFill>
                <a:latin typeface="Arial" panose="020B0604020202020204" pitchFamily="34" charset="0"/>
                <a:cs typeface="Arial" panose="020B0604020202020204" pitchFamily="34" charset="0"/>
              </a:endParaRPr>
            </a:p>
          </p:txBody>
        </p:sp>
        <p:pic>
          <p:nvPicPr>
            <p:cNvPr id="50"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83164" y="3688935"/>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9206422" y="3713339"/>
              <a:ext cx="827279"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a:t>
              </a:r>
              <a:r>
                <a:rPr lang="en-US" sz="1100" dirty="0">
                  <a:solidFill>
                    <a:prstClr val="black"/>
                  </a:solidFill>
                  <a:latin typeface="Arial" panose="020B0604020202020204" pitchFamily="34" charset="0"/>
                  <a:cs typeface="Arial" panose="020B0604020202020204" pitchFamily="34" charset="0"/>
                </a:rPr>
                <a:t>9</a:t>
              </a:r>
            </a:p>
          </p:txBody>
        </p:sp>
        <p:pic>
          <p:nvPicPr>
            <p:cNvPr id="53" name="Picture 2" descr="O:\Images\Life-Scribes-Scrolls-Reading-Bible History\scroll-roll.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20519" y="4829784"/>
              <a:ext cx="1219048" cy="473430"/>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9284960" y="4778594"/>
              <a:ext cx="748731" cy="430788"/>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a:t>
              </a:r>
              <a:endParaRPr lang="en-US" sz="1100" dirty="0">
                <a:solidFill>
                  <a:prstClr val="black"/>
                </a:solidFill>
                <a:latin typeface="Arial" panose="020B0604020202020204" pitchFamily="34" charset="0"/>
                <a:cs typeface="Arial" panose="020B0604020202020204" pitchFamily="34" charset="0"/>
              </a:endParaRPr>
            </a:p>
            <a:p>
              <a:r>
                <a:rPr lang="en-US" sz="1100" dirty="0">
                  <a:solidFill>
                    <a:prstClr val="black"/>
                  </a:solidFill>
                  <a:latin typeface="Arial" panose="020B0604020202020204" pitchFamily="34" charset="0"/>
                  <a:cs typeface="Arial" panose="020B0604020202020204" pitchFamily="34" charset="0"/>
                </a:rPr>
                <a:t>10-12</a:t>
              </a:r>
            </a:p>
          </p:txBody>
        </p:sp>
        <p:pic>
          <p:nvPicPr>
            <p:cNvPr id="55" name="Picture 5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338127" y="4710251"/>
              <a:ext cx="463101" cy="807380"/>
            </a:xfrm>
            <a:prstGeom prst="rect">
              <a:avLst/>
            </a:prstGeom>
          </p:spPr>
        </p:pic>
        <p:sp>
          <p:nvSpPr>
            <p:cNvPr id="56" name="TextBox 55"/>
            <p:cNvSpPr txBox="1"/>
            <p:nvPr/>
          </p:nvSpPr>
          <p:spPr>
            <a:xfrm>
              <a:off x="9090508" y="5249372"/>
              <a:ext cx="1183145" cy="246122"/>
            </a:xfrm>
            <a:prstGeom prst="rect">
              <a:avLst/>
            </a:prstGeom>
            <a:noFill/>
          </p:spPr>
          <p:txBody>
            <a:bodyPr wrap="none" lIns="91345" tIns="45671" rIns="91345" bIns="45671" rtlCol="0">
              <a:spAutoFit/>
            </a:bodyPr>
            <a:lstStyle/>
            <a:p>
              <a:pPr algn="r"/>
              <a:r>
                <a:rPr lang="en-US" sz="1000" i="1" dirty="0" smtClean="0">
                  <a:solidFill>
                    <a:prstClr val="black"/>
                  </a:solidFill>
                  <a:latin typeface="Arial" panose="020B0604020202020204" pitchFamily="34" charset="0"/>
                  <a:cs typeface="Arial" panose="020B0604020202020204" pitchFamily="34" charset="0"/>
                </a:rPr>
                <a:t>El future de Israel</a:t>
              </a:r>
              <a:endParaRPr lang="en-US" sz="1000" i="1" dirty="0">
                <a:solidFill>
                  <a:prstClr val="black"/>
                </a:solidFill>
                <a:latin typeface="Arial" panose="020B0604020202020204" pitchFamily="34" charset="0"/>
                <a:cs typeface="Arial" panose="020B0604020202020204" pitchFamily="34" charset="0"/>
              </a:endParaRPr>
            </a:p>
          </p:txBody>
        </p:sp>
        <p:pic>
          <p:nvPicPr>
            <p:cNvPr id="57" name="Picture 5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0009655" y="2258597"/>
              <a:ext cx="967925" cy="745038"/>
            </a:xfrm>
            <a:prstGeom prst="rect">
              <a:avLst/>
            </a:prstGeom>
          </p:spPr>
        </p:pic>
        <p:sp>
          <p:nvSpPr>
            <p:cNvPr id="83" name="TextBox 82"/>
            <p:cNvSpPr txBox="1"/>
            <p:nvPr/>
          </p:nvSpPr>
          <p:spPr>
            <a:xfrm>
              <a:off x="8867775" y="171671"/>
              <a:ext cx="2639977" cy="1754326"/>
            </a:xfrm>
            <a:prstGeom prst="rect">
              <a:avLst/>
            </a:prstGeom>
            <a:noFill/>
          </p:spPr>
          <p:txBody>
            <a:bodyPr wrap="square" rtlCol="0">
              <a:spAutoFit/>
            </a:bodyPr>
            <a:lstStyle/>
            <a:p>
              <a:r>
                <a:rPr lang="en-US" b="1" dirty="0" smtClean="0">
                  <a:solidFill>
                    <a:prstClr val="black"/>
                  </a:solidFill>
                </a:rPr>
                <a:t>Daniel 10:14 (NBLA) </a:t>
              </a:r>
              <a:r>
                <a:rPr lang="en-US" dirty="0">
                  <a:solidFill>
                    <a:prstClr val="black"/>
                  </a:solidFill>
                </a:rPr>
                <a:t/>
              </a:r>
              <a:br>
                <a:rPr lang="en-US" dirty="0">
                  <a:solidFill>
                    <a:prstClr val="black"/>
                  </a:solidFill>
                </a:rPr>
              </a:br>
              <a:r>
                <a:rPr lang="en-US" baseline="30000" dirty="0" smtClean="0">
                  <a:solidFill>
                    <a:prstClr val="black"/>
                  </a:solidFill>
                </a:rPr>
                <a:t>14</a:t>
              </a:r>
              <a:r>
                <a:rPr lang="es-ES" dirty="0" smtClean="0">
                  <a:solidFill>
                    <a:prstClr val="black"/>
                  </a:solidFill>
                </a:rPr>
                <a:t>Y </a:t>
              </a:r>
              <a:r>
                <a:rPr lang="es-ES" dirty="0">
                  <a:solidFill>
                    <a:prstClr val="black"/>
                  </a:solidFill>
                </a:rPr>
                <a:t>he venido para darte a conocer lo que sucederá a tu pueblo al final de los días, porque la visión es para días aún </a:t>
              </a:r>
              <a:r>
                <a:rPr lang="es-ES" dirty="0" smtClean="0">
                  <a:solidFill>
                    <a:prstClr val="black"/>
                  </a:solidFill>
                </a:rPr>
                <a:t>lejanos.</a:t>
              </a:r>
              <a:r>
                <a:rPr lang="en-US" dirty="0" smtClean="0">
                  <a:solidFill>
                    <a:prstClr val="black"/>
                  </a:solidFill>
                </a:rPr>
                <a:t> </a:t>
              </a:r>
              <a:endParaRPr lang="en-US" dirty="0">
                <a:solidFill>
                  <a:prstClr val="black"/>
                </a:solidFill>
              </a:endParaRPr>
            </a:p>
          </p:txBody>
        </p:sp>
      </p:grpSp>
    </p:spTree>
    <p:extLst>
      <p:ext uri="{BB962C8B-B14F-4D97-AF65-F5344CB8AC3E}">
        <p14:creationId xmlns:p14="http://schemas.microsoft.com/office/powerpoint/2010/main" val="272888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0-#ppt_w/2"/>
                                          </p:val>
                                        </p:tav>
                                        <p:tav tm="100000">
                                          <p:val>
                                            <p:strVal val="#ppt_x"/>
                                          </p:val>
                                        </p:tav>
                                      </p:tavLst>
                                    </p:anim>
                                    <p:anim calcmode="lin" valueType="num">
                                      <p:cBhvr additive="base">
                                        <p:cTn id="13"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89"/>
                                        </p:tgtEl>
                                        <p:attrNameLst>
                                          <p:attrName>style.visibility</p:attrName>
                                        </p:attrNameLst>
                                      </p:cBhvr>
                                      <p:to>
                                        <p:strVal val="visible"/>
                                      </p:to>
                                    </p:set>
                                    <p:animEffect transition="in" filter="wipe(right)">
                                      <p:cBhvr>
                                        <p:cTn id="18" dur="500"/>
                                        <p:tgtEl>
                                          <p:spTgt spid="89"/>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right)">
                                      <p:cBhvr>
                                        <p:cTn id="21" dur="500"/>
                                        <p:tgtEl>
                                          <p:spTgt spid="21"/>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wipe(right)">
                                      <p:cBhvr>
                                        <p:cTn id="24" dur="500"/>
                                        <p:tgtEl>
                                          <p:spTgt spid="91"/>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wipe(right)">
                                      <p:cBhvr>
                                        <p:cTn id="27" dur="500"/>
                                        <p:tgtEl>
                                          <p:spTgt spid="62"/>
                                        </p:tgtEl>
                                      </p:cBhvr>
                                    </p:animEffect>
                                  </p:childTnLst>
                                </p:cTn>
                              </p:par>
                              <p:par>
                                <p:cTn id="28" presetID="22" presetClass="entr" presetSubtype="2" fill="hold" nodeType="with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right)">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right)">
                                      <p:cBhvr>
                                        <p:cTn id="35" dur="500"/>
                                        <p:tgtEl>
                                          <p:spTgt spid="22"/>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84"/>
                                        </p:tgtEl>
                                        <p:attrNameLst>
                                          <p:attrName>style.visibility</p:attrName>
                                        </p:attrNameLst>
                                      </p:cBhvr>
                                      <p:to>
                                        <p:strVal val="visible"/>
                                      </p:to>
                                    </p:set>
                                    <p:animEffect transition="in" filter="wipe(right)">
                                      <p:cBhvr>
                                        <p:cTn id="38" dur="500"/>
                                        <p:tgtEl>
                                          <p:spTgt spid="84"/>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86"/>
                                        </p:tgtEl>
                                        <p:attrNameLst>
                                          <p:attrName>style.visibility</p:attrName>
                                        </p:attrNameLst>
                                      </p:cBhvr>
                                      <p:to>
                                        <p:strVal val="visible"/>
                                      </p:to>
                                    </p:set>
                                    <p:animEffect transition="in" filter="wipe(right)">
                                      <p:cBhvr>
                                        <p:cTn id="41" dur="500"/>
                                        <p:tgtEl>
                                          <p:spTgt spid="86"/>
                                        </p:tgtEl>
                                      </p:cBhvr>
                                    </p:animEffect>
                                  </p:childTnLst>
                                </p:cTn>
                              </p:par>
                              <p:par>
                                <p:cTn id="42" presetID="22" presetClass="entr" presetSubtype="2" fill="hold" grpId="0" nodeType="withEffect">
                                  <p:stCondLst>
                                    <p:cond delay="0"/>
                                  </p:stCondLst>
                                  <p:childTnLst>
                                    <p:set>
                                      <p:cBhvr>
                                        <p:cTn id="43" dur="1" fill="hold">
                                          <p:stCondLst>
                                            <p:cond delay="0"/>
                                          </p:stCondLst>
                                        </p:cTn>
                                        <p:tgtEl>
                                          <p:spTgt spid="85"/>
                                        </p:tgtEl>
                                        <p:attrNameLst>
                                          <p:attrName>style.visibility</p:attrName>
                                        </p:attrNameLst>
                                      </p:cBhvr>
                                      <p:to>
                                        <p:strVal val="visible"/>
                                      </p:to>
                                    </p:set>
                                    <p:animEffect transition="in" filter="wipe(right)">
                                      <p:cBhvr>
                                        <p:cTn id="44" dur="500"/>
                                        <p:tgtEl>
                                          <p:spTgt spid="85"/>
                                        </p:tgtEl>
                                      </p:cBhvr>
                                    </p:animEffect>
                                  </p:childTnLst>
                                </p:cTn>
                              </p:par>
                              <p:par>
                                <p:cTn id="45" presetID="22" presetClass="entr" presetSubtype="2" fill="hold" grpId="0" nodeType="with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wipe(right)">
                                      <p:cBhvr>
                                        <p:cTn id="47" dur="500"/>
                                        <p:tgtEl>
                                          <p:spTgt spid="6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right)">
                                      <p:cBhvr>
                                        <p:cTn id="52" dur="500"/>
                                        <p:tgtEl>
                                          <p:spTgt spid="23"/>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wipe(right)">
                                      <p:cBhvr>
                                        <p:cTn id="55" dur="500"/>
                                        <p:tgtEl>
                                          <p:spTgt spid="59"/>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88"/>
                                        </p:tgtEl>
                                        <p:attrNameLst>
                                          <p:attrName>style.visibility</p:attrName>
                                        </p:attrNameLst>
                                      </p:cBhvr>
                                      <p:to>
                                        <p:strVal val="visible"/>
                                      </p:to>
                                    </p:set>
                                    <p:animEffect transition="in" filter="wipe(right)">
                                      <p:cBhvr>
                                        <p:cTn id="58" dur="500"/>
                                        <p:tgtEl>
                                          <p:spTgt spid="88"/>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87"/>
                                        </p:tgtEl>
                                        <p:attrNameLst>
                                          <p:attrName>style.visibility</p:attrName>
                                        </p:attrNameLst>
                                      </p:cBhvr>
                                      <p:to>
                                        <p:strVal val="visible"/>
                                      </p:to>
                                    </p:set>
                                    <p:animEffect transition="in" filter="wipe(right)">
                                      <p:cBhvr>
                                        <p:cTn id="61" dur="500"/>
                                        <p:tgtEl>
                                          <p:spTgt spid="87"/>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
                                        </p:tgtEl>
                                        <p:attrNameLst>
                                          <p:attrName>style.visibility</p:attrName>
                                        </p:attrNameLst>
                                      </p:cBhvr>
                                      <p:to>
                                        <p:strVal val="visible"/>
                                      </p:to>
                                    </p:set>
                                  </p:childTnLst>
                                </p:cTn>
                              </p:par>
                            </p:childTnLst>
                          </p:cTn>
                        </p:par>
                        <p:par>
                          <p:cTn id="66" fill="hold">
                            <p:stCondLst>
                              <p:cond delay="0"/>
                            </p:stCondLst>
                            <p:childTnLst>
                              <p:par>
                                <p:cTn id="67" presetID="10" presetClass="entr" presetSubtype="0" fill="hold" nodeType="after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20" grpId="0" animBg="1"/>
      <p:bldP spid="21" grpId="0" animBg="1"/>
      <p:bldP spid="22" grpId="0" animBg="1"/>
      <p:bldP spid="23" grpId="0" animBg="1"/>
      <p:bldP spid="59" grpId="0" animBg="1"/>
      <p:bldP spid="60" grpId="0" animBg="1"/>
      <p:bldP spid="84" grpId="0" animBg="1"/>
      <p:bldP spid="85" grpId="0" animBg="1"/>
      <p:bldP spid="86" grpId="0" animBg="1"/>
      <p:bldP spid="87" grpId="0" animBg="1"/>
      <p:bldP spid="88" grpId="0" animBg="1"/>
      <p:bldP spid="91" grpId="0" animBg="1"/>
      <p:bldP spid="62" grpId="0" animBg="1"/>
      <p:bldP spid="4"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8248" y="-1"/>
            <a:ext cx="9123067" cy="5715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60097" y="5463396"/>
            <a:ext cx="2553904" cy="230832"/>
          </a:xfrm>
          <a:prstGeom prst="rect">
            <a:avLst/>
          </a:prstGeom>
          <a:noFill/>
        </p:spPr>
        <p:txBody>
          <a:bodyPr wrap="none" rtlCol="0">
            <a:spAutoFit/>
          </a:bodyPr>
          <a:lstStyle/>
          <a:p>
            <a:r>
              <a:rPr lang="en-US" sz="900" dirty="0" err="1" smtClean="0">
                <a:solidFill>
                  <a:prstClr val="black"/>
                </a:solidFill>
              </a:rPr>
              <a:t>Basado</a:t>
            </a:r>
            <a:r>
              <a:rPr lang="en-US" sz="900" dirty="0" smtClean="0">
                <a:solidFill>
                  <a:prstClr val="black"/>
                </a:solidFill>
              </a:rPr>
              <a:t> </a:t>
            </a:r>
            <a:r>
              <a:rPr lang="en-US" sz="900" dirty="0" err="1" smtClean="0">
                <a:solidFill>
                  <a:prstClr val="black"/>
                </a:solidFill>
              </a:rPr>
              <a:t>en</a:t>
            </a:r>
            <a:r>
              <a:rPr lang="en-US" sz="900" dirty="0" smtClean="0">
                <a:solidFill>
                  <a:prstClr val="black"/>
                </a:solidFill>
              </a:rPr>
              <a:t> </a:t>
            </a:r>
            <a:r>
              <a:rPr lang="en-US" sz="900" dirty="0" err="1" smtClean="0">
                <a:solidFill>
                  <a:prstClr val="black"/>
                </a:solidFill>
              </a:rPr>
              <a:t>gráficos</a:t>
            </a:r>
            <a:r>
              <a:rPr lang="en-US" sz="900" dirty="0" smtClean="0">
                <a:solidFill>
                  <a:prstClr val="black"/>
                </a:solidFill>
              </a:rPr>
              <a:t> de Marc </a:t>
            </a:r>
            <a:r>
              <a:rPr lang="en-US" sz="900" dirty="0">
                <a:solidFill>
                  <a:prstClr val="black"/>
                </a:solidFill>
              </a:rPr>
              <a:t>Hinds </a:t>
            </a:r>
            <a:r>
              <a:rPr lang="en-US" sz="900" dirty="0" smtClean="0">
                <a:solidFill>
                  <a:prstClr val="black"/>
                </a:solidFill>
              </a:rPr>
              <a:t>y </a:t>
            </a:r>
            <a:r>
              <a:rPr lang="en-US" sz="900" dirty="0">
                <a:solidFill>
                  <a:prstClr val="black"/>
                </a:solidFill>
              </a:rPr>
              <a:t>David Maxson</a:t>
            </a:r>
          </a:p>
        </p:txBody>
      </p:sp>
      <p:grpSp>
        <p:nvGrpSpPr>
          <p:cNvPr id="82" name="Group 81"/>
          <p:cNvGrpSpPr/>
          <p:nvPr/>
        </p:nvGrpSpPr>
        <p:grpSpPr>
          <a:xfrm>
            <a:off x="179628" y="2666869"/>
            <a:ext cx="1025296" cy="958232"/>
            <a:chOff x="8229600" y="3473259"/>
            <a:chExt cx="914400" cy="1149878"/>
          </a:xfrm>
        </p:grpSpPr>
        <p:sp>
          <p:nvSpPr>
            <p:cNvPr id="83" name="TextBox 82"/>
            <p:cNvSpPr txBox="1"/>
            <p:nvPr/>
          </p:nvSpPr>
          <p:spPr>
            <a:xfrm>
              <a:off x="8229600" y="3473259"/>
              <a:ext cx="914400" cy="997196"/>
            </a:xfrm>
            <a:prstGeom prst="rect">
              <a:avLst/>
            </a:prstGeom>
            <a:noFill/>
          </p:spPr>
          <p:txBody>
            <a:bodyPr wrap="square" rtlCol="0">
              <a:spAutoFit/>
            </a:bodyPr>
            <a:lstStyle/>
            <a:p>
              <a:r>
                <a:rPr lang="en-US" sz="1200" b="1" dirty="0">
                  <a:solidFill>
                    <a:prstClr val="black"/>
                  </a:solidFill>
                </a:rPr>
                <a:t>605 </a:t>
              </a:r>
              <a:r>
                <a:rPr lang="en-US" sz="1200" b="1" dirty="0" err="1" smtClean="0">
                  <a:solidFill>
                    <a:prstClr val="black"/>
                  </a:solidFill>
                </a:rPr>
                <a:t>aC</a:t>
              </a:r>
              <a:endParaRPr lang="en-US" sz="1200" b="1" dirty="0">
                <a:solidFill>
                  <a:prstClr val="black"/>
                </a:solidFill>
              </a:endParaRPr>
            </a:p>
            <a:p>
              <a:r>
                <a:rPr lang="en-US" sz="1200" b="1" dirty="0" smtClean="0">
                  <a:solidFill>
                    <a:prstClr val="black"/>
                  </a:solidFill>
                </a:rPr>
                <a:t>1</a:t>
              </a:r>
              <a:r>
                <a:rPr lang="en-US" sz="1200" b="1" baseline="30000" dirty="0" smtClean="0">
                  <a:solidFill>
                    <a:prstClr val="black"/>
                  </a:solidFill>
                </a:rPr>
                <a:t>ros</a:t>
              </a:r>
              <a:r>
                <a:rPr lang="en-US" sz="1200" b="1" dirty="0" smtClean="0">
                  <a:solidFill>
                    <a:prstClr val="black"/>
                  </a:solidFill>
                </a:rPr>
                <a:t> </a:t>
              </a:r>
              <a:r>
                <a:rPr lang="en-US" sz="1200" b="1" dirty="0" err="1" smtClean="0">
                  <a:solidFill>
                    <a:prstClr val="black"/>
                  </a:solidFill>
                </a:rPr>
                <a:t>cautivos</a:t>
              </a:r>
              <a:endParaRPr lang="en-US" sz="1200" b="1" dirty="0">
                <a:solidFill>
                  <a:prstClr val="black"/>
                </a:solidFill>
              </a:endParaRPr>
            </a:p>
            <a:p>
              <a:r>
                <a:rPr lang="en-US" sz="1200" b="1" dirty="0">
                  <a:solidFill>
                    <a:prstClr val="black"/>
                  </a:solidFill>
                </a:rPr>
                <a:t>Daniel</a:t>
              </a:r>
            </a:p>
          </p:txBody>
        </p:sp>
        <p:cxnSp>
          <p:nvCxnSpPr>
            <p:cNvPr id="84" name="Straight Connector 83"/>
            <p:cNvCxnSpPr/>
            <p:nvPr/>
          </p:nvCxnSpPr>
          <p:spPr>
            <a:xfrm flipH="1" flipV="1">
              <a:off x="8686800" y="4226004"/>
              <a:ext cx="1" cy="39713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8305800" y="4191000"/>
              <a:ext cx="762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0" name="Group 129"/>
          <p:cNvGrpSpPr/>
          <p:nvPr/>
        </p:nvGrpSpPr>
        <p:grpSpPr>
          <a:xfrm>
            <a:off x="1917423" y="2612633"/>
            <a:ext cx="901209" cy="1003412"/>
            <a:chOff x="1917423" y="2612633"/>
            <a:chExt cx="901209" cy="1003412"/>
          </a:xfrm>
        </p:grpSpPr>
        <p:sp>
          <p:nvSpPr>
            <p:cNvPr id="95" name="TextBox 94"/>
            <p:cNvSpPr txBox="1"/>
            <p:nvPr/>
          </p:nvSpPr>
          <p:spPr>
            <a:xfrm>
              <a:off x="1917423" y="2612633"/>
              <a:ext cx="901209" cy="646331"/>
            </a:xfrm>
            <a:prstGeom prst="rect">
              <a:avLst/>
            </a:prstGeom>
            <a:noFill/>
          </p:spPr>
          <p:txBody>
            <a:bodyPr wrap="none" rtlCol="0">
              <a:spAutoFit/>
            </a:bodyPr>
            <a:lstStyle>
              <a:defPPr>
                <a:defRPr lang="en-US"/>
              </a:defPPr>
              <a:lvl1pPr algn="ctr">
                <a:defRPr sz="1200" b="1">
                  <a:solidFill>
                    <a:prstClr val="black"/>
                  </a:solidFill>
                  <a:latin typeface="Arial" panose="020B0604020202020204" pitchFamily="34" charset="0"/>
                  <a:cs typeface="Arial" panose="020B0604020202020204" pitchFamily="34" charset="0"/>
                </a:defRPr>
              </a:lvl1pPr>
            </a:lstStyle>
            <a:p>
              <a:r>
                <a:rPr lang="en-US" dirty="0"/>
                <a:t>586 </a:t>
              </a:r>
              <a:r>
                <a:rPr lang="en-US" dirty="0" err="1" smtClean="0"/>
                <a:t>aC</a:t>
              </a:r>
              <a:endParaRPr lang="en-US" dirty="0"/>
            </a:p>
            <a:p>
              <a:r>
                <a:rPr lang="en-US" dirty="0" err="1" smtClean="0"/>
                <a:t>Caída</a:t>
              </a:r>
              <a:r>
                <a:rPr lang="en-US" dirty="0" smtClean="0"/>
                <a:t> de </a:t>
              </a:r>
              <a:br>
                <a:rPr lang="en-US" dirty="0" smtClean="0"/>
              </a:br>
              <a:r>
                <a:rPr lang="en-US" dirty="0" err="1" smtClean="0"/>
                <a:t>Jerusalén</a:t>
              </a:r>
              <a:endParaRPr lang="en-US" dirty="0"/>
            </a:p>
          </p:txBody>
        </p:sp>
        <p:grpSp>
          <p:nvGrpSpPr>
            <p:cNvPr id="2" name="Group 1"/>
            <p:cNvGrpSpPr/>
            <p:nvPr/>
          </p:nvGrpSpPr>
          <p:grpSpPr>
            <a:xfrm>
              <a:off x="2006761" y="3255931"/>
              <a:ext cx="762000" cy="360114"/>
              <a:chOff x="408228" y="3417387"/>
              <a:chExt cx="762000" cy="360114"/>
            </a:xfrm>
          </p:grpSpPr>
          <p:cxnSp>
            <p:nvCxnSpPr>
              <p:cNvPr id="96" name="Straight Connector 95"/>
              <p:cNvCxnSpPr/>
              <p:nvPr/>
            </p:nvCxnSpPr>
            <p:spPr>
              <a:xfrm flipH="1" flipV="1">
                <a:off x="789228" y="3446557"/>
                <a:ext cx="1" cy="33094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08228" y="3417387"/>
                <a:ext cx="7620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94" name="Lightning Bolt 93"/>
            <p:cNvSpPr/>
            <p:nvPr/>
          </p:nvSpPr>
          <p:spPr>
            <a:xfrm>
              <a:off x="2179617" y="3285101"/>
              <a:ext cx="335789" cy="323491"/>
            </a:xfrm>
            <a:prstGeom prst="lightningBol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29" name="Group 128"/>
          <p:cNvGrpSpPr/>
          <p:nvPr/>
        </p:nvGrpSpPr>
        <p:grpSpPr>
          <a:xfrm>
            <a:off x="823159" y="2095973"/>
            <a:ext cx="995978" cy="1505671"/>
            <a:chOff x="823159" y="2095973"/>
            <a:chExt cx="995978" cy="1505671"/>
          </a:xfrm>
        </p:grpSpPr>
        <p:sp>
          <p:nvSpPr>
            <p:cNvPr id="98" name="TextBox 97"/>
            <p:cNvSpPr txBox="1"/>
            <p:nvPr/>
          </p:nvSpPr>
          <p:spPr>
            <a:xfrm>
              <a:off x="823159" y="2095973"/>
              <a:ext cx="995978" cy="646331"/>
            </a:xfrm>
            <a:prstGeom prst="rect">
              <a:avLst/>
            </a:prstGeom>
            <a:noFill/>
          </p:spPr>
          <p:txBody>
            <a:bodyPr wrap="none" rtlCol="0">
              <a:spAutoFit/>
            </a:bodyPr>
            <a:lstStyle/>
            <a:p>
              <a:pPr algn="ctr"/>
              <a:r>
                <a:rPr lang="en-US" sz="1200" b="1" dirty="0">
                  <a:solidFill>
                    <a:prstClr val="black"/>
                  </a:solidFill>
                  <a:latin typeface="Arial" panose="020B0604020202020204" pitchFamily="34" charset="0"/>
                  <a:cs typeface="Arial" panose="020B0604020202020204" pitchFamily="34" charset="0"/>
                </a:rPr>
                <a:t>597 </a:t>
              </a:r>
              <a:r>
                <a:rPr lang="en-US" sz="1200" b="1" dirty="0" err="1" smtClean="0">
                  <a:solidFill>
                    <a:prstClr val="black"/>
                  </a:solidFill>
                  <a:latin typeface="Arial" panose="020B0604020202020204" pitchFamily="34" charset="0"/>
                  <a:cs typeface="Arial" panose="020B0604020202020204" pitchFamily="34" charset="0"/>
                </a:rPr>
                <a:t>aC</a:t>
              </a:r>
              <a:endParaRPr lang="en-US" sz="1200" b="1" dirty="0">
                <a:solidFill>
                  <a:prstClr val="black"/>
                </a:solidFill>
                <a:latin typeface="Arial" panose="020B0604020202020204" pitchFamily="34" charset="0"/>
                <a:cs typeface="Arial" panose="020B0604020202020204" pitchFamily="34" charset="0"/>
              </a:endParaRPr>
            </a:p>
            <a:p>
              <a:pPr algn="ctr"/>
              <a:r>
                <a:rPr lang="en-US" sz="1200" b="1" dirty="0" smtClean="0">
                  <a:solidFill>
                    <a:prstClr val="black"/>
                  </a:solidFill>
                </a:rPr>
                <a:t>2</a:t>
              </a:r>
              <a:r>
                <a:rPr lang="en-US" sz="1200" b="1" baseline="30000" dirty="0" smtClean="0">
                  <a:solidFill>
                    <a:prstClr val="black"/>
                  </a:solidFill>
                </a:rPr>
                <a:t>dos</a:t>
              </a:r>
              <a:r>
                <a:rPr lang="en-US" sz="1200" b="1" dirty="0" smtClean="0">
                  <a:solidFill>
                    <a:prstClr val="black"/>
                  </a:solidFill>
                </a:rPr>
                <a:t> </a:t>
              </a:r>
              <a:r>
                <a:rPr lang="en-US" sz="1200" b="1" dirty="0" err="1" smtClean="0">
                  <a:solidFill>
                    <a:prstClr val="black"/>
                  </a:solidFill>
                </a:rPr>
                <a:t>cautivos</a:t>
              </a:r>
              <a:endParaRPr lang="en-US" sz="1200" b="1" dirty="0">
                <a:solidFill>
                  <a:prstClr val="black"/>
                </a:solidFill>
              </a:endParaRPr>
            </a:p>
            <a:p>
              <a:pPr algn="ctr"/>
              <a:r>
                <a:rPr lang="en-US" sz="1200" b="1" dirty="0" smtClean="0">
                  <a:solidFill>
                    <a:prstClr val="black"/>
                  </a:solidFill>
                </a:rPr>
                <a:t>Ezequiel</a:t>
              </a:r>
              <a:endParaRPr lang="en-US" sz="1200" b="1" dirty="0">
                <a:solidFill>
                  <a:prstClr val="black"/>
                </a:solidFill>
              </a:endParaRPr>
            </a:p>
          </p:txBody>
        </p:sp>
        <p:grpSp>
          <p:nvGrpSpPr>
            <p:cNvPr id="99" name="Group 98"/>
            <p:cNvGrpSpPr/>
            <p:nvPr/>
          </p:nvGrpSpPr>
          <p:grpSpPr>
            <a:xfrm>
              <a:off x="902097" y="2790520"/>
              <a:ext cx="762000" cy="811124"/>
              <a:chOff x="408228" y="3440021"/>
              <a:chExt cx="762000" cy="337480"/>
            </a:xfrm>
          </p:grpSpPr>
          <p:cxnSp>
            <p:nvCxnSpPr>
              <p:cNvPr id="100" name="Straight Connector 99"/>
              <p:cNvCxnSpPr/>
              <p:nvPr/>
            </p:nvCxnSpPr>
            <p:spPr>
              <a:xfrm flipH="1" flipV="1">
                <a:off x="789228" y="3446557"/>
                <a:ext cx="1" cy="33094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08228" y="3440021"/>
                <a:ext cx="762000"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77" name="Group 76"/>
          <p:cNvGrpSpPr/>
          <p:nvPr/>
        </p:nvGrpSpPr>
        <p:grpSpPr>
          <a:xfrm>
            <a:off x="615864" y="3625101"/>
            <a:ext cx="3931920" cy="467216"/>
            <a:chOff x="615864" y="3625101"/>
            <a:chExt cx="3931920" cy="467216"/>
          </a:xfrm>
        </p:grpSpPr>
        <p:sp>
          <p:nvSpPr>
            <p:cNvPr id="90" name="TextBox 89"/>
            <p:cNvSpPr txBox="1"/>
            <p:nvPr/>
          </p:nvSpPr>
          <p:spPr>
            <a:xfrm>
              <a:off x="2731512" y="3663991"/>
              <a:ext cx="1269899" cy="261610"/>
            </a:xfrm>
            <a:prstGeom prst="rect">
              <a:avLst/>
            </a:prstGeom>
            <a:noFill/>
          </p:spPr>
          <p:txBody>
            <a:bodyPr wrap="none" rtlCol="0">
              <a:spAutoFit/>
            </a:bodyPr>
            <a:lstStyle/>
            <a:p>
              <a:r>
                <a:rPr lang="en-US" sz="1100" b="1" dirty="0" err="1" smtClean="0">
                  <a:solidFill>
                    <a:prstClr val="black"/>
                  </a:solidFill>
                  <a:latin typeface="Arial" panose="020B0604020202020204" pitchFamily="34" charset="0"/>
                  <a:cs typeface="Arial" panose="020B0604020202020204" pitchFamily="34" charset="0"/>
                </a:rPr>
                <a:t>Nabucodonosor</a:t>
              </a:r>
              <a:endParaRPr lang="en-US" sz="1100" b="1" dirty="0">
                <a:solidFill>
                  <a:prstClr val="black"/>
                </a:solidFill>
                <a:latin typeface="Arial" panose="020B0604020202020204" pitchFamily="34" charset="0"/>
                <a:cs typeface="Arial" panose="020B0604020202020204" pitchFamily="34" charset="0"/>
              </a:endParaRPr>
            </a:p>
          </p:txBody>
        </p:sp>
        <p:sp>
          <p:nvSpPr>
            <p:cNvPr id="91" name="TextBox 90"/>
            <p:cNvSpPr txBox="1"/>
            <p:nvPr/>
          </p:nvSpPr>
          <p:spPr>
            <a:xfrm>
              <a:off x="2897423" y="3830707"/>
              <a:ext cx="922047"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605-562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cxnSp>
          <p:nvCxnSpPr>
            <p:cNvPr id="42" name="Straight Connector 41"/>
            <p:cNvCxnSpPr/>
            <p:nvPr/>
          </p:nvCxnSpPr>
          <p:spPr>
            <a:xfrm>
              <a:off x="615864" y="3625101"/>
              <a:ext cx="393192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2" name="Rounded Rectangle 121"/>
            <p:cNvSpPr/>
            <p:nvPr/>
          </p:nvSpPr>
          <p:spPr>
            <a:xfrm>
              <a:off x="2713380" y="3681928"/>
              <a:ext cx="1344633" cy="3924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grpSp>
        <p:nvGrpSpPr>
          <p:cNvPr id="132" name="Group 131"/>
          <p:cNvGrpSpPr/>
          <p:nvPr/>
        </p:nvGrpSpPr>
        <p:grpSpPr>
          <a:xfrm>
            <a:off x="3911182" y="2990034"/>
            <a:ext cx="2785234" cy="1154043"/>
            <a:chOff x="3911182" y="2990034"/>
            <a:chExt cx="2785234" cy="1154043"/>
          </a:xfrm>
        </p:grpSpPr>
        <p:cxnSp>
          <p:nvCxnSpPr>
            <p:cNvPr id="102" name="Straight Connector 101"/>
            <p:cNvCxnSpPr/>
            <p:nvPr/>
          </p:nvCxnSpPr>
          <p:spPr>
            <a:xfrm>
              <a:off x="4559366" y="3477815"/>
              <a:ext cx="1828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329446" y="3478748"/>
              <a:ext cx="1828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127108" y="3477815"/>
              <a:ext cx="18288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3911182" y="3214317"/>
              <a:ext cx="1053494" cy="261610"/>
            </a:xfrm>
            <a:prstGeom prst="rect">
              <a:avLst/>
            </a:prstGeom>
            <a:noFill/>
          </p:spPr>
          <p:txBody>
            <a:bodyPr wrap="none" rtlCol="0">
              <a:spAutoFit/>
            </a:bodyPr>
            <a:lstStyle/>
            <a:p>
              <a:r>
                <a:rPr lang="en-US" sz="1100" b="1" dirty="0" smtClean="0">
                  <a:solidFill>
                    <a:prstClr val="black"/>
                  </a:solidFill>
                  <a:latin typeface="Arial" panose="020B0604020202020204" pitchFamily="34" charset="0"/>
                  <a:cs typeface="Arial" panose="020B0604020202020204" pitchFamily="34" charset="0"/>
                </a:rPr>
                <a:t>Evil </a:t>
              </a:r>
              <a:r>
                <a:rPr lang="en-US" sz="1100" b="1" dirty="0" err="1" smtClean="0">
                  <a:solidFill>
                    <a:prstClr val="black"/>
                  </a:solidFill>
                  <a:latin typeface="Arial" panose="020B0604020202020204" pitchFamily="34" charset="0"/>
                  <a:cs typeface="Arial" panose="020B0604020202020204" pitchFamily="34" charset="0"/>
                </a:rPr>
                <a:t>Merodac</a:t>
              </a:r>
              <a:endParaRPr lang="en-US" sz="1100" b="1" dirty="0">
                <a:solidFill>
                  <a:prstClr val="black"/>
                </a:solidFill>
                <a:latin typeface="Arial" panose="020B0604020202020204" pitchFamily="34" charset="0"/>
                <a:cs typeface="Arial" panose="020B0604020202020204" pitchFamily="34" charset="0"/>
              </a:endParaRPr>
            </a:p>
          </p:txBody>
        </p:sp>
        <p:sp>
          <p:nvSpPr>
            <p:cNvPr id="106" name="TextBox 105"/>
            <p:cNvSpPr txBox="1"/>
            <p:nvPr/>
          </p:nvSpPr>
          <p:spPr>
            <a:xfrm>
              <a:off x="3975787" y="3039914"/>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562-560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sp>
          <p:nvSpPr>
            <p:cNvPr id="107" name="Rectangle 106"/>
            <p:cNvSpPr/>
            <p:nvPr/>
          </p:nvSpPr>
          <p:spPr>
            <a:xfrm>
              <a:off x="4780819" y="3457874"/>
              <a:ext cx="365760" cy="381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prstClr val="white"/>
                </a:solidFill>
              </a:endParaRPr>
            </a:p>
          </p:txBody>
        </p:sp>
        <p:sp>
          <p:nvSpPr>
            <p:cNvPr id="108" name="TextBox 107"/>
            <p:cNvSpPr txBox="1"/>
            <p:nvPr/>
          </p:nvSpPr>
          <p:spPr>
            <a:xfrm>
              <a:off x="4467965" y="3638362"/>
              <a:ext cx="873957" cy="261610"/>
            </a:xfrm>
            <a:prstGeom prst="rect">
              <a:avLst/>
            </a:prstGeom>
            <a:noFill/>
          </p:spPr>
          <p:txBody>
            <a:bodyPr wrap="none" rtlCol="0">
              <a:spAutoFit/>
            </a:bodyPr>
            <a:lstStyle/>
            <a:p>
              <a:r>
                <a:rPr lang="en-US" sz="1100" b="1" dirty="0" err="1" smtClean="0">
                  <a:solidFill>
                    <a:prstClr val="black"/>
                  </a:solidFill>
                  <a:latin typeface="Arial" panose="020B0604020202020204" pitchFamily="34" charset="0"/>
                  <a:cs typeface="Arial" panose="020B0604020202020204" pitchFamily="34" charset="0"/>
                </a:rPr>
                <a:t>Neriglasar</a:t>
              </a:r>
              <a:endParaRPr lang="en-US" sz="1100" b="1" dirty="0">
                <a:solidFill>
                  <a:prstClr val="black"/>
                </a:solidFill>
                <a:latin typeface="Arial" panose="020B0604020202020204" pitchFamily="34" charset="0"/>
                <a:cs typeface="Arial" panose="020B0604020202020204" pitchFamily="34" charset="0"/>
              </a:endParaRPr>
            </a:p>
          </p:txBody>
        </p:sp>
        <p:sp>
          <p:nvSpPr>
            <p:cNvPr id="109" name="TextBox 108"/>
            <p:cNvSpPr txBox="1"/>
            <p:nvPr/>
          </p:nvSpPr>
          <p:spPr>
            <a:xfrm>
              <a:off x="4428673" y="3882467"/>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560-556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cxnSp>
          <p:nvCxnSpPr>
            <p:cNvPr id="110" name="Straight Connector 109"/>
            <p:cNvCxnSpPr/>
            <p:nvPr/>
          </p:nvCxnSpPr>
          <p:spPr>
            <a:xfrm flipV="1">
              <a:off x="4941499" y="3476506"/>
              <a:ext cx="0" cy="20542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5141936" y="3475927"/>
              <a:ext cx="155448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5444048" y="3178410"/>
              <a:ext cx="837089" cy="261610"/>
            </a:xfrm>
            <a:prstGeom prst="rect">
              <a:avLst/>
            </a:prstGeom>
            <a:noFill/>
          </p:spPr>
          <p:txBody>
            <a:bodyPr wrap="none" rtlCol="0">
              <a:spAutoFit/>
            </a:bodyPr>
            <a:lstStyle/>
            <a:p>
              <a:r>
                <a:rPr lang="en-US" sz="1100" b="1" dirty="0" err="1" smtClean="0">
                  <a:solidFill>
                    <a:prstClr val="black"/>
                  </a:solidFill>
                  <a:latin typeface="Arial" panose="020B0604020202020204" pitchFamily="34" charset="0"/>
                  <a:cs typeface="Arial" panose="020B0604020202020204" pitchFamily="34" charset="0"/>
                </a:rPr>
                <a:t>Nabonido</a:t>
              </a:r>
              <a:endParaRPr lang="en-US" sz="1100" b="1" dirty="0">
                <a:solidFill>
                  <a:prstClr val="black"/>
                </a:solidFill>
                <a:latin typeface="Arial" panose="020B0604020202020204" pitchFamily="34" charset="0"/>
                <a:cs typeface="Arial" panose="020B0604020202020204" pitchFamily="34" charset="0"/>
              </a:endParaRPr>
            </a:p>
          </p:txBody>
        </p:sp>
        <p:sp>
          <p:nvSpPr>
            <p:cNvPr id="113" name="TextBox 112"/>
            <p:cNvSpPr txBox="1"/>
            <p:nvPr/>
          </p:nvSpPr>
          <p:spPr>
            <a:xfrm>
              <a:off x="5432826" y="2990034"/>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556-539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cxnSp>
          <p:nvCxnSpPr>
            <p:cNvPr id="114" name="Straight Connector 113"/>
            <p:cNvCxnSpPr/>
            <p:nvPr/>
          </p:nvCxnSpPr>
          <p:spPr>
            <a:xfrm>
              <a:off x="5407630" y="3638798"/>
              <a:ext cx="128016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a:off x="5658325" y="3690118"/>
              <a:ext cx="772969" cy="261610"/>
            </a:xfrm>
            <a:prstGeom prst="rect">
              <a:avLst/>
            </a:prstGeom>
            <a:noFill/>
          </p:spPr>
          <p:txBody>
            <a:bodyPr wrap="none" rtlCol="0">
              <a:spAutoFit/>
            </a:bodyPr>
            <a:lstStyle/>
            <a:p>
              <a:r>
                <a:rPr lang="en-US" sz="1100" b="1" dirty="0" err="1" smtClean="0">
                  <a:solidFill>
                    <a:prstClr val="black"/>
                  </a:solidFill>
                  <a:latin typeface="Arial" panose="020B0604020202020204" pitchFamily="34" charset="0"/>
                  <a:cs typeface="Arial" panose="020B0604020202020204" pitchFamily="34" charset="0"/>
                </a:rPr>
                <a:t>Belsasar</a:t>
              </a:r>
              <a:endParaRPr lang="en-US" sz="1100" b="1" dirty="0">
                <a:solidFill>
                  <a:prstClr val="black"/>
                </a:solidFill>
                <a:latin typeface="Arial" panose="020B0604020202020204" pitchFamily="34" charset="0"/>
                <a:cs typeface="Arial" panose="020B0604020202020204" pitchFamily="34" charset="0"/>
              </a:endParaRPr>
            </a:p>
          </p:txBody>
        </p:sp>
        <p:sp>
          <p:nvSpPr>
            <p:cNvPr id="116" name="TextBox 115"/>
            <p:cNvSpPr txBox="1"/>
            <p:nvPr/>
          </p:nvSpPr>
          <p:spPr>
            <a:xfrm>
              <a:off x="5658325" y="3865215"/>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553-539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sp>
          <p:nvSpPr>
            <p:cNvPr id="123" name="Rounded Rectangle 122"/>
            <p:cNvSpPr/>
            <p:nvPr/>
          </p:nvSpPr>
          <p:spPr>
            <a:xfrm>
              <a:off x="5685126" y="3721016"/>
              <a:ext cx="940485" cy="3924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grpSp>
        <p:nvGrpSpPr>
          <p:cNvPr id="133" name="Group 132"/>
          <p:cNvGrpSpPr/>
          <p:nvPr/>
        </p:nvGrpSpPr>
        <p:grpSpPr>
          <a:xfrm>
            <a:off x="6236697" y="2569491"/>
            <a:ext cx="2132555" cy="1653760"/>
            <a:chOff x="6236697" y="2569491"/>
            <a:chExt cx="2132555" cy="1653760"/>
          </a:xfrm>
        </p:grpSpPr>
        <p:sp>
          <p:nvSpPr>
            <p:cNvPr id="118" name="TextBox 117"/>
            <p:cNvSpPr txBox="1"/>
            <p:nvPr/>
          </p:nvSpPr>
          <p:spPr>
            <a:xfrm>
              <a:off x="6236697" y="2633911"/>
              <a:ext cx="878767" cy="646331"/>
            </a:xfrm>
            <a:prstGeom prst="rect">
              <a:avLst/>
            </a:prstGeom>
            <a:noFill/>
          </p:spPr>
          <p:txBody>
            <a:bodyPr wrap="none" rtlCol="0">
              <a:spAutoFit/>
            </a:bodyPr>
            <a:lstStyle/>
            <a:p>
              <a:pPr algn="ctr"/>
              <a:r>
                <a:rPr lang="en-US" sz="1200" b="1" dirty="0" smtClean="0">
                  <a:solidFill>
                    <a:prstClr val="black"/>
                  </a:solidFill>
                  <a:latin typeface="Arial" panose="020B0604020202020204" pitchFamily="34" charset="0"/>
                  <a:cs typeface="Arial" panose="020B0604020202020204" pitchFamily="34" charset="0"/>
                </a:rPr>
                <a:t>539 </a:t>
              </a:r>
              <a:r>
                <a:rPr lang="en-US" sz="1200" b="1" dirty="0" err="1" smtClean="0">
                  <a:solidFill>
                    <a:prstClr val="black"/>
                  </a:solidFill>
                  <a:latin typeface="Arial" panose="020B0604020202020204" pitchFamily="34" charset="0"/>
                  <a:cs typeface="Arial" panose="020B0604020202020204" pitchFamily="34" charset="0"/>
                </a:rPr>
                <a:t>aC</a:t>
              </a:r>
              <a:endParaRPr lang="en-US" sz="1200" b="1" dirty="0">
                <a:solidFill>
                  <a:prstClr val="black"/>
                </a:solidFill>
                <a:latin typeface="Arial" panose="020B0604020202020204" pitchFamily="34" charset="0"/>
                <a:cs typeface="Arial" panose="020B0604020202020204" pitchFamily="34" charset="0"/>
              </a:endParaRPr>
            </a:p>
            <a:p>
              <a:pPr algn="ctr"/>
              <a:r>
                <a:rPr lang="en-US" sz="1200" b="1" dirty="0" err="1" smtClean="0">
                  <a:solidFill>
                    <a:prstClr val="black"/>
                  </a:solidFill>
                  <a:latin typeface="Arial" panose="020B0604020202020204" pitchFamily="34" charset="0"/>
                  <a:cs typeface="Arial" panose="020B0604020202020204" pitchFamily="34" charset="0"/>
                </a:rPr>
                <a:t>Caída</a:t>
              </a:r>
              <a:r>
                <a:rPr lang="en-US" sz="1200" b="1" dirty="0" smtClean="0">
                  <a:solidFill>
                    <a:prstClr val="black"/>
                  </a:solidFill>
                  <a:latin typeface="Arial" panose="020B0604020202020204" pitchFamily="34" charset="0"/>
                  <a:cs typeface="Arial" panose="020B0604020202020204" pitchFamily="34" charset="0"/>
                </a:rPr>
                <a:t> de </a:t>
              </a:r>
              <a:br>
                <a:rPr lang="en-US" sz="1200" b="1" dirty="0" smtClean="0">
                  <a:solidFill>
                    <a:prstClr val="black"/>
                  </a:solidFill>
                  <a:latin typeface="Arial" panose="020B0604020202020204" pitchFamily="34" charset="0"/>
                  <a:cs typeface="Arial" panose="020B0604020202020204" pitchFamily="34" charset="0"/>
                </a:rPr>
              </a:br>
              <a:r>
                <a:rPr lang="en-US" sz="1200" b="1" dirty="0" err="1" smtClean="0">
                  <a:solidFill>
                    <a:prstClr val="black"/>
                  </a:solidFill>
                  <a:latin typeface="Arial" panose="020B0604020202020204" pitchFamily="34" charset="0"/>
                  <a:cs typeface="Arial" panose="020B0604020202020204" pitchFamily="34" charset="0"/>
                </a:rPr>
                <a:t>Babilonia</a:t>
              </a:r>
              <a:endParaRPr lang="en-US" sz="1200" b="1" dirty="0">
                <a:solidFill>
                  <a:prstClr val="black"/>
                </a:solidFill>
                <a:latin typeface="Arial" panose="020B0604020202020204" pitchFamily="34" charset="0"/>
                <a:cs typeface="Arial" panose="020B0604020202020204" pitchFamily="34" charset="0"/>
              </a:endParaRPr>
            </a:p>
          </p:txBody>
        </p:sp>
        <p:sp>
          <p:nvSpPr>
            <p:cNvPr id="119" name="TextBox 118"/>
            <p:cNvSpPr txBox="1"/>
            <p:nvPr/>
          </p:nvSpPr>
          <p:spPr>
            <a:xfrm>
              <a:off x="6989066" y="3623087"/>
              <a:ext cx="1380186" cy="600164"/>
            </a:xfrm>
            <a:prstGeom prst="rect">
              <a:avLst/>
            </a:prstGeom>
            <a:noFill/>
          </p:spPr>
          <p:txBody>
            <a:bodyPr wrap="square" rtlCol="0">
              <a:spAutoFit/>
            </a:bodyPr>
            <a:lstStyle/>
            <a:p>
              <a:r>
                <a:rPr lang="en-US" sz="1100" b="1" dirty="0" err="1" smtClean="0">
                  <a:solidFill>
                    <a:prstClr val="black"/>
                  </a:solidFill>
                  <a:latin typeface="Arial" panose="020B0604020202020204" pitchFamily="34" charset="0"/>
                  <a:cs typeface="Arial" panose="020B0604020202020204" pitchFamily="34" charset="0"/>
                </a:rPr>
                <a:t>Ciro</a:t>
              </a:r>
              <a:r>
                <a:rPr lang="en-US" sz="1100" b="1" dirty="0" smtClean="0">
                  <a:solidFill>
                    <a:prstClr val="black"/>
                  </a:solidFill>
                  <a:latin typeface="Arial" panose="020B0604020202020204" pitchFamily="34" charset="0"/>
                  <a:cs typeface="Arial" panose="020B0604020202020204" pitchFamily="34" charset="0"/>
                </a:rPr>
                <a:t> el Grande</a:t>
              </a:r>
              <a:endParaRPr lang="en-US" sz="1100" b="1" dirty="0">
                <a:solidFill>
                  <a:prstClr val="black"/>
                </a:solidFill>
                <a:latin typeface="Arial" panose="020B0604020202020204" pitchFamily="34" charset="0"/>
                <a:cs typeface="Arial" panose="020B0604020202020204" pitchFamily="34" charset="0"/>
              </a:endParaRPr>
            </a:p>
            <a:p>
              <a:endParaRPr lang="en-US" sz="1100" b="1" dirty="0">
                <a:solidFill>
                  <a:prstClr val="black"/>
                </a:solidFill>
                <a:latin typeface="Arial" panose="020B0604020202020204" pitchFamily="34" charset="0"/>
                <a:cs typeface="Arial" panose="020B0604020202020204" pitchFamily="34" charset="0"/>
              </a:endParaRPr>
            </a:p>
            <a:p>
              <a:r>
                <a:rPr lang="en-US" sz="1100" b="1" dirty="0" err="1" smtClean="0">
                  <a:solidFill>
                    <a:prstClr val="black"/>
                  </a:solidFill>
                  <a:latin typeface="Arial" panose="020B0604020202020204" pitchFamily="34" charset="0"/>
                  <a:cs typeface="Arial" panose="020B0604020202020204" pitchFamily="34" charset="0"/>
                </a:rPr>
                <a:t>Darío</a:t>
              </a:r>
              <a:r>
                <a:rPr lang="en-US" sz="1100" b="1" dirty="0" smtClean="0">
                  <a:solidFill>
                    <a:prstClr val="black"/>
                  </a:solidFill>
                  <a:latin typeface="Arial" panose="020B0604020202020204" pitchFamily="34" charset="0"/>
                  <a:cs typeface="Arial" panose="020B0604020202020204" pitchFamily="34" charset="0"/>
                </a:rPr>
                <a:t> el </a:t>
              </a:r>
              <a:r>
                <a:rPr lang="en-US" sz="1100" b="1" dirty="0" err="1" smtClean="0">
                  <a:solidFill>
                    <a:prstClr val="black"/>
                  </a:solidFill>
                  <a:latin typeface="Arial" panose="020B0604020202020204" pitchFamily="34" charset="0"/>
                  <a:cs typeface="Arial" panose="020B0604020202020204" pitchFamily="34" charset="0"/>
                </a:rPr>
                <a:t>Medo</a:t>
              </a:r>
              <a:endParaRPr lang="en-US" sz="1100" b="1" dirty="0">
                <a:solidFill>
                  <a:prstClr val="black"/>
                </a:solidFill>
                <a:latin typeface="Arial" panose="020B0604020202020204" pitchFamily="34" charset="0"/>
                <a:cs typeface="Arial" panose="020B0604020202020204" pitchFamily="34" charset="0"/>
              </a:endParaRPr>
            </a:p>
          </p:txBody>
        </p:sp>
        <p:sp>
          <p:nvSpPr>
            <p:cNvPr id="120" name="TextBox 119"/>
            <p:cNvSpPr txBox="1"/>
            <p:nvPr/>
          </p:nvSpPr>
          <p:spPr>
            <a:xfrm>
              <a:off x="7091806" y="3802590"/>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539-530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cxnSp>
          <p:nvCxnSpPr>
            <p:cNvPr id="121" name="Straight Connector 120"/>
            <p:cNvCxnSpPr/>
            <p:nvPr/>
          </p:nvCxnSpPr>
          <p:spPr>
            <a:xfrm>
              <a:off x="6759355" y="3539309"/>
              <a:ext cx="82296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24" name="Rounded Rectangle 123"/>
            <p:cNvSpPr/>
            <p:nvPr/>
          </p:nvSpPr>
          <p:spPr>
            <a:xfrm>
              <a:off x="6963960" y="3574307"/>
              <a:ext cx="1200214" cy="62403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nvGrpSpPr>
            <p:cNvPr id="125" name="Group 124"/>
            <p:cNvGrpSpPr/>
            <p:nvPr/>
          </p:nvGrpSpPr>
          <p:grpSpPr>
            <a:xfrm>
              <a:off x="7115484" y="2569491"/>
              <a:ext cx="914400" cy="958232"/>
              <a:chOff x="8229600" y="3473259"/>
              <a:chExt cx="914400" cy="1149878"/>
            </a:xfrm>
          </p:grpSpPr>
          <p:sp>
            <p:nvSpPr>
              <p:cNvPr id="126" name="TextBox 125"/>
              <p:cNvSpPr txBox="1"/>
              <p:nvPr/>
            </p:nvSpPr>
            <p:spPr>
              <a:xfrm>
                <a:off x="8229600" y="3473259"/>
                <a:ext cx="914400" cy="775597"/>
              </a:xfrm>
              <a:prstGeom prst="rect">
                <a:avLst/>
              </a:prstGeom>
              <a:noFill/>
            </p:spPr>
            <p:txBody>
              <a:bodyPr wrap="square" rtlCol="0">
                <a:spAutoFit/>
              </a:bodyPr>
              <a:lstStyle/>
              <a:p>
                <a:r>
                  <a:rPr lang="en-US" sz="1200" b="1" dirty="0">
                    <a:solidFill>
                      <a:prstClr val="black"/>
                    </a:solidFill>
                  </a:rPr>
                  <a:t>538 </a:t>
                </a:r>
                <a:r>
                  <a:rPr lang="en-US" sz="1200" b="1" dirty="0" err="1" smtClean="0">
                    <a:solidFill>
                      <a:prstClr val="black"/>
                    </a:solidFill>
                  </a:rPr>
                  <a:t>aC</a:t>
                </a:r>
                <a:endParaRPr lang="en-US" sz="1200" b="1" dirty="0">
                  <a:solidFill>
                    <a:prstClr val="black"/>
                  </a:solidFill>
                </a:endParaRPr>
              </a:p>
              <a:p>
                <a:r>
                  <a:rPr lang="en-US" sz="1200" b="1" dirty="0" smtClean="0">
                    <a:solidFill>
                      <a:prstClr val="black"/>
                    </a:solidFill>
                  </a:rPr>
                  <a:t>1</a:t>
                </a:r>
                <a:r>
                  <a:rPr lang="en-US" sz="1200" b="1" baseline="30000" dirty="0" smtClean="0">
                    <a:solidFill>
                      <a:prstClr val="black"/>
                    </a:solidFill>
                  </a:rPr>
                  <a:t>er</a:t>
                </a:r>
                <a:r>
                  <a:rPr lang="en-US" sz="1200" b="1" dirty="0" smtClean="0">
                    <a:solidFill>
                      <a:prstClr val="black"/>
                    </a:solidFill>
                  </a:rPr>
                  <a:t> </a:t>
                </a:r>
                <a:r>
                  <a:rPr lang="en-US" sz="1200" b="1" dirty="0" err="1" smtClean="0">
                    <a:solidFill>
                      <a:prstClr val="black"/>
                    </a:solidFill>
                  </a:rPr>
                  <a:t>Retorno</a:t>
                </a:r>
                <a:r>
                  <a:rPr lang="en-US" sz="1200" b="1" dirty="0" smtClean="0">
                    <a:solidFill>
                      <a:prstClr val="black"/>
                    </a:solidFill>
                  </a:rPr>
                  <a:t> del </a:t>
                </a:r>
                <a:r>
                  <a:rPr lang="en-US" sz="1200" b="1" dirty="0" err="1" smtClean="0">
                    <a:solidFill>
                      <a:prstClr val="black"/>
                    </a:solidFill>
                  </a:rPr>
                  <a:t>exilio</a:t>
                </a:r>
                <a:endParaRPr lang="en-US" sz="1200" b="1" dirty="0">
                  <a:solidFill>
                    <a:prstClr val="black"/>
                  </a:solidFill>
                </a:endParaRPr>
              </a:p>
            </p:txBody>
          </p:sp>
          <p:cxnSp>
            <p:nvCxnSpPr>
              <p:cNvPr id="127" name="Straight Connector 126"/>
              <p:cNvCxnSpPr/>
              <p:nvPr/>
            </p:nvCxnSpPr>
            <p:spPr>
              <a:xfrm flipH="1" flipV="1">
                <a:off x="8686800" y="4226004"/>
                <a:ext cx="1" cy="39713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8305800" y="4191000"/>
                <a:ext cx="7620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17" name="Lightning Bolt 116"/>
            <p:cNvSpPr/>
            <p:nvPr/>
          </p:nvSpPr>
          <p:spPr>
            <a:xfrm rot="1324401">
              <a:off x="6475346" y="3215429"/>
              <a:ext cx="360060" cy="626078"/>
            </a:xfrm>
            <a:prstGeom prst="lightningBolt">
              <a:avLst/>
            </a:prstGeom>
            <a:blipFill>
              <a:blip r:embed="rId3" cstate="print"/>
              <a:stretch>
                <a:fillRect/>
              </a:stretch>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36" name="Group 135"/>
          <p:cNvGrpSpPr/>
          <p:nvPr/>
        </p:nvGrpSpPr>
        <p:grpSpPr>
          <a:xfrm>
            <a:off x="75624" y="3623087"/>
            <a:ext cx="1122407" cy="1278713"/>
            <a:chOff x="75624" y="3636811"/>
            <a:chExt cx="1122407" cy="1085233"/>
          </a:xfrm>
        </p:grpSpPr>
        <p:sp>
          <p:nvSpPr>
            <p:cNvPr id="134" name="TextBox 133"/>
            <p:cNvSpPr txBox="1"/>
            <p:nvPr/>
          </p:nvSpPr>
          <p:spPr>
            <a:xfrm>
              <a:off x="75624" y="4277991"/>
              <a:ext cx="1122407" cy="444053"/>
            </a:xfrm>
            <a:prstGeom prst="rect">
              <a:avLst/>
            </a:prstGeom>
            <a:noFill/>
            <a:ln>
              <a:solidFill>
                <a:schemeClr val="tx2"/>
              </a:solidFill>
            </a:ln>
          </p:spPr>
          <p:txBody>
            <a:bodyPr wrap="square" rtlCol="0">
              <a:spAutoFit/>
            </a:bodyPr>
            <a:lstStyle>
              <a:defPPr>
                <a:defRPr lang="en-US"/>
              </a:defPPr>
              <a:lvl1pPr algn="ctr">
                <a:defRPr sz="1400">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1</a:t>
              </a:r>
            </a:p>
            <a:p>
              <a:r>
                <a:rPr lang="en-US" dirty="0"/>
                <a:t>605-603 </a:t>
              </a:r>
              <a:r>
                <a:rPr lang="en-US" dirty="0" err="1" smtClean="0"/>
                <a:t>aC</a:t>
              </a:r>
              <a:endParaRPr lang="en-US" dirty="0"/>
            </a:p>
          </p:txBody>
        </p:sp>
        <p:sp>
          <p:nvSpPr>
            <p:cNvPr id="135" name="Line 9"/>
            <p:cNvSpPr>
              <a:spLocks noChangeShapeType="1"/>
            </p:cNvSpPr>
            <p:nvPr/>
          </p:nvSpPr>
          <p:spPr bwMode="auto">
            <a:xfrm flipH="1">
              <a:off x="639099" y="3636811"/>
              <a:ext cx="0" cy="644908"/>
            </a:xfrm>
            <a:prstGeom prst="line">
              <a:avLst/>
            </a:prstGeom>
            <a:noFill/>
            <a:ln>
              <a:solidFill>
                <a:schemeClr val="tx2"/>
              </a:solidFill>
            </a:ln>
            <a:extLst/>
          </p:spPr>
          <p:txBody>
            <a:bodyPr wrap="square" rtlCol="0">
              <a:spAutoFit/>
            </a:bodyPr>
            <a:lstStyle/>
            <a:p>
              <a:pPr algn="ctr"/>
              <a:endParaRPr lang="en-US" sz="14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51" name="Group 150"/>
          <p:cNvGrpSpPr/>
          <p:nvPr/>
        </p:nvGrpSpPr>
        <p:grpSpPr>
          <a:xfrm>
            <a:off x="864098" y="3623088"/>
            <a:ext cx="1541623" cy="1280045"/>
            <a:chOff x="864098" y="3623088"/>
            <a:chExt cx="1541623" cy="1280045"/>
          </a:xfrm>
        </p:grpSpPr>
        <p:sp>
          <p:nvSpPr>
            <p:cNvPr id="137" name="TextBox 136"/>
            <p:cNvSpPr txBox="1"/>
            <p:nvPr/>
          </p:nvSpPr>
          <p:spPr>
            <a:xfrm>
              <a:off x="1283314" y="4379913"/>
              <a:ext cx="1122407" cy="523220"/>
            </a:xfrm>
            <a:prstGeom prst="rect">
              <a:avLst/>
            </a:prstGeom>
            <a:noFill/>
            <a:ln>
              <a:solidFill>
                <a:schemeClr val="tx2"/>
              </a:solidFill>
            </a:ln>
          </p:spPr>
          <p:txBody>
            <a:bodyPr wrap="square" rtlCol="0">
              <a:spAutoFit/>
            </a:bodyPr>
            <a:lstStyle/>
            <a:p>
              <a:pPr algn="ctr"/>
              <a:r>
                <a:rPr lang="en-US" sz="1400" dirty="0">
                  <a:solidFill>
                    <a:srgbClr val="0070C0"/>
                  </a:solidFill>
                  <a:latin typeface="Tahoma" panose="020B0604030504040204" pitchFamily="34" charset="0"/>
                  <a:ea typeface="Tahoma" panose="020B0604030504040204" pitchFamily="34" charset="0"/>
                  <a:cs typeface="Tahoma" panose="020B0604030504040204" pitchFamily="34" charset="0"/>
                </a:rPr>
                <a:t>Daniel 2</a:t>
              </a:r>
            </a:p>
            <a:p>
              <a:pPr algn="ctr"/>
              <a:r>
                <a:rPr lang="en-US" sz="1400" dirty="0">
                  <a:solidFill>
                    <a:srgbClr val="0070C0"/>
                  </a:solidFill>
                  <a:latin typeface="Tahoma" panose="020B0604030504040204" pitchFamily="34" charset="0"/>
                  <a:ea typeface="Tahoma" panose="020B0604030504040204" pitchFamily="34" charset="0"/>
                  <a:cs typeface="Tahoma" panose="020B0604030504040204" pitchFamily="34" charset="0"/>
                </a:rPr>
                <a:t>603 </a:t>
              </a:r>
              <a:r>
                <a:rPr lang="en-US" sz="1400" dirty="0" err="1" smtClean="0">
                  <a:solidFill>
                    <a:srgbClr val="0070C0"/>
                  </a:solidFill>
                  <a:latin typeface="Tahoma" panose="020B0604030504040204" pitchFamily="34" charset="0"/>
                  <a:ea typeface="Tahoma" panose="020B0604030504040204" pitchFamily="34" charset="0"/>
                  <a:cs typeface="Tahoma" panose="020B0604030504040204" pitchFamily="34" charset="0"/>
                </a:rPr>
                <a:t>aC</a:t>
              </a:r>
              <a:endParaRPr lang="en-US" sz="1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38" name="Line 9"/>
            <p:cNvSpPr>
              <a:spLocks noChangeShapeType="1"/>
            </p:cNvSpPr>
            <p:nvPr/>
          </p:nvSpPr>
          <p:spPr bwMode="auto">
            <a:xfrm>
              <a:off x="864098" y="3623088"/>
              <a:ext cx="948337" cy="756826"/>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2" name="Group 151"/>
          <p:cNvGrpSpPr/>
          <p:nvPr/>
        </p:nvGrpSpPr>
        <p:grpSpPr>
          <a:xfrm>
            <a:off x="2006761" y="3623088"/>
            <a:ext cx="1727017" cy="1264496"/>
            <a:chOff x="2006761" y="3623088"/>
            <a:chExt cx="1727017" cy="1264496"/>
          </a:xfrm>
        </p:grpSpPr>
        <p:sp>
          <p:nvSpPr>
            <p:cNvPr id="139" name="TextBox 138"/>
            <p:cNvSpPr txBox="1"/>
            <p:nvPr/>
          </p:nvSpPr>
          <p:spPr>
            <a:xfrm>
              <a:off x="2515406" y="4364364"/>
              <a:ext cx="1218372"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3</a:t>
              </a:r>
            </a:p>
            <a:p>
              <a:r>
                <a:rPr lang="en-US" dirty="0"/>
                <a:t>603-587? </a:t>
              </a:r>
              <a:r>
                <a:rPr lang="en-US" dirty="0" err="1" smtClean="0"/>
                <a:t>aC</a:t>
              </a:r>
              <a:endParaRPr lang="en-US" dirty="0"/>
            </a:p>
          </p:txBody>
        </p:sp>
        <p:sp>
          <p:nvSpPr>
            <p:cNvPr id="140" name="Line 9"/>
            <p:cNvSpPr>
              <a:spLocks noChangeShapeType="1"/>
            </p:cNvSpPr>
            <p:nvPr/>
          </p:nvSpPr>
          <p:spPr bwMode="auto">
            <a:xfrm>
              <a:off x="2006761" y="3623088"/>
              <a:ext cx="1034039" cy="744469"/>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3" name="Group 152"/>
          <p:cNvGrpSpPr/>
          <p:nvPr/>
        </p:nvGrpSpPr>
        <p:grpSpPr>
          <a:xfrm>
            <a:off x="3938598" y="3638798"/>
            <a:ext cx="1218372" cy="1267395"/>
            <a:chOff x="3938598" y="3638798"/>
            <a:chExt cx="1218372" cy="1267395"/>
          </a:xfrm>
        </p:grpSpPr>
        <p:sp>
          <p:nvSpPr>
            <p:cNvPr id="141" name="TextBox 140"/>
            <p:cNvSpPr txBox="1"/>
            <p:nvPr/>
          </p:nvSpPr>
          <p:spPr>
            <a:xfrm>
              <a:off x="3938598" y="4382973"/>
              <a:ext cx="1218372"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4</a:t>
              </a:r>
            </a:p>
            <a:p>
              <a:r>
                <a:rPr lang="en-US" dirty="0" smtClean="0"/>
                <a:t>¿? </a:t>
              </a:r>
              <a:r>
                <a:rPr lang="en-US" dirty="0" err="1" smtClean="0"/>
                <a:t>aC</a:t>
              </a:r>
              <a:endParaRPr lang="en-US" dirty="0"/>
            </a:p>
          </p:txBody>
        </p:sp>
        <p:sp>
          <p:nvSpPr>
            <p:cNvPr id="142" name="Line 9"/>
            <p:cNvSpPr>
              <a:spLocks noChangeShapeType="1"/>
            </p:cNvSpPr>
            <p:nvPr/>
          </p:nvSpPr>
          <p:spPr bwMode="auto">
            <a:xfrm>
              <a:off x="4309988" y="3638798"/>
              <a:ext cx="283572" cy="744176"/>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4" name="Group 153"/>
          <p:cNvGrpSpPr/>
          <p:nvPr/>
        </p:nvGrpSpPr>
        <p:grpSpPr>
          <a:xfrm>
            <a:off x="6448472" y="3608592"/>
            <a:ext cx="1316928" cy="1307087"/>
            <a:chOff x="6448472" y="3608592"/>
            <a:chExt cx="1316928" cy="1307087"/>
          </a:xfrm>
        </p:grpSpPr>
        <p:sp>
          <p:nvSpPr>
            <p:cNvPr id="143" name="TextBox 142"/>
            <p:cNvSpPr txBox="1"/>
            <p:nvPr/>
          </p:nvSpPr>
          <p:spPr>
            <a:xfrm>
              <a:off x="6448472" y="4392459"/>
              <a:ext cx="1316928"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5-6</a:t>
              </a:r>
            </a:p>
            <a:p>
              <a:r>
                <a:rPr lang="en-US" dirty="0"/>
                <a:t>539 </a:t>
              </a:r>
              <a:r>
                <a:rPr lang="en-US" dirty="0" err="1" smtClean="0"/>
                <a:t>aC</a:t>
              </a:r>
              <a:endParaRPr lang="en-US" dirty="0"/>
            </a:p>
          </p:txBody>
        </p:sp>
        <p:sp>
          <p:nvSpPr>
            <p:cNvPr id="144" name="Line 9"/>
            <p:cNvSpPr>
              <a:spLocks noChangeShapeType="1"/>
            </p:cNvSpPr>
            <p:nvPr/>
          </p:nvSpPr>
          <p:spPr bwMode="auto">
            <a:xfrm>
              <a:off x="6712272" y="3608592"/>
              <a:ext cx="292509" cy="769988"/>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5" name="Group 154"/>
          <p:cNvGrpSpPr/>
          <p:nvPr/>
        </p:nvGrpSpPr>
        <p:grpSpPr>
          <a:xfrm>
            <a:off x="4196514" y="3655615"/>
            <a:ext cx="1247533" cy="1893808"/>
            <a:chOff x="4196514" y="3655615"/>
            <a:chExt cx="1247533" cy="1893808"/>
          </a:xfrm>
        </p:grpSpPr>
        <p:sp>
          <p:nvSpPr>
            <p:cNvPr id="145" name="TextBox 144"/>
            <p:cNvSpPr txBox="1"/>
            <p:nvPr/>
          </p:nvSpPr>
          <p:spPr>
            <a:xfrm>
              <a:off x="4196514" y="5026203"/>
              <a:ext cx="1122407"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7</a:t>
              </a:r>
            </a:p>
            <a:p>
              <a:r>
                <a:rPr lang="en-US" dirty="0"/>
                <a:t>553 </a:t>
              </a:r>
              <a:r>
                <a:rPr lang="en-US" dirty="0" err="1" smtClean="0"/>
                <a:t>aC</a:t>
              </a:r>
              <a:endParaRPr lang="en-US" dirty="0"/>
            </a:p>
          </p:txBody>
        </p:sp>
        <p:sp>
          <p:nvSpPr>
            <p:cNvPr id="146" name="Line 9"/>
            <p:cNvSpPr>
              <a:spLocks noChangeShapeType="1"/>
            </p:cNvSpPr>
            <p:nvPr/>
          </p:nvSpPr>
          <p:spPr bwMode="auto">
            <a:xfrm flipH="1">
              <a:off x="5285016" y="3655615"/>
              <a:ext cx="159031" cy="137059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6" name="Group 155"/>
          <p:cNvGrpSpPr/>
          <p:nvPr/>
        </p:nvGrpSpPr>
        <p:grpSpPr>
          <a:xfrm>
            <a:off x="5341301" y="3638797"/>
            <a:ext cx="1122407" cy="1910626"/>
            <a:chOff x="5341301" y="3638797"/>
            <a:chExt cx="1122407" cy="1910626"/>
          </a:xfrm>
        </p:grpSpPr>
        <p:sp>
          <p:nvSpPr>
            <p:cNvPr id="147" name="TextBox 146"/>
            <p:cNvSpPr txBox="1"/>
            <p:nvPr/>
          </p:nvSpPr>
          <p:spPr>
            <a:xfrm>
              <a:off x="5341301" y="5026203"/>
              <a:ext cx="1122407" cy="523220"/>
            </a:xfrm>
            <a:prstGeom prst="rect">
              <a:avLst/>
            </a:prstGeom>
            <a:noFill/>
            <a:ln>
              <a:solidFill>
                <a:schemeClr val="tx2"/>
              </a:solidFill>
            </a:ln>
          </p:spPr>
          <p:txBody>
            <a:bodyPr wrap="square" rtlCol="0">
              <a:spAutoFit/>
            </a:bodyPr>
            <a:lstStyle/>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Daniel 8</a:t>
              </a:r>
            </a:p>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551 </a:t>
              </a:r>
              <a:r>
                <a:rPr lang="en-US" sz="14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aC</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48" name="Line 9"/>
            <p:cNvSpPr>
              <a:spLocks noChangeShapeType="1"/>
            </p:cNvSpPr>
            <p:nvPr/>
          </p:nvSpPr>
          <p:spPr bwMode="auto">
            <a:xfrm>
              <a:off x="5594160" y="3638797"/>
              <a:ext cx="90966" cy="1378737"/>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sp>
        <p:nvSpPr>
          <p:cNvPr id="149" name="TextBox 148"/>
          <p:cNvSpPr txBox="1"/>
          <p:nvPr/>
        </p:nvSpPr>
        <p:spPr>
          <a:xfrm>
            <a:off x="6482309" y="5025885"/>
            <a:ext cx="1072800" cy="523220"/>
          </a:xfrm>
          <a:prstGeom prst="rect">
            <a:avLst/>
          </a:prstGeom>
          <a:noFill/>
          <a:ln>
            <a:solidFill>
              <a:schemeClr val="tx2"/>
            </a:solidFill>
          </a:ln>
        </p:spPr>
        <p:txBody>
          <a:bodyPr wrap="square" rtlCol="0">
            <a:spAutoFit/>
          </a:bodyPr>
          <a:lstStyle/>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Daniel 9</a:t>
            </a:r>
          </a:p>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539 </a:t>
            </a:r>
            <a:r>
              <a:rPr lang="en-US" sz="14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aC</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50" name="TextBox 149"/>
          <p:cNvSpPr txBox="1"/>
          <p:nvPr/>
        </p:nvSpPr>
        <p:spPr>
          <a:xfrm>
            <a:off x="7572684" y="5025885"/>
            <a:ext cx="1243258" cy="523220"/>
          </a:xfrm>
          <a:prstGeom prst="rect">
            <a:avLst/>
          </a:prstGeom>
          <a:noFill/>
          <a:ln>
            <a:solidFill>
              <a:schemeClr val="tx2"/>
            </a:solidFill>
          </a:ln>
        </p:spPr>
        <p:txBody>
          <a:bodyPr wrap="square" rtlCol="0">
            <a:spAutoFit/>
          </a:bodyPr>
          <a:lstStyle/>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Daniel 10-12</a:t>
            </a:r>
          </a:p>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536 </a:t>
            </a:r>
            <a:r>
              <a:rPr lang="en-US" sz="14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aC</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nvGrpSpPr>
          <p:cNvPr id="131" name="Group 130"/>
          <p:cNvGrpSpPr/>
          <p:nvPr/>
        </p:nvGrpSpPr>
        <p:grpSpPr>
          <a:xfrm>
            <a:off x="238624" y="1239145"/>
            <a:ext cx="8501553" cy="315751"/>
            <a:chOff x="238539" y="1486923"/>
            <a:chExt cx="8501553" cy="378901"/>
          </a:xfrm>
        </p:grpSpPr>
        <p:grpSp>
          <p:nvGrpSpPr>
            <p:cNvPr id="157" name="Group 156"/>
            <p:cNvGrpSpPr/>
            <p:nvPr/>
          </p:nvGrpSpPr>
          <p:grpSpPr>
            <a:xfrm>
              <a:off x="238539" y="1547192"/>
              <a:ext cx="8501553" cy="246490"/>
              <a:chOff x="238539" y="1547192"/>
              <a:chExt cx="8501553" cy="246490"/>
            </a:xfrm>
          </p:grpSpPr>
          <p:sp>
            <p:nvSpPr>
              <p:cNvPr id="171" name="Rectangle 170"/>
              <p:cNvSpPr/>
              <p:nvPr/>
            </p:nvSpPr>
            <p:spPr>
              <a:xfrm>
                <a:off x="3490623" y="1547192"/>
                <a:ext cx="954156" cy="24649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2" name="Rectangle 171"/>
              <p:cNvSpPr/>
              <p:nvPr/>
            </p:nvSpPr>
            <p:spPr>
              <a:xfrm>
                <a:off x="2941984" y="1547192"/>
                <a:ext cx="160350" cy="246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3" name="Rectangle 172"/>
              <p:cNvSpPr/>
              <p:nvPr/>
            </p:nvSpPr>
            <p:spPr>
              <a:xfrm>
                <a:off x="6712226" y="1547192"/>
                <a:ext cx="1771815" cy="24649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4" name="Rectangle 173"/>
              <p:cNvSpPr/>
              <p:nvPr/>
            </p:nvSpPr>
            <p:spPr>
              <a:xfrm>
                <a:off x="238539" y="1547192"/>
                <a:ext cx="1162215" cy="24649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5" name="Rectangle 174"/>
              <p:cNvSpPr/>
              <p:nvPr/>
            </p:nvSpPr>
            <p:spPr>
              <a:xfrm>
                <a:off x="8535905" y="1547192"/>
                <a:ext cx="204187" cy="2464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6" name="Rectangle 175"/>
              <p:cNvSpPr/>
              <p:nvPr/>
            </p:nvSpPr>
            <p:spPr>
              <a:xfrm>
                <a:off x="1400754" y="1547192"/>
                <a:ext cx="1541230" cy="24649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7" name="Rectangle 176"/>
              <p:cNvSpPr/>
              <p:nvPr/>
            </p:nvSpPr>
            <p:spPr>
              <a:xfrm flipH="1">
                <a:off x="3102333" y="1547192"/>
                <a:ext cx="388290" cy="2464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8" name="Rectangle 177"/>
              <p:cNvSpPr/>
              <p:nvPr/>
            </p:nvSpPr>
            <p:spPr>
              <a:xfrm>
                <a:off x="4444778" y="1547192"/>
                <a:ext cx="2267447" cy="24649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9" name="Rectangle 178"/>
              <p:cNvSpPr/>
              <p:nvPr/>
            </p:nvSpPr>
            <p:spPr>
              <a:xfrm>
                <a:off x="8484041" y="1547192"/>
                <a:ext cx="51864" cy="24649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58" name="Rectangle 157"/>
            <p:cNvSpPr/>
            <p:nvPr/>
          </p:nvSpPr>
          <p:spPr>
            <a:xfrm>
              <a:off x="238539" y="1491121"/>
              <a:ext cx="116221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9" name="Rectangle 158"/>
            <p:cNvSpPr/>
            <p:nvPr/>
          </p:nvSpPr>
          <p:spPr>
            <a:xfrm>
              <a:off x="1401333" y="1820104"/>
              <a:ext cx="1540651"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0" name="Rectangle 159"/>
            <p:cNvSpPr/>
            <p:nvPr/>
          </p:nvSpPr>
          <p:spPr>
            <a:xfrm>
              <a:off x="2941984" y="1491121"/>
              <a:ext cx="160349"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1" name="Rectangle 160"/>
            <p:cNvSpPr/>
            <p:nvPr/>
          </p:nvSpPr>
          <p:spPr>
            <a:xfrm>
              <a:off x="3490623" y="1491121"/>
              <a:ext cx="95415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2" name="Rectangle 161"/>
            <p:cNvSpPr/>
            <p:nvPr/>
          </p:nvSpPr>
          <p:spPr>
            <a:xfrm>
              <a:off x="3102333" y="1820104"/>
              <a:ext cx="38829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3" name="Rectangle 162"/>
            <p:cNvSpPr/>
            <p:nvPr/>
          </p:nvSpPr>
          <p:spPr>
            <a:xfrm>
              <a:off x="4901026" y="1489604"/>
              <a:ext cx="780637" cy="4723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4" name="Rectangle 163"/>
            <p:cNvSpPr/>
            <p:nvPr/>
          </p:nvSpPr>
          <p:spPr>
            <a:xfrm>
              <a:off x="4444778" y="1820104"/>
              <a:ext cx="41773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5" name="Rectangle 164"/>
            <p:cNvSpPr/>
            <p:nvPr/>
          </p:nvSpPr>
          <p:spPr>
            <a:xfrm>
              <a:off x="5681664" y="1820105"/>
              <a:ext cx="495300"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6" name="Rectangle 165"/>
            <p:cNvSpPr/>
            <p:nvPr/>
          </p:nvSpPr>
          <p:spPr>
            <a:xfrm>
              <a:off x="6448425" y="1820104"/>
              <a:ext cx="26380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7" name="Rectangle 166"/>
            <p:cNvSpPr/>
            <p:nvPr/>
          </p:nvSpPr>
          <p:spPr>
            <a:xfrm>
              <a:off x="6176964" y="1491121"/>
              <a:ext cx="276594"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8" name="Rectangle 167"/>
            <p:cNvSpPr/>
            <p:nvPr/>
          </p:nvSpPr>
          <p:spPr>
            <a:xfrm>
              <a:off x="6712226" y="1491121"/>
              <a:ext cx="177181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9" name="Rectangle 168"/>
            <p:cNvSpPr/>
            <p:nvPr/>
          </p:nvSpPr>
          <p:spPr>
            <a:xfrm>
              <a:off x="8535904" y="1486923"/>
              <a:ext cx="204187" cy="4991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0" name="Rectangle 169"/>
            <p:cNvSpPr/>
            <p:nvPr/>
          </p:nvSpPr>
          <p:spPr>
            <a:xfrm>
              <a:off x="8487113" y="1820104"/>
              <a:ext cx="4572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80" name="TextBox 179"/>
          <p:cNvSpPr txBox="1"/>
          <p:nvPr/>
        </p:nvSpPr>
        <p:spPr>
          <a:xfrm>
            <a:off x="399869" y="845759"/>
            <a:ext cx="928459" cy="353943"/>
          </a:xfrm>
          <a:prstGeom prst="rect">
            <a:avLst/>
          </a:prstGeom>
          <a:noFill/>
        </p:spPr>
        <p:txBody>
          <a:bodyPr wrap="none" bIns="0" rtlCol="0">
            <a:spAutoFit/>
          </a:bodyPr>
          <a:lstStyle/>
          <a:p>
            <a:pPr algn="ctr"/>
            <a:r>
              <a:rPr lang="en-US" sz="900" dirty="0">
                <a:solidFill>
                  <a:prstClr val="black"/>
                </a:solidFill>
                <a:latin typeface="Arial" panose="020B0604020202020204" pitchFamily="34" charset="0"/>
                <a:cs typeface="Arial" panose="020B0604020202020204" pitchFamily="34" charset="0"/>
              </a:rPr>
              <a:t>2166-1859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Patriarcas</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1" name="TextBox 180"/>
          <p:cNvSpPr txBox="1"/>
          <p:nvPr/>
        </p:nvSpPr>
        <p:spPr>
          <a:xfrm>
            <a:off x="1713840" y="1554896"/>
            <a:ext cx="91563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Esclavitud</a:t>
            </a:r>
            <a:r>
              <a:rPr lang="en-US" sz="1100" b="1" dirty="0" smtClean="0">
                <a:solidFill>
                  <a:prstClr val="black"/>
                </a:solidFill>
                <a:latin typeface="Arial" panose="020B0604020202020204" pitchFamily="34" charset="0"/>
                <a:cs typeface="Arial" panose="020B0604020202020204" pitchFamily="34" charset="0"/>
              </a:rPr>
              <a:t/>
            </a:r>
            <a:br>
              <a:rPr lang="en-US" sz="1100" b="1" dirty="0" smtClean="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en</a:t>
            </a:r>
            <a:r>
              <a:rPr lang="en-US" sz="1100" b="1" dirty="0" smtClean="0">
                <a:solidFill>
                  <a:prstClr val="black"/>
                </a:solidFill>
                <a:latin typeface="Arial" panose="020B0604020202020204" pitchFamily="34" charset="0"/>
                <a:cs typeface="Arial" panose="020B0604020202020204" pitchFamily="34" charset="0"/>
              </a:rPr>
              <a:t> </a:t>
            </a:r>
            <a:r>
              <a:rPr lang="en-US" sz="1100" b="1" dirty="0" err="1" smtClean="0">
                <a:solidFill>
                  <a:prstClr val="black"/>
                </a:solidFill>
                <a:latin typeface="Arial" panose="020B0604020202020204" pitchFamily="34" charset="0"/>
                <a:cs typeface="Arial" panose="020B0604020202020204" pitchFamily="34" charset="0"/>
              </a:rPr>
              <a:t>Egipto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1859-1445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82" name="TextBox 181"/>
          <p:cNvSpPr txBox="1"/>
          <p:nvPr/>
        </p:nvSpPr>
        <p:spPr>
          <a:xfrm>
            <a:off x="2422444" y="871440"/>
            <a:ext cx="928459" cy="353943"/>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1445-1405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Desierto</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3" name="TextBox 182"/>
          <p:cNvSpPr txBox="1"/>
          <p:nvPr/>
        </p:nvSpPr>
        <p:spPr>
          <a:xfrm>
            <a:off x="2857718" y="1563159"/>
            <a:ext cx="915635" cy="477054"/>
          </a:xfrm>
          <a:prstGeom prst="rect">
            <a:avLst/>
          </a:prstGeom>
          <a:noFill/>
        </p:spPr>
        <p:txBody>
          <a:bodyPr wrap="none" tIns="0" bIns="0" rtlCol="0">
            <a:spAutoFit/>
          </a:bodyPr>
          <a:lstStyle/>
          <a:p>
            <a:pPr algn="ctr"/>
            <a:r>
              <a:rPr lang="en-US" sz="1100" b="1" dirty="0" smtClean="0">
                <a:solidFill>
                  <a:prstClr val="black"/>
                </a:solidFill>
                <a:latin typeface="Arial" panose="020B0604020202020204" pitchFamily="34" charset="0"/>
                <a:cs typeface="Arial" panose="020B0604020202020204" pitchFamily="34" charset="0"/>
              </a:rPr>
              <a:t>Conquista </a:t>
            </a:r>
            <a:br>
              <a:rPr lang="en-US" sz="1100" b="1" dirty="0" smtClean="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de </a:t>
            </a:r>
            <a:r>
              <a:rPr lang="en-US" sz="1100" b="1" dirty="0" err="1" smtClean="0">
                <a:solidFill>
                  <a:prstClr val="black"/>
                </a:solidFill>
                <a:latin typeface="Arial" panose="020B0604020202020204" pitchFamily="34" charset="0"/>
                <a:cs typeface="Arial" panose="020B0604020202020204" pitchFamily="34" charset="0"/>
              </a:rPr>
              <a:t>Canaán</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1405-1300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84" name="TextBox 183"/>
          <p:cNvSpPr txBox="1"/>
          <p:nvPr/>
        </p:nvSpPr>
        <p:spPr>
          <a:xfrm>
            <a:off x="3503475" y="845759"/>
            <a:ext cx="928459" cy="353943"/>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1300-1050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Jueces</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5" name="TextBox 184"/>
          <p:cNvSpPr txBox="1"/>
          <p:nvPr/>
        </p:nvSpPr>
        <p:spPr>
          <a:xfrm>
            <a:off x="4227909" y="1563159"/>
            <a:ext cx="85151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Reino</a:t>
            </a:r>
            <a:r>
              <a:rPr lang="en-US" sz="1100" b="1" dirty="0" smtClean="0">
                <a:solidFill>
                  <a:prstClr val="black"/>
                </a:solidFill>
                <a:latin typeface="Arial" panose="020B0604020202020204" pitchFamily="34" charset="0"/>
                <a:cs typeface="Arial" panose="020B0604020202020204" pitchFamily="34" charset="0"/>
              </a:rPr>
              <a:t/>
            </a:r>
            <a:br>
              <a:rPr lang="en-US" sz="1100" b="1" dirty="0" smtClean="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unido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1050-931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86" name="TextBox 185"/>
          <p:cNvSpPr txBox="1"/>
          <p:nvPr/>
        </p:nvSpPr>
        <p:spPr>
          <a:xfrm>
            <a:off x="4891319" y="697395"/>
            <a:ext cx="787395"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931-722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Reino</a:t>
            </a:r>
            <a:r>
              <a:rPr lang="en-US" sz="1100" b="1" dirty="0" smtClean="0">
                <a:solidFill>
                  <a:prstClr val="black"/>
                </a:solidFill>
                <a:latin typeface="Arial" panose="020B0604020202020204" pitchFamily="34" charset="0"/>
                <a:cs typeface="Arial" panose="020B0604020202020204" pitchFamily="34" charset="0"/>
              </a:rPr>
              <a:t> </a:t>
            </a:r>
            <a:br>
              <a:rPr lang="en-US" sz="1100" b="1" dirty="0" smtClean="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dividido</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7" name="TextBox 186"/>
          <p:cNvSpPr txBox="1"/>
          <p:nvPr/>
        </p:nvSpPr>
        <p:spPr>
          <a:xfrm>
            <a:off x="5535624" y="1563159"/>
            <a:ext cx="78739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Judá</a:t>
            </a:r>
            <a:r>
              <a:rPr lang="en-US" sz="1100" b="1" dirty="0">
                <a:solidFill>
                  <a:prstClr val="black"/>
                </a:solidFill>
                <a:latin typeface="Arial" panose="020B0604020202020204" pitchFamily="34" charset="0"/>
                <a:cs typeface="Arial" panose="020B0604020202020204" pitchFamily="34" charset="0"/>
              </a:rPr>
              <a:t/>
            </a:r>
            <a:br>
              <a:rPr lang="en-US" sz="1100" b="1" dirty="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solo</a:t>
            </a:r>
          </a:p>
          <a:p>
            <a:pPr algn="ctr"/>
            <a:r>
              <a:rPr lang="en-US" sz="900" dirty="0" smtClean="0">
                <a:solidFill>
                  <a:prstClr val="black"/>
                </a:solidFill>
                <a:latin typeface="Arial" panose="020B0604020202020204" pitchFamily="34" charset="0"/>
                <a:cs typeface="Arial" panose="020B0604020202020204" pitchFamily="34" charset="0"/>
              </a:rPr>
              <a:t>722-605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88" name="TextBox 187"/>
          <p:cNvSpPr txBox="1"/>
          <p:nvPr/>
        </p:nvSpPr>
        <p:spPr>
          <a:xfrm>
            <a:off x="5790670" y="703072"/>
            <a:ext cx="1077538"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605-538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Cautiverio</a:t>
            </a:r>
            <a:r>
              <a:rPr lang="en-US" sz="1100" b="1" dirty="0" smtClean="0">
                <a:solidFill>
                  <a:prstClr val="black"/>
                </a:solidFill>
                <a:latin typeface="Arial" panose="020B0604020202020204" pitchFamily="34" charset="0"/>
                <a:cs typeface="Arial" panose="020B0604020202020204" pitchFamily="34" charset="0"/>
              </a:rPr>
              <a:t> </a:t>
            </a:r>
            <a:r>
              <a:rPr lang="en-US" sz="1100" b="1" dirty="0" err="1" smtClean="0">
                <a:solidFill>
                  <a:prstClr val="black"/>
                </a:solidFill>
                <a:latin typeface="Arial" panose="020B0604020202020204" pitchFamily="34" charset="0"/>
                <a:cs typeface="Arial" panose="020B0604020202020204" pitchFamily="34" charset="0"/>
              </a:rPr>
              <a:t>en</a:t>
            </a:r>
            <a:r>
              <a:rPr lang="en-US" sz="1100" b="1" dirty="0">
                <a:solidFill>
                  <a:prstClr val="black"/>
                </a:solidFill>
                <a:latin typeface="Arial" panose="020B0604020202020204" pitchFamily="34" charset="0"/>
                <a:cs typeface="Arial" panose="020B0604020202020204" pitchFamily="34" charset="0"/>
              </a:rPr>
              <a:t/>
            </a:r>
            <a:br>
              <a:rPr lang="en-US" sz="1100" b="1" dirty="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Babilonia</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9" name="TextBox 188"/>
          <p:cNvSpPr txBox="1"/>
          <p:nvPr/>
        </p:nvSpPr>
        <p:spPr>
          <a:xfrm>
            <a:off x="6304095" y="1563159"/>
            <a:ext cx="78739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Retorno</a:t>
            </a:r>
            <a:r>
              <a:rPr lang="en-US" sz="1100" b="1" dirty="0">
                <a:solidFill>
                  <a:prstClr val="black"/>
                </a:solidFill>
                <a:latin typeface="Arial" panose="020B0604020202020204" pitchFamily="34" charset="0"/>
                <a:cs typeface="Arial" panose="020B0604020202020204" pitchFamily="34" charset="0"/>
              </a:rPr>
              <a:t/>
            </a:r>
            <a:br>
              <a:rPr lang="en-US" sz="1100" b="1" dirty="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del </a:t>
            </a:r>
            <a:r>
              <a:rPr lang="en-US" sz="1100" b="1" dirty="0" err="1" smtClean="0">
                <a:solidFill>
                  <a:prstClr val="black"/>
                </a:solidFill>
                <a:latin typeface="Arial" panose="020B0604020202020204" pitchFamily="34" charset="0"/>
                <a:cs typeface="Arial" panose="020B0604020202020204" pitchFamily="34" charset="0"/>
              </a:rPr>
              <a:t>exilio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538-444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90" name="TextBox 189"/>
          <p:cNvSpPr txBox="1"/>
          <p:nvPr/>
        </p:nvSpPr>
        <p:spPr>
          <a:xfrm>
            <a:off x="6976804" y="741101"/>
            <a:ext cx="1305165" cy="477054"/>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444 </a:t>
            </a:r>
            <a:r>
              <a:rPr lang="en-US" sz="900" dirty="0" err="1" smtClean="0">
                <a:solidFill>
                  <a:prstClr val="black"/>
                </a:solidFill>
                <a:latin typeface="Arial" panose="020B0604020202020204" pitchFamily="34" charset="0"/>
                <a:cs typeface="Arial" panose="020B0604020202020204" pitchFamily="34" charset="0"/>
              </a:rPr>
              <a:t>aC</a:t>
            </a:r>
            <a:r>
              <a:rPr lang="en-US" sz="900" dirty="0" smtClean="0">
                <a:solidFill>
                  <a:prstClr val="black"/>
                </a:solidFill>
                <a:latin typeface="Arial" panose="020B0604020202020204" pitchFamily="34" charset="0"/>
                <a:cs typeface="Arial" panose="020B0604020202020204" pitchFamily="34" charset="0"/>
              </a:rPr>
              <a:t> - ~4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Años</a:t>
            </a:r>
            <a:r>
              <a:rPr lang="en-US" sz="1100" b="1" dirty="0" smtClean="0">
                <a:solidFill>
                  <a:prstClr val="black"/>
                </a:solidFill>
                <a:latin typeface="Arial" panose="020B0604020202020204" pitchFamily="34" charset="0"/>
                <a:cs typeface="Arial" panose="020B0604020202020204" pitchFamily="34" charset="0"/>
              </a:rPr>
              <a:t> de </a:t>
            </a:r>
            <a:r>
              <a:rPr lang="en-US" sz="1100" b="1" dirty="0" err="1" smtClean="0">
                <a:solidFill>
                  <a:prstClr val="black"/>
                </a:solidFill>
                <a:latin typeface="Arial" panose="020B0604020202020204" pitchFamily="34" charset="0"/>
                <a:cs typeface="Arial" panose="020B0604020202020204" pitchFamily="34" charset="0"/>
              </a:rPr>
              <a:t>silencio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800" dirty="0" smtClean="0">
                <a:solidFill>
                  <a:prstClr val="black"/>
                </a:solidFill>
                <a:latin typeface="Arial" panose="020B0604020202020204" pitchFamily="34" charset="0"/>
                <a:cs typeface="Arial" panose="020B0604020202020204" pitchFamily="34" charset="0"/>
              </a:rPr>
              <a:t>(Intertestamental)</a:t>
            </a:r>
          </a:p>
        </p:txBody>
      </p:sp>
      <p:sp>
        <p:nvSpPr>
          <p:cNvPr id="191" name="TextBox 190"/>
          <p:cNvSpPr txBox="1"/>
          <p:nvPr/>
        </p:nvSpPr>
        <p:spPr>
          <a:xfrm>
            <a:off x="7932367" y="1554853"/>
            <a:ext cx="877163" cy="477054"/>
          </a:xfrm>
          <a:prstGeom prst="rect">
            <a:avLst/>
          </a:prstGeom>
          <a:noFill/>
        </p:spPr>
        <p:txBody>
          <a:bodyPr wrap="none" tIns="0" bIns="0" rtlCol="0">
            <a:spAutoFit/>
          </a:bodyPr>
          <a:lstStyle/>
          <a:p>
            <a:pPr algn="ctr"/>
            <a:r>
              <a:rPr lang="en-US" sz="1100" b="1" dirty="0" smtClean="0">
                <a:solidFill>
                  <a:prstClr val="black"/>
                </a:solidFill>
                <a:latin typeface="Arial" panose="020B0604020202020204" pitchFamily="34" charset="0"/>
                <a:cs typeface="Arial" panose="020B0604020202020204" pitchFamily="34" charset="0"/>
              </a:rPr>
              <a:t>Vida de</a:t>
            </a:r>
            <a:br>
              <a:rPr lang="en-US" sz="1100" b="1" dirty="0" smtClean="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Cristo</a:t>
            </a:r>
          </a:p>
          <a:p>
            <a:pPr algn="ctr"/>
            <a:r>
              <a:rPr lang="en-US" sz="900" dirty="0" smtClean="0">
                <a:solidFill>
                  <a:prstClr val="black"/>
                </a:solidFill>
                <a:latin typeface="Arial" panose="020B0604020202020204" pitchFamily="34" charset="0"/>
                <a:cs typeface="Arial" panose="020B0604020202020204" pitchFamily="34" charset="0"/>
              </a:rPr>
              <a:t>4 BC – 30 </a:t>
            </a:r>
            <a:r>
              <a:rPr lang="en-US" sz="900" dirty="0" err="1" smtClean="0">
                <a:solidFill>
                  <a:prstClr val="black"/>
                </a:solidFill>
                <a:latin typeface="Arial" panose="020B0604020202020204" pitchFamily="34" charset="0"/>
                <a:cs typeface="Arial" panose="020B0604020202020204" pitchFamily="34" charset="0"/>
              </a:rPr>
              <a:t>dC</a:t>
            </a:r>
            <a:endParaRPr lang="en-US" sz="900" dirty="0">
              <a:solidFill>
                <a:prstClr val="black"/>
              </a:solidFill>
              <a:latin typeface="Arial" panose="020B0604020202020204" pitchFamily="34" charset="0"/>
              <a:cs typeface="Arial" panose="020B0604020202020204" pitchFamily="34" charset="0"/>
            </a:endParaRPr>
          </a:p>
        </p:txBody>
      </p:sp>
      <p:sp>
        <p:nvSpPr>
          <p:cNvPr id="192" name="TextBox 191"/>
          <p:cNvSpPr txBox="1"/>
          <p:nvPr/>
        </p:nvSpPr>
        <p:spPr>
          <a:xfrm>
            <a:off x="8197096" y="708346"/>
            <a:ext cx="881973"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30-90 </a:t>
            </a:r>
            <a:r>
              <a:rPr lang="en-US" sz="900" dirty="0" err="1" smtClean="0">
                <a:solidFill>
                  <a:prstClr val="black"/>
                </a:solidFill>
                <a:latin typeface="Arial" panose="020B0604020202020204" pitchFamily="34" charset="0"/>
                <a:cs typeface="Arial" panose="020B0604020202020204" pitchFamily="34" charset="0"/>
              </a:rPr>
              <a:t>dC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smtClean="0">
                <a:solidFill>
                  <a:prstClr val="black"/>
                </a:solidFill>
                <a:latin typeface="Arial" panose="020B0604020202020204" pitchFamily="34" charset="0"/>
                <a:cs typeface="Arial" panose="020B0604020202020204" pitchFamily="34" charset="0"/>
              </a:rPr>
              <a:t>La </a:t>
            </a:r>
            <a:r>
              <a:rPr lang="en-US" sz="1100" b="1" dirty="0" err="1" smtClean="0">
                <a:solidFill>
                  <a:prstClr val="black"/>
                </a:solidFill>
                <a:latin typeface="Arial" panose="020B0604020202020204" pitchFamily="34" charset="0"/>
                <a:cs typeface="Arial" panose="020B0604020202020204" pitchFamily="34" charset="0"/>
              </a:rPr>
              <a:t>iglesia</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1100" b="1" dirty="0" smtClean="0">
                <a:solidFill>
                  <a:prstClr val="black"/>
                </a:solidFill>
                <a:latin typeface="Arial" panose="020B0604020202020204" pitchFamily="34" charset="0"/>
                <a:cs typeface="Arial" panose="020B0604020202020204" pitchFamily="34" charset="0"/>
              </a:rPr>
              <a:t>Era del NT</a:t>
            </a:r>
          </a:p>
        </p:txBody>
      </p:sp>
    </p:spTree>
    <p:extLst>
      <p:ext uri="{BB962C8B-B14F-4D97-AF65-F5344CB8AC3E}">
        <p14:creationId xmlns:p14="http://schemas.microsoft.com/office/powerpoint/2010/main" val="235047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p:cTn id="7" dur="1000" fill="hold"/>
                                        <p:tgtEl>
                                          <p:spTgt spid="77"/>
                                        </p:tgtEl>
                                        <p:attrNameLst>
                                          <p:attrName>ppt_w</p:attrName>
                                        </p:attrNameLst>
                                      </p:cBhvr>
                                      <p:tavLst>
                                        <p:tav tm="0">
                                          <p:val>
                                            <p:fltVal val="0"/>
                                          </p:val>
                                        </p:tav>
                                        <p:tav tm="100000">
                                          <p:val>
                                            <p:strVal val="#ppt_w"/>
                                          </p:val>
                                        </p:tav>
                                      </p:tavLst>
                                    </p:anim>
                                    <p:anim calcmode="lin" valueType="num">
                                      <p:cBhvr>
                                        <p:cTn id="8" dur="1000" fill="hold"/>
                                        <p:tgtEl>
                                          <p:spTgt spid="77"/>
                                        </p:tgtEl>
                                        <p:attrNameLst>
                                          <p:attrName>ppt_h</p:attrName>
                                        </p:attrNameLst>
                                      </p:cBhvr>
                                      <p:tavLst>
                                        <p:tav tm="0">
                                          <p:val>
                                            <p:fltVal val="0"/>
                                          </p:val>
                                        </p:tav>
                                        <p:tav tm="100000">
                                          <p:val>
                                            <p:strVal val="#ppt_h"/>
                                          </p:val>
                                        </p:tav>
                                      </p:tavLst>
                                    </p:anim>
                                    <p:anim calcmode="lin" valueType="num">
                                      <p:cBhvr>
                                        <p:cTn id="9" dur="1000" fill="hold"/>
                                        <p:tgtEl>
                                          <p:spTgt spid="77"/>
                                        </p:tgtEl>
                                        <p:attrNameLst>
                                          <p:attrName>style.rotation</p:attrName>
                                        </p:attrNameLst>
                                      </p:cBhvr>
                                      <p:tavLst>
                                        <p:tav tm="0">
                                          <p:val>
                                            <p:fltVal val="90"/>
                                          </p:val>
                                        </p:tav>
                                        <p:tav tm="100000">
                                          <p:val>
                                            <p:fltVal val="0"/>
                                          </p:val>
                                        </p:tav>
                                      </p:tavLst>
                                    </p:anim>
                                    <p:animEffect transition="in" filter="fade">
                                      <p:cBhvr>
                                        <p:cTn id="10" dur="1000"/>
                                        <p:tgtEl>
                                          <p:spTgt spid="7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wipe(down)">
                                      <p:cBhvr>
                                        <p:cTn id="15" dur="500"/>
                                        <p:tgtEl>
                                          <p:spTgt spid="8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9"/>
                                        </p:tgtEl>
                                        <p:attrNameLst>
                                          <p:attrName>style.visibility</p:attrName>
                                        </p:attrNameLst>
                                      </p:cBhvr>
                                      <p:to>
                                        <p:strVal val="visible"/>
                                      </p:to>
                                    </p:set>
                                    <p:animEffect transition="in" filter="wipe(down)">
                                      <p:cBhvr>
                                        <p:cTn id="20" dur="500"/>
                                        <p:tgtEl>
                                          <p:spTgt spid="1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30"/>
                                        </p:tgtEl>
                                        <p:attrNameLst>
                                          <p:attrName>style.visibility</p:attrName>
                                        </p:attrNameLst>
                                      </p:cBhvr>
                                      <p:to>
                                        <p:strVal val="visible"/>
                                      </p:to>
                                    </p:set>
                                    <p:animEffect transition="in" filter="wipe(up)">
                                      <p:cBhvr>
                                        <p:cTn id="25" dur="500"/>
                                        <p:tgtEl>
                                          <p:spTgt spid="130"/>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32"/>
                                        </p:tgtEl>
                                        <p:attrNameLst>
                                          <p:attrName>style.visibility</p:attrName>
                                        </p:attrNameLst>
                                      </p:cBhvr>
                                      <p:to>
                                        <p:strVal val="visible"/>
                                      </p:to>
                                    </p:set>
                                    <p:anim calcmode="lin" valueType="num">
                                      <p:cBhvr>
                                        <p:cTn id="30" dur="1000" fill="hold"/>
                                        <p:tgtEl>
                                          <p:spTgt spid="132"/>
                                        </p:tgtEl>
                                        <p:attrNameLst>
                                          <p:attrName>ppt_w</p:attrName>
                                        </p:attrNameLst>
                                      </p:cBhvr>
                                      <p:tavLst>
                                        <p:tav tm="0">
                                          <p:val>
                                            <p:fltVal val="0"/>
                                          </p:val>
                                        </p:tav>
                                        <p:tav tm="100000">
                                          <p:val>
                                            <p:strVal val="#ppt_w"/>
                                          </p:val>
                                        </p:tav>
                                      </p:tavLst>
                                    </p:anim>
                                    <p:anim calcmode="lin" valueType="num">
                                      <p:cBhvr>
                                        <p:cTn id="31" dur="1000" fill="hold"/>
                                        <p:tgtEl>
                                          <p:spTgt spid="132"/>
                                        </p:tgtEl>
                                        <p:attrNameLst>
                                          <p:attrName>ppt_h</p:attrName>
                                        </p:attrNameLst>
                                      </p:cBhvr>
                                      <p:tavLst>
                                        <p:tav tm="0">
                                          <p:val>
                                            <p:fltVal val="0"/>
                                          </p:val>
                                        </p:tav>
                                        <p:tav tm="100000">
                                          <p:val>
                                            <p:strVal val="#ppt_h"/>
                                          </p:val>
                                        </p:tav>
                                      </p:tavLst>
                                    </p:anim>
                                    <p:anim calcmode="lin" valueType="num">
                                      <p:cBhvr>
                                        <p:cTn id="32" dur="1000" fill="hold"/>
                                        <p:tgtEl>
                                          <p:spTgt spid="132"/>
                                        </p:tgtEl>
                                        <p:attrNameLst>
                                          <p:attrName>style.rotation</p:attrName>
                                        </p:attrNameLst>
                                      </p:cBhvr>
                                      <p:tavLst>
                                        <p:tav tm="0">
                                          <p:val>
                                            <p:fltVal val="90"/>
                                          </p:val>
                                        </p:tav>
                                        <p:tav tm="100000">
                                          <p:val>
                                            <p:fltVal val="0"/>
                                          </p:val>
                                        </p:tav>
                                      </p:tavLst>
                                    </p:anim>
                                    <p:animEffect transition="in" filter="fade">
                                      <p:cBhvr>
                                        <p:cTn id="33" dur="1000"/>
                                        <p:tgtEl>
                                          <p:spTgt spid="13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33"/>
                                        </p:tgtEl>
                                        <p:attrNameLst>
                                          <p:attrName>style.visibility</p:attrName>
                                        </p:attrNameLst>
                                      </p:cBhvr>
                                      <p:to>
                                        <p:strVal val="visible"/>
                                      </p:to>
                                    </p:set>
                                    <p:anim calcmode="lin" valueType="num">
                                      <p:cBhvr>
                                        <p:cTn id="38" dur="500" fill="hold"/>
                                        <p:tgtEl>
                                          <p:spTgt spid="133"/>
                                        </p:tgtEl>
                                        <p:attrNameLst>
                                          <p:attrName>ppt_w</p:attrName>
                                        </p:attrNameLst>
                                      </p:cBhvr>
                                      <p:tavLst>
                                        <p:tav tm="0">
                                          <p:val>
                                            <p:fltVal val="0"/>
                                          </p:val>
                                        </p:tav>
                                        <p:tav tm="100000">
                                          <p:val>
                                            <p:strVal val="#ppt_w"/>
                                          </p:val>
                                        </p:tav>
                                      </p:tavLst>
                                    </p:anim>
                                    <p:anim calcmode="lin" valueType="num">
                                      <p:cBhvr>
                                        <p:cTn id="39" dur="500" fill="hold"/>
                                        <p:tgtEl>
                                          <p:spTgt spid="133"/>
                                        </p:tgtEl>
                                        <p:attrNameLst>
                                          <p:attrName>ppt_h</p:attrName>
                                        </p:attrNameLst>
                                      </p:cBhvr>
                                      <p:tavLst>
                                        <p:tav tm="0">
                                          <p:val>
                                            <p:fltVal val="0"/>
                                          </p:val>
                                        </p:tav>
                                        <p:tav tm="100000">
                                          <p:val>
                                            <p:strVal val="#ppt_h"/>
                                          </p:val>
                                        </p:tav>
                                      </p:tavLst>
                                    </p:anim>
                                    <p:animEffect transition="in" filter="fade">
                                      <p:cBhvr>
                                        <p:cTn id="40" dur="500"/>
                                        <p:tgtEl>
                                          <p:spTgt spid="13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36"/>
                                        </p:tgtEl>
                                        <p:attrNameLst>
                                          <p:attrName>style.visibility</p:attrName>
                                        </p:attrNameLst>
                                      </p:cBhvr>
                                      <p:to>
                                        <p:strVal val="visible"/>
                                      </p:to>
                                    </p:set>
                                    <p:animEffect transition="in" filter="wipe(up)">
                                      <p:cBhvr>
                                        <p:cTn id="45" dur="500"/>
                                        <p:tgtEl>
                                          <p:spTgt spid="13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151"/>
                                        </p:tgtEl>
                                        <p:attrNameLst>
                                          <p:attrName>style.visibility</p:attrName>
                                        </p:attrNameLst>
                                      </p:cBhvr>
                                      <p:to>
                                        <p:strVal val="visible"/>
                                      </p:to>
                                    </p:set>
                                    <p:animEffect transition="in" filter="wipe(up)">
                                      <p:cBhvr>
                                        <p:cTn id="50" dur="500"/>
                                        <p:tgtEl>
                                          <p:spTgt spid="15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152"/>
                                        </p:tgtEl>
                                        <p:attrNameLst>
                                          <p:attrName>style.visibility</p:attrName>
                                        </p:attrNameLst>
                                      </p:cBhvr>
                                      <p:to>
                                        <p:strVal val="visible"/>
                                      </p:to>
                                    </p:set>
                                    <p:animEffect transition="in" filter="wipe(up)">
                                      <p:cBhvr>
                                        <p:cTn id="55" dur="500"/>
                                        <p:tgtEl>
                                          <p:spTgt spid="15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153"/>
                                        </p:tgtEl>
                                        <p:attrNameLst>
                                          <p:attrName>style.visibility</p:attrName>
                                        </p:attrNameLst>
                                      </p:cBhvr>
                                      <p:to>
                                        <p:strVal val="visible"/>
                                      </p:to>
                                    </p:set>
                                    <p:animEffect transition="in" filter="wipe(up)">
                                      <p:cBhvr>
                                        <p:cTn id="60" dur="500"/>
                                        <p:tgtEl>
                                          <p:spTgt spid="15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154"/>
                                        </p:tgtEl>
                                        <p:attrNameLst>
                                          <p:attrName>style.visibility</p:attrName>
                                        </p:attrNameLst>
                                      </p:cBhvr>
                                      <p:to>
                                        <p:strVal val="visible"/>
                                      </p:to>
                                    </p:set>
                                    <p:animEffect transition="in" filter="wipe(up)">
                                      <p:cBhvr>
                                        <p:cTn id="65" dur="500"/>
                                        <p:tgtEl>
                                          <p:spTgt spid="15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155"/>
                                        </p:tgtEl>
                                        <p:attrNameLst>
                                          <p:attrName>style.visibility</p:attrName>
                                        </p:attrNameLst>
                                      </p:cBhvr>
                                      <p:to>
                                        <p:strVal val="visible"/>
                                      </p:to>
                                    </p:set>
                                    <p:animEffect transition="in" filter="wipe(up)">
                                      <p:cBhvr>
                                        <p:cTn id="70" dur="500"/>
                                        <p:tgtEl>
                                          <p:spTgt spid="155"/>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156"/>
                                        </p:tgtEl>
                                        <p:attrNameLst>
                                          <p:attrName>style.visibility</p:attrName>
                                        </p:attrNameLst>
                                      </p:cBhvr>
                                      <p:to>
                                        <p:strVal val="visible"/>
                                      </p:to>
                                    </p:set>
                                    <p:animEffect transition="in" filter="wipe(up)">
                                      <p:cBhvr>
                                        <p:cTn id="75" dur="500"/>
                                        <p:tgtEl>
                                          <p:spTgt spid="156"/>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49"/>
                                        </p:tgtEl>
                                        <p:attrNameLst>
                                          <p:attrName>style.visibility</p:attrName>
                                        </p:attrNameLst>
                                      </p:cBhvr>
                                      <p:to>
                                        <p:strVal val="visible"/>
                                      </p:to>
                                    </p:set>
                                    <p:animEffect transition="in" filter="wipe(down)">
                                      <p:cBhvr>
                                        <p:cTn id="80" dur="500"/>
                                        <p:tgtEl>
                                          <p:spTgt spid="14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150"/>
                                        </p:tgtEl>
                                        <p:attrNameLst>
                                          <p:attrName>style.visibility</p:attrName>
                                        </p:attrNameLst>
                                      </p:cBhvr>
                                      <p:to>
                                        <p:strVal val="visible"/>
                                      </p:to>
                                    </p:set>
                                    <p:animEffect transition="in" filter="wipe(down)">
                                      <p:cBhvr>
                                        <p:cTn id="85" dur="500"/>
                                        <p:tgtEl>
                                          <p:spTgt spid="150"/>
                                        </p:tgtEl>
                                      </p:cBhvr>
                                    </p:animEffect>
                                  </p:childTnLst>
                                </p:cTn>
                              </p:par>
                            </p:childTnLst>
                          </p:cTn>
                        </p:par>
                      </p:childTnLst>
                    </p:cTn>
                  </p:par>
                  <p:par>
                    <p:cTn id="86" fill="hold">
                      <p:stCondLst>
                        <p:cond delay="indefinite"/>
                      </p:stCondLst>
                      <p:childTnLst>
                        <p:par>
                          <p:cTn id="87" fill="hold">
                            <p:stCondLst>
                              <p:cond delay="0"/>
                            </p:stCondLst>
                            <p:childTnLst>
                              <p:par>
                                <p:cTn id="88" presetID="0" presetClass="path" presetSubtype="0" accel="50000" decel="50000" fill="hold" grpId="0" nodeType="clickEffect">
                                  <p:stCondLst>
                                    <p:cond delay="0"/>
                                  </p:stCondLst>
                                  <p:childTnLst>
                                    <p:animMotion origin="layout" path="M 0 0 C 0.00035 0.04953 0.00087 0.09907 0.00191 0.14977 C 0.00295 0.20046 0.01927 0.2537 0.0066 0.3044 C -0.00608 0.35509 -0.04028 0.40463 -0.07448 0.45416 " pathEditMode="relative" ptsTypes="aaaA">
                                      <p:cBhvr>
                                        <p:cTn id="89" dur="2000" fill="hold"/>
                                        <p:tgtEl>
                                          <p:spTgt spid="186"/>
                                        </p:tgtEl>
                                        <p:attrNameLst>
                                          <p:attrName>ppt_x</p:attrName>
                                          <p:attrName>ppt_y</p:attrName>
                                        </p:attrNameLst>
                                      </p:cBhvr>
                                    </p:animMotion>
                                  </p:childTnLst>
                                </p:cTn>
                              </p:par>
                            </p:childTnLst>
                          </p:cTn>
                        </p:par>
                        <p:par>
                          <p:cTn id="90" fill="hold">
                            <p:stCondLst>
                              <p:cond delay="2000"/>
                            </p:stCondLst>
                            <p:childTnLst>
                              <p:par>
                                <p:cTn id="91" presetID="31" presetClass="exit" presetSubtype="0" fill="hold" grpId="1" nodeType="afterEffect">
                                  <p:stCondLst>
                                    <p:cond delay="0"/>
                                  </p:stCondLst>
                                  <p:childTnLst>
                                    <p:anim calcmode="lin" valueType="num">
                                      <p:cBhvr>
                                        <p:cTn id="92" dur="1500"/>
                                        <p:tgtEl>
                                          <p:spTgt spid="186"/>
                                        </p:tgtEl>
                                        <p:attrNameLst>
                                          <p:attrName>ppt_w</p:attrName>
                                        </p:attrNameLst>
                                      </p:cBhvr>
                                      <p:tavLst>
                                        <p:tav tm="0">
                                          <p:val>
                                            <p:strVal val="ppt_w"/>
                                          </p:val>
                                        </p:tav>
                                        <p:tav tm="100000">
                                          <p:val>
                                            <p:fltVal val="0"/>
                                          </p:val>
                                        </p:tav>
                                      </p:tavLst>
                                    </p:anim>
                                    <p:anim calcmode="lin" valueType="num">
                                      <p:cBhvr>
                                        <p:cTn id="93" dur="1500"/>
                                        <p:tgtEl>
                                          <p:spTgt spid="186"/>
                                        </p:tgtEl>
                                        <p:attrNameLst>
                                          <p:attrName>ppt_h</p:attrName>
                                        </p:attrNameLst>
                                      </p:cBhvr>
                                      <p:tavLst>
                                        <p:tav tm="0">
                                          <p:val>
                                            <p:strVal val="ppt_h"/>
                                          </p:val>
                                        </p:tav>
                                        <p:tav tm="100000">
                                          <p:val>
                                            <p:fltVal val="0"/>
                                          </p:val>
                                        </p:tav>
                                      </p:tavLst>
                                    </p:anim>
                                    <p:anim calcmode="lin" valueType="num">
                                      <p:cBhvr>
                                        <p:cTn id="94" dur="1500"/>
                                        <p:tgtEl>
                                          <p:spTgt spid="186"/>
                                        </p:tgtEl>
                                        <p:attrNameLst>
                                          <p:attrName>style.rotation</p:attrName>
                                        </p:attrNameLst>
                                      </p:cBhvr>
                                      <p:tavLst>
                                        <p:tav tm="0">
                                          <p:val>
                                            <p:fltVal val="0"/>
                                          </p:val>
                                        </p:tav>
                                        <p:tav tm="100000">
                                          <p:val>
                                            <p:fltVal val="90"/>
                                          </p:val>
                                        </p:tav>
                                      </p:tavLst>
                                    </p:anim>
                                    <p:animEffect transition="out" filter="fade">
                                      <p:cBhvr>
                                        <p:cTn id="95" dur="1500"/>
                                        <p:tgtEl>
                                          <p:spTgt spid="186"/>
                                        </p:tgtEl>
                                      </p:cBhvr>
                                    </p:animEffect>
                                    <p:set>
                                      <p:cBhvr>
                                        <p:cTn id="96" dur="1" fill="hold">
                                          <p:stCondLst>
                                            <p:cond delay="1499"/>
                                          </p:stCondLst>
                                        </p:cTn>
                                        <p:tgtEl>
                                          <p:spTgt spid="1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150" grpId="0" animBg="1"/>
      <p:bldP spid="186" grpId="0"/>
      <p:bldP spid="186" grpId="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952500"/>
          </a:xfrm>
        </p:spPr>
        <p:txBody>
          <a:bodyPr>
            <a:noAutofit/>
          </a:bodyPr>
          <a:lstStyle/>
          <a:p>
            <a:r>
              <a:rPr lang="en-US" sz="6000" dirty="0" err="1" smtClean="0"/>
              <a:t>Ciclo</a:t>
            </a:r>
            <a:r>
              <a:rPr lang="en-US" sz="6000" dirty="0" smtClean="0"/>
              <a:t> de </a:t>
            </a:r>
            <a:r>
              <a:rPr lang="en-US" sz="6000" dirty="0" err="1" smtClean="0"/>
              <a:t>visiones</a:t>
            </a:r>
            <a:endParaRPr lang="en-US" sz="6000" dirty="0"/>
          </a:p>
        </p:txBody>
      </p:sp>
      <p:sp>
        <p:nvSpPr>
          <p:cNvPr id="3" name="TextBox 2"/>
          <p:cNvSpPr txBox="1"/>
          <p:nvPr/>
        </p:nvSpPr>
        <p:spPr>
          <a:xfrm>
            <a:off x="103314" y="1409700"/>
            <a:ext cx="301686" cy="369332"/>
          </a:xfrm>
          <a:prstGeom prst="rect">
            <a:avLst/>
          </a:prstGeom>
          <a:noFill/>
        </p:spPr>
        <p:txBody>
          <a:bodyPr wrap="none" rtlCol="0">
            <a:spAutoFit/>
          </a:bodyPr>
          <a:lstStyle/>
          <a:p>
            <a:pPr algn="ctr"/>
            <a:r>
              <a:rPr lang="en-US" dirty="0">
                <a:solidFill>
                  <a:prstClr val="black"/>
                </a:solidFill>
              </a:rPr>
              <a:t>1</a:t>
            </a:r>
          </a:p>
        </p:txBody>
      </p:sp>
      <p:sp>
        <p:nvSpPr>
          <p:cNvPr id="4" name="TextBox 3"/>
          <p:cNvSpPr txBox="1"/>
          <p:nvPr/>
        </p:nvSpPr>
        <p:spPr>
          <a:xfrm>
            <a:off x="720558" y="1343680"/>
            <a:ext cx="367409" cy="523220"/>
          </a:xfrm>
          <a:prstGeom prst="rect">
            <a:avLst/>
          </a:prstGeom>
          <a:solidFill>
            <a:srgbClr val="FFFF00"/>
          </a:solidFill>
          <a:ln>
            <a:solidFill>
              <a:schemeClr val="tx1"/>
            </a:solidFill>
          </a:ln>
        </p:spPr>
        <p:txBody>
          <a:bodyPr wrap="none" rtlCol="0">
            <a:spAutoFit/>
          </a:bodyPr>
          <a:lstStyle/>
          <a:p>
            <a:pPr algn="ctr"/>
            <a:r>
              <a:rPr lang="en-US" sz="2800" dirty="0" smtClean="0">
                <a:solidFill>
                  <a:prstClr val="black"/>
                </a:solidFill>
              </a:rPr>
              <a:t>2</a:t>
            </a:r>
            <a:endParaRPr lang="en-US" sz="2800" dirty="0">
              <a:solidFill>
                <a:prstClr val="black"/>
              </a:solidFill>
            </a:endParaRPr>
          </a:p>
        </p:txBody>
      </p:sp>
      <p:sp>
        <p:nvSpPr>
          <p:cNvPr id="5" name="TextBox 4"/>
          <p:cNvSpPr txBox="1"/>
          <p:nvPr/>
        </p:nvSpPr>
        <p:spPr>
          <a:xfrm>
            <a:off x="1371600" y="1409700"/>
            <a:ext cx="301686" cy="369332"/>
          </a:xfrm>
          <a:prstGeom prst="rect">
            <a:avLst/>
          </a:prstGeom>
          <a:noFill/>
        </p:spPr>
        <p:txBody>
          <a:bodyPr wrap="none" rtlCol="0">
            <a:spAutoFit/>
          </a:bodyPr>
          <a:lstStyle/>
          <a:p>
            <a:pPr algn="ctr"/>
            <a:r>
              <a:rPr lang="en-US" dirty="0" smtClean="0">
                <a:solidFill>
                  <a:prstClr val="black"/>
                </a:solidFill>
              </a:rPr>
              <a:t>3</a:t>
            </a:r>
            <a:endParaRPr lang="en-US" dirty="0">
              <a:solidFill>
                <a:prstClr val="black"/>
              </a:solidFill>
            </a:endParaRPr>
          </a:p>
        </p:txBody>
      </p:sp>
      <p:sp>
        <p:nvSpPr>
          <p:cNvPr id="6" name="TextBox 5"/>
          <p:cNvSpPr txBox="1"/>
          <p:nvPr/>
        </p:nvSpPr>
        <p:spPr>
          <a:xfrm>
            <a:off x="1905000" y="1402200"/>
            <a:ext cx="301686" cy="369332"/>
          </a:xfrm>
          <a:prstGeom prst="rect">
            <a:avLst/>
          </a:prstGeom>
          <a:noFill/>
        </p:spPr>
        <p:txBody>
          <a:bodyPr wrap="none" rtlCol="0">
            <a:spAutoFit/>
          </a:bodyPr>
          <a:lstStyle/>
          <a:p>
            <a:pPr algn="ctr"/>
            <a:r>
              <a:rPr lang="en-US" dirty="0" smtClean="0">
                <a:solidFill>
                  <a:prstClr val="black"/>
                </a:solidFill>
              </a:rPr>
              <a:t>4</a:t>
            </a:r>
            <a:endParaRPr lang="en-US" dirty="0">
              <a:solidFill>
                <a:prstClr val="black"/>
              </a:solidFill>
            </a:endParaRPr>
          </a:p>
        </p:txBody>
      </p:sp>
      <p:sp>
        <p:nvSpPr>
          <p:cNvPr id="7" name="TextBox 6"/>
          <p:cNvSpPr txBox="1"/>
          <p:nvPr/>
        </p:nvSpPr>
        <p:spPr>
          <a:xfrm>
            <a:off x="2429819" y="1409700"/>
            <a:ext cx="301686" cy="369332"/>
          </a:xfrm>
          <a:prstGeom prst="rect">
            <a:avLst/>
          </a:prstGeom>
          <a:noFill/>
        </p:spPr>
        <p:txBody>
          <a:bodyPr wrap="none" rtlCol="0">
            <a:spAutoFit/>
          </a:bodyPr>
          <a:lstStyle/>
          <a:p>
            <a:pPr algn="ctr"/>
            <a:r>
              <a:rPr lang="en-US" dirty="0" smtClean="0">
                <a:solidFill>
                  <a:prstClr val="black"/>
                </a:solidFill>
              </a:rPr>
              <a:t>5</a:t>
            </a:r>
            <a:endParaRPr lang="en-US" dirty="0">
              <a:solidFill>
                <a:prstClr val="black"/>
              </a:solidFill>
            </a:endParaRPr>
          </a:p>
        </p:txBody>
      </p:sp>
      <p:sp>
        <p:nvSpPr>
          <p:cNvPr id="8" name="TextBox 7"/>
          <p:cNvSpPr txBox="1"/>
          <p:nvPr/>
        </p:nvSpPr>
        <p:spPr>
          <a:xfrm>
            <a:off x="2963219" y="1402200"/>
            <a:ext cx="301686" cy="369332"/>
          </a:xfrm>
          <a:prstGeom prst="rect">
            <a:avLst/>
          </a:prstGeom>
          <a:noFill/>
        </p:spPr>
        <p:txBody>
          <a:bodyPr wrap="none" rtlCol="0">
            <a:spAutoFit/>
          </a:bodyPr>
          <a:lstStyle/>
          <a:p>
            <a:pPr algn="ctr"/>
            <a:r>
              <a:rPr lang="en-US" dirty="0" smtClean="0">
                <a:solidFill>
                  <a:prstClr val="black"/>
                </a:solidFill>
              </a:rPr>
              <a:t>6</a:t>
            </a:r>
            <a:endParaRPr lang="en-US" dirty="0">
              <a:solidFill>
                <a:prstClr val="black"/>
              </a:solidFill>
            </a:endParaRPr>
          </a:p>
        </p:txBody>
      </p:sp>
      <p:sp>
        <p:nvSpPr>
          <p:cNvPr id="9" name="TextBox 8"/>
          <p:cNvSpPr txBox="1"/>
          <p:nvPr/>
        </p:nvSpPr>
        <p:spPr>
          <a:xfrm>
            <a:off x="3692358" y="1343680"/>
            <a:ext cx="367408" cy="523220"/>
          </a:xfrm>
          <a:prstGeom prst="rect">
            <a:avLst/>
          </a:prstGeom>
          <a:solidFill>
            <a:srgbClr val="FFFF00"/>
          </a:solidFill>
          <a:ln>
            <a:solidFill>
              <a:schemeClr val="tx1"/>
            </a:solidFill>
          </a:ln>
        </p:spPr>
        <p:txBody>
          <a:bodyPr wrap="none" rtlCol="0">
            <a:spAutoFit/>
          </a:bodyPr>
          <a:lstStyle>
            <a:defPPr>
              <a:defRPr lang="en-US"/>
            </a:defPPr>
            <a:lvl1pPr algn="ctr">
              <a:defRPr sz="2800"/>
            </a:lvl1pPr>
          </a:lstStyle>
          <a:p>
            <a:r>
              <a:rPr lang="en-US" dirty="0">
                <a:solidFill>
                  <a:prstClr val="black"/>
                </a:solidFill>
              </a:rPr>
              <a:t>7</a:t>
            </a:r>
          </a:p>
        </p:txBody>
      </p:sp>
      <p:sp>
        <p:nvSpPr>
          <p:cNvPr id="10" name="TextBox 9"/>
          <p:cNvSpPr txBox="1"/>
          <p:nvPr/>
        </p:nvSpPr>
        <p:spPr>
          <a:xfrm>
            <a:off x="4636160" y="1402200"/>
            <a:ext cx="301686" cy="369332"/>
          </a:xfrm>
          <a:prstGeom prst="rect">
            <a:avLst/>
          </a:prstGeom>
          <a:noFill/>
        </p:spPr>
        <p:txBody>
          <a:bodyPr wrap="none" rtlCol="0">
            <a:spAutoFit/>
          </a:bodyPr>
          <a:lstStyle/>
          <a:p>
            <a:pPr algn="ctr"/>
            <a:r>
              <a:rPr lang="en-US" dirty="0" smtClean="0">
                <a:solidFill>
                  <a:prstClr val="black"/>
                </a:solidFill>
              </a:rPr>
              <a:t>8</a:t>
            </a:r>
            <a:endParaRPr lang="en-US" dirty="0">
              <a:solidFill>
                <a:prstClr val="black"/>
              </a:solidFill>
            </a:endParaRPr>
          </a:p>
        </p:txBody>
      </p:sp>
      <p:sp>
        <p:nvSpPr>
          <p:cNvPr id="11" name="TextBox 10"/>
          <p:cNvSpPr txBox="1"/>
          <p:nvPr/>
        </p:nvSpPr>
        <p:spPr>
          <a:xfrm>
            <a:off x="5652392" y="1333500"/>
            <a:ext cx="367408" cy="523220"/>
          </a:xfrm>
          <a:prstGeom prst="rect">
            <a:avLst/>
          </a:prstGeom>
          <a:solidFill>
            <a:srgbClr val="FFFF00"/>
          </a:solidFill>
          <a:ln>
            <a:solidFill>
              <a:schemeClr val="tx1"/>
            </a:solidFill>
          </a:ln>
        </p:spPr>
        <p:txBody>
          <a:bodyPr wrap="none" rtlCol="0">
            <a:spAutoFit/>
          </a:bodyPr>
          <a:lstStyle>
            <a:defPPr>
              <a:defRPr lang="en-US"/>
            </a:defPPr>
            <a:lvl1pPr algn="ctr">
              <a:defRPr sz="2800"/>
            </a:lvl1pPr>
          </a:lstStyle>
          <a:p>
            <a:r>
              <a:rPr lang="en-US" dirty="0">
                <a:solidFill>
                  <a:prstClr val="black"/>
                </a:solidFill>
              </a:rPr>
              <a:t>9</a:t>
            </a:r>
          </a:p>
        </p:txBody>
      </p:sp>
      <p:sp>
        <p:nvSpPr>
          <p:cNvPr id="12" name="TextBox 11"/>
          <p:cNvSpPr txBox="1"/>
          <p:nvPr/>
        </p:nvSpPr>
        <p:spPr>
          <a:xfrm>
            <a:off x="6439296" y="1402200"/>
            <a:ext cx="418704" cy="369332"/>
          </a:xfrm>
          <a:prstGeom prst="rect">
            <a:avLst/>
          </a:prstGeom>
          <a:noFill/>
        </p:spPr>
        <p:txBody>
          <a:bodyPr wrap="none" rtlCol="0">
            <a:spAutoFit/>
          </a:bodyPr>
          <a:lstStyle/>
          <a:p>
            <a:pPr algn="ctr"/>
            <a:r>
              <a:rPr lang="en-US" dirty="0" smtClean="0">
                <a:solidFill>
                  <a:prstClr val="black"/>
                </a:solidFill>
              </a:rPr>
              <a:t>10</a:t>
            </a:r>
            <a:endParaRPr lang="en-US" dirty="0">
              <a:solidFill>
                <a:prstClr val="black"/>
              </a:solidFill>
            </a:endParaRPr>
          </a:p>
        </p:txBody>
      </p:sp>
      <p:sp>
        <p:nvSpPr>
          <p:cNvPr id="13" name="TextBox 12"/>
          <p:cNvSpPr txBox="1"/>
          <p:nvPr/>
        </p:nvSpPr>
        <p:spPr>
          <a:xfrm>
            <a:off x="7362640" y="1409700"/>
            <a:ext cx="418704" cy="369332"/>
          </a:xfrm>
          <a:prstGeom prst="rect">
            <a:avLst/>
          </a:prstGeom>
          <a:noFill/>
        </p:spPr>
        <p:txBody>
          <a:bodyPr wrap="none" rtlCol="0">
            <a:spAutoFit/>
          </a:bodyPr>
          <a:lstStyle/>
          <a:p>
            <a:pPr algn="ctr"/>
            <a:r>
              <a:rPr lang="en-US" dirty="0" smtClean="0">
                <a:solidFill>
                  <a:prstClr val="black"/>
                </a:solidFill>
              </a:rPr>
              <a:t>11</a:t>
            </a:r>
            <a:endParaRPr lang="en-US" dirty="0">
              <a:solidFill>
                <a:prstClr val="black"/>
              </a:solidFill>
            </a:endParaRPr>
          </a:p>
        </p:txBody>
      </p:sp>
      <p:sp>
        <p:nvSpPr>
          <p:cNvPr id="14" name="TextBox 13"/>
          <p:cNvSpPr txBox="1"/>
          <p:nvPr/>
        </p:nvSpPr>
        <p:spPr>
          <a:xfrm>
            <a:off x="8486515" y="1402200"/>
            <a:ext cx="418704" cy="369332"/>
          </a:xfrm>
          <a:prstGeom prst="rect">
            <a:avLst/>
          </a:prstGeom>
          <a:noFill/>
        </p:spPr>
        <p:txBody>
          <a:bodyPr wrap="none" rtlCol="0">
            <a:spAutoFit/>
          </a:bodyPr>
          <a:lstStyle/>
          <a:p>
            <a:pPr algn="ctr"/>
            <a:r>
              <a:rPr lang="en-US" dirty="0" smtClean="0">
                <a:solidFill>
                  <a:prstClr val="black"/>
                </a:solidFill>
              </a:rPr>
              <a:t>12</a:t>
            </a:r>
            <a:endParaRPr lang="en-US" dirty="0">
              <a:solidFill>
                <a:prstClr val="black"/>
              </a:solidFill>
            </a:endParaRPr>
          </a:p>
        </p:txBody>
      </p:sp>
      <p:sp>
        <p:nvSpPr>
          <p:cNvPr id="15" name="TextBox 14"/>
          <p:cNvSpPr txBox="1"/>
          <p:nvPr/>
        </p:nvSpPr>
        <p:spPr>
          <a:xfrm>
            <a:off x="350909" y="1950303"/>
            <a:ext cx="1106713" cy="837152"/>
          </a:xfrm>
          <a:prstGeom prst="rect">
            <a:avLst/>
          </a:prstGeom>
          <a:noFill/>
        </p:spPr>
        <p:txBody>
          <a:bodyPr wrap="none" rtlCol="0">
            <a:spAutoFit/>
          </a:bodyPr>
          <a:lstStyle/>
          <a:p>
            <a:pPr algn="ctr">
              <a:lnSpc>
                <a:spcPct val="80000"/>
              </a:lnSpc>
            </a:pPr>
            <a:r>
              <a:rPr lang="en-US" sz="2000" b="1" dirty="0" smtClean="0">
                <a:solidFill>
                  <a:prstClr val="black"/>
                </a:solidFill>
              </a:rPr>
              <a:t>Gran</a:t>
            </a:r>
            <a:br>
              <a:rPr lang="en-US" sz="2000" b="1" dirty="0" smtClean="0">
                <a:solidFill>
                  <a:prstClr val="black"/>
                </a:solidFill>
              </a:rPr>
            </a:br>
            <a:r>
              <a:rPr lang="en-US" sz="2000" b="1" dirty="0" smtClean="0">
                <a:solidFill>
                  <a:prstClr val="black"/>
                </a:solidFill>
              </a:rPr>
              <a:t>hombre </a:t>
            </a:r>
            <a:br>
              <a:rPr lang="en-US" sz="2000" b="1" dirty="0" smtClean="0">
                <a:solidFill>
                  <a:prstClr val="black"/>
                </a:solidFill>
              </a:rPr>
            </a:br>
            <a:r>
              <a:rPr lang="en-US" sz="2000" b="1" dirty="0" err="1" smtClean="0">
                <a:solidFill>
                  <a:prstClr val="black"/>
                </a:solidFill>
              </a:rPr>
              <a:t>metálico</a:t>
            </a:r>
            <a:endParaRPr lang="en-US" sz="2000" b="1" dirty="0">
              <a:solidFill>
                <a:prstClr val="black"/>
              </a:solidFill>
            </a:endParaRPr>
          </a:p>
        </p:txBody>
      </p:sp>
      <p:sp>
        <p:nvSpPr>
          <p:cNvPr id="16" name="TextBox 15"/>
          <p:cNvSpPr txBox="1"/>
          <p:nvPr/>
        </p:nvSpPr>
        <p:spPr>
          <a:xfrm>
            <a:off x="3398565" y="1967925"/>
            <a:ext cx="955005" cy="590931"/>
          </a:xfrm>
          <a:prstGeom prst="rect">
            <a:avLst/>
          </a:prstGeom>
          <a:noFill/>
        </p:spPr>
        <p:txBody>
          <a:bodyPr wrap="none" rtlCol="0">
            <a:spAutoFit/>
          </a:bodyPr>
          <a:lstStyle/>
          <a:p>
            <a:pPr algn="ctr">
              <a:lnSpc>
                <a:spcPct val="80000"/>
              </a:lnSpc>
            </a:pPr>
            <a:r>
              <a:rPr lang="en-US" sz="2000" b="1" dirty="0" err="1" smtClean="0">
                <a:solidFill>
                  <a:prstClr val="black"/>
                </a:solidFill>
              </a:rPr>
              <a:t>Cuatro</a:t>
            </a:r>
            <a:r>
              <a:rPr lang="en-US" sz="2000" b="1" dirty="0" smtClean="0">
                <a:solidFill>
                  <a:prstClr val="black"/>
                </a:solidFill>
              </a:rPr>
              <a:t> </a:t>
            </a:r>
            <a:br>
              <a:rPr lang="en-US" sz="2000" b="1" dirty="0" smtClean="0">
                <a:solidFill>
                  <a:prstClr val="black"/>
                </a:solidFill>
              </a:rPr>
            </a:br>
            <a:r>
              <a:rPr lang="en-US" sz="2000" b="1" dirty="0" err="1" smtClean="0">
                <a:solidFill>
                  <a:prstClr val="black"/>
                </a:solidFill>
              </a:rPr>
              <a:t>bestias</a:t>
            </a:r>
            <a:endParaRPr lang="en-US" sz="2000" b="1" dirty="0">
              <a:solidFill>
                <a:prstClr val="black"/>
              </a:solidFill>
            </a:endParaRPr>
          </a:p>
        </p:txBody>
      </p:sp>
      <p:sp>
        <p:nvSpPr>
          <p:cNvPr id="17" name="TextBox 16"/>
          <p:cNvSpPr txBox="1"/>
          <p:nvPr/>
        </p:nvSpPr>
        <p:spPr>
          <a:xfrm>
            <a:off x="5250076" y="1967925"/>
            <a:ext cx="1119217" cy="584775"/>
          </a:xfrm>
          <a:prstGeom prst="rect">
            <a:avLst/>
          </a:prstGeom>
          <a:noFill/>
        </p:spPr>
        <p:txBody>
          <a:bodyPr wrap="none" rtlCol="0">
            <a:spAutoFit/>
          </a:bodyPr>
          <a:lstStyle/>
          <a:p>
            <a:pPr algn="ctr">
              <a:lnSpc>
                <a:spcPct val="80000"/>
              </a:lnSpc>
            </a:pPr>
            <a:r>
              <a:rPr lang="en-US" sz="2000" b="1" dirty="0" err="1" smtClean="0">
                <a:solidFill>
                  <a:prstClr val="black"/>
                </a:solidFill>
              </a:rPr>
              <a:t>Setenta</a:t>
            </a:r>
            <a:r>
              <a:rPr lang="en-US" sz="2000" b="1" dirty="0" smtClean="0">
                <a:solidFill>
                  <a:prstClr val="black"/>
                </a:solidFill>
              </a:rPr>
              <a:t> </a:t>
            </a:r>
            <a:br>
              <a:rPr lang="en-US" sz="2000" b="1" dirty="0" smtClean="0">
                <a:solidFill>
                  <a:prstClr val="black"/>
                </a:solidFill>
              </a:rPr>
            </a:br>
            <a:r>
              <a:rPr lang="en-US" sz="2000" b="1" dirty="0" err="1" smtClean="0">
                <a:solidFill>
                  <a:prstClr val="black"/>
                </a:solidFill>
              </a:rPr>
              <a:t>semanas</a:t>
            </a:r>
            <a:endParaRPr lang="en-US" sz="2000" b="1" dirty="0">
              <a:solidFill>
                <a:prstClr val="black"/>
              </a:solidFill>
            </a:endParaRPr>
          </a:p>
        </p:txBody>
      </p:sp>
      <p:sp>
        <p:nvSpPr>
          <p:cNvPr id="18" name="TextBox 17"/>
          <p:cNvSpPr txBox="1"/>
          <p:nvPr/>
        </p:nvSpPr>
        <p:spPr>
          <a:xfrm>
            <a:off x="4499629" y="3332776"/>
            <a:ext cx="636713" cy="338554"/>
          </a:xfrm>
          <a:prstGeom prst="rect">
            <a:avLst/>
          </a:prstGeom>
          <a:solidFill>
            <a:schemeClr val="bg1"/>
          </a:solidFill>
        </p:spPr>
        <p:txBody>
          <a:bodyPr wrap="none" rtlCol="0">
            <a:spAutoFit/>
          </a:bodyPr>
          <a:lstStyle/>
          <a:p>
            <a:pPr algn="ctr"/>
            <a:r>
              <a:rPr lang="en-US" sz="1600" b="1" dirty="0" smtClean="0">
                <a:solidFill>
                  <a:prstClr val="black"/>
                </a:solidFill>
              </a:rPr>
              <a:t>Ram</a:t>
            </a:r>
            <a:r>
              <a:rPr lang="en-US" sz="1600" b="1" baseline="30000" dirty="0" smtClean="0">
                <a:solidFill>
                  <a:prstClr val="black"/>
                </a:solidFill>
              </a:rPr>
              <a:t>3</a:t>
            </a:r>
            <a:endParaRPr lang="en-US" sz="1600" b="1" dirty="0">
              <a:solidFill>
                <a:prstClr val="black"/>
              </a:solidFill>
            </a:endParaRPr>
          </a:p>
        </p:txBody>
      </p:sp>
      <p:sp>
        <p:nvSpPr>
          <p:cNvPr id="19" name="Rectangle 18"/>
          <p:cNvSpPr/>
          <p:nvPr/>
        </p:nvSpPr>
        <p:spPr>
          <a:xfrm>
            <a:off x="533400" y="2781300"/>
            <a:ext cx="783124" cy="457200"/>
          </a:xfrm>
          <a:prstGeom prst="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b="1" dirty="0" smtClean="0">
                <a:solidFill>
                  <a:prstClr val="black"/>
                </a:solidFill>
              </a:rPr>
              <a:t>1</a:t>
            </a:r>
          </a:p>
          <a:p>
            <a:pPr algn="ctr">
              <a:lnSpc>
                <a:spcPct val="80000"/>
              </a:lnSpc>
            </a:pPr>
            <a:r>
              <a:rPr lang="en-US" sz="1600" b="1" dirty="0" smtClean="0">
                <a:solidFill>
                  <a:prstClr val="black"/>
                </a:solidFill>
              </a:rPr>
              <a:t>Oro</a:t>
            </a:r>
            <a:r>
              <a:rPr lang="en-US" sz="1600" b="1" baseline="30000" dirty="0" smtClean="0">
                <a:solidFill>
                  <a:prstClr val="black"/>
                </a:solidFill>
              </a:rPr>
              <a:t>4</a:t>
            </a:r>
            <a:endParaRPr lang="en-US" sz="1600" b="1" dirty="0">
              <a:solidFill>
                <a:prstClr val="black"/>
              </a:solidFill>
            </a:endParaRPr>
          </a:p>
        </p:txBody>
      </p:sp>
      <p:sp>
        <p:nvSpPr>
          <p:cNvPr id="20" name="Rectangle 19"/>
          <p:cNvSpPr/>
          <p:nvPr/>
        </p:nvSpPr>
        <p:spPr>
          <a:xfrm>
            <a:off x="533400" y="3238500"/>
            <a:ext cx="783124" cy="457200"/>
          </a:xfrm>
          <a:prstGeom prst="rect">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b="1" dirty="0" smtClean="0">
                <a:solidFill>
                  <a:prstClr val="black"/>
                </a:solidFill>
              </a:rPr>
              <a:t>2</a:t>
            </a:r>
          </a:p>
          <a:p>
            <a:pPr algn="ctr">
              <a:lnSpc>
                <a:spcPct val="80000"/>
              </a:lnSpc>
            </a:pPr>
            <a:r>
              <a:rPr lang="es-ES" sz="1600" b="1" dirty="0" smtClean="0">
                <a:solidFill>
                  <a:prstClr val="black"/>
                </a:solidFill>
              </a:rPr>
              <a:t>Plata</a:t>
            </a:r>
            <a:endParaRPr lang="en-US" sz="1600" b="1" dirty="0">
              <a:solidFill>
                <a:prstClr val="black"/>
              </a:solidFill>
            </a:endParaRPr>
          </a:p>
        </p:txBody>
      </p:sp>
      <p:sp>
        <p:nvSpPr>
          <p:cNvPr id="21" name="Rectangle 20"/>
          <p:cNvSpPr/>
          <p:nvPr/>
        </p:nvSpPr>
        <p:spPr>
          <a:xfrm>
            <a:off x="534393" y="3695700"/>
            <a:ext cx="783124" cy="457200"/>
          </a:xfrm>
          <a:prstGeom prst="rect">
            <a:avLst/>
          </a:prstGeom>
          <a:solidFill>
            <a:schemeClr val="bg2">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b="1" dirty="0" smtClean="0">
                <a:solidFill>
                  <a:prstClr val="black"/>
                </a:solidFill>
              </a:rPr>
              <a:t>3</a:t>
            </a:r>
          </a:p>
          <a:p>
            <a:pPr algn="ctr">
              <a:lnSpc>
                <a:spcPct val="80000"/>
              </a:lnSpc>
            </a:pPr>
            <a:r>
              <a:rPr lang="en-US" sz="1600" b="1" dirty="0" err="1" smtClean="0">
                <a:solidFill>
                  <a:prstClr val="black"/>
                </a:solidFill>
              </a:rPr>
              <a:t>Bronce</a:t>
            </a:r>
            <a:endParaRPr lang="en-US" sz="1600" b="1" dirty="0">
              <a:solidFill>
                <a:prstClr val="black"/>
              </a:solidFill>
            </a:endParaRPr>
          </a:p>
        </p:txBody>
      </p:sp>
      <p:sp>
        <p:nvSpPr>
          <p:cNvPr id="22" name="Rectangle 21"/>
          <p:cNvSpPr/>
          <p:nvPr/>
        </p:nvSpPr>
        <p:spPr>
          <a:xfrm>
            <a:off x="533400" y="4152899"/>
            <a:ext cx="783124" cy="540603"/>
          </a:xfrm>
          <a:prstGeom prst="rect">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r>
              <a:rPr lang="en-US" sz="1600" b="1" dirty="0" smtClean="0">
                <a:solidFill>
                  <a:prstClr val="black"/>
                </a:solidFill>
              </a:rPr>
              <a:t>4</a:t>
            </a:r>
          </a:p>
          <a:p>
            <a:pPr algn="ctr">
              <a:lnSpc>
                <a:spcPct val="80000"/>
              </a:lnSpc>
            </a:pPr>
            <a:r>
              <a:rPr lang="en-US" sz="1600" b="1" dirty="0" err="1" smtClean="0">
                <a:solidFill>
                  <a:prstClr val="black"/>
                </a:solidFill>
              </a:rPr>
              <a:t>Hierro</a:t>
            </a:r>
            <a:r>
              <a:rPr lang="en-US" sz="1600" b="1" dirty="0" smtClean="0">
                <a:solidFill>
                  <a:prstClr val="black"/>
                </a:solidFill>
              </a:rPr>
              <a:t>/</a:t>
            </a:r>
            <a:br>
              <a:rPr lang="en-US" sz="1600" b="1" dirty="0" smtClean="0">
                <a:solidFill>
                  <a:prstClr val="black"/>
                </a:solidFill>
              </a:rPr>
            </a:br>
            <a:r>
              <a:rPr lang="en-US" sz="1600" b="1" dirty="0" err="1" smtClean="0">
                <a:solidFill>
                  <a:prstClr val="black"/>
                </a:solidFill>
              </a:rPr>
              <a:t>barro</a:t>
            </a:r>
            <a:endParaRPr lang="en-US" sz="1600" b="1" dirty="0">
              <a:solidFill>
                <a:prstClr val="black"/>
              </a:solidFill>
            </a:endParaRPr>
          </a:p>
        </p:txBody>
      </p:sp>
      <p:sp>
        <p:nvSpPr>
          <p:cNvPr id="23" name="Explosion 1 22"/>
          <p:cNvSpPr/>
          <p:nvPr/>
        </p:nvSpPr>
        <p:spPr>
          <a:xfrm>
            <a:off x="76200" y="4342200"/>
            <a:ext cx="1706366" cy="1182300"/>
          </a:xfrm>
          <a:prstGeom prst="irregularSeal1">
            <a:avLst/>
          </a:prstGeom>
          <a:solidFill>
            <a:srgbClr val="0000CC"/>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b" anchorCtr="0" forceAA="0" compatLnSpc="1">
            <a:prstTxWarp prst="textNoShape">
              <a:avLst/>
            </a:prstTxWarp>
            <a:noAutofit/>
          </a:bodyPr>
          <a:lstStyle/>
          <a:p>
            <a:pPr algn="ctr">
              <a:lnSpc>
                <a:spcPct val="80000"/>
              </a:lnSpc>
            </a:pPr>
            <a:r>
              <a:rPr lang="en-US" b="1" dirty="0" smtClean="0">
                <a:solidFill>
                  <a:prstClr val="white"/>
                </a:solidFill>
              </a:rPr>
              <a:t>Piedra</a:t>
            </a:r>
            <a:r>
              <a:rPr lang="en-US" b="1" baseline="30000" dirty="0" smtClean="0">
                <a:solidFill>
                  <a:prstClr val="white"/>
                </a:solidFill>
              </a:rPr>
              <a:t>34</a:t>
            </a:r>
            <a:endParaRPr lang="en-US" b="1" dirty="0">
              <a:solidFill>
                <a:prstClr val="white"/>
              </a:solidFill>
            </a:endParaRPr>
          </a:p>
        </p:txBody>
      </p:sp>
      <p:sp>
        <p:nvSpPr>
          <p:cNvPr id="24" name="Rectangle 23"/>
          <p:cNvSpPr/>
          <p:nvPr/>
        </p:nvSpPr>
        <p:spPr>
          <a:xfrm>
            <a:off x="3488038" y="2780100"/>
            <a:ext cx="808350" cy="457200"/>
          </a:xfrm>
          <a:prstGeom prst="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b="1" dirty="0" smtClean="0">
                <a:solidFill>
                  <a:prstClr val="black"/>
                </a:solidFill>
              </a:rPr>
              <a:t>1</a:t>
            </a:r>
          </a:p>
          <a:p>
            <a:pPr algn="ctr">
              <a:lnSpc>
                <a:spcPct val="80000"/>
              </a:lnSpc>
            </a:pPr>
            <a:r>
              <a:rPr lang="en-US" sz="1600" b="1" dirty="0" smtClean="0">
                <a:solidFill>
                  <a:prstClr val="black"/>
                </a:solidFill>
              </a:rPr>
              <a:t>León</a:t>
            </a:r>
            <a:r>
              <a:rPr lang="en-US" sz="1600" b="1" baseline="30000" dirty="0" smtClean="0">
                <a:solidFill>
                  <a:prstClr val="black"/>
                </a:solidFill>
              </a:rPr>
              <a:t>4</a:t>
            </a:r>
            <a:endParaRPr lang="en-US" sz="1600" b="1" dirty="0">
              <a:solidFill>
                <a:prstClr val="black"/>
              </a:solidFill>
            </a:endParaRPr>
          </a:p>
        </p:txBody>
      </p:sp>
      <p:sp>
        <p:nvSpPr>
          <p:cNvPr id="25" name="Rectangle 24"/>
          <p:cNvSpPr/>
          <p:nvPr/>
        </p:nvSpPr>
        <p:spPr>
          <a:xfrm>
            <a:off x="3488038" y="3237300"/>
            <a:ext cx="808350" cy="457200"/>
          </a:xfrm>
          <a:prstGeom prst="rect">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b="1" dirty="0" smtClean="0">
                <a:solidFill>
                  <a:prstClr val="black"/>
                </a:solidFill>
              </a:rPr>
              <a:t>2</a:t>
            </a:r>
          </a:p>
          <a:p>
            <a:pPr algn="ctr">
              <a:lnSpc>
                <a:spcPct val="80000"/>
              </a:lnSpc>
            </a:pPr>
            <a:r>
              <a:rPr lang="en-US" sz="1600" b="1" dirty="0" smtClean="0">
                <a:solidFill>
                  <a:prstClr val="black"/>
                </a:solidFill>
              </a:rPr>
              <a:t>Oso</a:t>
            </a:r>
            <a:r>
              <a:rPr lang="en-US" sz="1600" b="1" baseline="30000" dirty="0" smtClean="0">
                <a:solidFill>
                  <a:prstClr val="black"/>
                </a:solidFill>
              </a:rPr>
              <a:t>5</a:t>
            </a:r>
            <a:endParaRPr lang="en-US" sz="1600" b="1" baseline="30000" dirty="0">
              <a:solidFill>
                <a:prstClr val="black"/>
              </a:solidFill>
            </a:endParaRPr>
          </a:p>
        </p:txBody>
      </p:sp>
      <p:sp>
        <p:nvSpPr>
          <p:cNvPr id="26" name="Rectangle 25"/>
          <p:cNvSpPr/>
          <p:nvPr/>
        </p:nvSpPr>
        <p:spPr>
          <a:xfrm>
            <a:off x="3489031" y="3694500"/>
            <a:ext cx="808350" cy="457200"/>
          </a:xfrm>
          <a:prstGeom prst="rect">
            <a:avLst/>
          </a:prstGeom>
          <a:solidFill>
            <a:schemeClr val="bg2">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r>
              <a:rPr lang="en-US" b="1" dirty="0" smtClean="0">
                <a:solidFill>
                  <a:prstClr val="black"/>
                </a:solidFill>
              </a:rPr>
              <a:t>3</a:t>
            </a:r>
          </a:p>
          <a:p>
            <a:pPr algn="ctr">
              <a:lnSpc>
                <a:spcPct val="80000"/>
              </a:lnSpc>
            </a:pPr>
            <a:r>
              <a:rPr lang="en-US" sz="1400" b="1" dirty="0" smtClean="0">
                <a:solidFill>
                  <a:prstClr val="black"/>
                </a:solidFill>
              </a:rPr>
              <a:t>Leopardo</a:t>
            </a:r>
            <a:r>
              <a:rPr lang="en-US" sz="1600" b="1" baseline="30000" dirty="0" smtClean="0">
                <a:solidFill>
                  <a:prstClr val="black"/>
                </a:solidFill>
              </a:rPr>
              <a:t>6</a:t>
            </a:r>
            <a:endParaRPr lang="en-US" sz="1600" b="1" dirty="0">
              <a:solidFill>
                <a:prstClr val="black"/>
              </a:solidFill>
            </a:endParaRPr>
          </a:p>
        </p:txBody>
      </p:sp>
      <p:sp>
        <p:nvSpPr>
          <p:cNvPr id="27" name="Rectangle 26"/>
          <p:cNvSpPr/>
          <p:nvPr/>
        </p:nvSpPr>
        <p:spPr>
          <a:xfrm>
            <a:off x="3488038" y="4151699"/>
            <a:ext cx="808350" cy="540603"/>
          </a:xfrm>
          <a:prstGeom prst="rect">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r>
              <a:rPr lang="en-US" sz="1600" b="1" dirty="0" smtClean="0">
                <a:solidFill>
                  <a:prstClr val="black"/>
                </a:solidFill>
              </a:rPr>
              <a:t>4</a:t>
            </a:r>
          </a:p>
          <a:p>
            <a:pPr algn="ctr">
              <a:lnSpc>
                <a:spcPct val="80000"/>
              </a:lnSpc>
            </a:pPr>
            <a:r>
              <a:rPr lang="en-US" sz="1600" b="1" dirty="0" smtClean="0">
                <a:solidFill>
                  <a:prstClr val="black"/>
                </a:solidFill>
              </a:rPr>
              <a:t>(</a:t>
            </a:r>
            <a:r>
              <a:rPr lang="en-US" sz="1600" b="1" dirty="0" err="1" smtClean="0">
                <a:solidFill>
                  <a:prstClr val="black"/>
                </a:solidFill>
              </a:rPr>
              <a:t>feo</a:t>
            </a:r>
            <a:r>
              <a:rPr lang="en-US" sz="1600" b="1" dirty="0" smtClean="0">
                <a:solidFill>
                  <a:prstClr val="black"/>
                </a:solidFill>
              </a:rPr>
              <a:t>)</a:t>
            </a:r>
            <a:r>
              <a:rPr lang="en-US" sz="1600" b="1" baseline="30000" dirty="0" smtClean="0">
                <a:solidFill>
                  <a:prstClr val="black"/>
                </a:solidFill>
              </a:rPr>
              <a:t>7</a:t>
            </a:r>
            <a:endParaRPr lang="en-US" sz="1600" b="1" baseline="30000" dirty="0">
              <a:solidFill>
                <a:prstClr val="black"/>
              </a:solidFill>
            </a:endParaRPr>
          </a:p>
        </p:txBody>
      </p:sp>
      <p:sp>
        <p:nvSpPr>
          <p:cNvPr id="28" name="Explosion 1 27"/>
          <p:cNvSpPr/>
          <p:nvPr/>
        </p:nvSpPr>
        <p:spPr>
          <a:xfrm>
            <a:off x="3039030" y="4347481"/>
            <a:ext cx="1706366" cy="1182300"/>
          </a:xfrm>
          <a:prstGeom prst="irregularSeal1">
            <a:avLst/>
          </a:prstGeom>
          <a:solidFill>
            <a:srgbClr val="0000CC"/>
          </a:solidFill>
          <a:ln w="9525"/>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lnSpc>
                <a:spcPct val="80000"/>
              </a:lnSpc>
            </a:pPr>
            <a:r>
              <a:rPr lang="en-US" b="1" dirty="0" err="1" smtClean="0">
                <a:solidFill>
                  <a:prstClr val="white"/>
                </a:solidFill>
              </a:rPr>
              <a:t>Hijo</a:t>
            </a:r>
            <a:r>
              <a:rPr lang="en-US" b="1" dirty="0" smtClean="0">
                <a:solidFill>
                  <a:prstClr val="white"/>
                </a:solidFill>
              </a:rPr>
              <a:t> del Hombre</a:t>
            </a:r>
            <a:r>
              <a:rPr lang="en-US" b="1" baseline="30000" dirty="0" smtClean="0">
                <a:solidFill>
                  <a:prstClr val="white"/>
                </a:solidFill>
              </a:rPr>
              <a:t>13</a:t>
            </a:r>
            <a:endParaRPr lang="en-US" b="1" dirty="0">
              <a:solidFill>
                <a:prstClr val="white"/>
              </a:solidFill>
            </a:endParaRPr>
          </a:p>
        </p:txBody>
      </p:sp>
      <p:sp>
        <p:nvSpPr>
          <p:cNvPr id="30" name="TextBox 29"/>
          <p:cNvSpPr txBox="1"/>
          <p:nvPr/>
        </p:nvSpPr>
        <p:spPr>
          <a:xfrm>
            <a:off x="6248400" y="3253990"/>
            <a:ext cx="723660" cy="289310"/>
          </a:xfrm>
          <a:prstGeom prst="rect">
            <a:avLst/>
          </a:prstGeom>
          <a:noFill/>
        </p:spPr>
        <p:txBody>
          <a:bodyPr wrap="none" rtlCol="0">
            <a:spAutoFit/>
          </a:bodyPr>
          <a:lstStyle/>
          <a:p>
            <a:pPr algn="ctr">
              <a:lnSpc>
                <a:spcPct val="80000"/>
              </a:lnSpc>
            </a:pPr>
            <a:r>
              <a:rPr lang="en-US" sz="1600" b="1" dirty="0" smtClean="0">
                <a:solidFill>
                  <a:prstClr val="black"/>
                </a:solidFill>
              </a:rPr>
              <a:t>(Intro)</a:t>
            </a:r>
            <a:endParaRPr lang="en-US" sz="1600" b="1" dirty="0">
              <a:solidFill>
                <a:prstClr val="black"/>
              </a:solidFill>
            </a:endParaRPr>
          </a:p>
        </p:txBody>
      </p:sp>
      <p:sp>
        <p:nvSpPr>
          <p:cNvPr id="31" name="TextBox 30"/>
          <p:cNvSpPr txBox="1"/>
          <p:nvPr/>
        </p:nvSpPr>
        <p:spPr>
          <a:xfrm>
            <a:off x="6871955" y="3628192"/>
            <a:ext cx="1432572" cy="338554"/>
          </a:xfrm>
          <a:prstGeom prst="rect">
            <a:avLst/>
          </a:prstGeom>
          <a:noFill/>
        </p:spPr>
        <p:txBody>
          <a:bodyPr wrap="none" rtlCol="0">
            <a:spAutoFit/>
          </a:bodyPr>
          <a:lstStyle/>
          <a:p>
            <a:pPr algn="ctr"/>
            <a:r>
              <a:rPr lang="en-US" sz="1600" b="1" dirty="0" smtClean="0">
                <a:solidFill>
                  <a:prstClr val="black"/>
                </a:solidFill>
              </a:rPr>
              <a:t>Reyes del NyS</a:t>
            </a:r>
            <a:r>
              <a:rPr lang="en-US" sz="1600" b="1" baseline="30000" dirty="0" smtClean="0">
                <a:solidFill>
                  <a:prstClr val="black"/>
                </a:solidFill>
              </a:rPr>
              <a:t>6</a:t>
            </a:r>
            <a:endParaRPr lang="en-US" sz="1600" b="1" dirty="0">
              <a:solidFill>
                <a:prstClr val="black"/>
              </a:solidFill>
            </a:endParaRPr>
          </a:p>
        </p:txBody>
      </p:sp>
      <p:sp>
        <p:nvSpPr>
          <p:cNvPr id="32" name="TextBox 31"/>
          <p:cNvSpPr txBox="1"/>
          <p:nvPr/>
        </p:nvSpPr>
        <p:spPr>
          <a:xfrm>
            <a:off x="6803144" y="3839171"/>
            <a:ext cx="1597810" cy="338554"/>
          </a:xfrm>
          <a:prstGeom prst="rect">
            <a:avLst/>
          </a:prstGeom>
          <a:noFill/>
        </p:spPr>
        <p:txBody>
          <a:bodyPr wrap="none" rtlCol="0">
            <a:spAutoFit/>
          </a:bodyPr>
          <a:lstStyle/>
          <a:p>
            <a:pPr algn="ctr"/>
            <a:r>
              <a:rPr lang="en-US" sz="1600" b="1" dirty="0" smtClean="0">
                <a:solidFill>
                  <a:prstClr val="black"/>
                </a:solidFill>
              </a:rPr>
              <a:t>El despreciable</a:t>
            </a:r>
            <a:r>
              <a:rPr lang="en-US" sz="1600" b="1" baseline="30000" dirty="0" smtClean="0">
                <a:solidFill>
                  <a:prstClr val="black"/>
                </a:solidFill>
              </a:rPr>
              <a:t>21</a:t>
            </a:r>
            <a:endParaRPr lang="en-US" sz="1600" b="1" dirty="0">
              <a:solidFill>
                <a:prstClr val="black"/>
              </a:solidFill>
            </a:endParaRPr>
          </a:p>
        </p:txBody>
      </p:sp>
      <p:sp>
        <p:nvSpPr>
          <p:cNvPr id="33" name="TextBox 32"/>
          <p:cNvSpPr txBox="1"/>
          <p:nvPr/>
        </p:nvSpPr>
        <p:spPr>
          <a:xfrm>
            <a:off x="8001000" y="4782010"/>
            <a:ext cx="1150692" cy="880241"/>
          </a:xfrm>
          <a:prstGeom prst="rect">
            <a:avLst/>
          </a:prstGeom>
          <a:noFill/>
        </p:spPr>
        <p:txBody>
          <a:bodyPr wrap="square" rtlCol="0">
            <a:spAutoFit/>
          </a:bodyPr>
          <a:lstStyle>
            <a:defPPr>
              <a:defRPr lang="en-US"/>
            </a:defPPr>
            <a:lvl1pPr algn="ctr">
              <a:lnSpc>
                <a:spcPct val="80000"/>
              </a:lnSpc>
              <a:defRPr sz="2000" b="1"/>
            </a:lvl1pPr>
          </a:lstStyle>
          <a:p>
            <a:r>
              <a:rPr lang="en-US" sz="1600" dirty="0" err="1" smtClean="0">
                <a:solidFill>
                  <a:prstClr val="black"/>
                </a:solidFill>
              </a:rPr>
              <a:t>Tiempo</a:t>
            </a:r>
            <a:r>
              <a:rPr lang="en-US" sz="1600" dirty="0" smtClean="0">
                <a:solidFill>
                  <a:prstClr val="black"/>
                </a:solidFill>
              </a:rPr>
              <a:t> de angustia</a:t>
            </a:r>
            <a:r>
              <a:rPr lang="en-US" sz="1600" baseline="30000" dirty="0" smtClean="0">
                <a:solidFill>
                  <a:prstClr val="black"/>
                </a:solidFill>
              </a:rPr>
              <a:t>1</a:t>
            </a:r>
            <a:r>
              <a:rPr lang="en-US" sz="1600" dirty="0" smtClean="0">
                <a:solidFill>
                  <a:prstClr val="black"/>
                </a:solidFill>
              </a:rPr>
              <a:t>, </a:t>
            </a:r>
            <a:r>
              <a:rPr lang="en-US" sz="1600" dirty="0" err="1" smtClean="0">
                <a:solidFill>
                  <a:prstClr val="black"/>
                </a:solidFill>
              </a:rPr>
              <a:t>tiempo</a:t>
            </a:r>
            <a:r>
              <a:rPr lang="en-US" sz="1600" dirty="0" smtClean="0">
                <a:solidFill>
                  <a:prstClr val="black"/>
                </a:solidFill>
              </a:rPr>
              <a:t> del fin</a:t>
            </a:r>
            <a:r>
              <a:rPr lang="en-US" sz="1600" baseline="30000" dirty="0" smtClean="0">
                <a:solidFill>
                  <a:prstClr val="black"/>
                </a:solidFill>
              </a:rPr>
              <a:t>4</a:t>
            </a:r>
            <a:endParaRPr lang="en-US" sz="1600" baseline="30000" dirty="0">
              <a:solidFill>
                <a:prstClr val="black"/>
              </a:solidFill>
            </a:endParaRPr>
          </a:p>
        </p:txBody>
      </p:sp>
      <p:sp>
        <p:nvSpPr>
          <p:cNvPr id="34" name="TextBox 33"/>
          <p:cNvSpPr txBox="1"/>
          <p:nvPr/>
        </p:nvSpPr>
        <p:spPr>
          <a:xfrm>
            <a:off x="6945716" y="3357146"/>
            <a:ext cx="1252139" cy="338554"/>
          </a:xfrm>
          <a:prstGeom prst="rect">
            <a:avLst/>
          </a:prstGeom>
          <a:noFill/>
        </p:spPr>
        <p:txBody>
          <a:bodyPr wrap="none" rtlCol="0">
            <a:spAutoFit/>
          </a:bodyPr>
          <a:lstStyle/>
          <a:p>
            <a:pPr algn="ctr"/>
            <a:r>
              <a:rPr lang="en-US" sz="1600" b="1" dirty="0" smtClean="0">
                <a:solidFill>
                  <a:prstClr val="black"/>
                </a:solidFill>
              </a:rPr>
              <a:t>3 </a:t>
            </a:r>
            <a:r>
              <a:rPr lang="en-US" sz="1600" b="1" dirty="0" err="1" smtClean="0">
                <a:solidFill>
                  <a:prstClr val="black"/>
                </a:solidFill>
              </a:rPr>
              <a:t>reyes</a:t>
            </a:r>
            <a:r>
              <a:rPr lang="en-US" sz="1600" b="1" dirty="0" smtClean="0">
                <a:solidFill>
                  <a:prstClr val="black"/>
                </a:solidFill>
              </a:rPr>
              <a:t> más</a:t>
            </a:r>
            <a:r>
              <a:rPr lang="en-US" sz="1600" b="1" baseline="30000" dirty="0" smtClean="0">
                <a:solidFill>
                  <a:prstClr val="black"/>
                </a:solidFill>
              </a:rPr>
              <a:t>2</a:t>
            </a:r>
            <a:endParaRPr lang="en-US" sz="1600" b="1" dirty="0">
              <a:solidFill>
                <a:prstClr val="black"/>
              </a:solidFill>
            </a:endParaRPr>
          </a:p>
        </p:txBody>
      </p:sp>
      <p:sp>
        <p:nvSpPr>
          <p:cNvPr id="40" name="TextBox 39"/>
          <p:cNvSpPr txBox="1"/>
          <p:nvPr/>
        </p:nvSpPr>
        <p:spPr>
          <a:xfrm>
            <a:off x="6983244" y="4042946"/>
            <a:ext cx="1242520" cy="338554"/>
          </a:xfrm>
          <a:prstGeom prst="rect">
            <a:avLst/>
          </a:prstGeom>
          <a:noFill/>
        </p:spPr>
        <p:txBody>
          <a:bodyPr wrap="none" rtlCol="0">
            <a:spAutoFit/>
          </a:bodyPr>
          <a:lstStyle/>
          <a:p>
            <a:pPr algn="ctr"/>
            <a:r>
              <a:rPr lang="en-US" sz="1600" b="1" dirty="0" smtClean="0">
                <a:solidFill>
                  <a:prstClr val="black"/>
                </a:solidFill>
              </a:rPr>
              <a:t>Rey [</a:t>
            </a:r>
            <a:r>
              <a:rPr lang="en-US" sz="1600" b="1" dirty="0" err="1" smtClean="0">
                <a:solidFill>
                  <a:prstClr val="black"/>
                </a:solidFill>
              </a:rPr>
              <a:t>malo</a:t>
            </a:r>
            <a:r>
              <a:rPr lang="en-US" sz="1600" b="1" dirty="0" smtClean="0">
                <a:solidFill>
                  <a:prstClr val="black"/>
                </a:solidFill>
              </a:rPr>
              <a:t>]</a:t>
            </a:r>
            <a:r>
              <a:rPr lang="en-US" sz="1600" b="1" baseline="30000" dirty="0" smtClean="0">
                <a:solidFill>
                  <a:prstClr val="black"/>
                </a:solidFill>
              </a:rPr>
              <a:t>36</a:t>
            </a:r>
            <a:endParaRPr lang="en-US" sz="1600" b="1" dirty="0">
              <a:solidFill>
                <a:prstClr val="black"/>
              </a:solidFill>
            </a:endParaRPr>
          </a:p>
        </p:txBody>
      </p:sp>
      <p:sp>
        <p:nvSpPr>
          <p:cNvPr id="41" name="TextBox 40"/>
          <p:cNvSpPr txBox="1"/>
          <p:nvPr/>
        </p:nvSpPr>
        <p:spPr>
          <a:xfrm>
            <a:off x="4275639" y="3890546"/>
            <a:ext cx="1113446" cy="307777"/>
          </a:xfrm>
          <a:prstGeom prst="rect">
            <a:avLst/>
          </a:prstGeom>
          <a:noFill/>
        </p:spPr>
        <p:txBody>
          <a:bodyPr wrap="none" rtlCol="0">
            <a:spAutoFit/>
          </a:bodyPr>
          <a:lstStyle/>
          <a:p>
            <a:pPr algn="ctr"/>
            <a:r>
              <a:rPr lang="en-US" sz="1400" b="1" dirty="0" smtClean="0">
                <a:solidFill>
                  <a:prstClr val="black"/>
                </a:solidFill>
              </a:rPr>
              <a:t>Fierce King</a:t>
            </a:r>
            <a:r>
              <a:rPr lang="en-US" sz="1400" b="1" baseline="30000" dirty="0" smtClean="0">
                <a:solidFill>
                  <a:prstClr val="black"/>
                </a:solidFill>
              </a:rPr>
              <a:t>23</a:t>
            </a:r>
            <a:endParaRPr lang="en-US" sz="1400" b="1" baseline="30000" dirty="0">
              <a:solidFill>
                <a:prstClr val="black"/>
              </a:solidFill>
            </a:endParaRPr>
          </a:p>
        </p:txBody>
      </p:sp>
      <p:sp>
        <p:nvSpPr>
          <p:cNvPr id="42" name="TextBox 41"/>
          <p:cNvSpPr txBox="1"/>
          <p:nvPr/>
        </p:nvSpPr>
        <p:spPr>
          <a:xfrm>
            <a:off x="4370145" y="3661946"/>
            <a:ext cx="960199" cy="338554"/>
          </a:xfrm>
          <a:prstGeom prst="rect">
            <a:avLst/>
          </a:prstGeom>
          <a:noFill/>
        </p:spPr>
        <p:txBody>
          <a:bodyPr wrap="none" rtlCol="0">
            <a:spAutoFit/>
          </a:bodyPr>
          <a:lstStyle/>
          <a:p>
            <a:pPr algn="ctr"/>
            <a:r>
              <a:rPr lang="en-US" sz="1600" b="1" dirty="0" smtClean="0">
                <a:solidFill>
                  <a:prstClr val="black"/>
                </a:solidFill>
              </a:rPr>
              <a:t>He-Goat</a:t>
            </a:r>
            <a:r>
              <a:rPr lang="en-US" sz="1600" b="1" baseline="30000" dirty="0" smtClean="0">
                <a:solidFill>
                  <a:prstClr val="black"/>
                </a:solidFill>
              </a:rPr>
              <a:t>8</a:t>
            </a:r>
            <a:endParaRPr lang="en-US" sz="1600" b="1" dirty="0">
              <a:solidFill>
                <a:prstClr val="black"/>
              </a:solidFill>
            </a:endParaRPr>
          </a:p>
        </p:txBody>
      </p:sp>
      <p:sp>
        <p:nvSpPr>
          <p:cNvPr id="44" name="Rectangle 43"/>
          <p:cNvSpPr/>
          <p:nvPr/>
        </p:nvSpPr>
        <p:spPr>
          <a:xfrm>
            <a:off x="5398621" y="2775643"/>
            <a:ext cx="822317" cy="457198"/>
          </a:xfrm>
          <a:prstGeom prst="rect">
            <a:avLst/>
          </a:prstGeom>
          <a:solidFill>
            <a:schemeClr val="bg1"/>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1600" b="1" dirty="0">
              <a:solidFill>
                <a:prstClr val="black"/>
              </a:solidFill>
            </a:endParaRPr>
          </a:p>
        </p:txBody>
      </p:sp>
      <p:sp>
        <p:nvSpPr>
          <p:cNvPr id="45" name="Rectangle 44"/>
          <p:cNvSpPr/>
          <p:nvPr/>
        </p:nvSpPr>
        <p:spPr>
          <a:xfrm>
            <a:off x="5398621" y="3226839"/>
            <a:ext cx="822317" cy="1459461"/>
          </a:xfrm>
          <a:prstGeom prst="rect">
            <a:avLst/>
          </a:prstGeom>
          <a:gradFill flip="none" rotWithShape="1">
            <a:gsLst>
              <a:gs pos="0">
                <a:schemeClr val="accent6"/>
              </a:gs>
              <a:gs pos="50000">
                <a:schemeClr val="bg2">
                  <a:lumMod val="50000"/>
                </a:schemeClr>
              </a:gs>
              <a:gs pos="100000">
                <a:schemeClr val="bg1">
                  <a:lumMod val="75000"/>
                </a:schemeClr>
              </a:gs>
            </a:gsLst>
            <a:lin ang="162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Explosion 1 38"/>
          <p:cNvSpPr/>
          <p:nvPr/>
        </p:nvSpPr>
        <p:spPr>
          <a:xfrm>
            <a:off x="4936261" y="4341000"/>
            <a:ext cx="1706366" cy="1182300"/>
          </a:xfrm>
          <a:prstGeom prst="irregularSeal1">
            <a:avLst/>
          </a:prstGeom>
          <a:solidFill>
            <a:srgbClr val="0000CC"/>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b" anchorCtr="0" forceAA="0" compatLnSpc="1">
            <a:prstTxWarp prst="textNoShape">
              <a:avLst/>
            </a:prstTxWarp>
            <a:noAutofit/>
          </a:bodyPr>
          <a:lstStyle/>
          <a:p>
            <a:pPr algn="ctr"/>
            <a:r>
              <a:rPr lang="en-US" b="1" dirty="0" smtClean="0">
                <a:solidFill>
                  <a:prstClr val="white"/>
                </a:solidFill>
              </a:rPr>
              <a:t>Mesías</a:t>
            </a:r>
            <a:r>
              <a:rPr lang="en-US" b="1" baseline="30000" dirty="0" smtClean="0">
                <a:solidFill>
                  <a:prstClr val="white"/>
                </a:solidFill>
              </a:rPr>
              <a:t>25</a:t>
            </a:r>
            <a:endParaRPr lang="en-US" b="1" dirty="0">
              <a:solidFill>
                <a:prstClr val="white"/>
              </a:solidFill>
            </a:endParaRPr>
          </a:p>
        </p:txBody>
      </p:sp>
    </p:spTree>
    <p:extLst>
      <p:ext uri="{BB962C8B-B14F-4D97-AF65-F5344CB8AC3E}">
        <p14:creationId xmlns:p14="http://schemas.microsoft.com/office/powerpoint/2010/main" val="89761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500" fill="hold"/>
                                        <p:tgtEl>
                                          <p:spTgt spid="28"/>
                                        </p:tgtEl>
                                        <p:attrNameLst>
                                          <p:attrName>ppt_w</p:attrName>
                                        </p:attrNameLst>
                                      </p:cBhvr>
                                      <p:tavLst>
                                        <p:tav tm="0">
                                          <p:val>
                                            <p:fltVal val="0"/>
                                          </p:val>
                                        </p:tav>
                                        <p:tav tm="100000">
                                          <p:val>
                                            <p:strVal val="#ppt_w"/>
                                          </p:val>
                                        </p:tav>
                                      </p:tavLst>
                                    </p:anim>
                                    <p:anim calcmode="lin" valueType="num">
                                      <p:cBhvr>
                                        <p:cTn id="39" dur="500" fill="hold"/>
                                        <p:tgtEl>
                                          <p:spTgt spid="28"/>
                                        </p:tgtEl>
                                        <p:attrNameLst>
                                          <p:attrName>ppt_h</p:attrName>
                                        </p:attrNameLst>
                                      </p:cBhvr>
                                      <p:tavLst>
                                        <p:tav tm="0">
                                          <p:val>
                                            <p:fltVal val="0"/>
                                          </p:val>
                                        </p:tav>
                                        <p:tav tm="100000">
                                          <p:val>
                                            <p:strVal val="#ppt_h"/>
                                          </p:val>
                                        </p:tav>
                                      </p:tavLst>
                                    </p:anim>
                                    <p:animEffect transition="in" filter="fade">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5"/>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39"/>
                                        </p:tgtEl>
                                        <p:attrNameLst>
                                          <p:attrName>style.visibility</p:attrName>
                                        </p:attrNameLst>
                                      </p:cBhvr>
                                      <p:to>
                                        <p:strVal val="visible"/>
                                      </p:to>
                                    </p:set>
                                    <p:anim calcmode="lin" valueType="num">
                                      <p:cBhvr>
                                        <p:cTn id="66" dur="500" fill="hold"/>
                                        <p:tgtEl>
                                          <p:spTgt spid="39"/>
                                        </p:tgtEl>
                                        <p:attrNameLst>
                                          <p:attrName>ppt_w</p:attrName>
                                        </p:attrNameLst>
                                      </p:cBhvr>
                                      <p:tavLst>
                                        <p:tav tm="0">
                                          <p:val>
                                            <p:fltVal val="0"/>
                                          </p:val>
                                        </p:tav>
                                        <p:tav tm="100000">
                                          <p:val>
                                            <p:strVal val="#ppt_w"/>
                                          </p:val>
                                        </p:tav>
                                      </p:tavLst>
                                    </p:anim>
                                    <p:anim calcmode="lin" valueType="num">
                                      <p:cBhvr>
                                        <p:cTn id="67" dur="500" fill="hold"/>
                                        <p:tgtEl>
                                          <p:spTgt spid="39"/>
                                        </p:tgtEl>
                                        <p:attrNameLst>
                                          <p:attrName>ppt_h</p:attrName>
                                        </p:attrNameLst>
                                      </p:cBhvr>
                                      <p:tavLst>
                                        <p:tav tm="0">
                                          <p:val>
                                            <p:fltVal val="0"/>
                                          </p:val>
                                        </p:tav>
                                        <p:tav tm="100000">
                                          <p:val>
                                            <p:strVal val="#ppt_h"/>
                                          </p:val>
                                        </p:tav>
                                      </p:tavLst>
                                    </p:anim>
                                    <p:animEffect transition="in" filter="fade">
                                      <p:cBhvr>
                                        <p:cTn id="68" dur="500"/>
                                        <p:tgtEl>
                                          <p:spTgt spid="39"/>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p:bldP spid="31" grpId="0"/>
      <p:bldP spid="32" grpId="0"/>
      <p:bldP spid="33" grpId="0"/>
      <p:bldP spid="34" grpId="0"/>
      <p:bldP spid="40" grpId="0"/>
      <p:bldP spid="41" grpId="0"/>
      <p:bldP spid="42" grpId="0"/>
      <p:bldP spid="44" grpId="0" animBg="1"/>
      <p:bldP spid="45" grpId="0" animBg="1"/>
      <p:bldP spid="39"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anny Haynes\Pictures\002 Unsplash\photo-1429041966141-44d228a427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 y="1"/>
            <a:ext cx="9187363"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8977" y="478459"/>
            <a:ext cx="1107996" cy="523220"/>
          </a:xfrm>
          <a:prstGeom prst="rect">
            <a:avLst/>
          </a:prstGeom>
          <a:solidFill>
            <a:schemeClr val="tx1"/>
          </a:solidFill>
        </p:spPr>
        <p:txBody>
          <a:bodyPr wrap="none" rtlCol="0">
            <a:spAutoFit/>
          </a:bodyPr>
          <a:lstStyle/>
          <a:p>
            <a:r>
              <a:rPr lang="en-US" sz="2800" dirty="0" smtClean="0">
                <a:solidFill>
                  <a:srgbClr val="FFFF00"/>
                </a:solidFill>
              </a:rPr>
              <a:t>Daniel</a:t>
            </a:r>
            <a:endParaRPr lang="en-US" sz="2800" dirty="0">
              <a:solidFill>
                <a:srgbClr val="FFFF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7128" y="1359672"/>
            <a:ext cx="1996422" cy="120456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772" y="739961"/>
            <a:ext cx="645013" cy="1728802"/>
          </a:xfrm>
          <a:prstGeom prst="rect">
            <a:avLst/>
          </a:prstGeom>
        </p:spPr>
      </p:pic>
      <p:sp>
        <p:nvSpPr>
          <p:cNvPr id="11" name="TextBox 10"/>
          <p:cNvSpPr txBox="1"/>
          <p:nvPr/>
        </p:nvSpPr>
        <p:spPr>
          <a:xfrm rot="20378575">
            <a:off x="2325766" y="3396885"/>
            <a:ext cx="2151871" cy="369332"/>
          </a:xfrm>
          <a:prstGeom prst="rect">
            <a:avLst/>
          </a:prstGeom>
          <a:noFill/>
        </p:spPr>
        <p:txBody>
          <a:bodyPr wrap="none" rtlCol="0">
            <a:spAutoFit/>
          </a:bodyPr>
          <a:lstStyle/>
          <a:p>
            <a:r>
              <a:rPr lang="en-US" dirty="0" smtClean="0">
                <a:solidFill>
                  <a:prstClr val="black"/>
                </a:solidFill>
              </a:rPr>
              <a:t>400+ Years of Silence</a:t>
            </a:r>
            <a:endParaRPr lang="en-US" dirty="0">
              <a:solidFill>
                <a:prstClr val="black"/>
              </a:solidFill>
            </a:endParaRPr>
          </a:p>
        </p:txBody>
      </p:sp>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2023" y="746219"/>
            <a:ext cx="1372109" cy="1948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6774511" y="818983"/>
            <a:ext cx="2025772" cy="1620617"/>
          </a:xfrm>
          <a:prstGeom prst="rect">
            <a:avLst/>
          </a:prstGeom>
        </p:spPr>
      </p:pic>
      <p:sp>
        <p:nvSpPr>
          <p:cNvPr id="6" name="TextBox 5"/>
          <p:cNvSpPr txBox="1"/>
          <p:nvPr/>
        </p:nvSpPr>
        <p:spPr>
          <a:xfrm>
            <a:off x="2472856" y="383105"/>
            <a:ext cx="3643500" cy="1815882"/>
          </a:xfrm>
          <a:prstGeom prst="rect">
            <a:avLst/>
          </a:prstGeom>
          <a:solidFill>
            <a:schemeClr val="bg1"/>
          </a:solidFill>
        </p:spPr>
        <p:txBody>
          <a:bodyPr wrap="square" rtlCol="0">
            <a:spAutoFit/>
          </a:bodyPr>
          <a:lstStyle/>
          <a:p>
            <a:r>
              <a:rPr lang="en-US" sz="1600" b="1" dirty="0" smtClean="0"/>
              <a:t>Daniel 2:44-45 (NBLA) </a:t>
            </a:r>
            <a:r>
              <a:rPr lang="en-US" sz="1600" dirty="0"/>
              <a:t/>
            </a:r>
            <a:br>
              <a:rPr lang="en-US" sz="1600" dirty="0"/>
            </a:br>
            <a:r>
              <a:rPr lang="en-US" sz="1600" baseline="30000" dirty="0" smtClean="0"/>
              <a:t>44</a:t>
            </a:r>
            <a:r>
              <a:rPr lang="es-ES" sz="1600" dirty="0" smtClean="0"/>
              <a:t>En </a:t>
            </a:r>
            <a:r>
              <a:rPr lang="es-ES" sz="1600" dirty="0"/>
              <a:t>los días de estos reyes, el Dios del cielo levantará un reino que jamás será destruido, y este reino no será entregado a otro pueblo. Desmenuzará y pondrá fin a todos aquellos reinos, y él permanecerá para siempre</a:t>
            </a:r>
            <a:endParaRPr lang="en-US" sz="1600" dirty="0"/>
          </a:p>
        </p:txBody>
      </p:sp>
      <p:pic>
        <p:nvPicPr>
          <p:cNvPr id="14" name="Picture 2" descr="O:\Images\Life-Scribes-Scrolls-Reading-Bible History\scroll-roll.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92267" y="2432406"/>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186461" y="2448093"/>
            <a:ext cx="827279"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a:t>
            </a:r>
            <a:r>
              <a:rPr lang="en-US" sz="1100" dirty="0">
                <a:solidFill>
                  <a:prstClr val="black"/>
                </a:solidFill>
                <a:latin typeface="Arial" panose="020B0604020202020204" pitchFamily="34" charset="0"/>
                <a:cs typeface="Arial" panose="020B0604020202020204" pitchFamily="34" charset="0"/>
              </a:rPr>
              <a:t>2</a:t>
            </a:r>
          </a:p>
        </p:txBody>
      </p:sp>
      <p:pic>
        <p:nvPicPr>
          <p:cNvPr id="16" name="Picture 2" descr="O:\Images\Life-Scribes-Scrolls-Reading-Bible History\scroll-roll.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88055" y="2448718"/>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582252" y="2464405"/>
            <a:ext cx="827279"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7</a:t>
            </a:r>
            <a:endParaRPr lang="en-US" sz="1100"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5499251" y="3236864"/>
            <a:ext cx="3657600" cy="1815882"/>
          </a:xfrm>
          <a:prstGeom prst="rect">
            <a:avLst/>
          </a:prstGeom>
          <a:solidFill>
            <a:schemeClr val="bg1"/>
          </a:solidFill>
        </p:spPr>
        <p:txBody>
          <a:bodyPr wrap="square" rtlCol="0">
            <a:spAutoFit/>
          </a:bodyPr>
          <a:lstStyle/>
          <a:p>
            <a:r>
              <a:rPr lang="en-US" sz="1600" b="1" dirty="0" smtClean="0"/>
              <a:t>Daniel 7:27 (NBLA) </a:t>
            </a:r>
            <a:r>
              <a:rPr lang="en-US" sz="1600" dirty="0"/>
              <a:t/>
            </a:r>
            <a:br>
              <a:rPr lang="en-US" sz="1600" dirty="0"/>
            </a:br>
            <a:r>
              <a:rPr lang="en-US" sz="1600" baseline="30000" dirty="0"/>
              <a:t>27</a:t>
            </a:r>
            <a:r>
              <a:rPr lang="en-US" sz="1600" dirty="0"/>
              <a:t>    </a:t>
            </a:r>
            <a:r>
              <a:rPr lang="es-ES" sz="1600" dirty="0"/>
              <a:t>Y la soberanía, el dominio y la grandeza de todos los reinos debajo de todo el cielo serán entregados al pueblo de los santos del Altísimo. Su reino será un reino eterno, y todos los dominios le servirán y le </a:t>
            </a:r>
            <a:r>
              <a:rPr lang="es-ES" sz="1600" dirty="0" smtClean="0"/>
              <a:t>obedecerán.</a:t>
            </a:r>
            <a:endParaRPr lang="en-US" sz="1600" dirty="0"/>
          </a:p>
        </p:txBody>
      </p:sp>
      <p:sp>
        <p:nvSpPr>
          <p:cNvPr id="18" name="TextBox 17"/>
          <p:cNvSpPr txBox="1"/>
          <p:nvPr/>
        </p:nvSpPr>
        <p:spPr>
          <a:xfrm>
            <a:off x="463321" y="3236864"/>
            <a:ext cx="4962260" cy="1754326"/>
          </a:xfrm>
          <a:prstGeom prst="rect">
            <a:avLst/>
          </a:prstGeom>
          <a:solidFill>
            <a:schemeClr val="bg1"/>
          </a:solidFill>
        </p:spPr>
        <p:txBody>
          <a:bodyPr wrap="square" rtlCol="0">
            <a:spAutoFit/>
          </a:bodyPr>
          <a:lstStyle/>
          <a:p>
            <a:r>
              <a:rPr lang="en-US" b="1" dirty="0" smtClean="0"/>
              <a:t>Daniel 9:25 (NBLA) </a:t>
            </a:r>
            <a:r>
              <a:rPr lang="en-US" dirty="0"/>
              <a:t/>
            </a:r>
            <a:br>
              <a:rPr lang="en-US" dirty="0"/>
            </a:br>
            <a:r>
              <a:rPr lang="en-US" baseline="30000" dirty="0"/>
              <a:t>25</a:t>
            </a:r>
            <a:r>
              <a:rPr lang="en-US" dirty="0"/>
              <a:t>    </a:t>
            </a:r>
            <a:r>
              <a:rPr lang="en-US" dirty="0" smtClean="0"/>
              <a:t>“</a:t>
            </a:r>
            <a:r>
              <a:rPr lang="es-ES" dirty="0"/>
              <a:t>Has de saber y entender que desde la salida de la orden para restaurar y reconstruir a Jerusalén hasta el Mesías Príncipe, habrá siete semanas y sesenta y dos semanas. Volverá a ser edificada, con plaza y foso, pero en tiempos de </a:t>
            </a:r>
            <a:r>
              <a:rPr lang="es-ES" dirty="0" smtClean="0"/>
              <a:t>angustia”.</a:t>
            </a:r>
            <a:r>
              <a:rPr lang="es-ES" dirty="0"/>
              <a:t> </a:t>
            </a:r>
            <a:endParaRPr lang="en-US" dirty="0"/>
          </a:p>
        </p:txBody>
      </p:sp>
      <p:grpSp>
        <p:nvGrpSpPr>
          <p:cNvPr id="21" name="Group 20"/>
          <p:cNvGrpSpPr/>
          <p:nvPr/>
        </p:nvGrpSpPr>
        <p:grpSpPr>
          <a:xfrm>
            <a:off x="6726592" y="23850"/>
            <a:ext cx="1455117" cy="1348998"/>
            <a:chOff x="6726586" y="23847"/>
            <a:chExt cx="1455117" cy="1348996"/>
          </a:xfrm>
        </p:grpSpPr>
        <p:grpSp>
          <p:nvGrpSpPr>
            <p:cNvPr id="20" name="Group 19"/>
            <p:cNvGrpSpPr/>
            <p:nvPr/>
          </p:nvGrpSpPr>
          <p:grpSpPr>
            <a:xfrm>
              <a:off x="6726586" y="23847"/>
              <a:ext cx="1455117" cy="1348996"/>
              <a:chOff x="6726586" y="23847"/>
              <a:chExt cx="1455117" cy="1348996"/>
            </a:xfrm>
          </p:grpSpPr>
          <p:pic>
            <p:nvPicPr>
              <p:cNvPr id="19" name="Picture 5" descr="http://www.midmainetech.me/drupal/sites/default/files/Calendar-Logo-256x256.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26586" y="90194"/>
                <a:ext cx="1455117" cy="128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rot="213392">
                <a:off x="6989682" y="23847"/>
                <a:ext cx="991169" cy="338553"/>
              </a:xfrm>
              <a:prstGeom prst="rect">
                <a:avLst/>
              </a:prstGeom>
              <a:noFill/>
            </p:spPr>
            <p:txBody>
              <a:bodyPr wrap="none" rtlCol="0">
                <a:spAutoFit/>
              </a:bodyPr>
              <a:lstStyle/>
              <a:p>
                <a:r>
                  <a:rPr lang="en-US" sz="1600" dirty="0" smtClean="0"/>
                  <a:t>70 Weeks</a:t>
                </a:r>
                <a:endParaRPr lang="en-US" sz="1600" dirty="0"/>
              </a:p>
            </p:txBody>
          </p:sp>
        </p:grpSp>
        <p:pic>
          <p:nvPicPr>
            <p:cNvPr id="23" name="Picture 2" descr="O:\Images\Life-Scribes-Scrolls-Reading-Bible History\scroll-roll.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0007" y="623369"/>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7044190" y="639049"/>
              <a:ext cx="827279"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9</a:t>
              </a:r>
              <a:endParaRPr lang="en-US" sz="1100" dirty="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57624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8"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265" y="79375"/>
            <a:ext cx="8538949" cy="695763"/>
          </a:xfrm>
        </p:spPr>
        <p:txBody>
          <a:bodyPr>
            <a:noAutofit/>
          </a:bodyPr>
          <a:lstStyle/>
          <a:p>
            <a:r>
              <a:rPr lang="en-US" sz="3300" dirty="0" err="1" smtClean="0"/>
              <a:t>Libro</a:t>
            </a:r>
            <a:r>
              <a:rPr lang="en-US" sz="3300" dirty="0" smtClean="0"/>
              <a:t> de la ley </a:t>
            </a:r>
            <a:r>
              <a:rPr lang="en-US" sz="3300" dirty="0" err="1" smtClean="0"/>
              <a:t>hallado</a:t>
            </a:r>
            <a:r>
              <a:rPr lang="en-US" sz="3300" dirty="0" smtClean="0"/>
              <a:t> – 2 </a:t>
            </a:r>
            <a:r>
              <a:rPr lang="en-US" sz="3300" dirty="0" err="1" smtClean="0"/>
              <a:t>años</a:t>
            </a:r>
            <a:r>
              <a:rPr lang="en-US" sz="3300" dirty="0" smtClean="0"/>
              <a:t> antes de Daniel</a:t>
            </a:r>
            <a:endParaRPr lang="en-US" sz="33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1083"/>
            <a:ext cx="9144000" cy="4843917"/>
          </a:xfrm>
          <a:prstGeom prst="rect">
            <a:avLst/>
          </a:prstGeom>
        </p:spPr>
      </p:pic>
    </p:spTree>
    <p:extLst>
      <p:ext uri="{BB962C8B-B14F-4D97-AF65-F5344CB8AC3E}">
        <p14:creationId xmlns:p14="http://schemas.microsoft.com/office/powerpoint/2010/main" val="3985782434"/>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609 </a:t>
            </a:r>
            <a:r>
              <a:rPr lang="en-US" dirty="0" err="1" smtClean="0"/>
              <a:t>aC</a:t>
            </a:r>
            <a:r>
              <a:rPr lang="en-US" dirty="0" smtClean="0"/>
              <a:t> </a:t>
            </a:r>
            <a:r>
              <a:rPr lang="en-US" dirty="0" err="1" smtClean="0"/>
              <a:t>Muerte</a:t>
            </a:r>
            <a:r>
              <a:rPr lang="en-US" dirty="0" smtClean="0"/>
              <a:t> de </a:t>
            </a:r>
            <a:r>
              <a:rPr lang="en-US" dirty="0" err="1" smtClean="0"/>
              <a:t>Josías</a:t>
            </a:r>
            <a:r>
              <a:rPr lang="en-US" dirty="0" smtClean="0"/>
              <a:t> - Daniel 11 </a:t>
            </a:r>
            <a:r>
              <a:rPr lang="en-US" dirty="0" err="1" smtClean="0"/>
              <a:t>años</a:t>
            </a:r>
            <a:r>
              <a:rPr lang="en-US" dirty="0" smtClean="0"/>
              <a:t> de </a:t>
            </a:r>
            <a:r>
              <a:rPr lang="en-US" dirty="0" err="1" smtClean="0"/>
              <a:t>edad</a:t>
            </a:r>
            <a:endParaRPr lang="en-US" dirty="0"/>
          </a:p>
        </p:txBody>
      </p:sp>
      <p:pic>
        <p:nvPicPr>
          <p:cNvPr id="7170" name="Picture 2" descr="http://christianimagesource.com/king_josiah__image_9_sjpg25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637" y="1331794"/>
            <a:ext cx="5682208" cy="38411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127845" y="1405724"/>
            <a:ext cx="2866030" cy="3970318"/>
          </a:xfrm>
          <a:prstGeom prst="rect">
            <a:avLst/>
          </a:prstGeom>
          <a:noFill/>
        </p:spPr>
        <p:txBody>
          <a:bodyPr wrap="square" rtlCol="0">
            <a:spAutoFit/>
          </a:bodyPr>
          <a:lstStyle/>
          <a:p>
            <a:r>
              <a:rPr lang="en-US" b="1" dirty="0" smtClean="0"/>
              <a:t>2 </a:t>
            </a:r>
            <a:r>
              <a:rPr lang="en-US" b="1" dirty="0" err="1" smtClean="0"/>
              <a:t>Crónicas</a:t>
            </a:r>
            <a:r>
              <a:rPr lang="en-US" b="1" dirty="0" smtClean="0"/>
              <a:t> 35:22-23 (NBLA) </a:t>
            </a:r>
            <a:r>
              <a:rPr lang="en-US" dirty="0"/>
              <a:t/>
            </a:r>
            <a:br>
              <a:rPr lang="en-US" dirty="0"/>
            </a:br>
            <a:r>
              <a:rPr lang="en-US" baseline="30000" dirty="0" smtClean="0"/>
              <a:t>22</a:t>
            </a:r>
            <a:r>
              <a:rPr lang="es-ES" dirty="0" smtClean="0"/>
              <a:t>Sin </a:t>
            </a:r>
            <a:r>
              <a:rPr lang="es-ES" dirty="0"/>
              <a:t>embargo, Josías no quiso retirarse de él, sino que se disfrazó para combatir contra él. Tampoco escuchó las palabras de </a:t>
            </a:r>
            <a:r>
              <a:rPr lang="es-ES" dirty="0" err="1"/>
              <a:t>Necao</a:t>
            </a:r>
            <a:r>
              <a:rPr lang="es-ES" dirty="0"/>
              <a:t> que venían de boca de Dios, sino que vino a entablar batalla en la llanura de </a:t>
            </a:r>
            <a:r>
              <a:rPr lang="es-ES" dirty="0" err="1"/>
              <a:t>Meguido</a:t>
            </a:r>
            <a:r>
              <a:rPr lang="es-ES" dirty="0"/>
              <a:t>. </a:t>
            </a:r>
          </a:p>
          <a:p>
            <a:r>
              <a:rPr lang="es-ES" dirty="0" smtClean="0"/>
              <a:t>23</a:t>
            </a:r>
            <a:r>
              <a:rPr lang="es-ES" dirty="0"/>
              <a:t>  Y los arqueros hirieron al rey Josías, y el rey dijo a sus siervos: «Llévenme, porque estoy gravemente herido». </a:t>
            </a:r>
            <a:r>
              <a:rPr lang="en-US" dirty="0"/>
              <a:t>  </a:t>
            </a:r>
          </a:p>
        </p:txBody>
      </p:sp>
    </p:spTree>
    <p:extLst>
      <p:ext uri="{BB962C8B-B14F-4D97-AF65-F5344CB8AC3E}">
        <p14:creationId xmlns:p14="http://schemas.microsoft.com/office/powerpoint/2010/main" val="3923503154"/>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a:t>
            </a:r>
            <a:r>
              <a:rPr lang="en-US" dirty="0" err="1" smtClean="0"/>
              <a:t>jóvenes</a:t>
            </a:r>
            <a:r>
              <a:rPr lang="en-US" dirty="0" smtClean="0"/>
              <a:t> </a:t>
            </a:r>
            <a:r>
              <a:rPr lang="en-US" dirty="0" err="1" smtClean="0"/>
              <a:t>hebreos</a:t>
            </a:r>
            <a:r>
              <a:rPr lang="en-US" dirty="0" smtClean="0"/>
              <a:t> </a:t>
            </a:r>
            <a:r>
              <a:rPr lang="en-US" dirty="0" err="1" smtClean="0"/>
              <a:t>en</a:t>
            </a:r>
            <a:r>
              <a:rPr lang="en-US" dirty="0" smtClean="0"/>
              <a:t> </a:t>
            </a:r>
            <a:r>
              <a:rPr lang="en-US" dirty="0" err="1" smtClean="0"/>
              <a:t>Babilonia</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245" y="2391169"/>
            <a:ext cx="3156098" cy="331735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1758" y="2141035"/>
            <a:ext cx="2720575" cy="3664074"/>
          </a:xfrm>
          <a:prstGeom prst="rect">
            <a:avLst/>
          </a:prstGeom>
        </p:spPr>
      </p:pic>
      <p:sp>
        <p:nvSpPr>
          <p:cNvPr id="5" name="TextBox 4"/>
          <p:cNvSpPr txBox="1"/>
          <p:nvPr/>
        </p:nvSpPr>
        <p:spPr>
          <a:xfrm>
            <a:off x="167856" y="1566341"/>
            <a:ext cx="862737" cy="338554"/>
          </a:xfrm>
          <a:prstGeom prst="rect">
            <a:avLst/>
          </a:prstGeom>
          <a:noFill/>
        </p:spPr>
        <p:txBody>
          <a:bodyPr wrap="none" rtlCol="0">
            <a:spAutoFit/>
          </a:bodyPr>
          <a:lstStyle/>
          <a:p>
            <a:r>
              <a:rPr lang="en-US" sz="1600" dirty="0" err="1">
                <a:solidFill>
                  <a:prstClr val="black"/>
                </a:solidFill>
                <a:latin typeface="Arial" panose="020B0604020202020204" pitchFamily="34" charset="0"/>
                <a:cs typeface="Arial" panose="020B0604020202020204" pitchFamily="34" charset="0"/>
              </a:rPr>
              <a:t>Daniel</a:t>
            </a:r>
            <a:r>
              <a:rPr lang="en-US" sz="1600" baseline="30000" dirty="0" err="1">
                <a:solidFill>
                  <a:prstClr val="black"/>
                </a:solidFill>
                <a:latin typeface="Arial" panose="020B0604020202020204" pitchFamily="34" charset="0"/>
                <a:cs typeface="Arial" panose="020B0604020202020204" pitchFamily="34" charset="0"/>
              </a:rPr>
              <a:t>H</a:t>
            </a:r>
            <a:endParaRPr lang="en-US" sz="1600" baseline="30000" dirty="0">
              <a:solidFill>
                <a:prstClr val="black"/>
              </a:solidFill>
              <a:latin typeface="Arial" panose="020B0604020202020204" pitchFamily="34" charset="0"/>
              <a:cs typeface="Arial" panose="020B0604020202020204" pitchFamily="34" charset="0"/>
            </a:endParaRPr>
          </a:p>
        </p:txBody>
      </p:sp>
      <p:sp>
        <p:nvSpPr>
          <p:cNvPr id="6" name="Rectangle 5"/>
          <p:cNvSpPr/>
          <p:nvPr/>
        </p:nvSpPr>
        <p:spPr>
          <a:xfrm>
            <a:off x="1717501" y="1566341"/>
            <a:ext cx="1770036" cy="338554"/>
          </a:xfrm>
          <a:prstGeom prst="rect">
            <a:avLst/>
          </a:prstGeom>
        </p:spPr>
        <p:txBody>
          <a:bodyPr wrap="none">
            <a:spAutoFit/>
          </a:bodyPr>
          <a:lstStyle/>
          <a:p>
            <a:pPr algn="ctr"/>
            <a:r>
              <a:rPr lang="en-US" sz="1600" i="1" dirty="0" smtClean="0">
                <a:solidFill>
                  <a:prstClr val="black"/>
                </a:solidFill>
                <a:latin typeface="Arial" panose="020B0604020202020204" pitchFamily="34" charset="0"/>
                <a:cs typeface="Arial" panose="020B0604020202020204" pitchFamily="34" charset="0"/>
              </a:rPr>
              <a:t>“Dios </a:t>
            </a:r>
            <a:r>
              <a:rPr lang="en-US" sz="1600" i="1" dirty="0" err="1" smtClean="0">
                <a:solidFill>
                  <a:prstClr val="black"/>
                </a:solidFill>
                <a:latin typeface="Arial" panose="020B0604020202020204" pitchFamily="34" charset="0"/>
                <a:cs typeface="Arial" panose="020B0604020202020204" pitchFamily="34" charset="0"/>
              </a:rPr>
              <a:t>es</a:t>
            </a:r>
            <a:r>
              <a:rPr lang="en-US" sz="1600" i="1" dirty="0" smtClean="0">
                <a:solidFill>
                  <a:prstClr val="black"/>
                </a:solidFill>
                <a:latin typeface="Arial" panose="020B0604020202020204" pitchFamily="34" charset="0"/>
                <a:cs typeface="Arial" panose="020B0604020202020204" pitchFamily="34" charset="0"/>
              </a:rPr>
              <a:t> mi </a:t>
            </a:r>
            <a:r>
              <a:rPr lang="en-US" sz="1600" i="1" dirty="0" err="1" smtClean="0">
                <a:solidFill>
                  <a:prstClr val="black"/>
                </a:solidFill>
                <a:latin typeface="Arial" panose="020B0604020202020204" pitchFamily="34" charset="0"/>
                <a:cs typeface="Arial" panose="020B0604020202020204" pitchFamily="34" charset="0"/>
              </a:rPr>
              <a:t>Juez</a:t>
            </a:r>
            <a:r>
              <a:rPr lang="en-US" sz="1600" i="1" dirty="0" smtClean="0">
                <a:solidFill>
                  <a:prstClr val="black"/>
                </a:solidFill>
                <a:latin typeface="Arial" panose="020B0604020202020204" pitchFamily="34" charset="0"/>
                <a:cs typeface="Arial" panose="020B0604020202020204" pitchFamily="34" charset="0"/>
              </a:rPr>
              <a:t>”</a:t>
            </a:r>
            <a:endParaRPr lang="en-US" sz="1600" i="1" dirty="0">
              <a:solidFill>
                <a:prstClr val="black"/>
              </a:solidFill>
              <a:latin typeface="Arial" panose="020B0604020202020204" pitchFamily="34" charset="0"/>
              <a:cs typeface="Arial" panose="020B0604020202020204" pitchFamily="34" charset="0"/>
            </a:endParaRPr>
          </a:p>
        </p:txBody>
      </p:sp>
      <p:sp>
        <p:nvSpPr>
          <p:cNvPr id="7" name="Rectangle 6"/>
          <p:cNvSpPr/>
          <p:nvPr/>
        </p:nvSpPr>
        <p:spPr>
          <a:xfrm>
            <a:off x="167821" y="2000845"/>
            <a:ext cx="1027845" cy="338554"/>
          </a:xfrm>
          <a:prstGeom prst="rect">
            <a:avLst/>
          </a:prstGeom>
        </p:spPr>
        <p:txBody>
          <a:bodyPr wrap="none">
            <a:spAutoFit/>
          </a:bodyPr>
          <a:lstStyle/>
          <a:p>
            <a:r>
              <a:rPr lang="en-US" sz="1600" dirty="0" err="1" smtClean="0">
                <a:solidFill>
                  <a:srgbClr val="0000CC"/>
                </a:solidFill>
                <a:latin typeface="Arial" panose="020B0604020202020204" pitchFamily="34" charset="0"/>
                <a:cs typeface="Arial" panose="020B0604020202020204" pitchFamily="34" charset="0"/>
              </a:rPr>
              <a:t>Besasar</a:t>
            </a:r>
            <a:r>
              <a:rPr lang="en-US" sz="1600" baseline="30000" dirty="0" err="1" smtClean="0">
                <a:solidFill>
                  <a:srgbClr val="0000CC"/>
                </a:solidFill>
                <a:latin typeface="Arial" panose="020B0604020202020204" pitchFamily="34" charset="0"/>
                <a:cs typeface="Arial" panose="020B0604020202020204" pitchFamily="34" charset="0"/>
              </a:rPr>
              <a:t>B</a:t>
            </a:r>
            <a:endParaRPr lang="en-US" sz="1600" baseline="30000" dirty="0">
              <a:solidFill>
                <a:srgbClr val="0000CC"/>
              </a:solidFill>
              <a:latin typeface="Arial" panose="020B0604020202020204" pitchFamily="34" charset="0"/>
              <a:cs typeface="Arial" panose="020B0604020202020204" pitchFamily="34" charset="0"/>
            </a:endParaRPr>
          </a:p>
        </p:txBody>
      </p:sp>
      <p:sp>
        <p:nvSpPr>
          <p:cNvPr id="8" name="Rectangle 7"/>
          <p:cNvSpPr/>
          <p:nvPr/>
        </p:nvSpPr>
        <p:spPr>
          <a:xfrm>
            <a:off x="1662996" y="1971756"/>
            <a:ext cx="1963999" cy="338554"/>
          </a:xfrm>
          <a:prstGeom prst="rect">
            <a:avLst/>
          </a:prstGeom>
        </p:spPr>
        <p:txBody>
          <a:bodyPr wrap="none">
            <a:spAutoFit/>
          </a:bodyPr>
          <a:lstStyle/>
          <a:p>
            <a:r>
              <a:rPr lang="en-US" sz="1600" i="1" dirty="0" smtClean="0">
                <a:solidFill>
                  <a:srgbClr val="0000CC"/>
                </a:solidFill>
                <a:latin typeface="Arial" panose="020B0604020202020204" pitchFamily="34" charset="0"/>
                <a:cs typeface="Arial" panose="020B0604020202020204" pitchFamily="34" charset="0"/>
              </a:rPr>
              <a:t>“Que </a:t>
            </a:r>
            <a:r>
              <a:rPr lang="en-US" sz="1600" i="1" dirty="0" err="1" smtClean="0">
                <a:solidFill>
                  <a:srgbClr val="0000CC"/>
                </a:solidFill>
                <a:latin typeface="Arial" panose="020B0604020202020204" pitchFamily="34" charset="0"/>
                <a:cs typeface="Arial" panose="020B0604020202020204" pitchFamily="34" charset="0"/>
              </a:rPr>
              <a:t>proteja</a:t>
            </a:r>
            <a:r>
              <a:rPr lang="en-US" sz="1600" i="1" dirty="0" smtClean="0">
                <a:solidFill>
                  <a:srgbClr val="0000CC"/>
                </a:solidFill>
                <a:latin typeface="Arial" panose="020B0604020202020204" pitchFamily="34" charset="0"/>
                <a:cs typeface="Arial" panose="020B0604020202020204" pitchFamily="34" charset="0"/>
              </a:rPr>
              <a:t> </a:t>
            </a:r>
            <a:r>
              <a:rPr lang="en-US" sz="1600" i="1" dirty="0" err="1" smtClean="0">
                <a:solidFill>
                  <a:srgbClr val="0000CC"/>
                </a:solidFill>
                <a:latin typeface="Arial" panose="020B0604020202020204" pitchFamily="34" charset="0"/>
                <a:cs typeface="Arial" panose="020B0604020202020204" pitchFamily="34" charset="0"/>
              </a:rPr>
              <a:t>Balak</a:t>
            </a:r>
            <a:r>
              <a:rPr lang="en-US" sz="1600" i="1" dirty="0" smtClean="0">
                <a:solidFill>
                  <a:srgbClr val="0000CC"/>
                </a:solidFill>
                <a:latin typeface="Arial" panose="020B0604020202020204" pitchFamily="34" charset="0"/>
                <a:cs typeface="Arial" panose="020B0604020202020204" pitchFamily="34" charset="0"/>
              </a:rPr>
              <a:t>”</a:t>
            </a:r>
            <a:endParaRPr lang="en-US" sz="1600" i="1" dirty="0">
              <a:solidFill>
                <a:srgbClr val="0000CC"/>
              </a:solidFill>
              <a:latin typeface="Arial" panose="020B0604020202020204" pitchFamily="34" charset="0"/>
              <a:cs typeface="Arial" panose="020B0604020202020204" pitchFamily="34" charset="0"/>
            </a:endParaRPr>
          </a:p>
        </p:txBody>
      </p:sp>
      <p:sp>
        <p:nvSpPr>
          <p:cNvPr id="9" name="Rectangle 8"/>
          <p:cNvSpPr/>
          <p:nvPr/>
        </p:nvSpPr>
        <p:spPr>
          <a:xfrm>
            <a:off x="5025405" y="1313429"/>
            <a:ext cx="1035861" cy="338554"/>
          </a:xfrm>
          <a:prstGeom prst="rect">
            <a:avLst/>
          </a:prstGeom>
        </p:spPr>
        <p:txBody>
          <a:bodyPr wrap="none">
            <a:spAutoFit/>
          </a:bodyPr>
          <a:lstStyle/>
          <a:p>
            <a:r>
              <a:rPr lang="en-US" sz="1600" dirty="0" err="1" smtClean="0">
                <a:solidFill>
                  <a:prstClr val="black"/>
                </a:solidFill>
                <a:latin typeface="Arial" panose="020B0604020202020204" pitchFamily="34" charset="0"/>
                <a:cs typeface="Arial" panose="020B0604020202020204" pitchFamily="34" charset="0"/>
              </a:rPr>
              <a:t>Ananías</a:t>
            </a:r>
            <a:r>
              <a:rPr lang="en-US" sz="1600" baseline="30000" dirty="0" err="1" smtClean="0">
                <a:solidFill>
                  <a:prstClr val="black"/>
                </a:solidFill>
                <a:latin typeface="Arial" panose="020B0604020202020204" pitchFamily="34" charset="0"/>
                <a:cs typeface="Arial" panose="020B0604020202020204" pitchFamily="34" charset="0"/>
              </a:rPr>
              <a:t>H</a:t>
            </a:r>
            <a:endParaRPr lang="en-US" sz="1600" baseline="30000" dirty="0">
              <a:solidFill>
                <a:prstClr val="black"/>
              </a:solidFill>
              <a:latin typeface="Arial" panose="020B0604020202020204" pitchFamily="34" charset="0"/>
              <a:cs typeface="Arial" panose="020B0604020202020204" pitchFamily="34" charset="0"/>
            </a:endParaRPr>
          </a:p>
        </p:txBody>
      </p:sp>
      <p:sp>
        <p:nvSpPr>
          <p:cNvPr id="10" name="Rectangle 9"/>
          <p:cNvSpPr/>
          <p:nvPr/>
        </p:nvSpPr>
        <p:spPr>
          <a:xfrm>
            <a:off x="5477030" y="2221892"/>
            <a:ext cx="875561" cy="338554"/>
          </a:xfrm>
          <a:prstGeom prst="rect">
            <a:avLst/>
          </a:prstGeom>
        </p:spPr>
        <p:txBody>
          <a:bodyPr wrap="none">
            <a:spAutoFit/>
          </a:bodyPr>
          <a:lstStyle/>
          <a:p>
            <a:r>
              <a:rPr lang="en-US" sz="1600" dirty="0" err="1" smtClean="0">
                <a:solidFill>
                  <a:prstClr val="black"/>
                </a:solidFill>
                <a:latin typeface="Arial" panose="020B0604020202020204" pitchFamily="34" charset="0"/>
                <a:cs typeface="Arial" panose="020B0604020202020204" pitchFamily="34" charset="0"/>
              </a:rPr>
              <a:t>Misael</a:t>
            </a:r>
            <a:r>
              <a:rPr lang="en-US" sz="1600" baseline="30000" dirty="0" err="1" smtClean="0">
                <a:solidFill>
                  <a:prstClr val="black"/>
                </a:solidFill>
                <a:latin typeface="Arial" panose="020B0604020202020204" pitchFamily="34" charset="0"/>
                <a:cs typeface="Arial" panose="020B0604020202020204" pitchFamily="34" charset="0"/>
              </a:rPr>
              <a:t>H</a:t>
            </a:r>
            <a:endParaRPr lang="en-US" sz="1600" dirty="0">
              <a:solidFill>
                <a:prstClr val="black"/>
              </a:solidFill>
              <a:latin typeface="Arial" panose="020B0604020202020204" pitchFamily="34" charset="0"/>
              <a:cs typeface="Arial" panose="020B0604020202020204" pitchFamily="34" charset="0"/>
            </a:endParaRPr>
          </a:p>
        </p:txBody>
      </p:sp>
      <p:sp>
        <p:nvSpPr>
          <p:cNvPr id="11" name="Rectangle 10"/>
          <p:cNvSpPr/>
          <p:nvPr/>
        </p:nvSpPr>
        <p:spPr>
          <a:xfrm>
            <a:off x="5579276" y="3029209"/>
            <a:ext cx="978153" cy="338554"/>
          </a:xfrm>
          <a:prstGeom prst="rect">
            <a:avLst/>
          </a:prstGeom>
        </p:spPr>
        <p:txBody>
          <a:bodyPr wrap="none">
            <a:spAutoFit/>
          </a:bodyPr>
          <a:lstStyle/>
          <a:p>
            <a:r>
              <a:rPr lang="en-US" sz="1600" dirty="0" err="1" smtClean="0">
                <a:solidFill>
                  <a:prstClr val="black"/>
                </a:solidFill>
                <a:latin typeface="Arial" panose="020B0604020202020204" pitchFamily="34" charset="0"/>
                <a:cs typeface="Arial" panose="020B0604020202020204" pitchFamily="34" charset="0"/>
              </a:rPr>
              <a:t>Azarías</a:t>
            </a:r>
            <a:r>
              <a:rPr lang="en-US" sz="1600" baseline="30000" dirty="0" err="1" smtClean="0">
                <a:solidFill>
                  <a:prstClr val="black"/>
                </a:solidFill>
                <a:latin typeface="Arial" panose="020B0604020202020204" pitchFamily="34" charset="0"/>
                <a:cs typeface="Arial" panose="020B0604020202020204" pitchFamily="34" charset="0"/>
              </a:rPr>
              <a:t>H</a:t>
            </a:r>
            <a:endParaRPr lang="en-US" sz="1600" dirty="0">
              <a:solidFill>
                <a:prstClr val="black"/>
              </a:solidFill>
              <a:latin typeface="Arial" panose="020B0604020202020204" pitchFamily="34" charset="0"/>
              <a:cs typeface="Arial" panose="020B0604020202020204" pitchFamily="34" charset="0"/>
            </a:endParaRPr>
          </a:p>
        </p:txBody>
      </p:sp>
      <p:sp>
        <p:nvSpPr>
          <p:cNvPr id="12" name="Rectangle 11"/>
          <p:cNvSpPr/>
          <p:nvPr/>
        </p:nvSpPr>
        <p:spPr>
          <a:xfrm>
            <a:off x="6833120" y="3029209"/>
            <a:ext cx="2236510" cy="338554"/>
          </a:xfrm>
          <a:prstGeom prst="rect">
            <a:avLst/>
          </a:prstGeom>
        </p:spPr>
        <p:txBody>
          <a:bodyPr wrap="none">
            <a:spAutoFit/>
          </a:bodyPr>
          <a:lstStyle/>
          <a:p>
            <a:r>
              <a:rPr lang="en-US" sz="1600" i="1" dirty="0" smtClean="0">
                <a:solidFill>
                  <a:prstClr val="black"/>
                </a:solidFill>
                <a:latin typeface="Arial" panose="020B0604020202020204" pitchFamily="34" charset="0"/>
                <a:cs typeface="Arial" panose="020B0604020202020204" pitchFamily="34" charset="0"/>
              </a:rPr>
              <a:t>“El </a:t>
            </a:r>
            <a:r>
              <a:rPr lang="en-US" sz="1600" i="1" dirty="0" err="1" smtClean="0">
                <a:solidFill>
                  <a:prstClr val="black"/>
                </a:solidFill>
                <a:latin typeface="Arial" panose="020B0604020202020204" pitchFamily="34" charset="0"/>
                <a:cs typeface="Arial" panose="020B0604020202020204" pitchFamily="34" charset="0"/>
              </a:rPr>
              <a:t>Señor</a:t>
            </a:r>
            <a:r>
              <a:rPr lang="en-US" sz="1600" i="1" dirty="0" smtClean="0">
                <a:solidFill>
                  <a:prstClr val="black"/>
                </a:solidFill>
                <a:latin typeface="Arial" panose="020B0604020202020204" pitchFamily="34" charset="0"/>
                <a:cs typeface="Arial" panose="020B0604020202020204" pitchFamily="34" charset="0"/>
              </a:rPr>
              <a:t> ha </a:t>
            </a:r>
            <a:r>
              <a:rPr lang="en-US" sz="1600" i="1" dirty="0" err="1" smtClean="0">
                <a:solidFill>
                  <a:prstClr val="black"/>
                </a:solidFill>
                <a:latin typeface="Arial" panose="020B0604020202020204" pitchFamily="34" charset="0"/>
                <a:cs typeface="Arial" panose="020B0604020202020204" pitchFamily="34" charset="0"/>
              </a:rPr>
              <a:t>ayudado</a:t>
            </a:r>
            <a:r>
              <a:rPr lang="en-US" sz="1600" i="1" dirty="0" smtClean="0">
                <a:solidFill>
                  <a:prstClr val="black"/>
                </a:solidFill>
                <a:latin typeface="Arial" panose="020B0604020202020204" pitchFamily="34" charset="0"/>
                <a:cs typeface="Arial" panose="020B0604020202020204" pitchFamily="34" charset="0"/>
              </a:rPr>
              <a:t>”</a:t>
            </a:r>
            <a:endParaRPr lang="en-US" sz="1600" i="1" dirty="0">
              <a:solidFill>
                <a:prstClr val="black"/>
              </a:solidFill>
              <a:latin typeface="Arial" panose="020B0604020202020204" pitchFamily="34" charset="0"/>
              <a:cs typeface="Arial" panose="020B0604020202020204" pitchFamily="34" charset="0"/>
            </a:endParaRPr>
          </a:p>
        </p:txBody>
      </p:sp>
      <p:sp>
        <p:nvSpPr>
          <p:cNvPr id="13" name="Rectangle 12"/>
          <p:cNvSpPr/>
          <p:nvPr/>
        </p:nvSpPr>
        <p:spPr>
          <a:xfrm>
            <a:off x="6351340" y="1313429"/>
            <a:ext cx="2760692" cy="338554"/>
          </a:xfrm>
          <a:prstGeom prst="rect">
            <a:avLst/>
          </a:prstGeom>
        </p:spPr>
        <p:txBody>
          <a:bodyPr wrap="none">
            <a:spAutoFit/>
          </a:bodyPr>
          <a:lstStyle/>
          <a:p>
            <a:r>
              <a:rPr lang="en-US" sz="1600" i="1" dirty="0" smtClean="0">
                <a:solidFill>
                  <a:prstClr val="black"/>
                </a:solidFill>
                <a:latin typeface="Arial" panose="020B0604020202020204" pitchFamily="34" charset="0"/>
                <a:cs typeface="Arial" panose="020B0604020202020204" pitchFamily="34" charset="0"/>
              </a:rPr>
              <a:t>“El </a:t>
            </a:r>
            <a:r>
              <a:rPr lang="en-US" sz="1600" i="1" dirty="0" err="1" smtClean="0">
                <a:solidFill>
                  <a:prstClr val="black"/>
                </a:solidFill>
                <a:latin typeface="Arial" panose="020B0604020202020204" pitchFamily="34" charset="0"/>
                <a:cs typeface="Arial" panose="020B0604020202020204" pitchFamily="34" charset="0"/>
              </a:rPr>
              <a:t>Señor</a:t>
            </a:r>
            <a:r>
              <a:rPr lang="en-US" sz="1600" i="1" dirty="0" smtClean="0">
                <a:solidFill>
                  <a:prstClr val="black"/>
                </a:solidFill>
                <a:latin typeface="Arial" panose="020B0604020202020204" pitchFamily="34" charset="0"/>
                <a:cs typeface="Arial" panose="020B0604020202020204" pitchFamily="34" charset="0"/>
              </a:rPr>
              <a:t> </a:t>
            </a:r>
            <a:r>
              <a:rPr lang="en-US" sz="1600" i="1" dirty="0" err="1" smtClean="0">
                <a:solidFill>
                  <a:prstClr val="black"/>
                </a:solidFill>
                <a:latin typeface="Arial" panose="020B0604020202020204" pitchFamily="34" charset="0"/>
                <a:cs typeface="Arial" panose="020B0604020202020204" pitchFamily="34" charset="0"/>
              </a:rPr>
              <a:t>es</a:t>
            </a:r>
            <a:r>
              <a:rPr lang="en-US" sz="1600" i="1" dirty="0" smtClean="0">
                <a:solidFill>
                  <a:prstClr val="black"/>
                </a:solidFill>
                <a:latin typeface="Arial" panose="020B0604020202020204" pitchFamily="34" charset="0"/>
                <a:cs typeface="Arial" panose="020B0604020202020204" pitchFamily="34" charset="0"/>
              </a:rPr>
              <a:t> </a:t>
            </a:r>
            <a:r>
              <a:rPr lang="en-US" sz="1600" i="1" dirty="0" err="1" smtClean="0">
                <a:solidFill>
                  <a:prstClr val="black"/>
                </a:solidFill>
                <a:latin typeface="Arial" panose="020B0604020202020204" pitchFamily="34" charset="0"/>
                <a:cs typeface="Arial" panose="020B0604020202020204" pitchFamily="34" charset="0"/>
              </a:rPr>
              <a:t>misericordioso</a:t>
            </a:r>
            <a:r>
              <a:rPr lang="en-US" sz="1600" i="1" dirty="0" smtClean="0">
                <a:solidFill>
                  <a:prstClr val="black"/>
                </a:solidFill>
                <a:latin typeface="Arial" panose="020B0604020202020204" pitchFamily="34" charset="0"/>
                <a:cs typeface="Arial" panose="020B0604020202020204" pitchFamily="34" charset="0"/>
              </a:rPr>
              <a:t>”</a:t>
            </a:r>
            <a:endParaRPr lang="en-US" sz="1600" i="1" dirty="0">
              <a:solidFill>
                <a:prstClr val="black"/>
              </a:solidFill>
              <a:latin typeface="Arial" panose="020B0604020202020204" pitchFamily="34" charset="0"/>
              <a:cs typeface="Arial" panose="020B0604020202020204" pitchFamily="34" charset="0"/>
            </a:endParaRPr>
          </a:p>
        </p:txBody>
      </p:sp>
      <p:sp>
        <p:nvSpPr>
          <p:cNvPr id="14" name="Rectangle 13"/>
          <p:cNvSpPr/>
          <p:nvPr/>
        </p:nvSpPr>
        <p:spPr>
          <a:xfrm>
            <a:off x="6644598" y="2221892"/>
            <a:ext cx="2499402" cy="338554"/>
          </a:xfrm>
          <a:prstGeom prst="rect">
            <a:avLst/>
          </a:prstGeom>
        </p:spPr>
        <p:txBody>
          <a:bodyPr wrap="none">
            <a:spAutoFit/>
          </a:bodyPr>
          <a:lstStyle/>
          <a:p>
            <a:r>
              <a:rPr lang="en-US" sz="1600" i="1" dirty="0" smtClean="0">
                <a:solidFill>
                  <a:prstClr val="black"/>
                </a:solidFill>
                <a:latin typeface="Arial" panose="020B0604020202020204" pitchFamily="34" charset="0"/>
                <a:cs typeface="Arial" panose="020B0604020202020204" pitchFamily="34" charset="0"/>
              </a:rPr>
              <a:t>“</a:t>
            </a:r>
            <a:r>
              <a:rPr lang="en-US" sz="1600" i="1" dirty="0" err="1" smtClean="0">
                <a:solidFill>
                  <a:prstClr val="black"/>
                </a:solidFill>
                <a:latin typeface="Arial" panose="020B0604020202020204" pitchFamily="34" charset="0"/>
                <a:cs typeface="Arial" panose="020B0604020202020204" pitchFamily="34" charset="0"/>
              </a:rPr>
              <a:t>Quién</a:t>
            </a:r>
            <a:r>
              <a:rPr lang="en-US" sz="1600" i="1" dirty="0" smtClean="0">
                <a:solidFill>
                  <a:prstClr val="black"/>
                </a:solidFill>
                <a:latin typeface="Arial" panose="020B0604020202020204" pitchFamily="34" charset="0"/>
                <a:cs typeface="Arial" panose="020B0604020202020204" pitchFamily="34" charset="0"/>
              </a:rPr>
              <a:t> </a:t>
            </a:r>
            <a:r>
              <a:rPr lang="en-US" sz="1600" i="1" dirty="0" err="1" smtClean="0">
                <a:solidFill>
                  <a:prstClr val="black"/>
                </a:solidFill>
                <a:latin typeface="Arial" panose="020B0604020202020204" pitchFamily="34" charset="0"/>
                <a:cs typeface="Arial" panose="020B0604020202020204" pitchFamily="34" charset="0"/>
              </a:rPr>
              <a:t>es</a:t>
            </a:r>
            <a:r>
              <a:rPr lang="en-US" sz="1600" i="1" dirty="0" smtClean="0">
                <a:solidFill>
                  <a:prstClr val="black"/>
                </a:solidFill>
                <a:latin typeface="Arial" panose="020B0604020202020204" pitchFamily="34" charset="0"/>
                <a:cs typeface="Arial" panose="020B0604020202020204" pitchFamily="34" charset="0"/>
              </a:rPr>
              <a:t> lo que </a:t>
            </a:r>
            <a:r>
              <a:rPr lang="en-US" sz="1600" i="1" dirty="0" err="1" smtClean="0">
                <a:solidFill>
                  <a:prstClr val="black"/>
                </a:solidFill>
                <a:latin typeface="Arial" panose="020B0604020202020204" pitchFamily="34" charset="0"/>
                <a:cs typeface="Arial" panose="020B0604020202020204" pitchFamily="34" charset="0"/>
              </a:rPr>
              <a:t>es</a:t>
            </a:r>
            <a:r>
              <a:rPr lang="en-US" sz="1600" i="1" dirty="0" smtClean="0">
                <a:solidFill>
                  <a:prstClr val="black"/>
                </a:solidFill>
                <a:latin typeface="Arial" panose="020B0604020202020204" pitchFamily="34" charset="0"/>
                <a:cs typeface="Arial" panose="020B0604020202020204" pitchFamily="34" charset="0"/>
              </a:rPr>
              <a:t> Dios”</a:t>
            </a:r>
            <a:endParaRPr lang="en-US" sz="1600" i="1" dirty="0">
              <a:solidFill>
                <a:prstClr val="black"/>
              </a:solidFill>
              <a:latin typeface="Arial" panose="020B0604020202020204" pitchFamily="34" charset="0"/>
              <a:cs typeface="Arial" panose="020B0604020202020204" pitchFamily="34" charset="0"/>
            </a:endParaRPr>
          </a:p>
        </p:txBody>
      </p:sp>
      <p:sp>
        <p:nvSpPr>
          <p:cNvPr id="15" name="Rectangle 14"/>
          <p:cNvSpPr/>
          <p:nvPr/>
        </p:nvSpPr>
        <p:spPr>
          <a:xfrm>
            <a:off x="5477011" y="2517317"/>
            <a:ext cx="867545" cy="338554"/>
          </a:xfrm>
          <a:prstGeom prst="rect">
            <a:avLst/>
          </a:prstGeom>
        </p:spPr>
        <p:txBody>
          <a:bodyPr wrap="none">
            <a:spAutoFit/>
          </a:bodyPr>
          <a:lstStyle/>
          <a:p>
            <a:r>
              <a:rPr lang="en-US" sz="1600" dirty="0" err="1" smtClean="0">
                <a:solidFill>
                  <a:srgbClr val="0000CC"/>
                </a:solidFill>
                <a:latin typeface="Arial" panose="020B0604020202020204" pitchFamily="34" charset="0"/>
                <a:cs typeface="Arial" panose="020B0604020202020204" pitchFamily="34" charset="0"/>
              </a:rPr>
              <a:t>Misael</a:t>
            </a:r>
            <a:r>
              <a:rPr lang="en-US" sz="1600" baseline="30000" dirty="0" err="1" smtClean="0">
                <a:solidFill>
                  <a:srgbClr val="0000CC"/>
                </a:solidFill>
                <a:latin typeface="Arial" panose="020B0604020202020204" pitchFamily="34" charset="0"/>
                <a:cs typeface="Arial" panose="020B0604020202020204" pitchFamily="34" charset="0"/>
              </a:rPr>
              <a:t>B</a:t>
            </a:r>
            <a:endParaRPr lang="en-US" sz="1600" dirty="0">
              <a:solidFill>
                <a:srgbClr val="0000CC"/>
              </a:solidFill>
              <a:latin typeface="Arial" panose="020B0604020202020204" pitchFamily="34" charset="0"/>
              <a:cs typeface="Arial" panose="020B0604020202020204" pitchFamily="34" charset="0"/>
            </a:endParaRPr>
          </a:p>
        </p:txBody>
      </p:sp>
      <p:sp>
        <p:nvSpPr>
          <p:cNvPr id="16" name="Rectangle 15"/>
          <p:cNvSpPr/>
          <p:nvPr/>
        </p:nvSpPr>
        <p:spPr>
          <a:xfrm>
            <a:off x="6602519" y="2535984"/>
            <a:ext cx="2435668" cy="338554"/>
          </a:xfrm>
          <a:prstGeom prst="rect">
            <a:avLst/>
          </a:prstGeom>
        </p:spPr>
        <p:txBody>
          <a:bodyPr wrap="none">
            <a:spAutoFit/>
          </a:bodyPr>
          <a:lstStyle/>
          <a:p>
            <a:pPr algn="ctr"/>
            <a:r>
              <a:rPr lang="en-US" sz="1600" i="1" dirty="0" smtClean="0">
                <a:solidFill>
                  <a:srgbClr val="0000CC"/>
                </a:solidFill>
                <a:latin typeface="Arial" panose="020B0604020202020204" pitchFamily="34" charset="0"/>
                <a:cs typeface="Arial" panose="020B0604020202020204" pitchFamily="34" charset="0"/>
              </a:rPr>
              <a:t>“</a:t>
            </a:r>
            <a:r>
              <a:rPr lang="en-US" sz="1600" i="1" dirty="0" err="1" smtClean="0">
                <a:solidFill>
                  <a:srgbClr val="0000CC"/>
                </a:solidFill>
                <a:latin typeface="Arial" panose="020B0604020202020204" pitchFamily="34" charset="0"/>
                <a:cs typeface="Arial" panose="020B0604020202020204" pitchFamily="34" charset="0"/>
              </a:rPr>
              <a:t>Quién</a:t>
            </a:r>
            <a:r>
              <a:rPr lang="en-US" sz="1600" i="1" dirty="0" smtClean="0">
                <a:solidFill>
                  <a:srgbClr val="0000CC"/>
                </a:solidFill>
                <a:latin typeface="Arial" panose="020B0604020202020204" pitchFamily="34" charset="0"/>
                <a:cs typeface="Arial" panose="020B0604020202020204" pitchFamily="34" charset="0"/>
              </a:rPr>
              <a:t> </a:t>
            </a:r>
            <a:r>
              <a:rPr lang="en-US" sz="1600" i="1" dirty="0" err="1" smtClean="0">
                <a:solidFill>
                  <a:srgbClr val="0000CC"/>
                </a:solidFill>
                <a:latin typeface="Arial" panose="020B0604020202020204" pitchFamily="34" charset="0"/>
                <a:cs typeface="Arial" panose="020B0604020202020204" pitchFamily="34" charset="0"/>
              </a:rPr>
              <a:t>es</a:t>
            </a:r>
            <a:r>
              <a:rPr lang="en-US" sz="1600" i="1" dirty="0" smtClean="0">
                <a:solidFill>
                  <a:srgbClr val="0000CC"/>
                </a:solidFill>
                <a:latin typeface="Arial" panose="020B0604020202020204" pitchFamily="34" charset="0"/>
                <a:cs typeface="Arial" panose="020B0604020202020204" pitchFamily="34" charset="0"/>
              </a:rPr>
              <a:t> lo que </a:t>
            </a:r>
            <a:r>
              <a:rPr lang="en-US" sz="1600" i="1" dirty="0" err="1" smtClean="0">
                <a:solidFill>
                  <a:srgbClr val="0000CC"/>
                </a:solidFill>
                <a:latin typeface="Arial" panose="020B0604020202020204" pitchFamily="34" charset="0"/>
                <a:cs typeface="Arial" panose="020B0604020202020204" pitchFamily="34" charset="0"/>
              </a:rPr>
              <a:t>es</a:t>
            </a:r>
            <a:r>
              <a:rPr lang="en-US" sz="1600" i="1" dirty="0" smtClean="0">
                <a:solidFill>
                  <a:srgbClr val="0000CC"/>
                </a:solidFill>
                <a:latin typeface="Arial" panose="020B0604020202020204" pitchFamily="34" charset="0"/>
                <a:cs typeface="Arial" panose="020B0604020202020204" pitchFamily="34" charset="0"/>
              </a:rPr>
              <a:t> </a:t>
            </a:r>
            <a:r>
              <a:rPr lang="en-US" sz="1600" i="1" dirty="0" err="1" smtClean="0">
                <a:solidFill>
                  <a:srgbClr val="0000CC"/>
                </a:solidFill>
                <a:latin typeface="Arial" panose="020B0604020202020204" pitchFamily="34" charset="0"/>
                <a:cs typeface="Arial" panose="020B0604020202020204" pitchFamily="34" charset="0"/>
              </a:rPr>
              <a:t>Aku</a:t>
            </a:r>
            <a:r>
              <a:rPr lang="en-US" sz="1600" i="1" dirty="0" smtClean="0">
                <a:solidFill>
                  <a:srgbClr val="0000CC"/>
                </a:solidFill>
                <a:latin typeface="Arial" panose="020B0604020202020204" pitchFamily="34" charset="0"/>
                <a:cs typeface="Arial" panose="020B0604020202020204" pitchFamily="34" charset="0"/>
              </a:rPr>
              <a:t>”</a:t>
            </a:r>
            <a:endParaRPr lang="en-US" sz="1600" i="1" dirty="0">
              <a:solidFill>
                <a:srgbClr val="0000CC"/>
              </a:solidFill>
              <a:latin typeface="Arial" panose="020B0604020202020204" pitchFamily="34" charset="0"/>
              <a:cs typeface="Arial" panose="020B0604020202020204" pitchFamily="34" charset="0"/>
            </a:endParaRPr>
          </a:p>
        </p:txBody>
      </p:sp>
      <p:sp>
        <p:nvSpPr>
          <p:cNvPr id="17" name="Rectangle 16"/>
          <p:cNvSpPr/>
          <p:nvPr/>
        </p:nvSpPr>
        <p:spPr>
          <a:xfrm>
            <a:off x="6419099" y="1648567"/>
            <a:ext cx="1808893" cy="338554"/>
          </a:xfrm>
          <a:prstGeom prst="rect">
            <a:avLst/>
          </a:prstGeom>
        </p:spPr>
        <p:txBody>
          <a:bodyPr wrap="none">
            <a:spAutoFit/>
          </a:bodyPr>
          <a:lstStyle/>
          <a:p>
            <a:pPr algn="ctr"/>
            <a:r>
              <a:rPr lang="en-US" sz="1600" i="1" dirty="0" smtClean="0">
                <a:solidFill>
                  <a:srgbClr val="0000CC"/>
                </a:solidFill>
                <a:latin typeface="Arial" panose="020B0604020202020204" pitchFamily="34" charset="0"/>
                <a:cs typeface="Arial" panose="020B0604020202020204" pitchFamily="34" charset="0"/>
              </a:rPr>
              <a:t>“</a:t>
            </a:r>
            <a:r>
              <a:rPr lang="en-US" sz="1600" i="1" dirty="0" err="1" smtClean="0">
                <a:solidFill>
                  <a:srgbClr val="0000CC"/>
                </a:solidFill>
                <a:latin typeface="Arial" panose="020B0604020202020204" pitchFamily="34" charset="0"/>
                <a:cs typeface="Arial" panose="020B0604020202020204" pitchFamily="34" charset="0"/>
              </a:rPr>
              <a:t>Mandato</a:t>
            </a:r>
            <a:r>
              <a:rPr lang="en-US" sz="1600" i="1" dirty="0" smtClean="0">
                <a:solidFill>
                  <a:srgbClr val="0000CC"/>
                </a:solidFill>
                <a:latin typeface="Arial" panose="020B0604020202020204" pitchFamily="34" charset="0"/>
                <a:cs typeface="Arial" panose="020B0604020202020204" pitchFamily="34" charset="0"/>
              </a:rPr>
              <a:t> de </a:t>
            </a:r>
            <a:r>
              <a:rPr lang="en-US" sz="1600" i="1" dirty="0" err="1" smtClean="0">
                <a:solidFill>
                  <a:srgbClr val="0000CC"/>
                </a:solidFill>
                <a:latin typeface="Arial" panose="020B0604020202020204" pitchFamily="34" charset="0"/>
                <a:cs typeface="Arial" panose="020B0604020202020204" pitchFamily="34" charset="0"/>
              </a:rPr>
              <a:t>Aku</a:t>
            </a:r>
            <a:r>
              <a:rPr lang="en-US" sz="1600" i="1" dirty="0" smtClean="0">
                <a:solidFill>
                  <a:srgbClr val="0000CC"/>
                </a:solidFill>
                <a:latin typeface="Arial" panose="020B0604020202020204" pitchFamily="34" charset="0"/>
                <a:cs typeface="Arial" panose="020B0604020202020204" pitchFamily="34" charset="0"/>
              </a:rPr>
              <a:t>”</a:t>
            </a:r>
            <a:endParaRPr lang="en-US" sz="1600" i="1" dirty="0">
              <a:solidFill>
                <a:srgbClr val="0000CC"/>
              </a:solidFill>
              <a:latin typeface="Arial" panose="020B0604020202020204" pitchFamily="34" charset="0"/>
              <a:cs typeface="Arial" panose="020B0604020202020204" pitchFamily="34" charset="0"/>
            </a:endParaRPr>
          </a:p>
        </p:txBody>
      </p:sp>
      <p:sp>
        <p:nvSpPr>
          <p:cNvPr id="18" name="Rectangle 17"/>
          <p:cNvSpPr/>
          <p:nvPr/>
        </p:nvSpPr>
        <p:spPr>
          <a:xfrm>
            <a:off x="6952979" y="3367764"/>
            <a:ext cx="1734770" cy="338554"/>
          </a:xfrm>
          <a:prstGeom prst="rect">
            <a:avLst/>
          </a:prstGeom>
        </p:spPr>
        <p:txBody>
          <a:bodyPr wrap="none">
            <a:spAutoFit/>
          </a:bodyPr>
          <a:lstStyle/>
          <a:p>
            <a:pPr algn="ctr"/>
            <a:r>
              <a:rPr lang="en-US" sz="1600" i="1" dirty="0" smtClean="0">
                <a:solidFill>
                  <a:srgbClr val="0000CC"/>
                </a:solidFill>
                <a:latin typeface="Arial" panose="020B0604020202020204" pitchFamily="34" charset="0"/>
                <a:cs typeface="Arial" panose="020B0604020202020204" pitchFamily="34" charset="0"/>
              </a:rPr>
              <a:t>“</a:t>
            </a:r>
            <a:r>
              <a:rPr lang="en-US" sz="1600" i="1" dirty="0" err="1" smtClean="0">
                <a:solidFill>
                  <a:srgbClr val="0000CC"/>
                </a:solidFill>
                <a:latin typeface="Arial" panose="020B0604020202020204" pitchFamily="34" charset="0"/>
                <a:cs typeface="Arial" panose="020B0604020202020204" pitchFamily="34" charset="0"/>
              </a:rPr>
              <a:t>Siervo</a:t>
            </a:r>
            <a:r>
              <a:rPr lang="en-US" sz="1600" i="1" dirty="0" smtClean="0">
                <a:solidFill>
                  <a:srgbClr val="0000CC"/>
                </a:solidFill>
                <a:latin typeface="Arial" panose="020B0604020202020204" pitchFamily="34" charset="0"/>
                <a:cs typeface="Arial" panose="020B0604020202020204" pitchFamily="34" charset="0"/>
              </a:rPr>
              <a:t> de Nebo”</a:t>
            </a:r>
            <a:endParaRPr lang="en-US" sz="1600" i="1" dirty="0">
              <a:solidFill>
                <a:srgbClr val="0000CC"/>
              </a:solidFill>
              <a:latin typeface="Arial" panose="020B0604020202020204" pitchFamily="34" charset="0"/>
              <a:cs typeface="Arial" panose="020B0604020202020204" pitchFamily="34" charset="0"/>
            </a:endParaRPr>
          </a:p>
        </p:txBody>
      </p:sp>
      <p:sp>
        <p:nvSpPr>
          <p:cNvPr id="19" name="Rectangle 18"/>
          <p:cNvSpPr/>
          <p:nvPr/>
        </p:nvSpPr>
        <p:spPr>
          <a:xfrm>
            <a:off x="5031817" y="1633202"/>
            <a:ext cx="925253" cy="338554"/>
          </a:xfrm>
          <a:prstGeom prst="rect">
            <a:avLst/>
          </a:prstGeom>
        </p:spPr>
        <p:txBody>
          <a:bodyPr wrap="none">
            <a:spAutoFit/>
          </a:bodyPr>
          <a:lstStyle/>
          <a:p>
            <a:r>
              <a:rPr lang="en-US" sz="1600" dirty="0" err="1" smtClean="0">
                <a:solidFill>
                  <a:srgbClr val="0000CC"/>
                </a:solidFill>
                <a:latin typeface="Arial" panose="020B0604020202020204" pitchFamily="34" charset="0"/>
                <a:cs typeface="Arial" panose="020B0604020202020204" pitchFamily="34" charset="0"/>
              </a:rPr>
              <a:t>Sadrac</a:t>
            </a:r>
            <a:r>
              <a:rPr lang="en-US" sz="1600" baseline="30000" dirty="0" err="1" smtClean="0">
                <a:solidFill>
                  <a:srgbClr val="0000CC"/>
                </a:solidFill>
                <a:latin typeface="Arial" panose="020B0604020202020204" pitchFamily="34" charset="0"/>
                <a:cs typeface="Arial" panose="020B0604020202020204" pitchFamily="34" charset="0"/>
              </a:rPr>
              <a:t>B</a:t>
            </a:r>
            <a:endParaRPr lang="en-US" sz="1600" dirty="0">
              <a:solidFill>
                <a:srgbClr val="0000CC"/>
              </a:solidFill>
              <a:latin typeface="Arial" panose="020B0604020202020204" pitchFamily="34" charset="0"/>
              <a:cs typeface="Arial" panose="020B0604020202020204" pitchFamily="34" charset="0"/>
            </a:endParaRPr>
          </a:p>
        </p:txBody>
      </p:sp>
      <p:sp>
        <p:nvSpPr>
          <p:cNvPr id="20" name="Rectangle 19"/>
          <p:cNvSpPr/>
          <p:nvPr/>
        </p:nvSpPr>
        <p:spPr>
          <a:xfrm>
            <a:off x="5520744" y="3367764"/>
            <a:ext cx="1300356" cy="338554"/>
          </a:xfrm>
          <a:prstGeom prst="rect">
            <a:avLst/>
          </a:prstGeom>
        </p:spPr>
        <p:txBody>
          <a:bodyPr wrap="none">
            <a:spAutoFit/>
          </a:bodyPr>
          <a:lstStyle/>
          <a:p>
            <a:r>
              <a:rPr lang="en-US" sz="1600" dirty="0" smtClean="0">
                <a:solidFill>
                  <a:srgbClr val="0000CC"/>
                </a:solidFill>
                <a:latin typeface="Arial" panose="020B0604020202020204" pitchFamily="34" charset="0"/>
                <a:cs typeface="Arial" panose="020B0604020202020204" pitchFamily="34" charset="0"/>
              </a:rPr>
              <a:t>Abed </a:t>
            </a:r>
            <a:r>
              <a:rPr lang="en-US" sz="1600" dirty="0" err="1" smtClean="0">
                <a:solidFill>
                  <a:srgbClr val="0000CC"/>
                </a:solidFill>
                <a:latin typeface="Arial" panose="020B0604020202020204" pitchFamily="34" charset="0"/>
                <a:cs typeface="Arial" panose="020B0604020202020204" pitchFamily="34" charset="0"/>
              </a:rPr>
              <a:t>Nego</a:t>
            </a:r>
            <a:r>
              <a:rPr lang="en-US" sz="1600" baseline="30000" dirty="0" err="1" smtClean="0">
                <a:solidFill>
                  <a:srgbClr val="0000CC"/>
                </a:solidFill>
                <a:latin typeface="Arial" panose="020B0604020202020204" pitchFamily="34" charset="0"/>
                <a:cs typeface="Arial" panose="020B0604020202020204" pitchFamily="34" charset="0"/>
              </a:rPr>
              <a:t>B</a:t>
            </a:r>
            <a:endParaRPr lang="en-US" sz="1600" dirty="0">
              <a:solidFill>
                <a:srgbClr val="0000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385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500" fill="hold"/>
                                        <p:tgtEl>
                                          <p:spTgt spid="12"/>
                                        </p:tgtEl>
                                        <p:attrNameLst>
                                          <p:attrName>ppt_w</p:attrName>
                                        </p:attrNameLst>
                                      </p:cBhvr>
                                      <p:tavLst>
                                        <p:tav tm="0">
                                          <p:val>
                                            <p:fltVal val="0"/>
                                          </p:val>
                                        </p:tav>
                                        <p:tav tm="100000">
                                          <p:val>
                                            <p:strVal val="#ppt_w"/>
                                          </p:val>
                                        </p:tav>
                                      </p:tavLst>
                                    </p:anim>
                                    <p:anim calcmode="lin" valueType="num">
                                      <p:cBhvr>
                                        <p:cTn id="49" dur="500" fill="hold"/>
                                        <p:tgtEl>
                                          <p:spTgt spid="12"/>
                                        </p:tgtEl>
                                        <p:attrNameLst>
                                          <p:attrName>ppt_h</p:attrName>
                                        </p:attrNameLst>
                                      </p:cBhvr>
                                      <p:tavLst>
                                        <p:tav tm="0">
                                          <p:val>
                                            <p:fltVal val="0"/>
                                          </p:val>
                                        </p:tav>
                                        <p:tav tm="100000">
                                          <p:val>
                                            <p:strVal val="#ppt_h"/>
                                          </p:val>
                                        </p:tav>
                                      </p:tavLst>
                                    </p:anim>
                                    <p:animEffect transition="in" filter="fade">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wipe(left)">
                                      <p:cBhvr>
                                        <p:cTn id="58" dur="500"/>
                                        <p:tgtEl>
                                          <p:spTgt spid="8"/>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left)">
                                      <p:cBhvr>
                                        <p:cTn id="64" dur="500"/>
                                        <p:tgtEl>
                                          <p:spTgt spid="19"/>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left)">
                                      <p:cBhvr>
                                        <p:cTn id="67" dur="500"/>
                                        <p:tgtEl>
                                          <p:spTgt spid="15"/>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wipe(left)">
                                      <p:cBhvr>
                                        <p:cTn id="70" dur="500"/>
                                        <p:tgtEl>
                                          <p:spTgt spid="16"/>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wipe(left)">
                                      <p:cBhvr>
                                        <p:cTn id="73" dur="500"/>
                                        <p:tgtEl>
                                          <p:spTgt spid="18"/>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wipe(left)">
                                      <p:cBhvr>
                                        <p:cTn id="7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681"/>
            <a:ext cx="8229600" cy="952500"/>
          </a:xfrm>
        </p:spPr>
        <p:txBody>
          <a:bodyPr>
            <a:normAutofit fontScale="90000"/>
          </a:bodyPr>
          <a:lstStyle/>
          <a:p>
            <a:r>
              <a:rPr lang="en-US" dirty="0" smtClean="0"/>
              <a:t>4 </a:t>
            </a:r>
            <a:r>
              <a:rPr lang="en-US" dirty="0" err="1" smtClean="0"/>
              <a:t>jóvenes</a:t>
            </a:r>
            <a:r>
              <a:rPr lang="en-US" dirty="0" smtClean="0"/>
              <a:t> </a:t>
            </a:r>
            <a:r>
              <a:rPr lang="en-US" dirty="0" err="1" smtClean="0"/>
              <a:t>hebreos</a:t>
            </a:r>
            <a:r>
              <a:rPr lang="en-US" dirty="0" smtClean="0"/>
              <a:t> </a:t>
            </a:r>
            <a:r>
              <a:rPr lang="en-US" dirty="0" err="1" smtClean="0"/>
              <a:t>en</a:t>
            </a:r>
            <a:r>
              <a:rPr lang="en-US" dirty="0" smtClean="0"/>
              <a:t> </a:t>
            </a:r>
            <a:r>
              <a:rPr lang="en-US" dirty="0" err="1" smtClean="0"/>
              <a:t>Babilonia</a:t>
            </a:r>
            <a:r>
              <a:rPr lang="en-US" dirty="0" smtClean="0"/>
              <a:t> – </a:t>
            </a:r>
            <a:br>
              <a:rPr lang="en-US" dirty="0" smtClean="0"/>
            </a:br>
            <a:r>
              <a:rPr lang="en-US" dirty="0" smtClean="0"/>
              <a:t>605 </a:t>
            </a:r>
            <a:r>
              <a:rPr lang="en-US" dirty="0" err="1" smtClean="0"/>
              <a:t>aC</a:t>
            </a:r>
            <a:r>
              <a:rPr lang="en-US" dirty="0" smtClean="0"/>
              <a:t>, Daniel 15 </a:t>
            </a:r>
            <a:r>
              <a:rPr lang="en-US" dirty="0" err="1" smtClean="0"/>
              <a:t>años</a:t>
            </a:r>
            <a:r>
              <a:rPr lang="en-US" dirty="0" smtClean="0"/>
              <a:t> de </a:t>
            </a:r>
            <a:r>
              <a:rPr lang="en-US" dirty="0" err="1" smtClean="0"/>
              <a:t>edad</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245" y="2391169"/>
            <a:ext cx="3156098" cy="331735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5056" y="2141035"/>
            <a:ext cx="2720575" cy="3664074"/>
          </a:xfrm>
          <a:prstGeom prst="rect">
            <a:avLst/>
          </a:prstGeom>
        </p:spPr>
      </p:pic>
      <p:sp>
        <p:nvSpPr>
          <p:cNvPr id="21" name="TextBox 20"/>
          <p:cNvSpPr txBox="1"/>
          <p:nvPr/>
        </p:nvSpPr>
        <p:spPr>
          <a:xfrm>
            <a:off x="5314950" y="3790867"/>
            <a:ext cx="3608788" cy="2031325"/>
          </a:xfrm>
          <a:prstGeom prst="rect">
            <a:avLst/>
          </a:prstGeom>
          <a:noFill/>
        </p:spPr>
        <p:txBody>
          <a:bodyPr wrap="square" rtlCol="0">
            <a:spAutoFit/>
          </a:bodyPr>
          <a:lstStyle/>
          <a:p>
            <a:r>
              <a:rPr lang="en-US" dirty="0" smtClean="0"/>
              <a:t>Daniel </a:t>
            </a:r>
            <a:r>
              <a:rPr lang="en-US" dirty="0" err="1" smtClean="0"/>
              <a:t>fue</a:t>
            </a:r>
            <a:r>
              <a:rPr lang="en-US" dirty="0" smtClean="0"/>
              <a:t> </a:t>
            </a:r>
            <a:r>
              <a:rPr lang="en-US" dirty="0" err="1" smtClean="0"/>
              <a:t>llevado</a:t>
            </a:r>
            <a:r>
              <a:rPr lang="en-US" dirty="0" smtClean="0"/>
              <a:t> </a:t>
            </a:r>
            <a:r>
              <a:rPr lang="en-US" dirty="0" err="1" smtClean="0"/>
              <a:t>en</a:t>
            </a:r>
            <a:r>
              <a:rPr lang="en-US" dirty="0" smtClean="0"/>
              <a:t> </a:t>
            </a:r>
            <a:r>
              <a:rPr lang="en-US" dirty="0" err="1" smtClean="0"/>
              <a:t>cautiverio</a:t>
            </a:r>
            <a:r>
              <a:rPr lang="en-US" dirty="0" smtClean="0"/>
              <a:t> a </a:t>
            </a:r>
            <a:r>
              <a:rPr lang="en-US" dirty="0" err="1" smtClean="0"/>
              <a:t>Babilonia</a:t>
            </a:r>
            <a:r>
              <a:rPr lang="en-US" dirty="0" smtClean="0"/>
              <a:t> </a:t>
            </a:r>
            <a:r>
              <a:rPr lang="en-US" dirty="0" err="1" smtClean="0"/>
              <a:t>en</a:t>
            </a:r>
            <a:r>
              <a:rPr lang="en-US" dirty="0" smtClean="0"/>
              <a:t> 605 </a:t>
            </a:r>
            <a:r>
              <a:rPr lang="en-US" dirty="0" err="1" smtClean="0"/>
              <a:t>aC</a:t>
            </a:r>
            <a:r>
              <a:rPr lang="en-US" dirty="0" err="1"/>
              <a:t>.</a:t>
            </a:r>
            <a:endParaRPr lang="en-US" dirty="0"/>
          </a:p>
          <a:p>
            <a:pPr lvl="1"/>
            <a:r>
              <a:rPr lang="en-US" dirty="0" err="1" smtClean="0"/>
              <a:t>Había</a:t>
            </a:r>
            <a:r>
              <a:rPr lang="en-US" dirty="0" smtClean="0"/>
              <a:t> </a:t>
            </a:r>
            <a:r>
              <a:rPr lang="en-US" dirty="0" err="1" smtClean="0"/>
              <a:t>sobresalido</a:t>
            </a:r>
            <a:r>
              <a:rPr lang="en-US" dirty="0" smtClean="0"/>
              <a:t> </a:t>
            </a:r>
            <a:r>
              <a:rPr lang="en-US" dirty="0" err="1" smtClean="0"/>
              <a:t>como</a:t>
            </a:r>
            <a:r>
              <a:rPr lang="en-US" dirty="0" smtClean="0"/>
              <a:t> </a:t>
            </a:r>
            <a:r>
              <a:rPr lang="en-US" dirty="0" err="1" smtClean="0"/>
              <a:t>siervo</a:t>
            </a:r>
            <a:r>
              <a:rPr lang="en-US" dirty="0" smtClean="0"/>
              <a:t> de Dios y </a:t>
            </a:r>
            <a:r>
              <a:rPr lang="en-US" dirty="0" err="1" smtClean="0"/>
              <a:t>como</a:t>
            </a:r>
            <a:r>
              <a:rPr lang="en-US" dirty="0" smtClean="0"/>
              <a:t> </a:t>
            </a:r>
            <a:r>
              <a:rPr lang="en-US" dirty="0" err="1" smtClean="0"/>
              <a:t>Gobernante</a:t>
            </a:r>
            <a:r>
              <a:rPr lang="en-US" dirty="0" smtClean="0"/>
              <a:t>. </a:t>
            </a:r>
            <a:endParaRPr lang="en-US" dirty="0"/>
          </a:p>
          <a:p>
            <a:pPr lvl="1"/>
            <a:r>
              <a:rPr lang="en-US" dirty="0" smtClean="0"/>
              <a:t>Se le </a:t>
            </a:r>
            <a:r>
              <a:rPr lang="en-US" dirty="0" err="1" smtClean="0"/>
              <a:t>dio</a:t>
            </a:r>
            <a:r>
              <a:rPr lang="en-US" dirty="0" smtClean="0"/>
              <a:t> </a:t>
            </a:r>
            <a:r>
              <a:rPr lang="en-US" dirty="0" err="1" smtClean="0"/>
              <a:t>información</a:t>
            </a:r>
            <a:r>
              <a:rPr lang="en-US" dirty="0" smtClean="0"/>
              <a:t> </a:t>
            </a:r>
            <a:r>
              <a:rPr lang="en-US" dirty="0" err="1" smtClean="0"/>
              <a:t>sobre</a:t>
            </a:r>
            <a:r>
              <a:rPr lang="en-US" dirty="0" smtClean="0"/>
              <a:t> </a:t>
            </a:r>
            <a:r>
              <a:rPr lang="en-US" dirty="0" err="1" smtClean="0"/>
              <a:t>los</a:t>
            </a:r>
            <a:r>
              <a:rPr lang="en-US" dirty="0" smtClean="0"/>
              <a:t> </a:t>
            </a:r>
            <a:r>
              <a:rPr lang="en-US" dirty="0" err="1" smtClean="0"/>
              <a:t>eventos</a:t>
            </a:r>
            <a:r>
              <a:rPr lang="en-US" dirty="0" smtClean="0"/>
              <a:t> </a:t>
            </a:r>
            <a:r>
              <a:rPr lang="en-US" dirty="0" err="1" smtClean="0"/>
              <a:t>mundiales</a:t>
            </a:r>
            <a:r>
              <a:rPr lang="en-US" dirty="0" smtClean="0"/>
              <a:t> </a:t>
            </a:r>
            <a:r>
              <a:rPr lang="en-US" dirty="0" err="1" smtClean="0"/>
              <a:t>futuros</a:t>
            </a:r>
            <a:r>
              <a:rPr lang="en-US" dirty="0" smtClean="0"/>
              <a:t>. </a:t>
            </a:r>
            <a:endParaRPr lang="en-US" dirty="0"/>
          </a:p>
          <a:p>
            <a:endParaRPr lang="en-US" dirty="0"/>
          </a:p>
        </p:txBody>
      </p:sp>
      <p:sp>
        <p:nvSpPr>
          <p:cNvPr id="22" name="TextBox 21"/>
          <p:cNvSpPr txBox="1"/>
          <p:nvPr/>
        </p:nvSpPr>
        <p:spPr>
          <a:xfrm>
            <a:off x="167856" y="1566341"/>
            <a:ext cx="862737" cy="338554"/>
          </a:xfrm>
          <a:prstGeom prst="rect">
            <a:avLst/>
          </a:prstGeom>
          <a:noFill/>
        </p:spPr>
        <p:txBody>
          <a:bodyPr wrap="none" rtlCol="0">
            <a:spAutoFit/>
          </a:bodyPr>
          <a:lstStyle/>
          <a:p>
            <a:r>
              <a:rPr lang="en-US" sz="1600" dirty="0" err="1">
                <a:solidFill>
                  <a:prstClr val="black"/>
                </a:solidFill>
                <a:latin typeface="Arial" panose="020B0604020202020204" pitchFamily="34" charset="0"/>
                <a:cs typeface="Arial" panose="020B0604020202020204" pitchFamily="34" charset="0"/>
              </a:rPr>
              <a:t>Daniel</a:t>
            </a:r>
            <a:r>
              <a:rPr lang="en-US" sz="1600" baseline="30000" dirty="0" err="1">
                <a:solidFill>
                  <a:prstClr val="black"/>
                </a:solidFill>
                <a:latin typeface="Arial" panose="020B0604020202020204" pitchFamily="34" charset="0"/>
                <a:cs typeface="Arial" panose="020B0604020202020204" pitchFamily="34" charset="0"/>
              </a:rPr>
              <a:t>H</a:t>
            </a:r>
            <a:endParaRPr lang="en-US" sz="1600" baseline="30000" dirty="0">
              <a:solidFill>
                <a:prstClr val="black"/>
              </a:solidFill>
              <a:latin typeface="Arial" panose="020B0604020202020204" pitchFamily="34" charset="0"/>
              <a:cs typeface="Arial" panose="020B0604020202020204" pitchFamily="34" charset="0"/>
            </a:endParaRPr>
          </a:p>
        </p:txBody>
      </p:sp>
      <p:sp>
        <p:nvSpPr>
          <p:cNvPr id="23" name="Rectangle 22"/>
          <p:cNvSpPr/>
          <p:nvPr/>
        </p:nvSpPr>
        <p:spPr>
          <a:xfrm>
            <a:off x="1717501" y="1566341"/>
            <a:ext cx="1770036" cy="338554"/>
          </a:xfrm>
          <a:prstGeom prst="rect">
            <a:avLst/>
          </a:prstGeom>
        </p:spPr>
        <p:txBody>
          <a:bodyPr wrap="none">
            <a:spAutoFit/>
          </a:bodyPr>
          <a:lstStyle/>
          <a:p>
            <a:pPr algn="ctr"/>
            <a:r>
              <a:rPr lang="en-US" sz="1600" i="1" dirty="0" smtClean="0">
                <a:solidFill>
                  <a:prstClr val="black"/>
                </a:solidFill>
                <a:latin typeface="Arial" panose="020B0604020202020204" pitchFamily="34" charset="0"/>
                <a:cs typeface="Arial" panose="020B0604020202020204" pitchFamily="34" charset="0"/>
              </a:rPr>
              <a:t>“Dios </a:t>
            </a:r>
            <a:r>
              <a:rPr lang="en-US" sz="1600" i="1" dirty="0" err="1" smtClean="0">
                <a:solidFill>
                  <a:prstClr val="black"/>
                </a:solidFill>
                <a:latin typeface="Arial" panose="020B0604020202020204" pitchFamily="34" charset="0"/>
                <a:cs typeface="Arial" panose="020B0604020202020204" pitchFamily="34" charset="0"/>
              </a:rPr>
              <a:t>es</a:t>
            </a:r>
            <a:r>
              <a:rPr lang="en-US" sz="1600" i="1" dirty="0" smtClean="0">
                <a:solidFill>
                  <a:prstClr val="black"/>
                </a:solidFill>
                <a:latin typeface="Arial" panose="020B0604020202020204" pitchFamily="34" charset="0"/>
                <a:cs typeface="Arial" panose="020B0604020202020204" pitchFamily="34" charset="0"/>
              </a:rPr>
              <a:t> mi </a:t>
            </a:r>
            <a:r>
              <a:rPr lang="en-US" sz="1600" i="1" dirty="0" err="1" smtClean="0">
                <a:solidFill>
                  <a:prstClr val="black"/>
                </a:solidFill>
                <a:latin typeface="Arial" panose="020B0604020202020204" pitchFamily="34" charset="0"/>
                <a:cs typeface="Arial" panose="020B0604020202020204" pitchFamily="34" charset="0"/>
              </a:rPr>
              <a:t>Juez</a:t>
            </a:r>
            <a:r>
              <a:rPr lang="en-US" sz="1600" i="1" dirty="0" smtClean="0">
                <a:solidFill>
                  <a:prstClr val="black"/>
                </a:solidFill>
                <a:latin typeface="Arial" panose="020B0604020202020204" pitchFamily="34" charset="0"/>
                <a:cs typeface="Arial" panose="020B0604020202020204" pitchFamily="34" charset="0"/>
              </a:rPr>
              <a:t>”</a:t>
            </a:r>
            <a:endParaRPr lang="en-US" sz="1600" i="1" dirty="0">
              <a:solidFill>
                <a:prstClr val="black"/>
              </a:solidFill>
              <a:latin typeface="Arial" panose="020B0604020202020204" pitchFamily="34" charset="0"/>
              <a:cs typeface="Arial" panose="020B0604020202020204" pitchFamily="34" charset="0"/>
            </a:endParaRPr>
          </a:p>
        </p:txBody>
      </p:sp>
      <p:sp>
        <p:nvSpPr>
          <p:cNvPr id="24" name="Rectangle 23"/>
          <p:cNvSpPr/>
          <p:nvPr/>
        </p:nvSpPr>
        <p:spPr>
          <a:xfrm>
            <a:off x="167821" y="2000845"/>
            <a:ext cx="1027845" cy="338554"/>
          </a:xfrm>
          <a:prstGeom prst="rect">
            <a:avLst/>
          </a:prstGeom>
        </p:spPr>
        <p:txBody>
          <a:bodyPr wrap="none">
            <a:spAutoFit/>
          </a:bodyPr>
          <a:lstStyle/>
          <a:p>
            <a:r>
              <a:rPr lang="en-US" sz="1600" dirty="0" err="1" smtClean="0">
                <a:solidFill>
                  <a:srgbClr val="0000CC"/>
                </a:solidFill>
                <a:latin typeface="Arial" panose="020B0604020202020204" pitchFamily="34" charset="0"/>
                <a:cs typeface="Arial" panose="020B0604020202020204" pitchFamily="34" charset="0"/>
              </a:rPr>
              <a:t>Besasar</a:t>
            </a:r>
            <a:r>
              <a:rPr lang="en-US" sz="1600" baseline="30000" dirty="0" err="1" smtClean="0">
                <a:solidFill>
                  <a:srgbClr val="0000CC"/>
                </a:solidFill>
                <a:latin typeface="Arial" panose="020B0604020202020204" pitchFamily="34" charset="0"/>
                <a:cs typeface="Arial" panose="020B0604020202020204" pitchFamily="34" charset="0"/>
              </a:rPr>
              <a:t>B</a:t>
            </a:r>
            <a:endParaRPr lang="en-US" sz="1600" baseline="30000" dirty="0">
              <a:solidFill>
                <a:srgbClr val="0000CC"/>
              </a:solidFill>
              <a:latin typeface="Arial" panose="020B0604020202020204" pitchFamily="34" charset="0"/>
              <a:cs typeface="Arial" panose="020B0604020202020204" pitchFamily="34" charset="0"/>
            </a:endParaRPr>
          </a:p>
        </p:txBody>
      </p:sp>
      <p:sp>
        <p:nvSpPr>
          <p:cNvPr id="25" name="Rectangle 24"/>
          <p:cNvSpPr/>
          <p:nvPr/>
        </p:nvSpPr>
        <p:spPr>
          <a:xfrm>
            <a:off x="1662996" y="1971756"/>
            <a:ext cx="1963999" cy="338554"/>
          </a:xfrm>
          <a:prstGeom prst="rect">
            <a:avLst/>
          </a:prstGeom>
        </p:spPr>
        <p:txBody>
          <a:bodyPr wrap="none">
            <a:spAutoFit/>
          </a:bodyPr>
          <a:lstStyle/>
          <a:p>
            <a:r>
              <a:rPr lang="en-US" sz="1600" i="1" dirty="0" smtClean="0">
                <a:solidFill>
                  <a:srgbClr val="0000CC"/>
                </a:solidFill>
                <a:latin typeface="Arial" panose="020B0604020202020204" pitchFamily="34" charset="0"/>
                <a:cs typeface="Arial" panose="020B0604020202020204" pitchFamily="34" charset="0"/>
              </a:rPr>
              <a:t>“Que </a:t>
            </a:r>
            <a:r>
              <a:rPr lang="en-US" sz="1600" i="1" dirty="0" err="1" smtClean="0">
                <a:solidFill>
                  <a:srgbClr val="0000CC"/>
                </a:solidFill>
                <a:latin typeface="Arial" panose="020B0604020202020204" pitchFamily="34" charset="0"/>
                <a:cs typeface="Arial" panose="020B0604020202020204" pitchFamily="34" charset="0"/>
              </a:rPr>
              <a:t>proteja</a:t>
            </a:r>
            <a:r>
              <a:rPr lang="en-US" sz="1600" i="1" dirty="0" smtClean="0">
                <a:solidFill>
                  <a:srgbClr val="0000CC"/>
                </a:solidFill>
                <a:latin typeface="Arial" panose="020B0604020202020204" pitchFamily="34" charset="0"/>
                <a:cs typeface="Arial" panose="020B0604020202020204" pitchFamily="34" charset="0"/>
              </a:rPr>
              <a:t> </a:t>
            </a:r>
            <a:r>
              <a:rPr lang="en-US" sz="1600" i="1" dirty="0" err="1" smtClean="0">
                <a:solidFill>
                  <a:srgbClr val="0000CC"/>
                </a:solidFill>
                <a:latin typeface="Arial" panose="020B0604020202020204" pitchFamily="34" charset="0"/>
                <a:cs typeface="Arial" panose="020B0604020202020204" pitchFamily="34" charset="0"/>
              </a:rPr>
              <a:t>Balak</a:t>
            </a:r>
            <a:r>
              <a:rPr lang="en-US" sz="1600" i="1" dirty="0" smtClean="0">
                <a:solidFill>
                  <a:srgbClr val="0000CC"/>
                </a:solidFill>
                <a:latin typeface="Arial" panose="020B0604020202020204" pitchFamily="34" charset="0"/>
                <a:cs typeface="Arial" panose="020B0604020202020204" pitchFamily="34" charset="0"/>
              </a:rPr>
              <a:t>”</a:t>
            </a:r>
            <a:endParaRPr lang="en-US" sz="1600" i="1" dirty="0">
              <a:solidFill>
                <a:srgbClr val="0000CC"/>
              </a:solidFill>
              <a:latin typeface="Arial" panose="020B0604020202020204" pitchFamily="34" charset="0"/>
              <a:cs typeface="Arial" panose="020B0604020202020204" pitchFamily="34" charset="0"/>
            </a:endParaRPr>
          </a:p>
        </p:txBody>
      </p:sp>
      <p:sp>
        <p:nvSpPr>
          <p:cNvPr id="26" name="Rectangle 25"/>
          <p:cNvSpPr/>
          <p:nvPr/>
        </p:nvSpPr>
        <p:spPr>
          <a:xfrm>
            <a:off x="5025405" y="1313429"/>
            <a:ext cx="1035861" cy="338554"/>
          </a:xfrm>
          <a:prstGeom prst="rect">
            <a:avLst/>
          </a:prstGeom>
        </p:spPr>
        <p:txBody>
          <a:bodyPr wrap="none">
            <a:spAutoFit/>
          </a:bodyPr>
          <a:lstStyle/>
          <a:p>
            <a:r>
              <a:rPr lang="en-US" sz="1600" dirty="0" err="1" smtClean="0">
                <a:solidFill>
                  <a:prstClr val="black"/>
                </a:solidFill>
                <a:latin typeface="Arial" panose="020B0604020202020204" pitchFamily="34" charset="0"/>
                <a:cs typeface="Arial" panose="020B0604020202020204" pitchFamily="34" charset="0"/>
              </a:rPr>
              <a:t>Ananías</a:t>
            </a:r>
            <a:r>
              <a:rPr lang="en-US" sz="1600" baseline="30000" dirty="0" err="1" smtClean="0">
                <a:solidFill>
                  <a:prstClr val="black"/>
                </a:solidFill>
                <a:latin typeface="Arial" panose="020B0604020202020204" pitchFamily="34" charset="0"/>
                <a:cs typeface="Arial" panose="020B0604020202020204" pitchFamily="34" charset="0"/>
              </a:rPr>
              <a:t>H</a:t>
            </a:r>
            <a:endParaRPr lang="en-US" sz="1600" baseline="30000" dirty="0">
              <a:solidFill>
                <a:prstClr val="black"/>
              </a:solidFill>
              <a:latin typeface="Arial" panose="020B0604020202020204" pitchFamily="34" charset="0"/>
              <a:cs typeface="Arial" panose="020B0604020202020204" pitchFamily="34" charset="0"/>
            </a:endParaRPr>
          </a:p>
        </p:txBody>
      </p:sp>
      <p:sp>
        <p:nvSpPr>
          <p:cNvPr id="27" name="Rectangle 26"/>
          <p:cNvSpPr/>
          <p:nvPr/>
        </p:nvSpPr>
        <p:spPr>
          <a:xfrm>
            <a:off x="5477030" y="2221892"/>
            <a:ext cx="875561" cy="338554"/>
          </a:xfrm>
          <a:prstGeom prst="rect">
            <a:avLst/>
          </a:prstGeom>
        </p:spPr>
        <p:txBody>
          <a:bodyPr wrap="none">
            <a:spAutoFit/>
          </a:bodyPr>
          <a:lstStyle/>
          <a:p>
            <a:r>
              <a:rPr lang="en-US" sz="1600" dirty="0" err="1" smtClean="0">
                <a:solidFill>
                  <a:prstClr val="black"/>
                </a:solidFill>
                <a:latin typeface="Arial" panose="020B0604020202020204" pitchFamily="34" charset="0"/>
                <a:cs typeface="Arial" panose="020B0604020202020204" pitchFamily="34" charset="0"/>
              </a:rPr>
              <a:t>Misael</a:t>
            </a:r>
            <a:r>
              <a:rPr lang="en-US" sz="1600" baseline="30000" dirty="0" err="1" smtClean="0">
                <a:solidFill>
                  <a:prstClr val="black"/>
                </a:solidFill>
                <a:latin typeface="Arial" panose="020B0604020202020204" pitchFamily="34" charset="0"/>
                <a:cs typeface="Arial" panose="020B0604020202020204" pitchFamily="34" charset="0"/>
              </a:rPr>
              <a:t>H</a:t>
            </a:r>
            <a:endParaRPr lang="en-US" sz="1600" dirty="0">
              <a:solidFill>
                <a:prstClr val="black"/>
              </a:solidFill>
              <a:latin typeface="Arial" panose="020B0604020202020204" pitchFamily="34" charset="0"/>
              <a:cs typeface="Arial" panose="020B0604020202020204" pitchFamily="34" charset="0"/>
            </a:endParaRPr>
          </a:p>
        </p:txBody>
      </p:sp>
      <p:sp>
        <p:nvSpPr>
          <p:cNvPr id="28" name="Rectangle 27"/>
          <p:cNvSpPr/>
          <p:nvPr/>
        </p:nvSpPr>
        <p:spPr>
          <a:xfrm>
            <a:off x="5579276" y="3029209"/>
            <a:ext cx="978153" cy="338554"/>
          </a:xfrm>
          <a:prstGeom prst="rect">
            <a:avLst/>
          </a:prstGeom>
        </p:spPr>
        <p:txBody>
          <a:bodyPr wrap="none">
            <a:spAutoFit/>
          </a:bodyPr>
          <a:lstStyle/>
          <a:p>
            <a:r>
              <a:rPr lang="en-US" sz="1600" dirty="0" err="1" smtClean="0">
                <a:solidFill>
                  <a:prstClr val="black"/>
                </a:solidFill>
                <a:latin typeface="Arial" panose="020B0604020202020204" pitchFamily="34" charset="0"/>
                <a:cs typeface="Arial" panose="020B0604020202020204" pitchFamily="34" charset="0"/>
              </a:rPr>
              <a:t>Azarías</a:t>
            </a:r>
            <a:r>
              <a:rPr lang="en-US" sz="1600" baseline="30000" dirty="0" err="1" smtClean="0">
                <a:solidFill>
                  <a:prstClr val="black"/>
                </a:solidFill>
                <a:latin typeface="Arial" panose="020B0604020202020204" pitchFamily="34" charset="0"/>
                <a:cs typeface="Arial" panose="020B0604020202020204" pitchFamily="34" charset="0"/>
              </a:rPr>
              <a:t>H</a:t>
            </a:r>
            <a:endParaRPr lang="en-US" sz="1600" dirty="0">
              <a:solidFill>
                <a:prstClr val="black"/>
              </a:solidFill>
              <a:latin typeface="Arial" panose="020B0604020202020204" pitchFamily="34" charset="0"/>
              <a:cs typeface="Arial" panose="020B0604020202020204" pitchFamily="34" charset="0"/>
            </a:endParaRPr>
          </a:p>
        </p:txBody>
      </p:sp>
      <p:sp>
        <p:nvSpPr>
          <p:cNvPr id="29" name="Rectangle 28"/>
          <p:cNvSpPr/>
          <p:nvPr/>
        </p:nvSpPr>
        <p:spPr>
          <a:xfrm>
            <a:off x="6833120" y="3029209"/>
            <a:ext cx="2236510" cy="338554"/>
          </a:xfrm>
          <a:prstGeom prst="rect">
            <a:avLst/>
          </a:prstGeom>
        </p:spPr>
        <p:txBody>
          <a:bodyPr wrap="none">
            <a:spAutoFit/>
          </a:bodyPr>
          <a:lstStyle/>
          <a:p>
            <a:r>
              <a:rPr lang="en-US" sz="1600" i="1" dirty="0" smtClean="0">
                <a:solidFill>
                  <a:prstClr val="black"/>
                </a:solidFill>
                <a:latin typeface="Arial" panose="020B0604020202020204" pitchFamily="34" charset="0"/>
                <a:cs typeface="Arial" panose="020B0604020202020204" pitchFamily="34" charset="0"/>
              </a:rPr>
              <a:t>“El </a:t>
            </a:r>
            <a:r>
              <a:rPr lang="en-US" sz="1600" i="1" dirty="0" err="1" smtClean="0">
                <a:solidFill>
                  <a:prstClr val="black"/>
                </a:solidFill>
                <a:latin typeface="Arial" panose="020B0604020202020204" pitchFamily="34" charset="0"/>
                <a:cs typeface="Arial" panose="020B0604020202020204" pitchFamily="34" charset="0"/>
              </a:rPr>
              <a:t>Señor</a:t>
            </a:r>
            <a:r>
              <a:rPr lang="en-US" sz="1600" i="1" dirty="0" smtClean="0">
                <a:solidFill>
                  <a:prstClr val="black"/>
                </a:solidFill>
                <a:latin typeface="Arial" panose="020B0604020202020204" pitchFamily="34" charset="0"/>
                <a:cs typeface="Arial" panose="020B0604020202020204" pitchFamily="34" charset="0"/>
              </a:rPr>
              <a:t> ha </a:t>
            </a:r>
            <a:r>
              <a:rPr lang="en-US" sz="1600" i="1" dirty="0" err="1" smtClean="0">
                <a:solidFill>
                  <a:prstClr val="black"/>
                </a:solidFill>
                <a:latin typeface="Arial" panose="020B0604020202020204" pitchFamily="34" charset="0"/>
                <a:cs typeface="Arial" panose="020B0604020202020204" pitchFamily="34" charset="0"/>
              </a:rPr>
              <a:t>ayudado</a:t>
            </a:r>
            <a:r>
              <a:rPr lang="en-US" sz="1600" i="1" dirty="0" smtClean="0">
                <a:solidFill>
                  <a:prstClr val="black"/>
                </a:solidFill>
                <a:latin typeface="Arial" panose="020B0604020202020204" pitchFamily="34" charset="0"/>
                <a:cs typeface="Arial" panose="020B0604020202020204" pitchFamily="34" charset="0"/>
              </a:rPr>
              <a:t>”</a:t>
            </a:r>
            <a:endParaRPr lang="en-US" sz="1600" i="1" dirty="0">
              <a:solidFill>
                <a:prstClr val="black"/>
              </a:solidFill>
              <a:latin typeface="Arial" panose="020B0604020202020204" pitchFamily="34" charset="0"/>
              <a:cs typeface="Arial" panose="020B0604020202020204" pitchFamily="34" charset="0"/>
            </a:endParaRPr>
          </a:p>
        </p:txBody>
      </p:sp>
      <p:sp>
        <p:nvSpPr>
          <p:cNvPr id="30" name="Rectangle 29"/>
          <p:cNvSpPr/>
          <p:nvPr/>
        </p:nvSpPr>
        <p:spPr>
          <a:xfrm>
            <a:off x="6351340" y="1313429"/>
            <a:ext cx="2760692" cy="338554"/>
          </a:xfrm>
          <a:prstGeom prst="rect">
            <a:avLst/>
          </a:prstGeom>
        </p:spPr>
        <p:txBody>
          <a:bodyPr wrap="none">
            <a:spAutoFit/>
          </a:bodyPr>
          <a:lstStyle/>
          <a:p>
            <a:r>
              <a:rPr lang="en-US" sz="1600" i="1" dirty="0" smtClean="0">
                <a:solidFill>
                  <a:prstClr val="black"/>
                </a:solidFill>
                <a:latin typeface="Arial" panose="020B0604020202020204" pitchFamily="34" charset="0"/>
                <a:cs typeface="Arial" panose="020B0604020202020204" pitchFamily="34" charset="0"/>
              </a:rPr>
              <a:t>“El </a:t>
            </a:r>
            <a:r>
              <a:rPr lang="en-US" sz="1600" i="1" dirty="0" err="1" smtClean="0">
                <a:solidFill>
                  <a:prstClr val="black"/>
                </a:solidFill>
                <a:latin typeface="Arial" panose="020B0604020202020204" pitchFamily="34" charset="0"/>
                <a:cs typeface="Arial" panose="020B0604020202020204" pitchFamily="34" charset="0"/>
              </a:rPr>
              <a:t>Señor</a:t>
            </a:r>
            <a:r>
              <a:rPr lang="en-US" sz="1600" i="1" dirty="0" smtClean="0">
                <a:solidFill>
                  <a:prstClr val="black"/>
                </a:solidFill>
                <a:latin typeface="Arial" panose="020B0604020202020204" pitchFamily="34" charset="0"/>
                <a:cs typeface="Arial" panose="020B0604020202020204" pitchFamily="34" charset="0"/>
              </a:rPr>
              <a:t> </a:t>
            </a:r>
            <a:r>
              <a:rPr lang="en-US" sz="1600" i="1" dirty="0" err="1" smtClean="0">
                <a:solidFill>
                  <a:prstClr val="black"/>
                </a:solidFill>
                <a:latin typeface="Arial" panose="020B0604020202020204" pitchFamily="34" charset="0"/>
                <a:cs typeface="Arial" panose="020B0604020202020204" pitchFamily="34" charset="0"/>
              </a:rPr>
              <a:t>es</a:t>
            </a:r>
            <a:r>
              <a:rPr lang="en-US" sz="1600" i="1" dirty="0" smtClean="0">
                <a:solidFill>
                  <a:prstClr val="black"/>
                </a:solidFill>
                <a:latin typeface="Arial" panose="020B0604020202020204" pitchFamily="34" charset="0"/>
                <a:cs typeface="Arial" panose="020B0604020202020204" pitchFamily="34" charset="0"/>
              </a:rPr>
              <a:t> </a:t>
            </a:r>
            <a:r>
              <a:rPr lang="en-US" sz="1600" i="1" dirty="0" err="1" smtClean="0">
                <a:solidFill>
                  <a:prstClr val="black"/>
                </a:solidFill>
                <a:latin typeface="Arial" panose="020B0604020202020204" pitchFamily="34" charset="0"/>
                <a:cs typeface="Arial" panose="020B0604020202020204" pitchFamily="34" charset="0"/>
              </a:rPr>
              <a:t>misericordioso</a:t>
            </a:r>
            <a:r>
              <a:rPr lang="en-US" sz="1600" i="1" dirty="0" smtClean="0">
                <a:solidFill>
                  <a:prstClr val="black"/>
                </a:solidFill>
                <a:latin typeface="Arial" panose="020B0604020202020204" pitchFamily="34" charset="0"/>
                <a:cs typeface="Arial" panose="020B0604020202020204" pitchFamily="34" charset="0"/>
              </a:rPr>
              <a:t>”</a:t>
            </a:r>
            <a:endParaRPr lang="en-US" sz="1600" i="1" dirty="0">
              <a:solidFill>
                <a:prstClr val="black"/>
              </a:solidFill>
              <a:latin typeface="Arial" panose="020B0604020202020204" pitchFamily="34" charset="0"/>
              <a:cs typeface="Arial" panose="020B0604020202020204" pitchFamily="34" charset="0"/>
            </a:endParaRPr>
          </a:p>
        </p:txBody>
      </p:sp>
      <p:sp>
        <p:nvSpPr>
          <p:cNvPr id="31" name="Rectangle 30"/>
          <p:cNvSpPr/>
          <p:nvPr/>
        </p:nvSpPr>
        <p:spPr>
          <a:xfrm>
            <a:off x="6644598" y="2221892"/>
            <a:ext cx="2499402" cy="338554"/>
          </a:xfrm>
          <a:prstGeom prst="rect">
            <a:avLst/>
          </a:prstGeom>
        </p:spPr>
        <p:txBody>
          <a:bodyPr wrap="none">
            <a:spAutoFit/>
          </a:bodyPr>
          <a:lstStyle/>
          <a:p>
            <a:r>
              <a:rPr lang="en-US" sz="1600" i="1" dirty="0" smtClean="0">
                <a:solidFill>
                  <a:prstClr val="black"/>
                </a:solidFill>
                <a:latin typeface="Arial" panose="020B0604020202020204" pitchFamily="34" charset="0"/>
                <a:cs typeface="Arial" panose="020B0604020202020204" pitchFamily="34" charset="0"/>
              </a:rPr>
              <a:t>“</a:t>
            </a:r>
            <a:r>
              <a:rPr lang="en-US" sz="1600" i="1" dirty="0" err="1" smtClean="0">
                <a:solidFill>
                  <a:prstClr val="black"/>
                </a:solidFill>
                <a:latin typeface="Arial" panose="020B0604020202020204" pitchFamily="34" charset="0"/>
                <a:cs typeface="Arial" panose="020B0604020202020204" pitchFamily="34" charset="0"/>
              </a:rPr>
              <a:t>Quién</a:t>
            </a:r>
            <a:r>
              <a:rPr lang="en-US" sz="1600" i="1" dirty="0" smtClean="0">
                <a:solidFill>
                  <a:prstClr val="black"/>
                </a:solidFill>
                <a:latin typeface="Arial" panose="020B0604020202020204" pitchFamily="34" charset="0"/>
                <a:cs typeface="Arial" panose="020B0604020202020204" pitchFamily="34" charset="0"/>
              </a:rPr>
              <a:t> </a:t>
            </a:r>
            <a:r>
              <a:rPr lang="en-US" sz="1600" i="1" dirty="0" err="1" smtClean="0">
                <a:solidFill>
                  <a:prstClr val="black"/>
                </a:solidFill>
                <a:latin typeface="Arial" panose="020B0604020202020204" pitchFamily="34" charset="0"/>
                <a:cs typeface="Arial" panose="020B0604020202020204" pitchFamily="34" charset="0"/>
              </a:rPr>
              <a:t>es</a:t>
            </a:r>
            <a:r>
              <a:rPr lang="en-US" sz="1600" i="1" dirty="0" smtClean="0">
                <a:solidFill>
                  <a:prstClr val="black"/>
                </a:solidFill>
                <a:latin typeface="Arial" panose="020B0604020202020204" pitchFamily="34" charset="0"/>
                <a:cs typeface="Arial" panose="020B0604020202020204" pitchFamily="34" charset="0"/>
              </a:rPr>
              <a:t> lo que </a:t>
            </a:r>
            <a:r>
              <a:rPr lang="en-US" sz="1600" i="1" dirty="0" err="1" smtClean="0">
                <a:solidFill>
                  <a:prstClr val="black"/>
                </a:solidFill>
                <a:latin typeface="Arial" panose="020B0604020202020204" pitchFamily="34" charset="0"/>
                <a:cs typeface="Arial" panose="020B0604020202020204" pitchFamily="34" charset="0"/>
              </a:rPr>
              <a:t>es</a:t>
            </a:r>
            <a:r>
              <a:rPr lang="en-US" sz="1600" i="1" dirty="0" smtClean="0">
                <a:solidFill>
                  <a:prstClr val="black"/>
                </a:solidFill>
                <a:latin typeface="Arial" panose="020B0604020202020204" pitchFamily="34" charset="0"/>
                <a:cs typeface="Arial" panose="020B0604020202020204" pitchFamily="34" charset="0"/>
              </a:rPr>
              <a:t> Dios”</a:t>
            </a:r>
            <a:endParaRPr lang="en-US" sz="1600" i="1" dirty="0">
              <a:solidFill>
                <a:prstClr val="black"/>
              </a:solidFill>
              <a:latin typeface="Arial" panose="020B0604020202020204" pitchFamily="34" charset="0"/>
              <a:cs typeface="Arial" panose="020B0604020202020204" pitchFamily="34" charset="0"/>
            </a:endParaRPr>
          </a:p>
        </p:txBody>
      </p:sp>
      <p:sp>
        <p:nvSpPr>
          <p:cNvPr id="32" name="Rectangle 31"/>
          <p:cNvSpPr/>
          <p:nvPr/>
        </p:nvSpPr>
        <p:spPr>
          <a:xfrm>
            <a:off x="5477011" y="2517317"/>
            <a:ext cx="867545" cy="338554"/>
          </a:xfrm>
          <a:prstGeom prst="rect">
            <a:avLst/>
          </a:prstGeom>
        </p:spPr>
        <p:txBody>
          <a:bodyPr wrap="none">
            <a:spAutoFit/>
          </a:bodyPr>
          <a:lstStyle/>
          <a:p>
            <a:r>
              <a:rPr lang="en-US" sz="1600" dirty="0" err="1" smtClean="0">
                <a:solidFill>
                  <a:srgbClr val="0000CC"/>
                </a:solidFill>
                <a:latin typeface="Arial" panose="020B0604020202020204" pitchFamily="34" charset="0"/>
                <a:cs typeface="Arial" panose="020B0604020202020204" pitchFamily="34" charset="0"/>
              </a:rPr>
              <a:t>Misael</a:t>
            </a:r>
            <a:r>
              <a:rPr lang="en-US" sz="1600" baseline="30000" dirty="0" err="1" smtClean="0">
                <a:solidFill>
                  <a:srgbClr val="0000CC"/>
                </a:solidFill>
                <a:latin typeface="Arial" panose="020B0604020202020204" pitchFamily="34" charset="0"/>
                <a:cs typeface="Arial" panose="020B0604020202020204" pitchFamily="34" charset="0"/>
              </a:rPr>
              <a:t>B</a:t>
            </a:r>
            <a:endParaRPr lang="en-US" sz="1600" dirty="0">
              <a:solidFill>
                <a:srgbClr val="0000CC"/>
              </a:solidFill>
              <a:latin typeface="Arial" panose="020B0604020202020204" pitchFamily="34" charset="0"/>
              <a:cs typeface="Arial" panose="020B0604020202020204" pitchFamily="34" charset="0"/>
            </a:endParaRPr>
          </a:p>
        </p:txBody>
      </p:sp>
      <p:sp>
        <p:nvSpPr>
          <p:cNvPr id="33" name="Rectangle 32"/>
          <p:cNvSpPr/>
          <p:nvPr/>
        </p:nvSpPr>
        <p:spPr>
          <a:xfrm>
            <a:off x="6602519" y="2535984"/>
            <a:ext cx="2435668" cy="338554"/>
          </a:xfrm>
          <a:prstGeom prst="rect">
            <a:avLst/>
          </a:prstGeom>
        </p:spPr>
        <p:txBody>
          <a:bodyPr wrap="none">
            <a:spAutoFit/>
          </a:bodyPr>
          <a:lstStyle/>
          <a:p>
            <a:pPr algn="ctr"/>
            <a:r>
              <a:rPr lang="en-US" sz="1600" i="1" dirty="0" smtClean="0">
                <a:solidFill>
                  <a:srgbClr val="0000CC"/>
                </a:solidFill>
                <a:latin typeface="Arial" panose="020B0604020202020204" pitchFamily="34" charset="0"/>
                <a:cs typeface="Arial" panose="020B0604020202020204" pitchFamily="34" charset="0"/>
              </a:rPr>
              <a:t>“</a:t>
            </a:r>
            <a:r>
              <a:rPr lang="en-US" sz="1600" i="1" dirty="0" err="1" smtClean="0">
                <a:solidFill>
                  <a:srgbClr val="0000CC"/>
                </a:solidFill>
                <a:latin typeface="Arial" panose="020B0604020202020204" pitchFamily="34" charset="0"/>
                <a:cs typeface="Arial" panose="020B0604020202020204" pitchFamily="34" charset="0"/>
              </a:rPr>
              <a:t>Quién</a:t>
            </a:r>
            <a:r>
              <a:rPr lang="en-US" sz="1600" i="1" dirty="0" smtClean="0">
                <a:solidFill>
                  <a:srgbClr val="0000CC"/>
                </a:solidFill>
                <a:latin typeface="Arial" panose="020B0604020202020204" pitchFamily="34" charset="0"/>
                <a:cs typeface="Arial" panose="020B0604020202020204" pitchFamily="34" charset="0"/>
              </a:rPr>
              <a:t> </a:t>
            </a:r>
            <a:r>
              <a:rPr lang="en-US" sz="1600" i="1" dirty="0" err="1" smtClean="0">
                <a:solidFill>
                  <a:srgbClr val="0000CC"/>
                </a:solidFill>
                <a:latin typeface="Arial" panose="020B0604020202020204" pitchFamily="34" charset="0"/>
                <a:cs typeface="Arial" panose="020B0604020202020204" pitchFamily="34" charset="0"/>
              </a:rPr>
              <a:t>es</a:t>
            </a:r>
            <a:r>
              <a:rPr lang="en-US" sz="1600" i="1" dirty="0" smtClean="0">
                <a:solidFill>
                  <a:srgbClr val="0000CC"/>
                </a:solidFill>
                <a:latin typeface="Arial" panose="020B0604020202020204" pitchFamily="34" charset="0"/>
                <a:cs typeface="Arial" panose="020B0604020202020204" pitchFamily="34" charset="0"/>
              </a:rPr>
              <a:t> lo que </a:t>
            </a:r>
            <a:r>
              <a:rPr lang="en-US" sz="1600" i="1" dirty="0" err="1" smtClean="0">
                <a:solidFill>
                  <a:srgbClr val="0000CC"/>
                </a:solidFill>
                <a:latin typeface="Arial" panose="020B0604020202020204" pitchFamily="34" charset="0"/>
                <a:cs typeface="Arial" panose="020B0604020202020204" pitchFamily="34" charset="0"/>
              </a:rPr>
              <a:t>es</a:t>
            </a:r>
            <a:r>
              <a:rPr lang="en-US" sz="1600" i="1" dirty="0" smtClean="0">
                <a:solidFill>
                  <a:srgbClr val="0000CC"/>
                </a:solidFill>
                <a:latin typeface="Arial" panose="020B0604020202020204" pitchFamily="34" charset="0"/>
                <a:cs typeface="Arial" panose="020B0604020202020204" pitchFamily="34" charset="0"/>
              </a:rPr>
              <a:t> </a:t>
            </a:r>
            <a:r>
              <a:rPr lang="en-US" sz="1600" i="1" dirty="0" err="1" smtClean="0">
                <a:solidFill>
                  <a:srgbClr val="0000CC"/>
                </a:solidFill>
                <a:latin typeface="Arial" panose="020B0604020202020204" pitchFamily="34" charset="0"/>
                <a:cs typeface="Arial" panose="020B0604020202020204" pitchFamily="34" charset="0"/>
              </a:rPr>
              <a:t>Aku</a:t>
            </a:r>
            <a:r>
              <a:rPr lang="en-US" sz="1600" i="1" dirty="0" smtClean="0">
                <a:solidFill>
                  <a:srgbClr val="0000CC"/>
                </a:solidFill>
                <a:latin typeface="Arial" panose="020B0604020202020204" pitchFamily="34" charset="0"/>
                <a:cs typeface="Arial" panose="020B0604020202020204" pitchFamily="34" charset="0"/>
              </a:rPr>
              <a:t>”</a:t>
            </a:r>
            <a:endParaRPr lang="en-US" sz="1600" i="1" dirty="0">
              <a:solidFill>
                <a:srgbClr val="0000CC"/>
              </a:solidFill>
              <a:latin typeface="Arial" panose="020B0604020202020204" pitchFamily="34" charset="0"/>
              <a:cs typeface="Arial" panose="020B0604020202020204" pitchFamily="34" charset="0"/>
            </a:endParaRPr>
          </a:p>
        </p:txBody>
      </p:sp>
      <p:sp>
        <p:nvSpPr>
          <p:cNvPr id="34" name="Rectangle 33"/>
          <p:cNvSpPr/>
          <p:nvPr/>
        </p:nvSpPr>
        <p:spPr>
          <a:xfrm>
            <a:off x="6419099" y="1648567"/>
            <a:ext cx="1808893" cy="338554"/>
          </a:xfrm>
          <a:prstGeom prst="rect">
            <a:avLst/>
          </a:prstGeom>
        </p:spPr>
        <p:txBody>
          <a:bodyPr wrap="none">
            <a:spAutoFit/>
          </a:bodyPr>
          <a:lstStyle/>
          <a:p>
            <a:pPr algn="ctr"/>
            <a:r>
              <a:rPr lang="en-US" sz="1600" i="1" dirty="0" smtClean="0">
                <a:solidFill>
                  <a:srgbClr val="0000CC"/>
                </a:solidFill>
                <a:latin typeface="Arial" panose="020B0604020202020204" pitchFamily="34" charset="0"/>
                <a:cs typeface="Arial" panose="020B0604020202020204" pitchFamily="34" charset="0"/>
              </a:rPr>
              <a:t>“</a:t>
            </a:r>
            <a:r>
              <a:rPr lang="en-US" sz="1600" i="1" dirty="0" err="1" smtClean="0">
                <a:solidFill>
                  <a:srgbClr val="0000CC"/>
                </a:solidFill>
                <a:latin typeface="Arial" panose="020B0604020202020204" pitchFamily="34" charset="0"/>
                <a:cs typeface="Arial" panose="020B0604020202020204" pitchFamily="34" charset="0"/>
              </a:rPr>
              <a:t>Mandato</a:t>
            </a:r>
            <a:r>
              <a:rPr lang="en-US" sz="1600" i="1" dirty="0" smtClean="0">
                <a:solidFill>
                  <a:srgbClr val="0000CC"/>
                </a:solidFill>
                <a:latin typeface="Arial" panose="020B0604020202020204" pitchFamily="34" charset="0"/>
                <a:cs typeface="Arial" panose="020B0604020202020204" pitchFamily="34" charset="0"/>
              </a:rPr>
              <a:t> de </a:t>
            </a:r>
            <a:r>
              <a:rPr lang="en-US" sz="1600" i="1" dirty="0" err="1" smtClean="0">
                <a:solidFill>
                  <a:srgbClr val="0000CC"/>
                </a:solidFill>
                <a:latin typeface="Arial" panose="020B0604020202020204" pitchFamily="34" charset="0"/>
                <a:cs typeface="Arial" panose="020B0604020202020204" pitchFamily="34" charset="0"/>
              </a:rPr>
              <a:t>Aku</a:t>
            </a:r>
            <a:r>
              <a:rPr lang="en-US" sz="1600" i="1" dirty="0" smtClean="0">
                <a:solidFill>
                  <a:srgbClr val="0000CC"/>
                </a:solidFill>
                <a:latin typeface="Arial" panose="020B0604020202020204" pitchFamily="34" charset="0"/>
                <a:cs typeface="Arial" panose="020B0604020202020204" pitchFamily="34" charset="0"/>
              </a:rPr>
              <a:t>”</a:t>
            </a:r>
            <a:endParaRPr lang="en-US" sz="1600" i="1" dirty="0">
              <a:solidFill>
                <a:srgbClr val="0000CC"/>
              </a:solidFill>
              <a:latin typeface="Arial" panose="020B0604020202020204" pitchFamily="34" charset="0"/>
              <a:cs typeface="Arial" panose="020B0604020202020204" pitchFamily="34" charset="0"/>
            </a:endParaRPr>
          </a:p>
        </p:txBody>
      </p:sp>
      <p:sp>
        <p:nvSpPr>
          <p:cNvPr id="35" name="Rectangle 34"/>
          <p:cNvSpPr/>
          <p:nvPr/>
        </p:nvSpPr>
        <p:spPr>
          <a:xfrm>
            <a:off x="6952979" y="3367764"/>
            <a:ext cx="1734770" cy="338554"/>
          </a:xfrm>
          <a:prstGeom prst="rect">
            <a:avLst/>
          </a:prstGeom>
        </p:spPr>
        <p:txBody>
          <a:bodyPr wrap="none">
            <a:spAutoFit/>
          </a:bodyPr>
          <a:lstStyle/>
          <a:p>
            <a:pPr algn="ctr"/>
            <a:r>
              <a:rPr lang="en-US" sz="1600" i="1" dirty="0" smtClean="0">
                <a:solidFill>
                  <a:srgbClr val="0000CC"/>
                </a:solidFill>
                <a:latin typeface="Arial" panose="020B0604020202020204" pitchFamily="34" charset="0"/>
                <a:cs typeface="Arial" panose="020B0604020202020204" pitchFamily="34" charset="0"/>
              </a:rPr>
              <a:t>“</a:t>
            </a:r>
            <a:r>
              <a:rPr lang="en-US" sz="1600" i="1" dirty="0" err="1" smtClean="0">
                <a:solidFill>
                  <a:srgbClr val="0000CC"/>
                </a:solidFill>
                <a:latin typeface="Arial" panose="020B0604020202020204" pitchFamily="34" charset="0"/>
                <a:cs typeface="Arial" panose="020B0604020202020204" pitchFamily="34" charset="0"/>
              </a:rPr>
              <a:t>Siervo</a:t>
            </a:r>
            <a:r>
              <a:rPr lang="en-US" sz="1600" i="1" dirty="0" smtClean="0">
                <a:solidFill>
                  <a:srgbClr val="0000CC"/>
                </a:solidFill>
                <a:latin typeface="Arial" panose="020B0604020202020204" pitchFamily="34" charset="0"/>
                <a:cs typeface="Arial" panose="020B0604020202020204" pitchFamily="34" charset="0"/>
              </a:rPr>
              <a:t> de Nebo”</a:t>
            </a:r>
            <a:endParaRPr lang="en-US" sz="1600" i="1" dirty="0">
              <a:solidFill>
                <a:srgbClr val="0000CC"/>
              </a:solidFill>
              <a:latin typeface="Arial" panose="020B0604020202020204" pitchFamily="34" charset="0"/>
              <a:cs typeface="Arial" panose="020B0604020202020204" pitchFamily="34" charset="0"/>
            </a:endParaRPr>
          </a:p>
        </p:txBody>
      </p:sp>
      <p:sp>
        <p:nvSpPr>
          <p:cNvPr id="36" name="Rectangle 35"/>
          <p:cNvSpPr/>
          <p:nvPr/>
        </p:nvSpPr>
        <p:spPr>
          <a:xfrm>
            <a:off x="5031817" y="1633202"/>
            <a:ext cx="925253" cy="338554"/>
          </a:xfrm>
          <a:prstGeom prst="rect">
            <a:avLst/>
          </a:prstGeom>
        </p:spPr>
        <p:txBody>
          <a:bodyPr wrap="none">
            <a:spAutoFit/>
          </a:bodyPr>
          <a:lstStyle/>
          <a:p>
            <a:r>
              <a:rPr lang="en-US" sz="1600" dirty="0" err="1" smtClean="0">
                <a:solidFill>
                  <a:srgbClr val="0000CC"/>
                </a:solidFill>
                <a:latin typeface="Arial" panose="020B0604020202020204" pitchFamily="34" charset="0"/>
                <a:cs typeface="Arial" panose="020B0604020202020204" pitchFamily="34" charset="0"/>
              </a:rPr>
              <a:t>Sadrac</a:t>
            </a:r>
            <a:r>
              <a:rPr lang="en-US" sz="1600" baseline="30000" dirty="0" err="1" smtClean="0">
                <a:solidFill>
                  <a:srgbClr val="0000CC"/>
                </a:solidFill>
                <a:latin typeface="Arial" panose="020B0604020202020204" pitchFamily="34" charset="0"/>
                <a:cs typeface="Arial" panose="020B0604020202020204" pitchFamily="34" charset="0"/>
              </a:rPr>
              <a:t>B</a:t>
            </a:r>
            <a:endParaRPr lang="en-US" sz="1600" dirty="0">
              <a:solidFill>
                <a:srgbClr val="0000CC"/>
              </a:solidFill>
              <a:latin typeface="Arial" panose="020B0604020202020204" pitchFamily="34" charset="0"/>
              <a:cs typeface="Arial" panose="020B0604020202020204" pitchFamily="34" charset="0"/>
            </a:endParaRPr>
          </a:p>
        </p:txBody>
      </p:sp>
      <p:sp>
        <p:nvSpPr>
          <p:cNvPr id="37" name="Rectangle 36"/>
          <p:cNvSpPr/>
          <p:nvPr/>
        </p:nvSpPr>
        <p:spPr>
          <a:xfrm>
            <a:off x="5520744" y="3367764"/>
            <a:ext cx="1300356" cy="338554"/>
          </a:xfrm>
          <a:prstGeom prst="rect">
            <a:avLst/>
          </a:prstGeom>
        </p:spPr>
        <p:txBody>
          <a:bodyPr wrap="none">
            <a:spAutoFit/>
          </a:bodyPr>
          <a:lstStyle/>
          <a:p>
            <a:r>
              <a:rPr lang="en-US" sz="1600" dirty="0" smtClean="0">
                <a:solidFill>
                  <a:srgbClr val="0000CC"/>
                </a:solidFill>
                <a:latin typeface="Arial" panose="020B0604020202020204" pitchFamily="34" charset="0"/>
                <a:cs typeface="Arial" panose="020B0604020202020204" pitchFamily="34" charset="0"/>
              </a:rPr>
              <a:t>Abed </a:t>
            </a:r>
            <a:r>
              <a:rPr lang="en-US" sz="1600" dirty="0" err="1" smtClean="0">
                <a:solidFill>
                  <a:srgbClr val="0000CC"/>
                </a:solidFill>
                <a:latin typeface="Arial" panose="020B0604020202020204" pitchFamily="34" charset="0"/>
                <a:cs typeface="Arial" panose="020B0604020202020204" pitchFamily="34" charset="0"/>
              </a:rPr>
              <a:t>Nego</a:t>
            </a:r>
            <a:r>
              <a:rPr lang="en-US" sz="1600" baseline="30000" dirty="0" err="1" smtClean="0">
                <a:solidFill>
                  <a:srgbClr val="0000CC"/>
                </a:solidFill>
                <a:latin typeface="Arial" panose="020B0604020202020204" pitchFamily="34" charset="0"/>
                <a:cs typeface="Arial" panose="020B0604020202020204" pitchFamily="34" charset="0"/>
              </a:rPr>
              <a:t>B</a:t>
            </a:r>
            <a:endParaRPr lang="en-US" sz="1600" dirty="0">
              <a:solidFill>
                <a:srgbClr val="0000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063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animEffect transition="in" filter="fade">
                                      <p:cBhvr>
                                        <p:cTn id="21" dur="500"/>
                                        <p:tgtEl>
                                          <p:spTgt spid="2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p:cTn id="24" dur="500" fill="hold"/>
                                        <p:tgtEl>
                                          <p:spTgt spid="30"/>
                                        </p:tgtEl>
                                        <p:attrNameLst>
                                          <p:attrName>ppt_w</p:attrName>
                                        </p:attrNameLst>
                                      </p:cBhvr>
                                      <p:tavLst>
                                        <p:tav tm="0">
                                          <p:val>
                                            <p:fltVal val="0"/>
                                          </p:val>
                                        </p:tav>
                                        <p:tav tm="100000">
                                          <p:val>
                                            <p:strVal val="#ppt_w"/>
                                          </p:val>
                                        </p:tav>
                                      </p:tavLst>
                                    </p:anim>
                                    <p:anim calcmode="lin" valueType="num">
                                      <p:cBhvr>
                                        <p:cTn id="25" dur="500" fill="hold"/>
                                        <p:tgtEl>
                                          <p:spTgt spid="30"/>
                                        </p:tgtEl>
                                        <p:attrNameLst>
                                          <p:attrName>ppt_h</p:attrName>
                                        </p:attrNameLst>
                                      </p:cBhvr>
                                      <p:tavLst>
                                        <p:tav tm="0">
                                          <p:val>
                                            <p:fltVal val="0"/>
                                          </p:val>
                                        </p:tav>
                                        <p:tav tm="100000">
                                          <p:val>
                                            <p:strVal val="#ppt_h"/>
                                          </p:val>
                                        </p:tav>
                                      </p:tavLst>
                                    </p:anim>
                                    <p:animEffect transition="in" filter="fade">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p:cTn id="36" dur="500" fill="hold"/>
                                        <p:tgtEl>
                                          <p:spTgt spid="31"/>
                                        </p:tgtEl>
                                        <p:attrNameLst>
                                          <p:attrName>ppt_w</p:attrName>
                                        </p:attrNameLst>
                                      </p:cBhvr>
                                      <p:tavLst>
                                        <p:tav tm="0">
                                          <p:val>
                                            <p:fltVal val="0"/>
                                          </p:val>
                                        </p:tav>
                                        <p:tav tm="100000">
                                          <p:val>
                                            <p:strVal val="#ppt_w"/>
                                          </p:val>
                                        </p:tav>
                                      </p:tavLst>
                                    </p:anim>
                                    <p:anim calcmode="lin" valueType="num">
                                      <p:cBhvr>
                                        <p:cTn id="37" dur="500" fill="hold"/>
                                        <p:tgtEl>
                                          <p:spTgt spid="31"/>
                                        </p:tgtEl>
                                        <p:attrNameLst>
                                          <p:attrName>ppt_h</p:attrName>
                                        </p:attrNameLst>
                                      </p:cBhvr>
                                      <p:tavLst>
                                        <p:tav tm="0">
                                          <p:val>
                                            <p:fltVal val="0"/>
                                          </p:val>
                                        </p:tav>
                                        <p:tav tm="100000">
                                          <p:val>
                                            <p:strVal val="#ppt_h"/>
                                          </p:val>
                                        </p:tav>
                                      </p:tavLst>
                                    </p:anim>
                                    <p:animEffect transition="in" filter="fade">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p:cTn id="48" dur="500" fill="hold"/>
                                        <p:tgtEl>
                                          <p:spTgt spid="29"/>
                                        </p:tgtEl>
                                        <p:attrNameLst>
                                          <p:attrName>ppt_w</p:attrName>
                                        </p:attrNameLst>
                                      </p:cBhvr>
                                      <p:tavLst>
                                        <p:tav tm="0">
                                          <p:val>
                                            <p:fltVal val="0"/>
                                          </p:val>
                                        </p:tav>
                                        <p:tav tm="100000">
                                          <p:val>
                                            <p:strVal val="#ppt_w"/>
                                          </p:val>
                                        </p:tav>
                                      </p:tavLst>
                                    </p:anim>
                                    <p:anim calcmode="lin" valueType="num">
                                      <p:cBhvr>
                                        <p:cTn id="49" dur="500" fill="hold"/>
                                        <p:tgtEl>
                                          <p:spTgt spid="29"/>
                                        </p:tgtEl>
                                        <p:attrNameLst>
                                          <p:attrName>ppt_h</p:attrName>
                                        </p:attrNameLst>
                                      </p:cBhvr>
                                      <p:tavLst>
                                        <p:tav tm="0">
                                          <p:val>
                                            <p:fltVal val="0"/>
                                          </p:val>
                                        </p:tav>
                                        <p:tav tm="100000">
                                          <p:val>
                                            <p:strVal val="#ppt_h"/>
                                          </p:val>
                                        </p:tav>
                                      </p:tavLst>
                                    </p:anim>
                                    <p:animEffect transition="in" filter="fade">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left)">
                                      <p:cBhvr>
                                        <p:cTn id="55" dur="500"/>
                                        <p:tgtEl>
                                          <p:spTgt spid="24"/>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wipe(left)">
                                      <p:cBhvr>
                                        <p:cTn id="58" dur="500"/>
                                        <p:tgtEl>
                                          <p:spTgt spid="25"/>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wipe(left)">
                                      <p:cBhvr>
                                        <p:cTn id="61" dur="500"/>
                                        <p:tgtEl>
                                          <p:spTgt spid="34"/>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wipe(left)">
                                      <p:cBhvr>
                                        <p:cTn id="64" dur="500"/>
                                        <p:tgtEl>
                                          <p:spTgt spid="36"/>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wipe(left)">
                                      <p:cBhvr>
                                        <p:cTn id="70" dur="500"/>
                                        <p:tgtEl>
                                          <p:spTgt spid="33"/>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left)">
                                      <p:cBhvr>
                                        <p:cTn id="73" dur="500"/>
                                        <p:tgtEl>
                                          <p:spTgt spid="35"/>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wipe(left)">
                                      <p:cBhvr>
                                        <p:cTn id="7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19916"/>
            <a:ext cx="2476190" cy="319508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7205" y="2904344"/>
            <a:ext cx="2807805" cy="2951269"/>
          </a:xfrm>
          <a:prstGeom prst="rect">
            <a:avLst/>
          </a:prstGeom>
        </p:spPr>
      </p:pic>
      <p:sp>
        <p:nvSpPr>
          <p:cNvPr id="2" name="Title 1"/>
          <p:cNvSpPr>
            <a:spLocks noGrp="1"/>
          </p:cNvSpPr>
          <p:nvPr>
            <p:ph type="title"/>
          </p:nvPr>
        </p:nvSpPr>
        <p:spPr>
          <a:xfrm>
            <a:off x="381000" y="114300"/>
            <a:ext cx="8229600" cy="952500"/>
          </a:xfrm>
        </p:spPr>
        <p:txBody>
          <a:bodyPr>
            <a:normAutofit fontScale="90000"/>
          </a:bodyPr>
          <a:lstStyle/>
          <a:p>
            <a:r>
              <a:rPr lang="en-US" dirty="0"/>
              <a:t>Daniel 2 – </a:t>
            </a:r>
            <a:r>
              <a:rPr lang="en-US" dirty="0" err="1"/>
              <a:t>Visión</a:t>
            </a:r>
            <a:r>
              <a:rPr lang="en-US" dirty="0"/>
              <a:t> del hombre </a:t>
            </a:r>
            <a:r>
              <a:rPr lang="en-US" dirty="0" err="1"/>
              <a:t>metálico</a:t>
            </a:r>
            <a:r>
              <a:rPr lang="en-US" dirty="0"/>
              <a:t/>
            </a:r>
            <a:br>
              <a:rPr lang="en-US" dirty="0"/>
            </a:br>
            <a:r>
              <a:rPr lang="en-US" dirty="0"/>
              <a:t>602 BC – Daniel 19 </a:t>
            </a:r>
            <a:r>
              <a:rPr lang="en-US" dirty="0" err="1"/>
              <a:t>años</a:t>
            </a:r>
            <a:r>
              <a:rPr lang="en-US" dirty="0"/>
              <a:t> de </a:t>
            </a:r>
            <a:r>
              <a:rPr lang="en-US" dirty="0" err="1"/>
              <a:t>edad</a:t>
            </a:r>
            <a:endParaRPr lang="en-US" dirty="0"/>
          </a:p>
        </p:txBody>
      </p:sp>
      <p:sp>
        <p:nvSpPr>
          <p:cNvPr id="5" name="TextBox 4"/>
          <p:cNvSpPr txBox="1"/>
          <p:nvPr/>
        </p:nvSpPr>
        <p:spPr>
          <a:xfrm>
            <a:off x="2133600" y="1190689"/>
            <a:ext cx="5925878" cy="4257611"/>
          </a:xfrm>
          <a:prstGeom prst="rect">
            <a:avLst/>
          </a:prstGeom>
          <a:noFill/>
        </p:spPr>
        <p:txBody>
          <a:bodyPr wrap="square" rtlCol="0">
            <a:spAutoFit/>
          </a:bodyPr>
          <a:lstStyle/>
          <a:p>
            <a:r>
              <a:rPr lang="en-US" b="1" dirty="0" err="1" smtClean="0">
                <a:solidFill>
                  <a:prstClr val="black"/>
                </a:solidFill>
              </a:rPr>
              <a:t>Resolución</a:t>
            </a:r>
            <a:endParaRPr lang="en-US" b="1" dirty="0">
              <a:solidFill>
                <a:prstClr val="black"/>
              </a:solidFill>
            </a:endParaRPr>
          </a:p>
          <a:p>
            <a:r>
              <a:rPr lang="es-ES" dirty="0" smtClean="0"/>
              <a:t>27</a:t>
            </a:r>
            <a:r>
              <a:rPr lang="es-ES" dirty="0"/>
              <a:t>  Daniel respondió ante el rey, y dijo: </a:t>
            </a:r>
            <a:r>
              <a:rPr lang="es-ES" u="sng" dirty="0"/>
              <a:t>«En cuanto al misterio que el rey quiere saber, no hay sabios, encantadores, magos ni adivinos que puedan declararlo al rey. </a:t>
            </a:r>
          </a:p>
          <a:p>
            <a:r>
              <a:rPr lang="es-ES" u="sng" dirty="0" smtClean="0"/>
              <a:t>28</a:t>
            </a:r>
            <a:r>
              <a:rPr lang="es-ES" u="sng" dirty="0"/>
              <a:t>  </a:t>
            </a:r>
            <a:r>
              <a:rPr lang="es-ES" u="sng" dirty="0">
                <a:solidFill>
                  <a:srgbClr val="0000CC"/>
                </a:solidFill>
              </a:rPr>
              <a:t>Pero hay un Dios en el cielo que revela los misterios, y Él ha dado a conocer al rey Nabucodonosor lo que sucederá al fin de los días. Su sueño y las visiones que usted ha tenido en su cama eran estos: </a:t>
            </a:r>
          </a:p>
          <a:p>
            <a:r>
              <a:rPr lang="es-ES" dirty="0" smtClean="0"/>
              <a:t>29</a:t>
            </a:r>
            <a:r>
              <a:rPr lang="es-ES" dirty="0"/>
              <a:t>  A usted, oh rey, en su cama le surgieron pensamientos sobre </a:t>
            </a:r>
            <a:r>
              <a:rPr lang="es-ES" dirty="0" smtClean="0"/>
              <a:t>lo </a:t>
            </a:r>
            <a:r>
              <a:rPr lang="es-ES" dirty="0"/>
              <a:t>que habrá de suceder en el futuro, y </a:t>
            </a:r>
            <a:r>
              <a:rPr lang="es-ES" u="sng" dirty="0">
                <a:solidFill>
                  <a:srgbClr val="0000CC"/>
                </a:solidFill>
              </a:rPr>
              <a:t>el que revela los misterios le ha dado a conocer lo que sucederá. </a:t>
            </a:r>
          </a:p>
          <a:p>
            <a:r>
              <a:rPr lang="es-ES" dirty="0" smtClean="0"/>
              <a:t>30</a:t>
            </a:r>
            <a:r>
              <a:rPr lang="es-ES" dirty="0"/>
              <a:t>  En cuanto a mí, me ha sido revelado este misterio, no porque yo tenga más sabiduría que cualquier otro viviente, sino con el fin de dar a conocer al rey la interpretación, y para que usted entienda los pensamientos de su corazón. </a:t>
            </a:r>
            <a:endParaRPr lang="en-US" dirty="0">
              <a:solidFill>
                <a:prstClr val="black"/>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2852" y="350875"/>
            <a:ext cx="1531148" cy="2083982"/>
          </a:xfrm>
          <a:prstGeom prst="rect">
            <a:avLst/>
          </a:prstGeom>
        </p:spPr>
      </p:pic>
    </p:spTree>
    <p:extLst>
      <p:ext uri="{BB962C8B-B14F-4D97-AF65-F5344CB8AC3E}">
        <p14:creationId xmlns:p14="http://schemas.microsoft.com/office/powerpoint/2010/main" val="2359776442"/>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Trasfondo</a:t>
            </a:r>
            <a:endParaRPr lang="en-US" dirty="0"/>
          </a:p>
        </p:txBody>
      </p:sp>
      <p:sp>
        <p:nvSpPr>
          <p:cNvPr id="3" name="Content Placeholder 2"/>
          <p:cNvSpPr>
            <a:spLocks noGrp="1"/>
          </p:cNvSpPr>
          <p:nvPr>
            <p:ph idx="1"/>
          </p:nvPr>
        </p:nvSpPr>
        <p:spPr>
          <a:xfrm>
            <a:off x="236220" y="800100"/>
            <a:ext cx="8755380" cy="4660900"/>
          </a:xfrm>
        </p:spPr>
        <p:txBody>
          <a:bodyPr>
            <a:normAutofit fontScale="85000" lnSpcReduction="10000"/>
          </a:bodyPr>
          <a:lstStyle/>
          <a:p>
            <a:r>
              <a:rPr lang="es-ES" dirty="0">
                <a:solidFill>
                  <a:srgbClr val="00FFFF"/>
                </a:solidFill>
              </a:rPr>
              <a:t>Daniel fue llevado en cautiverio a Babilonia en 605 </a:t>
            </a:r>
            <a:r>
              <a:rPr lang="es-ES" dirty="0" err="1">
                <a:solidFill>
                  <a:srgbClr val="00FFFF"/>
                </a:solidFill>
              </a:rPr>
              <a:t>aC</a:t>
            </a:r>
            <a:r>
              <a:rPr lang="es-ES" dirty="0">
                <a:solidFill>
                  <a:srgbClr val="00FFFF"/>
                </a:solidFill>
              </a:rPr>
              <a:t>.</a:t>
            </a:r>
          </a:p>
          <a:p>
            <a:pPr lvl="1"/>
            <a:r>
              <a:rPr lang="es-ES" dirty="0">
                <a:solidFill>
                  <a:srgbClr val="00FFFF"/>
                </a:solidFill>
              </a:rPr>
              <a:t>Había sobresalido como siervo de Dios y como Gobernante. </a:t>
            </a:r>
          </a:p>
          <a:p>
            <a:pPr lvl="1"/>
            <a:r>
              <a:rPr lang="es-ES" dirty="0">
                <a:solidFill>
                  <a:srgbClr val="00FFFF"/>
                </a:solidFill>
              </a:rPr>
              <a:t>Se le dio información sobre los eventos mundiales futuros. </a:t>
            </a:r>
          </a:p>
          <a:p>
            <a:r>
              <a:rPr lang="en-US" dirty="0" err="1" smtClean="0"/>
              <a:t>Jerusalén</a:t>
            </a:r>
            <a:r>
              <a:rPr lang="en-US" dirty="0" smtClean="0"/>
              <a:t> </a:t>
            </a:r>
            <a:r>
              <a:rPr lang="en-US" dirty="0" err="1" smtClean="0"/>
              <a:t>fue</a:t>
            </a:r>
            <a:r>
              <a:rPr lang="en-US" dirty="0" smtClean="0"/>
              <a:t> </a:t>
            </a:r>
            <a:r>
              <a:rPr lang="en-US" dirty="0" err="1" smtClean="0"/>
              <a:t>destruida</a:t>
            </a:r>
            <a:r>
              <a:rPr lang="en-US" dirty="0" smtClean="0"/>
              <a:t> </a:t>
            </a:r>
            <a:r>
              <a:rPr lang="en-US" dirty="0" err="1" smtClean="0"/>
              <a:t>en</a:t>
            </a:r>
            <a:r>
              <a:rPr lang="en-US" dirty="0" smtClean="0"/>
              <a:t> 586 </a:t>
            </a:r>
            <a:r>
              <a:rPr lang="en-US" dirty="0" err="1" smtClean="0"/>
              <a:t>aC.</a:t>
            </a:r>
            <a:endParaRPr lang="en-US" dirty="0" smtClean="0"/>
          </a:p>
          <a:p>
            <a:pPr lvl="1"/>
            <a:r>
              <a:rPr lang="en-US" dirty="0" smtClean="0"/>
              <a:t>El pueblo </a:t>
            </a:r>
            <a:r>
              <a:rPr lang="en-US" dirty="0" err="1" smtClean="0"/>
              <a:t>fue</a:t>
            </a:r>
            <a:r>
              <a:rPr lang="en-US" dirty="0" smtClean="0"/>
              <a:t> </a:t>
            </a:r>
            <a:r>
              <a:rPr lang="en-US" dirty="0" err="1" smtClean="0"/>
              <a:t>esparcido</a:t>
            </a:r>
            <a:r>
              <a:rPr lang="en-US" dirty="0" smtClean="0"/>
              <a:t> (</a:t>
            </a:r>
            <a:r>
              <a:rPr lang="en-US" dirty="0" err="1" smtClean="0"/>
              <a:t>nación</a:t>
            </a:r>
            <a:r>
              <a:rPr lang="en-US" dirty="0" smtClean="0"/>
              <a:t> </a:t>
            </a:r>
            <a:r>
              <a:rPr lang="en-US" dirty="0" err="1" smtClean="0"/>
              <a:t>inexistente</a:t>
            </a:r>
            <a:r>
              <a:rPr lang="en-US" dirty="0" smtClean="0"/>
              <a:t>).</a:t>
            </a:r>
          </a:p>
          <a:p>
            <a:r>
              <a:rPr lang="en-US" dirty="0" smtClean="0"/>
              <a:t>Daniel 9 </a:t>
            </a:r>
            <a:r>
              <a:rPr lang="en-US" dirty="0" err="1" smtClean="0"/>
              <a:t>occurre</a:t>
            </a:r>
            <a:r>
              <a:rPr lang="en-US" dirty="0" smtClean="0"/>
              <a:t> </a:t>
            </a:r>
            <a:r>
              <a:rPr lang="en-US" dirty="0" err="1" smtClean="0"/>
              <a:t>en</a:t>
            </a:r>
            <a:r>
              <a:rPr lang="en-US" dirty="0" smtClean="0"/>
              <a:t> el 1er </a:t>
            </a:r>
            <a:r>
              <a:rPr lang="en-US" dirty="0" err="1" smtClean="0"/>
              <a:t>año</a:t>
            </a:r>
            <a:r>
              <a:rPr lang="en-US" dirty="0" smtClean="0"/>
              <a:t> de </a:t>
            </a:r>
            <a:r>
              <a:rPr lang="en-US" dirty="0" err="1" smtClean="0"/>
              <a:t>Darío</a:t>
            </a:r>
            <a:r>
              <a:rPr lang="en-US" dirty="0" smtClean="0"/>
              <a:t>: 539 </a:t>
            </a:r>
            <a:r>
              <a:rPr lang="en-US" dirty="0" err="1" smtClean="0"/>
              <a:t>aC.</a:t>
            </a:r>
            <a:endParaRPr lang="en-US" dirty="0" smtClean="0"/>
          </a:p>
          <a:p>
            <a:pPr lvl="1"/>
            <a:r>
              <a:rPr lang="en-US" dirty="0" err="1" smtClean="0"/>
              <a:t>Babilonia</a:t>
            </a:r>
            <a:r>
              <a:rPr lang="en-US" dirty="0" smtClean="0"/>
              <a:t> </a:t>
            </a:r>
            <a:r>
              <a:rPr lang="en-US" dirty="0" err="1" smtClean="0"/>
              <a:t>acababa</a:t>
            </a:r>
            <a:r>
              <a:rPr lang="en-US" dirty="0" smtClean="0"/>
              <a:t> de </a:t>
            </a:r>
            <a:r>
              <a:rPr lang="en-US" dirty="0" err="1" smtClean="0"/>
              <a:t>caer</a:t>
            </a:r>
            <a:r>
              <a:rPr lang="en-US" dirty="0" smtClean="0"/>
              <a:t>.</a:t>
            </a:r>
          </a:p>
          <a:p>
            <a:pPr lvl="1"/>
            <a:r>
              <a:rPr lang="en-US" dirty="0" err="1" smtClean="0"/>
              <a:t>Habían</a:t>
            </a:r>
            <a:r>
              <a:rPr lang="en-US" dirty="0" smtClean="0"/>
              <a:t> </a:t>
            </a:r>
            <a:r>
              <a:rPr lang="en-US" dirty="0" err="1" smtClean="0"/>
              <a:t>pasado</a:t>
            </a:r>
            <a:r>
              <a:rPr lang="en-US" dirty="0" smtClean="0"/>
              <a:t> </a:t>
            </a:r>
            <a:r>
              <a:rPr lang="en-US" dirty="0" err="1" smtClean="0"/>
              <a:t>unos</a:t>
            </a:r>
            <a:r>
              <a:rPr lang="en-US" dirty="0" smtClean="0"/>
              <a:t> 66 </a:t>
            </a:r>
            <a:r>
              <a:rPr lang="en-US" dirty="0" err="1" smtClean="0"/>
              <a:t>años</a:t>
            </a:r>
            <a:r>
              <a:rPr lang="en-US" dirty="0" smtClean="0"/>
              <a:t> </a:t>
            </a:r>
            <a:r>
              <a:rPr lang="en-US" dirty="0" err="1" smtClean="0"/>
              <a:t>desde</a:t>
            </a:r>
            <a:r>
              <a:rPr lang="en-US" dirty="0" smtClean="0"/>
              <a:t> el </a:t>
            </a:r>
            <a:r>
              <a:rPr lang="en-US" dirty="0" err="1" smtClean="0"/>
              <a:t>comienzo</a:t>
            </a:r>
            <a:r>
              <a:rPr lang="en-US" dirty="0" smtClean="0"/>
              <a:t> del </a:t>
            </a:r>
            <a:r>
              <a:rPr lang="en-US" dirty="0" err="1" smtClean="0"/>
              <a:t>cautiverio</a:t>
            </a:r>
            <a:r>
              <a:rPr lang="en-US" dirty="0" smtClean="0"/>
              <a:t>. </a:t>
            </a:r>
          </a:p>
          <a:p>
            <a:pPr lvl="1"/>
            <a:r>
              <a:rPr lang="en-US" dirty="0" err="1" smtClean="0"/>
              <a:t>Ciro</a:t>
            </a:r>
            <a:r>
              <a:rPr lang="en-US" dirty="0" smtClean="0"/>
              <a:t> </a:t>
            </a:r>
            <a:r>
              <a:rPr lang="en-US" dirty="0" err="1" smtClean="0"/>
              <a:t>estaba</a:t>
            </a:r>
            <a:r>
              <a:rPr lang="en-US" dirty="0" smtClean="0"/>
              <a:t> </a:t>
            </a:r>
            <a:r>
              <a:rPr lang="en-US" dirty="0" err="1" smtClean="0"/>
              <a:t>ascendiendo</a:t>
            </a:r>
            <a:r>
              <a:rPr lang="en-US" dirty="0" smtClean="0"/>
              <a:t> </a:t>
            </a:r>
            <a:r>
              <a:rPr lang="en-US" dirty="0" err="1" smtClean="0"/>
              <a:t>en</a:t>
            </a:r>
            <a:r>
              <a:rPr lang="en-US" dirty="0" smtClean="0"/>
              <a:t> </a:t>
            </a:r>
            <a:r>
              <a:rPr lang="en-US" dirty="0" err="1" smtClean="0"/>
              <a:t>poder</a:t>
            </a:r>
            <a:r>
              <a:rPr lang="en-US" dirty="0" smtClean="0"/>
              <a:t>.</a:t>
            </a:r>
          </a:p>
          <a:p>
            <a:pPr lvl="1"/>
            <a:r>
              <a:rPr lang="en-US" dirty="0" smtClean="0"/>
              <a:t>Daniel </a:t>
            </a:r>
            <a:r>
              <a:rPr lang="en-US" dirty="0" err="1" smtClean="0"/>
              <a:t>estaba</a:t>
            </a:r>
            <a:r>
              <a:rPr lang="en-US" dirty="0" smtClean="0"/>
              <a:t> </a:t>
            </a:r>
            <a:r>
              <a:rPr lang="en-US" dirty="0" err="1" smtClean="0"/>
              <a:t>en</a:t>
            </a:r>
            <a:r>
              <a:rPr lang="en-US" dirty="0" smtClean="0"/>
              <a:t> </a:t>
            </a:r>
            <a:r>
              <a:rPr lang="en-US" dirty="0" err="1" smtClean="0"/>
              <a:t>sus</a:t>
            </a:r>
            <a:r>
              <a:rPr lang="en-US" dirty="0" smtClean="0"/>
              <a:t> 80.</a:t>
            </a:r>
          </a:p>
        </p:txBody>
      </p:sp>
      <p:sp>
        <p:nvSpPr>
          <p:cNvPr id="4" name="Slide Number Placeholder 3"/>
          <p:cNvSpPr>
            <a:spLocks noGrp="1"/>
          </p:cNvSpPr>
          <p:nvPr>
            <p:ph type="sldNum" sz="quarter" idx="12"/>
          </p:nvPr>
        </p:nvSpPr>
        <p:spPr/>
        <p:txBody>
          <a:bodyPr/>
          <a:lstStyle/>
          <a:p>
            <a:pPr>
              <a:defRPr/>
            </a:pPr>
            <a:fld id="{B6A389DF-B1F5-4991-89B8-72C57CDB73FE}" type="slidenum">
              <a:rPr lang="en-US" smtClean="0">
                <a:solidFill>
                  <a:srgbClr val="FFFFFF"/>
                </a:solidFill>
              </a:rPr>
              <a:pPr>
                <a:defRPr/>
              </a:pPr>
              <a:t>209</a:t>
            </a:fld>
            <a:endParaRPr lang="en-US">
              <a:solidFill>
                <a:srgbClr val="FFFFFF"/>
              </a:solidFill>
            </a:endParaRPr>
          </a:p>
        </p:txBody>
      </p:sp>
    </p:spTree>
    <p:extLst>
      <p:ext uri="{BB962C8B-B14F-4D97-AF65-F5344CB8AC3E}">
        <p14:creationId xmlns:p14="http://schemas.microsoft.com/office/powerpoint/2010/main" val="3382278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5926" y="1602053"/>
            <a:ext cx="7772400" cy="1225021"/>
          </a:xfrm>
        </p:spPr>
        <p:txBody>
          <a:bodyPr>
            <a:normAutofit/>
          </a:bodyPr>
          <a:lstStyle/>
          <a:p>
            <a:r>
              <a:rPr lang="en-US" sz="5400" b="1" dirty="0" err="1" smtClean="0">
                <a:solidFill>
                  <a:srgbClr val="0000CC"/>
                </a:solidFill>
              </a:rPr>
              <a:t>Estudio</a:t>
            </a:r>
            <a:r>
              <a:rPr lang="en-US" sz="5400" b="1" dirty="0" smtClean="0">
                <a:solidFill>
                  <a:srgbClr val="0000CC"/>
                </a:solidFill>
              </a:rPr>
              <a:t> de Daniel</a:t>
            </a:r>
            <a:endParaRPr lang="en-US" sz="5400" b="1" dirty="0">
              <a:solidFill>
                <a:srgbClr val="0000CC"/>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26" y="2"/>
            <a:ext cx="9144000" cy="1190625"/>
          </a:xfrm>
          <a:prstGeom prst="rect">
            <a:avLst/>
          </a:prstGeom>
        </p:spPr>
      </p:pic>
    </p:spTree>
    <p:extLst>
      <p:ext uri="{BB962C8B-B14F-4D97-AF65-F5344CB8AC3E}">
        <p14:creationId xmlns:p14="http://schemas.microsoft.com/office/powerpoint/2010/main" val="3400744164"/>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Jerusalem </a:t>
            </a:r>
            <a:r>
              <a:rPr lang="en-US" dirty="0" err="1" smtClean="0"/>
              <a:t>destruida</a:t>
            </a:r>
            <a:r>
              <a:rPr lang="en-US" dirty="0" smtClean="0"/>
              <a:t> – 586 </a:t>
            </a:r>
            <a:r>
              <a:rPr lang="en-US" dirty="0" err="1" smtClean="0"/>
              <a:t>aC</a:t>
            </a:r>
            <a:r>
              <a:rPr lang="en-US" dirty="0" smtClean="0"/>
              <a:t/>
            </a:r>
            <a:br>
              <a:rPr lang="en-US" dirty="0" smtClean="0"/>
            </a:br>
            <a:r>
              <a:rPr lang="en-US" dirty="0" smtClean="0"/>
              <a:t>Daniel 34 </a:t>
            </a:r>
            <a:r>
              <a:rPr lang="en-US" dirty="0" err="1"/>
              <a:t>años</a:t>
            </a:r>
            <a:r>
              <a:rPr lang="en-US" dirty="0"/>
              <a:t> de </a:t>
            </a:r>
            <a:r>
              <a:rPr lang="en-US" dirty="0" err="1"/>
              <a:t>edad</a:t>
            </a:r>
            <a:endParaRPr lang="en-US" dirty="0"/>
          </a:p>
        </p:txBody>
      </p:sp>
      <p:pic>
        <p:nvPicPr>
          <p:cNvPr id="8194" name="Picture 2" descr="O:\OT Lessons-Danny\Daniel\Images\9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89" y="1988806"/>
            <a:ext cx="7282464" cy="3726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365665"/>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Locura</a:t>
            </a:r>
            <a:r>
              <a:rPr lang="en-US" dirty="0" smtClean="0"/>
              <a:t> de </a:t>
            </a:r>
            <a:r>
              <a:rPr lang="en-US" dirty="0" err="1" smtClean="0"/>
              <a:t>Nabucodonosor</a:t>
            </a:r>
            <a:r>
              <a:rPr lang="en-US" dirty="0"/>
              <a:t> </a:t>
            </a:r>
            <a:r>
              <a:rPr lang="en-US" dirty="0" smtClean="0"/>
              <a:t>- Daniel 4 ¿~ 565 </a:t>
            </a:r>
            <a:r>
              <a:rPr lang="en-US" dirty="0" err="1" smtClean="0"/>
              <a:t>aC</a:t>
            </a:r>
            <a:r>
              <a:rPr lang="en-US" dirty="0" smtClean="0"/>
              <a:t>?  Daniel 55 </a:t>
            </a:r>
            <a:r>
              <a:rPr lang="en-US" dirty="0" err="1"/>
              <a:t>años</a:t>
            </a:r>
            <a:r>
              <a:rPr lang="en-US" dirty="0"/>
              <a:t> de </a:t>
            </a:r>
            <a:r>
              <a:rPr lang="en-US" dirty="0" err="1"/>
              <a:t>edad</a:t>
            </a:r>
            <a:endParaRPr lang="en-US"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8147" y="1596190"/>
            <a:ext cx="3777916" cy="3777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7168893"/>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Inscripción</a:t>
            </a:r>
            <a:r>
              <a:rPr lang="en-US" dirty="0" smtClean="0"/>
              <a:t> </a:t>
            </a:r>
            <a:r>
              <a:rPr lang="en-US" dirty="0" err="1" smtClean="0"/>
              <a:t>en</a:t>
            </a:r>
            <a:r>
              <a:rPr lang="en-US" dirty="0" smtClean="0"/>
              <a:t> la pared – 539 </a:t>
            </a:r>
            <a:r>
              <a:rPr lang="en-US" dirty="0" err="1" smtClean="0"/>
              <a:t>aC</a:t>
            </a:r>
            <a:r>
              <a:rPr lang="en-US" dirty="0" smtClean="0"/>
              <a:t/>
            </a:r>
            <a:br>
              <a:rPr lang="en-US" dirty="0" smtClean="0"/>
            </a:br>
            <a:r>
              <a:rPr lang="en-US" dirty="0" smtClean="0"/>
              <a:t>Daniel 81 </a:t>
            </a:r>
            <a:r>
              <a:rPr lang="en-US" dirty="0" err="1"/>
              <a:t>años</a:t>
            </a:r>
            <a:r>
              <a:rPr lang="en-US" dirty="0"/>
              <a:t> de </a:t>
            </a:r>
            <a:r>
              <a:rPr lang="en-US" dirty="0" err="1"/>
              <a:t>edad</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8186" y="1341911"/>
            <a:ext cx="3031039" cy="4286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2341366"/>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28865"/>
            <a:ext cx="8229600" cy="952500"/>
          </a:xfrm>
        </p:spPr>
        <p:txBody>
          <a:bodyPr/>
          <a:lstStyle/>
          <a:p>
            <a:r>
              <a:rPr lang="en-US" dirty="0" err="1" smtClean="0"/>
              <a:t>Bosquejo</a:t>
            </a:r>
            <a:r>
              <a:rPr lang="en-US" dirty="0" smtClean="0"/>
              <a:t> del </a:t>
            </a:r>
            <a:r>
              <a:rPr lang="en-US" dirty="0" err="1" smtClean="0"/>
              <a:t>Capítulo</a:t>
            </a:r>
            <a:r>
              <a:rPr lang="en-US" dirty="0" smtClean="0"/>
              <a:t> 9</a:t>
            </a:r>
            <a:endParaRPr lang="en-US" dirty="0"/>
          </a:p>
        </p:txBody>
      </p:sp>
      <p:sp>
        <p:nvSpPr>
          <p:cNvPr id="9" name="Content Placeholder 2"/>
          <p:cNvSpPr>
            <a:spLocks noGrp="1"/>
          </p:cNvSpPr>
          <p:nvPr>
            <p:ph idx="1"/>
          </p:nvPr>
        </p:nvSpPr>
        <p:spPr>
          <a:xfrm>
            <a:off x="457213" y="1333500"/>
            <a:ext cx="8410575" cy="3771636"/>
          </a:xfrm>
        </p:spPr>
        <p:txBody>
          <a:bodyPr>
            <a:normAutofit fontScale="92500" lnSpcReduction="20000"/>
          </a:bodyPr>
          <a:lstStyle/>
          <a:p>
            <a:r>
              <a:rPr lang="en-US" sz="2800" b="1" dirty="0" smtClean="0"/>
              <a:t>1–2 </a:t>
            </a:r>
            <a:r>
              <a:rPr lang="en-US" sz="2800" b="1" i="1" dirty="0" smtClean="0"/>
              <a:t>Los </a:t>
            </a:r>
            <a:r>
              <a:rPr lang="en-US" sz="2800" b="1" i="1" dirty="0" err="1" smtClean="0"/>
              <a:t>libros</a:t>
            </a:r>
            <a:r>
              <a:rPr lang="en-US" sz="2800" b="1" i="1" dirty="0" smtClean="0"/>
              <a:t> y </a:t>
            </a:r>
            <a:r>
              <a:rPr lang="en-US" sz="2800" b="1" i="1" dirty="0" err="1" smtClean="0"/>
              <a:t>su</a:t>
            </a:r>
            <a:r>
              <a:rPr lang="en-US" sz="2800" b="1" i="1" dirty="0" smtClean="0"/>
              <a:t> </a:t>
            </a:r>
            <a:r>
              <a:rPr lang="en-US" sz="2800" b="1" i="1" dirty="0" err="1" smtClean="0"/>
              <a:t>mensaje</a:t>
            </a:r>
            <a:endParaRPr lang="en-US" sz="2800" b="1" i="1" dirty="0"/>
          </a:p>
          <a:p>
            <a:r>
              <a:rPr lang="en-US" sz="2800" b="1" dirty="0" smtClean="0"/>
              <a:t>3–19 </a:t>
            </a:r>
            <a:r>
              <a:rPr lang="en-US" sz="2800" b="1" i="1" dirty="0" smtClean="0"/>
              <a:t>La </a:t>
            </a:r>
            <a:r>
              <a:rPr lang="en-US" sz="2800" b="1" i="1" dirty="0" err="1" smtClean="0"/>
              <a:t>oración</a:t>
            </a:r>
            <a:r>
              <a:rPr lang="en-US" sz="2800" b="1" i="1" dirty="0" smtClean="0"/>
              <a:t> de Daniel</a:t>
            </a:r>
            <a:endParaRPr lang="en-US" sz="2800" b="1" i="1" dirty="0"/>
          </a:p>
          <a:p>
            <a:pPr marL="743761" lvl="1" indent="-287037"/>
            <a:r>
              <a:rPr lang="en-US" sz="2400" b="1" i="1" dirty="0" smtClean="0"/>
              <a:t>3-4 </a:t>
            </a:r>
            <a:r>
              <a:rPr lang="en-US" sz="2400" b="1" i="1" dirty="0" err="1" smtClean="0"/>
              <a:t>Volvió</a:t>
            </a:r>
            <a:r>
              <a:rPr lang="en-US" sz="2400" b="1" i="1" dirty="0" smtClean="0"/>
              <a:t> </a:t>
            </a:r>
            <a:r>
              <a:rPr lang="en-US" sz="2400" b="1" i="1" dirty="0" err="1" smtClean="0"/>
              <a:t>su</a:t>
            </a:r>
            <a:r>
              <a:rPr lang="en-US" sz="2400" b="1" i="1" dirty="0" smtClean="0"/>
              <a:t> rostro</a:t>
            </a:r>
            <a:endParaRPr lang="en-US" sz="2400" b="1" i="1" dirty="0"/>
          </a:p>
          <a:p>
            <a:pPr lvl="1"/>
            <a:r>
              <a:rPr lang="en-US" sz="2400" b="1" i="1" dirty="0"/>
              <a:t>5</a:t>
            </a:r>
            <a:r>
              <a:rPr lang="en-US" sz="2400" b="1" i="1" dirty="0" smtClean="0"/>
              <a:t>-10 </a:t>
            </a:r>
            <a:r>
              <a:rPr lang="en-US" sz="2400" b="1" i="1" dirty="0" err="1" smtClean="0"/>
              <a:t>Confesión</a:t>
            </a:r>
            <a:r>
              <a:rPr lang="en-US" sz="2400" b="1" i="1" dirty="0" smtClean="0"/>
              <a:t> de </a:t>
            </a:r>
            <a:r>
              <a:rPr lang="en-US" sz="2400" b="1" i="1" dirty="0" err="1" smtClean="0"/>
              <a:t>los</a:t>
            </a:r>
            <a:r>
              <a:rPr lang="en-US" sz="2400" b="1" i="1" dirty="0" smtClean="0"/>
              <a:t> </a:t>
            </a:r>
            <a:r>
              <a:rPr lang="en-US" sz="2400" b="1" i="1" dirty="0" err="1" smtClean="0"/>
              <a:t>pecados</a:t>
            </a:r>
            <a:r>
              <a:rPr lang="en-US" sz="2400" b="1" i="1" dirty="0" smtClean="0"/>
              <a:t> de la </a:t>
            </a:r>
            <a:r>
              <a:rPr lang="en-US" sz="2400" b="1" i="1" dirty="0" err="1" smtClean="0"/>
              <a:t>nación</a:t>
            </a:r>
            <a:endParaRPr lang="en-US" sz="2400" b="1" i="1" dirty="0"/>
          </a:p>
          <a:p>
            <a:pPr lvl="1"/>
            <a:r>
              <a:rPr lang="en-US" sz="2400" b="1" i="1" dirty="0" smtClean="0"/>
              <a:t>11-14 </a:t>
            </a:r>
            <a:r>
              <a:rPr lang="en-US" sz="2400" b="1" i="1" dirty="0" err="1" smtClean="0"/>
              <a:t>Consciencia</a:t>
            </a:r>
            <a:r>
              <a:rPr lang="en-US" sz="2400" b="1" i="1" dirty="0" smtClean="0"/>
              <a:t> de </a:t>
            </a:r>
            <a:r>
              <a:rPr lang="en-US" sz="2400" b="1" i="1" dirty="0" err="1" smtClean="0"/>
              <a:t>pecados</a:t>
            </a:r>
            <a:r>
              <a:rPr lang="en-US" sz="2400" b="1" i="1" dirty="0" smtClean="0"/>
              <a:t> </a:t>
            </a:r>
            <a:r>
              <a:rPr lang="en-US" sz="2400" b="1" i="1" dirty="0" err="1" smtClean="0"/>
              <a:t>intensificada</a:t>
            </a:r>
            <a:endParaRPr lang="en-US" sz="2400" b="1" i="1" dirty="0" smtClean="0"/>
          </a:p>
          <a:p>
            <a:pPr lvl="1"/>
            <a:r>
              <a:rPr lang="en-US" sz="2400" b="1" i="1" dirty="0" smtClean="0"/>
              <a:t>15 </a:t>
            </a:r>
            <a:r>
              <a:rPr lang="en-US" sz="2400" b="1" i="1" dirty="0" err="1" smtClean="0"/>
              <a:t>Conclusión</a:t>
            </a:r>
            <a:r>
              <a:rPr lang="en-US" sz="2400" b="1" i="1" dirty="0" smtClean="0"/>
              <a:t> de la </a:t>
            </a:r>
            <a:r>
              <a:rPr lang="en-US" sz="2400" b="1" i="1" dirty="0" err="1" smtClean="0"/>
              <a:t>confesión</a:t>
            </a:r>
            <a:endParaRPr lang="en-US" sz="2400" b="1" i="1" dirty="0" smtClean="0"/>
          </a:p>
          <a:p>
            <a:pPr lvl="1"/>
            <a:r>
              <a:rPr lang="en-US" sz="2400" b="1" i="1" dirty="0" smtClean="0"/>
              <a:t>16-19 </a:t>
            </a:r>
            <a:r>
              <a:rPr lang="en-US" sz="2400" b="1" i="1" dirty="0" err="1" smtClean="0"/>
              <a:t>Ruego</a:t>
            </a:r>
            <a:r>
              <a:rPr lang="en-US" sz="2400" b="1" i="1" dirty="0" smtClean="0"/>
              <a:t> </a:t>
            </a:r>
            <a:r>
              <a:rPr lang="en-US" sz="2400" b="1" i="1" dirty="0" err="1" smtClean="0"/>
              <a:t>por</a:t>
            </a:r>
            <a:r>
              <a:rPr lang="en-US" sz="2400" b="1" i="1" dirty="0" smtClean="0"/>
              <a:t> </a:t>
            </a:r>
            <a:r>
              <a:rPr lang="en-US" sz="2400" b="1" i="1" dirty="0" err="1" smtClean="0"/>
              <a:t>perdón</a:t>
            </a:r>
            <a:r>
              <a:rPr lang="en-US" sz="2400" b="1" i="1" dirty="0" smtClean="0"/>
              <a:t> </a:t>
            </a:r>
            <a:r>
              <a:rPr lang="en-US" sz="2400" b="1" i="1" dirty="0" err="1" smtClean="0"/>
              <a:t>basado</a:t>
            </a:r>
            <a:r>
              <a:rPr lang="en-US" sz="2400" b="1" i="1" dirty="0" smtClean="0"/>
              <a:t> </a:t>
            </a:r>
            <a:r>
              <a:rPr lang="en-US" sz="2400" b="1" i="1" dirty="0" err="1" smtClean="0"/>
              <a:t>en</a:t>
            </a:r>
            <a:r>
              <a:rPr lang="en-US" sz="2400" b="1" i="1" dirty="0" smtClean="0"/>
              <a:t> la </a:t>
            </a:r>
            <a:r>
              <a:rPr lang="en-US" sz="2400" b="1" i="1" dirty="0" err="1" smtClean="0"/>
              <a:t>misericorida</a:t>
            </a:r>
            <a:r>
              <a:rPr lang="en-US" sz="2400" b="1" i="1" dirty="0" smtClean="0"/>
              <a:t> y </a:t>
            </a:r>
            <a:r>
              <a:rPr lang="en-US" sz="2400" b="1" i="1" dirty="0" err="1" smtClean="0"/>
              <a:t>justicia</a:t>
            </a:r>
            <a:r>
              <a:rPr lang="en-US" sz="2400" b="1" i="1" dirty="0" smtClean="0"/>
              <a:t> de Dios</a:t>
            </a:r>
            <a:endParaRPr lang="en-US" sz="2400" b="1" i="1" dirty="0"/>
          </a:p>
          <a:p>
            <a:r>
              <a:rPr lang="en-US" sz="2800" b="1" dirty="0" smtClean="0"/>
              <a:t>20–23 </a:t>
            </a:r>
            <a:r>
              <a:rPr lang="en-US" sz="2800" b="1" i="1" dirty="0" err="1" smtClean="0"/>
              <a:t>Oración</a:t>
            </a:r>
            <a:r>
              <a:rPr lang="en-US" sz="2800" b="1" i="1" dirty="0" smtClean="0"/>
              <a:t> </a:t>
            </a:r>
            <a:r>
              <a:rPr lang="en-US" sz="2800" b="1" i="1" dirty="0" err="1" smtClean="0"/>
              <a:t>contestada</a:t>
            </a:r>
            <a:endParaRPr lang="en-US" sz="2800" b="1" i="1" dirty="0"/>
          </a:p>
          <a:p>
            <a:r>
              <a:rPr lang="en-US" sz="2800" b="1" dirty="0" smtClean="0"/>
              <a:t>24–27 </a:t>
            </a:r>
            <a:r>
              <a:rPr lang="en-US" sz="2800" b="1" i="1" dirty="0" err="1" smtClean="0"/>
              <a:t>Setenta</a:t>
            </a:r>
            <a:r>
              <a:rPr lang="en-US" sz="2800" b="1" i="1" dirty="0" smtClean="0"/>
              <a:t> </a:t>
            </a:r>
            <a:r>
              <a:rPr lang="en-US" sz="2800" b="1" i="1" dirty="0" err="1" smtClean="0"/>
              <a:t>semanas</a:t>
            </a:r>
            <a:endParaRPr lang="en-US" sz="2800" b="1" i="1" dirty="0"/>
          </a:p>
          <a:p>
            <a:endParaRPr lang="en-US" b="1" i="1" dirty="0" smtClean="0"/>
          </a:p>
          <a:p>
            <a:endParaRPr lang="en-US" sz="2800" dirty="0"/>
          </a:p>
        </p:txBody>
      </p:sp>
    </p:spTree>
    <p:extLst>
      <p:ext uri="{BB962C8B-B14F-4D97-AF65-F5344CB8AC3E}">
        <p14:creationId xmlns:p14="http://schemas.microsoft.com/office/powerpoint/2010/main" val="4291608567"/>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El canon del Tanaj – «Antiguo Testamento» (Versión Judía) – A traves de las  Escritur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8532" y="1190869"/>
            <a:ext cx="4981657" cy="450296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979" y="135179"/>
            <a:ext cx="2617701" cy="2773261"/>
          </a:xfrm>
          <a:prstGeom prst="rect">
            <a:avLst/>
          </a:prstGeom>
        </p:spPr>
      </p:pic>
      <p:sp>
        <p:nvSpPr>
          <p:cNvPr id="29" name="TextBox 28"/>
          <p:cNvSpPr txBox="1"/>
          <p:nvPr/>
        </p:nvSpPr>
        <p:spPr>
          <a:xfrm>
            <a:off x="87472" y="3069204"/>
            <a:ext cx="3649649" cy="2308324"/>
          </a:xfrm>
          <a:prstGeom prst="rect">
            <a:avLst/>
          </a:prstGeom>
          <a:noFill/>
        </p:spPr>
        <p:txBody>
          <a:bodyPr wrap="square" rtlCol="0">
            <a:spAutoFit/>
          </a:bodyPr>
          <a:lstStyle/>
          <a:p>
            <a:r>
              <a:rPr lang="en-US" b="1" dirty="0" smtClean="0"/>
              <a:t>Daniel 9:2 (NBLA) </a:t>
            </a:r>
            <a:r>
              <a:rPr lang="en-US" dirty="0"/>
              <a:t/>
            </a:r>
            <a:br>
              <a:rPr lang="en-US" dirty="0"/>
            </a:br>
            <a:r>
              <a:rPr lang="en-US" baseline="30000" dirty="0" smtClean="0"/>
              <a:t>2</a:t>
            </a:r>
            <a:r>
              <a:rPr lang="es-ES" dirty="0" smtClean="0"/>
              <a:t>en </a:t>
            </a:r>
            <a:r>
              <a:rPr lang="es-ES" dirty="0"/>
              <a:t>el año primero de su reinado, yo, Daniel, pude entender en los libros el número de los años en que, por palabra del SEÑOR que fue revelada al profeta Jeremías, debían cumplirse las desolaciones de Jerusalén: setenta años. </a:t>
            </a:r>
            <a:endParaRPr lang="en-US" dirty="0"/>
          </a:p>
        </p:txBody>
      </p:sp>
      <p:sp>
        <p:nvSpPr>
          <p:cNvPr id="31" name="TextBox 30"/>
          <p:cNvSpPr txBox="1"/>
          <p:nvPr/>
        </p:nvSpPr>
        <p:spPr>
          <a:xfrm>
            <a:off x="2921917" y="302150"/>
            <a:ext cx="5089855" cy="707886"/>
          </a:xfrm>
          <a:prstGeom prst="rect">
            <a:avLst/>
          </a:prstGeom>
          <a:noFill/>
        </p:spPr>
        <p:txBody>
          <a:bodyPr wrap="none" rtlCol="0">
            <a:spAutoFit/>
          </a:bodyPr>
          <a:lstStyle/>
          <a:p>
            <a:r>
              <a:rPr lang="es-ES" sz="4000" dirty="0" smtClean="0">
                <a:solidFill>
                  <a:srgbClr val="FFFF00"/>
                </a:solidFill>
                <a:latin typeface="Arial" panose="020B0604020202020204" pitchFamily="34" charset="0"/>
                <a:cs typeface="Arial" panose="020B0604020202020204" pitchFamily="34" charset="0"/>
              </a:rPr>
              <a:t>Entendió en los libros</a:t>
            </a:r>
            <a:endParaRPr lang="en-US" sz="4000" dirty="0">
              <a:solidFill>
                <a:srgbClr val="FFFF00"/>
              </a:solidFill>
              <a:latin typeface="Arial" panose="020B0604020202020204" pitchFamily="34" charset="0"/>
              <a:cs typeface="Arial" panose="020B0604020202020204" pitchFamily="34" charset="0"/>
            </a:endParaRPr>
          </a:p>
        </p:txBody>
      </p:sp>
      <p:sp>
        <p:nvSpPr>
          <p:cNvPr id="32" name="TextBox 31"/>
          <p:cNvSpPr txBox="1"/>
          <p:nvPr/>
        </p:nvSpPr>
        <p:spPr>
          <a:xfrm>
            <a:off x="7341103" y="2569886"/>
            <a:ext cx="373820" cy="338554"/>
          </a:xfrm>
          <a:prstGeom prst="rect">
            <a:avLst/>
          </a:prstGeom>
          <a:noFill/>
        </p:spPr>
        <p:txBody>
          <a:bodyPr wrap="none" rtlCol="0">
            <a:spAutoFit/>
          </a:bodyPr>
          <a:lstStyle/>
          <a:p>
            <a:r>
              <a:rPr lang="en-US" sz="1600" b="1" dirty="0" smtClean="0"/>
              <a:t>¿?</a:t>
            </a:r>
            <a:endParaRPr lang="en-US" sz="1600" b="1" dirty="0"/>
          </a:p>
        </p:txBody>
      </p:sp>
      <p:cxnSp>
        <p:nvCxnSpPr>
          <p:cNvPr id="33" name="Straight Connector 32"/>
          <p:cNvCxnSpPr/>
          <p:nvPr/>
        </p:nvCxnSpPr>
        <p:spPr>
          <a:xfrm>
            <a:off x="6863112" y="4991100"/>
            <a:ext cx="79513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763502" y="4762500"/>
            <a:ext cx="107209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961506" y="3924300"/>
            <a:ext cx="6575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815483" y="3848100"/>
            <a:ext cx="79513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783202" y="3762890"/>
            <a:ext cx="79513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482191" y="3765567"/>
            <a:ext cx="500933"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9" name="Right Arrow 38"/>
          <p:cNvSpPr/>
          <p:nvPr/>
        </p:nvSpPr>
        <p:spPr>
          <a:xfrm>
            <a:off x="6775915" y="2581305"/>
            <a:ext cx="246490" cy="1073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p:cNvSpPr/>
          <p:nvPr/>
        </p:nvSpPr>
        <p:spPr>
          <a:xfrm>
            <a:off x="6783202" y="2468808"/>
            <a:ext cx="246490" cy="1073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Arrow 40"/>
          <p:cNvSpPr/>
          <p:nvPr/>
        </p:nvSpPr>
        <p:spPr>
          <a:xfrm rot="10800000" flipH="1">
            <a:off x="6640257" y="1779214"/>
            <a:ext cx="246490" cy="1073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p:cNvSpPr/>
          <p:nvPr/>
        </p:nvSpPr>
        <p:spPr>
          <a:xfrm rot="10800000" flipH="1">
            <a:off x="6645116" y="1985949"/>
            <a:ext cx="246490" cy="1073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Arrow 42"/>
          <p:cNvSpPr/>
          <p:nvPr/>
        </p:nvSpPr>
        <p:spPr>
          <a:xfrm>
            <a:off x="6739867" y="3994456"/>
            <a:ext cx="246490" cy="1073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p:cNvCxnSpPr/>
          <p:nvPr/>
        </p:nvCxnSpPr>
        <p:spPr>
          <a:xfrm>
            <a:off x="6863112" y="5067300"/>
            <a:ext cx="79513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863112" y="5143500"/>
            <a:ext cx="79513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11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par>
                                <p:cTn id="8" presetID="22" presetClass="entr" presetSubtype="8"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left)">
                                      <p:cBhvr>
                                        <p:cTn id="10" dur="500"/>
                                        <p:tgtEl>
                                          <p:spTgt spid="34"/>
                                        </p:tgtEl>
                                      </p:cBhvr>
                                    </p:animEffect>
                                  </p:childTnLst>
                                </p:cTn>
                              </p:par>
                              <p:par>
                                <p:cTn id="11" presetID="22" presetClass="entr" presetSubtype="8"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left)">
                                      <p:cBhvr>
                                        <p:cTn id="13" dur="500"/>
                                        <p:tgtEl>
                                          <p:spTgt spid="38"/>
                                        </p:tgtEl>
                                      </p:cBhvr>
                                    </p:animEffect>
                                  </p:childTnLst>
                                </p:cTn>
                              </p:par>
                              <p:par>
                                <p:cTn id="14" presetID="22" presetClass="entr" presetSubtype="8"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left)">
                                      <p:cBhvr>
                                        <p:cTn id="16" dur="500"/>
                                        <p:tgtEl>
                                          <p:spTgt spid="35"/>
                                        </p:tgtEl>
                                      </p:cBhvr>
                                    </p:animEffect>
                                  </p:childTnLst>
                                </p:cTn>
                              </p:par>
                              <p:par>
                                <p:cTn id="17" presetID="22" presetClass="entr" presetSubtype="8"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left)">
                                      <p:cBhvr>
                                        <p:cTn id="19" dur="500"/>
                                        <p:tgtEl>
                                          <p:spTgt spid="36"/>
                                        </p:tgtEl>
                                      </p:cBhvr>
                                    </p:animEffect>
                                  </p:childTnLst>
                                </p:cTn>
                              </p:par>
                              <p:par>
                                <p:cTn id="20" presetID="22" presetClass="entr" presetSubtype="8"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left)">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500" fill="hold"/>
                                        <p:tgtEl>
                                          <p:spTgt spid="41"/>
                                        </p:tgtEl>
                                        <p:attrNameLst>
                                          <p:attrName>ppt_x</p:attrName>
                                        </p:attrNameLst>
                                      </p:cBhvr>
                                      <p:tavLst>
                                        <p:tav tm="0">
                                          <p:val>
                                            <p:strVal val="1+#ppt_w/2"/>
                                          </p:val>
                                        </p:tav>
                                        <p:tav tm="100000">
                                          <p:val>
                                            <p:strVal val="#ppt_x"/>
                                          </p:val>
                                        </p:tav>
                                      </p:tavLst>
                                    </p:anim>
                                    <p:anim calcmode="lin" valueType="num">
                                      <p:cBhvr additive="base">
                                        <p:cTn id="28" dur="500" fill="hold"/>
                                        <p:tgtEl>
                                          <p:spTgt spid="41"/>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500" fill="hold"/>
                                        <p:tgtEl>
                                          <p:spTgt spid="42"/>
                                        </p:tgtEl>
                                        <p:attrNameLst>
                                          <p:attrName>ppt_x</p:attrName>
                                        </p:attrNameLst>
                                      </p:cBhvr>
                                      <p:tavLst>
                                        <p:tav tm="0">
                                          <p:val>
                                            <p:strVal val="1+#ppt_w/2"/>
                                          </p:val>
                                        </p:tav>
                                        <p:tav tm="100000">
                                          <p:val>
                                            <p:strVal val="#ppt_x"/>
                                          </p:val>
                                        </p:tav>
                                      </p:tavLst>
                                    </p:anim>
                                    <p:anim calcmode="lin" valueType="num">
                                      <p:cBhvr additive="base">
                                        <p:cTn id="32"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0-#ppt_w/2"/>
                                          </p:val>
                                        </p:tav>
                                        <p:tav tm="100000">
                                          <p:val>
                                            <p:strVal val="#ppt_x"/>
                                          </p:val>
                                        </p:tav>
                                      </p:tavLst>
                                    </p:anim>
                                    <p:anim calcmode="lin" valueType="num">
                                      <p:cBhvr additive="base">
                                        <p:cTn id="38" dur="500" fill="hold"/>
                                        <p:tgtEl>
                                          <p:spTgt spid="39"/>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cBhvr additive="base">
                                        <p:cTn id="41" dur="500" fill="hold"/>
                                        <p:tgtEl>
                                          <p:spTgt spid="40"/>
                                        </p:tgtEl>
                                        <p:attrNameLst>
                                          <p:attrName>ppt_x</p:attrName>
                                        </p:attrNameLst>
                                      </p:cBhvr>
                                      <p:tavLst>
                                        <p:tav tm="0">
                                          <p:val>
                                            <p:strVal val="0-#ppt_w/2"/>
                                          </p:val>
                                        </p:tav>
                                        <p:tav tm="100000">
                                          <p:val>
                                            <p:strVal val="#ppt_x"/>
                                          </p:val>
                                        </p:tav>
                                      </p:tavLst>
                                    </p:anim>
                                    <p:anim calcmode="lin" valueType="num">
                                      <p:cBhvr additive="base">
                                        <p:cTn id="42" dur="500" fill="hold"/>
                                        <p:tgtEl>
                                          <p:spTgt spid="40"/>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500" fill="hold"/>
                                        <p:tgtEl>
                                          <p:spTgt spid="43"/>
                                        </p:tgtEl>
                                        <p:attrNameLst>
                                          <p:attrName>ppt_x</p:attrName>
                                        </p:attrNameLst>
                                      </p:cBhvr>
                                      <p:tavLst>
                                        <p:tav tm="0">
                                          <p:val>
                                            <p:strVal val="0-#ppt_w/2"/>
                                          </p:val>
                                        </p:tav>
                                        <p:tav tm="100000">
                                          <p:val>
                                            <p:strVal val="#ppt_x"/>
                                          </p:val>
                                        </p:tav>
                                      </p:tavLst>
                                    </p:anim>
                                    <p:anim calcmode="lin" valueType="num">
                                      <p:cBhvr additive="base">
                                        <p:cTn id="46" dur="500" fill="hold"/>
                                        <p:tgtEl>
                                          <p:spTgt spid="43"/>
                                        </p:tgtEl>
                                        <p:attrNameLst>
                                          <p:attrName>ppt_y</p:attrName>
                                        </p:attrNameLst>
                                      </p:cBhvr>
                                      <p:tavLst>
                                        <p:tav tm="0">
                                          <p:val>
                                            <p:strVal val="#ppt_y"/>
                                          </p:val>
                                        </p:tav>
                                        <p:tav tm="100000">
                                          <p:val>
                                            <p:strVal val="#ppt_y"/>
                                          </p:val>
                                        </p:tav>
                                      </p:tavLst>
                                    </p:anim>
                                  </p:childTnLst>
                                </p:cTn>
                              </p:par>
                            </p:childTnLst>
                          </p:cTn>
                        </p:par>
                        <p:par>
                          <p:cTn id="47" fill="hold">
                            <p:stCondLst>
                              <p:cond delay="500"/>
                            </p:stCondLst>
                            <p:childTnLst>
                              <p:par>
                                <p:cTn id="48" presetID="1" presetClass="entr" presetSubtype="0" fill="hold" grpId="0" nodeType="afterEffect">
                                  <p:stCondLst>
                                    <p:cond delay="0"/>
                                  </p:stCondLst>
                                  <p:childTnLst>
                                    <p:set>
                                      <p:cBhvr>
                                        <p:cTn id="49" dur="1" fill="hold">
                                          <p:stCondLst>
                                            <p:cond delay="0"/>
                                          </p:stCondLst>
                                        </p:cTn>
                                        <p:tgtEl>
                                          <p:spTgt spid="3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wipe(left)">
                                      <p:cBhvr>
                                        <p:cTn id="54" dur="500"/>
                                        <p:tgtEl>
                                          <p:spTgt spid="4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wipe(left)">
                                      <p:cBhvr>
                                        <p:cTn id="5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9" grpId="0" animBg="1"/>
      <p:bldP spid="40" grpId="0" animBg="1"/>
      <p:bldP spid="41" grpId="0" animBg="1"/>
      <p:bldP spid="42" grpId="0" animBg="1"/>
      <p:bldP spid="43"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Jeremías</a:t>
            </a:r>
            <a:r>
              <a:rPr lang="en-US" dirty="0" smtClean="0"/>
              <a:t> 25:8-11</a:t>
            </a:r>
            <a:endParaRPr lang="en-US" dirty="0"/>
          </a:p>
        </p:txBody>
      </p:sp>
      <p:sp>
        <p:nvSpPr>
          <p:cNvPr id="3" name="Content Placeholder 2"/>
          <p:cNvSpPr>
            <a:spLocks noGrp="1"/>
          </p:cNvSpPr>
          <p:nvPr>
            <p:ph idx="1"/>
          </p:nvPr>
        </p:nvSpPr>
        <p:spPr>
          <a:xfrm>
            <a:off x="108005" y="1188286"/>
            <a:ext cx="8915400" cy="4526721"/>
          </a:xfrm>
        </p:spPr>
        <p:txBody>
          <a:bodyPr>
            <a:normAutofit/>
          </a:bodyPr>
          <a:lstStyle/>
          <a:p>
            <a:pPr marL="0" indent="0">
              <a:spcBef>
                <a:spcPts val="600"/>
              </a:spcBef>
              <a:spcAft>
                <a:spcPts val="1200"/>
              </a:spcAft>
              <a:buNone/>
            </a:pPr>
            <a:r>
              <a:rPr lang="es-ES" sz="2700" dirty="0" smtClean="0"/>
              <a:t>Por </a:t>
            </a:r>
            <a:r>
              <a:rPr lang="es-ES" sz="2700" dirty="0"/>
              <a:t>tanto, así dice el SEÑOR de los ejércitos: “Por cuanto no han obedecido Mis palabras, </a:t>
            </a:r>
            <a:r>
              <a:rPr lang="es-ES" sz="2700" dirty="0" smtClean="0"/>
              <a:t>9</a:t>
            </a:r>
            <a:r>
              <a:rPr lang="es-ES" sz="2700" dirty="0"/>
              <a:t>  mandaré a buscar a todas las familias del norte”, declara el SEÑOR, “y a </a:t>
            </a:r>
            <a:r>
              <a:rPr lang="es-ES" sz="2700" dirty="0">
                <a:solidFill>
                  <a:srgbClr val="0000CC"/>
                </a:solidFill>
              </a:rPr>
              <a:t>Nabucodonosor, rey de Babilonia, Mi siervo. Los traeré contra esta tierra</a:t>
            </a:r>
            <a:r>
              <a:rPr lang="es-ES" sz="2700" dirty="0"/>
              <a:t>, contra sus habitantes y contra todas estas naciones de alrededor; los destruiré por completo y los haré objeto de horror, de burla y de eterna desolación. </a:t>
            </a:r>
          </a:p>
          <a:p>
            <a:pPr marL="0" indent="0">
              <a:spcBef>
                <a:spcPts val="600"/>
              </a:spcBef>
              <a:spcAft>
                <a:spcPts val="1200"/>
              </a:spcAft>
              <a:buNone/>
            </a:pPr>
            <a:r>
              <a:rPr lang="es-ES" sz="2700" dirty="0" smtClean="0"/>
              <a:t>11</a:t>
            </a:r>
            <a:r>
              <a:rPr lang="es-ES" sz="2700" dirty="0"/>
              <a:t>  Toda esta tierra será desolación y horror, y </a:t>
            </a:r>
            <a:r>
              <a:rPr lang="es-ES" sz="2700" dirty="0">
                <a:solidFill>
                  <a:srgbClr val="0000CC"/>
                </a:solidFill>
              </a:rPr>
              <a:t>estas naciones servirán setenta años al rey de Babilonia</a:t>
            </a:r>
            <a:r>
              <a:rPr lang="es-ES" sz="2700" dirty="0"/>
              <a:t>.</a:t>
            </a:r>
            <a:endParaRPr lang="en-US" sz="2700" b="0" dirty="0">
              <a:solidFill>
                <a:srgbClr val="0000CC"/>
              </a:solidFill>
            </a:endParaRPr>
          </a:p>
        </p:txBody>
      </p:sp>
      <p:sp>
        <p:nvSpPr>
          <p:cNvPr id="4" name="Slide Number Placeholder 3"/>
          <p:cNvSpPr>
            <a:spLocks noGrp="1"/>
          </p:cNvSpPr>
          <p:nvPr>
            <p:ph type="sldNum" sz="quarter" idx="12"/>
          </p:nvPr>
        </p:nvSpPr>
        <p:spPr/>
        <p:txBody>
          <a:bodyPr/>
          <a:lstStyle/>
          <a:p>
            <a:pPr>
              <a:defRPr/>
            </a:pPr>
            <a:fld id="{B6A389DF-B1F5-4991-89B8-72C57CDB73FE}" type="slidenum">
              <a:rPr lang="en-US" smtClean="0">
                <a:solidFill>
                  <a:srgbClr val="FFFFFF"/>
                </a:solidFill>
              </a:rPr>
              <a:pPr>
                <a:defRPr/>
              </a:pPr>
              <a:t>215</a:t>
            </a:fld>
            <a:endParaRPr lang="en-US">
              <a:solidFill>
                <a:srgbClr val="FFFFFF"/>
              </a:solidFill>
            </a:endParaRPr>
          </a:p>
        </p:txBody>
      </p:sp>
    </p:spTree>
    <p:extLst>
      <p:ext uri="{BB962C8B-B14F-4D97-AF65-F5344CB8AC3E}">
        <p14:creationId xmlns:p14="http://schemas.microsoft.com/office/powerpoint/2010/main" val="3954614313"/>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Jeremías</a:t>
            </a:r>
            <a:r>
              <a:rPr lang="en-US" dirty="0" smtClean="0"/>
              <a:t> 25:12-13</a:t>
            </a:r>
            <a:endParaRPr lang="en-US" dirty="0"/>
          </a:p>
        </p:txBody>
      </p:sp>
      <p:sp>
        <p:nvSpPr>
          <p:cNvPr id="3" name="Content Placeholder 2"/>
          <p:cNvSpPr>
            <a:spLocks noGrp="1"/>
          </p:cNvSpPr>
          <p:nvPr>
            <p:ph idx="1"/>
          </p:nvPr>
        </p:nvSpPr>
        <p:spPr>
          <a:xfrm>
            <a:off x="257175" y="1918144"/>
            <a:ext cx="8610600" cy="3051423"/>
          </a:xfrm>
        </p:spPr>
        <p:txBody>
          <a:bodyPr>
            <a:normAutofit lnSpcReduction="10000"/>
          </a:bodyPr>
          <a:lstStyle/>
          <a:p>
            <a:pPr marL="0" indent="0">
              <a:buNone/>
            </a:pPr>
            <a:r>
              <a:rPr lang="en-US" sz="2700" b="0" baseline="30000" dirty="0" smtClean="0"/>
              <a:t>12</a:t>
            </a:r>
            <a:r>
              <a:rPr lang="en-US" sz="2700" b="0" baseline="30000" dirty="0"/>
              <a:t> </a:t>
            </a:r>
            <a:r>
              <a:rPr lang="en-US" sz="2700" b="0" dirty="0" smtClean="0"/>
              <a:t>‘</a:t>
            </a:r>
            <a:r>
              <a:rPr lang="es-ES" sz="2700" dirty="0"/>
              <a:t>Después que </a:t>
            </a:r>
            <a:r>
              <a:rPr lang="es-ES" sz="2700" dirty="0">
                <a:solidFill>
                  <a:srgbClr val="0000CC"/>
                </a:solidFill>
              </a:rPr>
              <a:t>se hayan cumplido los setenta años</a:t>
            </a:r>
            <a:r>
              <a:rPr lang="es-ES" sz="2700" dirty="0"/>
              <a:t>, </a:t>
            </a:r>
            <a:r>
              <a:rPr lang="es-ES" sz="2700" u="sng" dirty="0"/>
              <a:t>castigaré al rey de Babilonia y a esa nación </a:t>
            </a:r>
            <a:r>
              <a:rPr lang="es-ES" sz="2700" dirty="0"/>
              <a:t>por su iniquidad”, declara el SEÑOR, “y a la tierra de los caldeos la haré una desolación eterna. </a:t>
            </a:r>
          </a:p>
          <a:p>
            <a:pPr marL="0" indent="0">
              <a:buNone/>
            </a:pPr>
            <a:r>
              <a:rPr lang="es-ES" sz="2700" dirty="0" smtClean="0"/>
              <a:t>13</a:t>
            </a:r>
            <a:r>
              <a:rPr lang="es-ES" sz="2700" dirty="0"/>
              <a:t>  Y traeré sobre esa tierra todas las palabras que he hablado contra ella, todo lo que está escrito en este libro que Jeremías ha profetizado contra todas las naciones. </a:t>
            </a:r>
            <a:endParaRPr lang="en-US" sz="2700" b="0" dirty="0"/>
          </a:p>
        </p:txBody>
      </p:sp>
      <p:sp>
        <p:nvSpPr>
          <p:cNvPr id="4" name="Slide Number Placeholder 3"/>
          <p:cNvSpPr>
            <a:spLocks noGrp="1"/>
          </p:cNvSpPr>
          <p:nvPr>
            <p:ph type="sldNum" sz="quarter" idx="12"/>
          </p:nvPr>
        </p:nvSpPr>
        <p:spPr/>
        <p:txBody>
          <a:bodyPr/>
          <a:lstStyle/>
          <a:p>
            <a:pPr>
              <a:defRPr/>
            </a:pPr>
            <a:fld id="{B6A389DF-B1F5-4991-89B8-72C57CDB73FE}" type="slidenum">
              <a:rPr lang="en-US" smtClean="0">
                <a:solidFill>
                  <a:srgbClr val="FFFFFF"/>
                </a:solidFill>
              </a:rPr>
              <a:pPr>
                <a:defRPr/>
              </a:pPr>
              <a:t>216</a:t>
            </a:fld>
            <a:endParaRPr lang="en-US">
              <a:solidFill>
                <a:srgbClr val="FFFFFF"/>
              </a:solidFill>
            </a:endParaRPr>
          </a:p>
        </p:txBody>
      </p:sp>
    </p:spTree>
    <p:extLst>
      <p:ext uri="{BB962C8B-B14F-4D97-AF65-F5344CB8AC3E}">
        <p14:creationId xmlns:p14="http://schemas.microsoft.com/office/powerpoint/2010/main" val="3611447772"/>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76200" y="1431234"/>
            <a:ext cx="8991600" cy="4093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fontScale="85000" lnSpcReduction="20000"/>
          </a:bodyPr>
          <a:lstStyle>
            <a:lvl1pPr marL="342900" indent="-342900" algn="l" rtl="0" eaLnBrk="0" fontAlgn="base" hangingPunct="0">
              <a:spcBef>
                <a:spcPct val="20000"/>
              </a:spcBef>
              <a:spcAft>
                <a:spcPct val="0"/>
              </a:spcAft>
              <a:buChar char="•"/>
              <a:defRPr sz="3200" b="1">
                <a:solidFill>
                  <a:schemeClr val="bg1"/>
                </a:solidFill>
                <a:latin typeface="Calibri" pitchFamily="34" charset="0"/>
                <a:ea typeface="Calibri" pitchFamily="34" charset="0"/>
                <a:cs typeface="Calibri" pitchFamily="34" charset="0"/>
              </a:defRPr>
            </a:lvl1pPr>
            <a:lvl2pPr marL="742950" indent="-285750" algn="l" rtl="0" eaLnBrk="0" fontAlgn="base" hangingPunct="0">
              <a:spcBef>
                <a:spcPct val="20000"/>
              </a:spcBef>
              <a:spcAft>
                <a:spcPct val="0"/>
              </a:spcAft>
              <a:buChar char="–"/>
              <a:defRPr sz="2800" b="1">
                <a:solidFill>
                  <a:schemeClr val="bg1"/>
                </a:solidFill>
                <a:latin typeface="Calibri" pitchFamily="34" charset="0"/>
                <a:ea typeface="Calibri" pitchFamily="34" charset="0"/>
                <a:cs typeface="Calibri" pitchFamily="34" charset="0"/>
              </a:defRPr>
            </a:lvl2pPr>
            <a:lvl3pPr marL="1143000" indent="-228600" algn="l" rtl="0" eaLnBrk="0" fontAlgn="base" hangingPunct="0">
              <a:spcBef>
                <a:spcPct val="20000"/>
              </a:spcBef>
              <a:spcAft>
                <a:spcPct val="0"/>
              </a:spcAft>
              <a:buChar char="•"/>
              <a:defRPr sz="2400" b="1">
                <a:solidFill>
                  <a:schemeClr val="bg1"/>
                </a:solidFill>
                <a:latin typeface="Calibri" pitchFamily="34" charset="0"/>
                <a:ea typeface="Calibri" pitchFamily="34" charset="0"/>
                <a:cs typeface="Calibri" pitchFamily="34" charset="0"/>
              </a:defRPr>
            </a:lvl3pPr>
            <a:lvl4pPr marL="1600200" indent="-228600" algn="l" rtl="0" eaLnBrk="0" fontAlgn="base" hangingPunct="0">
              <a:spcBef>
                <a:spcPct val="20000"/>
              </a:spcBef>
              <a:spcAft>
                <a:spcPct val="0"/>
              </a:spcAft>
              <a:buChar char="–"/>
              <a:defRPr sz="2000" b="1">
                <a:solidFill>
                  <a:schemeClr val="bg1"/>
                </a:solidFill>
                <a:latin typeface="Calibri" pitchFamily="34" charset="0"/>
                <a:ea typeface="Calibri" pitchFamily="34" charset="0"/>
                <a:cs typeface="Calibri" pitchFamily="34" charset="0"/>
              </a:defRPr>
            </a:lvl4pPr>
            <a:lvl5pPr marL="2057400" indent="-228600" algn="l" rtl="0" eaLnBrk="0" fontAlgn="base" hangingPunct="0">
              <a:spcBef>
                <a:spcPct val="20000"/>
              </a:spcBef>
              <a:spcAft>
                <a:spcPct val="0"/>
              </a:spcAft>
              <a:buChar char="»"/>
              <a:defRPr sz="2000" b="1">
                <a:solidFill>
                  <a:schemeClr val="bg1"/>
                </a:solidFill>
                <a:latin typeface="Calibri" pitchFamily="34" charset="0"/>
                <a:ea typeface="Calibri" pitchFamily="34" charset="0"/>
                <a:cs typeface="Calibri" pitchFamily="34" charset="0"/>
              </a:defRPr>
            </a:lvl5pPr>
            <a:lvl6pPr marL="2514600" indent="-228600" algn="l" rtl="0" fontAlgn="base">
              <a:spcBef>
                <a:spcPct val="20000"/>
              </a:spcBef>
              <a:spcAft>
                <a:spcPct val="0"/>
              </a:spcAft>
              <a:buChar char="»"/>
              <a:defRPr b="1">
                <a:solidFill>
                  <a:schemeClr val="bg1"/>
                </a:solidFill>
                <a:latin typeface="+mn-lt"/>
              </a:defRPr>
            </a:lvl6pPr>
            <a:lvl7pPr marL="2971800" indent="-228600" algn="l" rtl="0" fontAlgn="base">
              <a:spcBef>
                <a:spcPct val="20000"/>
              </a:spcBef>
              <a:spcAft>
                <a:spcPct val="0"/>
              </a:spcAft>
              <a:buChar char="»"/>
              <a:defRPr b="1">
                <a:solidFill>
                  <a:schemeClr val="bg1"/>
                </a:solidFill>
                <a:latin typeface="+mn-lt"/>
              </a:defRPr>
            </a:lvl7pPr>
            <a:lvl8pPr marL="3429000" indent="-228600" algn="l" rtl="0" fontAlgn="base">
              <a:spcBef>
                <a:spcPct val="20000"/>
              </a:spcBef>
              <a:spcAft>
                <a:spcPct val="0"/>
              </a:spcAft>
              <a:buChar char="»"/>
              <a:defRPr b="1">
                <a:solidFill>
                  <a:schemeClr val="bg1"/>
                </a:solidFill>
                <a:latin typeface="+mn-lt"/>
              </a:defRPr>
            </a:lvl8pPr>
            <a:lvl9pPr marL="3886200" indent="-228600" algn="l" rtl="0" fontAlgn="base">
              <a:spcBef>
                <a:spcPct val="20000"/>
              </a:spcBef>
              <a:spcAft>
                <a:spcPct val="0"/>
              </a:spcAft>
              <a:buChar char="»"/>
              <a:defRPr b="1">
                <a:solidFill>
                  <a:schemeClr val="bg1"/>
                </a:solidFill>
                <a:latin typeface="+mn-lt"/>
              </a:defRPr>
            </a:lvl9pPr>
          </a:lstStyle>
          <a:p>
            <a:pPr marL="0" indent="0" defTabSz="913448">
              <a:buFontTx/>
              <a:buNone/>
            </a:pPr>
            <a:r>
              <a:rPr lang="es-ES" b="0" kern="0" dirty="0" smtClean="0">
                <a:solidFill>
                  <a:srgbClr val="000000"/>
                </a:solidFill>
              </a:rPr>
              <a:t>Pues </a:t>
            </a:r>
            <a:r>
              <a:rPr lang="es-ES" b="0" kern="0" dirty="0">
                <a:solidFill>
                  <a:srgbClr val="000000"/>
                </a:solidFill>
              </a:rPr>
              <a:t>así dice el SEÑOR: “Cuando se le hayan cumplido a Babilonia setenta años, Yo los visitaré y cumpliré Mi buena palabra de </a:t>
            </a:r>
            <a:r>
              <a:rPr lang="es-ES" b="0" u="sng" kern="0" dirty="0">
                <a:solidFill>
                  <a:srgbClr val="000000"/>
                </a:solidFill>
              </a:rPr>
              <a:t>hacerlos volver a este lugar</a:t>
            </a:r>
            <a:r>
              <a:rPr lang="es-ES" b="0" kern="0" dirty="0">
                <a:solidFill>
                  <a:srgbClr val="000000"/>
                </a:solidFill>
              </a:rPr>
              <a:t>. </a:t>
            </a:r>
            <a:r>
              <a:rPr lang="es-ES" b="0" kern="0" dirty="0" smtClean="0">
                <a:solidFill>
                  <a:srgbClr val="000000"/>
                </a:solidFill>
              </a:rPr>
              <a:t>11</a:t>
            </a:r>
            <a:r>
              <a:rPr lang="es-ES" b="0" kern="0" dirty="0">
                <a:solidFill>
                  <a:srgbClr val="000000"/>
                </a:solidFill>
              </a:rPr>
              <a:t>  Porque Yo sé los planes que tengo para ustedes”, declara el SEÑOR, “planes de bienestar y no de calamidad, para darles un futuro y una esperanza. </a:t>
            </a:r>
            <a:r>
              <a:rPr lang="es-ES" b="0" kern="0" dirty="0" smtClean="0">
                <a:solidFill>
                  <a:srgbClr val="000000"/>
                </a:solidFill>
              </a:rPr>
              <a:t>12</a:t>
            </a:r>
            <a:r>
              <a:rPr lang="es-ES" b="0" kern="0" dirty="0">
                <a:solidFill>
                  <a:srgbClr val="000000"/>
                </a:solidFill>
              </a:rPr>
              <a:t>  </a:t>
            </a:r>
            <a:r>
              <a:rPr lang="es-ES" kern="0" dirty="0">
                <a:solidFill>
                  <a:srgbClr val="0000CC"/>
                </a:solidFill>
              </a:rPr>
              <a:t>Ustedes me invocarán y vendrán a rogarme, y Yo los escucharé</a:t>
            </a:r>
            <a:r>
              <a:rPr lang="es-ES" b="0" kern="0" dirty="0">
                <a:solidFill>
                  <a:srgbClr val="0000CC"/>
                </a:solidFill>
              </a:rPr>
              <a:t>. </a:t>
            </a:r>
            <a:r>
              <a:rPr lang="es-ES" b="0" kern="0" dirty="0" smtClean="0">
                <a:solidFill>
                  <a:srgbClr val="0000CC"/>
                </a:solidFill>
              </a:rPr>
              <a:t>13</a:t>
            </a:r>
            <a:r>
              <a:rPr lang="es-ES" b="0" kern="0" dirty="0">
                <a:solidFill>
                  <a:srgbClr val="0000CC"/>
                </a:solidFill>
              </a:rPr>
              <a:t>  Me buscarán y me encontrarán, cuando me busquen de todo corazón. </a:t>
            </a:r>
            <a:r>
              <a:rPr lang="es-ES" b="0" kern="0" dirty="0" smtClean="0">
                <a:solidFill>
                  <a:srgbClr val="0000CC"/>
                </a:solidFill>
              </a:rPr>
              <a:t>14</a:t>
            </a:r>
            <a:r>
              <a:rPr lang="es-ES" b="0" kern="0" dirty="0">
                <a:solidFill>
                  <a:srgbClr val="0000CC"/>
                </a:solidFill>
              </a:rPr>
              <a:t>  Me dejaré hallar de ustedes”, declara el SEÑOR, “y </a:t>
            </a:r>
            <a:r>
              <a:rPr lang="es-ES" b="0" u="sng" kern="0" dirty="0">
                <a:solidFill>
                  <a:srgbClr val="0000CC"/>
                </a:solidFill>
              </a:rPr>
              <a:t>restauraré su bienestar</a:t>
            </a:r>
            <a:r>
              <a:rPr lang="es-ES" b="0" kern="0" dirty="0">
                <a:solidFill>
                  <a:srgbClr val="0000CC"/>
                </a:solidFill>
              </a:rPr>
              <a:t> y los reuniré de todas las naciones y de todos los lugares adonde los expulsé”, declara el SEÑOR, “y los traeré de nuevo al lugar desde donde los envié al destierro”. </a:t>
            </a:r>
            <a:endParaRPr lang="en-US" b="0" kern="0" dirty="0">
              <a:solidFill>
                <a:srgbClr val="0000CC"/>
              </a:solidFill>
            </a:endParaRPr>
          </a:p>
        </p:txBody>
      </p:sp>
      <p:sp>
        <p:nvSpPr>
          <p:cNvPr id="2" name="Title 1"/>
          <p:cNvSpPr>
            <a:spLocks noGrp="1"/>
          </p:cNvSpPr>
          <p:nvPr>
            <p:ph type="title"/>
          </p:nvPr>
        </p:nvSpPr>
        <p:spPr/>
        <p:txBody>
          <a:bodyPr/>
          <a:lstStyle/>
          <a:p>
            <a:r>
              <a:rPr lang="en-US" dirty="0" err="1" smtClean="0"/>
              <a:t>Jeremías</a:t>
            </a:r>
            <a:r>
              <a:rPr lang="en-US" dirty="0" smtClean="0"/>
              <a:t> 29:10-14</a:t>
            </a:r>
            <a:endParaRPr lang="en-US" dirty="0"/>
          </a:p>
        </p:txBody>
      </p:sp>
      <p:sp>
        <p:nvSpPr>
          <p:cNvPr id="4" name="Slide Number Placeholder 3"/>
          <p:cNvSpPr>
            <a:spLocks noGrp="1"/>
          </p:cNvSpPr>
          <p:nvPr>
            <p:ph type="sldNum" sz="quarter" idx="12"/>
          </p:nvPr>
        </p:nvSpPr>
        <p:spPr/>
        <p:txBody>
          <a:bodyPr/>
          <a:lstStyle/>
          <a:p>
            <a:pPr>
              <a:defRPr/>
            </a:pPr>
            <a:fld id="{B6A389DF-B1F5-4991-89B8-72C57CDB73FE}" type="slidenum">
              <a:rPr lang="en-US" smtClean="0">
                <a:solidFill>
                  <a:srgbClr val="FFFFFF"/>
                </a:solidFill>
              </a:rPr>
              <a:pPr>
                <a:defRPr/>
              </a:pPr>
              <a:t>217</a:t>
            </a:fld>
            <a:endParaRPr lang="en-US">
              <a:solidFill>
                <a:srgbClr val="FFFFFF"/>
              </a:solidFill>
            </a:endParaRPr>
          </a:p>
        </p:txBody>
      </p:sp>
    </p:spTree>
    <p:extLst>
      <p:ext uri="{BB962C8B-B14F-4D97-AF65-F5344CB8AC3E}">
        <p14:creationId xmlns:p14="http://schemas.microsoft.com/office/powerpoint/2010/main" val="404103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936644" y="1104900"/>
            <a:ext cx="8131175" cy="4218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9155" name="Title 1"/>
          <p:cNvSpPr>
            <a:spLocks noGrp="1"/>
          </p:cNvSpPr>
          <p:nvPr>
            <p:ph type="title"/>
          </p:nvPr>
        </p:nvSpPr>
        <p:spPr>
          <a:xfrm>
            <a:off x="1392251" y="29194"/>
            <a:ext cx="6477000" cy="952500"/>
          </a:xfrm>
        </p:spPr>
        <p:txBody>
          <a:bodyPr/>
          <a:lstStyle/>
          <a:p>
            <a:r>
              <a:rPr lang="en-US" altLang="en-US" sz="4000" b="1" dirty="0" err="1" smtClean="0"/>
              <a:t>Promesa</a:t>
            </a:r>
            <a:r>
              <a:rPr lang="en-US" altLang="en-US" sz="4000" b="1" dirty="0" smtClean="0"/>
              <a:t> de </a:t>
            </a:r>
            <a:r>
              <a:rPr lang="en-US" altLang="en-US" sz="4000" b="1" dirty="0" err="1" smtClean="0"/>
              <a:t>retorno</a:t>
            </a:r>
            <a:r>
              <a:rPr lang="en-US" altLang="en-US" sz="4000" b="1" dirty="0" smtClean="0"/>
              <a:t> </a:t>
            </a:r>
            <a:r>
              <a:rPr lang="en-US" altLang="en-US" sz="4000" b="1" dirty="0" err="1" smtClean="0"/>
              <a:t>después</a:t>
            </a:r>
            <a:r>
              <a:rPr lang="en-US" altLang="en-US" sz="4000" b="1" dirty="0" smtClean="0"/>
              <a:t> de 70 </a:t>
            </a:r>
            <a:r>
              <a:rPr lang="en-US" altLang="en-US" sz="4000" b="1" dirty="0" err="1" smtClean="0"/>
              <a:t>años</a:t>
            </a:r>
            <a:r>
              <a:rPr lang="en-US" altLang="en-US" sz="4000" b="1" dirty="0" smtClean="0"/>
              <a:t> de </a:t>
            </a:r>
            <a:r>
              <a:rPr lang="en-US" altLang="en-US" sz="4000" b="1" dirty="0" err="1" smtClean="0"/>
              <a:t>cautiverio</a:t>
            </a:r>
            <a:endParaRPr lang="en-US" altLang="en-US" sz="4000" b="1" dirty="0" smtClean="0"/>
          </a:p>
        </p:txBody>
      </p:sp>
      <p:grpSp>
        <p:nvGrpSpPr>
          <p:cNvPr id="49156" name="Group 66"/>
          <p:cNvGrpSpPr>
            <a:grpSpLocks/>
          </p:cNvGrpSpPr>
          <p:nvPr/>
        </p:nvGrpSpPr>
        <p:grpSpPr bwMode="auto">
          <a:xfrm>
            <a:off x="900570" y="3622155"/>
            <a:ext cx="7297293" cy="1623219"/>
            <a:chOff x="186632" y="3948518"/>
            <a:chExt cx="6771638" cy="1537764"/>
          </a:xfrm>
        </p:grpSpPr>
        <p:grpSp>
          <p:nvGrpSpPr>
            <p:cNvPr id="49161" name="Group 35"/>
            <p:cNvGrpSpPr>
              <a:grpSpLocks/>
            </p:cNvGrpSpPr>
            <p:nvPr/>
          </p:nvGrpSpPr>
          <p:grpSpPr bwMode="auto">
            <a:xfrm>
              <a:off x="717550" y="5298322"/>
              <a:ext cx="5752479" cy="187960"/>
              <a:chOff x="536575" y="5187315"/>
              <a:chExt cx="5752479" cy="187960"/>
            </a:xfrm>
          </p:grpSpPr>
          <p:sp>
            <p:nvSpPr>
              <p:cNvPr id="37" name="Rectangle 36"/>
              <p:cNvSpPr/>
              <p:nvPr/>
            </p:nvSpPr>
            <p:spPr>
              <a:xfrm>
                <a:off x="537050" y="5192297"/>
                <a:ext cx="456675" cy="182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8" name="Rectangle 37"/>
              <p:cNvSpPr/>
              <p:nvPr/>
            </p:nvSpPr>
            <p:spPr>
              <a:xfrm>
                <a:off x="1012877" y="5192297"/>
                <a:ext cx="458148" cy="1829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9" name="Rectangle 38"/>
              <p:cNvSpPr/>
              <p:nvPr/>
            </p:nvSpPr>
            <p:spPr>
              <a:xfrm>
                <a:off x="1499015" y="5192297"/>
                <a:ext cx="456675" cy="182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0" name="Rectangle 39"/>
              <p:cNvSpPr/>
              <p:nvPr/>
            </p:nvSpPr>
            <p:spPr>
              <a:xfrm>
                <a:off x="1974840" y="5192297"/>
                <a:ext cx="458149" cy="1829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1" name="Rectangle 40"/>
              <p:cNvSpPr/>
              <p:nvPr/>
            </p:nvSpPr>
            <p:spPr>
              <a:xfrm>
                <a:off x="2455086" y="5192297"/>
                <a:ext cx="458149" cy="182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2" name="Rectangle 41"/>
              <p:cNvSpPr/>
              <p:nvPr/>
            </p:nvSpPr>
            <p:spPr>
              <a:xfrm>
                <a:off x="2930912" y="5192297"/>
                <a:ext cx="458148" cy="1829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3" name="Rectangle 42"/>
              <p:cNvSpPr/>
              <p:nvPr/>
            </p:nvSpPr>
            <p:spPr>
              <a:xfrm>
                <a:off x="3442093" y="5189791"/>
                <a:ext cx="456675" cy="182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4" name="Rectangle 43"/>
              <p:cNvSpPr/>
              <p:nvPr/>
            </p:nvSpPr>
            <p:spPr>
              <a:xfrm>
                <a:off x="3917920" y="5189791"/>
                <a:ext cx="458148" cy="1829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5" name="Rectangle 44"/>
              <p:cNvSpPr/>
              <p:nvPr/>
            </p:nvSpPr>
            <p:spPr>
              <a:xfrm>
                <a:off x="4387853" y="5187284"/>
                <a:ext cx="458149" cy="182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6" name="Rectangle 45"/>
              <p:cNvSpPr/>
              <p:nvPr/>
            </p:nvSpPr>
            <p:spPr>
              <a:xfrm>
                <a:off x="4865152" y="5187284"/>
                <a:ext cx="456675" cy="1829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7" name="Rectangle 46"/>
              <p:cNvSpPr/>
              <p:nvPr/>
            </p:nvSpPr>
            <p:spPr>
              <a:xfrm>
                <a:off x="5355710" y="5192297"/>
                <a:ext cx="458148" cy="182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8" name="Rectangle 47"/>
              <p:cNvSpPr/>
              <p:nvPr/>
            </p:nvSpPr>
            <p:spPr>
              <a:xfrm>
                <a:off x="5833009" y="5192297"/>
                <a:ext cx="456675" cy="1829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
          <p:nvSpPr>
            <p:cNvPr id="49162" name="TextBox 48"/>
            <p:cNvSpPr txBox="1">
              <a:spLocks noChangeArrowheads="1"/>
            </p:cNvSpPr>
            <p:nvPr/>
          </p:nvSpPr>
          <p:spPr bwMode="auto">
            <a:xfrm>
              <a:off x="186632" y="4642496"/>
              <a:ext cx="1239411" cy="524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000" dirty="0" smtClean="0">
                  <a:solidFill>
                    <a:prstClr val="black"/>
                  </a:solidFill>
                  <a:latin typeface="Bauhaus 93" pitchFamily="82" charset="0"/>
                </a:rPr>
                <a:t>609 </a:t>
              </a:r>
              <a:r>
                <a:rPr lang="en-US" altLang="en-US" sz="1000" dirty="0" err="1" smtClean="0">
                  <a:solidFill>
                    <a:prstClr val="black"/>
                  </a:solidFill>
                  <a:latin typeface="Bauhaus 93" pitchFamily="82" charset="0"/>
                </a:rPr>
                <a:t>aC</a:t>
              </a:r>
              <a:r>
                <a:rPr lang="en-US" altLang="en-US" sz="1000" dirty="0" smtClean="0">
                  <a:solidFill>
                    <a:prstClr val="black"/>
                  </a:solidFill>
                  <a:latin typeface="Bauhaus 93" pitchFamily="82" charset="0"/>
                </a:rPr>
                <a:t> </a:t>
              </a:r>
              <a:r>
                <a:rPr lang="en-US" altLang="en-US" sz="1000" dirty="0" err="1" smtClean="0">
                  <a:solidFill>
                    <a:prstClr val="black"/>
                  </a:solidFill>
                  <a:latin typeface="Bauhaus 93" pitchFamily="82" charset="0"/>
                </a:rPr>
                <a:t>Josías</a:t>
              </a:r>
              <a:r>
                <a:rPr lang="en-US" altLang="en-US" sz="1000" dirty="0" smtClean="0">
                  <a:solidFill>
                    <a:prstClr val="black"/>
                  </a:solidFill>
                  <a:latin typeface="Bauhaus 93" pitchFamily="82" charset="0"/>
                </a:rPr>
                <a:t> </a:t>
              </a:r>
              <a:r>
                <a:rPr lang="en-US" altLang="en-US" sz="1000" dirty="0" err="1" smtClean="0">
                  <a:solidFill>
                    <a:prstClr val="black"/>
                  </a:solidFill>
                  <a:latin typeface="Bauhaus 93" pitchFamily="82" charset="0"/>
                </a:rPr>
                <a:t>muere</a:t>
              </a:r>
              <a:endParaRPr lang="en-US" altLang="en-US" sz="1000" dirty="0" smtClean="0">
                <a:solidFill>
                  <a:prstClr val="black"/>
                </a:solidFill>
                <a:latin typeface="Bauhaus 93" pitchFamily="82" charset="0"/>
              </a:endParaRPr>
            </a:p>
            <a:p>
              <a:pPr eaLnBrk="1" fontAlgn="base" hangingPunct="1">
                <a:spcBef>
                  <a:spcPct val="0"/>
                </a:spcBef>
                <a:spcAft>
                  <a:spcPct val="0"/>
                </a:spcAft>
              </a:pPr>
              <a:r>
                <a:rPr lang="en-US" altLang="en-US" sz="1000" dirty="0" smtClean="0">
                  <a:solidFill>
                    <a:prstClr val="black"/>
                  </a:solidFill>
                  <a:latin typeface="Bauhaus 93" pitchFamily="82" charset="0"/>
                </a:rPr>
                <a:t>605 </a:t>
              </a:r>
              <a:r>
                <a:rPr lang="en-US" altLang="en-US" sz="1000" dirty="0" err="1">
                  <a:solidFill>
                    <a:prstClr val="black"/>
                  </a:solidFill>
                  <a:latin typeface="Bauhaus 93" pitchFamily="82" charset="0"/>
                </a:rPr>
                <a:t>a</a:t>
              </a:r>
              <a:r>
                <a:rPr lang="en-US" altLang="en-US" sz="1000" dirty="0" err="1" smtClean="0">
                  <a:solidFill>
                    <a:prstClr val="black"/>
                  </a:solidFill>
                  <a:latin typeface="Bauhaus 93" pitchFamily="82" charset="0"/>
                </a:rPr>
                <a:t>C</a:t>
              </a:r>
              <a:endParaRPr lang="en-US" altLang="en-US" sz="1000" dirty="0">
                <a:solidFill>
                  <a:prstClr val="black"/>
                </a:solidFill>
                <a:latin typeface="Bauhaus 93" pitchFamily="82" charset="0"/>
              </a:endParaRPr>
            </a:p>
            <a:p>
              <a:pPr eaLnBrk="1" fontAlgn="base" hangingPunct="1">
                <a:spcBef>
                  <a:spcPct val="0"/>
                </a:spcBef>
                <a:spcAft>
                  <a:spcPct val="0"/>
                </a:spcAft>
              </a:pPr>
              <a:r>
                <a:rPr lang="en-US" altLang="en-US" sz="1000" dirty="0" smtClean="0">
                  <a:solidFill>
                    <a:prstClr val="black"/>
                  </a:solidFill>
                </a:rPr>
                <a:t>1</a:t>
              </a:r>
              <a:r>
                <a:rPr lang="en-US" altLang="en-US" sz="1000" baseline="30000" dirty="0" smtClean="0">
                  <a:solidFill>
                    <a:prstClr val="black"/>
                  </a:solidFill>
                </a:rPr>
                <a:t>ros</a:t>
              </a:r>
              <a:r>
                <a:rPr lang="en-US" altLang="en-US" sz="1000" dirty="0" smtClean="0">
                  <a:solidFill>
                    <a:prstClr val="black"/>
                  </a:solidFill>
                </a:rPr>
                <a:t> </a:t>
              </a:r>
              <a:r>
                <a:rPr lang="en-US" altLang="en-US" sz="1000" dirty="0" err="1" smtClean="0">
                  <a:solidFill>
                    <a:prstClr val="black"/>
                  </a:solidFill>
                </a:rPr>
                <a:t>cautivos</a:t>
              </a:r>
              <a:endParaRPr lang="en-US" altLang="en-US" sz="1000" dirty="0">
                <a:solidFill>
                  <a:prstClr val="black"/>
                </a:solidFill>
              </a:endParaRPr>
            </a:p>
          </p:txBody>
        </p:sp>
        <p:cxnSp>
          <p:nvCxnSpPr>
            <p:cNvPr id="50" name="Straight Connector 49"/>
            <p:cNvCxnSpPr/>
            <p:nvPr/>
          </p:nvCxnSpPr>
          <p:spPr>
            <a:xfrm flipV="1">
              <a:off x="774005" y="4997506"/>
              <a:ext cx="0" cy="426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9164" name="TextBox 50"/>
            <p:cNvSpPr txBox="1">
              <a:spLocks noChangeArrowheads="1"/>
            </p:cNvSpPr>
            <p:nvPr/>
          </p:nvSpPr>
          <p:spPr bwMode="auto">
            <a:xfrm>
              <a:off x="1125740" y="4394613"/>
              <a:ext cx="833316" cy="37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000" dirty="0">
                  <a:solidFill>
                    <a:prstClr val="black"/>
                  </a:solidFill>
                  <a:latin typeface="Bauhaus 93" pitchFamily="82" charset="0"/>
                </a:rPr>
                <a:t>597 </a:t>
              </a:r>
              <a:r>
                <a:rPr lang="en-US" altLang="en-US" sz="1000" dirty="0" err="1" smtClean="0">
                  <a:solidFill>
                    <a:prstClr val="black"/>
                  </a:solidFill>
                  <a:latin typeface="Bauhaus 93" pitchFamily="82" charset="0"/>
                </a:rPr>
                <a:t>aC</a:t>
              </a:r>
              <a:endParaRPr lang="en-US" altLang="en-US" sz="1000" dirty="0">
                <a:solidFill>
                  <a:prstClr val="black"/>
                </a:solidFill>
                <a:latin typeface="Bauhaus 93" pitchFamily="82" charset="0"/>
              </a:endParaRPr>
            </a:p>
            <a:p>
              <a:pPr eaLnBrk="1" fontAlgn="base" hangingPunct="1">
                <a:spcBef>
                  <a:spcPct val="0"/>
                </a:spcBef>
                <a:spcAft>
                  <a:spcPct val="0"/>
                </a:spcAft>
              </a:pPr>
              <a:r>
                <a:rPr lang="en-US" altLang="en-US" sz="1000" dirty="0" smtClean="0">
                  <a:solidFill>
                    <a:prstClr val="black"/>
                  </a:solidFill>
                </a:rPr>
                <a:t>2</a:t>
              </a:r>
              <a:r>
                <a:rPr lang="en-US" altLang="en-US" sz="1000" baseline="30000" dirty="0" smtClean="0">
                  <a:solidFill>
                    <a:prstClr val="black"/>
                  </a:solidFill>
                </a:rPr>
                <a:t>dos</a:t>
              </a:r>
              <a:r>
                <a:rPr lang="en-US" altLang="en-US" sz="1000" dirty="0" smtClean="0">
                  <a:solidFill>
                    <a:prstClr val="black"/>
                  </a:solidFill>
                </a:rPr>
                <a:t> </a:t>
              </a:r>
              <a:r>
                <a:rPr lang="en-US" altLang="en-US" sz="1000" dirty="0" err="1" smtClean="0">
                  <a:solidFill>
                    <a:prstClr val="black"/>
                  </a:solidFill>
                </a:rPr>
                <a:t>cautivos</a:t>
              </a:r>
              <a:endParaRPr lang="en-US" altLang="en-US" sz="1000" dirty="0">
                <a:solidFill>
                  <a:prstClr val="black"/>
                </a:solidFill>
              </a:endParaRPr>
            </a:p>
          </p:txBody>
        </p:sp>
        <p:cxnSp>
          <p:nvCxnSpPr>
            <p:cNvPr id="52" name="Straight Connector 51"/>
            <p:cNvCxnSpPr/>
            <p:nvPr/>
          </p:nvCxnSpPr>
          <p:spPr>
            <a:xfrm flipV="1">
              <a:off x="1407457" y="4933589"/>
              <a:ext cx="0" cy="46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9166" name="TextBox 52"/>
            <p:cNvSpPr txBox="1">
              <a:spLocks noChangeArrowheads="1"/>
            </p:cNvSpPr>
            <p:nvPr/>
          </p:nvSpPr>
          <p:spPr bwMode="auto">
            <a:xfrm>
              <a:off x="1814039" y="4303352"/>
              <a:ext cx="717289" cy="670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000" dirty="0">
                  <a:solidFill>
                    <a:prstClr val="black"/>
                  </a:solidFill>
                  <a:latin typeface="Bauhaus 93" pitchFamily="82" charset="0"/>
                </a:rPr>
                <a:t>586 </a:t>
              </a:r>
              <a:r>
                <a:rPr lang="en-US" altLang="en-US" sz="1000" dirty="0" err="1" smtClean="0">
                  <a:solidFill>
                    <a:prstClr val="black"/>
                  </a:solidFill>
                  <a:latin typeface="Bauhaus 93" pitchFamily="82" charset="0"/>
                </a:rPr>
                <a:t>aC</a:t>
              </a:r>
              <a:endParaRPr lang="en-US" altLang="en-US" sz="1000" dirty="0">
                <a:solidFill>
                  <a:prstClr val="black"/>
                </a:solidFill>
                <a:latin typeface="Bauhaus 93" pitchFamily="82" charset="0"/>
              </a:endParaRPr>
            </a:p>
            <a:p>
              <a:pPr eaLnBrk="1" fontAlgn="base" hangingPunct="1">
                <a:spcBef>
                  <a:spcPct val="0"/>
                </a:spcBef>
                <a:spcAft>
                  <a:spcPct val="0"/>
                </a:spcAft>
              </a:pPr>
              <a:r>
                <a:rPr lang="en-US" altLang="en-US" sz="1000" dirty="0" err="1" smtClean="0">
                  <a:solidFill>
                    <a:prstClr val="black"/>
                  </a:solidFill>
                </a:rPr>
                <a:t>Jerusalén</a:t>
              </a:r>
              <a:r>
                <a:rPr lang="en-US" altLang="en-US" sz="1000" dirty="0" smtClean="0">
                  <a:solidFill>
                    <a:prstClr val="black"/>
                  </a:solidFill>
                </a:rPr>
                <a:t/>
              </a:r>
              <a:br>
                <a:rPr lang="en-US" altLang="en-US" sz="1000" dirty="0" smtClean="0">
                  <a:solidFill>
                    <a:prstClr val="black"/>
                  </a:solidFill>
                </a:rPr>
              </a:br>
              <a:r>
                <a:rPr lang="en-US" altLang="en-US" sz="1000" dirty="0" err="1" smtClean="0">
                  <a:solidFill>
                    <a:prstClr val="black"/>
                  </a:solidFill>
                </a:rPr>
                <a:t>Templo</a:t>
              </a:r>
              <a:endParaRPr lang="en-US" altLang="en-US" sz="1000" dirty="0" smtClean="0">
                <a:solidFill>
                  <a:prstClr val="black"/>
                </a:solidFill>
              </a:endParaRPr>
            </a:p>
            <a:p>
              <a:pPr eaLnBrk="1" fontAlgn="base" hangingPunct="1">
                <a:spcBef>
                  <a:spcPct val="0"/>
                </a:spcBef>
                <a:spcAft>
                  <a:spcPct val="0"/>
                </a:spcAft>
              </a:pPr>
              <a:r>
                <a:rPr lang="es-ES" altLang="en-US" sz="1000" dirty="0" smtClean="0">
                  <a:solidFill>
                    <a:prstClr val="black"/>
                  </a:solidFill>
                </a:rPr>
                <a:t>destruidos</a:t>
              </a:r>
              <a:endParaRPr lang="en-US" altLang="en-US" sz="1000" dirty="0">
                <a:solidFill>
                  <a:prstClr val="black"/>
                </a:solidFill>
              </a:endParaRPr>
            </a:p>
          </p:txBody>
        </p:sp>
        <p:cxnSp>
          <p:nvCxnSpPr>
            <p:cNvPr id="54" name="Straight Connector 53"/>
            <p:cNvCxnSpPr/>
            <p:nvPr/>
          </p:nvCxnSpPr>
          <p:spPr>
            <a:xfrm flipH="1" flipV="1">
              <a:off x="2012921" y="4976200"/>
              <a:ext cx="0" cy="4135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9168" name="TextBox 54"/>
            <p:cNvSpPr txBox="1">
              <a:spLocks noChangeArrowheads="1"/>
            </p:cNvSpPr>
            <p:nvPr/>
          </p:nvSpPr>
          <p:spPr bwMode="auto">
            <a:xfrm>
              <a:off x="3368675" y="4352322"/>
              <a:ext cx="1545843" cy="37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000" dirty="0">
                  <a:solidFill>
                    <a:prstClr val="black"/>
                  </a:solidFill>
                  <a:latin typeface="Bauhaus 93" pitchFamily="82" charset="0"/>
                </a:rPr>
                <a:t>539 </a:t>
              </a:r>
              <a:r>
                <a:rPr lang="en-US" altLang="en-US" sz="1000" dirty="0" err="1" smtClean="0">
                  <a:solidFill>
                    <a:prstClr val="black"/>
                  </a:solidFill>
                  <a:latin typeface="Bauhaus 93" pitchFamily="82" charset="0"/>
                </a:rPr>
                <a:t>aC</a:t>
              </a:r>
              <a:endParaRPr lang="en-US" altLang="en-US" sz="1000" dirty="0">
                <a:solidFill>
                  <a:prstClr val="black"/>
                </a:solidFill>
                <a:latin typeface="Bauhaus 93" pitchFamily="82" charset="0"/>
              </a:endParaRPr>
            </a:p>
            <a:p>
              <a:pPr eaLnBrk="1" fontAlgn="base" hangingPunct="1">
                <a:spcBef>
                  <a:spcPct val="0"/>
                </a:spcBef>
                <a:spcAft>
                  <a:spcPct val="0"/>
                </a:spcAft>
              </a:pPr>
              <a:r>
                <a:rPr lang="en-US" altLang="en-US" sz="1000" dirty="0" err="1" smtClean="0">
                  <a:solidFill>
                    <a:prstClr val="black"/>
                  </a:solidFill>
                </a:rPr>
                <a:t>Ciro</a:t>
              </a:r>
              <a:r>
                <a:rPr lang="en-US" altLang="en-US" sz="1000" dirty="0" smtClean="0">
                  <a:solidFill>
                    <a:prstClr val="black"/>
                  </a:solidFill>
                </a:rPr>
                <a:t> </a:t>
              </a:r>
              <a:r>
                <a:rPr lang="en-US" altLang="en-US" sz="1000" dirty="0" err="1" smtClean="0">
                  <a:solidFill>
                    <a:prstClr val="black"/>
                  </a:solidFill>
                </a:rPr>
                <a:t>conquista</a:t>
              </a:r>
              <a:r>
                <a:rPr lang="en-US" altLang="en-US" sz="1000" dirty="0" smtClean="0">
                  <a:solidFill>
                    <a:prstClr val="black"/>
                  </a:solidFill>
                </a:rPr>
                <a:t> a </a:t>
              </a:r>
              <a:r>
                <a:rPr lang="en-US" altLang="en-US" sz="1000" dirty="0" err="1" smtClean="0">
                  <a:solidFill>
                    <a:prstClr val="black"/>
                  </a:solidFill>
                </a:rPr>
                <a:t>Babilonia</a:t>
              </a:r>
              <a:endParaRPr lang="en-US" altLang="en-US" sz="1000" dirty="0">
                <a:solidFill>
                  <a:prstClr val="black"/>
                </a:solidFill>
              </a:endParaRPr>
            </a:p>
          </p:txBody>
        </p:sp>
        <p:cxnSp>
          <p:nvCxnSpPr>
            <p:cNvPr id="56" name="Straight Connector 55"/>
            <p:cNvCxnSpPr/>
            <p:nvPr/>
          </p:nvCxnSpPr>
          <p:spPr>
            <a:xfrm flipH="1" flipV="1">
              <a:off x="4179917" y="4987480"/>
              <a:ext cx="0" cy="4148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9170" name="TextBox 56"/>
            <p:cNvSpPr txBox="1">
              <a:spLocks noChangeArrowheads="1"/>
            </p:cNvSpPr>
            <p:nvPr/>
          </p:nvSpPr>
          <p:spPr bwMode="auto">
            <a:xfrm>
              <a:off x="3392692" y="4647853"/>
              <a:ext cx="1515874" cy="524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000" dirty="0">
                  <a:solidFill>
                    <a:prstClr val="black"/>
                  </a:solidFill>
                  <a:latin typeface="Bauhaus 93" pitchFamily="82" charset="0"/>
                </a:rPr>
                <a:t>538 </a:t>
              </a:r>
              <a:r>
                <a:rPr lang="en-US" altLang="en-US" sz="1000" dirty="0" err="1" smtClean="0">
                  <a:solidFill>
                    <a:prstClr val="black"/>
                  </a:solidFill>
                  <a:latin typeface="Bauhaus 93" pitchFamily="82" charset="0"/>
                </a:rPr>
                <a:t>aC</a:t>
              </a:r>
              <a:r>
                <a:rPr lang="en-US" altLang="en-US" sz="1000" dirty="0" smtClean="0">
                  <a:solidFill>
                    <a:prstClr val="black"/>
                  </a:solidFill>
                  <a:latin typeface="Bauhaus 93" pitchFamily="82" charset="0"/>
                </a:rPr>
                <a:t> </a:t>
              </a:r>
              <a:r>
                <a:rPr lang="en-US" altLang="en-US" sz="1000" dirty="0" err="1" smtClean="0">
                  <a:solidFill>
                    <a:prstClr val="black"/>
                  </a:solidFill>
                </a:rPr>
                <a:t>Edicto</a:t>
              </a:r>
              <a:r>
                <a:rPr lang="en-US" altLang="en-US" sz="1000" dirty="0" smtClean="0">
                  <a:solidFill>
                    <a:prstClr val="black"/>
                  </a:solidFill>
                </a:rPr>
                <a:t> de </a:t>
              </a:r>
              <a:r>
                <a:rPr lang="en-US" altLang="en-US" sz="1000" dirty="0" err="1" smtClean="0">
                  <a:solidFill>
                    <a:prstClr val="black"/>
                  </a:solidFill>
                </a:rPr>
                <a:t>regreso</a:t>
              </a:r>
              <a:endParaRPr lang="en-US" altLang="en-US" sz="1000" dirty="0">
                <a:solidFill>
                  <a:prstClr val="black"/>
                </a:solidFill>
              </a:endParaRPr>
            </a:p>
            <a:p>
              <a:pPr eaLnBrk="1" fontAlgn="base" hangingPunct="1">
                <a:spcBef>
                  <a:spcPct val="0"/>
                </a:spcBef>
                <a:spcAft>
                  <a:spcPct val="0"/>
                </a:spcAft>
              </a:pPr>
              <a:r>
                <a:rPr lang="en-US" altLang="en-US" sz="1000" dirty="0">
                  <a:solidFill>
                    <a:prstClr val="black"/>
                  </a:solidFill>
                  <a:latin typeface="Bauhaus 93" pitchFamily="82" charset="0"/>
                </a:rPr>
                <a:t>537 </a:t>
              </a:r>
              <a:r>
                <a:rPr lang="en-US" altLang="en-US" sz="1000" dirty="0" err="1" smtClean="0">
                  <a:solidFill>
                    <a:prstClr val="black"/>
                  </a:solidFill>
                  <a:latin typeface="Bauhaus 93" pitchFamily="82" charset="0"/>
                </a:rPr>
                <a:t>aC</a:t>
              </a:r>
              <a:r>
                <a:rPr lang="en-US" altLang="en-US" sz="1000" dirty="0" smtClean="0">
                  <a:solidFill>
                    <a:prstClr val="black"/>
                  </a:solidFill>
                  <a:latin typeface="Bauhaus 93" pitchFamily="82" charset="0"/>
                </a:rPr>
                <a:t>  </a:t>
              </a:r>
              <a:r>
                <a:rPr lang="en-US" altLang="en-US" sz="1000" dirty="0" err="1" smtClean="0">
                  <a:solidFill>
                    <a:prstClr val="black"/>
                  </a:solidFill>
                </a:rPr>
                <a:t>Reconstruyeron</a:t>
              </a:r>
              <a:r>
                <a:rPr lang="en-US" altLang="en-US" sz="1000" dirty="0" smtClean="0">
                  <a:solidFill>
                    <a:prstClr val="black"/>
                  </a:solidFill>
                </a:rPr>
                <a:t> altar y </a:t>
              </a:r>
              <a:r>
                <a:rPr lang="en-US" altLang="en-US" sz="1000" dirty="0" err="1" smtClean="0">
                  <a:solidFill>
                    <a:prstClr val="black"/>
                  </a:solidFill>
                </a:rPr>
                <a:t>cimientos</a:t>
              </a:r>
              <a:endParaRPr lang="en-US" altLang="en-US" sz="1000" dirty="0">
                <a:solidFill>
                  <a:prstClr val="black"/>
                </a:solidFill>
              </a:endParaRPr>
            </a:p>
          </p:txBody>
        </p:sp>
        <p:cxnSp>
          <p:nvCxnSpPr>
            <p:cNvPr id="58" name="Straight Connector 57"/>
            <p:cNvCxnSpPr/>
            <p:nvPr/>
          </p:nvCxnSpPr>
          <p:spPr>
            <a:xfrm flipH="1" flipV="1">
              <a:off x="4931222" y="4924817"/>
              <a:ext cx="0" cy="5000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9172" name="TextBox 58"/>
            <p:cNvSpPr txBox="1">
              <a:spLocks noChangeArrowheads="1"/>
            </p:cNvSpPr>
            <p:nvPr/>
          </p:nvSpPr>
          <p:spPr bwMode="auto">
            <a:xfrm>
              <a:off x="5314113" y="4933892"/>
              <a:ext cx="1644157" cy="37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000" dirty="0">
                  <a:solidFill>
                    <a:prstClr val="black"/>
                  </a:solidFill>
                  <a:latin typeface="Bauhaus 93" pitchFamily="82" charset="0"/>
                </a:rPr>
                <a:t>516 </a:t>
              </a:r>
              <a:r>
                <a:rPr lang="en-US" altLang="en-US" sz="1000" dirty="0" err="1" smtClean="0">
                  <a:solidFill>
                    <a:prstClr val="black"/>
                  </a:solidFill>
                  <a:latin typeface="Bauhaus 93" pitchFamily="82" charset="0"/>
                </a:rPr>
                <a:t>aC</a:t>
              </a:r>
              <a:endParaRPr lang="en-US" altLang="en-US" sz="1000" dirty="0">
                <a:solidFill>
                  <a:prstClr val="black"/>
                </a:solidFill>
                <a:latin typeface="Bauhaus 93" pitchFamily="82" charset="0"/>
              </a:endParaRPr>
            </a:p>
            <a:p>
              <a:pPr eaLnBrk="1" fontAlgn="base" hangingPunct="1">
                <a:spcBef>
                  <a:spcPct val="0"/>
                </a:spcBef>
                <a:spcAft>
                  <a:spcPct val="0"/>
                </a:spcAft>
              </a:pPr>
              <a:r>
                <a:rPr lang="en-US" altLang="en-US" sz="1000" dirty="0" err="1" smtClean="0">
                  <a:solidFill>
                    <a:prstClr val="black"/>
                  </a:solidFill>
                </a:rPr>
                <a:t>Templo</a:t>
              </a:r>
              <a:r>
                <a:rPr lang="en-US" altLang="en-US" sz="1000" dirty="0" smtClean="0">
                  <a:solidFill>
                    <a:prstClr val="black"/>
                  </a:solidFill>
                </a:rPr>
                <a:t> </a:t>
              </a:r>
              <a:r>
                <a:rPr lang="en-US" altLang="en-US" sz="1000" dirty="0" err="1" smtClean="0">
                  <a:solidFill>
                    <a:prstClr val="black"/>
                  </a:solidFill>
                </a:rPr>
                <a:t>terminado</a:t>
              </a:r>
              <a:endParaRPr lang="en-US" altLang="en-US" sz="1000" dirty="0">
                <a:solidFill>
                  <a:prstClr val="black"/>
                </a:solidFill>
              </a:endParaRPr>
            </a:p>
          </p:txBody>
        </p:sp>
        <p:sp>
          <p:nvSpPr>
            <p:cNvPr id="60" name="Freeform 59"/>
            <p:cNvSpPr/>
            <p:nvPr/>
          </p:nvSpPr>
          <p:spPr>
            <a:xfrm>
              <a:off x="781371" y="4091391"/>
              <a:ext cx="2695856" cy="610343"/>
            </a:xfrm>
            <a:custGeom>
              <a:avLst/>
              <a:gdLst>
                <a:gd name="connsiteX0" fmla="*/ 0 w 2695575"/>
                <a:gd name="connsiteY0" fmla="*/ 610364 h 610364"/>
                <a:gd name="connsiteX1" fmla="*/ 390525 w 2695575"/>
                <a:gd name="connsiteY1" fmla="*/ 305564 h 610364"/>
                <a:gd name="connsiteX2" fmla="*/ 1181100 w 2695575"/>
                <a:gd name="connsiteY2" fmla="*/ 38864 h 610364"/>
                <a:gd name="connsiteX3" fmla="*/ 1543050 w 2695575"/>
                <a:gd name="connsiteY3" fmla="*/ 10289 h 610364"/>
                <a:gd name="connsiteX4" fmla="*/ 2200275 w 2695575"/>
                <a:gd name="connsiteY4" fmla="*/ 124589 h 610364"/>
                <a:gd name="connsiteX5" fmla="*/ 2695575 w 2695575"/>
                <a:gd name="connsiteY5" fmla="*/ 324614 h 61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5575" h="610364">
                  <a:moveTo>
                    <a:pt x="0" y="610364"/>
                  </a:moveTo>
                  <a:cubicBezTo>
                    <a:pt x="96837" y="505589"/>
                    <a:pt x="193675" y="400814"/>
                    <a:pt x="390525" y="305564"/>
                  </a:cubicBezTo>
                  <a:cubicBezTo>
                    <a:pt x="587375" y="210314"/>
                    <a:pt x="989013" y="88076"/>
                    <a:pt x="1181100" y="38864"/>
                  </a:cubicBezTo>
                  <a:cubicBezTo>
                    <a:pt x="1373188" y="-10349"/>
                    <a:pt x="1373188" y="-3998"/>
                    <a:pt x="1543050" y="10289"/>
                  </a:cubicBezTo>
                  <a:cubicBezTo>
                    <a:pt x="1712912" y="24576"/>
                    <a:pt x="2008188" y="72202"/>
                    <a:pt x="2200275" y="124589"/>
                  </a:cubicBezTo>
                  <a:cubicBezTo>
                    <a:pt x="2392362" y="176976"/>
                    <a:pt x="2543968" y="250795"/>
                    <a:pt x="2695575" y="324614"/>
                  </a:cubicBezTo>
                </a:path>
              </a:pathLst>
            </a:custGeom>
            <a:noFill/>
            <a:ln w="38100">
              <a:tailEnd type="stealt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9174" name="TextBox 60"/>
            <p:cNvSpPr txBox="1">
              <a:spLocks noChangeArrowheads="1"/>
            </p:cNvSpPr>
            <p:nvPr/>
          </p:nvSpPr>
          <p:spPr bwMode="auto">
            <a:xfrm>
              <a:off x="710481" y="4145596"/>
              <a:ext cx="1644157" cy="26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200" dirty="0">
                  <a:solidFill>
                    <a:prstClr val="black"/>
                  </a:solidFill>
                  <a:latin typeface="Bauhaus 93" pitchFamily="82" charset="0"/>
                </a:rPr>
                <a:t>70 </a:t>
              </a:r>
              <a:r>
                <a:rPr lang="en-US" altLang="en-US" sz="1200" dirty="0" err="1" smtClean="0">
                  <a:solidFill>
                    <a:prstClr val="black"/>
                  </a:solidFill>
                  <a:latin typeface="Bauhaus 93" pitchFamily="82" charset="0"/>
                </a:rPr>
                <a:t>años</a:t>
              </a:r>
              <a:endParaRPr lang="en-US" altLang="en-US" sz="1200" dirty="0">
                <a:solidFill>
                  <a:prstClr val="black"/>
                </a:solidFill>
              </a:endParaRPr>
            </a:p>
          </p:txBody>
        </p:sp>
        <p:sp>
          <p:nvSpPr>
            <p:cNvPr id="62" name="Freeform 61"/>
            <p:cNvSpPr/>
            <p:nvPr/>
          </p:nvSpPr>
          <p:spPr>
            <a:xfrm>
              <a:off x="2372368" y="3948518"/>
              <a:ext cx="2551488" cy="649194"/>
            </a:xfrm>
            <a:custGeom>
              <a:avLst/>
              <a:gdLst>
                <a:gd name="connsiteX0" fmla="*/ 0 w 2552700"/>
                <a:gd name="connsiteY0" fmla="*/ 439214 h 648764"/>
                <a:gd name="connsiteX1" fmla="*/ 304800 w 2552700"/>
                <a:gd name="connsiteY1" fmla="*/ 172514 h 648764"/>
                <a:gd name="connsiteX2" fmla="*/ 952500 w 2552700"/>
                <a:gd name="connsiteY2" fmla="*/ 10589 h 648764"/>
                <a:gd name="connsiteX3" fmla="*/ 1733550 w 2552700"/>
                <a:gd name="connsiteY3" fmla="*/ 58214 h 648764"/>
                <a:gd name="connsiteX4" fmla="*/ 2333625 w 2552700"/>
                <a:gd name="connsiteY4" fmla="*/ 401114 h 648764"/>
                <a:gd name="connsiteX5" fmla="*/ 2552700 w 2552700"/>
                <a:gd name="connsiteY5" fmla="*/ 648764 h 64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2700" h="648764">
                  <a:moveTo>
                    <a:pt x="0" y="439214"/>
                  </a:moveTo>
                  <a:cubicBezTo>
                    <a:pt x="73025" y="341583"/>
                    <a:pt x="146050" y="243952"/>
                    <a:pt x="304800" y="172514"/>
                  </a:cubicBezTo>
                  <a:cubicBezTo>
                    <a:pt x="463550" y="101076"/>
                    <a:pt x="714375" y="29639"/>
                    <a:pt x="952500" y="10589"/>
                  </a:cubicBezTo>
                  <a:cubicBezTo>
                    <a:pt x="1190625" y="-8461"/>
                    <a:pt x="1503362" y="-6874"/>
                    <a:pt x="1733550" y="58214"/>
                  </a:cubicBezTo>
                  <a:cubicBezTo>
                    <a:pt x="1963738" y="123302"/>
                    <a:pt x="2197100" y="302689"/>
                    <a:pt x="2333625" y="401114"/>
                  </a:cubicBezTo>
                  <a:cubicBezTo>
                    <a:pt x="2470150" y="499539"/>
                    <a:pt x="2511425" y="574151"/>
                    <a:pt x="2552700" y="648764"/>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3" name="Freeform 62"/>
            <p:cNvSpPr/>
            <p:nvPr/>
          </p:nvSpPr>
          <p:spPr>
            <a:xfrm rot="458515">
              <a:off x="4953319" y="4654110"/>
              <a:ext cx="475826" cy="480002"/>
            </a:xfrm>
            <a:custGeom>
              <a:avLst/>
              <a:gdLst>
                <a:gd name="connsiteX0" fmla="*/ 0 w 333375"/>
                <a:gd name="connsiteY0" fmla="*/ 0 h 381000"/>
                <a:gd name="connsiteX1" fmla="*/ 333375 w 333375"/>
                <a:gd name="connsiteY1" fmla="*/ 381000 h 381000"/>
              </a:gdLst>
              <a:ahLst/>
              <a:cxnLst>
                <a:cxn ang="0">
                  <a:pos x="connsiteX0" y="connsiteY0"/>
                </a:cxn>
                <a:cxn ang="0">
                  <a:pos x="connsiteX1" y="connsiteY1"/>
                </a:cxn>
              </a:cxnLst>
              <a:rect l="l" t="t" r="r" b="b"/>
              <a:pathLst>
                <a:path w="333375" h="381000">
                  <a:moveTo>
                    <a:pt x="0" y="0"/>
                  </a:moveTo>
                  <a:lnTo>
                    <a:pt x="333375" y="381000"/>
                  </a:lnTo>
                </a:path>
              </a:pathLst>
            </a:custGeom>
            <a:noFill/>
            <a:ln w="38100">
              <a:tailEnd type="stealt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9177" name="TextBox 63"/>
            <p:cNvSpPr txBox="1">
              <a:spLocks noChangeArrowheads="1"/>
            </p:cNvSpPr>
            <p:nvPr/>
          </p:nvSpPr>
          <p:spPr bwMode="auto">
            <a:xfrm>
              <a:off x="4816506" y="4578594"/>
              <a:ext cx="1644157" cy="3790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000" dirty="0">
                  <a:solidFill>
                    <a:prstClr val="black"/>
                  </a:solidFill>
                  <a:latin typeface="Bauhaus 93" pitchFamily="82" charset="0"/>
                </a:rPr>
                <a:t>522 </a:t>
              </a:r>
              <a:r>
                <a:rPr lang="en-US" altLang="en-US" sz="1000" dirty="0" err="1">
                  <a:solidFill>
                    <a:prstClr val="black"/>
                  </a:solidFill>
                  <a:latin typeface="Bauhaus 93" pitchFamily="82" charset="0"/>
                </a:rPr>
                <a:t>a</a:t>
              </a:r>
              <a:r>
                <a:rPr lang="en-US" altLang="en-US" sz="1000" dirty="0" err="1" smtClean="0">
                  <a:solidFill>
                    <a:prstClr val="black"/>
                  </a:solidFill>
                  <a:latin typeface="Bauhaus 93" pitchFamily="82" charset="0"/>
                </a:rPr>
                <a:t>C</a:t>
              </a:r>
              <a:endParaRPr lang="en-US" altLang="en-US" sz="1000" dirty="0">
                <a:solidFill>
                  <a:prstClr val="black"/>
                </a:solidFill>
                <a:latin typeface="Bauhaus 93" pitchFamily="82" charset="0"/>
              </a:endParaRPr>
            </a:p>
            <a:p>
              <a:pPr eaLnBrk="1" fontAlgn="base" hangingPunct="1">
                <a:spcBef>
                  <a:spcPct val="0"/>
                </a:spcBef>
                <a:spcAft>
                  <a:spcPct val="0"/>
                </a:spcAft>
              </a:pPr>
              <a:r>
                <a:rPr lang="en-US" altLang="en-US" sz="1000" dirty="0" err="1" smtClean="0">
                  <a:solidFill>
                    <a:prstClr val="black"/>
                  </a:solidFill>
                </a:rPr>
                <a:t>Darío</a:t>
              </a:r>
              <a:r>
                <a:rPr lang="en-US" altLang="en-US" sz="1000" dirty="0" smtClean="0">
                  <a:solidFill>
                    <a:prstClr val="black"/>
                  </a:solidFill>
                </a:rPr>
                <a:t> </a:t>
              </a:r>
              <a:r>
                <a:rPr lang="en-US" altLang="en-US" sz="1000" dirty="0" err="1" smtClean="0">
                  <a:solidFill>
                    <a:prstClr val="black"/>
                  </a:solidFill>
                </a:rPr>
                <a:t>llega</a:t>
              </a:r>
              <a:r>
                <a:rPr lang="en-US" altLang="en-US" sz="1000" dirty="0" smtClean="0">
                  <a:solidFill>
                    <a:prstClr val="black"/>
                  </a:solidFill>
                </a:rPr>
                <a:t> a </a:t>
              </a:r>
              <a:r>
                <a:rPr lang="en-US" altLang="en-US" sz="1000" dirty="0" err="1" smtClean="0">
                  <a:solidFill>
                    <a:prstClr val="black"/>
                  </a:solidFill>
                </a:rPr>
                <a:t>ser</a:t>
              </a:r>
              <a:r>
                <a:rPr lang="en-US" altLang="en-US" sz="1000" dirty="0" smtClean="0">
                  <a:solidFill>
                    <a:prstClr val="black"/>
                  </a:solidFill>
                </a:rPr>
                <a:t> </a:t>
              </a:r>
              <a:r>
                <a:rPr lang="en-US" altLang="en-US" sz="1000" dirty="0" err="1" smtClean="0">
                  <a:solidFill>
                    <a:prstClr val="black"/>
                  </a:solidFill>
                </a:rPr>
                <a:t>emperador</a:t>
              </a:r>
              <a:endParaRPr lang="en-US" altLang="en-US" sz="1000" dirty="0">
                <a:solidFill>
                  <a:prstClr val="black"/>
                </a:solidFill>
              </a:endParaRPr>
            </a:p>
          </p:txBody>
        </p:sp>
        <p:sp>
          <p:nvSpPr>
            <p:cNvPr id="49178" name="TextBox 64"/>
            <p:cNvSpPr txBox="1">
              <a:spLocks noChangeArrowheads="1"/>
            </p:cNvSpPr>
            <p:nvPr/>
          </p:nvSpPr>
          <p:spPr bwMode="auto">
            <a:xfrm>
              <a:off x="4877701" y="4246202"/>
              <a:ext cx="1827176" cy="3790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000" dirty="0">
                  <a:solidFill>
                    <a:prstClr val="black"/>
                  </a:solidFill>
                  <a:latin typeface="Bauhaus 93" pitchFamily="82" charset="0"/>
                </a:rPr>
                <a:t>520 </a:t>
              </a:r>
              <a:r>
                <a:rPr lang="en-US" altLang="en-US" sz="1000" dirty="0" err="1">
                  <a:solidFill>
                    <a:prstClr val="black"/>
                  </a:solidFill>
                  <a:latin typeface="Bauhaus 93" pitchFamily="82" charset="0"/>
                </a:rPr>
                <a:t>a</a:t>
              </a:r>
              <a:r>
                <a:rPr lang="en-US" altLang="en-US" sz="1000" dirty="0" err="1" smtClean="0">
                  <a:solidFill>
                    <a:prstClr val="black"/>
                  </a:solidFill>
                  <a:latin typeface="Bauhaus 93" pitchFamily="82" charset="0"/>
                </a:rPr>
                <a:t>C</a:t>
              </a:r>
              <a:endParaRPr lang="en-US" altLang="en-US" sz="1000" dirty="0">
                <a:solidFill>
                  <a:prstClr val="black"/>
                </a:solidFill>
                <a:latin typeface="Bauhaus 93" pitchFamily="82" charset="0"/>
              </a:endParaRPr>
            </a:p>
            <a:p>
              <a:pPr eaLnBrk="1" fontAlgn="base" hangingPunct="1">
                <a:spcBef>
                  <a:spcPct val="0"/>
                </a:spcBef>
                <a:spcAft>
                  <a:spcPct val="0"/>
                </a:spcAft>
              </a:pPr>
              <a:r>
                <a:rPr lang="en-US" altLang="en-US" sz="1000" dirty="0" err="1" smtClean="0">
                  <a:solidFill>
                    <a:prstClr val="black"/>
                  </a:solidFill>
                </a:rPr>
                <a:t>Hageo</a:t>
              </a:r>
              <a:r>
                <a:rPr lang="en-US" altLang="en-US" sz="1000" dirty="0" smtClean="0">
                  <a:solidFill>
                    <a:prstClr val="black"/>
                  </a:solidFill>
                </a:rPr>
                <a:t>: </a:t>
              </a:r>
              <a:r>
                <a:rPr lang="en-US" altLang="en-US" sz="1000" dirty="0" err="1" smtClean="0">
                  <a:solidFill>
                    <a:prstClr val="black"/>
                  </a:solidFill>
                </a:rPr>
                <a:t>reconstruyan</a:t>
              </a:r>
              <a:r>
                <a:rPr lang="en-US" altLang="en-US" sz="1000" dirty="0" smtClean="0">
                  <a:solidFill>
                    <a:prstClr val="black"/>
                  </a:solidFill>
                </a:rPr>
                <a:t> el </a:t>
              </a:r>
              <a:r>
                <a:rPr lang="en-US" altLang="en-US" sz="1000" dirty="0" err="1" smtClean="0">
                  <a:solidFill>
                    <a:prstClr val="black"/>
                  </a:solidFill>
                </a:rPr>
                <a:t>templo</a:t>
              </a:r>
              <a:endParaRPr lang="en-US" altLang="en-US" sz="1000" dirty="0">
                <a:solidFill>
                  <a:prstClr val="black"/>
                </a:solidFill>
              </a:endParaRPr>
            </a:p>
          </p:txBody>
        </p:sp>
        <p:sp>
          <p:nvSpPr>
            <p:cNvPr id="49179" name="TextBox 65"/>
            <p:cNvSpPr txBox="1">
              <a:spLocks noChangeArrowheads="1"/>
            </p:cNvSpPr>
            <p:nvPr/>
          </p:nvSpPr>
          <p:spPr bwMode="auto">
            <a:xfrm>
              <a:off x="4451596" y="4005193"/>
              <a:ext cx="1644157" cy="26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200" dirty="0">
                  <a:solidFill>
                    <a:prstClr val="black"/>
                  </a:solidFill>
                  <a:latin typeface="Bauhaus 93" pitchFamily="82" charset="0"/>
                </a:rPr>
                <a:t>70 </a:t>
              </a:r>
              <a:r>
                <a:rPr lang="en-US" altLang="en-US" sz="1200" dirty="0" err="1" smtClean="0">
                  <a:solidFill>
                    <a:prstClr val="black"/>
                  </a:solidFill>
                  <a:latin typeface="Bauhaus 93" pitchFamily="82" charset="0"/>
                </a:rPr>
                <a:t>años</a:t>
              </a:r>
              <a:endParaRPr lang="en-US" altLang="en-US" sz="1200" dirty="0">
                <a:solidFill>
                  <a:prstClr val="black"/>
                </a:solidFill>
              </a:endParaRPr>
            </a:p>
          </p:txBody>
        </p:sp>
      </p:grpSp>
      <p:sp>
        <p:nvSpPr>
          <p:cNvPr id="49157" name="TextBox 67"/>
          <p:cNvSpPr txBox="1">
            <a:spLocks noChangeArrowheads="1"/>
          </p:cNvSpPr>
          <p:nvPr/>
        </p:nvSpPr>
        <p:spPr bwMode="auto">
          <a:xfrm>
            <a:off x="1066800" y="1197180"/>
            <a:ext cx="3957638" cy="12772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100" b="1" dirty="0" err="1" smtClean="0">
                <a:solidFill>
                  <a:prstClr val="black"/>
                </a:solidFill>
              </a:rPr>
              <a:t>Jeremías</a:t>
            </a:r>
            <a:r>
              <a:rPr lang="en-US" altLang="en-US" sz="1100" b="1" dirty="0" smtClean="0">
                <a:solidFill>
                  <a:prstClr val="black"/>
                </a:solidFill>
              </a:rPr>
              <a:t> 25:11-12 (NBLA) </a:t>
            </a:r>
            <a:r>
              <a:rPr lang="en-US" altLang="en-US" sz="1100" dirty="0">
                <a:solidFill>
                  <a:prstClr val="black"/>
                </a:solidFill>
              </a:rPr>
              <a:t/>
            </a:r>
            <a:br>
              <a:rPr lang="en-US" altLang="en-US" sz="1100" dirty="0">
                <a:solidFill>
                  <a:prstClr val="black"/>
                </a:solidFill>
              </a:rPr>
            </a:br>
            <a:r>
              <a:rPr lang="en-US" altLang="en-US" sz="1100" baseline="30000" dirty="0" smtClean="0">
                <a:solidFill>
                  <a:prstClr val="black"/>
                </a:solidFill>
              </a:rPr>
              <a:t>11</a:t>
            </a:r>
            <a:r>
              <a:rPr lang="es-ES" altLang="en-US" sz="1100" dirty="0">
                <a:solidFill>
                  <a:prstClr val="black"/>
                </a:solidFill>
              </a:rPr>
              <a:t> Toda esta tierra será desolación y horror, y estas naciones servirán setenta años al rey de Babilonia. </a:t>
            </a:r>
            <a:r>
              <a:rPr lang="es-ES" altLang="en-US" sz="1100" dirty="0" smtClean="0">
                <a:solidFill>
                  <a:prstClr val="black"/>
                </a:solidFill>
              </a:rPr>
              <a:t>12</a:t>
            </a:r>
            <a:r>
              <a:rPr lang="es-ES" altLang="en-US" sz="1100" dirty="0">
                <a:solidFill>
                  <a:prstClr val="black"/>
                </a:solidFill>
              </a:rPr>
              <a:t>  ”Después que se hayan cumplido los setenta años, castigaré al rey de Babilonia y a esa nación por su iniquidad”, declara el SEÑOR, “y a la tierra de los caldeos la haré una desolación eterna. </a:t>
            </a:r>
            <a:endParaRPr lang="en-US" altLang="en-US" sz="1100" dirty="0">
              <a:solidFill>
                <a:prstClr val="black"/>
              </a:solidFill>
            </a:endParaRPr>
          </a:p>
        </p:txBody>
      </p:sp>
      <p:sp>
        <p:nvSpPr>
          <p:cNvPr id="49158" name="TextBox 68"/>
          <p:cNvSpPr txBox="1">
            <a:spLocks noChangeArrowheads="1"/>
          </p:cNvSpPr>
          <p:nvPr/>
        </p:nvSpPr>
        <p:spPr bwMode="auto">
          <a:xfrm>
            <a:off x="5085474" y="1219766"/>
            <a:ext cx="3956050" cy="2462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100" b="1" dirty="0" smtClean="0">
                <a:solidFill>
                  <a:prstClr val="black"/>
                </a:solidFill>
              </a:rPr>
              <a:t>Jer. 29:10-14 – Carta a </a:t>
            </a:r>
            <a:r>
              <a:rPr lang="en-US" altLang="en-US" sz="1100" b="1" dirty="0" err="1" smtClean="0">
                <a:solidFill>
                  <a:prstClr val="black"/>
                </a:solidFill>
              </a:rPr>
              <a:t>los</a:t>
            </a:r>
            <a:r>
              <a:rPr lang="en-US" altLang="en-US" sz="1100" b="1" dirty="0" smtClean="0">
                <a:solidFill>
                  <a:prstClr val="black"/>
                </a:solidFill>
              </a:rPr>
              <a:t> </a:t>
            </a:r>
            <a:r>
              <a:rPr lang="en-US" altLang="en-US" sz="1100" b="1" dirty="0" err="1" smtClean="0">
                <a:solidFill>
                  <a:prstClr val="black"/>
                </a:solidFill>
              </a:rPr>
              <a:t>desterrados</a:t>
            </a:r>
            <a:r>
              <a:rPr lang="en-US" altLang="en-US" sz="1100" b="1" dirty="0" smtClean="0">
                <a:solidFill>
                  <a:prstClr val="black"/>
                </a:solidFill>
              </a:rPr>
              <a:t> </a:t>
            </a:r>
            <a:r>
              <a:rPr lang="en-US" altLang="en-US" sz="1100" b="1" dirty="0" err="1" smtClean="0">
                <a:solidFill>
                  <a:prstClr val="black"/>
                </a:solidFill>
              </a:rPr>
              <a:t>en</a:t>
            </a:r>
            <a:r>
              <a:rPr lang="en-US" altLang="en-US" sz="1100" b="1" dirty="0" smtClean="0">
                <a:solidFill>
                  <a:prstClr val="black"/>
                </a:solidFill>
              </a:rPr>
              <a:t> </a:t>
            </a:r>
            <a:r>
              <a:rPr lang="en-US" altLang="en-US" sz="1100" b="1" dirty="0" err="1" smtClean="0">
                <a:solidFill>
                  <a:prstClr val="black"/>
                </a:solidFill>
              </a:rPr>
              <a:t>Babilonia</a:t>
            </a:r>
            <a:r>
              <a:rPr lang="en-US" altLang="en-US" sz="1100" dirty="0">
                <a:solidFill>
                  <a:prstClr val="black"/>
                </a:solidFill>
              </a:rPr>
              <a:t/>
            </a:r>
            <a:br>
              <a:rPr lang="en-US" altLang="en-US" sz="1100" dirty="0">
                <a:solidFill>
                  <a:prstClr val="black"/>
                </a:solidFill>
              </a:rPr>
            </a:br>
            <a:r>
              <a:rPr lang="en-US" altLang="en-US" sz="1100" baseline="30000" dirty="0" smtClean="0">
                <a:solidFill>
                  <a:prstClr val="black"/>
                </a:solidFill>
              </a:rPr>
              <a:t>10</a:t>
            </a:r>
            <a:r>
              <a:rPr lang="en-US" altLang="en-US" sz="1100" dirty="0" smtClean="0">
                <a:solidFill>
                  <a:prstClr val="black"/>
                </a:solidFill>
              </a:rPr>
              <a:t>“</a:t>
            </a:r>
            <a:r>
              <a:rPr lang="es-ES" altLang="en-US" sz="1100" dirty="0" smtClean="0">
                <a:solidFill>
                  <a:prstClr val="black"/>
                </a:solidFill>
              </a:rPr>
              <a:t>Pues </a:t>
            </a:r>
            <a:r>
              <a:rPr lang="es-ES" altLang="en-US" sz="1100" dirty="0">
                <a:solidFill>
                  <a:prstClr val="black"/>
                </a:solidFill>
              </a:rPr>
              <a:t>así dice el SEÑOR: “Cuando se le hayan cumplido a Babilonia setenta años, Yo los visitaré y cumpliré Mi buena palabra de hacerlos volver a este lugar. </a:t>
            </a:r>
            <a:r>
              <a:rPr lang="es-ES" altLang="en-US" sz="1100" dirty="0" smtClean="0">
                <a:solidFill>
                  <a:prstClr val="black"/>
                </a:solidFill>
              </a:rPr>
              <a:t>11</a:t>
            </a:r>
            <a:r>
              <a:rPr lang="es-ES" altLang="en-US" sz="1100" dirty="0">
                <a:solidFill>
                  <a:prstClr val="black"/>
                </a:solidFill>
              </a:rPr>
              <a:t>  Porque Yo sé los planes que tengo para ustedes”, declara el SEÑOR, “planes de bienestar y no de calamidad, para darles un futuro y una esperanza. </a:t>
            </a:r>
            <a:r>
              <a:rPr lang="es-ES" altLang="en-US" sz="1100" dirty="0" smtClean="0">
                <a:solidFill>
                  <a:prstClr val="black"/>
                </a:solidFill>
              </a:rPr>
              <a:t>12</a:t>
            </a:r>
            <a:r>
              <a:rPr lang="es-ES" altLang="en-US" sz="1100" dirty="0">
                <a:solidFill>
                  <a:prstClr val="black"/>
                </a:solidFill>
              </a:rPr>
              <a:t>  Ustedes me invocarán y vendrán a rogarme, y Yo los escucharé. </a:t>
            </a:r>
            <a:r>
              <a:rPr lang="es-ES" altLang="en-US" sz="1100" dirty="0" smtClean="0">
                <a:solidFill>
                  <a:prstClr val="black"/>
                </a:solidFill>
              </a:rPr>
              <a:t>13</a:t>
            </a:r>
            <a:r>
              <a:rPr lang="es-ES" altLang="en-US" sz="1100" dirty="0">
                <a:solidFill>
                  <a:prstClr val="black"/>
                </a:solidFill>
              </a:rPr>
              <a:t>  Me buscarán y me encontrarán, cuando me busquen de todo corazón. </a:t>
            </a:r>
            <a:r>
              <a:rPr lang="es-ES" altLang="en-US" sz="1100" dirty="0" smtClean="0">
                <a:solidFill>
                  <a:prstClr val="black"/>
                </a:solidFill>
              </a:rPr>
              <a:t>14</a:t>
            </a:r>
            <a:r>
              <a:rPr lang="es-ES" altLang="en-US" sz="1100" dirty="0">
                <a:solidFill>
                  <a:prstClr val="black"/>
                </a:solidFill>
              </a:rPr>
              <a:t>  Me dejaré hallar de ustedes”, declara el SEÑOR, “y restauraré su bienestar y los reuniré de todas las naciones y de todos los lugares adonde los expulsé”, declara el SEÑOR, “y los traeré de nuevo al lugar desde donde los envié al destierro”.</a:t>
            </a:r>
            <a:endParaRPr lang="en-US" altLang="en-US" sz="1100" dirty="0">
              <a:solidFill>
                <a:prstClr val="black"/>
              </a:solidFill>
            </a:endParaRPr>
          </a:p>
        </p:txBody>
      </p:sp>
      <p:sp>
        <p:nvSpPr>
          <p:cNvPr id="49159" name="TextBox 69"/>
          <p:cNvSpPr txBox="1">
            <a:spLocks noChangeArrowheads="1"/>
          </p:cNvSpPr>
          <p:nvPr/>
        </p:nvSpPr>
        <p:spPr bwMode="auto">
          <a:xfrm>
            <a:off x="1088244" y="2373928"/>
            <a:ext cx="382746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100" b="1" dirty="0">
                <a:solidFill>
                  <a:prstClr val="black"/>
                </a:solidFill>
              </a:rPr>
              <a:t>Daniel </a:t>
            </a:r>
            <a:r>
              <a:rPr lang="en-US" altLang="en-US" sz="1100" b="1" dirty="0" smtClean="0">
                <a:solidFill>
                  <a:prstClr val="black"/>
                </a:solidFill>
              </a:rPr>
              <a:t>9:1-2 (NBLA) </a:t>
            </a:r>
            <a:r>
              <a:rPr lang="en-US" altLang="en-US" sz="1100" dirty="0">
                <a:solidFill>
                  <a:prstClr val="black"/>
                </a:solidFill>
              </a:rPr>
              <a:t/>
            </a:r>
            <a:br>
              <a:rPr lang="en-US" altLang="en-US" sz="1100" dirty="0">
                <a:solidFill>
                  <a:prstClr val="black"/>
                </a:solidFill>
              </a:rPr>
            </a:br>
            <a:r>
              <a:rPr lang="en-US" altLang="en-US" sz="1100" baseline="30000" dirty="0" smtClean="0">
                <a:solidFill>
                  <a:prstClr val="black"/>
                </a:solidFill>
              </a:rPr>
              <a:t>1</a:t>
            </a:r>
            <a:r>
              <a:rPr lang="es-ES" altLang="en-US" sz="1100" dirty="0" smtClean="0">
                <a:solidFill>
                  <a:prstClr val="black"/>
                </a:solidFill>
              </a:rPr>
              <a:t>En </a:t>
            </a:r>
            <a:r>
              <a:rPr lang="es-ES" altLang="en-US" sz="1100" dirty="0">
                <a:solidFill>
                  <a:prstClr val="black"/>
                </a:solidFill>
              </a:rPr>
              <a:t>el año primero de Darío, hijo de </a:t>
            </a:r>
            <a:r>
              <a:rPr lang="es-ES" altLang="en-US" sz="1100" dirty="0" err="1">
                <a:solidFill>
                  <a:prstClr val="black"/>
                </a:solidFill>
              </a:rPr>
              <a:t>Asuero</a:t>
            </a:r>
            <a:r>
              <a:rPr lang="es-ES" altLang="en-US" sz="1100" dirty="0">
                <a:solidFill>
                  <a:prstClr val="black"/>
                </a:solidFill>
              </a:rPr>
              <a:t>, descendiente de los medos, que fue constituido rey sobre el reino de los caldeos, </a:t>
            </a:r>
            <a:r>
              <a:rPr lang="es-ES" altLang="en-US" sz="1100" dirty="0" smtClean="0">
                <a:solidFill>
                  <a:prstClr val="black"/>
                </a:solidFill>
              </a:rPr>
              <a:t>2</a:t>
            </a:r>
            <a:r>
              <a:rPr lang="es-ES" altLang="en-US" sz="1100" dirty="0">
                <a:solidFill>
                  <a:prstClr val="black"/>
                </a:solidFill>
              </a:rPr>
              <a:t>  en el año primero de su reinado, yo, Daniel, pude entender en los libros el número de los años en que, por palabra del SEÑOR que fue revelada al profeta Jeremías, debían cumplirse las desolaciones de Jerusalén: setenta años. </a:t>
            </a:r>
            <a:endParaRPr lang="en-US" altLang="en-US" sz="1100" dirty="0">
              <a:solidFill>
                <a:prstClr val="black"/>
              </a:solidFill>
            </a:endParaRPr>
          </a:p>
        </p:txBody>
      </p:sp>
      <p:sp>
        <p:nvSpPr>
          <p:cNvPr id="49160" name="TextBox 1"/>
          <p:cNvSpPr txBox="1">
            <a:spLocks noChangeArrowheads="1"/>
          </p:cNvSpPr>
          <p:nvPr/>
        </p:nvSpPr>
        <p:spPr bwMode="auto">
          <a:xfrm>
            <a:off x="2654306" y="2373928"/>
            <a:ext cx="200247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100" b="1" dirty="0" err="1" smtClean="0">
                <a:solidFill>
                  <a:srgbClr val="7030A0"/>
                </a:solidFill>
              </a:rPr>
              <a:t>Gobernador</a:t>
            </a:r>
            <a:r>
              <a:rPr lang="en-US" altLang="en-US" sz="1100" b="1" dirty="0" smtClean="0">
                <a:solidFill>
                  <a:srgbClr val="7030A0"/>
                </a:solidFill>
              </a:rPr>
              <a:t> de </a:t>
            </a:r>
            <a:r>
              <a:rPr lang="en-US" altLang="en-US" sz="1100" b="1" dirty="0" err="1" smtClean="0">
                <a:solidFill>
                  <a:srgbClr val="7030A0"/>
                </a:solidFill>
              </a:rPr>
              <a:t>los</a:t>
            </a:r>
            <a:r>
              <a:rPr lang="en-US" altLang="en-US" sz="1100" b="1" dirty="0" smtClean="0">
                <a:solidFill>
                  <a:srgbClr val="7030A0"/>
                </a:solidFill>
              </a:rPr>
              <a:t> </a:t>
            </a:r>
            <a:r>
              <a:rPr lang="en-US" altLang="en-US" sz="1100" b="1" dirty="0" err="1" smtClean="0">
                <a:solidFill>
                  <a:srgbClr val="7030A0"/>
                </a:solidFill>
              </a:rPr>
              <a:t>caldeos</a:t>
            </a:r>
            <a:endParaRPr lang="en-US" altLang="en-US" sz="1100" b="1" dirty="0">
              <a:solidFill>
                <a:srgbClr val="7030A0"/>
              </a:solidFill>
            </a:endParaRPr>
          </a:p>
        </p:txBody>
      </p:sp>
    </p:spTree>
    <p:extLst>
      <p:ext uri="{BB962C8B-B14F-4D97-AF65-F5344CB8AC3E}">
        <p14:creationId xmlns:p14="http://schemas.microsoft.com/office/powerpoint/2010/main" val="1656592622"/>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81364"/>
          </a:xfrm>
        </p:spPr>
        <p:txBody>
          <a:bodyPr>
            <a:normAutofit/>
          </a:bodyPr>
          <a:lstStyle/>
          <a:p>
            <a:pPr lvl="1" algn="ctr" defTabSz="913448" rtl="0">
              <a:spcBef>
                <a:spcPct val="0"/>
              </a:spcBef>
            </a:pPr>
            <a:r>
              <a:rPr lang="en-US" sz="3200" dirty="0" smtClean="0">
                <a:solidFill>
                  <a:srgbClr val="FFFF00"/>
                </a:solidFill>
                <a:latin typeface="Arial" panose="020B0604020202020204" pitchFamily="34" charset="0"/>
                <a:cs typeface="Arial" panose="020B0604020202020204" pitchFamily="34" charset="0"/>
              </a:rPr>
              <a:t>La </a:t>
            </a:r>
            <a:r>
              <a:rPr lang="en-US" sz="3200" dirty="0" err="1" smtClean="0">
                <a:solidFill>
                  <a:srgbClr val="FFFF00"/>
                </a:solidFill>
                <a:latin typeface="Arial" panose="020B0604020202020204" pitchFamily="34" charset="0"/>
                <a:cs typeface="Arial" panose="020B0604020202020204" pitchFamily="34" charset="0"/>
              </a:rPr>
              <a:t>oración</a:t>
            </a:r>
            <a:r>
              <a:rPr lang="en-US" sz="3200" dirty="0" smtClean="0">
                <a:solidFill>
                  <a:srgbClr val="FFFF00"/>
                </a:solidFill>
                <a:latin typeface="Arial" panose="020B0604020202020204" pitchFamily="34" charset="0"/>
                <a:cs typeface="Arial" panose="020B0604020202020204" pitchFamily="34" charset="0"/>
              </a:rPr>
              <a:t> de Daniel</a:t>
            </a:r>
            <a:br>
              <a:rPr lang="en-US" sz="3200" dirty="0" smtClean="0">
                <a:solidFill>
                  <a:srgbClr val="FFFF00"/>
                </a:solidFill>
                <a:latin typeface="Arial" panose="020B0604020202020204" pitchFamily="34" charset="0"/>
                <a:cs typeface="Arial" panose="020B0604020202020204" pitchFamily="34" charset="0"/>
              </a:rPr>
            </a:br>
            <a:r>
              <a:rPr lang="en-US" sz="3200" b="1" i="1" dirty="0" err="1" smtClean="0">
                <a:solidFill>
                  <a:srgbClr val="FFFF00"/>
                </a:solidFill>
                <a:latin typeface="Arial" panose="020B0604020202020204" pitchFamily="34" charset="0"/>
                <a:cs typeface="Arial" panose="020B0604020202020204" pitchFamily="34" charset="0"/>
              </a:rPr>
              <a:t>Volvió</a:t>
            </a:r>
            <a:r>
              <a:rPr lang="en-US" sz="3200" b="1" i="1" dirty="0" smtClean="0">
                <a:solidFill>
                  <a:srgbClr val="FFFF00"/>
                </a:solidFill>
                <a:latin typeface="Arial" panose="020B0604020202020204" pitchFamily="34" charset="0"/>
                <a:cs typeface="Arial" panose="020B0604020202020204" pitchFamily="34" charset="0"/>
              </a:rPr>
              <a:t> </a:t>
            </a:r>
            <a:r>
              <a:rPr lang="en-US" sz="3200" b="1" i="1" dirty="0" err="1" smtClean="0">
                <a:solidFill>
                  <a:srgbClr val="FFFF00"/>
                </a:solidFill>
                <a:latin typeface="Arial" panose="020B0604020202020204" pitchFamily="34" charset="0"/>
                <a:cs typeface="Arial" panose="020B0604020202020204" pitchFamily="34" charset="0"/>
              </a:rPr>
              <a:t>su</a:t>
            </a:r>
            <a:r>
              <a:rPr lang="en-US" sz="3200" b="1" i="1" dirty="0" smtClean="0">
                <a:solidFill>
                  <a:srgbClr val="FFFF00"/>
                </a:solidFill>
                <a:latin typeface="Arial" panose="020B0604020202020204" pitchFamily="34" charset="0"/>
                <a:cs typeface="Arial" panose="020B0604020202020204" pitchFamily="34" charset="0"/>
              </a:rPr>
              <a:t> rostro</a:t>
            </a:r>
            <a:endParaRPr lang="en-US" sz="3200" dirty="0">
              <a:solidFill>
                <a:srgbClr val="FFFF00"/>
              </a:solidFill>
              <a:latin typeface="Arial" panose="020B0604020202020204" pitchFamily="34" charset="0"/>
              <a:cs typeface="Arial" panose="020B0604020202020204" pitchFamily="34" charset="0"/>
            </a:endParaRPr>
          </a:p>
        </p:txBody>
      </p:sp>
      <p:sp>
        <p:nvSpPr>
          <p:cNvPr id="4" name="TextBox 3"/>
          <p:cNvSpPr txBox="1"/>
          <p:nvPr/>
        </p:nvSpPr>
        <p:spPr>
          <a:xfrm>
            <a:off x="413481" y="1407388"/>
            <a:ext cx="4500439" cy="1200329"/>
          </a:xfrm>
          <a:prstGeom prst="rect">
            <a:avLst/>
          </a:prstGeom>
          <a:noFill/>
        </p:spPr>
        <p:txBody>
          <a:bodyPr wrap="square" rtlCol="0">
            <a:spAutoFit/>
          </a:bodyPr>
          <a:lstStyle/>
          <a:p>
            <a:pPr defTabSz="913448"/>
            <a:r>
              <a:rPr lang="en-US" b="1" dirty="0" smtClean="0">
                <a:solidFill>
                  <a:prstClr val="black"/>
                </a:solidFill>
              </a:rPr>
              <a:t>Daniel 9:3 (NBLA) </a:t>
            </a:r>
            <a:r>
              <a:rPr lang="en-US" dirty="0">
                <a:solidFill>
                  <a:prstClr val="black"/>
                </a:solidFill>
              </a:rPr>
              <a:t/>
            </a:r>
            <a:br>
              <a:rPr lang="en-US" dirty="0">
                <a:solidFill>
                  <a:prstClr val="black"/>
                </a:solidFill>
              </a:rPr>
            </a:br>
            <a:r>
              <a:rPr lang="en-US" baseline="30000" dirty="0" smtClean="0">
                <a:solidFill>
                  <a:prstClr val="black"/>
                </a:solidFill>
              </a:rPr>
              <a:t>3</a:t>
            </a:r>
            <a:r>
              <a:rPr lang="es-ES" dirty="0" smtClean="0">
                <a:solidFill>
                  <a:prstClr val="black"/>
                </a:solidFill>
              </a:rPr>
              <a:t>Volví </a:t>
            </a:r>
            <a:r>
              <a:rPr lang="es-ES" dirty="0">
                <a:solidFill>
                  <a:prstClr val="black"/>
                </a:solidFill>
              </a:rPr>
              <a:t>mi rostro a Dios el Señor para buscarlo en oración y súplicas, en ayuno, cilicio y ceniza. </a:t>
            </a:r>
            <a:endParaRPr lang="en-US" dirty="0">
              <a:solidFill>
                <a:prstClr val="black"/>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5437" y="2680996"/>
            <a:ext cx="5872702" cy="2848260"/>
          </a:xfrm>
          <a:prstGeom prst="rect">
            <a:avLst/>
          </a:prstGeom>
        </p:spPr>
      </p:pic>
      <p:sp>
        <p:nvSpPr>
          <p:cNvPr id="6" name="Rectangle 5"/>
          <p:cNvSpPr/>
          <p:nvPr/>
        </p:nvSpPr>
        <p:spPr>
          <a:xfrm>
            <a:off x="4293704" y="3045350"/>
            <a:ext cx="1105232" cy="15425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48"/>
            <a:endParaRPr lang="en-US">
              <a:solidFill>
                <a:prstClr val="white"/>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3704" y="3692423"/>
            <a:ext cx="1105232" cy="10284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208" y="2680996"/>
            <a:ext cx="1640351" cy="2460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063990" y="1393159"/>
            <a:ext cx="3425082" cy="923330"/>
          </a:xfrm>
          <a:prstGeom prst="rect">
            <a:avLst/>
          </a:prstGeom>
          <a:solidFill>
            <a:schemeClr val="bg1"/>
          </a:solidFill>
        </p:spPr>
        <p:txBody>
          <a:bodyPr wrap="square" rtlCol="0">
            <a:spAutoFit/>
          </a:bodyPr>
          <a:lstStyle/>
          <a:p>
            <a:pPr defTabSz="913448"/>
            <a:r>
              <a:rPr lang="en-US" b="1" dirty="0" smtClean="0">
                <a:solidFill>
                  <a:prstClr val="black"/>
                </a:solidFill>
              </a:rPr>
              <a:t>Daniel 9:4 (NBLA) </a:t>
            </a:r>
            <a:r>
              <a:rPr lang="en-US" dirty="0">
                <a:solidFill>
                  <a:prstClr val="black"/>
                </a:solidFill>
              </a:rPr>
              <a:t/>
            </a:r>
            <a:br>
              <a:rPr lang="en-US" dirty="0">
                <a:solidFill>
                  <a:prstClr val="black"/>
                </a:solidFill>
              </a:rPr>
            </a:br>
            <a:r>
              <a:rPr lang="en-US" baseline="30000" dirty="0" smtClean="0">
                <a:solidFill>
                  <a:prstClr val="black"/>
                </a:solidFill>
              </a:rPr>
              <a:t>4</a:t>
            </a:r>
            <a:r>
              <a:rPr lang="es-ES" dirty="0" smtClean="0">
                <a:solidFill>
                  <a:prstClr val="black"/>
                </a:solidFill>
              </a:rPr>
              <a:t>Oré </a:t>
            </a:r>
            <a:r>
              <a:rPr lang="es-ES" dirty="0">
                <a:solidFill>
                  <a:prstClr val="black"/>
                </a:solidFill>
              </a:rPr>
              <a:t>al SEÑOR mi Dios e hice confesión y dije:</a:t>
            </a:r>
            <a:r>
              <a:rPr lang="en-US" dirty="0" smtClean="0">
                <a:solidFill>
                  <a:prstClr val="black"/>
                </a:solidFill>
              </a:rPr>
              <a:t>…</a:t>
            </a:r>
            <a:endParaRPr lang="en-US" dirty="0">
              <a:solidFill>
                <a:prstClr val="black"/>
              </a:solidFill>
            </a:endParaRPr>
          </a:p>
        </p:txBody>
      </p:sp>
    </p:spTree>
    <p:extLst>
      <p:ext uri="{BB962C8B-B14F-4D97-AF65-F5344CB8AC3E}">
        <p14:creationId xmlns:p14="http://schemas.microsoft.com/office/powerpoint/2010/main" val="22236205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943600" y="342900"/>
            <a:ext cx="2895600" cy="1676400"/>
          </a:xfrm>
          <a:solidFill>
            <a:schemeClr val="bg1"/>
          </a:solidFill>
          <a:ln>
            <a:solidFill>
              <a:schemeClr val="tx1"/>
            </a:solidFill>
          </a:ln>
          <a:effectLst>
            <a:outerShdw blurRad="50800" dist="38100" dir="2700000" algn="tl" rotWithShape="0">
              <a:prstClr val="black">
                <a:alpha val="40000"/>
              </a:prstClr>
            </a:outerShdw>
          </a:effectLst>
        </p:spPr>
        <p:txBody>
          <a:bodyPr>
            <a:noAutofit/>
          </a:bodyPr>
          <a:lstStyle/>
          <a:p>
            <a:r>
              <a:rPr lang="en-US" sz="3600" dirty="0" err="1" smtClean="0"/>
              <a:t>Prueba</a:t>
            </a:r>
            <a:r>
              <a:rPr lang="en-US" sz="3600" dirty="0" smtClean="0"/>
              <a:t> de </a:t>
            </a:r>
            <a:r>
              <a:rPr lang="en-US" sz="3600" dirty="0" err="1" smtClean="0"/>
              <a:t>repaso</a:t>
            </a:r>
            <a:r>
              <a:rPr lang="en-US" sz="3600" dirty="0" smtClean="0"/>
              <a:t> </a:t>
            </a:r>
            <a:r>
              <a:rPr lang="en-US" sz="3600" dirty="0" err="1" smtClean="0"/>
              <a:t>sobre</a:t>
            </a:r>
            <a:r>
              <a:rPr lang="en-US" sz="3600" dirty="0" smtClean="0"/>
              <a:t> la </a:t>
            </a:r>
            <a:r>
              <a:rPr lang="en-US" sz="3600" dirty="0" err="1" smtClean="0"/>
              <a:t>lección</a:t>
            </a:r>
            <a:r>
              <a:rPr lang="en-US" sz="3600" dirty="0" smtClean="0"/>
              <a:t> 1</a:t>
            </a:r>
            <a:endParaRPr lang="en-US" sz="3600" dirty="0"/>
          </a:p>
        </p:txBody>
      </p:sp>
      <p:sp>
        <p:nvSpPr>
          <p:cNvPr id="3" name="Content Placeholder 2"/>
          <p:cNvSpPr>
            <a:spLocks noGrp="1"/>
          </p:cNvSpPr>
          <p:nvPr>
            <p:ph idx="4294967295"/>
          </p:nvPr>
        </p:nvSpPr>
        <p:spPr>
          <a:xfrm>
            <a:off x="190500" y="190500"/>
            <a:ext cx="8877300" cy="5410200"/>
          </a:xfrm>
        </p:spPr>
        <p:txBody>
          <a:bodyPr>
            <a:noAutofit/>
          </a:bodyPr>
          <a:lstStyle/>
          <a:p>
            <a:pPr marL="403225" indent="-403225">
              <a:spcBef>
                <a:spcPts val="0"/>
              </a:spcBef>
              <a:buAutoNum type="arabicPeriod"/>
            </a:pPr>
            <a:r>
              <a:rPr lang="en-US" sz="1400" dirty="0" err="1" smtClean="0"/>
              <a:t>Fechas</a:t>
            </a:r>
            <a:r>
              <a:rPr lang="en-US" sz="1400" dirty="0" smtClean="0"/>
              <a:t> clave</a:t>
            </a:r>
          </a:p>
          <a:p>
            <a:pPr marL="400050" lvl="2" indent="0">
              <a:spcBef>
                <a:spcPts val="0"/>
              </a:spcBef>
              <a:buNone/>
            </a:pPr>
            <a:r>
              <a:rPr lang="en-US" sz="1400" dirty="0" smtClean="0"/>
              <a:t>_______ </a:t>
            </a:r>
            <a:r>
              <a:rPr lang="es-ES" sz="1400" dirty="0"/>
              <a:t>1er grupo de cautivos (y Daniel) llevados a </a:t>
            </a:r>
            <a:r>
              <a:rPr lang="es-ES" sz="1400" dirty="0" smtClean="0"/>
              <a:t>Babilonia</a:t>
            </a:r>
          </a:p>
          <a:p>
            <a:pPr marL="400050" lvl="2" indent="0">
              <a:spcBef>
                <a:spcPts val="0"/>
              </a:spcBef>
              <a:buNone/>
            </a:pPr>
            <a:r>
              <a:rPr lang="en-US" sz="1400" dirty="0"/>
              <a:t>_______ 2do </a:t>
            </a:r>
            <a:r>
              <a:rPr lang="en-US" sz="1400" dirty="0" err="1"/>
              <a:t>grupo</a:t>
            </a:r>
            <a:r>
              <a:rPr lang="en-US" sz="1400" dirty="0"/>
              <a:t> de </a:t>
            </a:r>
            <a:r>
              <a:rPr lang="en-US" sz="1400" dirty="0" err="1"/>
              <a:t>cautivos</a:t>
            </a:r>
            <a:r>
              <a:rPr lang="en-US" sz="1400" dirty="0"/>
              <a:t> (y Ezequiel) </a:t>
            </a:r>
            <a:r>
              <a:rPr lang="en-US" sz="1400" dirty="0" err="1"/>
              <a:t>llevados</a:t>
            </a:r>
            <a:r>
              <a:rPr lang="en-US" sz="1400" dirty="0"/>
              <a:t> a </a:t>
            </a:r>
            <a:r>
              <a:rPr lang="en-US" sz="1400" dirty="0" err="1" smtClean="0"/>
              <a:t>Babilonia</a:t>
            </a:r>
            <a:endParaRPr lang="en-US" sz="1400" b="1" dirty="0" smtClean="0"/>
          </a:p>
          <a:p>
            <a:pPr marL="400050" lvl="2" indent="0">
              <a:spcBef>
                <a:spcPts val="0"/>
              </a:spcBef>
              <a:buNone/>
            </a:pPr>
            <a:r>
              <a:rPr lang="en-US" sz="1400" dirty="0" smtClean="0"/>
              <a:t>_______ </a:t>
            </a:r>
            <a:r>
              <a:rPr lang="en-US" sz="1400" dirty="0" err="1"/>
              <a:t>Caída</a:t>
            </a:r>
            <a:r>
              <a:rPr lang="en-US" sz="1400" dirty="0"/>
              <a:t> de </a:t>
            </a:r>
            <a:r>
              <a:rPr lang="en-US" sz="1400" dirty="0" err="1"/>
              <a:t>Jerusalén</a:t>
            </a:r>
            <a:r>
              <a:rPr lang="en-US" sz="1400" dirty="0"/>
              <a:t> </a:t>
            </a:r>
            <a:endParaRPr lang="en-US" sz="1400" dirty="0" smtClean="0"/>
          </a:p>
          <a:p>
            <a:pPr marL="400050" lvl="2" indent="0">
              <a:spcBef>
                <a:spcPts val="0"/>
              </a:spcBef>
              <a:buNone/>
            </a:pPr>
            <a:r>
              <a:rPr lang="en-US" sz="1400" dirty="0" smtClean="0"/>
              <a:t>_______ </a:t>
            </a:r>
            <a:r>
              <a:rPr lang="en-US" sz="1400" dirty="0" err="1" smtClean="0"/>
              <a:t>Caída</a:t>
            </a:r>
            <a:r>
              <a:rPr lang="en-US" sz="1400" dirty="0" smtClean="0"/>
              <a:t> de </a:t>
            </a:r>
            <a:r>
              <a:rPr lang="en-US" sz="1400" dirty="0" err="1" smtClean="0"/>
              <a:t>Babilonia</a:t>
            </a:r>
            <a:endParaRPr lang="en-US" sz="1400" dirty="0" smtClean="0"/>
          </a:p>
          <a:p>
            <a:pPr marL="403225" lvl="1" indent="-403225">
              <a:spcBef>
                <a:spcPts val="0"/>
              </a:spcBef>
              <a:buNone/>
            </a:pPr>
            <a:r>
              <a:rPr lang="en-US" sz="1400" dirty="0" smtClean="0"/>
              <a:t>2.	</a:t>
            </a:r>
            <a:r>
              <a:rPr lang="en-US" sz="1400" dirty="0" err="1" smtClean="0"/>
              <a:t>Tres</a:t>
            </a:r>
            <a:r>
              <a:rPr lang="en-US" sz="1400" dirty="0" smtClean="0"/>
              <a:t> </a:t>
            </a:r>
            <a:r>
              <a:rPr lang="en-US" sz="1400" dirty="0" err="1" smtClean="0"/>
              <a:t>profetas</a:t>
            </a:r>
            <a:r>
              <a:rPr lang="en-US" sz="1400" dirty="0" smtClean="0"/>
              <a:t> </a:t>
            </a:r>
            <a:r>
              <a:rPr lang="en-US" sz="1400" dirty="0" err="1" smtClean="0"/>
              <a:t>durante</a:t>
            </a:r>
            <a:r>
              <a:rPr lang="en-US" sz="1400" dirty="0" smtClean="0"/>
              <a:t> el </a:t>
            </a:r>
            <a:r>
              <a:rPr lang="en-US" sz="1400" dirty="0" err="1" smtClean="0"/>
              <a:t>destierro</a:t>
            </a:r>
            <a:endParaRPr lang="en-US" sz="1400" dirty="0" smtClean="0"/>
          </a:p>
          <a:p>
            <a:pPr marL="400050" lvl="2" indent="0">
              <a:spcBef>
                <a:spcPts val="0"/>
              </a:spcBef>
              <a:buNone/>
            </a:pPr>
            <a:r>
              <a:rPr lang="en-US" sz="1400" dirty="0" smtClean="0"/>
              <a:t>____________ </a:t>
            </a:r>
            <a:r>
              <a:rPr lang="en-US" sz="1400" dirty="0" err="1" smtClean="0"/>
              <a:t>en</a:t>
            </a:r>
            <a:r>
              <a:rPr lang="en-US" sz="1400" dirty="0" smtClean="0"/>
              <a:t> </a:t>
            </a:r>
            <a:r>
              <a:rPr lang="en-US" sz="1400" dirty="0" err="1" smtClean="0"/>
              <a:t>Jerusalén</a:t>
            </a:r>
            <a:endParaRPr lang="en-US" sz="1400" dirty="0" smtClean="0"/>
          </a:p>
          <a:p>
            <a:pPr marL="400050" lvl="2" indent="0">
              <a:spcBef>
                <a:spcPts val="0"/>
              </a:spcBef>
              <a:buNone/>
            </a:pPr>
            <a:r>
              <a:rPr lang="en-US" sz="1400" dirty="0" smtClean="0"/>
              <a:t>____________ </a:t>
            </a:r>
            <a:r>
              <a:rPr lang="en-US" sz="1400" dirty="0" err="1" smtClean="0"/>
              <a:t>en</a:t>
            </a:r>
            <a:r>
              <a:rPr lang="en-US" sz="1400" dirty="0" smtClean="0"/>
              <a:t> </a:t>
            </a:r>
            <a:r>
              <a:rPr lang="en-US" sz="1400" dirty="0" err="1" smtClean="0"/>
              <a:t>Babilonia</a:t>
            </a:r>
            <a:r>
              <a:rPr lang="en-US" sz="1400" dirty="0" smtClean="0"/>
              <a:t>, entre el pueblo</a:t>
            </a:r>
          </a:p>
          <a:p>
            <a:pPr marL="400050" lvl="2" indent="0">
              <a:spcBef>
                <a:spcPts val="0"/>
              </a:spcBef>
              <a:buNone/>
            </a:pPr>
            <a:r>
              <a:rPr lang="en-US" sz="1400" dirty="0" smtClean="0"/>
              <a:t>____________ </a:t>
            </a:r>
            <a:r>
              <a:rPr lang="en-US" sz="1400" dirty="0" err="1" smtClean="0"/>
              <a:t>en</a:t>
            </a:r>
            <a:r>
              <a:rPr lang="en-US" sz="1400" dirty="0" smtClean="0"/>
              <a:t> </a:t>
            </a:r>
            <a:r>
              <a:rPr lang="en-US" sz="1400" dirty="0" err="1" smtClean="0"/>
              <a:t>Babilionia</a:t>
            </a:r>
            <a:r>
              <a:rPr lang="en-US" sz="1400" dirty="0" smtClean="0"/>
              <a:t>, entre </a:t>
            </a:r>
            <a:r>
              <a:rPr lang="en-US" sz="1400" dirty="0" err="1" smtClean="0"/>
              <a:t>los</a:t>
            </a:r>
            <a:r>
              <a:rPr lang="en-US" sz="1400" dirty="0" smtClean="0"/>
              <a:t> </a:t>
            </a:r>
            <a:r>
              <a:rPr lang="en-US" sz="1400" dirty="0" err="1" smtClean="0"/>
              <a:t>gobernantes</a:t>
            </a:r>
            <a:endParaRPr lang="en-US" sz="1400" dirty="0" smtClean="0"/>
          </a:p>
          <a:p>
            <a:pPr marL="403225" lvl="1" indent="-403225">
              <a:spcBef>
                <a:spcPts val="0"/>
              </a:spcBef>
              <a:buAutoNum type="arabicPeriod" startAt="3"/>
            </a:pPr>
            <a:r>
              <a:rPr lang="en-US" sz="1400" dirty="0" err="1" smtClean="0"/>
              <a:t>Cuatro</a:t>
            </a:r>
            <a:r>
              <a:rPr lang="en-US" sz="1400" dirty="0" smtClean="0"/>
              <a:t> </a:t>
            </a:r>
            <a:r>
              <a:rPr lang="en-US" sz="1400" dirty="0" err="1" smtClean="0"/>
              <a:t>gobernantes</a:t>
            </a:r>
            <a:r>
              <a:rPr lang="en-US" sz="1400" dirty="0" smtClean="0"/>
              <a:t> a </a:t>
            </a:r>
            <a:r>
              <a:rPr lang="en-US" sz="1400" dirty="0" err="1" smtClean="0"/>
              <a:t>los</a:t>
            </a:r>
            <a:r>
              <a:rPr lang="en-US" sz="1400" dirty="0" smtClean="0"/>
              <a:t> que </a:t>
            </a:r>
            <a:r>
              <a:rPr lang="en-US" sz="1400" dirty="0" err="1" smtClean="0"/>
              <a:t>sirvió</a:t>
            </a:r>
            <a:r>
              <a:rPr lang="en-US" sz="1400" dirty="0" smtClean="0"/>
              <a:t> Daniel (</a:t>
            </a:r>
            <a:r>
              <a:rPr lang="en-US" sz="1400" dirty="0" err="1" smtClean="0"/>
              <a:t>en</a:t>
            </a:r>
            <a:r>
              <a:rPr lang="en-US" sz="1400" dirty="0" smtClean="0"/>
              <a:t> el </a:t>
            </a:r>
            <a:r>
              <a:rPr lang="en-US" sz="1400" dirty="0" err="1" smtClean="0"/>
              <a:t>libro</a:t>
            </a:r>
            <a:r>
              <a:rPr lang="en-US" sz="1400" dirty="0" smtClean="0"/>
              <a:t>)</a:t>
            </a:r>
          </a:p>
          <a:p>
            <a:pPr marL="400050" lvl="2" indent="0">
              <a:spcBef>
                <a:spcPts val="0"/>
              </a:spcBef>
              <a:buNone/>
            </a:pPr>
            <a:r>
              <a:rPr lang="en-US" sz="1400" dirty="0" smtClean="0"/>
              <a:t>_________________ </a:t>
            </a:r>
            <a:r>
              <a:rPr lang="en-US" sz="1400" dirty="0" err="1" smtClean="0"/>
              <a:t>Babilonio</a:t>
            </a:r>
            <a:r>
              <a:rPr lang="en-US" sz="1400" dirty="0" smtClean="0"/>
              <a:t> (mayor)</a:t>
            </a:r>
          </a:p>
          <a:p>
            <a:pPr marL="400050" lvl="2" indent="0">
              <a:spcBef>
                <a:spcPts val="0"/>
              </a:spcBef>
              <a:buNone/>
            </a:pPr>
            <a:r>
              <a:rPr lang="en-US" sz="1400" dirty="0" smtClean="0"/>
              <a:t>_________________ </a:t>
            </a:r>
            <a:r>
              <a:rPr lang="en-US" sz="1400" dirty="0" err="1" smtClean="0"/>
              <a:t>Babylonio</a:t>
            </a:r>
            <a:r>
              <a:rPr lang="en-US" sz="1400" dirty="0" smtClean="0"/>
              <a:t> (</a:t>
            </a:r>
            <a:r>
              <a:rPr lang="en-US" sz="1400" dirty="0" err="1" smtClean="0"/>
              <a:t>último</a:t>
            </a:r>
            <a:r>
              <a:rPr lang="en-US" sz="1400" dirty="0" smtClean="0"/>
              <a:t>)</a:t>
            </a:r>
          </a:p>
          <a:p>
            <a:pPr marL="400050" lvl="2" indent="0">
              <a:spcBef>
                <a:spcPts val="0"/>
              </a:spcBef>
              <a:buNone/>
            </a:pPr>
            <a:r>
              <a:rPr lang="en-US" sz="1400" dirty="0" smtClean="0"/>
              <a:t>_________________ </a:t>
            </a:r>
            <a:r>
              <a:rPr lang="en-US" sz="1400" dirty="0" err="1" smtClean="0"/>
              <a:t>Medo</a:t>
            </a:r>
            <a:endParaRPr lang="en-US" sz="1400" dirty="0" smtClean="0"/>
          </a:p>
          <a:p>
            <a:pPr marL="400050" lvl="2" indent="0">
              <a:spcBef>
                <a:spcPts val="0"/>
              </a:spcBef>
              <a:buNone/>
            </a:pPr>
            <a:r>
              <a:rPr lang="en-US" sz="1400" dirty="0" smtClean="0"/>
              <a:t>_________________ </a:t>
            </a:r>
            <a:r>
              <a:rPr lang="en-US" sz="1400" dirty="0" err="1" smtClean="0"/>
              <a:t>Persa</a:t>
            </a:r>
            <a:endParaRPr lang="en-US" sz="1400" dirty="0" smtClean="0"/>
          </a:p>
          <a:p>
            <a:pPr marL="403225" lvl="1" indent="-403225">
              <a:spcBef>
                <a:spcPts val="0"/>
              </a:spcBef>
              <a:buFont typeface="Arial" panose="020B0604020202020204" pitchFamily="34" charset="0"/>
              <a:buAutoNum type="arabicPeriod" startAt="3"/>
            </a:pPr>
            <a:r>
              <a:rPr lang="en-US" sz="1400" dirty="0" err="1" smtClean="0"/>
              <a:t>Tema</a:t>
            </a:r>
            <a:r>
              <a:rPr lang="en-US" sz="1400" dirty="0" smtClean="0"/>
              <a:t> principal del </a:t>
            </a:r>
            <a:r>
              <a:rPr lang="en-US" sz="1400" dirty="0" err="1" smtClean="0"/>
              <a:t>libro</a:t>
            </a:r>
            <a:r>
              <a:rPr lang="en-US" sz="1400" dirty="0" smtClean="0"/>
              <a:t>:  ________________________________________________________ </a:t>
            </a:r>
          </a:p>
          <a:p>
            <a:pPr marL="403225" lvl="1" indent="-403225">
              <a:spcBef>
                <a:spcPts val="0"/>
              </a:spcBef>
              <a:buFont typeface="Arial" panose="020B0604020202020204" pitchFamily="34" charset="0"/>
              <a:buAutoNum type="arabicPeriod" startAt="3"/>
            </a:pPr>
            <a:r>
              <a:rPr lang="en-US" sz="1400" dirty="0" smtClean="0"/>
              <a:t>El </a:t>
            </a:r>
            <a:r>
              <a:rPr lang="en-US" sz="1400" dirty="0" err="1" smtClean="0"/>
              <a:t>nombre</a:t>
            </a:r>
            <a:r>
              <a:rPr lang="en-US" sz="1400" dirty="0" smtClean="0"/>
              <a:t> de Daniel </a:t>
            </a:r>
            <a:r>
              <a:rPr lang="en-US" sz="1400" dirty="0" err="1" smtClean="0"/>
              <a:t>significa</a:t>
            </a:r>
            <a:r>
              <a:rPr lang="en-US" sz="1400" dirty="0" smtClean="0"/>
              <a:t>:  ____________________________________________________ </a:t>
            </a:r>
          </a:p>
          <a:p>
            <a:pPr marL="403225" lvl="1" indent="-403225">
              <a:spcBef>
                <a:spcPts val="0"/>
              </a:spcBef>
              <a:buFont typeface="Arial" panose="020B0604020202020204" pitchFamily="34" charset="0"/>
              <a:buAutoNum type="arabicPeriod" startAt="3"/>
            </a:pPr>
            <a:r>
              <a:rPr lang="en-US" sz="1400" dirty="0" err="1" smtClean="0"/>
              <a:t>Tres</a:t>
            </a:r>
            <a:r>
              <a:rPr lang="en-US" sz="1400" dirty="0" smtClean="0"/>
              <a:t> </a:t>
            </a:r>
            <a:r>
              <a:rPr lang="en-US" sz="1400" dirty="0" err="1" smtClean="0"/>
              <a:t>milagros</a:t>
            </a:r>
            <a:r>
              <a:rPr lang="en-US" sz="1400" dirty="0" smtClean="0"/>
              <a:t> </a:t>
            </a:r>
            <a:r>
              <a:rPr lang="en-US" sz="1400" dirty="0" err="1" smtClean="0"/>
              <a:t>en</a:t>
            </a:r>
            <a:r>
              <a:rPr lang="en-US" sz="1400" dirty="0" smtClean="0"/>
              <a:t> Daniel</a:t>
            </a:r>
          </a:p>
          <a:p>
            <a:pPr marL="400050" lvl="2" indent="0">
              <a:spcBef>
                <a:spcPts val="0"/>
              </a:spcBef>
              <a:buNone/>
            </a:pPr>
            <a:r>
              <a:rPr lang="en-US" sz="1400" dirty="0" smtClean="0"/>
              <a:t>_____________________  (</a:t>
            </a:r>
            <a:r>
              <a:rPr lang="en-US" sz="1400" dirty="0" err="1" smtClean="0"/>
              <a:t>capítulo</a:t>
            </a:r>
            <a:r>
              <a:rPr lang="en-US" sz="1400" dirty="0" smtClean="0"/>
              <a:t> ______)</a:t>
            </a:r>
          </a:p>
          <a:p>
            <a:pPr marL="400050" lvl="2" indent="0">
              <a:spcBef>
                <a:spcPts val="0"/>
              </a:spcBef>
              <a:buNone/>
            </a:pPr>
            <a:r>
              <a:rPr lang="en-US" sz="1400" dirty="0" smtClean="0"/>
              <a:t>_____________________  </a:t>
            </a:r>
            <a:r>
              <a:rPr lang="en-US" sz="1400" dirty="0"/>
              <a:t>(</a:t>
            </a:r>
            <a:r>
              <a:rPr lang="en-US" sz="1400" dirty="0" err="1"/>
              <a:t>capítulo</a:t>
            </a:r>
            <a:r>
              <a:rPr lang="en-US" sz="1400" dirty="0"/>
              <a:t> </a:t>
            </a:r>
            <a:r>
              <a:rPr lang="en-US" sz="1400" dirty="0" smtClean="0"/>
              <a:t>______)</a:t>
            </a:r>
          </a:p>
          <a:p>
            <a:pPr marL="400050" lvl="2" indent="0">
              <a:spcBef>
                <a:spcPts val="0"/>
              </a:spcBef>
              <a:buNone/>
            </a:pPr>
            <a:r>
              <a:rPr lang="en-US" sz="1400" dirty="0" smtClean="0"/>
              <a:t>_____________________  </a:t>
            </a:r>
            <a:r>
              <a:rPr lang="en-US" sz="1400" dirty="0"/>
              <a:t>(</a:t>
            </a:r>
            <a:r>
              <a:rPr lang="en-US" sz="1400" dirty="0" err="1"/>
              <a:t>capítulo</a:t>
            </a:r>
            <a:r>
              <a:rPr lang="en-US" sz="1400" dirty="0"/>
              <a:t> </a:t>
            </a:r>
            <a:r>
              <a:rPr lang="en-US" sz="1400" dirty="0" smtClean="0"/>
              <a:t>______)</a:t>
            </a:r>
          </a:p>
          <a:p>
            <a:pPr marL="403225" lvl="1" indent="-403225">
              <a:spcBef>
                <a:spcPts val="0"/>
              </a:spcBef>
              <a:buFont typeface="Arial" panose="020B0604020202020204" pitchFamily="34" charset="0"/>
              <a:buAutoNum type="arabicPeriod" startAt="3"/>
            </a:pPr>
            <a:r>
              <a:rPr lang="en-US" sz="1400" dirty="0" err="1" smtClean="0"/>
              <a:t>Profetas</a:t>
            </a:r>
            <a:r>
              <a:rPr lang="en-US" sz="1400" dirty="0" smtClean="0"/>
              <a:t> </a:t>
            </a:r>
            <a:r>
              <a:rPr lang="en-US" sz="1400" dirty="0" err="1" smtClean="0"/>
              <a:t>anteriores</a:t>
            </a:r>
            <a:r>
              <a:rPr lang="en-US" sz="1400" dirty="0" smtClean="0"/>
              <a:t>, que </a:t>
            </a:r>
            <a:r>
              <a:rPr lang="en-US" sz="1400" dirty="0" err="1" smtClean="0"/>
              <a:t>profetizaron</a:t>
            </a:r>
            <a:r>
              <a:rPr lang="en-US" sz="1400" dirty="0" smtClean="0"/>
              <a:t>…</a:t>
            </a:r>
          </a:p>
          <a:p>
            <a:pPr marL="400050" lvl="2" indent="0">
              <a:spcBef>
                <a:spcPts val="0"/>
              </a:spcBef>
              <a:buNone/>
            </a:pPr>
            <a:r>
              <a:rPr lang="en-US" sz="1400" dirty="0" smtClean="0"/>
              <a:t>______________ el </a:t>
            </a:r>
            <a:r>
              <a:rPr lang="en-US" sz="1400" dirty="0" err="1" smtClean="0"/>
              <a:t>destierro</a:t>
            </a:r>
            <a:r>
              <a:rPr lang="en-US" sz="1400" dirty="0" smtClean="0"/>
              <a:t> de 70 </a:t>
            </a:r>
            <a:r>
              <a:rPr lang="en-US" sz="1400" dirty="0" err="1" smtClean="0"/>
              <a:t>años</a:t>
            </a:r>
            <a:endParaRPr lang="en-US" sz="1400" dirty="0" smtClean="0"/>
          </a:p>
          <a:p>
            <a:pPr marL="400050" lvl="2" indent="0">
              <a:spcBef>
                <a:spcPts val="0"/>
              </a:spcBef>
              <a:buNone/>
            </a:pPr>
            <a:r>
              <a:rPr lang="en-US" sz="1400" dirty="0" smtClean="0"/>
              <a:t>______________ </a:t>
            </a:r>
            <a:r>
              <a:rPr lang="en-US" sz="1400" dirty="0" err="1" smtClean="0"/>
              <a:t>identificó</a:t>
            </a:r>
            <a:r>
              <a:rPr lang="en-US" sz="1400" dirty="0" smtClean="0"/>
              <a:t> a </a:t>
            </a:r>
            <a:r>
              <a:rPr lang="en-US" sz="1400" dirty="0" err="1" smtClean="0"/>
              <a:t>Ciro</a:t>
            </a:r>
            <a:r>
              <a:rPr lang="en-US" sz="1400" dirty="0" smtClean="0"/>
              <a:t> </a:t>
            </a:r>
            <a:r>
              <a:rPr lang="en-US" sz="1400" dirty="0" err="1" smtClean="0"/>
              <a:t>como</a:t>
            </a:r>
            <a:r>
              <a:rPr lang="en-US" sz="1400" dirty="0" smtClean="0"/>
              <a:t> el </a:t>
            </a:r>
            <a:r>
              <a:rPr lang="en-US" sz="1400" dirty="0" err="1" smtClean="0"/>
              <a:t>rey</a:t>
            </a:r>
            <a:r>
              <a:rPr lang="en-US" sz="1400" dirty="0" smtClean="0"/>
              <a:t> que </a:t>
            </a:r>
            <a:r>
              <a:rPr lang="en-US" sz="1400" dirty="0" err="1" smtClean="0"/>
              <a:t>permitiría</a:t>
            </a:r>
            <a:r>
              <a:rPr lang="en-US" sz="1400" dirty="0" smtClean="0"/>
              <a:t> un </a:t>
            </a:r>
            <a:r>
              <a:rPr lang="en-US" sz="1400" dirty="0" err="1" smtClean="0"/>
              <a:t>retorno</a:t>
            </a:r>
            <a:endParaRPr lang="en-US" sz="1400" dirty="0" smtClean="0"/>
          </a:p>
          <a:p>
            <a:pPr marL="400050" lvl="2" indent="0">
              <a:spcBef>
                <a:spcPts val="0"/>
              </a:spcBef>
              <a:buNone/>
            </a:pPr>
            <a:r>
              <a:rPr lang="en-US" sz="1400" dirty="0" smtClean="0"/>
              <a:t>______________ </a:t>
            </a:r>
            <a:r>
              <a:rPr lang="en-US" sz="1400" dirty="0" err="1" smtClean="0"/>
              <a:t>los</a:t>
            </a:r>
            <a:r>
              <a:rPr lang="en-US" sz="1400" dirty="0" smtClean="0"/>
              <a:t> </a:t>
            </a:r>
            <a:r>
              <a:rPr lang="en-US" sz="1400" dirty="0" err="1" smtClean="0"/>
              <a:t>vasos</a:t>
            </a:r>
            <a:r>
              <a:rPr lang="en-US" sz="1400" dirty="0" smtClean="0"/>
              <a:t> del </a:t>
            </a:r>
            <a:r>
              <a:rPr lang="en-US" sz="1400" dirty="0" err="1" smtClean="0"/>
              <a:t>templo</a:t>
            </a:r>
            <a:r>
              <a:rPr lang="en-US" sz="1400" dirty="0" smtClean="0"/>
              <a:t> y </a:t>
            </a:r>
            <a:r>
              <a:rPr lang="en-US" sz="1400" dirty="0" err="1" smtClean="0"/>
              <a:t>los</a:t>
            </a:r>
            <a:r>
              <a:rPr lang="en-US" sz="1400" dirty="0" smtClean="0"/>
              <a:t> </a:t>
            </a:r>
            <a:r>
              <a:rPr lang="en-US" sz="1400" dirty="0" err="1" smtClean="0"/>
              <a:t>hijos</a:t>
            </a:r>
            <a:r>
              <a:rPr lang="en-US" sz="1400" dirty="0" smtClean="0"/>
              <a:t> </a:t>
            </a:r>
            <a:r>
              <a:rPr lang="en-US" sz="1400" dirty="0" err="1" smtClean="0"/>
              <a:t>serían</a:t>
            </a:r>
            <a:r>
              <a:rPr lang="en-US" sz="1400" dirty="0" smtClean="0"/>
              <a:t> </a:t>
            </a:r>
            <a:r>
              <a:rPr lang="en-US" sz="1400" dirty="0" err="1" smtClean="0"/>
              <a:t>llevados</a:t>
            </a:r>
            <a:r>
              <a:rPr lang="en-US" sz="1400" dirty="0" smtClean="0"/>
              <a:t> a </a:t>
            </a:r>
            <a:r>
              <a:rPr lang="en-US" sz="1400" dirty="0" err="1" smtClean="0"/>
              <a:t>Babilonia</a:t>
            </a:r>
            <a:endParaRPr lang="en-US" sz="1400" dirty="0" smtClean="0"/>
          </a:p>
          <a:p>
            <a:pPr marL="400050" lvl="2" indent="0">
              <a:spcBef>
                <a:spcPts val="0"/>
              </a:spcBef>
              <a:buNone/>
            </a:pPr>
            <a:r>
              <a:rPr lang="en-US" sz="1400" dirty="0" smtClean="0"/>
              <a:t>______________ </a:t>
            </a:r>
            <a:r>
              <a:rPr lang="en-US" sz="1400" dirty="0" err="1" smtClean="0"/>
              <a:t>nación</a:t>
            </a:r>
            <a:r>
              <a:rPr lang="en-US" sz="1400" dirty="0" smtClean="0"/>
              <a:t> </a:t>
            </a:r>
            <a:r>
              <a:rPr lang="en-US" sz="1400" dirty="0" err="1" smtClean="0"/>
              <a:t>lejana</a:t>
            </a:r>
            <a:r>
              <a:rPr lang="en-US" sz="1400" dirty="0" smtClean="0"/>
              <a:t>, </a:t>
            </a:r>
            <a:r>
              <a:rPr lang="en-US" sz="1400" dirty="0" err="1" smtClean="0"/>
              <a:t>idioma</a:t>
            </a:r>
            <a:r>
              <a:rPr lang="en-US" sz="1400" dirty="0" smtClean="0"/>
              <a:t> </a:t>
            </a:r>
            <a:r>
              <a:rPr lang="en-US" sz="1400" dirty="0" err="1" smtClean="0"/>
              <a:t>distinto</a:t>
            </a:r>
            <a:r>
              <a:rPr lang="en-US" sz="1400" dirty="0" smtClean="0"/>
              <a:t>, </a:t>
            </a:r>
            <a:r>
              <a:rPr lang="en-US" sz="1400" dirty="0" err="1" smtClean="0"/>
              <a:t>desolación</a:t>
            </a:r>
            <a:r>
              <a:rPr lang="en-US" sz="1400" dirty="0" smtClean="0"/>
              <a:t>, </a:t>
            </a:r>
            <a:r>
              <a:rPr lang="en-US" sz="1400" dirty="0" err="1" smtClean="0"/>
              <a:t>sitio</a:t>
            </a:r>
            <a:r>
              <a:rPr lang="en-US" sz="1400" dirty="0" smtClean="0"/>
              <a:t>, </a:t>
            </a:r>
            <a:r>
              <a:rPr lang="en-US" sz="1400" dirty="0" err="1" smtClean="0"/>
              <a:t>esparcimiento</a:t>
            </a:r>
            <a:r>
              <a:rPr lang="en-US" sz="1400" dirty="0" smtClean="0"/>
              <a:t> (</a:t>
            </a:r>
            <a:r>
              <a:rPr lang="en-US" sz="1400" dirty="0" err="1" smtClean="0"/>
              <a:t>si</a:t>
            </a:r>
            <a:r>
              <a:rPr lang="en-US" sz="1400" dirty="0" smtClean="0"/>
              <a:t> Israel </a:t>
            </a:r>
            <a:r>
              <a:rPr lang="en-US" sz="1400" dirty="0" err="1" smtClean="0"/>
              <a:t>fuera</a:t>
            </a:r>
            <a:r>
              <a:rPr lang="en-US" sz="1400" dirty="0" smtClean="0"/>
              <a:t> </a:t>
            </a:r>
            <a:r>
              <a:rPr lang="en-US" sz="1400" dirty="0" err="1" smtClean="0"/>
              <a:t>desobediente</a:t>
            </a:r>
            <a:r>
              <a:rPr lang="en-US" sz="1400" dirty="0" smtClean="0"/>
              <a:t>)</a:t>
            </a:r>
            <a:endParaRPr lang="en-US" sz="1400" dirty="0"/>
          </a:p>
        </p:txBody>
      </p:sp>
    </p:spTree>
    <p:extLst>
      <p:ext uri="{BB962C8B-B14F-4D97-AF65-F5344CB8AC3E}">
        <p14:creationId xmlns:p14="http://schemas.microsoft.com/office/powerpoint/2010/main" val="3355686674"/>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7387"/>
            <a:ext cx="6038194" cy="1938992"/>
          </a:xfrm>
          <a:prstGeom prst="rect">
            <a:avLst/>
          </a:prstGeom>
        </p:spPr>
        <p:txBody>
          <a:bodyPr wrap="square">
            <a:spAutoFit/>
          </a:bodyPr>
          <a:lstStyle/>
          <a:p>
            <a:pPr defTabSz="913448"/>
            <a:r>
              <a:rPr lang="en-US" sz="2400" b="1" dirty="0" smtClean="0">
                <a:solidFill>
                  <a:prstClr val="black"/>
                </a:solidFill>
              </a:rPr>
              <a:t>Daniel 9:4(NBLA) </a:t>
            </a:r>
            <a:r>
              <a:rPr lang="en-US" sz="2400" dirty="0">
                <a:solidFill>
                  <a:prstClr val="black"/>
                </a:solidFill>
              </a:rPr>
              <a:t/>
            </a:r>
            <a:br>
              <a:rPr lang="en-US" sz="2400" dirty="0">
                <a:solidFill>
                  <a:prstClr val="black"/>
                </a:solidFill>
              </a:rPr>
            </a:br>
            <a:r>
              <a:rPr lang="en-US" sz="2400" baseline="30000" dirty="0" smtClean="0">
                <a:solidFill>
                  <a:prstClr val="black"/>
                </a:solidFill>
              </a:rPr>
              <a:t>4</a:t>
            </a:r>
            <a:r>
              <a:rPr lang="en-US" sz="2400" dirty="0">
                <a:solidFill>
                  <a:prstClr val="black"/>
                </a:solidFill>
              </a:rPr>
              <a:t> </a:t>
            </a:r>
            <a:r>
              <a:rPr lang="en-US" sz="2400" dirty="0" smtClean="0">
                <a:solidFill>
                  <a:prstClr val="black"/>
                </a:solidFill>
              </a:rPr>
              <a:t>…</a:t>
            </a:r>
            <a:r>
              <a:rPr lang="es-ES" sz="2400" dirty="0" smtClean="0">
                <a:solidFill>
                  <a:prstClr val="black"/>
                </a:solidFill>
              </a:rPr>
              <a:t>«</a:t>
            </a:r>
            <a:r>
              <a:rPr lang="es-ES" sz="2400" dirty="0">
                <a:solidFill>
                  <a:prstClr val="black"/>
                </a:solidFill>
              </a:rPr>
              <a:t>Ay, Señor, el </a:t>
            </a:r>
            <a:r>
              <a:rPr lang="es-ES" sz="2400" u="sng" dirty="0">
                <a:solidFill>
                  <a:prstClr val="black"/>
                </a:solidFill>
              </a:rPr>
              <a:t>Dios grande y temible</a:t>
            </a:r>
            <a:r>
              <a:rPr lang="es-ES" sz="2400" dirty="0">
                <a:solidFill>
                  <a:prstClr val="black"/>
                </a:solidFill>
              </a:rPr>
              <a:t>, </a:t>
            </a:r>
            <a:endParaRPr lang="es-ES" sz="2400" dirty="0" smtClean="0">
              <a:solidFill>
                <a:prstClr val="black"/>
              </a:solidFill>
            </a:endParaRPr>
          </a:p>
          <a:p>
            <a:pPr defTabSz="913448"/>
            <a:r>
              <a:rPr lang="es-ES" sz="2400" dirty="0">
                <a:solidFill>
                  <a:prstClr val="black"/>
                </a:solidFill>
              </a:rPr>
              <a:t>	</a:t>
            </a:r>
            <a:r>
              <a:rPr lang="es-ES" sz="2400" dirty="0" smtClean="0">
                <a:solidFill>
                  <a:prstClr val="black"/>
                </a:solidFill>
              </a:rPr>
              <a:t>que </a:t>
            </a:r>
            <a:r>
              <a:rPr lang="es-ES" sz="2400" u="sng" dirty="0">
                <a:solidFill>
                  <a:prstClr val="black"/>
                </a:solidFill>
              </a:rPr>
              <a:t>guarda el pacto </a:t>
            </a:r>
            <a:endParaRPr lang="es-ES" sz="2400" u="sng" dirty="0" smtClean="0">
              <a:solidFill>
                <a:prstClr val="black"/>
              </a:solidFill>
            </a:endParaRPr>
          </a:p>
          <a:p>
            <a:pPr defTabSz="913448"/>
            <a:r>
              <a:rPr lang="es-ES" sz="2400" dirty="0">
                <a:solidFill>
                  <a:prstClr val="black"/>
                </a:solidFill>
              </a:rPr>
              <a:t>	</a:t>
            </a:r>
            <a:r>
              <a:rPr lang="es-ES" sz="2400" dirty="0" smtClean="0">
                <a:solidFill>
                  <a:prstClr val="black"/>
                </a:solidFill>
              </a:rPr>
              <a:t>y </a:t>
            </a:r>
            <a:r>
              <a:rPr lang="es-ES" sz="2400" u="sng" dirty="0">
                <a:solidFill>
                  <a:prstClr val="black"/>
                </a:solidFill>
              </a:rPr>
              <a:t>la misericordia</a:t>
            </a:r>
            <a:r>
              <a:rPr lang="es-ES" sz="2400" dirty="0">
                <a:solidFill>
                  <a:prstClr val="black"/>
                </a:solidFill>
              </a:rPr>
              <a:t> para </a:t>
            </a:r>
            <a:r>
              <a:rPr lang="es-ES" sz="2400" u="sng" dirty="0">
                <a:solidFill>
                  <a:srgbClr val="0000CC"/>
                </a:solidFill>
              </a:rPr>
              <a:t>los que lo aman </a:t>
            </a:r>
            <a:endParaRPr lang="es-ES" sz="2400" u="sng" dirty="0" smtClean="0">
              <a:solidFill>
                <a:srgbClr val="0000CC"/>
              </a:solidFill>
            </a:endParaRPr>
          </a:p>
          <a:p>
            <a:pPr defTabSz="913448"/>
            <a:r>
              <a:rPr lang="es-ES" sz="2400" u="sng" dirty="0">
                <a:solidFill>
                  <a:srgbClr val="0000CC"/>
                </a:solidFill>
              </a:rPr>
              <a:t>	</a:t>
            </a:r>
            <a:r>
              <a:rPr lang="es-ES" sz="2400" u="sng" dirty="0" smtClean="0">
                <a:solidFill>
                  <a:srgbClr val="0000CC"/>
                </a:solidFill>
              </a:rPr>
              <a:t>y </a:t>
            </a:r>
            <a:r>
              <a:rPr lang="es-ES" sz="2400" u="sng" dirty="0">
                <a:solidFill>
                  <a:srgbClr val="0000CC"/>
                </a:solidFill>
              </a:rPr>
              <a:t>guardan Sus mandamientos</a:t>
            </a:r>
            <a:r>
              <a:rPr lang="es-ES" sz="2400" dirty="0">
                <a:solidFill>
                  <a:prstClr val="black"/>
                </a:solidFill>
              </a:rPr>
              <a:t>, </a:t>
            </a:r>
            <a:endParaRPr lang="en-US" sz="2400" dirty="0">
              <a:solidFill>
                <a:prstClr val="black"/>
              </a:solidFill>
            </a:endParaRPr>
          </a:p>
        </p:txBody>
      </p:sp>
      <p:sp>
        <p:nvSpPr>
          <p:cNvPr id="5" name="TextBox 4"/>
          <p:cNvSpPr txBox="1"/>
          <p:nvPr/>
        </p:nvSpPr>
        <p:spPr>
          <a:xfrm>
            <a:off x="609600" y="2324100"/>
            <a:ext cx="8534400" cy="2677656"/>
          </a:xfrm>
          <a:prstGeom prst="rect">
            <a:avLst/>
          </a:prstGeom>
          <a:noFill/>
        </p:spPr>
        <p:txBody>
          <a:bodyPr wrap="square" rtlCol="0">
            <a:spAutoFit/>
          </a:bodyPr>
          <a:lstStyle/>
          <a:p>
            <a:pPr defTabSz="913448"/>
            <a:r>
              <a:rPr lang="en-US" sz="2400" b="1" dirty="0" smtClean="0">
                <a:solidFill>
                  <a:prstClr val="black"/>
                </a:solidFill>
              </a:rPr>
              <a:t>Daniel 9:5-6 (NBLA) </a:t>
            </a:r>
            <a:r>
              <a:rPr lang="en-US" sz="2400" dirty="0">
                <a:solidFill>
                  <a:prstClr val="black"/>
                </a:solidFill>
              </a:rPr>
              <a:t/>
            </a:r>
            <a:br>
              <a:rPr lang="en-US" sz="2400" dirty="0">
                <a:solidFill>
                  <a:prstClr val="black"/>
                </a:solidFill>
              </a:rPr>
            </a:br>
            <a:r>
              <a:rPr lang="es-ES" sz="2400" dirty="0" smtClean="0">
                <a:solidFill>
                  <a:prstClr val="black"/>
                </a:solidFill>
              </a:rPr>
              <a:t>5</a:t>
            </a:r>
            <a:r>
              <a:rPr lang="es-ES" sz="2400" dirty="0">
                <a:solidFill>
                  <a:prstClr val="black"/>
                </a:solidFill>
              </a:rPr>
              <a:t>  </a:t>
            </a:r>
            <a:r>
              <a:rPr lang="es-ES" sz="2400" u="sng" dirty="0">
                <a:solidFill>
                  <a:prstClr val="black"/>
                </a:solidFill>
              </a:rPr>
              <a:t>hemos pecado, hemos cometido iniquidad, </a:t>
            </a:r>
            <a:r>
              <a:rPr lang="es-ES" sz="2400" u="sng" dirty="0" smtClean="0">
                <a:solidFill>
                  <a:prstClr val="black"/>
                </a:solidFill>
              </a:rPr>
              <a:t/>
            </a:r>
            <a:br>
              <a:rPr lang="es-ES" sz="2400" u="sng" dirty="0" smtClean="0">
                <a:solidFill>
                  <a:prstClr val="black"/>
                </a:solidFill>
              </a:rPr>
            </a:br>
            <a:r>
              <a:rPr lang="es-ES" sz="2400" u="sng" dirty="0" smtClean="0">
                <a:solidFill>
                  <a:prstClr val="black"/>
                </a:solidFill>
              </a:rPr>
              <a:t>hemos </a:t>
            </a:r>
            <a:r>
              <a:rPr lang="es-ES" sz="2400" u="sng" dirty="0">
                <a:solidFill>
                  <a:prstClr val="black"/>
                </a:solidFill>
              </a:rPr>
              <a:t>hecho lo malo, nos hemos rebelado </a:t>
            </a:r>
            <a:r>
              <a:rPr lang="es-ES" sz="2400" dirty="0" smtClean="0">
                <a:solidFill>
                  <a:prstClr val="black"/>
                </a:solidFill>
              </a:rPr>
              <a:t/>
            </a:r>
            <a:br>
              <a:rPr lang="es-ES" sz="2400" dirty="0" smtClean="0">
                <a:solidFill>
                  <a:prstClr val="black"/>
                </a:solidFill>
              </a:rPr>
            </a:br>
            <a:r>
              <a:rPr lang="es-ES" sz="2400" dirty="0" smtClean="0">
                <a:solidFill>
                  <a:prstClr val="black"/>
                </a:solidFill>
              </a:rPr>
              <a:t>y </a:t>
            </a:r>
            <a:r>
              <a:rPr lang="es-ES" sz="2400" dirty="0">
                <a:solidFill>
                  <a:prstClr val="black"/>
                </a:solidFill>
              </a:rPr>
              <a:t>nos hemos apartado de Tus mandamientos y de Tus ordenanzas. </a:t>
            </a:r>
          </a:p>
          <a:p>
            <a:pPr defTabSz="913448"/>
            <a:r>
              <a:rPr lang="es-ES" sz="2400" dirty="0" smtClean="0">
                <a:solidFill>
                  <a:prstClr val="black"/>
                </a:solidFill>
              </a:rPr>
              <a:t>6</a:t>
            </a:r>
            <a:r>
              <a:rPr lang="es-ES" sz="2400" dirty="0">
                <a:solidFill>
                  <a:prstClr val="black"/>
                </a:solidFill>
              </a:rPr>
              <a:t>  </a:t>
            </a:r>
            <a:r>
              <a:rPr lang="es-ES" sz="2400" u="sng" dirty="0">
                <a:solidFill>
                  <a:prstClr val="black"/>
                </a:solidFill>
              </a:rPr>
              <a:t>No hemos escuchado a Tus siervos los profetas </a:t>
            </a:r>
            <a:r>
              <a:rPr lang="es-ES" sz="2400" dirty="0" smtClean="0">
                <a:solidFill>
                  <a:prstClr val="black"/>
                </a:solidFill>
              </a:rPr>
              <a:t/>
            </a:r>
            <a:br>
              <a:rPr lang="es-ES" sz="2400" dirty="0" smtClean="0">
                <a:solidFill>
                  <a:prstClr val="black"/>
                </a:solidFill>
              </a:rPr>
            </a:br>
            <a:r>
              <a:rPr lang="es-ES" sz="2400" dirty="0" smtClean="0">
                <a:solidFill>
                  <a:prstClr val="black"/>
                </a:solidFill>
              </a:rPr>
              <a:t>que </a:t>
            </a:r>
            <a:r>
              <a:rPr lang="es-ES" sz="2400" dirty="0">
                <a:solidFill>
                  <a:prstClr val="black"/>
                </a:solidFill>
              </a:rPr>
              <a:t>hablaron en Tu nombre a nuestros reyes, a nuestros príncipes, </a:t>
            </a:r>
            <a:r>
              <a:rPr lang="es-ES" sz="2400" dirty="0" smtClean="0">
                <a:solidFill>
                  <a:prstClr val="black"/>
                </a:solidFill>
              </a:rPr>
              <a:t/>
            </a:r>
            <a:br>
              <a:rPr lang="es-ES" sz="2400" dirty="0" smtClean="0">
                <a:solidFill>
                  <a:prstClr val="black"/>
                </a:solidFill>
              </a:rPr>
            </a:br>
            <a:r>
              <a:rPr lang="es-ES" sz="2400" dirty="0" smtClean="0">
                <a:solidFill>
                  <a:prstClr val="black"/>
                </a:solidFill>
              </a:rPr>
              <a:t>a </a:t>
            </a:r>
            <a:r>
              <a:rPr lang="es-ES" sz="2400" dirty="0">
                <a:solidFill>
                  <a:prstClr val="black"/>
                </a:solidFill>
              </a:rPr>
              <a:t>nuestros padres y a todo el pueblo de la tierra. </a:t>
            </a:r>
            <a:endParaRPr lang="en-US" sz="2400" dirty="0">
              <a:solidFill>
                <a:prstClr val="black"/>
              </a:solidFill>
            </a:endParaRPr>
          </a:p>
        </p:txBody>
      </p:sp>
    </p:spTree>
    <p:extLst>
      <p:ext uri="{BB962C8B-B14F-4D97-AF65-F5344CB8AC3E}">
        <p14:creationId xmlns:p14="http://schemas.microsoft.com/office/powerpoint/2010/main" val="137075922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La </a:t>
            </a:r>
            <a:r>
              <a:rPr lang="en-US" sz="3600" dirty="0" err="1" smtClean="0"/>
              <a:t>advertencia</a:t>
            </a:r>
            <a:r>
              <a:rPr lang="en-US" sz="3600" dirty="0" smtClean="0"/>
              <a:t> de Dios antes del </a:t>
            </a:r>
            <a:r>
              <a:rPr lang="en-US" sz="3600" dirty="0" err="1" smtClean="0"/>
              <a:t>día</a:t>
            </a:r>
            <a:r>
              <a:rPr lang="en-US" sz="3600" dirty="0" smtClean="0"/>
              <a:t> del </a:t>
            </a:r>
            <a:r>
              <a:rPr lang="en-US" sz="3600" dirty="0" err="1" smtClean="0"/>
              <a:t>Señor</a:t>
            </a:r>
            <a:endParaRPr lang="en-US" sz="3600" dirty="0"/>
          </a:p>
        </p:txBody>
      </p:sp>
      <p:sp>
        <p:nvSpPr>
          <p:cNvPr id="7" name="TextBox 6"/>
          <p:cNvSpPr txBox="1"/>
          <p:nvPr/>
        </p:nvSpPr>
        <p:spPr>
          <a:xfrm>
            <a:off x="4581065" y="4379508"/>
            <a:ext cx="4175182" cy="461665"/>
          </a:xfrm>
          <a:prstGeom prst="rect">
            <a:avLst/>
          </a:prstGeom>
          <a:noFill/>
        </p:spPr>
        <p:txBody>
          <a:bodyPr wrap="none" rtlCol="0">
            <a:spAutoFit/>
          </a:bodyPr>
          <a:lstStyle/>
          <a:p>
            <a:pPr defTabSz="913448"/>
            <a:r>
              <a:rPr lang="en-US" sz="2400" dirty="0" smtClean="0">
                <a:solidFill>
                  <a:prstClr val="black"/>
                </a:solidFill>
              </a:rPr>
              <a:t>722 </a:t>
            </a:r>
            <a:r>
              <a:rPr lang="en-US" sz="2400" dirty="0" err="1" smtClean="0">
                <a:solidFill>
                  <a:prstClr val="black"/>
                </a:solidFill>
              </a:rPr>
              <a:t>aC</a:t>
            </a:r>
            <a:r>
              <a:rPr lang="en-US" sz="2400" dirty="0" smtClean="0">
                <a:solidFill>
                  <a:prstClr val="black"/>
                </a:solidFill>
              </a:rPr>
              <a:t> </a:t>
            </a:r>
            <a:r>
              <a:rPr lang="en-US" sz="2400" dirty="0" err="1" smtClean="0">
                <a:solidFill>
                  <a:prstClr val="black"/>
                </a:solidFill>
              </a:rPr>
              <a:t>Caída</a:t>
            </a:r>
            <a:r>
              <a:rPr lang="en-US" sz="2400" dirty="0" smtClean="0">
                <a:solidFill>
                  <a:prstClr val="black"/>
                </a:solidFill>
              </a:rPr>
              <a:t> del </a:t>
            </a:r>
            <a:r>
              <a:rPr lang="en-US" sz="2400" dirty="0" err="1" smtClean="0">
                <a:solidFill>
                  <a:prstClr val="black"/>
                </a:solidFill>
              </a:rPr>
              <a:t>reino</a:t>
            </a:r>
            <a:r>
              <a:rPr lang="en-US" sz="2400" dirty="0" smtClean="0">
                <a:solidFill>
                  <a:prstClr val="black"/>
                </a:solidFill>
              </a:rPr>
              <a:t> del </a:t>
            </a:r>
            <a:r>
              <a:rPr lang="en-US" sz="2400" dirty="0" err="1" smtClean="0">
                <a:solidFill>
                  <a:prstClr val="black"/>
                </a:solidFill>
              </a:rPr>
              <a:t>norte</a:t>
            </a:r>
            <a:endParaRPr lang="en-US" sz="2400" dirty="0">
              <a:solidFill>
                <a:prstClr val="black"/>
              </a:solidFill>
            </a:endParaRPr>
          </a:p>
        </p:txBody>
      </p:sp>
      <p:sp>
        <p:nvSpPr>
          <p:cNvPr id="47" name="TextBox 46"/>
          <p:cNvSpPr txBox="1"/>
          <p:nvPr/>
        </p:nvSpPr>
        <p:spPr>
          <a:xfrm>
            <a:off x="338371" y="3411110"/>
            <a:ext cx="2739853" cy="1938992"/>
          </a:xfrm>
          <a:prstGeom prst="rect">
            <a:avLst/>
          </a:prstGeom>
          <a:noFill/>
        </p:spPr>
        <p:txBody>
          <a:bodyPr wrap="none" rtlCol="0">
            <a:spAutoFit/>
          </a:bodyPr>
          <a:lstStyle/>
          <a:p>
            <a:pPr defTabSz="913448"/>
            <a:r>
              <a:rPr lang="en-US" sz="2400" dirty="0" err="1" smtClean="0">
                <a:solidFill>
                  <a:prstClr val="black"/>
                </a:solidFill>
              </a:rPr>
              <a:t>Amós</a:t>
            </a:r>
            <a:r>
              <a:rPr lang="en-US" sz="2400" dirty="0" smtClean="0">
                <a:solidFill>
                  <a:prstClr val="black"/>
                </a:solidFill>
              </a:rPr>
              <a:t> 755 </a:t>
            </a:r>
            <a:r>
              <a:rPr lang="en-US" sz="2400" dirty="0" err="1" smtClean="0">
                <a:solidFill>
                  <a:prstClr val="black"/>
                </a:solidFill>
              </a:rPr>
              <a:t>aC</a:t>
            </a:r>
            <a:endParaRPr lang="en-US" sz="2400" dirty="0" smtClean="0">
              <a:solidFill>
                <a:prstClr val="black"/>
              </a:solidFill>
            </a:endParaRPr>
          </a:p>
          <a:p>
            <a:pPr defTabSz="913448"/>
            <a:r>
              <a:rPr lang="en-US" sz="2400" dirty="0" err="1" smtClean="0">
                <a:solidFill>
                  <a:prstClr val="black"/>
                </a:solidFill>
              </a:rPr>
              <a:t>Oseas</a:t>
            </a:r>
            <a:r>
              <a:rPr lang="en-US" sz="2400" dirty="0" smtClean="0">
                <a:solidFill>
                  <a:prstClr val="black"/>
                </a:solidFill>
              </a:rPr>
              <a:t> 750-725 </a:t>
            </a:r>
            <a:r>
              <a:rPr lang="en-US" sz="2400" dirty="0" err="1" smtClean="0">
                <a:solidFill>
                  <a:prstClr val="black"/>
                </a:solidFill>
              </a:rPr>
              <a:t>aC</a:t>
            </a:r>
            <a:endParaRPr lang="en-US" sz="2400" dirty="0" smtClean="0">
              <a:solidFill>
                <a:prstClr val="black"/>
              </a:solidFill>
            </a:endParaRPr>
          </a:p>
          <a:p>
            <a:pPr defTabSz="913448"/>
            <a:endParaRPr lang="en-US" sz="2400" dirty="0">
              <a:solidFill>
                <a:prstClr val="black"/>
              </a:solidFill>
            </a:endParaRPr>
          </a:p>
          <a:p>
            <a:pPr defTabSz="913448"/>
            <a:r>
              <a:rPr lang="en-US" sz="2400" dirty="0" err="1" smtClean="0">
                <a:solidFill>
                  <a:prstClr val="black"/>
                </a:solidFill>
              </a:rPr>
              <a:t>Isaías</a:t>
            </a:r>
            <a:r>
              <a:rPr lang="en-US" sz="2400" dirty="0" smtClean="0">
                <a:solidFill>
                  <a:prstClr val="black"/>
                </a:solidFill>
              </a:rPr>
              <a:t> 740-690  </a:t>
            </a:r>
            <a:r>
              <a:rPr lang="en-US" sz="2400" dirty="0" err="1" smtClean="0">
                <a:solidFill>
                  <a:prstClr val="black"/>
                </a:solidFill>
              </a:rPr>
              <a:t>aC</a:t>
            </a:r>
            <a:endParaRPr lang="en-US" sz="2400" dirty="0" smtClean="0">
              <a:solidFill>
                <a:prstClr val="black"/>
              </a:solidFill>
            </a:endParaRPr>
          </a:p>
          <a:p>
            <a:pPr defTabSz="913448"/>
            <a:r>
              <a:rPr lang="en-US" sz="2400" dirty="0" err="1" smtClean="0">
                <a:solidFill>
                  <a:prstClr val="black"/>
                </a:solidFill>
              </a:rPr>
              <a:t>Miqueas</a:t>
            </a:r>
            <a:r>
              <a:rPr lang="en-US" sz="2400" dirty="0" smtClean="0">
                <a:solidFill>
                  <a:prstClr val="black"/>
                </a:solidFill>
              </a:rPr>
              <a:t> 735-700 </a:t>
            </a:r>
            <a:r>
              <a:rPr lang="en-US" sz="2400" dirty="0" err="1" smtClean="0">
                <a:solidFill>
                  <a:prstClr val="black"/>
                </a:solidFill>
              </a:rPr>
              <a:t>aC</a:t>
            </a:r>
            <a:endParaRPr lang="en-US" sz="2400" dirty="0">
              <a:solidFill>
                <a:prstClr val="black"/>
              </a:solidFill>
            </a:endParaRPr>
          </a:p>
        </p:txBody>
      </p:sp>
      <p:sp>
        <p:nvSpPr>
          <p:cNvPr id="48" name="TextBox 47"/>
          <p:cNvSpPr txBox="1"/>
          <p:nvPr/>
        </p:nvSpPr>
        <p:spPr>
          <a:xfrm>
            <a:off x="3022397" y="3797157"/>
            <a:ext cx="5315045" cy="461665"/>
          </a:xfrm>
          <a:prstGeom prst="rect">
            <a:avLst/>
          </a:prstGeom>
          <a:noFill/>
        </p:spPr>
        <p:txBody>
          <a:bodyPr wrap="none" rtlCol="0">
            <a:spAutoFit/>
          </a:bodyPr>
          <a:lstStyle/>
          <a:p>
            <a:pPr defTabSz="913448"/>
            <a:r>
              <a:rPr lang="en-US" sz="2400" dirty="0" smtClean="0">
                <a:solidFill>
                  <a:prstClr val="black"/>
                </a:solidFill>
              </a:rPr>
              <a:t>~30 </a:t>
            </a:r>
            <a:r>
              <a:rPr lang="en-US" sz="2400" dirty="0" err="1" smtClean="0">
                <a:solidFill>
                  <a:prstClr val="black"/>
                </a:solidFill>
              </a:rPr>
              <a:t>años</a:t>
            </a:r>
            <a:r>
              <a:rPr lang="en-US" sz="2400" dirty="0" smtClean="0">
                <a:solidFill>
                  <a:prstClr val="black"/>
                </a:solidFill>
              </a:rPr>
              <a:t> – </a:t>
            </a:r>
            <a:r>
              <a:rPr lang="en-US" sz="2400" dirty="0" err="1" smtClean="0">
                <a:solidFill>
                  <a:prstClr val="black"/>
                </a:solidFill>
              </a:rPr>
              <a:t>una</a:t>
            </a:r>
            <a:r>
              <a:rPr lang="en-US" sz="2400" dirty="0" smtClean="0">
                <a:solidFill>
                  <a:prstClr val="black"/>
                </a:solidFill>
              </a:rPr>
              <a:t> </a:t>
            </a:r>
            <a:r>
              <a:rPr lang="en-US" sz="2400" dirty="0" err="1" smtClean="0">
                <a:solidFill>
                  <a:prstClr val="black"/>
                </a:solidFill>
              </a:rPr>
              <a:t>generación</a:t>
            </a:r>
            <a:r>
              <a:rPr lang="en-US" sz="2400" dirty="0" smtClean="0">
                <a:solidFill>
                  <a:prstClr val="black"/>
                </a:solidFill>
              </a:rPr>
              <a:t> que </a:t>
            </a:r>
            <a:r>
              <a:rPr lang="en-US" sz="2400" dirty="0" err="1" smtClean="0">
                <a:solidFill>
                  <a:prstClr val="black"/>
                </a:solidFill>
              </a:rPr>
              <a:t>debía</a:t>
            </a:r>
            <a:r>
              <a:rPr lang="en-US" sz="2400" dirty="0" smtClean="0">
                <a:solidFill>
                  <a:prstClr val="black"/>
                </a:solidFill>
              </a:rPr>
              <a:t> </a:t>
            </a:r>
            <a:r>
              <a:rPr lang="en-US" sz="2400" dirty="0" err="1" smtClean="0">
                <a:solidFill>
                  <a:prstClr val="black"/>
                </a:solidFill>
              </a:rPr>
              <a:t>oír</a:t>
            </a:r>
            <a:r>
              <a:rPr lang="en-US" sz="2400" dirty="0" smtClean="0">
                <a:solidFill>
                  <a:prstClr val="black"/>
                </a:solidFill>
              </a:rPr>
              <a:t> </a:t>
            </a:r>
            <a:endParaRPr lang="en-US" sz="2400" dirty="0">
              <a:solidFill>
                <a:prstClr val="black"/>
              </a:solidFill>
            </a:endParaRPr>
          </a:p>
        </p:txBody>
      </p:sp>
      <p:grpSp>
        <p:nvGrpSpPr>
          <p:cNvPr id="46" name="Group 45"/>
          <p:cNvGrpSpPr/>
          <p:nvPr/>
        </p:nvGrpSpPr>
        <p:grpSpPr>
          <a:xfrm>
            <a:off x="122152" y="1890990"/>
            <a:ext cx="8501553" cy="315751"/>
            <a:chOff x="238539" y="1486923"/>
            <a:chExt cx="8501553" cy="378901"/>
          </a:xfrm>
        </p:grpSpPr>
        <p:grpSp>
          <p:nvGrpSpPr>
            <p:cNvPr id="49" name="Group 48"/>
            <p:cNvGrpSpPr/>
            <p:nvPr/>
          </p:nvGrpSpPr>
          <p:grpSpPr>
            <a:xfrm>
              <a:off x="238539" y="1547192"/>
              <a:ext cx="8501553" cy="246490"/>
              <a:chOff x="238539" y="1547192"/>
              <a:chExt cx="8501553" cy="246490"/>
            </a:xfrm>
          </p:grpSpPr>
          <p:sp>
            <p:nvSpPr>
              <p:cNvPr id="63" name="Rectangle 62"/>
              <p:cNvSpPr/>
              <p:nvPr/>
            </p:nvSpPr>
            <p:spPr>
              <a:xfrm>
                <a:off x="3490623" y="1547192"/>
                <a:ext cx="954156" cy="24649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Rectangle 63"/>
              <p:cNvSpPr/>
              <p:nvPr/>
            </p:nvSpPr>
            <p:spPr>
              <a:xfrm>
                <a:off x="2941984" y="1547192"/>
                <a:ext cx="160350" cy="246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Rectangle 64"/>
              <p:cNvSpPr/>
              <p:nvPr/>
            </p:nvSpPr>
            <p:spPr>
              <a:xfrm>
                <a:off x="6712226" y="1547192"/>
                <a:ext cx="1771815" cy="24649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Rectangle 65"/>
              <p:cNvSpPr/>
              <p:nvPr/>
            </p:nvSpPr>
            <p:spPr>
              <a:xfrm>
                <a:off x="238539" y="1547192"/>
                <a:ext cx="1162215" cy="24649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Rectangle 66"/>
              <p:cNvSpPr/>
              <p:nvPr/>
            </p:nvSpPr>
            <p:spPr>
              <a:xfrm>
                <a:off x="8535905" y="1547192"/>
                <a:ext cx="204187" cy="2464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Rectangle 67"/>
              <p:cNvSpPr/>
              <p:nvPr/>
            </p:nvSpPr>
            <p:spPr>
              <a:xfrm>
                <a:off x="1400754" y="1547192"/>
                <a:ext cx="1541230" cy="24649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Rectangle 68"/>
              <p:cNvSpPr/>
              <p:nvPr/>
            </p:nvSpPr>
            <p:spPr>
              <a:xfrm flipH="1">
                <a:off x="3102333" y="1547192"/>
                <a:ext cx="388290" cy="2464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Rectangle 69"/>
              <p:cNvSpPr/>
              <p:nvPr/>
            </p:nvSpPr>
            <p:spPr>
              <a:xfrm>
                <a:off x="4444778" y="1547192"/>
                <a:ext cx="2267447" cy="24649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Rectangle 70"/>
              <p:cNvSpPr/>
              <p:nvPr/>
            </p:nvSpPr>
            <p:spPr>
              <a:xfrm>
                <a:off x="8484041" y="1547192"/>
                <a:ext cx="51864" cy="24649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0" name="Rectangle 49"/>
            <p:cNvSpPr/>
            <p:nvPr/>
          </p:nvSpPr>
          <p:spPr>
            <a:xfrm>
              <a:off x="238539" y="1491121"/>
              <a:ext cx="116221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Rectangle 50"/>
            <p:cNvSpPr/>
            <p:nvPr/>
          </p:nvSpPr>
          <p:spPr>
            <a:xfrm>
              <a:off x="1401333" y="1820104"/>
              <a:ext cx="1540651"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p:cNvSpPr/>
            <p:nvPr/>
          </p:nvSpPr>
          <p:spPr>
            <a:xfrm>
              <a:off x="2941984" y="1491121"/>
              <a:ext cx="160349"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p:cNvSpPr/>
            <p:nvPr/>
          </p:nvSpPr>
          <p:spPr>
            <a:xfrm>
              <a:off x="3490623" y="1491121"/>
              <a:ext cx="95415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ectangle 53"/>
            <p:cNvSpPr/>
            <p:nvPr/>
          </p:nvSpPr>
          <p:spPr>
            <a:xfrm>
              <a:off x="3102333" y="1820104"/>
              <a:ext cx="38829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ectangle 54"/>
            <p:cNvSpPr/>
            <p:nvPr/>
          </p:nvSpPr>
          <p:spPr>
            <a:xfrm>
              <a:off x="4901026" y="1489604"/>
              <a:ext cx="780637" cy="4723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Rectangle 55"/>
            <p:cNvSpPr/>
            <p:nvPr/>
          </p:nvSpPr>
          <p:spPr>
            <a:xfrm>
              <a:off x="4444778" y="1820104"/>
              <a:ext cx="41773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Rectangle 56"/>
            <p:cNvSpPr/>
            <p:nvPr/>
          </p:nvSpPr>
          <p:spPr>
            <a:xfrm>
              <a:off x="5681664" y="1820105"/>
              <a:ext cx="495300"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Rectangle 57"/>
            <p:cNvSpPr/>
            <p:nvPr/>
          </p:nvSpPr>
          <p:spPr>
            <a:xfrm>
              <a:off x="6448425" y="1820104"/>
              <a:ext cx="26380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Rectangle 58"/>
            <p:cNvSpPr/>
            <p:nvPr/>
          </p:nvSpPr>
          <p:spPr>
            <a:xfrm>
              <a:off x="6176964" y="1491121"/>
              <a:ext cx="276594"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ectangle 59"/>
            <p:cNvSpPr/>
            <p:nvPr/>
          </p:nvSpPr>
          <p:spPr>
            <a:xfrm>
              <a:off x="6712226" y="1491121"/>
              <a:ext cx="177181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Rectangle 60"/>
            <p:cNvSpPr/>
            <p:nvPr/>
          </p:nvSpPr>
          <p:spPr>
            <a:xfrm>
              <a:off x="8535904" y="1486923"/>
              <a:ext cx="204187" cy="4991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Rectangle 61"/>
            <p:cNvSpPr/>
            <p:nvPr/>
          </p:nvSpPr>
          <p:spPr>
            <a:xfrm>
              <a:off x="8487113" y="1820104"/>
              <a:ext cx="4572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2" name="TextBox 71"/>
          <p:cNvSpPr txBox="1"/>
          <p:nvPr/>
        </p:nvSpPr>
        <p:spPr>
          <a:xfrm>
            <a:off x="283397" y="1497604"/>
            <a:ext cx="928459" cy="353943"/>
          </a:xfrm>
          <a:prstGeom prst="rect">
            <a:avLst/>
          </a:prstGeom>
          <a:noFill/>
        </p:spPr>
        <p:txBody>
          <a:bodyPr wrap="none" bIns="0" rtlCol="0">
            <a:spAutoFit/>
          </a:bodyPr>
          <a:lstStyle/>
          <a:p>
            <a:pPr algn="ctr"/>
            <a:r>
              <a:rPr lang="en-US" sz="900" dirty="0">
                <a:solidFill>
                  <a:prstClr val="black"/>
                </a:solidFill>
                <a:latin typeface="Arial" panose="020B0604020202020204" pitchFamily="34" charset="0"/>
                <a:cs typeface="Arial" panose="020B0604020202020204" pitchFamily="34" charset="0"/>
              </a:rPr>
              <a:t>2166-1859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Patriarcas</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73" name="TextBox 72"/>
          <p:cNvSpPr txBox="1"/>
          <p:nvPr/>
        </p:nvSpPr>
        <p:spPr>
          <a:xfrm>
            <a:off x="1597368" y="2206741"/>
            <a:ext cx="91563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Esclavitud</a:t>
            </a:r>
            <a:r>
              <a:rPr lang="en-US" sz="1100" b="1" dirty="0" smtClean="0">
                <a:solidFill>
                  <a:prstClr val="black"/>
                </a:solidFill>
                <a:latin typeface="Arial" panose="020B0604020202020204" pitchFamily="34" charset="0"/>
                <a:cs typeface="Arial" panose="020B0604020202020204" pitchFamily="34" charset="0"/>
              </a:rPr>
              <a:t/>
            </a:r>
            <a:br>
              <a:rPr lang="en-US" sz="1100" b="1" dirty="0" smtClean="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en</a:t>
            </a:r>
            <a:r>
              <a:rPr lang="en-US" sz="1100" b="1" dirty="0" smtClean="0">
                <a:solidFill>
                  <a:prstClr val="black"/>
                </a:solidFill>
                <a:latin typeface="Arial" panose="020B0604020202020204" pitchFamily="34" charset="0"/>
                <a:cs typeface="Arial" panose="020B0604020202020204" pitchFamily="34" charset="0"/>
              </a:rPr>
              <a:t> </a:t>
            </a:r>
            <a:r>
              <a:rPr lang="en-US" sz="1100" b="1" dirty="0" err="1" smtClean="0">
                <a:solidFill>
                  <a:prstClr val="black"/>
                </a:solidFill>
                <a:latin typeface="Arial" panose="020B0604020202020204" pitchFamily="34" charset="0"/>
                <a:cs typeface="Arial" panose="020B0604020202020204" pitchFamily="34" charset="0"/>
              </a:rPr>
              <a:t>Egipto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1859-1445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74" name="TextBox 73"/>
          <p:cNvSpPr txBox="1"/>
          <p:nvPr/>
        </p:nvSpPr>
        <p:spPr>
          <a:xfrm>
            <a:off x="2305972" y="1523285"/>
            <a:ext cx="928459" cy="353943"/>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1445-1405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Desierto</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75" name="TextBox 74"/>
          <p:cNvSpPr txBox="1"/>
          <p:nvPr/>
        </p:nvSpPr>
        <p:spPr>
          <a:xfrm>
            <a:off x="2741246" y="2215004"/>
            <a:ext cx="915635" cy="477054"/>
          </a:xfrm>
          <a:prstGeom prst="rect">
            <a:avLst/>
          </a:prstGeom>
          <a:noFill/>
        </p:spPr>
        <p:txBody>
          <a:bodyPr wrap="none" tIns="0" bIns="0" rtlCol="0">
            <a:spAutoFit/>
          </a:bodyPr>
          <a:lstStyle/>
          <a:p>
            <a:pPr algn="ctr"/>
            <a:r>
              <a:rPr lang="en-US" sz="1100" b="1" dirty="0" smtClean="0">
                <a:solidFill>
                  <a:prstClr val="black"/>
                </a:solidFill>
                <a:latin typeface="Arial" panose="020B0604020202020204" pitchFamily="34" charset="0"/>
                <a:cs typeface="Arial" panose="020B0604020202020204" pitchFamily="34" charset="0"/>
              </a:rPr>
              <a:t>Conquista </a:t>
            </a:r>
            <a:br>
              <a:rPr lang="en-US" sz="1100" b="1" dirty="0" smtClean="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de </a:t>
            </a:r>
            <a:r>
              <a:rPr lang="en-US" sz="1100" b="1" dirty="0" err="1" smtClean="0">
                <a:solidFill>
                  <a:prstClr val="black"/>
                </a:solidFill>
                <a:latin typeface="Arial" panose="020B0604020202020204" pitchFamily="34" charset="0"/>
                <a:cs typeface="Arial" panose="020B0604020202020204" pitchFamily="34" charset="0"/>
              </a:rPr>
              <a:t>Canaán</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1405-1300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76" name="TextBox 75"/>
          <p:cNvSpPr txBox="1"/>
          <p:nvPr/>
        </p:nvSpPr>
        <p:spPr>
          <a:xfrm>
            <a:off x="3387003" y="1497604"/>
            <a:ext cx="928459" cy="353943"/>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1300-1050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Jueces</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77" name="TextBox 76"/>
          <p:cNvSpPr txBox="1"/>
          <p:nvPr/>
        </p:nvSpPr>
        <p:spPr>
          <a:xfrm>
            <a:off x="4111437" y="2215004"/>
            <a:ext cx="85151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Reino</a:t>
            </a:r>
            <a:r>
              <a:rPr lang="en-US" sz="1100" b="1" dirty="0" smtClean="0">
                <a:solidFill>
                  <a:prstClr val="black"/>
                </a:solidFill>
                <a:latin typeface="Arial" panose="020B0604020202020204" pitchFamily="34" charset="0"/>
                <a:cs typeface="Arial" panose="020B0604020202020204" pitchFamily="34" charset="0"/>
              </a:rPr>
              <a:t/>
            </a:r>
            <a:br>
              <a:rPr lang="en-US" sz="1100" b="1" dirty="0" smtClean="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unido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1050-931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78" name="TextBox 77"/>
          <p:cNvSpPr txBox="1"/>
          <p:nvPr/>
        </p:nvSpPr>
        <p:spPr>
          <a:xfrm>
            <a:off x="4774847" y="1349240"/>
            <a:ext cx="787395"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931-722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Reino</a:t>
            </a:r>
            <a:r>
              <a:rPr lang="en-US" sz="1100" b="1" dirty="0" smtClean="0">
                <a:solidFill>
                  <a:prstClr val="black"/>
                </a:solidFill>
                <a:latin typeface="Arial" panose="020B0604020202020204" pitchFamily="34" charset="0"/>
                <a:cs typeface="Arial" panose="020B0604020202020204" pitchFamily="34" charset="0"/>
              </a:rPr>
              <a:t> </a:t>
            </a:r>
            <a:br>
              <a:rPr lang="en-US" sz="1100" b="1" dirty="0" smtClean="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dividido</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79" name="TextBox 78"/>
          <p:cNvSpPr txBox="1"/>
          <p:nvPr/>
        </p:nvSpPr>
        <p:spPr>
          <a:xfrm>
            <a:off x="5419152" y="2215004"/>
            <a:ext cx="78739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Judá</a:t>
            </a:r>
            <a:r>
              <a:rPr lang="en-US" sz="1100" b="1" dirty="0">
                <a:solidFill>
                  <a:prstClr val="black"/>
                </a:solidFill>
                <a:latin typeface="Arial" panose="020B0604020202020204" pitchFamily="34" charset="0"/>
                <a:cs typeface="Arial" panose="020B0604020202020204" pitchFamily="34" charset="0"/>
              </a:rPr>
              <a:t/>
            </a:r>
            <a:br>
              <a:rPr lang="en-US" sz="1100" b="1" dirty="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solo</a:t>
            </a:r>
          </a:p>
          <a:p>
            <a:pPr algn="ctr"/>
            <a:r>
              <a:rPr lang="en-US" sz="900" dirty="0" smtClean="0">
                <a:solidFill>
                  <a:prstClr val="black"/>
                </a:solidFill>
                <a:latin typeface="Arial" panose="020B0604020202020204" pitchFamily="34" charset="0"/>
                <a:cs typeface="Arial" panose="020B0604020202020204" pitchFamily="34" charset="0"/>
              </a:rPr>
              <a:t>722-605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80" name="TextBox 79"/>
          <p:cNvSpPr txBox="1"/>
          <p:nvPr/>
        </p:nvSpPr>
        <p:spPr>
          <a:xfrm>
            <a:off x="5674198" y="1354917"/>
            <a:ext cx="1077538"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605-538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Cautiverio</a:t>
            </a:r>
            <a:r>
              <a:rPr lang="en-US" sz="1100" b="1" dirty="0" smtClean="0">
                <a:solidFill>
                  <a:prstClr val="black"/>
                </a:solidFill>
                <a:latin typeface="Arial" panose="020B0604020202020204" pitchFamily="34" charset="0"/>
                <a:cs typeface="Arial" panose="020B0604020202020204" pitchFamily="34" charset="0"/>
              </a:rPr>
              <a:t> </a:t>
            </a:r>
            <a:r>
              <a:rPr lang="en-US" sz="1100" b="1" dirty="0" err="1" smtClean="0">
                <a:solidFill>
                  <a:prstClr val="black"/>
                </a:solidFill>
                <a:latin typeface="Arial" panose="020B0604020202020204" pitchFamily="34" charset="0"/>
                <a:cs typeface="Arial" panose="020B0604020202020204" pitchFamily="34" charset="0"/>
              </a:rPr>
              <a:t>en</a:t>
            </a:r>
            <a:r>
              <a:rPr lang="en-US" sz="1100" b="1" dirty="0">
                <a:solidFill>
                  <a:prstClr val="black"/>
                </a:solidFill>
                <a:latin typeface="Arial" panose="020B0604020202020204" pitchFamily="34" charset="0"/>
                <a:cs typeface="Arial" panose="020B0604020202020204" pitchFamily="34" charset="0"/>
              </a:rPr>
              <a:t/>
            </a:r>
            <a:br>
              <a:rPr lang="en-US" sz="1100" b="1" dirty="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Babilonia</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81" name="TextBox 80"/>
          <p:cNvSpPr txBox="1"/>
          <p:nvPr/>
        </p:nvSpPr>
        <p:spPr>
          <a:xfrm>
            <a:off x="6187623" y="2215004"/>
            <a:ext cx="78739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Retorno</a:t>
            </a:r>
            <a:r>
              <a:rPr lang="en-US" sz="1100" b="1" dirty="0">
                <a:solidFill>
                  <a:prstClr val="black"/>
                </a:solidFill>
                <a:latin typeface="Arial" panose="020B0604020202020204" pitchFamily="34" charset="0"/>
                <a:cs typeface="Arial" panose="020B0604020202020204" pitchFamily="34" charset="0"/>
              </a:rPr>
              <a:t/>
            </a:r>
            <a:br>
              <a:rPr lang="en-US" sz="1100" b="1" dirty="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del </a:t>
            </a:r>
            <a:r>
              <a:rPr lang="en-US" sz="1100" b="1" dirty="0" err="1" smtClean="0">
                <a:solidFill>
                  <a:prstClr val="black"/>
                </a:solidFill>
                <a:latin typeface="Arial" panose="020B0604020202020204" pitchFamily="34" charset="0"/>
                <a:cs typeface="Arial" panose="020B0604020202020204" pitchFamily="34" charset="0"/>
              </a:rPr>
              <a:t>exilio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538-444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82" name="TextBox 81"/>
          <p:cNvSpPr txBox="1"/>
          <p:nvPr/>
        </p:nvSpPr>
        <p:spPr>
          <a:xfrm>
            <a:off x="6860332" y="1392946"/>
            <a:ext cx="1305165" cy="477054"/>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444 </a:t>
            </a:r>
            <a:r>
              <a:rPr lang="en-US" sz="900" dirty="0" err="1" smtClean="0">
                <a:solidFill>
                  <a:prstClr val="black"/>
                </a:solidFill>
                <a:latin typeface="Arial" panose="020B0604020202020204" pitchFamily="34" charset="0"/>
                <a:cs typeface="Arial" panose="020B0604020202020204" pitchFamily="34" charset="0"/>
              </a:rPr>
              <a:t>aC</a:t>
            </a:r>
            <a:r>
              <a:rPr lang="en-US" sz="900" dirty="0" smtClean="0">
                <a:solidFill>
                  <a:prstClr val="black"/>
                </a:solidFill>
                <a:latin typeface="Arial" panose="020B0604020202020204" pitchFamily="34" charset="0"/>
                <a:cs typeface="Arial" panose="020B0604020202020204" pitchFamily="34" charset="0"/>
              </a:rPr>
              <a:t> - ~4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Años</a:t>
            </a:r>
            <a:r>
              <a:rPr lang="en-US" sz="1100" b="1" dirty="0" smtClean="0">
                <a:solidFill>
                  <a:prstClr val="black"/>
                </a:solidFill>
                <a:latin typeface="Arial" panose="020B0604020202020204" pitchFamily="34" charset="0"/>
                <a:cs typeface="Arial" panose="020B0604020202020204" pitchFamily="34" charset="0"/>
              </a:rPr>
              <a:t> de </a:t>
            </a:r>
            <a:r>
              <a:rPr lang="en-US" sz="1100" b="1" dirty="0" err="1" smtClean="0">
                <a:solidFill>
                  <a:prstClr val="black"/>
                </a:solidFill>
                <a:latin typeface="Arial" panose="020B0604020202020204" pitchFamily="34" charset="0"/>
                <a:cs typeface="Arial" panose="020B0604020202020204" pitchFamily="34" charset="0"/>
              </a:rPr>
              <a:t>silencio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800" dirty="0" smtClean="0">
                <a:solidFill>
                  <a:prstClr val="black"/>
                </a:solidFill>
                <a:latin typeface="Arial" panose="020B0604020202020204" pitchFamily="34" charset="0"/>
                <a:cs typeface="Arial" panose="020B0604020202020204" pitchFamily="34" charset="0"/>
              </a:rPr>
              <a:t>(Intertestamental)</a:t>
            </a:r>
          </a:p>
        </p:txBody>
      </p:sp>
      <p:sp>
        <p:nvSpPr>
          <p:cNvPr id="83" name="TextBox 82"/>
          <p:cNvSpPr txBox="1"/>
          <p:nvPr/>
        </p:nvSpPr>
        <p:spPr>
          <a:xfrm>
            <a:off x="7815895" y="2206698"/>
            <a:ext cx="877163" cy="477054"/>
          </a:xfrm>
          <a:prstGeom prst="rect">
            <a:avLst/>
          </a:prstGeom>
          <a:noFill/>
        </p:spPr>
        <p:txBody>
          <a:bodyPr wrap="none" tIns="0" bIns="0" rtlCol="0">
            <a:spAutoFit/>
          </a:bodyPr>
          <a:lstStyle/>
          <a:p>
            <a:pPr algn="ctr"/>
            <a:r>
              <a:rPr lang="en-US" sz="1100" b="1" dirty="0" smtClean="0">
                <a:solidFill>
                  <a:prstClr val="black"/>
                </a:solidFill>
                <a:latin typeface="Arial" panose="020B0604020202020204" pitchFamily="34" charset="0"/>
                <a:cs typeface="Arial" panose="020B0604020202020204" pitchFamily="34" charset="0"/>
              </a:rPr>
              <a:t>Vida de</a:t>
            </a:r>
            <a:br>
              <a:rPr lang="en-US" sz="1100" b="1" dirty="0" smtClean="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Cristo</a:t>
            </a:r>
          </a:p>
          <a:p>
            <a:pPr algn="ctr"/>
            <a:r>
              <a:rPr lang="en-US" sz="900" dirty="0" smtClean="0">
                <a:solidFill>
                  <a:prstClr val="black"/>
                </a:solidFill>
                <a:latin typeface="Arial" panose="020B0604020202020204" pitchFamily="34" charset="0"/>
                <a:cs typeface="Arial" panose="020B0604020202020204" pitchFamily="34" charset="0"/>
              </a:rPr>
              <a:t>4 BC – 30 </a:t>
            </a:r>
            <a:r>
              <a:rPr lang="en-US" sz="900" dirty="0" err="1" smtClean="0">
                <a:solidFill>
                  <a:prstClr val="black"/>
                </a:solidFill>
                <a:latin typeface="Arial" panose="020B0604020202020204" pitchFamily="34" charset="0"/>
                <a:cs typeface="Arial" panose="020B0604020202020204" pitchFamily="34" charset="0"/>
              </a:rPr>
              <a:t>dC</a:t>
            </a:r>
            <a:endParaRPr lang="en-US" sz="900" dirty="0">
              <a:solidFill>
                <a:prstClr val="black"/>
              </a:solidFill>
              <a:latin typeface="Arial" panose="020B0604020202020204" pitchFamily="34" charset="0"/>
              <a:cs typeface="Arial" panose="020B0604020202020204" pitchFamily="34" charset="0"/>
            </a:endParaRPr>
          </a:p>
        </p:txBody>
      </p:sp>
      <p:sp>
        <p:nvSpPr>
          <p:cNvPr id="84" name="TextBox 83"/>
          <p:cNvSpPr txBox="1"/>
          <p:nvPr/>
        </p:nvSpPr>
        <p:spPr>
          <a:xfrm>
            <a:off x="8080624" y="1360191"/>
            <a:ext cx="881973"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30-90 </a:t>
            </a:r>
            <a:r>
              <a:rPr lang="en-US" sz="900" dirty="0" err="1" smtClean="0">
                <a:solidFill>
                  <a:prstClr val="black"/>
                </a:solidFill>
                <a:latin typeface="Arial" panose="020B0604020202020204" pitchFamily="34" charset="0"/>
                <a:cs typeface="Arial" panose="020B0604020202020204" pitchFamily="34" charset="0"/>
              </a:rPr>
              <a:t>dC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smtClean="0">
                <a:solidFill>
                  <a:prstClr val="black"/>
                </a:solidFill>
                <a:latin typeface="Arial" panose="020B0604020202020204" pitchFamily="34" charset="0"/>
                <a:cs typeface="Arial" panose="020B0604020202020204" pitchFamily="34" charset="0"/>
              </a:rPr>
              <a:t>La </a:t>
            </a:r>
            <a:r>
              <a:rPr lang="en-US" sz="1100" b="1" dirty="0" err="1" smtClean="0">
                <a:solidFill>
                  <a:prstClr val="black"/>
                </a:solidFill>
                <a:latin typeface="Arial" panose="020B0604020202020204" pitchFamily="34" charset="0"/>
                <a:cs typeface="Arial" panose="020B0604020202020204" pitchFamily="34" charset="0"/>
              </a:rPr>
              <a:t>iglesia</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1100" b="1" dirty="0" smtClean="0">
                <a:solidFill>
                  <a:prstClr val="black"/>
                </a:solidFill>
                <a:latin typeface="Arial" panose="020B0604020202020204" pitchFamily="34" charset="0"/>
                <a:cs typeface="Arial" panose="020B0604020202020204" pitchFamily="34" charset="0"/>
              </a:rPr>
              <a:t>Era del NT</a:t>
            </a:r>
          </a:p>
        </p:txBody>
      </p:sp>
    </p:spTree>
    <p:extLst>
      <p:ext uri="{BB962C8B-B14F-4D97-AF65-F5344CB8AC3E}">
        <p14:creationId xmlns:p14="http://schemas.microsoft.com/office/powerpoint/2010/main" val="83328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grpId="0" nodeType="clickEffect">
                                  <p:stCondLst>
                                    <p:cond delay="0"/>
                                  </p:stCondLst>
                                  <p:childTnLst>
                                    <p:animMotion origin="layout" path="M 0 0 C 0.00035 0.04953 0.00087 0.09907 0.00191 0.14977 C 0.00295 0.20046 0.01927 0.2537 0.0066 0.3044 C -0.00608 0.35509 -0.04028 0.40463 -0.07448 0.45416 " pathEditMode="relative" ptsTypes="aaaA">
                                      <p:cBhvr>
                                        <p:cTn id="19" dur="2000" fill="hold"/>
                                        <p:tgtEl>
                                          <p:spTgt spid="78"/>
                                        </p:tgtEl>
                                        <p:attrNameLst>
                                          <p:attrName>ppt_x</p:attrName>
                                          <p:attrName>ppt_y</p:attrName>
                                        </p:attrNameLst>
                                      </p:cBhvr>
                                    </p:animMotion>
                                  </p:childTnLst>
                                </p:cTn>
                              </p:par>
                            </p:childTnLst>
                          </p:cTn>
                        </p:par>
                        <p:par>
                          <p:cTn id="20" fill="hold">
                            <p:stCondLst>
                              <p:cond delay="2000"/>
                            </p:stCondLst>
                            <p:childTnLst>
                              <p:par>
                                <p:cTn id="21" presetID="31" presetClass="exit" presetSubtype="0" fill="hold" grpId="1" nodeType="afterEffect">
                                  <p:stCondLst>
                                    <p:cond delay="0"/>
                                  </p:stCondLst>
                                  <p:childTnLst>
                                    <p:anim calcmode="lin" valueType="num">
                                      <p:cBhvr>
                                        <p:cTn id="22" dur="1500"/>
                                        <p:tgtEl>
                                          <p:spTgt spid="78"/>
                                        </p:tgtEl>
                                        <p:attrNameLst>
                                          <p:attrName>ppt_w</p:attrName>
                                        </p:attrNameLst>
                                      </p:cBhvr>
                                      <p:tavLst>
                                        <p:tav tm="0">
                                          <p:val>
                                            <p:strVal val="ppt_w"/>
                                          </p:val>
                                        </p:tav>
                                        <p:tav tm="100000">
                                          <p:val>
                                            <p:fltVal val="0"/>
                                          </p:val>
                                        </p:tav>
                                      </p:tavLst>
                                    </p:anim>
                                    <p:anim calcmode="lin" valueType="num">
                                      <p:cBhvr>
                                        <p:cTn id="23" dur="1500"/>
                                        <p:tgtEl>
                                          <p:spTgt spid="78"/>
                                        </p:tgtEl>
                                        <p:attrNameLst>
                                          <p:attrName>ppt_h</p:attrName>
                                        </p:attrNameLst>
                                      </p:cBhvr>
                                      <p:tavLst>
                                        <p:tav tm="0">
                                          <p:val>
                                            <p:strVal val="ppt_h"/>
                                          </p:val>
                                        </p:tav>
                                        <p:tav tm="100000">
                                          <p:val>
                                            <p:fltVal val="0"/>
                                          </p:val>
                                        </p:tav>
                                      </p:tavLst>
                                    </p:anim>
                                    <p:anim calcmode="lin" valueType="num">
                                      <p:cBhvr>
                                        <p:cTn id="24" dur="1500"/>
                                        <p:tgtEl>
                                          <p:spTgt spid="78"/>
                                        </p:tgtEl>
                                        <p:attrNameLst>
                                          <p:attrName>style.rotation</p:attrName>
                                        </p:attrNameLst>
                                      </p:cBhvr>
                                      <p:tavLst>
                                        <p:tav tm="0">
                                          <p:val>
                                            <p:fltVal val="0"/>
                                          </p:val>
                                        </p:tav>
                                        <p:tav tm="100000">
                                          <p:val>
                                            <p:fltVal val="90"/>
                                          </p:val>
                                        </p:tav>
                                      </p:tavLst>
                                    </p:anim>
                                    <p:animEffect transition="out" filter="fade">
                                      <p:cBhvr>
                                        <p:cTn id="25" dur="1500"/>
                                        <p:tgtEl>
                                          <p:spTgt spid="78"/>
                                        </p:tgtEl>
                                      </p:cBhvr>
                                    </p:animEffect>
                                    <p:set>
                                      <p:cBhvr>
                                        <p:cTn id="26" dur="1" fill="hold">
                                          <p:stCondLst>
                                            <p:cond delay="1499"/>
                                          </p:stCondLst>
                                        </p:cTn>
                                        <p:tgtEl>
                                          <p:spTgt spid="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7" grpId="0"/>
      <p:bldP spid="48" grpId="0"/>
      <p:bldP spid="78" grpId="0"/>
      <p:bldP spid="78" grpId="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81065" y="4379508"/>
            <a:ext cx="3983783" cy="461665"/>
          </a:xfrm>
          <a:prstGeom prst="rect">
            <a:avLst/>
          </a:prstGeom>
          <a:noFill/>
        </p:spPr>
        <p:txBody>
          <a:bodyPr wrap="none" rtlCol="0">
            <a:spAutoFit/>
          </a:bodyPr>
          <a:lstStyle/>
          <a:p>
            <a:pPr defTabSz="913448"/>
            <a:r>
              <a:rPr lang="en-US" sz="2400" dirty="0" smtClean="0">
                <a:solidFill>
                  <a:prstClr val="black"/>
                </a:solidFill>
              </a:rPr>
              <a:t>605/597/586 </a:t>
            </a:r>
            <a:r>
              <a:rPr lang="en-US" sz="2400" dirty="0" err="1" smtClean="0">
                <a:solidFill>
                  <a:prstClr val="black"/>
                </a:solidFill>
              </a:rPr>
              <a:t>aC</a:t>
            </a:r>
            <a:r>
              <a:rPr lang="en-US" sz="2400" dirty="0" smtClean="0">
                <a:solidFill>
                  <a:prstClr val="black"/>
                </a:solidFill>
              </a:rPr>
              <a:t> </a:t>
            </a:r>
            <a:r>
              <a:rPr lang="en-US" sz="2400" dirty="0" err="1" smtClean="0">
                <a:solidFill>
                  <a:prstClr val="black"/>
                </a:solidFill>
              </a:rPr>
              <a:t>Caída</a:t>
            </a:r>
            <a:r>
              <a:rPr lang="en-US" sz="2400" dirty="0" smtClean="0">
                <a:solidFill>
                  <a:prstClr val="black"/>
                </a:solidFill>
              </a:rPr>
              <a:t> de </a:t>
            </a:r>
            <a:r>
              <a:rPr lang="en-US" sz="2400" dirty="0" err="1" smtClean="0">
                <a:solidFill>
                  <a:prstClr val="black"/>
                </a:solidFill>
              </a:rPr>
              <a:t>Judá</a:t>
            </a:r>
            <a:endParaRPr lang="en-US" sz="2400" dirty="0">
              <a:solidFill>
                <a:prstClr val="black"/>
              </a:solidFill>
            </a:endParaRPr>
          </a:p>
        </p:txBody>
      </p:sp>
      <p:sp>
        <p:nvSpPr>
          <p:cNvPr id="47" name="TextBox 46"/>
          <p:cNvSpPr txBox="1"/>
          <p:nvPr/>
        </p:nvSpPr>
        <p:spPr>
          <a:xfrm>
            <a:off x="338385" y="3411117"/>
            <a:ext cx="2891304" cy="1200329"/>
          </a:xfrm>
          <a:prstGeom prst="rect">
            <a:avLst/>
          </a:prstGeom>
          <a:noFill/>
        </p:spPr>
        <p:txBody>
          <a:bodyPr wrap="none" rtlCol="0">
            <a:spAutoFit/>
          </a:bodyPr>
          <a:lstStyle/>
          <a:p>
            <a:pPr defTabSz="913448"/>
            <a:r>
              <a:rPr lang="en-US" sz="2400" dirty="0" err="1" smtClean="0">
                <a:solidFill>
                  <a:prstClr val="black"/>
                </a:solidFill>
              </a:rPr>
              <a:t>Sofonías</a:t>
            </a:r>
            <a:r>
              <a:rPr lang="en-US" sz="2400" dirty="0" smtClean="0">
                <a:solidFill>
                  <a:prstClr val="black"/>
                </a:solidFill>
              </a:rPr>
              <a:t> 630-625 </a:t>
            </a:r>
            <a:r>
              <a:rPr lang="en-US" sz="2400" dirty="0" err="1" smtClean="0">
                <a:solidFill>
                  <a:prstClr val="black"/>
                </a:solidFill>
              </a:rPr>
              <a:t>aC</a:t>
            </a:r>
            <a:endParaRPr lang="en-US" sz="2400" dirty="0" smtClean="0">
              <a:solidFill>
                <a:prstClr val="black"/>
              </a:solidFill>
            </a:endParaRPr>
          </a:p>
          <a:p>
            <a:pPr defTabSz="913448"/>
            <a:r>
              <a:rPr lang="en-US" sz="2400" dirty="0" err="1" smtClean="0">
                <a:solidFill>
                  <a:prstClr val="black"/>
                </a:solidFill>
              </a:rPr>
              <a:t>Jeremías</a:t>
            </a:r>
            <a:r>
              <a:rPr lang="en-US" sz="2400" dirty="0" smtClean="0">
                <a:solidFill>
                  <a:prstClr val="black"/>
                </a:solidFill>
              </a:rPr>
              <a:t>   627-586 </a:t>
            </a:r>
            <a:r>
              <a:rPr lang="en-US" sz="2400" dirty="0" err="1" smtClean="0">
                <a:solidFill>
                  <a:prstClr val="black"/>
                </a:solidFill>
              </a:rPr>
              <a:t>aC</a:t>
            </a:r>
            <a:endParaRPr lang="en-US" sz="2400" dirty="0" smtClean="0">
              <a:solidFill>
                <a:prstClr val="black"/>
              </a:solidFill>
            </a:endParaRPr>
          </a:p>
          <a:p>
            <a:pPr defTabSz="913448"/>
            <a:r>
              <a:rPr lang="en-US" sz="2400" dirty="0" err="1" smtClean="0">
                <a:solidFill>
                  <a:prstClr val="black"/>
                </a:solidFill>
              </a:rPr>
              <a:t>Habacuc</a:t>
            </a:r>
            <a:r>
              <a:rPr lang="en-US" sz="2400" dirty="0" smtClean="0">
                <a:solidFill>
                  <a:prstClr val="black"/>
                </a:solidFill>
              </a:rPr>
              <a:t>  612-606 </a:t>
            </a:r>
            <a:r>
              <a:rPr lang="en-US" sz="2400" dirty="0" err="1" smtClean="0">
                <a:solidFill>
                  <a:prstClr val="black"/>
                </a:solidFill>
              </a:rPr>
              <a:t>aC</a:t>
            </a:r>
            <a:endParaRPr lang="en-US" sz="2400" dirty="0">
              <a:solidFill>
                <a:prstClr val="black"/>
              </a:solidFill>
            </a:endParaRPr>
          </a:p>
        </p:txBody>
      </p:sp>
      <p:sp>
        <p:nvSpPr>
          <p:cNvPr id="48" name="TextBox 47"/>
          <p:cNvSpPr txBox="1"/>
          <p:nvPr/>
        </p:nvSpPr>
        <p:spPr>
          <a:xfrm>
            <a:off x="3607578" y="3797157"/>
            <a:ext cx="5315045" cy="461665"/>
          </a:xfrm>
          <a:prstGeom prst="rect">
            <a:avLst/>
          </a:prstGeom>
          <a:noFill/>
        </p:spPr>
        <p:txBody>
          <a:bodyPr wrap="none" rtlCol="0">
            <a:spAutoFit/>
          </a:bodyPr>
          <a:lstStyle/>
          <a:p>
            <a:pPr defTabSz="913448"/>
            <a:r>
              <a:rPr lang="en-US" sz="2400" dirty="0">
                <a:solidFill>
                  <a:prstClr val="black"/>
                </a:solidFill>
              </a:rPr>
              <a:t>~30 </a:t>
            </a:r>
            <a:r>
              <a:rPr lang="en-US" sz="2400" dirty="0" err="1">
                <a:solidFill>
                  <a:prstClr val="black"/>
                </a:solidFill>
              </a:rPr>
              <a:t>años</a:t>
            </a:r>
            <a:r>
              <a:rPr lang="en-US" sz="2400" dirty="0">
                <a:solidFill>
                  <a:prstClr val="black"/>
                </a:solidFill>
              </a:rPr>
              <a:t> – </a:t>
            </a:r>
            <a:r>
              <a:rPr lang="en-US" sz="2400" dirty="0" err="1">
                <a:solidFill>
                  <a:prstClr val="black"/>
                </a:solidFill>
              </a:rPr>
              <a:t>una</a:t>
            </a:r>
            <a:r>
              <a:rPr lang="en-US" sz="2400" dirty="0">
                <a:solidFill>
                  <a:prstClr val="black"/>
                </a:solidFill>
              </a:rPr>
              <a:t> </a:t>
            </a:r>
            <a:r>
              <a:rPr lang="en-US" sz="2400" dirty="0" err="1">
                <a:solidFill>
                  <a:prstClr val="black"/>
                </a:solidFill>
              </a:rPr>
              <a:t>generación</a:t>
            </a:r>
            <a:r>
              <a:rPr lang="en-US" sz="2400" dirty="0">
                <a:solidFill>
                  <a:prstClr val="black"/>
                </a:solidFill>
              </a:rPr>
              <a:t> que </a:t>
            </a:r>
            <a:r>
              <a:rPr lang="en-US" sz="2400" dirty="0" err="1">
                <a:solidFill>
                  <a:prstClr val="black"/>
                </a:solidFill>
              </a:rPr>
              <a:t>debía</a:t>
            </a:r>
            <a:r>
              <a:rPr lang="en-US" sz="2400" dirty="0">
                <a:solidFill>
                  <a:prstClr val="black"/>
                </a:solidFill>
              </a:rPr>
              <a:t> </a:t>
            </a:r>
            <a:r>
              <a:rPr lang="en-US" sz="2400" dirty="0" err="1">
                <a:solidFill>
                  <a:prstClr val="black"/>
                </a:solidFill>
              </a:rPr>
              <a:t>oír</a:t>
            </a:r>
            <a:r>
              <a:rPr lang="en-US" sz="2400" dirty="0">
                <a:solidFill>
                  <a:prstClr val="black"/>
                </a:solidFill>
              </a:rPr>
              <a:t> </a:t>
            </a:r>
          </a:p>
        </p:txBody>
      </p:sp>
      <p:sp>
        <p:nvSpPr>
          <p:cNvPr id="46" name="Title 1"/>
          <p:cNvSpPr>
            <a:spLocks noGrp="1"/>
          </p:cNvSpPr>
          <p:nvPr>
            <p:ph type="title"/>
          </p:nvPr>
        </p:nvSpPr>
        <p:spPr>
          <a:xfrm>
            <a:off x="127232" y="1"/>
            <a:ext cx="8905461" cy="1181364"/>
          </a:xfrm>
        </p:spPr>
        <p:txBody>
          <a:bodyPr>
            <a:normAutofit/>
          </a:bodyPr>
          <a:lstStyle/>
          <a:p>
            <a:r>
              <a:rPr lang="en-US" sz="3600" dirty="0" smtClean="0"/>
              <a:t>La </a:t>
            </a:r>
            <a:r>
              <a:rPr lang="en-US" sz="3600" dirty="0" err="1" smtClean="0"/>
              <a:t>advertencia</a:t>
            </a:r>
            <a:r>
              <a:rPr lang="en-US" sz="3600" dirty="0" smtClean="0"/>
              <a:t> de Dios antes del </a:t>
            </a:r>
            <a:r>
              <a:rPr lang="en-US" sz="3600" dirty="0" err="1" smtClean="0"/>
              <a:t>día</a:t>
            </a:r>
            <a:r>
              <a:rPr lang="en-US" sz="3600" dirty="0" smtClean="0"/>
              <a:t> del </a:t>
            </a:r>
            <a:r>
              <a:rPr lang="en-US" sz="3600" dirty="0" err="1" smtClean="0"/>
              <a:t>Señor</a:t>
            </a:r>
            <a:endParaRPr lang="en-US" sz="3600" dirty="0"/>
          </a:p>
        </p:txBody>
      </p:sp>
      <p:grpSp>
        <p:nvGrpSpPr>
          <p:cNvPr id="49" name="Group 48"/>
          <p:cNvGrpSpPr/>
          <p:nvPr/>
        </p:nvGrpSpPr>
        <p:grpSpPr>
          <a:xfrm>
            <a:off x="122152" y="1890990"/>
            <a:ext cx="8501553" cy="315751"/>
            <a:chOff x="238539" y="1486923"/>
            <a:chExt cx="8501553" cy="378901"/>
          </a:xfrm>
        </p:grpSpPr>
        <p:grpSp>
          <p:nvGrpSpPr>
            <p:cNvPr id="50" name="Group 49"/>
            <p:cNvGrpSpPr/>
            <p:nvPr/>
          </p:nvGrpSpPr>
          <p:grpSpPr>
            <a:xfrm>
              <a:off x="238539" y="1547192"/>
              <a:ext cx="8501553" cy="246490"/>
              <a:chOff x="238539" y="1547192"/>
              <a:chExt cx="8501553" cy="246490"/>
            </a:xfrm>
          </p:grpSpPr>
          <p:sp>
            <p:nvSpPr>
              <p:cNvPr id="64" name="Rectangle 63"/>
              <p:cNvSpPr/>
              <p:nvPr/>
            </p:nvSpPr>
            <p:spPr>
              <a:xfrm>
                <a:off x="3490623" y="1547192"/>
                <a:ext cx="954156" cy="24649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Rectangle 64"/>
              <p:cNvSpPr/>
              <p:nvPr/>
            </p:nvSpPr>
            <p:spPr>
              <a:xfrm>
                <a:off x="2941984" y="1547192"/>
                <a:ext cx="160350" cy="246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Rectangle 65"/>
              <p:cNvSpPr/>
              <p:nvPr/>
            </p:nvSpPr>
            <p:spPr>
              <a:xfrm>
                <a:off x="6712226" y="1547192"/>
                <a:ext cx="1771815" cy="24649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Rectangle 66"/>
              <p:cNvSpPr/>
              <p:nvPr/>
            </p:nvSpPr>
            <p:spPr>
              <a:xfrm>
                <a:off x="238539" y="1547192"/>
                <a:ext cx="1162215" cy="24649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Rectangle 67"/>
              <p:cNvSpPr/>
              <p:nvPr/>
            </p:nvSpPr>
            <p:spPr>
              <a:xfrm>
                <a:off x="8535905" y="1547192"/>
                <a:ext cx="204187" cy="2464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Rectangle 68"/>
              <p:cNvSpPr/>
              <p:nvPr/>
            </p:nvSpPr>
            <p:spPr>
              <a:xfrm>
                <a:off x="1400754" y="1547192"/>
                <a:ext cx="1541230" cy="24649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Rectangle 69"/>
              <p:cNvSpPr/>
              <p:nvPr/>
            </p:nvSpPr>
            <p:spPr>
              <a:xfrm flipH="1">
                <a:off x="3102333" y="1547192"/>
                <a:ext cx="388290" cy="2464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Rectangle 70"/>
              <p:cNvSpPr/>
              <p:nvPr/>
            </p:nvSpPr>
            <p:spPr>
              <a:xfrm>
                <a:off x="4444778" y="1547192"/>
                <a:ext cx="2267447" cy="24649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Rectangle 71"/>
              <p:cNvSpPr/>
              <p:nvPr/>
            </p:nvSpPr>
            <p:spPr>
              <a:xfrm>
                <a:off x="8484041" y="1547192"/>
                <a:ext cx="51864" cy="24649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1" name="Rectangle 50"/>
            <p:cNvSpPr/>
            <p:nvPr/>
          </p:nvSpPr>
          <p:spPr>
            <a:xfrm>
              <a:off x="238539" y="1491121"/>
              <a:ext cx="116221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p:cNvSpPr/>
            <p:nvPr/>
          </p:nvSpPr>
          <p:spPr>
            <a:xfrm>
              <a:off x="1401333" y="1820104"/>
              <a:ext cx="1540651"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p:cNvSpPr/>
            <p:nvPr/>
          </p:nvSpPr>
          <p:spPr>
            <a:xfrm>
              <a:off x="2941984" y="1491121"/>
              <a:ext cx="160349"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ectangle 53"/>
            <p:cNvSpPr/>
            <p:nvPr/>
          </p:nvSpPr>
          <p:spPr>
            <a:xfrm>
              <a:off x="3490623" y="1491121"/>
              <a:ext cx="95415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ectangle 54"/>
            <p:cNvSpPr/>
            <p:nvPr/>
          </p:nvSpPr>
          <p:spPr>
            <a:xfrm>
              <a:off x="3102333" y="1820104"/>
              <a:ext cx="38829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Rectangle 55"/>
            <p:cNvSpPr/>
            <p:nvPr/>
          </p:nvSpPr>
          <p:spPr>
            <a:xfrm>
              <a:off x="4901026" y="1489604"/>
              <a:ext cx="780637" cy="4723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Rectangle 56"/>
            <p:cNvSpPr/>
            <p:nvPr/>
          </p:nvSpPr>
          <p:spPr>
            <a:xfrm>
              <a:off x="4444778" y="1820104"/>
              <a:ext cx="41773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Rectangle 57"/>
            <p:cNvSpPr/>
            <p:nvPr/>
          </p:nvSpPr>
          <p:spPr>
            <a:xfrm>
              <a:off x="5681664" y="1820105"/>
              <a:ext cx="495300"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Rectangle 58"/>
            <p:cNvSpPr/>
            <p:nvPr/>
          </p:nvSpPr>
          <p:spPr>
            <a:xfrm>
              <a:off x="6448425" y="1820104"/>
              <a:ext cx="26380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ectangle 59"/>
            <p:cNvSpPr/>
            <p:nvPr/>
          </p:nvSpPr>
          <p:spPr>
            <a:xfrm>
              <a:off x="6176964" y="1491121"/>
              <a:ext cx="276594"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Rectangle 60"/>
            <p:cNvSpPr/>
            <p:nvPr/>
          </p:nvSpPr>
          <p:spPr>
            <a:xfrm>
              <a:off x="6712226" y="1491121"/>
              <a:ext cx="177181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Rectangle 61"/>
            <p:cNvSpPr/>
            <p:nvPr/>
          </p:nvSpPr>
          <p:spPr>
            <a:xfrm>
              <a:off x="8535904" y="1486923"/>
              <a:ext cx="204187" cy="4991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Rectangle 62"/>
            <p:cNvSpPr/>
            <p:nvPr/>
          </p:nvSpPr>
          <p:spPr>
            <a:xfrm>
              <a:off x="8487113" y="1820104"/>
              <a:ext cx="4572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3" name="TextBox 72"/>
          <p:cNvSpPr txBox="1"/>
          <p:nvPr/>
        </p:nvSpPr>
        <p:spPr>
          <a:xfrm>
            <a:off x="283397" y="1497604"/>
            <a:ext cx="928459" cy="353943"/>
          </a:xfrm>
          <a:prstGeom prst="rect">
            <a:avLst/>
          </a:prstGeom>
          <a:noFill/>
        </p:spPr>
        <p:txBody>
          <a:bodyPr wrap="none" bIns="0" rtlCol="0">
            <a:spAutoFit/>
          </a:bodyPr>
          <a:lstStyle/>
          <a:p>
            <a:pPr algn="ctr"/>
            <a:r>
              <a:rPr lang="en-US" sz="900" dirty="0">
                <a:solidFill>
                  <a:prstClr val="black"/>
                </a:solidFill>
                <a:latin typeface="Arial" panose="020B0604020202020204" pitchFamily="34" charset="0"/>
                <a:cs typeface="Arial" panose="020B0604020202020204" pitchFamily="34" charset="0"/>
              </a:rPr>
              <a:t>2166-1859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Patriarcas</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74" name="TextBox 73"/>
          <p:cNvSpPr txBox="1"/>
          <p:nvPr/>
        </p:nvSpPr>
        <p:spPr>
          <a:xfrm>
            <a:off x="1597368" y="2206741"/>
            <a:ext cx="91563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Esclavitud</a:t>
            </a:r>
            <a:r>
              <a:rPr lang="en-US" sz="1100" b="1" dirty="0" smtClean="0">
                <a:solidFill>
                  <a:prstClr val="black"/>
                </a:solidFill>
                <a:latin typeface="Arial" panose="020B0604020202020204" pitchFamily="34" charset="0"/>
                <a:cs typeface="Arial" panose="020B0604020202020204" pitchFamily="34" charset="0"/>
              </a:rPr>
              <a:t/>
            </a:r>
            <a:br>
              <a:rPr lang="en-US" sz="1100" b="1" dirty="0" smtClean="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en</a:t>
            </a:r>
            <a:r>
              <a:rPr lang="en-US" sz="1100" b="1" dirty="0" smtClean="0">
                <a:solidFill>
                  <a:prstClr val="black"/>
                </a:solidFill>
                <a:latin typeface="Arial" panose="020B0604020202020204" pitchFamily="34" charset="0"/>
                <a:cs typeface="Arial" panose="020B0604020202020204" pitchFamily="34" charset="0"/>
              </a:rPr>
              <a:t> </a:t>
            </a:r>
            <a:r>
              <a:rPr lang="en-US" sz="1100" b="1" dirty="0" err="1" smtClean="0">
                <a:solidFill>
                  <a:prstClr val="black"/>
                </a:solidFill>
                <a:latin typeface="Arial" panose="020B0604020202020204" pitchFamily="34" charset="0"/>
                <a:cs typeface="Arial" panose="020B0604020202020204" pitchFamily="34" charset="0"/>
              </a:rPr>
              <a:t>Egipto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1859-1445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75" name="TextBox 74"/>
          <p:cNvSpPr txBox="1"/>
          <p:nvPr/>
        </p:nvSpPr>
        <p:spPr>
          <a:xfrm>
            <a:off x="2305972" y="1523285"/>
            <a:ext cx="928459" cy="353943"/>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1445-1405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Desierto</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76" name="TextBox 75"/>
          <p:cNvSpPr txBox="1"/>
          <p:nvPr/>
        </p:nvSpPr>
        <p:spPr>
          <a:xfrm>
            <a:off x="2741246" y="2215004"/>
            <a:ext cx="915635" cy="477054"/>
          </a:xfrm>
          <a:prstGeom prst="rect">
            <a:avLst/>
          </a:prstGeom>
          <a:noFill/>
        </p:spPr>
        <p:txBody>
          <a:bodyPr wrap="none" tIns="0" bIns="0" rtlCol="0">
            <a:spAutoFit/>
          </a:bodyPr>
          <a:lstStyle/>
          <a:p>
            <a:pPr algn="ctr"/>
            <a:r>
              <a:rPr lang="en-US" sz="1100" b="1" dirty="0" smtClean="0">
                <a:solidFill>
                  <a:prstClr val="black"/>
                </a:solidFill>
                <a:latin typeface="Arial" panose="020B0604020202020204" pitchFamily="34" charset="0"/>
                <a:cs typeface="Arial" panose="020B0604020202020204" pitchFamily="34" charset="0"/>
              </a:rPr>
              <a:t>Conquista </a:t>
            </a:r>
            <a:br>
              <a:rPr lang="en-US" sz="1100" b="1" dirty="0" smtClean="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de </a:t>
            </a:r>
            <a:r>
              <a:rPr lang="en-US" sz="1100" b="1" dirty="0" err="1" smtClean="0">
                <a:solidFill>
                  <a:prstClr val="black"/>
                </a:solidFill>
                <a:latin typeface="Arial" panose="020B0604020202020204" pitchFamily="34" charset="0"/>
                <a:cs typeface="Arial" panose="020B0604020202020204" pitchFamily="34" charset="0"/>
              </a:rPr>
              <a:t>Canaán</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1405-1300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77" name="TextBox 76"/>
          <p:cNvSpPr txBox="1"/>
          <p:nvPr/>
        </p:nvSpPr>
        <p:spPr>
          <a:xfrm>
            <a:off x="3387003" y="1497604"/>
            <a:ext cx="928459" cy="353943"/>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1300-1050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Jueces</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78" name="TextBox 77"/>
          <p:cNvSpPr txBox="1"/>
          <p:nvPr/>
        </p:nvSpPr>
        <p:spPr>
          <a:xfrm>
            <a:off x="4111437" y="2215004"/>
            <a:ext cx="85151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Reino</a:t>
            </a:r>
            <a:r>
              <a:rPr lang="en-US" sz="1100" b="1" dirty="0" smtClean="0">
                <a:solidFill>
                  <a:prstClr val="black"/>
                </a:solidFill>
                <a:latin typeface="Arial" panose="020B0604020202020204" pitchFamily="34" charset="0"/>
                <a:cs typeface="Arial" panose="020B0604020202020204" pitchFamily="34" charset="0"/>
              </a:rPr>
              <a:t/>
            </a:r>
            <a:br>
              <a:rPr lang="en-US" sz="1100" b="1" dirty="0" smtClean="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unido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1050-931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79" name="TextBox 78"/>
          <p:cNvSpPr txBox="1"/>
          <p:nvPr/>
        </p:nvSpPr>
        <p:spPr>
          <a:xfrm>
            <a:off x="4774847" y="1349240"/>
            <a:ext cx="787395"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931-722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Reino</a:t>
            </a:r>
            <a:r>
              <a:rPr lang="en-US" sz="1100" b="1" dirty="0" smtClean="0">
                <a:solidFill>
                  <a:prstClr val="black"/>
                </a:solidFill>
                <a:latin typeface="Arial" panose="020B0604020202020204" pitchFamily="34" charset="0"/>
                <a:cs typeface="Arial" panose="020B0604020202020204" pitchFamily="34" charset="0"/>
              </a:rPr>
              <a:t> </a:t>
            </a:r>
            <a:br>
              <a:rPr lang="en-US" sz="1100" b="1" dirty="0" smtClean="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dividido</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80" name="TextBox 79"/>
          <p:cNvSpPr txBox="1"/>
          <p:nvPr/>
        </p:nvSpPr>
        <p:spPr>
          <a:xfrm>
            <a:off x="5419152" y="2215004"/>
            <a:ext cx="78739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Judá</a:t>
            </a:r>
            <a:r>
              <a:rPr lang="en-US" sz="1100" b="1" dirty="0">
                <a:solidFill>
                  <a:prstClr val="black"/>
                </a:solidFill>
                <a:latin typeface="Arial" panose="020B0604020202020204" pitchFamily="34" charset="0"/>
                <a:cs typeface="Arial" panose="020B0604020202020204" pitchFamily="34" charset="0"/>
              </a:rPr>
              <a:t/>
            </a:r>
            <a:br>
              <a:rPr lang="en-US" sz="1100" b="1" dirty="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solo</a:t>
            </a:r>
          </a:p>
          <a:p>
            <a:pPr algn="ctr"/>
            <a:r>
              <a:rPr lang="en-US" sz="900" dirty="0" smtClean="0">
                <a:solidFill>
                  <a:prstClr val="black"/>
                </a:solidFill>
                <a:latin typeface="Arial" panose="020B0604020202020204" pitchFamily="34" charset="0"/>
                <a:cs typeface="Arial" panose="020B0604020202020204" pitchFamily="34" charset="0"/>
              </a:rPr>
              <a:t>722-605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81" name="TextBox 80"/>
          <p:cNvSpPr txBox="1"/>
          <p:nvPr/>
        </p:nvSpPr>
        <p:spPr>
          <a:xfrm>
            <a:off x="5674198" y="1354917"/>
            <a:ext cx="1077538"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605-538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Cautiverio</a:t>
            </a:r>
            <a:r>
              <a:rPr lang="en-US" sz="1100" b="1" dirty="0" smtClean="0">
                <a:solidFill>
                  <a:prstClr val="black"/>
                </a:solidFill>
                <a:latin typeface="Arial" panose="020B0604020202020204" pitchFamily="34" charset="0"/>
                <a:cs typeface="Arial" panose="020B0604020202020204" pitchFamily="34" charset="0"/>
              </a:rPr>
              <a:t> </a:t>
            </a:r>
            <a:r>
              <a:rPr lang="en-US" sz="1100" b="1" dirty="0" err="1" smtClean="0">
                <a:solidFill>
                  <a:prstClr val="black"/>
                </a:solidFill>
                <a:latin typeface="Arial" panose="020B0604020202020204" pitchFamily="34" charset="0"/>
                <a:cs typeface="Arial" panose="020B0604020202020204" pitchFamily="34" charset="0"/>
              </a:rPr>
              <a:t>en</a:t>
            </a:r>
            <a:r>
              <a:rPr lang="en-US" sz="1100" b="1" dirty="0">
                <a:solidFill>
                  <a:prstClr val="black"/>
                </a:solidFill>
                <a:latin typeface="Arial" panose="020B0604020202020204" pitchFamily="34" charset="0"/>
                <a:cs typeface="Arial" panose="020B0604020202020204" pitchFamily="34" charset="0"/>
              </a:rPr>
              <a:t/>
            </a:r>
            <a:br>
              <a:rPr lang="en-US" sz="1100" b="1" dirty="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Babilonia</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82" name="TextBox 81"/>
          <p:cNvSpPr txBox="1"/>
          <p:nvPr/>
        </p:nvSpPr>
        <p:spPr>
          <a:xfrm>
            <a:off x="6187623" y="2215004"/>
            <a:ext cx="78739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Retorno</a:t>
            </a:r>
            <a:r>
              <a:rPr lang="en-US" sz="1100" b="1" dirty="0">
                <a:solidFill>
                  <a:prstClr val="black"/>
                </a:solidFill>
                <a:latin typeface="Arial" panose="020B0604020202020204" pitchFamily="34" charset="0"/>
                <a:cs typeface="Arial" panose="020B0604020202020204" pitchFamily="34" charset="0"/>
              </a:rPr>
              <a:t/>
            </a:r>
            <a:br>
              <a:rPr lang="en-US" sz="1100" b="1" dirty="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del </a:t>
            </a:r>
            <a:r>
              <a:rPr lang="en-US" sz="1100" b="1" dirty="0" err="1" smtClean="0">
                <a:solidFill>
                  <a:prstClr val="black"/>
                </a:solidFill>
                <a:latin typeface="Arial" panose="020B0604020202020204" pitchFamily="34" charset="0"/>
                <a:cs typeface="Arial" panose="020B0604020202020204" pitchFamily="34" charset="0"/>
              </a:rPr>
              <a:t>exilio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538-444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83" name="TextBox 82"/>
          <p:cNvSpPr txBox="1"/>
          <p:nvPr/>
        </p:nvSpPr>
        <p:spPr>
          <a:xfrm>
            <a:off x="6860332" y="1392946"/>
            <a:ext cx="1305165" cy="477054"/>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444 </a:t>
            </a:r>
            <a:r>
              <a:rPr lang="en-US" sz="900" dirty="0" err="1" smtClean="0">
                <a:solidFill>
                  <a:prstClr val="black"/>
                </a:solidFill>
                <a:latin typeface="Arial" panose="020B0604020202020204" pitchFamily="34" charset="0"/>
                <a:cs typeface="Arial" panose="020B0604020202020204" pitchFamily="34" charset="0"/>
              </a:rPr>
              <a:t>aC</a:t>
            </a:r>
            <a:r>
              <a:rPr lang="en-US" sz="900" dirty="0" smtClean="0">
                <a:solidFill>
                  <a:prstClr val="black"/>
                </a:solidFill>
                <a:latin typeface="Arial" panose="020B0604020202020204" pitchFamily="34" charset="0"/>
                <a:cs typeface="Arial" panose="020B0604020202020204" pitchFamily="34" charset="0"/>
              </a:rPr>
              <a:t> - ~4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Años</a:t>
            </a:r>
            <a:r>
              <a:rPr lang="en-US" sz="1100" b="1" dirty="0" smtClean="0">
                <a:solidFill>
                  <a:prstClr val="black"/>
                </a:solidFill>
                <a:latin typeface="Arial" panose="020B0604020202020204" pitchFamily="34" charset="0"/>
                <a:cs typeface="Arial" panose="020B0604020202020204" pitchFamily="34" charset="0"/>
              </a:rPr>
              <a:t> de </a:t>
            </a:r>
            <a:r>
              <a:rPr lang="en-US" sz="1100" b="1" dirty="0" err="1" smtClean="0">
                <a:solidFill>
                  <a:prstClr val="black"/>
                </a:solidFill>
                <a:latin typeface="Arial" panose="020B0604020202020204" pitchFamily="34" charset="0"/>
                <a:cs typeface="Arial" panose="020B0604020202020204" pitchFamily="34" charset="0"/>
              </a:rPr>
              <a:t>silencio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800" dirty="0" smtClean="0">
                <a:solidFill>
                  <a:prstClr val="black"/>
                </a:solidFill>
                <a:latin typeface="Arial" panose="020B0604020202020204" pitchFamily="34" charset="0"/>
                <a:cs typeface="Arial" panose="020B0604020202020204" pitchFamily="34" charset="0"/>
              </a:rPr>
              <a:t>(Intertestamental)</a:t>
            </a:r>
          </a:p>
        </p:txBody>
      </p:sp>
      <p:sp>
        <p:nvSpPr>
          <p:cNvPr id="84" name="TextBox 83"/>
          <p:cNvSpPr txBox="1"/>
          <p:nvPr/>
        </p:nvSpPr>
        <p:spPr>
          <a:xfrm>
            <a:off x="7815895" y="2206698"/>
            <a:ext cx="877163" cy="477054"/>
          </a:xfrm>
          <a:prstGeom prst="rect">
            <a:avLst/>
          </a:prstGeom>
          <a:noFill/>
        </p:spPr>
        <p:txBody>
          <a:bodyPr wrap="none" tIns="0" bIns="0" rtlCol="0">
            <a:spAutoFit/>
          </a:bodyPr>
          <a:lstStyle/>
          <a:p>
            <a:pPr algn="ctr"/>
            <a:r>
              <a:rPr lang="en-US" sz="1100" b="1" dirty="0" smtClean="0">
                <a:solidFill>
                  <a:prstClr val="black"/>
                </a:solidFill>
                <a:latin typeface="Arial" panose="020B0604020202020204" pitchFamily="34" charset="0"/>
                <a:cs typeface="Arial" panose="020B0604020202020204" pitchFamily="34" charset="0"/>
              </a:rPr>
              <a:t>Vida de</a:t>
            </a:r>
            <a:br>
              <a:rPr lang="en-US" sz="1100" b="1" dirty="0" smtClean="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Cristo</a:t>
            </a:r>
          </a:p>
          <a:p>
            <a:pPr algn="ctr"/>
            <a:r>
              <a:rPr lang="en-US" sz="900" dirty="0" smtClean="0">
                <a:solidFill>
                  <a:prstClr val="black"/>
                </a:solidFill>
                <a:latin typeface="Arial" panose="020B0604020202020204" pitchFamily="34" charset="0"/>
                <a:cs typeface="Arial" panose="020B0604020202020204" pitchFamily="34" charset="0"/>
              </a:rPr>
              <a:t>4 BC – 30 </a:t>
            </a:r>
            <a:r>
              <a:rPr lang="en-US" sz="900" dirty="0" err="1" smtClean="0">
                <a:solidFill>
                  <a:prstClr val="black"/>
                </a:solidFill>
                <a:latin typeface="Arial" panose="020B0604020202020204" pitchFamily="34" charset="0"/>
                <a:cs typeface="Arial" panose="020B0604020202020204" pitchFamily="34" charset="0"/>
              </a:rPr>
              <a:t>dC</a:t>
            </a:r>
            <a:endParaRPr lang="en-US" sz="900" dirty="0">
              <a:solidFill>
                <a:prstClr val="black"/>
              </a:solidFill>
              <a:latin typeface="Arial" panose="020B0604020202020204" pitchFamily="34" charset="0"/>
              <a:cs typeface="Arial" panose="020B0604020202020204" pitchFamily="34" charset="0"/>
            </a:endParaRPr>
          </a:p>
        </p:txBody>
      </p:sp>
      <p:sp>
        <p:nvSpPr>
          <p:cNvPr id="85" name="TextBox 84"/>
          <p:cNvSpPr txBox="1"/>
          <p:nvPr/>
        </p:nvSpPr>
        <p:spPr>
          <a:xfrm>
            <a:off x="8080624" y="1360191"/>
            <a:ext cx="881973"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30-90 </a:t>
            </a:r>
            <a:r>
              <a:rPr lang="en-US" sz="900" dirty="0" err="1" smtClean="0">
                <a:solidFill>
                  <a:prstClr val="black"/>
                </a:solidFill>
                <a:latin typeface="Arial" panose="020B0604020202020204" pitchFamily="34" charset="0"/>
                <a:cs typeface="Arial" panose="020B0604020202020204" pitchFamily="34" charset="0"/>
              </a:rPr>
              <a:t>dC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smtClean="0">
                <a:solidFill>
                  <a:prstClr val="black"/>
                </a:solidFill>
                <a:latin typeface="Arial" panose="020B0604020202020204" pitchFamily="34" charset="0"/>
                <a:cs typeface="Arial" panose="020B0604020202020204" pitchFamily="34" charset="0"/>
              </a:rPr>
              <a:t>La </a:t>
            </a:r>
            <a:r>
              <a:rPr lang="en-US" sz="1100" b="1" dirty="0" err="1" smtClean="0">
                <a:solidFill>
                  <a:prstClr val="black"/>
                </a:solidFill>
                <a:latin typeface="Arial" panose="020B0604020202020204" pitchFamily="34" charset="0"/>
                <a:cs typeface="Arial" panose="020B0604020202020204" pitchFamily="34" charset="0"/>
              </a:rPr>
              <a:t>iglesia</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1100" b="1" dirty="0" smtClean="0">
                <a:solidFill>
                  <a:prstClr val="black"/>
                </a:solidFill>
                <a:latin typeface="Arial" panose="020B0604020202020204" pitchFamily="34" charset="0"/>
                <a:cs typeface="Arial" panose="020B0604020202020204" pitchFamily="34" charset="0"/>
              </a:rPr>
              <a:t>Era del NT</a:t>
            </a:r>
          </a:p>
        </p:txBody>
      </p:sp>
    </p:spTree>
    <p:extLst>
      <p:ext uri="{BB962C8B-B14F-4D97-AF65-F5344CB8AC3E}">
        <p14:creationId xmlns:p14="http://schemas.microsoft.com/office/powerpoint/2010/main" val="398095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grpId="0" nodeType="clickEffect">
                                  <p:stCondLst>
                                    <p:cond delay="0"/>
                                  </p:stCondLst>
                                  <p:childTnLst>
                                    <p:animMotion origin="layout" path="M 0 0 C 0.00035 0.04953 0.00087 0.09907 0.00191 0.14977 C 0.00295 0.20046 0.01927 0.2537 0.0066 0.3044 C -0.00608 0.35509 -0.04028 0.40463 -0.07448 0.45416 " pathEditMode="relative" ptsTypes="aaaA">
                                      <p:cBhvr>
                                        <p:cTn id="19" dur="2000" fill="hold"/>
                                        <p:tgtEl>
                                          <p:spTgt spid="79"/>
                                        </p:tgtEl>
                                        <p:attrNameLst>
                                          <p:attrName>ppt_x</p:attrName>
                                          <p:attrName>ppt_y</p:attrName>
                                        </p:attrNameLst>
                                      </p:cBhvr>
                                    </p:animMotion>
                                  </p:childTnLst>
                                </p:cTn>
                              </p:par>
                            </p:childTnLst>
                          </p:cTn>
                        </p:par>
                        <p:par>
                          <p:cTn id="20" fill="hold">
                            <p:stCondLst>
                              <p:cond delay="2000"/>
                            </p:stCondLst>
                            <p:childTnLst>
                              <p:par>
                                <p:cTn id="21" presetID="31" presetClass="exit" presetSubtype="0" fill="hold" grpId="1" nodeType="afterEffect">
                                  <p:stCondLst>
                                    <p:cond delay="0"/>
                                  </p:stCondLst>
                                  <p:childTnLst>
                                    <p:anim calcmode="lin" valueType="num">
                                      <p:cBhvr>
                                        <p:cTn id="22" dur="1500"/>
                                        <p:tgtEl>
                                          <p:spTgt spid="79"/>
                                        </p:tgtEl>
                                        <p:attrNameLst>
                                          <p:attrName>ppt_w</p:attrName>
                                        </p:attrNameLst>
                                      </p:cBhvr>
                                      <p:tavLst>
                                        <p:tav tm="0">
                                          <p:val>
                                            <p:strVal val="ppt_w"/>
                                          </p:val>
                                        </p:tav>
                                        <p:tav tm="100000">
                                          <p:val>
                                            <p:fltVal val="0"/>
                                          </p:val>
                                        </p:tav>
                                      </p:tavLst>
                                    </p:anim>
                                    <p:anim calcmode="lin" valueType="num">
                                      <p:cBhvr>
                                        <p:cTn id="23" dur="1500"/>
                                        <p:tgtEl>
                                          <p:spTgt spid="79"/>
                                        </p:tgtEl>
                                        <p:attrNameLst>
                                          <p:attrName>ppt_h</p:attrName>
                                        </p:attrNameLst>
                                      </p:cBhvr>
                                      <p:tavLst>
                                        <p:tav tm="0">
                                          <p:val>
                                            <p:strVal val="ppt_h"/>
                                          </p:val>
                                        </p:tav>
                                        <p:tav tm="100000">
                                          <p:val>
                                            <p:fltVal val="0"/>
                                          </p:val>
                                        </p:tav>
                                      </p:tavLst>
                                    </p:anim>
                                    <p:anim calcmode="lin" valueType="num">
                                      <p:cBhvr>
                                        <p:cTn id="24" dur="1500"/>
                                        <p:tgtEl>
                                          <p:spTgt spid="79"/>
                                        </p:tgtEl>
                                        <p:attrNameLst>
                                          <p:attrName>style.rotation</p:attrName>
                                        </p:attrNameLst>
                                      </p:cBhvr>
                                      <p:tavLst>
                                        <p:tav tm="0">
                                          <p:val>
                                            <p:fltVal val="0"/>
                                          </p:val>
                                        </p:tav>
                                        <p:tav tm="100000">
                                          <p:val>
                                            <p:fltVal val="90"/>
                                          </p:val>
                                        </p:tav>
                                      </p:tavLst>
                                    </p:anim>
                                    <p:animEffect transition="out" filter="fade">
                                      <p:cBhvr>
                                        <p:cTn id="25" dur="1500"/>
                                        <p:tgtEl>
                                          <p:spTgt spid="79"/>
                                        </p:tgtEl>
                                      </p:cBhvr>
                                    </p:animEffect>
                                    <p:set>
                                      <p:cBhvr>
                                        <p:cTn id="26" dur="1" fill="hold">
                                          <p:stCondLst>
                                            <p:cond delay="1499"/>
                                          </p:stCondLst>
                                        </p:cTn>
                                        <p:tgtEl>
                                          <p:spTgt spid="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7" grpId="0"/>
      <p:bldP spid="48" grpId="0"/>
      <p:bldP spid="79" grpId="0"/>
      <p:bldP spid="79" grpId="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6851" y="0"/>
            <a:ext cx="8347513" cy="5632311"/>
          </a:xfrm>
          <a:prstGeom prst="rect">
            <a:avLst/>
          </a:prstGeom>
          <a:noFill/>
        </p:spPr>
        <p:txBody>
          <a:bodyPr wrap="square" rtlCol="0">
            <a:spAutoFit/>
          </a:bodyPr>
          <a:lstStyle/>
          <a:p>
            <a:pPr defTabSz="913448"/>
            <a:r>
              <a:rPr lang="en-US" sz="2400" b="1" dirty="0" smtClean="0">
                <a:solidFill>
                  <a:prstClr val="black"/>
                </a:solidFill>
              </a:rPr>
              <a:t>Daniel 9:7-10 (NBLA) </a:t>
            </a:r>
            <a:r>
              <a:rPr lang="en-US" sz="2400" dirty="0">
                <a:solidFill>
                  <a:prstClr val="black"/>
                </a:solidFill>
              </a:rPr>
              <a:t/>
            </a:r>
            <a:br>
              <a:rPr lang="en-US" sz="2400" dirty="0">
                <a:solidFill>
                  <a:prstClr val="black"/>
                </a:solidFill>
              </a:rPr>
            </a:br>
            <a:r>
              <a:rPr lang="en-US" sz="2400" b="1" baseline="30000" dirty="0" smtClean="0">
                <a:solidFill>
                  <a:prstClr val="black"/>
                </a:solidFill>
              </a:rPr>
              <a:t>7</a:t>
            </a:r>
            <a:r>
              <a:rPr lang="es-ES" sz="2400" b="1" dirty="0" smtClean="0">
                <a:solidFill>
                  <a:prstClr val="black"/>
                </a:solidFill>
              </a:rPr>
              <a:t>Tuya </a:t>
            </a:r>
            <a:r>
              <a:rPr lang="es-ES" sz="2400" b="1" dirty="0">
                <a:solidFill>
                  <a:prstClr val="black"/>
                </a:solidFill>
              </a:rPr>
              <a:t>es la justicia, </a:t>
            </a:r>
            <a:r>
              <a:rPr lang="es-ES" sz="2400" b="1" dirty="0" smtClean="0">
                <a:solidFill>
                  <a:prstClr val="black"/>
                </a:solidFill>
              </a:rPr>
              <a:t>oh </a:t>
            </a:r>
            <a:r>
              <a:rPr lang="es-ES" sz="2400" b="1" dirty="0">
                <a:solidFill>
                  <a:prstClr val="black"/>
                </a:solidFill>
              </a:rPr>
              <a:t>Señor,</a:t>
            </a:r>
            <a:r>
              <a:rPr lang="es-ES" sz="2400" dirty="0">
                <a:solidFill>
                  <a:prstClr val="black"/>
                </a:solidFill>
              </a:rPr>
              <a:t> </a:t>
            </a:r>
            <a:endParaRPr lang="es-ES" sz="2400" dirty="0" smtClean="0">
              <a:solidFill>
                <a:prstClr val="black"/>
              </a:solidFill>
            </a:endParaRPr>
          </a:p>
          <a:p>
            <a:pPr algn="r" defTabSz="913448"/>
            <a:r>
              <a:rPr lang="es-ES" sz="2400" dirty="0" smtClean="0">
                <a:solidFill>
                  <a:prstClr val="black"/>
                </a:solidFill>
              </a:rPr>
              <a:t>y </a:t>
            </a:r>
            <a:r>
              <a:rPr lang="es-ES" sz="2400" dirty="0">
                <a:solidFill>
                  <a:prstClr val="black"/>
                </a:solidFill>
              </a:rPr>
              <a:t>nuestra la vergüenza en el rostro, como sucede hoy </a:t>
            </a:r>
            <a:endParaRPr lang="es-ES" sz="2400" dirty="0" smtClean="0">
              <a:solidFill>
                <a:prstClr val="black"/>
              </a:solidFill>
            </a:endParaRPr>
          </a:p>
          <a:p>
            <a:pPr algn="r" defTabSz="913448"/>
            <a:r>
              <a:rPr lang="es-ES" sz="2400" dirty="0" smtClean="0">
                <a:solidFill>
                  <a:prstClr val="black"/>
                </a:solidFill>
              </a:rPr>
              <a:t>a </a:t>
            </a:r>
            <a:r>
              <a:rPr lang="es-ES" sz="2400" dirty="0">
                <a:solidFill>
                  <a:prstClr val="black"/>
                </a:solidFill>
              </a:rPr>
              <a:t>los hombres de Judá, </a:t>
            </a:r>
            <a:endParaRPr lang="es-ES" sz="2400" dirty="0" smtClean="0">
              <a:solidFill>
                <a:prstClr val="black"/>
              </a:solidFill>
            </a:endParaRPr>
          </a:p>
          <a:p>
            <a:pPr algn="r" defTabSz="913448"/>
            <a:r>
              <a:rPr lang="es-ES" sz="2400" dirty="0" smtClean="0">
                <a:solidFill>
                  <a:prstClr val="black"/>
                </a:solidFill>
              </a:rPr>
              <a:t>a </a:t>
            </a:r>
            <a:r>
              <a:rPr lang="es-ES" sz="2400" dirty="0">
                <a:solidFill>
                  <a:prstClr val="black"/>
                </a:solidFill>
              </a:rPr>
              <a:t>los habitantes de Jerusalén </a:t>
            </a:r>
            <a:endParaRPr lang="es-ES" sz="2400" dirty="0" smtClean="0">
              <a:solidFill>
                <a:prstClr val="black"/>
              </a:solidFill>
            </a:endParaRPr>
          </a:p>
          <a:p>
            <a:pPr algn="r" defTabSz="913448"/>
            <a:r>
              <a:rPr lang="es-ES" sz="2400" dirty="0" smtClean="0">
                <a:solidFill>
                  <a:prstClr val="black"/>
                </a:solidFill>
              </a:rPr>
              <a:t>y </a:t>
            </a:r>
            <a:r>
              <a:rPr lang="es-ES" sz="2400" dirty="0">
                <a:solidFill>
                  <a:prstClr val="black"/>
                </a:solidFill>
              </a:rPr>
              <a:t>a todo Israel, </a:t>
            </a:r>
            <a:endParaRPr lang="es-ES" sz="2400" dirty="0" smtClean="0">
              <a:solidFill>
                <a:prstClr val="black"/>
              </a:solidFill>
            </a:endParaRPr>
          </a:p>
          <a:p>
            <a:pPr algn="r" defTabSz="913448"/>
            <a:r>
              <a:rPr lang="es-ES" sz="2400" dirty="0" smtClean="0">
                <a:solidFill>
                  <a:prstClr val="black"/>
                </a:solidFill>
              </a:rPr>
              <a:t>a </a:t>
            </a:r>
            <a:r>
              <a:rPr lang="es-ES" sz="2400" dirty="0">
                <a:solidFill>
                  <a:prstClr val="black"/>
                </a:solidFill>
              </a:rPr>
              <a:t>los que están cerca y a los que están lejos en todos los países </a:t>
            </a:r>
            <a:endParaRPr lang="es-ES" sz="2400" dirty="0" smtClean="0">
              <a:solidFill>
                <a:prstClr val="black"/>
              </a:solidFill>
            </a:endParaRPr>
          </a:p>
          <a:p>
            <a:pPr defTabSz="913448"/>
            <a:r>
              <a:rPr lang="es-ES" sz="2400" b="1" dirty="0" smtClean="0">
                <a:solidFill>
                  <a:prstClr val="black"/>
                </a:solidFill>
              </a:rPr>
              <a:t>adonde </a:t>
            </a:r>
            <a:r>
              <a:rPr lang="es-ES" sz="2400" b="1" dirty="0">
                <a:solidFill>
                  <a:prstClr val="black"/>
                </a:solidFill>
              </a:rPr>
              <a:t>los has echado, </a:t>
            </a:r>
            <a:endParaRPr lang="es-ES" sz="2400" b="1" dirty="0" smtClean="0">
              <a:solidFill>
                <a:prstClr val="black"/>
              </a:solidFill>
            </a:endParaRPr>
          </a:p>
          <a:p>
            <a:pPr algn="r" defTabSz="913448"/>
            <a:r>
              <a:rPr lang="es-ES" sz="2400" dirty="0" smtClean="0">
                <a:solidFill>
                  <a:prstClr val="black"/>
                </a:solidFill>
              </a:rPr>
              <a:t>a </a:t>
            </a:r>
            <a:r>
              <a:rPr lang="es-ES" sz="2400" dirty="0">
                <a:solidFill>
                  <a:prstClr val="black"/>
                </a:solidFill>
              </a:rPr>
              <a:t>causa de las infidelidades </a:t>
            </a:r>
            <a:endParaRPr lang="es-ES" sz="2400" dirty="0" smtClean="0">
              <a:solidFill>
                <a:prstClr val="black"/>
              </a:solidFill>
            </a:endParaRPr>
          </a:p>
          <a:p>
            <a:pPr algn="r" defTabSz="913448"/>
            <a:r>
              <a:rPr lang="es-ES" sz="2400" dirty="0" smtClean="0">
                <a:solidFill>
                  <a:prstClr val="black"/>
                </a:solidFill>
              </a:rPr>
              <a:t>que </a:t>
            </a:r>
            <a:r>
              <a:rPr lang="es-ES" sz="2400" dirty="0">
                <a:solidFill>
                  <a:prstClr val="black"/>
                </a:solidFill>
              </a:rPr>
              <a:t>cometieron contra Ti. </a:t>
            </a:r>
          </a:p>
          <a:p>
            <a:pPr algn="r" defTabSz="913448"/>
            <a:r>
              <a:rPr lang="es-ES" sz="2400" dirty="0" smtClean="0">
                <a:solidFill>
                  <a:prstClr val="black"/>
                </a:solidFill>
              </a:rPr>
              <a:t>8</a:t>
            </a:r>
            <a:r>
              <a:rPr lang="es-ES" sz="2400" dirty="0">
                <a:solidFill>
                  <a:prstClr val="black"/>
                </a:solidFill>
              </a:rPr>
              <a:t>  »Oh SEÑOR, nuestra es la vergüenza del rostro, </a:t>
            </a:r>
            <a:endParaRPr lang="es-ES" sz="2400" dirty="0" smtClean="0">
              <a:solidFill>
                <a:prstClr val="black"/>
              </a:solidFill>
            </a:endParaRPr>
          </a:p>
          <a:p>
            <a:pPr algn="r" defTabSz="913448"/>
            <a:r>
              <a:rPr lang="es-ES" sz="2400" dirty="0" smtClean="0">
                <a:solidFill>
                  <a:prstClr val="black"/>
                </a:solidFill>
              </a:rPr>
              <a:t>y </a:t>
            </a:r>
            <a:r>
              <a:rPr lang="es-ES" sz="2400" dirty="0">
                <a:solidFill>
                  <a:prstClr val="black"/>
                </a:solidFill>
              </a:rPr>
              <a:t>de nuestros reyes, </a:t>
            </a:r>
            <a:endParaRPr lang="es-ES" sz="2400" dirty="0" smtClean="0">
              <a:solidFill>
                <a:prstClr val="black"/>
              </a:solidFill>
            </a:endParaRPr>
          </a:p>
          <a:p>
            <a:pPr algn="r" defTabSz="913448"/>
            <a:r>
              <a:rPr lang="es-ES" sz="2400" dirty="0" smtClean="0">
                <a:solidFill>
                  <a:prstClr val="black"/>
                </a:solidFill>
              </a:rPr>
              <a:t>de </a:t>
            </a:r>
            <a:r>
              <a:rPr lang="es-ES" sz="2400" dirty="0">
                <a:solidFill>
                  <a:prstClr val="black"/>
                </a:solidFill>
              </a:rPr>
              <a:t>nuestros príncipes </a:t>
            </a:r>
            <a:endParaRPr lang="es-ES" sz="2400" dirty="0" smtClean="0">
              <a:solidFill>
                <a:prstClr val="black"/>
              </a:solidFill>
            </a:endParaRPr>
          </a:p>
          <a:p>
            <a:pPr algn="r" defTabSz="913448"/>
            <a:r>
              <a:rPr lang="es-ES" sz="2400" dirty="0" smtClean="0">
                <a:solidFill>
                  <a:prstClr val="black"/>
                </a:solidFill>
              </a:rPr>
              <a:t>y </a:t>
            </a:r>
            <a:r>
              <a:rPr lang="es-ES" sz="2400" dirty="0">
                <a:solidFill>
                  <a:prstClr val="black"/>
                </a:solidFill>
              </a:rPr>
              <a:t>de nuestros padres, </a:t>
            </a:r>
            <a:endParaRPr lang="es-ES" sz="2400" dirty="0" smtClean="0">
              <a:solidFill>
                <a:prstClr val="black"/>
              </a:solidFill>
            </a:endParaRPr>
          </a:p>
          <a:p>
            <a:pPr algn="r" defTabSz="913448"/>
            <a:r>
              <a:rPr lang="es-ES" sz="2400" dirty="0" smtClean="0">
                <a:solidFill>
                  <a:prstClr val="black"/>
                </a:solidFill>
              </a:rPr>
              <a:t>porque </a:t>
            </a:r>
            <a:r>
              <a:rPr lang="es-ES" sz="2400" dirty="0">
                <a:solidFill>
                  <a:prstClr val="black"/>
                </a:solidFill>
              </a:rPr>
              <a:t>hemos pecado contra Ti. </a:t>
            </a:r>
            <a:r>
              <a:rPr lang="en-US" sz="2400" dirty="0">
                <a:solidFill>
                  <a:prstClr val="black"/>
                </a:solidFill>
              </a:rPr>
              <a:t>  </a:t>
            </a:r>
          </a:p>
        </p:txBody>
      </p:sp>
    </p:spTree>
    <p:extLst>
      <p:ext uri="{BB962C8B-B14F-4D97-AF65-F5344CB8AC3E}">
        <p14:creationId xmlns:p14="http://schemas.microsoft.com/office/powerpoint/2010/main" val="3373783930"/>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8732" y="822899"/>
            <a:ext cx="8671034" cy="4893647"/>
          </a:xfrm>
          <a:prstGeom prst="rect">
            <a:avLst/>
          </a:prstGeom>
          <a:noFill/>
        </p:spPr>
        <p:txBody>
          <a:bodyPr wrap="square" rtlCol="0">
            <a:spAutoFit/>
          </a:bodyPr>
          <a:lstStyle/>
          <a:p>
            <a:pPr defTabSz="913448"/>
            <a:r>
              <a:rPr lang="en-US" sz="2400" dirty="0">
                <a:solidFill>
                  <a:prstClr val="black"/>
                </a:solidFill>
              </a:rPr>
              <a:t/>
            </a:r>
            <a:br>
              <a:rPr lang="en-US" sz="2400" dirty="0">
                <a:solidFill>
                  <a:prstClr val="black"/>
                </a:solidFill>
              </a:rPr>
            </a:br>
            <a:r>
              <a:rPr lang="es-ES" sz="2400" dirty="0" smtClean="0">
                <a:solidFill>
                  <a:prstClr val="black"/>
                </a:solidFill>
              </a:rPr>
              <a:t>11</a:t>
            </a:r>
            <a:r>
              <a:rPr lang="es-ES" sz="2400" dirty="0">
                <a:solidFill>
                  <a:prstClr val="black"/>
                </a:solidFill>
              </a:rPr>
              <a:t>  Ciertamente todo Israel ha transgredido Tu ley </a:t>
            </a:r>
            <a:endParaRPr lang="es-ES" sz="2400" dirty="0" smtClean="0">
              <a:solidFill>
                <a:prstClr val="black"/>
              </a:solidFill>
            </a:endParaRPr>
          </a:p>
          <a:p>
            <a:pPr defTabSz="913448"/>
            <a:r>
              <a:rPr lang="es-ES" sz="2400" dirty="0">
                <a:solidFill>
                  <a:prstClr val="black"/>
                </a:solidFill>
              </a:rPr>
              <a:t>	</a:t>
            </a:r>
            <a:r>
              <a:rPr lang="es-ES" sz="2400" dirty="0" smtClean="0">
                <a:solidFill>
                  <a:prstClr val="black"/>
                </a:solidFill>
              </a:rPr>
              <a:t>y </a:t>
            </a:r>
            <a:r>
              <a:rPr lang="es-ES" sz="2400" dirty="0">
                <a:solidFill>
                  <a:prstClr val="black"/>
                </a:solidFill>
              </a:rPr>
              <a:t>se ha apartado, sin querer obedecer Tu voz. Por eso </a:t>
            </a:r>
            <a:endParaRPr lang="es-ES" sz="2400" dirty="0" smtClean="0">
              <a:solidFill>
                <a:prstClr val="black"/>
              </a:solidFill>
            </a:endParaRPr>
          </a:p>
          <a:p>
            <a:pPr defTabSz="913448"/>
            <a:r>
              <a:rPr lang="es-ES" sz="2400" dirty="0">
                <a:solidFill>
                  <a:prstClr val="black"/>
                </a:solidFill>
              </a:rPr>
              <a:t>	</a:t>
            </a:r>
            <a:r>
              <a:rPr lang="es-ES" sz="2400" dirty="0" smtClean="0">
                <a:solidFill>
                  <a:prstClr val="black"/>
                </a:solidFill>
              </a:rPr>
              <a:t>			ha </a:t>
            </a:r>
            <a:r>
              <a:rPr lang="es-ES" sz="2400" dirty="0">
                <a:solidFill>
                  <a:prstClr val="black"/>
                </a:solidFill>
              </a:rPr>
              <a:t>sido derramada sobre nosotros </a:t>
            </a:r>
            <a:endParaRPr lang="es-ES" sz="2400" dirty="0" smtClean="0">
              <a:solidFill>
                <a:prstClr val="black"/>
              </a:solidFill>
            </a:endParaRPr>
          </a:p>
          <a:p>
            <a:pPr defTabSz="913448"/>
            <a:r>
              <a:rPr lang="es-ES" sz="2400" dirty="0" smtClean="0">
                <a:solidFill>
                  <a:prstClr val="black"/>
                </a:solidFill>
              </a:rPr>
              <a:t>la </a:t>
            </a:r>
            <a:r>
              <a:rPr lang="es-ES" sz="2400" dirty="0">
                <a:solidFill>
                  <a:prstClr val="black"/>
                </a:solidFill>
              </a:rPr>
              <a:t>maldición y el juramento que está escrito en la ley de Moisés, </a:t>
            </a:r>
            <a:endParaRPr lang="es-ES" sz="2400" dirty="0" smtClean="0">
              <a:solidFill>
                <a:prstClr val="black"/>
              </a:solidFill>
            </a:endParaRPr>
          </a:p>
          <a:p>
            <a:pPr defTabSz="913448"/>
            <a:r>
              <a:rPr lang="es-ES" sz="2400" dirty="0" smtClean="0">
                <a:solidFill>
                  <a:prstClr val="black"/>
                </a:solidFill>
              </a:rPr>
              <a:t>				siervo </a:t>
            </a:r>
            <a:r>
              <a:rPr lang="es-ES" sz="2400" dirty="0">
                <a:solidFill>
                  <a:prstClr val="black"/>
                </a:solidFill>
              </a:rPr>
              <a:t>de Dios, </a:t>
            </a:r>
            <a:endParaRPr lang="es-ES" sz="2400" dirty="0" smtClean="0">
              <a:solidFill>
                <a:prstClr val="black"/>
              </a:solidFill>
            </a:endParaRPr>
          </a:p>
          <a:p>
            <a:pPr defTabSz="913448"/>
            <a:r>
              <a:rPr lang="es-ES" sz="2400" dirty="0">
                <a:solidFill>
                  <a:prstClr val="black"/>
                </a:solidFill>
              </a:rPr>
              <a:t>	</a:t>
            </a:r>
            <a:r>
              <a:rPr lang="es-ES" sz="2400" dirty="0" smtClean="0">
                <a:solidFill>
                  <a:prstClr val="black"/>
                </a:solidFill>
              </a:rPr>
              <a:t>			porque </a:t>
            </a:r>
            <a:r>
              <a:rPr lang="es-ES" sz="2400" dirty="0">
                <a:solidFill>
                  <a:prstClr val="black"/>
                </a:solidFill>
              </a:rPr>
              <a:t>hemos pecado contra Él. </a:t>
            </a:r>
          </a:p>
          <a:p>
            <a:pPr defTabSz="913448"/>
            <a:r>
              <a:rPr lang="es-ES" sz="2400" dirty="0" smtClean="0">
                <a:solidFill>
                  <a:prstClr val="black"/>
                </a:solidFill>
              </a:rPr>
              <a:t>12</a:t>
            </a:r>
            <a:r>
              <a:rPr lang="es-ES" sz="2400" dirty="0">
                <a:solidFill>
                  <a:prstClr val="black"/>
                </a:solidFill>
              </a:rPr>
              <a:t>  »Y Él ha confirmado las palabras </a:t>
            </a:r>
            <a:endParaRPr lang="es-ES" sz="2400" dirty="0" smtClean="0">
              <a:solidFill>
                <a:prstClr val="black"/>
              </a:solidFill>
            </a:endParaRPr>
          </a:p>
          <a:p>
            <a:pPr defTabSz="913448"/>
            <a:r>
              <a:rPr lang="es-ES" sz="2400" dirty="0">
                <a:solidFill>
                  <a:prstClr val="black"/>
                </a:solidFill>
              </a:rPr>
              <a:t>	</a:t>
            </a:r>
            <a:r>
              <a:rPr lang="es-ES" sz="2400" dirty="0" smtClean="0">
                <a:solidFill>
                  <a:prstClr val="black"/>
                </a:solidFill>
              </a:rPr>
              <a:t>que </a:t>
            </a:r>
            <a:r>
              <a:rPr lang="es-ES" sz="2400" dirty="0">
                <a:solidFill>
                  <a:prstClr val="black"/>
                </a:solidFill>
              </a:rPr>
              <a:t>habló contra nosotros </a:t>
            </a:r>
            <a:r>
              <a:rPr lang="es-ES" sz="2400" dirty="0" smtClean="0">
                <a:solidFill>
                  <a:prstClr val="black"/>
                </a:solidFill>
              </a:rPr>
              <a:t>y </a:t>
            </a:r>
            <a:r>
              <a:rPr lang="es-ES" sz="2400" dirty="0">
                <a:solidFill>
                  <a:prstClr val="black"/>
                </a:solidFill>
              </a:rPr>
              <a:t>contra nuestros jefes que nos </a:t>
            </a:r>
            <a:r>
              <a:rPr lang="es-ES" sz="2400" dirty="0" smtClean="0">
                <a:solidFill>
                  <a:prstClr val="black"/>
                </a:solidFill>
              </a:rPr>
              <a:t>	gobernaron</a:t>
            </a:r>
            <a:r>
              <a:rPr lang="es-ES" sz="2400" dirty="0">
                <a:solidFill>
                  <a:prstClr val="black"/>
                </a:solidFill>
              </a:rPr>
              <a:t>, </a:t>
            </a:r>
            <a:endParaRPr lang="es-ES" sz="2400" dirty="0" smtClean="0">
              <a:solidFill>
                <a:prstClr val="black"/>
              </a:solidFill>
            </a:endParaRPr>
          </a:p>
          <a:p>
            <a:pPr defTabSz="913448"/>
            <a:r>
              <a:rPr lang="es-ES" sz="2400" dirty="0">
                <a:solidFill>
                  <a:prstClr val="black"/>
                </a:solidFill>
              </a:rPr>
              <a:t>	</a:t>
            </a:r>
            <a:r>
              <a:rPr lang="es-ES" sz="2400" dirty="0" smtClean="0">
                <a:solidFill>
                  <a:prstClr val="black"/>
                </a:solidFill>
              </a:rPr>
              <a:t>trayendo </a:t>
            </a:r>
            <a:r>
              <a:rPr lang="es-ES" sz="2400" dirty="0">
                <a:solidFill>
                  <a:prstClr val="black"/>
                </a:solidFill>
              </a:rPr>
              <a:t>sobre nosotros gran calamidad, </a:t>
            </a:r>
            <a:endParaRPr lang="es-ES" sz="2400" dirty="0" smtClean="0">
              <a:solidFill>
                <a:prstClr val="black"/>
              </a:solidFill>
            </a:endParaRPr>
          </a:p>
          <a:p>
            <a:pPr defTabSz="913448"/>
            <a:r>
              <a:rPr lang="es-ES" sz="2400" dirty="0" smtClean="0">
                <a:solidFill>
                  <a:prstClr val="black"/>
                </a:solidFill>
              </a:rPr>
              <a:t>pues </a:t>
            </a:r>
            <a:r>
              <a:rPr lang="es-ES" sz="2400" dirty="0">
                <a:solidFill>
                  <a:prstClr val="black"/>
                </a:solidFill>
              </a:rPr>
              <a:t>nunca se ha hecho debajo del cielo nada como lo que se ha hecho contra Jerusalén. </a:t>
            </a:r>
            <a:endParaRPr lang="en-US" sz="2400" dirty="0">
              <a:solidFill>
                <a:prstClr val="black"/>
              </a:solidFill>
            </a:endParaRPr>
          </a:p>
        </p:txBody>
      </p:sp>
      <p:sp>
        <p:nvSpPr>
          <p:cNvPr id="3" name="Title 2"/>
          <p:cNvSpPr>
            <a:spLocks noGrp="1"/>
          </p:cNvSpPr>
          <p:nvPr>
            <p:ph type="title"/>
          </p:nvPr>
        </p:nvSpPr>
        <p:spPr/>
        <p:txBody>
          <a:bodyPr/>
          <a:lstStyle/>
          <a:p>
            <a:r>
              <a:rPr lang="en-US" dirty="0"/>
              <a:t>Daniel </a:t>
            </a:r>
            <a:r>
              <a:rPr lang="en-US" dirty="0" smtClean="0"/>
              <a:t>9:11-12 (NBLA) </a:t>
            </a:r>
            <a:endParaRPr lang="en-US" dirty="0"/>
          </a:p>
        </p:txBody>
      </p:sp>
    </p:spTree>
    <p:extLst>
      <p:ext uri="{BB962C8B-B14F-4D97-AF65-F5344CB8AC3E}">
        <p14:creationId xmlns:p14="http://schemas.microsoft.com/office/powerpoint/2010/main" val="2428329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2246" y="1427526"/>
            <a:ext cx="8615525" cy="4154984"/>
          </a:xfrm>
          <a:prstGeom prst="rect">
            <a:avLst/>
          </a:prstGeom>
        </p:spPr>
        <p:txBody>
          <a:bodyPr wrap="square">
            <a:spAutoFit/>
          </a:bodyPr>
          <a:lstStyle/>
          <a:p>
            <a:pPr defTabSz="913448"/>
            <a:r>
              <a:rPr lang="en-US" sz="2400" dirty="0">
                <a:solidFill>
                  <a:prstClr val="black"/>
                </a:solidFill>
              </a:rPr>
              <a:t/>
            </a:r>
            <a:br>
              <a:rPr lang="en-US" sz="2400" dirty="0">
                <a:solidFill>
                  <a:prstClr val="black"/>
                </a:solidFill>
              </a:rPr>
            </a:br>
            <a:r>
              <a:rPr lang="es-ES" sz="2400" dirty="0" smtClean="0">
                <a:solidFill>
                  <a:prstClr val="black"/>
                </a:solidFill>
              </a:rPr>
              <a:t>13</a:t>
            </a:r>
            <a:r>
              <a:rPr lang="es-ES" sz="2400" dirty="0">
                <a:solidFill>
                  <a:prstClr val="black"/>
                </a:solidFill>
              </a:rPr>
              <a:t>  Como está escrito en la ley de Moisés, </a:t>
            </a:r>
            <a:endParaRPr lang="es-ES" sz="2400" dirty="0" smtClean="0">
              <a:solidFill>
                <a:prstClr val="black"/>
              </a:solidFill>
            </a:endParaRPr>
          </a:p>
          <a:p>
            <a:pPr defTabSz="913448"/>
            <a:r>
              <a:rPr lang="es-ES" sz="2400" dirty="0">
                <a:solidFill>
                  <a:prstClr val="black"/>
                </a:solidFill>
              </a:rPr>
              <a:t>	</a:t>
            </a:r>
            <a:r>
              <a:rPr lang="es-ES" sz="2400" dirty="0" smtClean="0">
                <a:solidFill>
                  <a:prstClr val="black"/>
                </a:solidFill>
              </a:rPr>
              <a:t>toda </a:t>
            </a:r>
            <a:r>
              <a:rPr lang="es-ES" sz="2400" dirty="0">
                <a:solidFill>
                  <a:prstClr val="black"/>
                </a:solidFill>
              </a:rPr>
              <a:t>esta calamidad ha venido sobre nosotros, </a:t>
            </a:r>
            <a:endParaRPr lang="es-ES" sz="2400" dirty="0" smtClean="0">
              <a:solidFill>
                <a:prstClr val="black"/>
              </a:solidFill>
            </a:endParaRPr>
          </a:p>
          <a:p>
            <a:pPr defTabSz="913448"/>
            <a:r>
              <a:rPr lang="es-ES" sz="2400" dirty="0" smtClean="0">
                <a:solidFill>
                  <a:prstClr val="black"/>
                </a:solidFill>
              </a:rPr>
              <a:t>pero </a:t>
            </a:r>
            <a:r>
              <a:rPr lang="es-ES" sz="2400" dirty="0">
                <a:solidFill>
                  <a:prstClr val="black"/>
                </a:solidFill>
              </a:rPr>
              <a:t>no hemos buscado el favor del SEÑOR nuestro Dios, apartándonos de nuestra iniquidad y prestando atención a Tu verdad. </a:t>
            </a:r>
          </a:p>
          <a:p>
            <a:pPr defTabSz="913448"/>
            <a:r>
              <a:rPr lang="es-ES" sz="2400" dirty="0" smtClean="0">
                <a:solidFill>
                  <a:prstClr val="black"/>
                </a:solidFill>
              </a:rPr>
              <a:t>14</a:t>
            </a:r>
            <a:r>
              <a:rPr lang="es-ES" sz="2400" dirty="0">
                <a:solidFill>
                  <a:prstClr val="black"/>
                </a:solidFill>
              </a:rPr>
              <a:t>  </a:t>
            </a:r>
            <a:r>
              <a:rPr lang="es-ES" sz="2400" b="1" dirty="0" smtClean="0">
                <a:solidFill>
                  <a:prstClr val="black"/>
                </a:solidFill>
              </a:rPr>
              <a:t>Por </a:t>
            </a:r>
            <a:r>
              <a:rPr lang="es-ES" sz="2400" b="1" dirty="0">
                <a:solidFill>
                  <a:prstClr val="black"/>
                </a:solidFill>
              </a:rPr>
              <a:t>tanto</a:t>
            </a:r>
            <a:r>
              <a:rPr lang="es-ES" sz="2400" dirty="0">
                <a:solidFill>
                  <a:prstClr val="black"/>
                </a:solidFill>
              </a:rPr>
              <a:t>, el SEÑOR ha estado guardando esta calamidad y la ha traído sobre nosotros. Porque el SEÑOR nuestro Dios es justo en todas las obras que ha hecho, pero nosotros no hemos obedecido Su voz. </a:t>
            </a:r>
            <a:r>
              <a:rPr lang="en-US" sz="2400" dirty="0">
                <a:solidFill>
                  <a:prstClr val="black"/>
                </a:solidFill>
              </a:rPr>
              <a:t/>
            </a:r>
            <a:br>
              <a:rPr lang="en-US" sz="2400" dirty="0">
                <a:solidFill>
                  <a:prstClr val="black"/>
                </a:solidFill>
              </a:rPr>
            </a:br>
            <a:endParaRPr lang="en-US" sz="2400" dirty="0">
              <a:solidFill>
                <a:prstClr val="black"/>
              </a:solidFill>
            </a:endParaRPr>
          </a:p>
        </p:txBody>
      </p:sp>
      <p:sp>
        <p:nvSpPr>
          <p:cNvPr id="3" name="Title 2"/>
          <p:cNvSpPr>
            <a:spLocks noGrp="1"/>
          </p:cNvSpPr>
          <p:nvPr>
            <p:ph type="title"/>
          </p:nvPr>
        </p:nvSpPr>
        <p:spPr/>
        <p:txBody>
          <a:bodyPr/>
          <a:lstStyle/>
          <a:p>
            <a:r>
              <a:rPr lang="en-US" dirty="0"/>
              <a:t>Daniel </a:t>
            </a:r>
            <a:r>
              <a:rPr lang="en-US" dirty="0" smtClean="0"/>
              <a:t>9:13-14 (NBLA) </a:t>
            </a:r>
            <a:endParaRPr lang="en-US" dirty="0"/>
          </a:p>
        </p:txBody>
      </p:sp>
    </p:spTree>
    <p:extLst>
      <p:ext uri="{BB962C8B-B14F-4D97-AF65-F5344CB8AC3E}">
        <p14:creationId xmlns:p14="http://schemas.microsoft.com/office/powerpoint/2010/main" val="1727357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2245" y="1537114"/>
            <a:ext cx="8615525" cy="3416320"/>
          </a:xfrm>
          <a:prstGeom prst="rect">
            <a:avLst/>
          </a:prstGeom>
        </p:spPr>
        <p:txBody>
          <a:bodyPr wrap="square">
            <a:spAutoFit/>
          </a:bodyPr>
          <a:lstStyle/>
          <a:p>
            <a:pPr defTabSz="913448"/>
            <a:r>
              <a:rPr lang="en-US" sz="2400" dirty="0">
                <a:solidFill>
                  <a:prstClr val="black"/>
                </a:solidFill>
              </a:rPr>
              <a:t/>
            </a:r>
            <a:br>
              <a:rPr lang="en-US" sz="2400" dirty="0">
                <a:solidFill>
                  <a:prstClr val="black"/>
                </a:solidFill>
              </a:rPr>
            </a:br>
            <a:r>
              <a:rPr lang="es-ES" sz="2400" dirty="0" smtClean="0">
                <a:solidFill>
                  <a:prstClr val="black"/>
                </a:solidFill>
              </a:rPr>
              <a:t>15</a:t>
            </a:r>
            <a:r>
              <a:rPr lang="es-ES" sz="2400" dirty="0">
                <a:solidFill>
                  <a:prstClr val="black"/>
                </a:solidFill>
              </a:rPr>
              <a:t>  Y ahora, Señor Dios nuestro, que sacaste a Tu pueblo de la tierra de Egipto con mano poderosa, y te has hecho un nombre, como hoy se ve, hemos pecado, hemos sido malos. </a:t>
            </a:r>
            <a:endParaRPr lang="es-ES" sz="2400" dirty="0" smtClean="0">
              <a:solidFill>
                <a:prstClr val="black"/>
              </a:solidFill>
            </a:endParaRPr>
          </a:p>
          <a:p>
            <a:pPr defTabSz="913448"/>
            <a:endParaRPr lang="es-ES" sz="2400" dirty="0">
              <a:solidFill>
                <a:prstClr val="black"/>
              </a:solidFill>
            </a:endParaRPr>
          </a:p>
          <a:p>
            <a:pPr defTabSz="913448"/>
            <a:r>
              <a:rPr lang="es-ES" sz="2400" dirty="0" smtClean="0">
                <a:solidFill>
                  <a:prstClr val="black"/>
                </a:solidFill>
              </a:rPr>
              <a:t>16</a:t>
            </a:r>
            <a:r>
              <a:rPr lang="es-ES" sz="2400" dirty="0">
                <a:solidFill>
                  <a:prstClr val="black"/>
                </a:solidFill>
              </a:rPr>
              <a:t>  Oh Señor, conforme a todos Tus actos de justicia, apártese ahora Tu ira y Tu furor de Tu ciudad, Jerusalén, Tu santo monte. Porque a causa de nuestros pecados y de las iniquidades de nuestros padres, Jerusalén y Tu pueblo son el oprobio de todos los que nos rodean. </a:t>
            </a:r>
            <a:endParaRPr lang="en-US" sz="2400" dirty="0">
              <a:solidFill>
                <a:prstClr val="black"/>
              </a:solidFill>
            </a:endParaRPr>
          </a:p>
        </p:txBody>
      </p:sp>
      <p:sp>
        <p:nvSpPr>
          <p:cNvPr id="3" name="Title 2"/>
          <p:cNvSpPr>
            <a:spLocks noGrp="1"/>
          </p:cNvSpPr>
          <p:nvPr>
            <p:ph type="title"/>
          </p:nvPr>
        </p:nvSpPr>
        <p:spPr/>
        <p:txBody>
          <a:bodyPr/>
          <a:lstStyle/>
          <a:p>
            <a:r>
              <a:rPr lang="en-US" dirty="0"/>
              <a:t>Daniel </a:t>
            </a:r>
            <a:r>
              <a:rPr lang="en-US" dirty="0" smtClean="0"/>
              <a:t>9:15-16 (NBLA) </a:t>
            </a:r>
            <a:endParaRPr lang="en-US" dirty="0"/>
          </a:p>
        </p:txBody>
      </p:sp>
    </p:spTree>
    <p:extLst>
      <p:ext uri="{BB962C8B-B14F-4D97-AF65-F5344CB8AC3E}">
        <p14:creationId xmlns:p14="http://schemas.microsoft.com/office/powerpoint/2010/main" val="3261578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Salmo 44:11-15</a:t>
            </a:r>
            <a:endParaRPr lang="en-US" dirty="0"/>
          </a:p>
        </p:txBody>
      </p:sp>
      <p:sp>
        <p:nvSpPr>
          <p:cNvPr id="3" name="Content Placeholder 2"/>
          <p:cNvSpPr>
            <a:spLocks noGrp="1"/>
          </p:cNvSpPr>
          <p:nvPr>
            <p:ph idx="1"/>
          </p:nvPr>
        </p:nvSpPr>
        <p:spPr>
          <a:xfrm>
            <a:off x="257175" y="1200888"/>
            <a:ext cx="8610600" cy="4711700"/>
          </a:xfrm>
        </p:spPr>
        <p:txBody>
          <a:bodyPr>
            <a:normAutofit/>
          </a:bodyPr>
          <a:lstStyle/>
          <a:p>
            <a:pPr>
              <a:buNone/>
            </a:pPr>
            <a:r>
              <a:rPr lang="es-ES" sz="2700" dirty="0" smtClean="0"/>
              <a:t>11</a:t>
            </a:r>
            <a:r>
              <a:rPr lang="es-ES" sz="2700" dirty="0"/>
              <a:t>  Nos entregas como ovejas para ser devorados, </a:t>
            </a:r>
            <a:br>
              <a:rPr lang="es-ES" sz="2700" dirty="0"/>
            </a:br>
            <a:r>
              <a:rPr lang="es-ES" sz="2700" dirty="0" smtClean="0"/>
              <a:t>Y </a:t>
            </a:r>
            <a:r>
              <a:rPr lang="es-ES" sz="2700" dirty="0"/>
              <a:t>nos has </a:t>
            </a:r>
            <a:r>
              <a:rPr lang="es-ES" sz="2700" u="sng" dirty="0">
                <a:solidFill>
                  <a:srgbClr val="0000CC"/>
                </a:solidFill>
              </a:rPr>
              <a:t>esparcido entre las naciones</a:t>
            </a:r>
            <a:r>
              <a:rPr lang="es-ES" sz="2700" dirty="0"/>
              <a:t>. </a:t>
            </a:r>
          </a:p>
          <a:p>
            <a:pPr>
              <a:buNone/>
            </a:pPr>
            <a:r>
              <a:rPr lang="es-ES" sz="2700" dirty="0" smtClean="0"/>
              <a:t>12</a:t>
            </a:r>
            <a:r>
              <a:rPr lang="es-ES" sz="2700" dirty="0"/>
              <a:t>  Vendes a Tu pueblo a bajo precio, </a:t>
            </a:r>
            <a:r>
              <a:rPr lang="es-ES" sz="2700" dirty="0" smtClean="0"/>
              <a:t/>
            </a:r>
            <a:br>
              <a:rPr lang="es-ES" sz="2700" dirty="0" smtClean="0"/>
            </a:br>
            <a:r>
              <a:rPr lang="es-ES" sz="2700" dirty="0" smtClean="0"/>
              <a:t>Y </a:t>
            </a:r>
            <a:r>
              <a:rPr lang="es-ES" sz="2700" dirty="0"/>
              <a:t>nada has ganado con su venta. </a:t>
            </a:r>
          </a:p>
          <a:p>
            <a:pPr>
              <a:buNone/>
            </a:pPr>
            <a:r>
              <a:rPr lang="es-ES" sz="2700" dirty="0" smtClean="0"/>
              <a:t>13</a:t>
            </a:r>
            <a:r>
              <a:rPr lang="es-ES" sz="2700" dirty="0"/>
              <a:t>  Nos haces el </a:t>
            </a:r>
            <a:r>
              <a:rPr lang="es-ES" sz="2700" u="sng" dirty="0">
                <a:solidFill>
                  <a:srgbClr val="0000CC"/>
                </a:solidFill>
              </a:rPr>
              <a:t>oprobio de nuestros vecinos</a:t>
            </a:r>
            <a:r>
              <a:rPr lang="es-ES" sz="2700" dirty="0"/>
              <a:t>, </a:t>
            </a:r>
            <a:r>
              <a:rPr lang="es-ES" sz="2700" dirty="0" smtClean="0"/>
              <a:t/>
            </a:r>
            <a:br>
              <a:rPr lang="es-ES" sz="2700" dirty="0" smtClean="0"/>
            </a:br>
            <a:r>
              <a:rPr lang="es-ES" sz="2700" dirty="0" smtClean="0"/>
              <a:t>Escarnio </a:t>
            </a:r>
            <a:r>
              <a:rPr lang="es-ES" sz="2700" dirty="0"/>
              <a:t>y burla de los que nos rodean. </a:t>
            </a:r>
          </a:p>
          <a:p>
            <a:pPr>
              <a:buNone/>
            </a:pPr>
            <a:r>
              <a:rPr lang="es-ES" sz="2700" dirty="0" smtClean="0"/>
              <a:t>14</a:t>
            </a:r>
            <a:r>
              <a:rPr lang="es-ES" sz="2700" dirty="0"/>
              <a:t>  Nos pones por proverbio entre las naciones, </a:t>
            </a:r>
            <a:r>
              <a:rPr lang="es-ES" sz="2700" dirty="0" smtClean="0"/>
              <a:t/>
            </a:r>
            <a:br>
              <a:rPr lang="es-ES" sz="2700" dirty="0" smtClean="0"/>
            </a:br>
            <a:r>
              <a:rPr lang="es-ES" sz="2700" dirty="0" smtClean="0"/>
              <a:t>Causa </a:t>
            </a:r>
            <a:r>
              <a:rPr lang="es-ES" sz="2700" dirty="0"/>
              <a:t>de risa entre los pueblos. </a:t>
            </a:r>
          </a:p>
          <a:p>
            <a:pPr>
              <a:buNone/>
            </a:pPr>
            <a:r>
              <a:rPr lang="es-ES" sz="2700" dirty="0" smtClean="0"/>
              <a:t>15</a:t>
            </a:r>
            <a:r>
              <a:rPr lang="es-ES" sz="2700" dirty="0"/>
              <a:t>  Todo el día mi ignominia está delante de mí, </a:t>
            </a:r>
            <a:br>
              <a:rPr lang="es-ES" sz="2700" dirty="0"/>
            </a:br>
            <a:r>
              <a:rPr lang="es-ES" sz="2700" dirty="0" smtClean="0"/>
              <a:t>Y </a:t>
            </a:r>
            <a:r>
              <a:rPr lang="es-ES" sz="2700" dirty="0"/>
              <a:t>la </a:t>
            </a:r>
            <a:r>
              <a:rPr lang="es-ES" sz="2700" u="sng" dirty="0">
                <a:solidFill>
                  <a:srgbClr val="0000CC"/>
                </a:solidFill>
              </a:rPr>
              <a:t>vergüenza de mi rostro</a:t>
            </a:r>
            <a:r>
              <a:rPr lang="es-ES" sz="2700" dirty="0">
                <a:solidFill>
                  <a:srgbClr val="0000CC"/>
                </a:solidFill>
              </a:rPr>
              <a:t> </a:t>
            </a:r>
            <a:r>
              <a:rPr lang="es-ES" sz="2700" dirty="0"/>
              <a:t>me ha abrumado </a:t>
            </a:r>
            <a:r>
              <a:rPr lang="en-US" sz="2700" b="0" dirty="0" smtClean="0"/>
              <a:t>…</a:t>
            </a:r>
            <a:endParaRPr lang="en-US" sz="2700" b="0" dirty="0"/>
          </a:p>
        </p:txBody>
      </p:sp>
      <p:sp>
        <p:nvSpPr>
          <p:cNvPr id="4" name="Slide Number Placeholder 3"/>
          <p:cNvSpPr>
            <a:spLocks noGrp="1"/>
          </p:cNvSpPr>
          <p:nvPr>
            <p:ph type="sldNum" sz="quarter" idx="12"/>
          </p:nvPr>
        </p:nvSpPr>
        <p:spPr/>
        <p:txBody>
          <a:bodyPr/>
          <a:lstStyle/>
          <a:p>
            <a:pPr>
              <a:defRPr/>
            </a:pPr>
            <a:fld id="{B6A389DF-B1F5-4991-89B8-72C57CDB73FE}" type="slidenum">
              <a:rPr lang="en-US" smtClean="0">
                <a:solidFill>
                  <a:srgbClr val="FFFFFF"/>
                </a:solidFill>
              </a:rPr>
              <a:pPr>
                <a:defRPr/>
              </a:pPr>
              <a:t>227</a:t>
            </a:fld>
            <a:endParaRPr lang="en-US" dirty="0">
              <a:solidFill>
                <a:srgbClr val="FFFFFF"/>
              </a:solidFill>
            </a:endParaRPr>
          </a:p>
        </p:txBody>
      </p:sp>
      <p:sp>
        <p:nvSpPr>
          <p:cNvPr id="5" name="Rounded Rectangular Callout 4"/>
          <p:cNvSpPr/>
          <p:nvPr/>
        </p:nvSpPr>
        <p:spPr>
          <a:xfrm>
            <a:off x="6248400" y="2121207"/>
            <a:ext cx="1219200" cy="304800"/>
          </a:xfrm>
          <a:prstGeom prst="wedgeRoundRectCallout">
            <a:avLst>
              <a:gd name="adj1" fmla="val -63557"/>
              <a:gd name="adj2" fmla="val -145455"/>
              <a:gd name="adj3" fmla="val 16667"/>
            </a:avLst>
          </a:prstGeom>
          <a:solidFill>
            <a:srgbClr val="66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3448" fontAlgn="base">
              <a:spcBef>
                <a:spcPct val="0"/>
              </a:spcBef>
              <a:spcAft>
                <a:spcPct val="0"/>
              </a:spcAft>
            </a:pPr>
            <a:r>
              <a:rPr lang="en-US" sz="2000" dirty="0" smtClean="0">
                <a:solidFill>
                  <a:srgbClr val="000000"/>
                </a:solidFill>
              </a:rPr>
              <a:t>Dan 9:7</a:t>
            </a:r>
            <a:endParaRPr lang="en-US" sz="2000" dirty="0">
              <a:solidFill>
                <a:srgbClr val="000000"/>
              </a:solidFill>
            </a:endParaRPr>
          </a:p>
        </p:txBody>
      </p:sp>
      <p:sp>
        <p:nvSpPr>
          <p:cNvPr id="6" name="Rounded Rectangular Callout 5"/>
          <p:cNvSpPr/>
          <p:nvPr/>
        </p:nvSpPr>
        <p:spPr>
          <a:xfrm>
            <a:off x="6934200" y="2857500"/>
            <a:ext cx="1219200" cy="304800"/>
          </a:xfrm>
          <a:prstGeom prst="wedgeRoundRectCallout">
            <a:avLst>
              <a:gd name="adj1" fmla="val -72080"/>
              <a:gd name="adj2" fmla="val 96590"/>
              <a:gd name="adj3" fmla="val 16667"/>
            </a:avLst>
          </a:prstGeom>
          <a:solidFill>
            <a:srgbClr val="66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3448" fontAlgn="base">
              <a:spcBef>
                <a:spcPct val="0"/>
              </a:spcBef>
              <a:spcAft>
                <a:spcPct val="0"/>
              </a:spcAft>
            </a:pPr>
            <a:r>
              <a:rPr lang="en-US" sz="2000" dirty="0" smtClean="0">
                <a:solidFill>
                  <a:srgbClr val="000000"/>
                </a:solidFill>
              </a:rPr>
              <a:t>Dan 9:16</a:t>
            </a:r>
            <a:endParaRPr lang="en-US" sz="2000" dirty="0">
              <a:solidFill>
                <a:srgbClr val="000000"/>
              </a:solidFill>
            </a:endParaRPr>
          </a:p>
        </p:txBody>
      </p:sp>
      <p:sp>
        <p:nvSpPr>
          <p:cNvPr id="7" name="Rounded Rectangular Callout 6"/>
          <p:cNvSpPr/>
          <p:nvPr/>
        </p:nvSpPr>
        <p:spPr>
          <a:xfrm>
            <a:off x="6972300" y="4972768"/>
            <a:ext cx="1295400" cy="304800"/>
          </a:xfrm>
          <a:prstGeom prst="wedgeRoundRectCallout">
            <a:avLst>
              <a:gd name="adj1" fmla="val -72080"/>
              <a:gd name="adj2" fmla="val 96590"/>
              <a:gd name="adj3" fmla="val 16667"/>
            </a:avLst>
          </a:prstGeom>
          <a:solidFill>
            <a:srgbClr val="66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3448" fontAlgn="base">
              <a:spcBef>
                <a:spcPct val="0"/>
              </a:spcBef>
              <a:spcAft>
                <a:spcPct val="0"/>
              </a:spcAft>
            </a:pPr>
            <a:r>
              <a:rPr lang="en-US" sz="2000" dirty="0" smtClean="0">
                <a:solidFill>
                  <a:srgbClr val="000000"/>
                </a:solidFill>
              </a:rPr>
              <a:t>Dan 9:7,8</a:t>
            </a:r>
            <a:endParaRPr lang="en-US" sz="2000" dirty="0">
              <a:solidFill>
                <a:srgbClr val="000000"/>
              </a:solidFill>
            </a:endParaRPr>
          </a:p>
        </p:txBody>
      </p:sp>
    </p:spTree>
    <p:extLst>
      <p:ext uri="{BB962C8B-B14F-4D97-AF65-F5344CB8AC3E}">
        <p14:creationId xmlns:p14="http://schemas.microsoft.com/office/powerpoint/2010/main" val="36750813"/>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Deuteronomio</a:t>
            </a:r>
            <a:r>
              <a:rPr lang="en-US" dirty="0" smtClean="0"/>
              <a:t> 28:15; 36-37</a:t>
            </a:r>
            <a:endParaRPr lang="en-US" dirty="0"/>
          </a:p>
        </p:txBody>
      </p:sp>
      <p:sp>
        <p:nvSpPr>
          <p:cNvPr id="3" name="Content Placeholder 2"/>
          <p:cNvSpPr>
            <a:spLocks noGrp="1"/>
          </p:cNvSpPr>
          <p:nvPr>
            <p:ph idx="1"/>
          </p:nvPr>
        </p:nvSpPr>
        <p:spPr>
          <a:xfrm>
            <a:off x="265057" y="1213458"/>
            <a:ext cx="8878957" cy="4597400"/>
          </a:xfrm>
          <a:ln>
            <a:solidFill>
              <a:schemeClr val="tx1"/>
            </a:solidFill>
          </a:ln>
        </p:spPr>
        <p:txBody>
          <a:bodyPr>
            <a:noAutofit/>
          </a:bodyPr>
          <a:lstStyle/>
          <a:p>
            <a:pPr marL="0" indent="0">
              <a:buNone/>
            </a:pPr>
            <a:r>
              <a:rPr lang="en-US" sz="2700" b="0" baseline="30000" dirty="0" smtClean="0"/>
              <a:t>15</a:t>
            </a:r>
            <a:r>
              <a:rPr lang="en-US" sz="2700" b="0" baseline="30000" dirty="0"/>
              <a:t> </a:t>
            </a:r>
            <a:r>
              <a:rPr lang="en-US" sz="2700" b="0" dirty="0" smtClean="0"/>
              <a:t>“</a:t>
            </a:r>
            <a:r>
              <a:rPr lang="es-ES" sz="2700" dirty="0"/>
              <a:t>Pero sucederá que si no obedeces al SEÑOR tu Dios, y no guardas todos Sus mandamientos y estatutos que hoy te ordeno, vendrán sobre ti todas estas maldiciones y te alcanzarán: </a:t>
            </a:r>
            <a:r>
              <a:rPr lang="en-US" sz="2700" b="0" dirty="0" smtClean="0"/>
              <a:t>…</a:t>
            </a:r>
            <a:br>
              <a:rPr lang="en-US" sz="2700" b="0" dirty="0" smtClean="0"/>
            </a:br>
            <a:r>
              <a:rPr lang="en-US" sz="2700" b="0" baseline="30000" dirty="0" smtClean="0"/>
              <a:t>36 </a:t>
            </a:r>
            <a:r>
              <a:rPr lang="es-ES" sz="2700" dirty="0" smtClean="0"/>
              <a:t>El </a:t>
            </a:r>
            <a:r>
              <a:rPr lang="es-ES" sz="2700" dirty="0"/>
              <a:t>SEÑOR </a:t>
            </a:r>
            <a:r>
              <a:rPr lang="es-ES" sz="2700" u="sng" dirty="0">
                <a:solidFill>
                  <a:srgbClr val="0000CC"/>
                </a:solidFill>
              </a:rPr>
              <a:t>te llevará a ti y a tu rey, al que hayas puesto sobre ti, a una nación que ni tú ni tus padres han conocido</a:t>
            </a:r>
            <a:r>
              <a:rPr lang="es-ES" sz="2700" dirty="0"/>
              <a:t>, y allí servirás a otros dioses de madera y de piedra. </a:t>
            </a:r>
            <a:r>
              <a:rPr lang="es-ES" sz="2700" dirty="0" smtClean="0"/>
              <a:t>37</a:t>
            </a:r>
            <a:r>
              <a:rPr lang="es-ES" sz="2700" dirty="0"/>
              <a:t>  Y </a:t>
            </a:r>
            <a:r>
              <a:rPr lang="es-ES" sz="2700" u="sng" dirty="0">
                <a:solidFill>
                  <a:srgbClr val="0000CC"/>
                </a:solidFill>
              </a:rPr>
              <a:t>vendrás a ser motivo de horror, proverbio y burla entre todos los pueblos</a:t>
            </a:r>
            <a:r>
              <a:rPr lang="es-ES" sz="2700" dirty="0"/>
              <a:t> donde el SEÑOR te lleve. </a:t>
            </a:r>
            <a:endParaRPr lang="en-US" sz="2700" b="0" dirty="0"/>
          </a:p>
        </p:txBody>
      </p:sp>
      <p:sp>
        <p:nvSpPr>
          <p:cNvPr id="4" name="Slide Number Placeholder 3"/>
          <p:cNvSpPr>
            <a:spLocks noGrp="1"/>
          </p:cNvSpPr>
          <p:nvPr>
            <p:ph type="sldNum" sz="quarter" idx="12"/>
          </p:nvPr>
        </p:nvSpPr>
        <p:spPr/>
        <p:txBody>
          <a:bodyPr/>
          <a:lstStyle/>
          <a:p>
            <a:pPr>
              <a:defRPr/>
            </a:pPr>
            <a:fld id="{B6A389DF-B1F5-4991-89B8-72C57CDB73FE}" type="slidenum">
              <a:rPr lang="en-US" smtClean="0">
                <a:solidFill>
                  <a:srgbClr val="FFFFFF"/>
                </a:solidFill>
              </a:rPr>
              <a:pPr>
                <a:defRPr/>
              </a:pPr>
              <a:t>228</a:t>
            </a:fld>
            <a:endParaRPr lang="en-US">
              <a:solidFill>
                <a:srgbClr val="FFFFFF"/>
              </a:solidFill>
            </a:endParaRPr>
          </a:p>
        </p:txBody>
      </p:sp>
    </p:spTree>
    <p:extLst>
      <p:ext uri="{BB962C8B-B14F-4D97-AF65-F5344CB8AC3E}">
        <p14:creationId xmlns:p14="http://schemas.microsoft.com/office/powerpoint/2010/main" val="2086705965"/>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Deuteronomio</a:t>
            </a:r>
            <a:r>
              <a:rPr lang="en-US" dirty="0" smtClean="0"/>
              <a:t> 28:47-50</a:t>
            </a:r>
            <a:endParaRPr lang="en-US" dirty="0"/>
          </a:p>
        </p:txBody>
      </p:sp>
      <p:sp>
        <p:nvSpPr>
          <p:cNvPr id="3" name="Content Placeholder 2"/>
          <p:cNvSpPr>
            <a:spLocks noGrp="1"/>
          </p:cNvSpPr>
          <p:nvPr>
            <p:ph idx="1"/>
          </p:nvPr>
        </p:nvSpPr>
        <p:spPr>
          <a:xfrm>
            <a:off x="152400" y="1153271"/>
            <a:ext cx="8839200" cy="4800600"/>
          </a:xfrm>
        </p:spPr>
        <p:txBody>
          <a:bodyPr>
            <a:normAutofit/>
          </a:bodyPr>
          <a:lstStyle/>
          <a:p>
            <a:pPr marL="0" indent="0">
              <a:buNone/>
            </a:pPr>
            <a:r>
              <a:rPr lang="en-US" sz="2700" b="0" dirty="0" smtClean="0"/>
              <a:t>“</a:t>
            </a:r>
            <a:r>
              <a:rPr lang="es-ES" sz="2700" dirty="0"/>
              <a:t>Por cuanto no serviste al SEÑOR tu Dios con alegría y con gozo de corazón, cuando tenías la abundancia de todas las cosas, </a:t>
            </a:r>
            <a:r>
              <a:rPr lang="es-ES" sz="2700" dirty="0" smtClean="0"/>
              <a:t>48</a:t>
            </a:r>
            <a:r>
              <a:rPr lang="es-ES" sz="2700" dirty="0"/>
              <a:t>  por tanto servirás a tus enemigos, los cuales el SEÑOR enviará contra ti: en hambre, en sed, en desnudez y en escasez de todas las cosas. Él pondrá yugo de hierro sobre tu cuello hasta que te haya destruido. </a:t>
            </a:r>
            <a:r>
              <a:rPr lang="es-ES" sz="2700" dirty="0" smtClean="0"/>
              <a:t>49</a:t>
            </a:r>
            <a:r>
              <a:rPr lang="es-ES" sz="2700" dirty="0"/>
              <a:t>  »</a:t>
            </a:r>
            <a:r>
              <a:rPr lang="es-ES" sz="2700" u="sng" dirty="0">
                <a:solidFill>
                  <a:srgbClr val="0000CC"/>
                </a:solidFill>
              </a:rPr>
              <a:t>El SEÑOR levantará contra ti una nación de lejos, desde el extremo de la tierra, que descenderá veloz como águila, una nación cuya lengua no entenderás, </a:t>
            </a:r>
            <a:r>
              <a:rPr lang="es-ES" sz="2700" u="sng" dirty="0" smtClean="0">
                <a:solidFill>
                  <a:srgbClr val="0000CC"/>
                </a:solidFill>
              </a:rPr>
              <a:t>50</a:t>
            </a:r>
            <a:r>
              <a:rPr lang="es-ES" sz="2700" u="sng" dirty="0">
                <a:solidFill>
                  <a:srgbClr val="0000CC"/>
                </a:solidFill>
              </a:rPr>
              <a:t>  una nación de rostro fiero</a:t>
            </a:r>
            <a:r>
              <a:rPr lang="es-ES" sz="2700" dirty="0">
                <a:solidFill>
                  <a:srgbClr val="0000CC"/>
                </a:solidFill>
              </a:rPr>
              <a:t> </a:t>
            </a:r>
            <a:r>
              <a:rPr lang="es-ES" sz="2700" dirty="0"/>
              <a:t>que no tendrá respeto al anciano ni tendrá compasión del niño.</a:t>
            </a:r>
            <a:r>
              <a:rPr lang="en-US" sz="2700" b="0" dirty="0" smtClean="0"/>
              <a:t>…</a:t>
            </a:r>
            <a:endParaRPr lang="en-US" sz="2700" b="0" dirty="0"/>
          </a:p>
        </p:txBody>
      </p:sp>
      <p:sp>
        <p:nvSpPr>
          <p:cNvPr id="4" name="Slide Number Placeholder 3"/>
          <p:cNvSpPr>
            <a:spLocks noGrp="1"/>
          </p:cNvSpPr>
          <p:nvPr>
            <p:ph type="sldNum" sz="quarter" idx="12"/>
          </p:nvPr>
        </p:nvSpPr>
        <p:spPr/>
        <p:txBody>
          <a:bodyPr/>
          <a:lstStyle/>
          <a:p>
            <a:pPr>
              <a:defRPr/>
            </a:pPr>
            <a:fld id="{B6A389DF-B1F5-4991-89B8-72C57CDB73FE}" type="slidenum">
              <a:rPr lang="en-US" smtClean="0">
                <a:solidFill>
                  <a:srgbClr val="FFFFFF"/>
                </a:solidFill>
              </a:rPr>
              <a:pPr>
                <a:defRPr/>
              </a:pPr>
              <a:t>229</a:t>
            </a:fld>
            <a:endParaRPr lang="en-US">
              <a:solidFill>
                <a:srgbClr val="FFFFFF"/>
              </a:solidFill>
            </a:endParaRPr>
          </a:p>
        </p:txBody>
      </p:sp>
    </p:spTree>
    <p:extLst>
      <p:ext uri="{BB962C8B-B14F-4D97-AF65-F5344CB8AC3E}">
        <p14:creationId xmlns:p14="http://schemas.microsoft.com/office/powerpoint/2010/main" val="9269010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943600" y="342900"/>
            <a:ext cx="2895600" cy="1676400"/>
          </a:xfrm>
          <a:solidFill>
            <a:schemeClr val="bg1"/>
          </a:solidFill>
          <a:ln>
            <a:solidFill>
              <a:schemeClr val="tx1"/>
            </a:solidFill>
          </a:ln>
          <a:effectLst>
            <a:outerShdw blurRad="50800" dist="38100" dir="2700000" algn="tl" rotWithShape="0">
              <a:prstClr val="black">
                <a:alpha val="40000"/>
              </a:prstClr>
            </a:outerShdw>
          </a:effectLst>
        </p:spPr>
        <p:txBody>
          <a:bodyPr>
            <a:noAutofit/>
          </a:bodyPr>
          <a:lstStyle/>
          <a:p>
            <a:r>
              <a:rPr lang="en-US" sz="3600" dirty="0" err="1" smtClean="0"/>
              <a:t>Prueba</a:t>
            </a:r>
            <a:r>
              <a:rPr lang="en-US" sz="3600" dirty="0" smtClean="0"/>
              <a:t> de </a:t>
            </a:r>
            <a:r>
              <a:rPr lang="en-US" sz="3600" dirty="0" err="1" smtClean="0"/>
              <a:t>repaso</a:t>
            </a:r>
            <a:r>
              <a:rPr lang="en-US" sz="3600" dirty="0" smtClean="0"/>
              <a:t> </a:t>
            </a:r>
            <a:r>
              <a:rPr lang="en-US" sz="3600" dirty="0" err="1" smtClean="0"/>
              <a:t>sobre</a:t>
            </a:r>
            <a:r>
              <a:rPr lang="en-US" sz="3600" dirty="0" smtClean="0"/>
              <a:t> la </a:t>
            </a:r>
            <a:r>
              <a:rPr lang="en-US" sz="3600" dirty="0" err="1" smtClean="0"/>
              <a:t>lección</a:t>
            </a:r>
            <a:r>
              <a:rPr lang="en-US" sz="3600" dirty="0" smtClean="0"/>
              <a:t> 1</a:t>
            </a:r>
            <a:endParaRPr lang="en-US" sz="3600" dirty="0"/>
          </a:p>
        </p:txBody>
      </p:sp>
      <p:sp>
        <p:nvSpPr>
          <p:cNvPr id="3" name="Content Placeholder 2"/>
          <p:cNvSpPr>
            <a:spLocks noGrp="1"/>
          </p:cNvSpPr>
          <p:nvPr>
            <p:ph idx="4294967295"/>
          </p:nvPr>
        </p:nvSpPr>
        <p:spPr>
          <a:xfrm>
            <a:off x="190500" y="190500"/>
            <a:ext cx="8877300" cy="5410200"/>
          </a:xfrm>
        </p:spPr>
        <p:txBody>
          <a:bodyPr>
            <a:noAutofit/>
          </a:bodyPr>
          <a:lstStyle/>
          <a:p>
            <a:pPr marL="403225" indent="-403225">
              <a:spcBef>
                <a:spcPts val="0"/>
              </a:spcBef>
              <a:buAutoNum type="arabicPeriod"/>
            </a:pPr>
            <a:r>
              <a:rPr lang="en-US" sz="1400" dirty="0" err="1" smtClean="0"/>
              <a:t>Fechas</a:t>
            </a:r>
            <a:r>
              <a:rPr lang="en-US" sz="1400" dirty="0" smtClean="0"/>
              <a:t> clave</a:t>
            </a:r>
          </a:p>
          <a:p>
            <a:pPr marL="400050" lvl="2" indent="0">
              <a:spcBef>
                <a:spcPts val="0"/>
              </a:spcBef>
              <a:buNone/>
            </a:pPr>
            <a:r>
              <a:rPr lang="en-US" sz="1400" dirty="0" smtClean="0"/>
              <a:t>_______ </a:t>
            </a:r>
            <a:r>
              <a:rPr lang="es-ES" sz="1400" dirty="0"/>
              <a:t>1er grupo de cautivos (y Daniel) llevados a </a:t>
            </a:r>
            <a:r>
              <a:rPr lang="es-ES" sz="1400" dirty="0" smtClean="0"/>
              <a:t>Babilonia</a:t>
            </a:r>
          </a:p>
          <a:p>
            <a:pPr marL="400050" lvl="2" indent="0">
              <a:spcBef>
                <a:spcPts val="0"/>
              </a:spcBef>
              <a:buNone/>
            </a:pPr>
            <a:r>
              <a:rPr lang="en-US" sz="1400" dirty="0"/>
              <a:t>_______ 2do </a:t>
            </a:r>
            <a:r>
              <a:rPr lang="en-US" sz="1400" dirty="0" err="1"/>
              <a:t>grupo</a:t>
            </a:r>
            <a:r>
              <a:rPr lang="en-US" sz="1400" dirty="0"/>
              <a:t> de </a:t>
            </a:r>
            <a:r>
              <a:rPr lang="en-US" sz="1400" dirty="0" err="1"/>
              <a:t>cautivos</a:t>
            </a:r>
            <a:r>
              <a:rPr lang="en-US" sz="1400" dirty="0"/>
              <a:t> (y Ezequiel) </a:t>
            </a:r>
            <a:r>
              <a:rPr lang="en-US" sz="1400" dirty="0" err="1"/>
              <a:t>llevados</a:t>
            </a:r>
            <a:r>
              <a:rPr lang="en-US" sz="1400" dirty="0"/>
              <a:t> a </a:t>
            </a:r>
            <a:r>
              <a:rPr lang="en-US" sz="1400" dirty="0" err="1" smtClean="0"/>
              <a:t>Babilonia</a:t>
            </a:r>
            <a:endParaRPr lang="en-US" sz="1400" b="1" dirty="0" smtClean="0"/>
          </a:p>
          <a:p>
            <a:pPr marL="400050" lvl="2" indent="0">
              <a:spcBef>
                <a:spcPts val="0"/>
              </a:spcBef>
              <a:buNone/>
            </a:pPr>
            <a:r>
              <a:rPr lang="en-US" sz="1400" dirty="0" smtClean="0"/>
              <a:t>_______ </a:t>
            </a:r>
            <a:r>
              <a:rPr lang="en-US" sz="1400" dirty="0" err="1"/>
              <a:t>Caída</a:t>
            </a:r>
            <a:r>
              <a:rPr lang="en-US" sz="1400" dirty="0"/>
              <a:t> de </a:t>
            </a:r>
            <a:r>
              <a:rPr lang="en-US" sz="1400" dirty="0" err="1"/>
              <a:t>Jerusalén</a:t>
            </a:r>
            <a:r>
              <a:rPr lang="en-US" sz="1400" dirty="0"/>
              <a:t> </a:t>
            </a:r>
            <a:endParaRPr lang="en-US" sz="1400" dirty="0" smtClean="0"/>
          </a:p>
          <a:p>
            <a:pPr marL="400050" lvl="2" indent="0">
              <a:spcBef>
                <a:spcPts val="0"/>
              </a:spcBef>
              <a:buNone/>
            </a:pPr>
            <a:r>
              <a:rPr lang="en-US" sz="1400" dirty="0" smtClean="0"/>
              <a:t>_______ </a:t>
            </a:r>
            <a:r>
              <a:rPr lang="en-US" sz="1400" dirty="0" err="1" smtClean="0"/>
              <a:t>Caída</a:t>
            </a:r>
            <a:r>
              <a:rPr lang="en-US" sz="1400" dirty="0" smtClean="0"/>
              <a:t> de </a:t>
            </a:r>
            <a:r>
              <a:rPr lang="en-US" sz="1400" dirty="0" err="1" smtClean="0"/>
              <a:t>Babilonia</a:t>
            </a:r>
            <a:endParaRPr lang="en-US" sz="1400" dirty="0" smtClean="0"/>
          </a:p>
          <a:p>
            <a:pPr marL="403225" lvl="1" indent="-403225">
              <a:spcBef>
                <a:spcPts val="0"/>
              </a:spcBef>
              <a:buNone/>
            </a:pPr>
            <a:r>
              <a:rPr lang="en-US" sz="1400" dirty="0" smtClean="0"/>
              <a:t>2.	</a:t>
            </a:r>
            <a:r>
              <a:rPr lang="en-US" sz="1400" dirty="0" err="1" smtClean="0"/>
              <a:t>Tres</a:t>
            </a:r>
            <a:r>
              <a:rPr lang="en-US" sz="1400" dirty="0" smtClean="0"/>
              <a:t> </a:t>
            </a:r>
            <a:r>
              <a:rPr lang="en-US" sz="1400" dirty="0" err="1" smtClean="0"/>
              <a:t>profetas</a:t>
            </a:r>
            <a:r>
              <a:rPr lang="en-US" sz="1400" dirty="0" smtClean="0"/>
              <a:t> </a:t>
            </a:r>
            <a:r>
              <a:rPr lang="en-US" sz="1400" dirty="0" err="1" smtClean="0"/>
              <a:t>durante</a:t>
            </a:r>
            <a:r>
              <a:rPr lang="en-US" sz="1400" dirty="0" smtClean="0"/>
              <a:t> el </a:t>
            </a:r>
            <a:r>
              <a:rPr lang="en-US" sz="1400" dirty="0" err="1" smtClean="0"/>
              <a:t>destierro</a:t>
            </a:r>
            <a:endParaRPr lang="en-US" sz="1400" dirty="0" smtClean="0"/>
          </a:p>
          <a:p>
            <a:pPr marL="400050" lvl="2" indent="0">
              <a:spcBef>
                <a:spcPts val="0"/>
              </a:spcBef>
              <a:buNone/>
            </a:pPr>
            <a:r>
              <a:rPr lang="en-US" sz="1400" dirty="0" smtClean="0"/>
              <a:t>____________ </a:t>
            </a:r>
            <a:r>
              <a:rPr lang="en-US" sz="1400" dirty="0" err="1" smtClean="0"/>
              <a:t>en</a:t>
            </a:r>
            <a:r>
              <a:rPr lang="en-US" sz="1400" dirty="0" smtClean="0"/>
              <a:t> </a:t>
            </a:r>
            <a:r>
              <a:rPr lang="en-US" sz="1400" dirty="0" err="1" smtClean="0"/>
              <a:t>Jerusalén</a:t>
            </a:r>
            <a:endParaRPr lang="en-US" sz="1400" dirty="0" smtClean="0"/>
          </a:p>
          <a:p>
            <a:pPr marL="400050" lvl="2" indent="0">
              <a:spcBef>
                <a:spcPts val="0"/>
              </a:spcBef>
              <a:buNone/>
            </a:pPr>
            <a:r>
              <a:rPr lang="en-US" sz="1400" dirty="0" smtClean="0"/>
              <a:t>____________ </a:t>
            </a:r>
            <a:r>
              <a:rPr lang="en-US" sz="1400" dirty="0" err="1" smtClean="0"/>
              <a:t>en</a:t>
            </a:r>
            <a:r>
              <a:rPr lang="en-US" sz="1400" dirty="0" smtClean="0"/>
              <a:t> </a:t>
            </a:r>
            <a:r>
              <a:rPr lang="en-US" sz="1400" dirty="0" err="1" smtClean="0"/>
              <a:t>Babilonia</a:t>
            </a:r>
            <a:r>
              <a:rPr lang="en-US" sz="1400" dirty="0" smtClean="0"/>
              <a:t>, entre el pueblo</a:t>
            </a:r>
          </a:p>
          <a:p>
            <a:pPr marL="400050" lvl="2" indent="0">
              <a:spcBef>
                <a:spcPts val="0"/>
              </a:spcBef>
              <a:buNone/>
            </a:pPr>
            <a:r>
              <a:rPr lang="en-US" sz="1400" dirty="0" smtClean="0"/>
              <a:t>____________ </a:t>
            </a:r>
            <a:r>
              <a:rPr lang="en-US" sz="1400" dirty="0" err="1" smtClean="0"/>
              <a:t>en</a:t>
            </a:r>
            <a:r>
              <a:rPr lang="en-US" sz="1400" dirty="0" smtClean="0"/>
              <a:t> </a:t>
            </a:r>
            <a:r>
              <a:rPr lang="en-US" sz="1400" dirty="0" err="1" smtClean="0"/>
              <a:t>Babilionia</a:t>
            </a:r>
            <a:r>
              <a:rPr lang="en-US" sz="1400" dirty="0" smtClean="0"/>
              <a:t>, entre </a:t>
            </a:r>
            <a:r>
              <a:rPr lang="en-US" sz="1400" dirty="0" err="1" smtClean="0"/>
              <a:t>los</a:t>
            </a:r>
            <a:r>
              <a:rPr lang="en-US" sz="1400" dirty="0" smtClean="0"/>
              <a:t> </a:t>
            </a:r>
            <a:r>
              <a:rPr lang="en-US" sz="1400" dirty="0" err="1" smtClean="0"/>
              <a:t>gobernantes</a:t>
            </a:r>
            <a:endParaRPr lang="en-US" sz="1400" dirty="0" smtClean="0"/>
          </a:p>
          <a:p>
            <a:pPr marL="403225" lvl="1" indent="-403225">
              <a:spcBef>
                <a:spcPts val="0"/>
              </a:spcBef>
              <a:buAutoNum type="arabicPeriod" startAt="3"/>
            </a:pPr>
            <a:r>
              <a:rPr lang="en-US" sz="1400" dirty="0" err="1" smtClean="0"/>
              <a:t>Cuatro</a:t>
            </a:r>
            <a:r>
              <a:rPr lang="en-US" sz="1400" dirty="0" smtClean="0"/>
              <a:t> </a:t>
            </a:r>
            <a:r>
              <a:rPr lang="en-US" sz="1400" dirty="0" err="1" smtClean="0"/>
              <a:t>gobernantes</a:t>
            </a:r>
            <a:r>
              <a:rPr lang="en-US" sz="1400" dirty="0" smtClean="0"/>
              <a:t> a </a:t>
            </a:r>
            <a:r>
              <a:rPr lang="en-US" sz="1400" dirty="0" err="1" smtClean="0"/>
              <a:t>los</a:t>
            </a:r>
            <a:r>
              <a:rPr lang="en-US" sz="1400" dirty="0" smtClean="0"/>
              <a:t> que </a:t>
            </a:r>
            <a:r>
              <a:rPr lang="en-US" sz="1400" dirty="0" err="1" smtClean="0"/>
              <a:t>sirvió</a:t>
            </a:r>
            <a:r>
              <a:rPr lang="en-US" sz="1400" dirty="0" smtClean="0"/>
              <a:t> Daniel (</a:t>
            </a:r>
            <a:r>
              <a:rPr lang="en-US" sz="1400" dirty="0" err="1" smtClean="0"/>
              <a:t>en</a:t>
            </a:r>
            <a:r>
              <a:rPr lang="en-US" sz="1400" dirty="0" smtClean="0"/>
              <a:t> el </a:t>
            </a:r>
            <a:r>
              <a:rPr lang="en-US" sz="1400" dirty="0" err="1" smtClean="0"/>
              <a:t>libro</a:t>
            </a:r>
            <a:r>
              <a:rPr lang="en-US" sz="1400" dirty="0" smtClean="0"/>
              <a:t>)</a:t>
            </a:r>
          </a:p>
          <a:p>
            <a:pPr marL="400050" lvl="2" indent="0">
              <a:spcBef>
                <a:spcPts val="0"/>
              </a:spcBef>
              <a:buNone/>
            </a:pPr>
            <a:r>
              <a:rPr lang="en-US" sz="1400" dirty="0" smtClean="0"/>
              <a:t>_________________ </a:t>
            </a:r>
            <a:r>
              <a:rPr lang="en-US" sz="1400" dirty="0" err="1" smtClean="0"/>
              <a:t>Babilonio</a:t>
            </a:r>
            <a:r>
              <a:rPr lang="en-US" sz="1400" dirty="0" smtClean="0"/>
              <a:t> (mayor)</a:t>
            </a:r>
          </a:p>
          <a:p>
            <a:pPr marL="400050" lvl="2" indent="0">
              <a:spcBef>
                <a:spcPts val="0"/>
              </a:spcBef>
              <a:buNone/>
            </a:pPr>
            <a:r>
              <a:rPr lang="en-US" sz="1400" dirty="0" smtClean="0"/>
              <a:t>_________________ </a:t>
            </a:r>
            <a:r>
              <a:rPr lang="en-US" sz="1400" dirty="0" err="1" smtClean="0"/>
              <a:t>Babylonio</a:t>
            </a:r>
            <a:r>
              <a:rPr lang="en-US" sz="1400" dirty="0" smtClean="0"/>
              <a:t> (</a:t>
            </a:r>
            <a:r>
              <a:rPr lang="en-US" sz="1400" dirty="0" err="1" smtClean="0"/>
              <a:t>último</a:t>
            </a:r>
            <a:r>
              <a:rPr lang="en-US" sz="1400" dirty="0" smtClean="0"/>
              <a:t>)</a:t>
            </a:r>
          </a:p>
          <a:p>
            <a:pPr marL="400050" lvl="2" indent="0">
              <a:spcBef>
                <a:spcPts val="0"/>
              </a:spcBef>
              <a:buNone/>
            </a:pPr>
            <a:r>
              <a:rPr lang="en-US" sz="1400" dirty="0" smtClean="0"/>
              <a:t>_________________ </a:t>
            </a:r>
            <a:r>
              <a:rPr lang="en-US" sz="1400" dirty="0" err="1" smtClean="0"/>
              <a:t>Medo</a:t>
            </a:r>
            <a:endParaRPr lang="en-US" sz="1400" dirty="0" smtClean="0"/>
          </a:p>
          <a:p>
            <a:pPr marL="400050" lvl="2" indent="0">
              <a:spcBef>
                <a:spcPts val="0"/>
              </a:spcBef>
              <a:buNone/>
            </a:pPr>
            <a:r>
              <a:rPr lang="en-US" sz="1400" dirty="0" smtClean="0"/>
              <a:t>_________________ </a:t>
            </a:r>
            <a:r>
              <a:rPr lang="en-US" sz="1400" dirty="0" err="1" smtClean="0"/>
              <a:t>Persa</a:t>
            </a:r>
            <a:endParaRPr lang="en-US" sz="1400" dirty="0" smtClean="0"/>
          </a:p>
          <a:p>
            <a:pPr marL="403225" lvl="1" indent="-403225">
              <a:spcBef>
                <a:spcPts val="0"/>
              </a:spcBef>
              <a:buFont typeface="Arial" panose="020B0604020202020204" pitchFamily="34" charset="0"/>
              <a:buAutoNum type="arabicPeriod" startAt="3"/>
            </a:pPr>
            <a:r>
              <a:rPr lang="en-US" sz="1400" dirty="0" err="1" smtClean="0"/>
              <a:t>Tema</a:t>
            </a:r>
            <a:r>
              <a:rPr lang="en-US" sz="1400" dirty="0" smtClean="0"/>
              <a:t> principal del </a:t>
            </a:r>
            <a:r>
              <a:rPr lang="en-US" sz="1400" dirty="0" err="1" smtClean="0"/>
              <a:t>libro</a:t>
            </a:r>
            <a:r>
              <a:rPr lang="en-US" sz="1400" dirty="0" smtClean="0"/>
              <a:t>:  ________________________________________________________ </a:t>
            </a:r>
          </a:p>
          <a:p>
            <a:pPr marL="403225" lvl="1" indent="-403225">
              <a:spcBef>
                <a:spcPts val="0"/>
              </a:spcBef>
              <a:buFont typeface="Arial" panose="020B0604020202020204" pitchFamily="34" charset="0"/>
              <a:buAutoNum type="arabicPeriod" startAt="3"/>
            </a:pPr>
            <a:r>
              <a:rPr lang="en-US" sz="1400" dirty="0" smtClean="0"/>
              <a:t>El </a:t>
            </a:r>
            <a:r>
              <a:rPr lang="en-US" sz="1400" dirty="0" err="1" smtClean="0"/>
              <a:t>nombre</a:t>
            </a:r>
            <a:r>
              <a:rPr lang="en-US" sz="1400" dirty="0" smtClean="0"/>
              <a:t> de Daniel </a:t>
            </a:r>
            <a:r>
              <a:rPr lang="en-US" sz="1400" dirty="0" err="1" smtClean="0"/>
              <a:t>significa</a:t>
            </a:r>
            <a:r>
              <a:rPr lang="en-US" sz="1400" dirty="0" smtClean="0"/>
              <a:t>:  ____________________________________________________ </a:t>
            </a:r>
          </a:p>
          <a:p>
            <a:pPr marL="403225" lvl="1" indent="-403225">
              <a:spcBef>
                <a:spcPts val="0"/>
              </a:spcBef>
              <a:buFont typeface="Arial" panose="020B0604020202020204" pitchFamily="34" charset="0"/>
              <a:buAutoNum type="arabicPeriod" startAt="3"/>
            </a:pPr>
            <a:r>
              <a:rPr lang="en-US" sz="1400" dirty="0" err="1" smtClean="0"/>
              <a:t>Tres</a:t>
            </a:r>
            <a:r>
              <a:rPr lang="en-US" sz="1400" dirty="0" smtClean="0"/>
              <a:t> </a:t>
            </a:r>
            <a:r>
              <a:rPr lang="en-US" sz="1400" dirty="0" err="1" smtClean="0"/>
              <a:t>milagros</a:t>
            </a:r>
            <a:r>
              <a:rPr lang="en-US" sz="1400" dirty="0" smtClean="0"/>
              <a:t> </a:t>
            </a:r>
            <a:r>
              <a:rPr lang="en-US" sz="1400" dirty="0" err="1" smtClean="0"/>
              <a:t>en</a:t>
            </a:r>
            <a:r>
              <a:rPr lang="en-US" sz="1400" dirty="0" smtClean="0"/>
              <a:t> Daniel</a:t>
            </a:r>
          </a:p>
          <a:p>
            <a:pPr marL="400050" lvl="2" indent="0">
              <a:spcBef>
                <a:spcPts val="0"/>
              </a:spcBef>
              <a:buNone/>
            </a:pPr>
            <a:r>
              <a:rPr lang="en-US" sz="1400" dirty="0" smtClean="0"/>
              <a:t>_____________________  (</a:t>
            </a:r>
            <a:r>
              <a:rPr lang="en-US" sz="1400" dirty="0" err="1" smtClean="0"/>
              <a:t>capítulo</a:t>
            </a:r>
            <a:r>
              <a:rPr lang="en-US" sz="1400" dirty="0" smtClean="0"/>
              <a:t> ______)</a:t>
            </a:r>
          </a:p>
          <a:p>
            <a:pPr marL="400050" lvl="2" indent="0">
              <a:spcBef>
                <a:spcPts val="0"/>
              </a:spcBef>
              <a:buNone/>
            </a:pPr>
            <a:r>
              <a:rPr lang="en-US" sz="1400" dirty="0" smtClean="0"/>
              <a:t>_____________________  </a:t>
            </a:r>
            <a:r>
              <a:rPr lang="en-US" sz="1400" dirty="0"/>
              <a:t>(</a:t>
            </a:r>
            <a:r>
              <a:rPr lang="en-US" sz="1400" dirty="0" err="1"/>
              <a:t>capítulo</a:t>
            </a:r>
            <a:r>
              <a:rPr lang="en-US" sz="1400" dirty="0"/>
              <a:t> </a:t>
            </a:r>
            <a:r>
              <a:rPr lang="en-US" sz="1400" dirty="0" smtClean="0"/>
              <a:t>______)</a:t>
            </a:r>
          </a:p>
          <a:p>
            <a:pPr marL="400050" lvl="2" indent="0">
              <a:spcBef>
                <a:spcPts val="0"/>
              </a:spcBef>
              <a:buNone/>
            </a:pPr>
            <a:r>
              <a:rPr lang="en-US" sz="1400" dirty="0" smtClean="0"/>
              <a:t>_____________________  </a:t>
            </a:r>
            <a:r>
              <a:rPr lang="en-US" sz="1400" dirty="0"/>
              <a:t>(</a:t>
            </a:r>
            <a:r>
              <a:rPr lang="en-US" sz="1400" dirty="0" err="1"/>
              <a:t>capítulo</a:t>
            </a:r>
            <a:r>
              <a:rPr lang="en-US" sz="1400" dirty="0"/>
              <a:t> </a:t>
            </a:r>
            <a:r>
              <a:rPr lang="en-US" sz="1400" dirty="0" smtClean="0"/>
              <a:t>______)</a:t>
            </a:r>
          </a:p>
          <a:p>
            <a:pPr marL="403225" lvl="1" indent="-403225">
              <a:spcBef>
                <a:spcPts val="0"/>
              </a:spcBef>
              <a:buFont typeface="Arial" panose="020B0604020202020204" pitchFamily="34" charset="0"/>
              <a:buAutoNum type="arabicPeriod" startAt="3"/>
            </a:pPr>
            <a:r>
              <a:rPr lang="en-US" sz="1400" dirty="0" err="1" smtClean="0"/>
              <a:t>Profetas</a:t>
            </a:r>
            <a:r>
              <a:rPr lang="en-US" sz="1400" dirty="0" smtClean="0"/>
              <a:t> </a:t>
            </a:r>
            <a:r>
              <a:rPr lang="en-US" sz="1400" dirty="0" err="1" smtClean="0"/>
              <a:t>anteriores</a:t>
            </a:r>
            <a:r>
              <a:rPr lang="en-US" sz="1400" dirty="0" smtClean="0"/>
              <a:t>, que </a:t>
            </a:r>
            <a:r>
              <a:rPr lang="en-US" sz="1400" dirty="0" err="1" smtClean="0"/>
              <a:t>profetizaron</a:t>
            </a:r>
            <a:r>
              <a:rPr lang="en-US" sz="1400" dirty="0" smtClean="0"/>
              <a:t>…</a:t>
            </a:r>
          </a:p>
          <a:p>
            <a:pPr marL="400050" lvl="2" indent="0">
              <a:spcBef>
                <a:spcPts val="0"/>
              </a:spcBef>
              <a:buNone/>
            </a:pPr>
            <a:r>
              <a:rPr lang="en-US" sz="1400" dirty="0" smtClean="0"/>
              <a:t>______________ el </a:t>
            </a:r>
            <a:r>
              <a:rPr lang="en-US" sz="1400" dirty="0" err="1" smtClean="0"/>
              <a:t>destierro</a:t>
            </a:r>
            <a:r>
              <a:rPr lang="en-US" sz="1400" dirty="0" smtClean="0"/>
              <a:t> de 70 </a:t>
            </a:r>
            <a:r>
              <a:rPr lang="en-US" sz="1400" dirty="0" err="1" smtClean="0"/>
              <a:t>años</a:t>
            </a:r>
            <a:endParaRPr lang="en-US" sz="1400" dirty="0" smtClean="0"/>
          </a:p>
          <a:p>
            <a:pPr marL="400050" lvl="2" indent="0">
              <a:spcBef>
                <a:spcPts val="0"/>
              </a:spcBef>
              <a:buNone/>
            </a:pPr>
            <a:r>
              <a:rPr lang="en-US" sz="1400" dirty="0" smtClean="0"/>
              <a:t>______________ </a:t>
            </a:r>
            <a:r>
              <a:rPr lang="en-US" sz="1400" dirty="0" err="1" smtClean="0"/>
              <a:t>identificó</a:t>
            </a:r>
            <a:r>
              <a:rPr lang="en-US" sz="1400" dirty="0" smtClean="0"/>
              <a:t> a </a:t>
            </a:r>
            <a:r>
              <a:rPr lang="en-US" sz="1400" dirty="0" err="1" smtClean="0"/>
              <a:t>Ciro</a:t>
            </a:r>
            <a:r>
              <a:rPr lang="en-US" sz="1400" dirty="0" smtClean="0"/>
              <a:t> </a:t>
            </a:r>
            <a:r>
              <a:rPr lang="en-US" sz="1400" dirty="0" err="1" smtClean="0"/>
              <a:t>como</a:t>
            </a:r>
            <a:r>
              <a:rPr lang="en-US" sz="1400" dirty="0" smtClean="0"/>
              <a:t> el </a:t>
            </a:r>
            <a:r>
              <a:rPr lang="en-US" sz="1400" dirty="0" err="1" smtClean="0"/>
              <a:t>rey</a:t>
            </a:r>
            <a:r>
              <a:rPr lang="en-US" sz="1400" dirty="0" smtClean="0"/>
              <a:t> que </a:t>
            </a:r>
            <a:r>
              <a:rPr lang="en-US" sz="1400" dirty="0" err="1" smtClean="0"/>
              <a:t>permitiría</a:t>
            </a:r>
            <a:r>
              <a:rPr lang="en-US" sz="1400" dirty="0" smtClean="0"/>
              <a:t> un </a:t>
            </a:r>
            <a:r>
              <a:rPr lang="en-US" sz="1400" dirty="0" err="1" smtClean="0"/>
              <a:t>retorno</a:t>
            </a:r>
            <a:endParaRPr lang="en-US" sz="1400" dirty="0" smtClean="0"/>
          </a:p>
          <a:p>
            <a:pPr marL="400050" lvl="2" indent="0">
              <a:spcBef>
                <a:spcPts val="0"/>
              </a:spcBef>
              <a:buNone/>
            </a:pPr>
            <a:r>
              <a:rPr lang="en-US" sz="1400" dirty="0" smtClean="0"/>
              <a:t>______________ </a:t>
            </a:r>
            <a:r>
              <a:rPr lang="en-US" sz="1400" dirty="0" err="1" smtClean="0"/>
              <a:t>los</a:t>
            </a:r>
            <a:r>
              <a:rPr lang="en-US" sz="1400" dirty="0" smtClean="0"/>
              <a:t> </a:t>
            </a:r>
            <a:r>
              <a:rPr lang="en-US" sz="1400" dirty="0" err="1" smtClean="0"/>
              <a:t>vasos</a:t>
            </a:r>
            <a:r>
              <a:rPr lang="en-US" sz="1400" dirty="0" smtClean="0"/>
              <a:t> del </a:t>
            </a:r>
            <a:r>
              <a:rPr lang="en-US" sz="1400" dirty="0" err="1" smtClean="0"/>
              <a:t>templo</a:t>
            </a:r>
            <a:r>
              <a:rPr lang="en-US" sz="1400" dirty="0" smtClean="0"/>
              <a:t> y </a:t>
            </a:r>
            <a:r>
              <a:rPr lang="en-US" sz="1400" dirty="0" err="1" smtClean="0"/>
              <a:t>los</a:t>
            </a:r>
            <a:r>
              <a:rPr lang="en-US" sz="1400" dirty="0" smtClean="0"/>
              <a:t> </a:t>
            </a:r>
            <a:r>
              <a:rPr lang="en-US" sz="1400" dirty="0" err="1" smtClean="0"/>
              <a:t>hijos</a:t>
            </a:r>
            <a:r>
              <a:rPr lang="en-US" sz="1400" dirty="0" smtClean="0"/>
              <a:t> </a:t>
            </a:r>
            <a:r>
              <a:rPr lang="en-US" sz="1400" dirty="0" err="1" smtClean="0"/>
              <a:t>serían</a:t>
            </a:r>
            <a:r>
              <a:rPr lang="en-US" sz="1400" dirty="0" smtClean="0"/>
              <a:t> </a:t>
            </a:r>
            <a:r>
              <a:rPr lang="en-US" sz="1400" dirty="0" err="1" smtClean="0"/>
              <a:t>llevados</a:t>
            </a:r>
            <a:r>
              <a:rPr lang="en-US" sz="1400" dirty="0" smtClean="0"/>
              <a:t> a </a:t>
            </a:r>
            <a:r>
              <a:rPr lang="en-US" sz="1400" dirty="0" err="1" smtClean="0"/>
              <a:t>Babilonia</a:t>
            </a:r>
            <a:endParaRPr lang="en-US" sz="1400" dirty="0" smtClean="0"/>
          </a:p>
          <a:p>
            <a:pPr marL="400050" lvl="2" indent="0">
              <a:spcBef>
                <a:spcPts val="0"/>
              </a:spcBef>
              <a:buNone/>
            </a:pPr>
            <a:r>
              <a:rPr lang="en-US" sz="1400" dirty="0" smtClean="0"/>
              <a:t>______________ </a:t>
            </a:r>
            <a:r>
              <a:rPr lang="en-US" sz="1400" dirty="0" err="1" smtClean="0"/>
              <a:t>nación</a:t>
            </a:r>
            <a:r>
              <a:rPr lang="en-US" sz="1400" dirty="0" smtClean="0"/>
              <a:t> </a:t>
            </a:r>
            <a:r>
              <a:rPr lang="en-US" sz="1400" dirty="0" err="1" smtClean="0"/>
              <a:t>lejana</a:t>
            </a:r>
            <a:r>
              <a:rPr lang="en-US" sz="1400" dirty="0" smtClean="0"/>
              <a:t>, </a:t>
            </a:r>
            <a:r>
              <a:rPr lang="en-US" sz="1400" dirty="0" err="1" smtClean="0"/>
              <a:t>idioma</a:t>
            </a:r>
            <a:r>
              <a:rPr lang="en-US" sz="1400" dirty="0" smtClean="0"/>
              <a:t> </a:t>
            </a:r>
            <a:r>
              <a:rPr lang="en-US" sz="1400" dirty="0" err="1" smtClean="0"/>
              <a:t>distinto</a:t>
            </a:r>
            <a:r>
              <a:rPr lang="en-US" sz="1400" dirty="0" smtClean="0"/>
              <a:t>, </a:t>
            </a:r>
            <a:r>
              <a:rPr lang="en-US" sz="1400" dirty="0" err="1" smtClean="0"/>
              <a:t>desolación</a:t>
            </a:r>
            <a:r>
              <a:rPr lang="en-US" sz="1400" dirty="0" smtClean="0"/>
              <a:t>, </a:t>
            </a:r>
            <a:r>
              <a:rPr lang="en-US" sz="1400" dirty="0" err="1" smtClean="0"/>
              <a:t>sitio</a:t>
            </a:r>
            <a:r>
              <a:rPr lang="en-US" sz="1400" dirty="0" smtClean="0"/>
              <a:t>, </a:t>
            </a:r>
            <a:r>
              <a:rPr lang="en-US" sz="1400" dirty="0" err="1" smtClean="0"/>
              <a:t>esparcimiento</a:t>
            </a:r>
            <a:r>
              <a:rPr lang="en-US" sz="1400" dirty="0" smtClean="0"/>
              <a:t> (</a:t>
            </a:r>
            <a:r>
              <a:rPr lang="en-US" sz="1400" dirty="0" err="1" smtClean="0"/>
              <a:t>si</a:t>
            </a:r>
            <a:r>
              <a:rPr lang="en-US" sz="1400" dirty="0" smtClean="0"/>
              <a:t> Israel </a:t>
            </a:r>
            <a:r>
              <a:rPr lang="en-US" sz="1400" dirty="0" err="1" smtClean="0"/>
              <a:t>fuera</a:t>
            </a:r>
            <a:r>
              <a:rPr lang="en-US" sz="1400" dirty="0" smtClean="0"/>
              <a:t> </a:t>
            </a:r>
            <a:r>
              <a:rPr lang="en-US" sz="1400" dirty="0" err="1" smtClean="0"/>
              <a:t>desobediente</a:t>
            </a:r>
            <a:r>
              <a:rPr lang="en-US" sz="1400" dirty="0" smtClean="0"/>
              <a:t>)</a:t>
            </a:r>
            <a:endParaRPr lang="en-US" sz="1400" dirty="0"/>
          </a:p>
        </p:txBody>
      </p:sp>
      <p:sp>
        <p:nvSpPr>
          <p:cNvPr id="4" name="TextBox 3"/>
          <p:cNvSpPr txBox="1"/>
          <p:nvPr/>
        </p:nvSpPr>
        <p:spPr>
          <a:xfrm>
            <a:off x="745249" y="416123"/>
            <a:ext cx="550151"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605</a:t>
            </a:r>
            <a:endParaRPr lang="en-US" sz="1400" i="1" dirty="0">
              <a:solidFill>
                <a:srgbClr val="0000CC"/>
              </a:solidFill>
              <a:latin typeface="Lucida Handwriting" panose="03010101010101010101" pitchFamily="66" charset="0"/>
            </a:endParaRPr>
          </a:p>
        </p:txBody>
      </p:sp>
      <p:sp>
        <p:nvSpPr>
          <p:cNvPr id="5" name="TextBox 4"/>
          <p:cNvSpPr txBox="1"/>
          <p:nvPr/>
        </p:nvSpPr>
        <p:spPr>
          <a:xfrm>
            <a:off x="745249" y="647700"/>
            <a:ext cx="550151"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597</a:t>
            </a:r>
            <a:endParaRPr lang="en-US" sz="1400" i="1" dirty="0">
              <a:solidFill>
                <a:srgbClr val="0000CC"/>
              </a:solidFill>
              <a:latin typeface="Lucida Handwriting" panose="03010101010101010101" pitchFamily="66" charset="0"/>
            </a:endParaRPr>
          </a:p>
        </p:txBody>
      </p:sp>
      <p:sp>
        <p:nvSpPr>
          <p:cNvPr id="6" name="TextBox 5"/>
          <p:cNvSpPr txBox="1"/>
          <p:nvPr/>
        </p:nvSpPr>
        <p:spPr>
          <a:xfrm>
            <a:off x="717824" y="838200"/>
            <a:ext cx="550151"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586</a:t>
            </a:r>
            <a:endParaRPr lang="en-US" sz="1400" i="1" dirty="0">
              <a:solidFill>
                <a:srgbClr val="0000CC"/>
              </a:solidFill>
              <a:latin typeface="Lucida Handwriting" panose="03010101010101010101" pitchFamily="66" charset="0"/>
            </a:endParaRPr>
          </a:p>
        </p:txBody>
      </p:sp>
      <p:sp>
        <p:nvSpPr>
          <p:cNvPr id="7" name="TextBox 6"/>
          <p:cNvSpPr txBox="1"/>
          <p:nvPr/>
        </p:nvSpPr>
        <p:spPr>
          <a:xfrm>
            <a:off x="717823" y="1046205"/>
            <a:ext cx="550151"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539</a:t>
            </a:r>
            <a:endParaRPr lang="en-US" sz="1400" i="1" dirty="0">
              <a:solidFill>
                <a:srgbClr val="0000CC"/>
              </a:solidFill>
              <a:latin typeface="Lucida Handwriting" panose="03010101010101010101" pitchFamily="66" charset="0"/>
            </a:endParaRPr>
          </a:p>
        </p:txBody>
      </p:sp>
      <p:sp>
        <p:nvSpPr>
          <p:cNvPr id="8" name="TextBox 7"/>
          <p:cNvSpPr txBox="1"/>
          <p:nvPr/>
        </p:nvSpPr>
        <p:spPr>
          <a:xfrm>
            <a:off x="609600" y="1485900"/>
            <a:ext cx="1082348" cy="307777"/>
          </a:xfrm>
          <a:prstGeom prst="rect">
            <a:avLst/>
          </a:prstGeom>
          <a:noFill/>
        </p:spPr>
        <p:txBody>
          <a:bodyPr wrap="none" rtlCol="0">
            <a:spAutoFit/>
          </a:bodyPr>
          <a:lstStyle/>
          <a:p>
            <a:r>
              <a:rPr lang="en-US" sz="1400" i="1" dirty="0" err="1" smtClean="0">
                <a:solidFill>
                  <a:srgbClr val="0000CC"/>
                </a:solidFill>
                <a:latin typeface="Lucida Handwriting" panose="03010101010101010101" pitchFamily="66" charset="0"/>
              </a:rPr>
              <a:t>Jeremías</a:t>
            </a:r>
            <a:endParaRPr lang="en-US" sz="1400" i="1" dirty="0">
              <a:solidFill>
                <a:srgbClr val="0000CC"/>
              </a:solidFill>
              <a:latin typeface="Lucida Handwriting" panose="03010101010101010101" pitchFamily="66" charset="0"/>
            </a:endParaRPr>
          </a:p>
        </p:txBody>
      </p:sp>
      <p:sp>
        <p:nvSpPr>
          <p:cNvPr id="9" name="TextBox 8"/>
          <p:cNvSpPr txBox="1"/>
          <p:nvPr/>
        </p:nvSpPr>
        <p:spPr>
          <a:xfrm>
            <a:off x="666507" y="1711523"/>
            <a:ext cx="1026243"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Ezequiel</a:t>
            </a:r>
            <a:endParaRPr lang="en-US" sz="1400" i="1" dirty="0">
              <a:solidFill>
                <a:srgbClr val="0000CC"/>
              </a:solidFill>
              <a:latin typeface="Lucida Handwriting" panose="03010101010101010101" pitchFamily="66" charset="0"/>
            </a:endParaRPr>
          </a:p>
        </p:txBody>
      </p:sp>
      <p:sp>
        <p:nvSpPr>
          <p:cNvPr id="10" name="TextBox 9"/>
          <p:cNvSpPr txBox="1"/>
          <p:nvPr/>
        </p:nvSpPr>
        <p:spPr>
          <a:xfrm>
            <a:off x="713419" y="1907977"/>
            <a:ext cx="886781"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Daniel</a:t>
            </a:r>
            <a:endParaRPr lang="en-US" sz="1400" i="1" dirty="0">
              <a:solidFill>
                <a:srgbClr val="0000CC"/>
              </a:solidFill>
              <a:latin typeface="Lucida Handwriting" panose="03010101010101010101" pitchFamily="66" charset="0"/>
            </a:endParaRPr>
          </a:p>
        </p:txBody>
      </p:sp>
      <p:sp>
        <p:nvSpPr>
          <p:cNvPr id="11" name="TextBox 10"/>
          <p:cNvSpPr txBox="1"/>
          <p:nvPr/>
        </p:nvSpPr>
        <p:spPr>
          <a:xfrm>
            <a:off x="482050" y="2324100"/>
            <a:ext cx="1774846"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Nabucodonosor</a:t>
            </a:r>
            <a:endParaRPr lang="en-US" sz="1400" i="1" dirty="0">
              <a:solidFill>
                <a:srgbClr val="0000CC"/>
              </a:solidFill>
              <a:latin typeface="Lucida Handwriting" panose="03010101010101010101" pitchFamily="66" charset="0"/>
            </a:endParaRPr>
          </a:p>
        </p:txBody>
      </p:sp>
      <p:sp>
        <p:nvSpPr>
          <p:cNvPr id="12" name="TextBox 11"/>
          <p:cNvSpPr txBox="1"/>
          <p:nvPr/>
        </p:nvSpPr>
        <p:spPr>
          <a:xfrm>
            <a:off x="851541" y="2549320"/>
            <a:ext cx="1035861"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Belsasar</a:t>
            </a:r>
            <a:endParaRPr lang="en-US" sz="1400" i="1" dirty="0">
              <a:solidFill>
                <a:srgbClr val="0000CC"/>
              </a:solidFill>
              <a:latin typeface="Lucida Handwriting" panose="03010101010101010101" pitchFamily="66" charset="0"/>
            </a:endParaRPr>
          </a:p>
        </p:txBody>
      </p:sp>
      <p:sp>
        <p:nvSpPr>
          <p:cNvPr id="13" name="TextBox 12"/>
          <p:cNvSpPr txBox="1"/>
          <p:nvPr/>
        </p:nvSpPr>
        <p:spPr>
          <a:xfrm>
            <a:off x="983098" y="2778323"/>
            <a:ext cx="780984"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Darío</a:t>
            </a:r>
            <a:endParaRPr lang="en-US" sz="1400" i="1" dirty="0">
              <a:solidFill>
                <a:srgbClr val="0000CC"/>
              </a:solidFill>
              <a:latin typeface="Lucida Handwriting" panose="03010101010101010101" pitchFamily="66" charset="0"/>
            </a:endParaRPr>
          </a:p>
        </p:txBody>
      </p:sp>
      <p:sp>
        <p:nvSpPr>
          <p:cNvPr id="14" name="TextBox 13"/>
          <p:cNvSpPr txBox="1"/>
          <p:nvPr/>
        </p:nvSpPr>
        <p:spPr>
          <a:xfrm>
            <a:off x="1068859" y="2971800"/>
            <a:ext cx="609462"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Ciro</a:t>
            </a:r>
            <a:endParaRPr lang="en-US" sz="1400" i="1" dirty="0">
              <a:solidFill>
                <a:srgbClr val="0000CC"/>
              </a:solidFill>
              <a:latin typeface="Lucida Handwriting" panose="03010101010101010101" pitchFamily="66" charset="0"/>
            </a:endParaRPr>
          </a:p>
        </p:txBody>
      </p:sp>
      <p:sp>
        <p:nvSpPr>
          <p:cNvPr id="15" name="TextBox 14"/>
          <p:cNvSpPr txBox="1"/>
          <p:nvPr/>
        </p:nvSpPr>
        <p:spPr>
          <a:xfrm>
            <a:off x="2362200" y="3163128"/>
            <a:ext cx="5636479"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Dios </a:t>
            </a:r>
            <a:r>
              <a:rPr lang="en-US" sz="1400" i="1" dirty="0" err="1" smtClean="0">
                <a:solidFill>
                  <a:srgbClr val="0000CC"/>
                </a:solidFill>
                <a:latin typeface="Lucida Handwriting" panose="03010101010101010101" pitchFamily="66" charset="0"/>
              </a:rPr>
              <a:t>domina</a:t>
            </a:r>
            <a:r>
              <a:rPr lang="en-US" sz="1400" i="1" dirty="0" smtClean="0">
                <a:solidFill>
                  <a:srgbClr val="0000CC"/>
                </a:solidFill>
                <a:latin typeface="Lucida Handwriting" panose="03010101010101010101" pitchFamily="66" charset="0"/>
              </a:rPr>
              <a:t> </a:t>
            </a:r>
            <a:r>
              <a:rPr lang="en-US" sz="1400" i="1" dirty="0" err="1" smtClean="0">
                <a:solidFill>
                  <a:srgbClr val="0000CC"/>
                </a:solidFill>
                <a:latin typeface="Lucida Handwriting" panose="03010101010101010101" pitchFamily="66" charset="0"/>
              </a:rPr>
              <a:t>en</a:t>
            </a:r>
            <a:r>
              <a:rPr lang="en-US" sz="1400" i="1" dirty="0" smtClean="0">
                <a:solidFill>
                  <a:srgbClr val="0000CC"/>
                </a:solidFill>
                <a:latin typeface="Lucida Handwriting" panose="03010101010101010101" pitchFamily="66" charset="0"/>
              </a:rPr>
              <a:t> </a:t>
            </a:r>
            <a:r>
              <a:rPr lang="en-US" sz="1400" i="1" dirty="0" err="1" smtClean="0">
                <a:solidFill>
                  <a:srgbClr val="0000CC"/>
                </a:solidFill>
                <a:latin typeface="Lucida Handwriting" panose="03010101010101010101" pitchFamily="66" charset="0"/>
              </a:rPr>
              <a:t>los</a:t>
            </a:r>
            <a:r>
              <a:rPr lang="en-US" sz="1400" i="1" dirty="0" smtClean="0">
                <a:solidFill>
                  <a:srgbClr val="0000CC"/>
                </a:solidFill>
                <a:latin typeface="Lucida Handwriting" panose="03010101010101010101" pitchFamily="66" charset="0"/>
              </a:rPr>
              <a:t> </a:t>
            </a:r>
            <a:r>
              <a:rPr lang="en-US" sz="1400" i="1" dirty="0" err="1" smtClean="0">
                <a:solidFill>
                  <a:srgbClr val="0000CC"/>
                </a:solidFill>
                <a:latin typeface="Lucida Handwriting" panose="03010101010101010101" pitchFamily="66" charset="0"/>
              </a:rPr>
              <a:t>reinos</a:t>
            </a:r>
            <a:r>
              <a:rPr lang="en-US" sz="1400" i="1" dirty="0" smtClean="0">
                <a:solidFill>
                  <a:srgbClr val="0000CC"/>
                </a:solidFill>
                <a:latin typeface="Lucida Handwriting" panose="03010101010101010101" pitchFamily="66" charset="0"/>
              </a:rPr>
              <a:t> de </a:t>
            </a:r>
            <a:r>
              <a:rPr lang="en-US" sz="1400" i="1" dirty="0" err="1" smtClean="0">
                <a:solidFill>
                  <a:srgbClr val="0000CC"/>
                </a:solidFill>
                <a:latin typeface="Lucida Handwriting" panose="03010101010101010101" pitchFamily="66" charset="0"/>
              </a:rPr>
              <a:t>los</a:t>
            </a:r>
            <a:r>
              <a:rPr lang="en-US" sz="1400" i="1" dirty="0" smtClean="0">
                <a:solidFill>
                  <a:srgbClr val="0000CC"/>
                </a:solidFill>
                <a:latin typeface="Lucida Handwriting" panose="03010101010101010101" pitchFamily="66" charset="0"/>
              </a:rPr>
              <a:t> hombres. (Dan 4:17)</a:t>
            </a:r>
            <a:endParaRPr lang="en-US" sz="1400" i="1" dirty="0">
              <a:solidFill>
                <a:srgbClr val="0000CC"/>
              </a:solidFill>
              <a:latin typeface="Lucida Handwriting" panose="03010101010101010101" pitchFamily="66" charset="0"/>
            </a:endParaRPr>
          </a:p>
        </p:txBody>
      </p:sp>
      <p:sp>
        <p:nvSpPr>
          <p:cNvPr id="16" name="TextBox 15"/>
          <p:cNvSpPr txBox="1"/>
          <p:nvPr/>
        </p:nvSpPr>
        <p:spPr>
          <a:xfrm>
            <a:off x="2778572" y="3399406"/>
            <a:ext cx="1709122"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Dios </a:t>
            </a:r>
            <a:r>
              <a:rPr lang="en-US" sz="1400" i="1" dirty="0" err="1" smtClean="0">
                <a:solidFill>
                  <a:srgbClr val="0000CC"/>
                </a:solidFill>
                <a:latin typeface="Lucida Handwriting" panose="03010101010101010101" pitchFamily="66" charset="0"/>
              </a:rPr>
              <a:t>es</a:t>
            </a:r>
            <a:r>
              <a:rPr lang="en-US" sz="1400" i="1" dirty="0" smtClean="0">
                <a:solidFill>
                  <a:srgbClr val="0000CC"/>
                </a:solidFill>
                <a:latin typeface="Lucida Handwriting" panose="03010101010101010101" pitchFamily="66" charset="0"/>
              </a:rPr>
              <a:t> mi </a:t>
            </a:r>
            <a:r>
              <a:rPr lang="en-US" sz="1400" i="1" dirty="0" err="1" smtClean="0">
                <a:solidFill>
                  <a:srgbClr val="0000CC"/>
                </a:solidFill>
                <a:latin typeface="Lucida Handwriting" panose="03010101010101010101" pitchFamily="66" charset="0"/>
              </a:rPr>
              <a:t>Juez</a:t>
            </a:r>
            <a:endParaRPr lang="en-US" sz="1400" i="1" dirty="0">
              <a:solidFill>
                <a:srgbClr val="0000CC"/>
              </a:solidFill>
              <a:latin typeface="Lucida Handwriting" panose="03010101010101010101" pitchFamily="66" charset="0"/>
            </a:endParaRPr>
          </a:p>
        </p:txBody>
      </p:sp>
      <p:sp>
        <p:nvSpPr>
          <p:cNvPr id="17" name="TextBox 16"/>
          <p:cNvSpPr txBox="1"/>
          <p:nvPr/>
        </p:nvSpPr>
        <p:spPr>
          <a:xfrm>
            <a:off x="750024" y="3845123"/>
            <a:ext cx="1749198" cy="307777"/>
          </a:xfrm>
          <a:prstGeom prst="rect">
            <a:avLst/>
          </a:prstGeom>
          <a:noFill/>
        </p:spPr>
        <p:txBody>
          <a:bodyPr wrap="none" rtlCol="0">
            <a:spAutoFit/>
          </a:bodyPr>
          <a:lstStyle/>
          <a:p>
            <a:pPr algn="ctr"/>
            <a:r>
              <a:rPr lang="es-ES" sz="1400" i="1" dirty="0" smtClean="0">
                <a:solidFill>
                  <a:srgbClr val="0000CC"/>
                </a:solidFill>
                <a:latin typeface="Lucida Handwriting" panose="03010101010101010101" pitchFamily="66" charset="0"/>
              </a:rPr>
              <a:t>Horno de fuego</a:t>
            </a:r>
            <a:endParaRPr lang="en-US" sz="1400" i="1" dirty="0">
              <a:solidFill>
                <a:srgbClr val="0000CC"/>
              </a:solidFill>
              <a:latin typeface="Lucida Handwriting" panose="03010101010101010101" pitchFamily="66" charset="0"/>
            </a:endParaRPr>
          </a:p>
        </p:txBody>
      </p:sp>
      <p:sp>
        <p:nvSpPr>
          <p:cNvPr id="18" name="TextBox 17"/>
          <p:cNvSpPr txBox="1"/>
          <p:nvPr/>
        </p:nvSpPr>
        <p:spPr>
          <a:xfrm>
            <a:off x="3352800" y="3835743"/>
            <a:ext cx="306494"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3</a:t>
            </a:r>
            <a:endParaRPr lang="en-US" sz="1400" i="1" dirty="0">
              <a:solidFill>
                <a:srgbClr val="0000CC"/>
              </a:solidFill>
              <a:latin typeface="Lucida Handwriting" panose="03010101010101010101" pitchFamily="66" charset="0"/>
            </a:endParaRPr>
          </a:p>
        </p:txBody>
      </p:sp>
      <p:sp>
        <p:nvSpPr>
          <p:cNvPr id="19" name="TextBox 18"/>
          <p:cNvSpPr txBox="1"/>
          <p:nvPr/>
        </p:nvSpPr>
        <p:spPr>
          <a:xfrm>
            <a:off x="304800" y="4041577"/>
            <a:ext cx="2356735"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Escritura</a:t>
            </a:r>
            <a:r>
              <a:rPr lang="en-US" sz="1400" i="1" dirty="0" smtClean="0">
                <a:solidFill>
                  <a:srgbClr val="0000CC"/>
                </a:solidFill>
                <a:latin typeface="Lucida Handwriting" panose="03010101010101010101" pitchFamily="66" charset="0"/>
              </a:rPr>
              <a:t> </a:t>
            </a:r>
            <a:r>
              <a:rPr lang="en-US" sz="1400" i="1" dirty="0" err="1" smtClean="0">
                <a:solidFill>
                  <a:srgbClr val="0000CC"/>
                </a:solidFill>
                <a:latin typeface="Lucida Handwriting" panose="03010101010101010101" pitchFamily="66" charset="0"/>
              </a:rPr>
              <a:t>en</a:t>
            </a:r>
            <a:r>
              <a:rPr lang="en-US" sz="1400" i="1" dirty="0" smtClean="0">
                <a:solidFill>
                  <a:srgbClr val="0000CC"/>
                </a:solidFill>
                <a:latin typeface="Lucida Handwriting" panose="03010101010101010101" pitchFamily="66" charset="0"/>
              </a:rPr>
              <a:t> la pared</a:t>
            </a:r>
            <a:endParaRPr lang="en-US" sz="1400" i="1" dirty="0">
              <a:solidFill>
                <a:srgbClr val="0000CC"/>
              </a:solidFill>
              <a:latin typeface="Lucida Handwriting" panose="03010101010101010101" pitchFamily="66" charset="0"/>
            </a:endParaRPr>
          </a:p>
        </p:txBody>
      </p:sp>
      <p:sp>
        <p:nvSpPr>
          <p:cNvPr id="20" name="TextBox 19"/>
          <p:cNvSpPr txBox="1"/>
          <p:nvPr/>
        </p:nvSpPr>
        <p:spPr>
          <a:xfrm>
            <a:off x="3352800" y="4041577"/>
            <a:ext cx="306494"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5</a:t>
            </a:r>
            <a:endParaRPr lang="en-US" sz="1400" i="1" dirty="0">
              <a:solidFill>
                <a:srgbClr val="0000CC"/>
              </a:solidFill>
              <a:latin typeface="Lucida Handwriting" panose="03010101010101010101" pitchFamily="66" charset="0"/>
            </a:endParaRPr>
          </a:p>
        </p:txBody>
      </p:sp>
      <p:sp>
        <p:nvSpPr>
          <p:cNvPr id="21" name="TextBox 20"/>
          <p:cNvSpPr txBox="1"/>
          <p:nvPr/>
        </p:nvSpPr>
        <p:spPr>
          <a:xfrm>
            <a:off x="696749" y="4255358"/>
            <a:ext cx="1806906"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El </a:t>
            </a:r>
            <a:r>
              <a:rPr lang="en-US" sz="1400" i="1" dirty="0" err="1" smtClean="0">
                <a:solidFill>
                  <a:srgbClr val="0000CC"/>
                </a:solidFill>
                <a:latin typeface="Lucida Handwriting" panose="03010101010101010101" pitchFamily="66" charset="0"/>
              </a:rPr>
              <a:t>foso</a:t>
            </a:r>
            <a:r>
              <a:rPr lang="en-US" sz="1400" i="1" dirty="0" smtClean="0">
                <a:solidFill>
                  <a:srgbClr val="0000CC"/>
                </a:solidFill>
                <a:latin typeface="Lucida Handwriting" panose="03010101010101010101" pitchFamily="66" charset="0"/>
              </a:rPr>
              <a:t> de </a:t>
            </a:r>
            <a:r>
              <a:rPr lang="en-US" sz="1400" i="1" dirty="0" err="1" smtClean="0">
                <a:solidFill>
                  <a:srgbClr val="0000CC"/>
                </a:solidFill>
                <a:latin typeface="Lucida Handwriting" panose="03010101010101010101" pitchFamily="66" charset="0"/>
              </a:rPr>
              <a:t>leones</a:t>
            </a:r>
            <a:endParaRPr lang="en-US" sz="1400" i="1" dirty="0">
              <a:solidFill>
                <a:srgbClr val="0000CC"/>
              </a:solidFill>
              <a:latin typeface="Lucida Handwriting" panose="03010101010101010101" pitchFamily="66" charset="0"/>
            </a:endParaRPr>
          </a:p>
        </p:txBody>
      </p:sp>
      <p:sp>
        <p:nvSpPr>
          <p:cNvPr id="22" name="TextBox 21"/>
          <p:cNvSpPr txBox="1"/>
          <p:nvPr/>
        </p:nvSpPr>
        <p:spPr>
          <a:xfrm>
            <a:off x="3363097" y="4251239"/>
            <a:ext cx="306494"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6</a:t>
            </a:r>
            <a:endParaRPr lang="en-US" sz="1400" i="1" dirty="0">
              <a:solidFill>
                <a:srgbClr val="0000CC"/>
              </a:solidFill>
              <a:latin typeface="Lucida Handwriting" panose="03010101010101010101" pitchFamily="66" charset="0"/>
            </a:endParaRPr>
          </a:p>
        </p:txBody>
      </p:sp>
      <p:sp>
        <p:nvSpPr>
          <p:cNvPr id="23" name="TextBox 22"/>
          <p:cNvSpPr txBox="1"/>
          <p:nvPr/>
        </p:nvSpPr>
        <p:spPr>
          <a:xfrm>
            <a:off x="726800" y="4674749"/>
            <a:ext cx="1082349"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Jeremías</a:t>
            </a:r>
            <a:endParaRPr lang="en-US" sz="1400" i="1" dirty="0">
              <a:solidFill>
                <a:srgbClr val="0000CC"/>
              </a:solidFill>
              <a:latin typeface="Lucida Handwriting" panose="03010101010101010101" pitchFamily="66" charset="0"/>
            </a:endParaRPr>
          </a:p>
        </p:txBody>
      </p:sp>
      <p:sp>
        <p:nvSpPr>
          <p:cNvPr id="24" name="TextBox 23"/>
          <p:cNvSpPr txBox="1"/>
          <p:nvPr/>
        </p:nvSpPr>
        <p:spPr>
          <a:xfrm>
            <a:off x="894488" y="4891507"/>
            <a:ext cx="801823"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Isaías</a:t>
            </a:r>
            <a:endParaRPr lang="en-US" sz="1400" i="1" dirty="0">
              <a:solidFill>
                <a:srgbClr val="0000CC"/>
              </a:solidFill>
              <a:latin typeface="Lucida Handwriting" panose="03010101010101010101" pitchFamily="66" charset="0"/>
            </a:endParaRPr>
          </a:p>
        </p:txBody>
      </p:sp>
      <p:sp>
        <p:nvSpPr>
          <p:cNvPr id="25" name="TextBox 24"/>
          <p:cNvSpPr txBox="1"/>
          <p:nvPr/>
        </p:nvSpPr>
        <p:spPr>
          <a:xfrm>
            <a:off x="867062" y="5094140"/>
            <a:ext cx="801823"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Isaías</a:t>
            </a:r>
            <a:endParaRPr lang="en-US" sz="1400" i="1" dirty="0">
              <a:solidFill>
                <a:srgbClr val="0000CC"/>
              </a:solidFill>
              <a:latin typeface="Lucida Handwriting" panose="03010101010101010101" pitchFamily="66" charset="0"/>
            </a:endParaRPr>
          </a:p>
        </p:txBody>
      </p:sp>
      <p:sp>
        <p:nvSpPr>
          <p:cNvPr id="26" name="TextBox 25"/>
          <p:cNvSpPr txBox="1"/>
          <p:nvPr/>
        </p:nvSpPr>
        <p:spPr>
          <a:xfrm>
            <a:off x="861453" y="5320782"/>
            <a:ext cx="813044"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Moisés</a:t>
            </a:r>
            <a:endParaRPr lang="en-US" sz="1400" i="1" dirty="0">
              <a:solidFill>
                <a:srgbClr val="0000CC"/>
              </a:solidFill>
              <a:latin typeface="Lucida Handwriting" panose="03010101010101010101" pitchFamily="66" charset="0"/>
            </a:endParaRPr>
          </a:p>
        </p:txBody>
      </p:sp>
    </p:spTree>
    <p:extLst>
      <p:ext uri="{BB962C8B-B14F-4D97-AF65-F5344CB8AC3E}">
        <p14:creationId xmlns:p14="http://schemas.microsoft.com/office/powerpoint/2010/main" val="241776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Lst>
  </p:timing>
</p:sld>
</file>

<file path=ppt/slides/slide2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855778274"/>
              </p:ext>
            </p:extLst>
          </p:nvPr>
        </p:nvGraphicFramePr>
        <p:xfrm>
          <a:off x="103381" y="1217775"/>
          <a:ext cx="8888219" cy="4459125"/>
        </p:xfrm>
        <a:graphic>
          <a:graphicData uri="http://schemas.openxmlformats.org/drawingml/2006/table">
            <a:tbl>
              <a:tblPr firstRow="1" bandRow="1">
                <a:tableStyleId>{616DA210-FB5B-4158-B5E0-FEB733F419BA}</a:tableStyleId>
              </a:tblPr>
              <a:tblGrid>
                <a:gridCol w="699715"/>
                <a:gridCol w="2854504"/>
                <a:gridCol w="457200"/>
                <a:gridCol w="4876800"/>
              </a:tblGrid>
              <a:tr h="370840">
                <a:tc gridSpan="2">
                  <a:txBody>
                    <a:bodyPr/>
                    <a:lstStyle/>
                    <a:p>
                      <a:r>
                        <a:rPr lang="en-US" sz="1800" dirty="0" smtClean="0"/>
                        <a:t>Dios</a:t>
                      </a:r>
                      <a:endParaRPr lang="en-US" sz="1800" dirty="0"/>
                    </a:p>
                  </a:txBody>
                  <a:tcPr/>
                </a:tc>
                <a:tc hMerge="1">
                  <a:txBody>
                    <a:bodyPr/>
                    <a:lstStyle/>
                    <a:p>
                      <a:endParaRPr lang="en-US" dirty="0"/>
                    </a:p>
                  </a:txBody>
                  <a:tcPr/>
                </a:tc>
                <a:tc gridSpan="2">
                  <a:txBody>
                    <a:bodyPr/>
                    <a:lstStyle/>
                    <a:p>
                      <a:r>
                        <a:rPr lang="es-ES" sz="1800" dirty="0" smtClean="0"/>
                        <a:t>Hombre</a:t>
                      </a:r>
                      <a:endParaRPr lang="en-US" sz="1800" dirty="0"/>
                    </a:p>
                  </a:txBody>
                  <a:tcPr/>
                </a:tc>
                <a:tc hMerge="1">
                  <a:txBody>
                    <a:bodyPr/>
                    <a:lstStyle/>
                    <a:p>
                      <a:endParaRPr lang="en-US" dirty="0"/>
                    </a:p>
                  </a:txBody>
                  <a:tcPr/>
                </a:tc>
              </a:tr>
              <a:tr h="370840">
                <a:tc>
                  <a:txBody>
                    <a:bodyPr/>
                    <a:lstStyle/>
                    <a:p>
                      <a:pPr algn="ctr"/>
                      <a:r>
                        <a:rPr lang="en-US" sz="1600" dirty="0" smtClean="0"/>
                        <a:t>4</a:t>
                      </a:r>
                      <a:endParaRPr lang="en-US" sz="1600" dirty="0"/>
                    </a:p>
                  </a:txBody>
                  <a:tcPr/>
                </a:tc>
                <a:tc>
                  <a:txBody>
                    <a:bodyPr/>
                    <a:lstStyle/>
                    <a:p>
                      <a:endParaRPr lang="en-US" sz="1800"/>
                    </a:p>
                  </a:txBody>
                  <a:tcPr/>
                </a:tc>
                <a:tc>
                  <a:txBody>
                    <a:bodyPr/>
                    <a:lstStyle/>
                    <a:p>
                      <a:pPr algn="ctr"/>
                      <a:r>
                        <a:rPr lang="en-US" sz="1600" dirty="0" smtClean="0"/>
                        <a:t>5</a:t>
                      </a:r>
                      <a:endParaRPr lang="en-US" sz="1600" dirty="0"/>
                    </a:p>
                  </a:txBody>
                  <a:tcPr/>
                </a:tc>
                <a:tc>
                  <a:txBody>
                    <a:bodyPr/>
                    <a:lstStyle/>
                    <a:p>
                      <a:endParaRPr lang="en-US" sz="1800"/>
                    </a:p>
                  </a:txBody>
                  <a:tcPr/>
                </a:tc>
              </a:tr>
              <a:tr h="370840">
                <a:tc>
                  <a:txBody>
                    <a:bodyPr/>
                    <a:lstStyle/>
                    <a:p>
                      <a:pPr algn="ctr"/>
                      <a:r>
                        <a:rPr lang="en-US" sz="1600" dirty="0" smtClean="0"/>
                        <a:t>4</a:t>
                      </a:r>
                      <a:endParaRPr lang="en-US" sz="1600" dirty="0"/>
                    </a:p>
                  </a:txBody>
                  <a:tcPr/>
                </a:tc>
                <a:tc>
                  <a:txBody>
                    <a:bodyPr/>
                    <a:lstStyle/>
                    <a:p>
                      <a:endParaRPr lang="en-US" sz="1800" dirty="0"/>
                    </a:p>
                  </a:txBody>
                  <a:tcPr/>
                </a:tc>
                <a:tc>
                  <a:txBody>
                    <a:bodyPr/>
                    <a:lstStyle/>
                    <a:p>
                      <a:pPr algn="ctr"/>
                      <a:r>
                        <a:rPr lang="en-US" sz="1600" dirty="0" smtClean="0"/>
                        <a:t>6</a:t>
                      </a:r>
                      <a:endParaRPr lang="en-US" sz="1600" dirty="0"/>
                    </a:p>
                  </a:txBody>
                  <a:tcPr/>
                </a:tc>
                <a:tc>
                  <a:txBody>
                    <a:bodyPr/>
                    <a:lstStyle/>
                    <a:p>
                      <a:endParaRPr lang="en-US" sz="1800"/>
                    </a:p>
                  </a:txBody>
                  <a:tcPr/>
                </a:tc>
              </a:tr>
              <a:tr h="650240">
                <a:tc>
                  <a:txBody>
                    <a:bodyPr/>
                    <a:lstStyle/>
                    <a:p>
                      <a:pPr algn="ctr"/>
                      <a:r>
                        <a:rPr lang="en-US" sz="1600" dirty="0" smtClean="0"/>
                        <a:t>4</a:t>
                      </a:r>
                      <a:endParaRPr lang="en-US" sz="1600" dirty="0"/>
                    </a:p>
                  </a:txBody>
                  <a:tcPr/>
                </a:tc>
                <a:tc>
                  <a:txBody>
                    <a:bodyPr/>
                    <a:lstStyle/>
                    <a:p>
                      <a:endParaRPr lang="en-US" sz="1800" dirty="0" smtClean="0"/>
                    </a:p>
                    <a:p>
                      <a:endParaRPr lang="en-US" sz="1800" dirty="0"/>
                    </a:p>
                  </a:txBody>
                  <a:tcPr/>
                </a:tc>
                <a:tc>
                  <a:txBody>
                    <a:bodyPr/>
                    <a:lstStyle/>
                    <a:p>
                      <a:pPr algn="ctr"/>
                      <a:r>
                        <a:rPr lang="en-US" sz="1600" dirty="0" smtClean="0"/>
                        <a:t>7</a:t>
                      </a:r>
                      <a:endParaRPr lang="en-US" sz="1600" dirty="0"/>
                    </a:p>
                  </a:txBody>
                  <a:tcPr/>
                </a:tc>
                <a:tc>
                  <a:txBody>
                    <a:bodyPr/>
                    <a:lstStyle/>
                    <a:p>
                      <a:endParaRPr lang="en-US" sz="1800" dirty="0"/>
                    </a:p>
                  </a:txBody>
                  <a:tcPr/>
                </a:tc>
              </a:tr>
              <a:tr h="370840">
                <a:tc>
                  <a:txBody>
                    <a:bodyPr/>
                    <a:lstStyle/>
                    <a:p>
                      <a:pPr algn="ctr"/>
                      <a:r>
                        <a:rPr lang="en-US" sz="1600" dirty="0" smtClean="0"/>
                        <a:t>7,14</a:t>
                      </a:r>
                      <a:endParaRPr lang="en-US" sz="1600" dirty="0"/>
                    </a:p>
                  </a:txBody>
                  <a:tcPr/>
                </a:tc>
                <a:tc>
                  <a:txBody>
                    <a:bodyPr/>
                    <a:lstStyle/>
                    <a:p>
                      <a:endParaRPr lang="en-US" sz="1800"/>
                    </a:p>
                  </a:txBody>
                  <a:tcPr/>
                </a:tc>
                <a:tc>
                  <a:txBody>
                    <a:bodyPr/>
                    <a:lstStyle/>
                    <a:p>
                      <a:pPr algn="ctr"/>
                      <a:r>
                        <a:rPr lang="en-US" sz="1600" dirty="0" smtClean="0"/>
                        <a:t>8</a:t>
                      </a:r>
                      <a:endParaRPr lang="en-US" sz="1600" dirty="0"/>
                    </a:p>
                  </a:txBody>
                  <a:tcPr/>
                </a:tc>
                <a:tc>
                  <a:txBody>
                    <a:bodyPr/>
                    <a:lstStyle/>
                    <a:p>
                      <a:endParaRPr lang="en-US" sz="1800" dirty="0"/>
                    </a:p>
                  </a:txBody>
                  <a:tcPr/>
                </a:tc>
              </a:tr>
              <a:tr h="370840">
                <a:tc>
                  <a:txBody>
                    <a:bodyPr/>
                    <a:lstStyle/>
                    <a:p>
                      <a:pPr algn="ctr"/>
                      <a:r>
                        <a:rPr lang="en-US" sz="1600" dirty="0" smtClean="0"/>
                        <a:t>9</a:t>
                      </a:r>
                      <a:endParaRPr lang="en-US" sz="1600" dirty="0"/>
                    </a:p>
                  </a:txBody>
                  <a:tcPr/>
                </a:tc>
                <a:tc>
                  <a:txBody>
                    <a:bodyPr/>
                    <a:lstStyle/>
                    <a:p>
                      <a:endParaRPr lang="en-US" sz="1800"/>
                    </a:p>
                  </a:txBody>
                  <a:tcPr/>
                </a:tc>
                <a:tc>
                  <a:txBody>
                    <a:bodyPr/>
                    <a:lstStyle/>
                    <a:p>
                      <a:pPr algn="ctr"/>
                      <a:r>
                        <a:rPr lang="en-US" sz="1600" dirty="0" smtClean="0"/>
                        <a:t>9</a:t>
                      </a:r>
                      <a:endParaRPr lang="en-US" sz="1600" dirty="0"/>
                    </a:p>
                  </a:txBody>
                  <a:tcPr/>
                </a:tc>
                <a:tc>
                  <a:txBody>
                    <a:bodyPr/>
                    <a:lstStyle/>
                    <a:p>
                      <a:endParaRPr lang="en-US" sz="1800"/>
                    </a:p>
                  </a:txBody>
                  <a:tcPr/>
                </a:tc>
              </a:tr>
              <a:tr h="369725">
                <a:tc>
                  <a:txBody>
                    <a:bodyPr/>
                    <a:lstStyle/>
                    <a:p>
                      <a:pPr algn="ctr"/>
                      <a:r>
                        <a:rPr lang="en-US" sz="1600" dirty="0" smtClean="0"/>
                        <a:t>13, 14</a:t>
                      </a:r>
                      <a:endParaRPr lang="en-US" sz="1600" dirty="0"/>
                    </a:p>
                  </a:txBody>
                  <a:tcPr/>
                </a:tc>
                <a:tc>
                  <a:txBody>
                    <a:bodyPr/>
                    <a:lstStyle/>
                    <a:p>
                      <a:endParaRPr lang="en-US" sz="1800" dirty="0"/>
                    </a:p>
                  </a:txBody>
                  <a:tcPr/>
                </a:tc>
                <a:tc>
                  <a:txBody>
                    <a:bodyPr/>
                    <a:lstStyle/>
                    <a:p>
                      <a:pPr algn="ctr"/>
                      <a:r>
                        <a:rPr lang="en-US" sz="1600" dirty="0" smtClean="0"/>
                        <a:t>10</a:t>
                      </a:r>
                      <a:endParaRPr lang="en-US" sz="1600" dirty="0"/>
                    </a:p>
                  </a:txBody>
                  <a:tcPr/>
                </a:tc>
                <a:tc>
                  <a:txBody>
                    <a:bodyPr/>
                    <a:lstStyle/>
                    <a:p>
                      <a:endParaRPr lang="en-US" sz="1800" dirty="0"/>
                    </a:p>
                  </a:txBody>
                  <a:tcPr/>
                </a:tc>
              </a:tr>
              <a:tr h="609600">
                <a:tc>
                  <a:txBody>
                    <a:bodyPr/>
                    <a:lstStyle/>
                    <a:p>
                      <a:r>
                        <a:rPr lang="en-US" sz="1800" dirty="0" smtClean="0"/>
                        <a:t>16</a:t>
                      </a:r>
                      <a:endParaRPr lang="en-US" sz="1800" dirty="0"/>
                    </a:p>
                  </a:txBody>
                  <a:tcPr/>
                </a:tc>
                <a:tc>
                  <a:txBody>
                    <a:bodyPr/>
                    <a:lstStyle/>
                    <a:p>
                      <a:endParaRPr lang="en-US" sz="1800" dirty="0"/>
                    </a:p>
                  </a:txBody>
                  <a:tcPr/>
                </a:tc>
                <a:tc>
                  <a:txBody>
                    <a:bodyPr/>
                    <a:lstStyle/>
                    <a:p>
                      <a:pPr algn="ctr"/>
                      <a:r>
                        <a:rPr lang="en-US" sz="1600" dirty="0" smtClean="0"/>
                        <a:t>11</a:t>
                      </a:r>
                      <a:endParaRPr lang="en-US" sz="1600" dirty="0"/>
                    </a:p>
                  </a:txBody>
                  <a:tcPr/>
                </a:tc>
                <a:tc>
                  <a:txBody>
                    <a:bodyPr/>
                    <a:lstStyle/>
                    <a:p>
                      <a:endParaRPr lang="en-US" sz="1800" dirty="0"/>
                    </a:p>
                  </a:txBody>
                  <a:tcPr/>
                </a:tc>
              </a:tr>
              <a:tr h="609600">
                <a:tc>
                  <a:txBody>
                    <a:bodyPr/>
                    <a:lstStyle/>
                    <a:p>
                      <a:r>
                        <a:rPr lang="en-US" sz="1800" dirty="0" smtClean="0"/>
                        <a:t>17</a:t>
                      </a:r>
                      <a:endParaRPr lang="en-US" sz="1800" dirty="0"/>
                    </a:p>
                  </a:txBody>
                  <a:tcPr/>
                </a:tc>
                <a:tc>
                  <a:txBody>
                    <a:bodyPr/>
                    <a:lstStyle/>
                    <a:p>
                      <a:endParaRPr lang="en-US" sz="1800" dirty="0"/>
                    </a:p>
                  </a:txBody>
                  <a:tcPr/>
                </a:tc>
                <a:tc>
                  <a:txBody>
                    <a:bodyPr/>
                    <a:lstStyle/>
                    <a:p>
                      <a:r>
                        <a:rPr lang="en-US" sz="1800" dirty="0" smtClean="0"/>
                        <a:t>13</a:t>
                      </a:r>
                      <a:endParaRPr lang="en-US" sz="1800" dirty="0"/>
                    </a:p>
                  </a:txBody>
                  <a:tcPr/>
                </a:tc>
                <a:tc>
                  <a:txBody>
                    <a:bodyPr/>
                    <a:lstStyle/>
                    <a:p>
                      <a:endParaRPr lang="en-US" sz="1800" dirty="0"/>
                    </a:p>
                  </a:txBody>
                  <a:tcPr/>
                </a:tc>
              </a:tr>
              <a:tr h="304800">
                <a:tc>
                  <a:txBody>
                    <a:bodyPr/>
                    <a:lstStyle/>
                    <a:p>
                      <a:r>
                        <a:rPr lang="en-US" sz="1800" dirty="0" smtClean="0"/>
                        <a:t>18</a:t>
                      </a:r>
                      <a:endParaRPr lang="en-US" sz="1800" dirty="0"/>
                    </a:p>
                  </a:txBody>
                  <a:tcPr/>
                </a:tc>
                <a:tc>
                  <a:txBody>
                    <a:bodyPr/>
                    <a:lstStyle/>
                    <a:p>
                      <a:endParaRPr lang="en-US" sz="1800" dirty="0"/>
                    </a:p>
                  </a:txBody>
                  <a:tcPr/>
                </a:tc>
                <a:tc>
                  <a:txBody>
                    <a:bodyPr/>
                    <a:lstStyle/>
                    <a:p>
                      <a:r>
                        <a:rPr lang="en-US" sz="1800" dirty="0" smtClean="0"/>
                        <a:t>15</a:t>
                      </a:r>
                      <a:endParaRPr lang="en-US" sz="1800" dirty="0"/>
                    </a:p>
                  </a:txBody>
                  <a:tcPr/>
                </a:tc>
                <a:tc>
                  <a:txBody>
                    <a:bodyPr/>
                    <a:lstStyle/>
                    <a:p>
                      <a:endParaRPr lang="en-US" sz="1800" dirty="0"/>
                    </a:p>
                  </a:txBody>
                  <a:tcPr/>
                </a:tc>
              </a:tr>
            </a:tbl>
          </a:graphicData>
        </a:graphic>
      </p:graphicFrame>
      <p:sp>
        <p:nvSpPr>
          <p:cNvPr id="4" name="Title 3"/>
          <p:cNvSpPr>
            <a:spLocks noGrp="1"/>
          </p:cNvSpPr>
          <p:nvPr>
            <p:ph type="title"/>
          </p:nvPr>
        </p:nvSpPr>
        <p:spPr/>
        <p:txBody>
          <a:bodyPr/>
          <a:lstStyle/>
          <a:p>
            <a:r>
              <a:rPr lang="en-US" dirty="0" smtClean="0"/>
              <a:t>La </a:t>
            </a:r>
            <a:r>
              <a:rPr lang="en-US" dirty="0" err="1" smtClean="0"/>
              <a:t>oración</a:t>
            </a:r>
            <a:r>
              <a:rPr lang="en-US" dirty="0" smtClean="0"/>
              <a:t> de Daniel</a:t>
            </a:r>
            <a:endParaRPr lang="en-US" dirty="0"/>
          </a:p>
        </p:txBody>
      </p:sp>
      <p:sp>
        <p:nvSpPr>
          <p:cNvPr id="10" name="Rectangle 9"/>
          <p:cNvSpPr/>
          <p:nvPr/>
        </p:nvSpPr>
        <p:spPr>
          <a:xfrm>
            <a:off x="1864594" y="816853"/>
            <a:ext cx="5728915" cy="369332"/>
          </a:xfrm>
          <a:prstGeom prst="rect">
            <a:avLst/>
          </a:prstGeom>
        </p:spPr>
        <p:txBody>
          <a:bodyPr wrap="square">
            <a:spAutoFit/>
          </a:bodyPr>
          <a:lstStyle/>
          <a:p>
            <a:pPr algn="ctr" defTabSz="913448"/>
            <a:r>
              <a:rPr lang="en-US" baseline="30000" dirty="0" smtClean="0">
                <a:solidFill>
                  <a:srgbClr val="FFFF00"/>
                </a:solidFill>
              </a:rPr>
              <a:t>4</a:t>
            </a:r>
            <a:r>
              <a:rPr lang="es-ES" dirty="0" smtClean="0">
                <a:solidFill>
                  <a:srgbClr val="FFFF00"/>
                </a:solidFill>
              </a:rPr>
              <a:t>Oré </a:t>
            </a:r>
            <a:r>
              <a:rPr lang="es-ES" dirty="0">
                <a:solidFill>
                  <a:srgbClr val="FFFF00"/>
                </a:solidFill>
              </a:rPr>
              <a:t>al SEÑOR mi Dios e hice confesión</a:t>
            </a:r>
            <a:r>
              <a:rPr lang="en-US" dirty="0" smtClean="0">
                <a:solidFill>
                  <a:srgbClr val="FFFF00"/>
                </a:solidFill>
              </a:rPr>
              <a:t>…</a:t>
            </a:r>
            <a:endParaRPr lang="en-US" dirty="0">
              <a:solidFill>
                <a:srgbClr val="FFFF00"/>
              </a:solidFill>
            </a:endParaRPr>
          </a:p>
        </p:txBody>
      </p:sp>
      <p:sp>
        <p:nvSpPr>
          <p:cNvPr id="11" name="TextBox 10"/>
          <p:cNvSpPr txBox="1"/>
          <p:nvPr/>
        </p:nvSpPr>
        <p:spPr>
          <a:xfrm>
            <a:off x="759355" y="1643684"/>
            <a:ext cx="2655736" cy="369332"/>
          </a:xfrm>
          <a:prstGeom prst="rect">
            <a:avLst/>
          </a:prstGeom>
          <a:noFill/>
        </p:spPr>
        <p:txBody>
          <a:bodyPr wrap="square" rtlCol="0">
            <a:spAutoFit/>
          </a:bodyPr>
          <a:lstStyle/>
          <a:p>
            <a:pPr defTabSz="913448"/>
            <a:r>
              <a:rPr lang="en-US" dirty="0" err="1" smtClean="0">
                <a:solidFill>
                  <a:prstClr val="black"/>
                </a:solidFill>
              </a:rPr>
              <a:t>grande</a:t>
            </a:r>
            <a:r>
              <a:rPr lang="en-US" dirty="0" smtClean="0">
                <a:solidFill>
                  <a:prstClr val="black"/>
                </a:solidFill>
              </a:rPr>
              <a:t> y </a:t>
            </a:r>
            <a:r>
              <a:rPr lang="en-US" dirty="0" err="1" smtClean="0">
                <a:solidFill>
                  <a:prstClr val="black"/>
                </a:solidFill>
              </a:rPr>
              <a:t>temible</a:t>
            </a:r>
            <a:endParaRPr lang="en-US" dirty="0">
              <a:solidFill>
                <a:prstClr val="black"/>
              </a:solidFill>
            </a:endParaRPr>
          </a:p>
        </p:txBody>
      </p:sp>
      <p:sp>
        <p:nvSpPr>
          <p:cNvPr id="12" name="TextBox 11"/>
          <p:cNvSpPr txBox="1"/>
          <p:nvPr/>
        </p:nvSpPr>
        <p:spPr>
          <a:xfrm>
            <a:off x="759355" y="2013016"/>
            <a:ext cx="2500686" cy="369332"/>
          </a:xfrm>
          <a:prstGeom prst="rect">
            <a:avLst/>
          </a:prstGeom>
          <a:noFill/>
        </p:spPr>
        <p:txBody>
          <a:bodyPr wrap="square" rtlCol="0">
            <a:spAutoFit/>
          </a:bodyPr>
          <a:lstStyle/>
          <a:p>
            <a:pPr defTabSz="913448"/>
            <a:r>
              <a:rPr lang="en-US" dirty="0" err="1" smtClean="0">
                <a:solidFill>
                  <a:prstClr val="black"/>
                </a:solidFill>
              </a:rPr>
              <a:t>guarda</a:t>
            </a:r>
            <a:r>
              <a:rPr lang="en-US" dirty="0" smtClean="0">
                <a:solidFill>
                  <a:prstClr val="black"/>
                </a:solidFill>
              </a:rPr>
              <a:t> el </a:t>
            </a:r>
            <a:r>
              <a:rPr lang="en-US" dirty="0" err="1" smtClean="0">
                <a:solidFill>
                  <a:prstClr val="black"/>
                </a:solidFill>
              </a:rPr>
              <a:t>pacto</a:t>
            </a:r>
            <a:endParaRPr lang="en-US" dirty="0">
              <a:solidFill>
                <a:prstClr val="black"/>
              </a:solidFill>
            </a:endParaRPr>
          </a:p>
        </p:txBody>
      </p:sp>
      <p:sp>
        <p:nvSpPr>
          <p:cNvPr id="13" name="TextBox 12"/>
          <p:cNvSpPr txBox="1"/>
          <p:nvPr/>
        </p:nvSpPr>
        <p:spPr>
          <a:xfrm>
            <a:off x="759369" y="2382357"/>
            <a:ext cx="2731283" cy="646331"/>
          </a:xfrm>
          <a:prstGeom prst="rect">
            <a:avLst/>
          </a:prstGeom>
          <a:noFill/>
        </p:spPr>
        <p:txBody>
          <a:bodyPr wrap="square" rtlCol="0">
            <a:spAutoFit/>
          </a:bodyPr>
          <a:lstStyle/>
          <a:p>
            <a:pPr defTabSz="913448"/>
            <a:r>
              <a:rPr lang="en-US" dirty="0" err="1" smtClean="0">
                <a:solidFill>
                  <a:prstClr val="black"/>
                </a:solidFill>
              </a:rPr>
              <a:t>misericordia</a:t>
            </a:r>
            <a:r>
              <a:rPr lang="en-US" dirty="0" smtClean="0">
                <a:solidFill>
                  <a:prstClr val="black"/>
                </a:solidFill>
              </a:rPr>
              <a:t> – a </a:t>
            </a:r>
            <a:r>
              <a:rPr lang="en-US" dirty="0" err="1" smtClean="0">
                <a:solidFill>
                  <a:prstClr val="black"/>
                </a:solidFill>
              </a:rPr>
              <a:t>los</a:t>
            </a:r>
            <a:r>
              <a:rPr lang="en-US" dirty="0" smtClean="0">
                <a:solidFill>
                  <a:prstClr val="black"/>
                </a:solidFill>
              </a:rPr>
              <a:t> q </a:t>
            </a:r>
            <a:r>
              <a:rPr lang="en-US" dirty="0" err="1" smtClean="0">
                <a:solidFill>
                  <a:prstClr val="black"/>
                </a:solidFill>
              </a:rPr>
              <a:t>aman</a:t>
            </a:r>
            <a:r>
              <a:rPr lang="en-US" dirty="0" smtClean="0">
                <a:solidFill>
                  <a:prstClr val="black"/>
                </a:solidFill>
              </a:rPr>
              <a:t> y </a:t>
            </a:r>
            <a:r>
              <a:rPr lang="en-US" dirty="0" err="1" smtClean="0">
                <a:solidFill>
                  <a:prstClr val="black"/>
                </a:solidFill>
              </a:rPr>
              <a:t>guardan</a:t>
            </a:r>
            <a:r>
              <a:rPr lang="en-US" dirty="0" smtClean="0">
                <a:solidFill>
                  <a:prstClr val="black"/>
                </a:solidFill>
              </a:rPr>
              <a:t> </a:t>
            </a:r>
            <a:r>
              <a:rPr lang="en-US" dirty="0" err="1" smtClean="0">
                <a:solidFill>
                  <a:prstClr val="black"/>
                </a:solidFill>
              </a:rPr>
              <a:t>mandamientos</a:t>
            </a:r>
            <a:endParaRPr lang="en-US" dirty="0">
              <a:solidFill>
                <a:prstClr val="black"/>
              </a:solidFill>
            </a:endParaRPr>
          </a:p>
        </p:txBody>
      </p:sp>
      <p:sp>
        <p:nvSpPr>
          <p:cNvPr id="16" name="TextBox 15"/>
          <p:cNvSpPr txBox="1"/>
          <p:nvPr/>
        </p:nvSpPr>
        <p:spPr>
          <a:xfrm>
            <a:off x="4357315" y="1630026"/>
            <a:ext cx="4510460" cy="369332"/>
          </a:xfrm>
          <a:prstGeom prst="rect">
            <a:avLst/>
          </a:prstGeom>
          <a:noFill/>
        </p:spPr>
        <p:txBody>
          <a:bodyPr wrap="square" rtlCol="0">
            <a:spAutoFit/>
          </a:bodyPr>
          <a:lstStyle/>
          <a:p>
            <a:pPr defTabSz="913448"/>
            <a:r>
              <a:rPr lang="en-US" dirty="0" err="1" smtClean="0">
                <a:solidFill>
                  <a:prstClr val="black"/>
                </a:solidFill>
              </a:rPr>
              <a:t>Pecado</a:t>
            </a:r>
            <a:r>
              <a:rPr lang="en-US" dirty="0" smtClean="0">
                <a:solidFill>
                  <a:prstClr val="black"/>
                </a:solidFill>
              </a:rPr>
              <a:t>, </a:t>
            </a:r>
            <a:r>
              <a:rPr lang="en-US" dirty="0" err="1" smtClean="0">
                <a:solidFill>
                  <a:prstClr val="black"/>
                </a:solidFill>
              </a:rPr>
              <a:t>iniquidad</a:t>
            </a:r>
            <a:r>
              <a:rPr lang="en-US" dirty="0" smtClean="0">
                <a:solidFill>
                  <a:prstClr val="black"/>
                </a:solidFill>
              </a:rPr>
              <a:t> y </a:t>
            </a:r>
            <a:r>
              <a:rPr lang="en-US" dirty="0" err="1" smtClean="0">
                <a:solidFill>
                  <a:prstClr val="black"/>
                </a:solidFill>
              </a:rPr>
              <a:t>hecho</a:t>
            </a:r>
            <a:r>
              <a:rPr lang="en-US" dirty="0" smtClean="0">
                <a:solidFill>
                  <a:prstClr val="black"/>
                </a:solidFill>
              </a:rPr>
              <a:t> lo </a:t>
            </a:r>
            <a:r>
              <a:rPr lang="en-US" dirty="0" err="1" smtClean="0">
                <a:solidFill>
                  <a:prstClr val="black"/>
                </a:solidFill>
              </a:rPr>
              <a:t>malo</a:t>
            </a:r>
            <a:r>
              <a:rPr lang="en-US" dirty="0" smtClean="0">
                <a:solidFill>
                  <a:prstClr val="black"/>
                </a:solidFill>
              </a:rPr>
              <a:t> y </a:t>
            </a:r>
            <a:r>
              <a:rPr lang="en-US" dirty="0" err="1" smtClean="0">
                <a:solidFill>
                  <a:prstClr val="black"/>
                </a:solidFill>
              </a:rPr>
              <a:t>rebelado</a:t>
            </a:r>
            <a:endParaRPr lang="en-US" dirty="0">
              <a:solidFill>
                <a:prstClr val="black"/>
              </a:solidFill>
            </a:endParaRPr>
          </a:p>
        </p:txBody>
      </p:sp>
      <p:sp>
        <p:nvSpPr>
          <p:cNvPr id="2" name="TextBox 1"/>
          <p:cNvSpPr txBox="1"/>
          <p:nvPr/>
        </p:nvSpPr>
        <p:spPr>
          <a:xfrm>
            <a:off x="759355" y="3031470"/>
            <a:ext cx="2655736" cy="369332"/>
          </a:xfrm>
          <a:prstGeom prst="rect">
            <a:avLst/>
          </a:prstGeom>
          <a:noFill/>
        </p:spPr>
        <p:txBody>
          <a:bodyPr wrap="square" rtlCol="0">
            <a:spAutoFit/>
          </a:bodyPr>
          <a:lstStyle/>
          <a:p>
            <a:pPr defTabSz="913448"/>
            <a:r>
              <a:rPr lang="en-US" dirty="0" err="1" smtClean="0">
                <a:solidFill>
                  <a:prstClr val="black"/>
                </a:solidFill>
              </a:rPr>
              <a:t>justicia</a:t>
            </a:r>
            <a:endParaRPr lang="en-US" dirty="0">
              <a:solidFill>
                <a:prstClr val="black"/>
              </a:solidFill>
            </a:endParaRPr>
          </a:p>
        </p:txBody>
      </p:sp>
      <p:sp>
        <p:nvSpPr>
          <p:cNvPr id="20" name="TextBox 19"/>
          <p:cNvSpPr txBox="1"/>
          <p:nvPr/>
        </p:nvSpPr>
        <p:spPr>
          <a:xfrm>
            <a:off x="4357322" y="2417301"/>
            <a:ext cx="3904075" cy="646331"/>
          </a:xfrm>
          <a:prstGeom prst="rect">
            <a:avLst/>
          </a:prstGeom>
          <a:noFill/>
        </p:spPr>
        <p:txBody>
          <a:bodyPr wrap="square" rtlCol="0">
            <a:spAutoFit/>
          </a:bodyPr>
          <a:lstStyle/>
          <a:p>
            <a:pPr defTabSz="913448"/>
            <a:r>
              <a:rPr lang="en-US" dirty="0" err="1" smtClean="0">
                <a:solidFill>
                  <a:prstClr val="black"/>
                </a:solidFill>
              </a:rPr>
              <a:t>verg</a:t>
            </a:r>
            <a:r>
              <a:rPr lang="en-US" dirty="0" err="1" smtClean="0"/>
              <a:t>ü</a:t>
            </a:r>
            <a:r>
              <a:rPr lang="en-US" dirty="0" err="1" smtClean="0">
                <a:solidFill>
                  <a:prstClr val="black"/>
                </a:solidFill>
              </a:rPr>
              <a:t>enza</a:t>
            </a:r>
            <a:r>
              <a:rPr lang="en-US" dirty="0" smtClean="0">
                <a:solidFill>
                  <a:prstClr val="black"/>
                </a:solidFill>
              </a:rPr>
              <a:t> de rostro,</a:t>
            </a:r>
          </a:p>
          <a:p>
            <a:pPr defTabSz="913448"/>
            <a:r>
              <a:rPr lang="en-US" dirty="0" err="1" smtClean="0">
                <a:solidFill>
                  <a:prstClr val="black"/>
                </a:solidFill>
              </a:rPr>
              <a:t>infidelidad</a:t>
            </a:r>
            <a:r>
              <a:rPr lang="en-US" dirty="0" smtClean="0">
                <a:solidFill>
                  <a:prstClr val="black"/>
                </a:solidFill>
              </a:rPr>
              <a:t> a Dios  </a:t>
            </a:r>
            <a:endParaRPr lang="en-US" dirty="0">
              <a:solidFill>
                <a:prstClr val="black"/>
              </a:solidFill>
            </a:endParaRPr>
          </a:p>
        </p:txBody>
      </p:sp>
      <p:sp>
        <p:nvSpPr>
          <p:cNvPr id="22" name="TextBox 21"/>
          <p:cNvSpPr txBox="1"/>
          <p:nvPr/>
        </p:nvSpPr>
        <p:spPr>
          <a:xfrm>
            <a:off x="4282452" y="3028679"/>
            <a:ext cx="4585337" cy="369332"/>
          </a:xfrm>
          <a:prstGeom prst="rect">
            <a:avLst/>
          </a:prstGeom>
          <a:noFill/>
        </p:spPr>
        <p:txBody>
          <a:bodyPr wrap="square" rtlCol="0">
            <a:spAutoFit/>
          </a:bodyPr>
          <a:lstStyle/>
          <a:p>
            <a:pPr defTabSz="913448"/>
            <a:r>
              <a:rPr lang="en-US" dirty="0" err="1">
                <a:solidFill>
                  <a:prstClr val="black"/>
                </a:solidFill>
              </a:rPr>
              <a:t>verg</a:t>
            </a:r>
            <a:r>
              <a:rPr lang="en-US" dirty="0" err="1"/>
              <a:t>ü</a:t>
            </a:r>
            <a:r>
              <a:rPr lang="en-US" dirty="0" err="1">
                <a:solidFill>
                  <a:prstClr val="black"/>
                </a:solidFill>
              </a:rPr>
              <a:t>enza</a:t>
            </a:r>
            <a:r>
              <a:rPr lang="en-US" dirty="0">
                <a:solidFill>
                  <a:prstClr val="black"/>
                </a:solidFill>
              </a:rPr>
              <a:t> de </a:t>
            </a:r>
            <a:r>
              <a:rPr lang="en-US" dirty="0" smtClean="0">
                <a:solidFill>
                  <a:prstClr val="black"/>
                </a:solidFill>
              </a:rPr>
              <a:t>rostro a padres, </a:t>
            </a:r>
            <a:r>
              <a:rPr lang="en-US" dirty="0" err="1" smtClean="0">
                <a:solidFill>
                  <a:prstClr val="black"/>
                </a:solidFill>
              </a:rPr>
              <a:t>reyes</a:t>
            </a:r>
            <a:r>
              <a:rPr lang="en-US" dirty="0" smtClean="0">
                <a:solidFill>
                  <a:prstClr val="black"/>
                </a:solidFill>
              </a:rPr>
              <a:t>, y </a:t>
            </a:r>
            <a:r>
              <a:rPr lang="en-US" dirty="0" err="1" smtClean="0">
                <a:solidFill>
                  <a:prstClr val="black"/>
                </a:solidFill>
              </a:rPr>
              <a:t>pecados</a:t>
            </a:r>
            <a:endParaRPr lang="en-US" dirty="0">
              <a:solidFill>
                <a:prstClr val="black"/>
              </a:solidFill>
            </a:endParaRPr>
          </a:p>
        </p:txBody>
      </p:sp>
      <p:sp>
        <p:nvSpPr>
          <p:cNvPr id="23" name="TextBox 22"/>
          <p:cNvSpPr txBox="1"/>
          <p:nvPr/>
        </p:nvSpPr>
        <p:spPr>
          <a:xfrm>
            <a:off x="811048" y="3400802"/>
            <a:ext cx="2679590" cy="369332"/>
          </a:xfrm>
          <a:prstGeom prst="rect">
            <a:avLst/>
          </a:prstGeom>
          <a:noFill/>
        </p:spPr>
        <p:txBody>
          <a:bodyPr wrap="square" rtlCol="0">
            <a:spAutoFit/>
          </a:bodyPr>
          <a:lstStyle/>
          <a:p>
            <a:pPr defTabSz="913448"/>
            <a:r>
              <a:rPr lang="en-US" dirty="0" smtClean="0">
                <a:solidFill>
                  <a:prstClr val="black"/>
                </a:solidFill>
              </a:rPr>
              <a:t>Dios </a:t>
            </a:r>
            <a:r>
              <a:rPr lang="en-US" dirty="0" err="1" smtClean="0">
                <a:solidFill>
                  <a:prstClr val="black"/>
                </a:solidFill>
              </a:rPr>
              <a:t>misericordia</a:t>
            </a:r>
            <a:r>
              <a:rPr lang="en-US" dirty="0" smtClean="0">
                <a:solidFill>
                  <a:prstClr val="black"/>
                </a:solidFill>
              </a:rPr>
              <a:t> y </a:t>
            </a:r>
            <a:r>
              <a:rPr lang="en-US" dirty="0" err="1" smtClean="0">
                <a:solidFill>
                  <a:prstClr val="black"/>
                </a:solidFill>
              </a:rPr>
              <a:t>perdón</a:t>
            </a:r>
            <a:endParaRPr lang="en-US" dirty="0">
              <a:solidFill>
                <a:prstClr val="black"/>
              </a:solidFill>
            </a:endParaRPr>
          </a:p>
        </p:txBody>
      </p:sp>
      <p:sp>
        <p:nvSpPr>
          <p:cNvPr id="24" name="TextBox 23"/>
          <p:cNvSpPr txBox="1"/>
          <p:nvPr/>
        </p:nvSpPr>
        <p:spPr>
          <a:xfrm>
            <a:off x="4357315" y="3404140"/>
            <a:ext cx="2655736" cy="369332"/>
          </a:xfrm>
          <a:prstGeom prst="rect">
            <a:avLst/>
          </a:prstGeom>
          <a:noFill/>
        </p:spPr>
        <p:txBody>
          <a:bodyPr wrap="square" rtlCol="0">
            <a:spAutoFit/>
          </a:bodyPr>
          <a:lstStyle/>
          <a:p>
            <a:pPr defTabSz="913448"/>
            <a:r>
              <a:rPr lang="en-US" dirty="0" err="1" smtClean="0">
                <a:solidFill>
                  <a:prstClr val="black"/>
                </a:solidFill>
              </a:rPr>
              <a:t>rebelado</a:t>
            </a:r>
            <a:endParaRPr lang="en-US" dirty="0">
              <a:solidFill>
                <a:prstClr val="black"/>
              </a:solidFill>
            </a:endParaRPr>
          </a:p>
        </p:txBody>
      </p:sp>
      <p:sp>
        <p:nvSpPr>
          <p:cNvPr id="25" name="TextBox 24"/>
          <p:cNvSpPr txBox="1"/>
          <p:nvPr/>
        </p:nvSpPr>
        <p:spPr>
          <a:xfrm>
            <a:off x="4198297" y="3773472"/>
            <a:ext cx="4882101" cy="369332"/>
          </a:xfrm>
          <a:prstGeom prst="rect">
            <a:avLst/>
          </a:prstGeom>
          <a:noFill/>
        </p:spPr>
        <p:txBody>
          <a:bodyPr wrap="square" rtlCol="0">
            <a:spAutoFit/>
          </a:bodyPr>
          <a:lstStyle/>
          <a:p>
            <a:pPr defTabSz="913448"/>
            <a:r>
              <a:rPr lang="en-US" dirty="0" smtClean="0">
                <a:solidFill>
                  <a:prstClr val="black"/>
                </a:solidFill>
              </a:rPr>
              <a:t>No </a:t>
            </a:r>
            <a:r>
              <a:rPr lang="en-US" dirty="0" err="1" smtClean="0">
                <a:solidFill>
                  <a:prstClr val="black"/>
                </a:solidFill>
              </a:rPr>
              <a:t>anduvieron</a:t>
            </a:r>
            <a:r>
              <a:rPr lang="en-US" dirty="0" smtClean="0">
                <a:solidFill>
                  <a:prstClr val="black"/>
                </a:solidFill>
              </a:rPr>
              <a:t> </a:t>
            </a:r>
            <a:r>
              <a:rPr lang="en-US" dirty="0" err="1" smtClean="0">
                <a:solidFill>
                  <a:prstClr val="black"/>
                </a:solidFill>
              </a:rPr>
              <a:t>en</a:t>
            </a:r>
            <a:r>
              <a:rPr lang="en-US" dirty="0" smtClean="0">
                <a:solidFill>
                  <a:prstClr val="black"/>
                </a:solidFill>
              </a:rPr>
              <a:t>/</a:t>
            </a:r>
            <a:r>
              <a:rPr lang="en-US" dirty="0" err="1" smtClean="0">
                <a:solidFill>
                  <a:prstClr val="black"/>
                </a:solidFill>
              </a:rPr>
              <a:t>obedecieron</a:t>
            </a:r>
            <a:r>
              <a:rPr lang="en-US" dirty="0" smtClean="0">
                <a:solidFill>
                  <a:prstClr val="black"/>
                </a:solidFill>
              </a:rPr>
              <a:t> a Dios y </a:t>
            </a:r>
            <a:r>
              <a:rPr lang="en-US" dirty="0" err="1" smtClean="0">
                <a:solidFill>
                  <a:prstClr val="black"/>
                </a:solidFill>
              </a:rPr>
              <a:t>profetas</a:t>
            </a:r>
            <a:endParaRPr lang="en-US" dirty="0">
              <a:solidFill>
                <a:prstClr val="black"/>
              </a:solidFill>
            </a:endParaRPr>
          </a:p>
        </p:txBody>
      </p:sp>
      <p:sp>
        <p:nvSpPr>
          <p:cNvPr id="26" name="TextBox 25"/>
          <p:cNvSpPr txBox="1"/>
          <p:nvPr/>
        </p:nvSpPr>
        <p:spPr>
          <a:xfrm>
            <a:off x="4160523" y="4129850"/>
            <a:ext cx="4585337" cy="646331"/>
          </a:xfrm>
          <a:prstGeom prst="rect">
            <a:avLst/>
          </a:prstGeom>
          <a:noFill/>
        </p:spPr>
        <p:txBody>
          <a:bodyPr wrap="square" rtlCol="0">
            <a:spAutoFit/>
          </a:bodyPr>
          <a:lstStyle/>
          <a:p>
            <a:pPr defTabSz="913448"/>
            <a:r>
              <a:rPr lang="en-US" dirty="0" smtClean="0">
                <a:solidFill>
                  <a:prstClr val="black"/>
                </a:solidFill>
              </a:rPr>
              <a:t>No </a:t>
            </a:r>
            <a:r>
              <a:rPr lang="en-US" dirty="0" err="1" smtClean="0">
                <a:solidFill>
                  <a:prstClr val="black"/>
                </a:solidFill>
              </a:rPr>
              <a:t>obedecieron</a:t>
            </a:r>
            <a:r>
              <a:rPr lang="en-US" dirty="0" smtClean="0">
                <a:solidFill>
                  <a:prstClr val="black"/>
                </a:solidFill>
              </a:rPr>
              <a:t> </a:t>
            </a:r>
            <a:r>
              <a:rPr lang="en-US" dirty="0" err="1" smtClean="0">
                <a:solidFill>
                  <a:prstClr val="black"/>
                </a:solidFill>
              </a:rPr>
              <a:t>así</a:t>
            </a:r>
            <a:r>
              <a:rPr lang="en-US" dirty="0" smtClean="0">
                <a:solidFill>
                  <a:prstClr val="black"/>
                </a:solidFill>
              </a:rPr>
              <a:t> que </a:t>
            </a:r>
            <a:r>
              <a:rPr lang="en-US" dirty="0" err="1" smtClean="0">
                <a:solidFill>
                  <a:prstClr val="black"/>
                </a:solidFill>
              </a:rPr>
              <a:t>maldiciones</a:t>
            </a:r>
            <a:r>
              <a:rPr lang="en-US" dirty="0" smtClean="0">
                <a:solidFill>
                  <a:prstClr val="black"/>
                </a:solidFill>
              </a:rPr>
              <a:t> de la Ley de </a:t>
            </a:r>
            <a:r>
              <a:rPr lang="en-US" dirty="0" err="1" smtClean="0">
                <a:solidFill>
                  <a:prstClr val="black"/>
                </a:solidFill>
              </a:rPr>
              <a:t>Moisés</a:t>
            </a:r>
            <a:endParaRPr lang="en-US" dirty="0">
              <a:solidFill>
                <a:prstClr val="black"/>
              </a:solidFill>
            </a:endParaRPr>
          </a:p>
        </p:txBody>
      </p:sp>
      <p:sp>
        <p:nvSpPr>
          <p:cNvPr id="27" name="TextBox 26"/>
          <p:cNvSpPr txBox="1"/>
          <p:nvPr/>
        </p:nvSpPr>
        <p:spPr>
          <a:xfrm>
            <a:off x="797128" y="3770134"/>
            <a:ext cx="2655736" cy="369332"/>
          </a:xfrm>
          <a:prstGeom prst="rect">
            <a:avLst/>
          </a:prstGeom>
          <a:noFill/>
        </p:spPr>
        <p:txBody>
          <a:bodyPr wrap="square" rtlCol="0">
            <a:spAutoFit/>
          </a:bodyPr>
          <a:lstStyle/>
          <a:p>
            <a:pPr defTabSz="913448"/>
            <a:r>
              <a:rPr lang="en-US" dirty="0" smtClean="0">
                <a:solidFill>
                  <a:prstClr val="black"/>
                </a:solidFill>
              </a:rPr>
              <a:t>Righteousness to judge</a:t>
            </a:r>
            <a:endParaRPr lang="en-US" dirty="0">
              <a:solidFill>
                <a:prstClr val="black"/>
              </a:solidFill>
            </a:endParaRPr>
          </a:p>
        </p:txBody>
      </p:sp>
      <p:sp>
        <p:nvSpPr>
          <p:cNvPr id="28" name="TextBox 27"/>
          <p:cNvSpPr txBox="1"/>
          <p:nvPr/>
        </p:nvSpPr>
        <p:spPr>
          <a:xfrm>
            <a:off x="4319877" y="5286407"/>
            <a:ext cx="4510459" cy="369332"/>
          </a:xfrm>
          <a:prstGeom prst="rect">
            <a:avLst/>
          </a:prstGeom>
          <a:noFill/>
        </p:spPr>
        <p:txBody>
          <a:bodyPr wrap="square" rtlCol="0">
            <a:spAutoFit/>
          </a:bodyPr>
          <a:lstStyle/>
          <a:p>
            <a:pPr defTabSz="913448"/>
            <a:r>
              <a:rPr lang="en-US" dirty="0" err="1" smtClean="0">
                <a:solidFill>
                  <a:prstClr val="black"/>
                </a:solidFill>
              </a:rPr>
              <a:t>Hemos</a:t>
            </a:r>
            <a:r>
              <a:rPr lang="en-US" dirty="0" smtClean="0">
                <a:solidFill>
                  <a:prstClr val="black"/>
                </a:solidFill>
              </a:rPr>
              <a:t> </a:t>
            </a:r>
            <a:r>
              <a:rPr lang="en-US" dirty="0" err="1" smtClean="0">
                <a:solidFill>
                  <a:prstClr val="black"/>
                </a:solidFill>
              </a:rPr>
              <a:t>pecado</a:t>
            </a:r>
            <a:r>
              <a:rPr lang="en-US" dirty="0" smtClean="0">
                <a:solidFill>
                  <a:prstClr val="black"/>
                </a:solidFill>
              </a:rPr>
              <a:t> y </a:t>
            </a:r>
            <a:r>
              <a:rPr lang="en-US" dirty="0" err="1" smtClean="0">
                <a:solidFill>
                  <a:prstClr val="black"/>
                </a:solidFill>
              </a:rPr>
              <a:t>hemos</a:t>
            </a:r>
            <a:r>
              <a:rPr lang="en-US" dirty="0" smtClean="0">
                <a:solidFill>
                  <a:prstClr val="black"/>
                </a:solidFill>
              </a:rPr>
              <a:t> </a:t>
            </a:r>
            <a:r>
              <a:rPr lang="en-US" dirty="0" err="1" smtClean="0">
                <a:solidFill>
                  <a:prstClr val="black"/>
                </a:solidFill>
              </a:rPr>
              <a:t>sido</a:t>
            </a:r>
            <a:r>
              <a:rPr lang="en-US" dirty="0" smtClean="0">
                <a:solidFill>
                  <a:prstClr val="black"/>
                </a:solidFill>
              </a:rPr>
              <a:t> </a:t>
            </a:r>
            <a:r>
              <a:rPr lang="en-US" dirty="0" err="1" smtClean="0">
                <a:solidFill>
                  <a:prstClr val="black"/>
                </a:solidFill>
              </a:rPr>
              <a:t>malos</a:t>
            </a:r>
            <a:r>
              <a:rPr lang="en-US" dirty="0" smtClean="0">
                <a:solidFill>
                  <a:prstClr val="black"/>
                </a:solidFill>
              </a:rPr>
              <a:t> </a:t>
            </a:r>
            <a:endParaRPr lang="en-US" dirty="0">
              <a:solidFill>
                <a:prstClr val="black"/>
              </a:solidFill>
            </a:endParaRPr>
          </a:p>
        </p:txBody>
      </p:sp>
      <p:sp>
        <p:nvSpPr>
          <p:cNvPr id="29" name="TextBox 28"/>
          <p:cNvSpPr txBox="1"/>
          <p:nvPr/>
        </p:nvSpPr>
        <p:spPr>
          <a:xfrm>
            <a:off x="789835" y="4705449"/>
            <a:ext cx="2655736" cy="369332"/>
          </a:xfrm>
          <a:prstGeom prst="rect">
            <a:avLst/>
          </a:prstGeom>
          <a:noFill/>
        </p:spPr>
        <p:txBody>
          <a:bodyPr wrap="square" rtlCol="0">
            <a:spAutoFit/>
          </a:bodyPr>
          <a:lstStyle/>
          <a:p>
            <a:pPr defTabSz="913448"/>
            <a:r>
              <a:rPr lang="en-US" dirty="0" err="1" smtClean="0">
                <a:solidFill>
                  <a:prstClr val="black"/>
                </a:solidFill>
              </a:rPr>
              <a:t>Escucha</a:t>
            </a:r>
            <a:r>
              <a:rPr lang="en-US" dirty="0" smtClean="0">
                <a:solidFill>
                  <a:prstClr val="black"/>
                </a:solidFill>
              </a:rPr>
              <a:t> las </a:t>
            </a:r>
            <a:r>
              <a:rPr lang="en-US" dirty="0" err="1" smtClean="0">
                <a:solidFill>
                  <a:prstClr val="black"/>
                </a:solidFill>
              </a:rPr>
              <a:t>oraciones</a:t>
            </a:r>
            <a:endParaRPr lang="en-US" dirty="0">
              <a:solidFill>
                <a:prstClr val="black"/>
              </a:solidFill>
            </a:endParaRPr>
          </a:p>
        </p:txBody>
      </p:sp>
      <p:sp>
        <p:nvSpPr>
          <p:cNvPr id="30" name="TextBox 29"/>
          <p:cNvSpPr txBox="1"/>
          <p:nvPr/>
        </p:nvSpPr>
        <p:spPr>
          <a:xfrm>
            <a:off x="4319876" y="2013016"/>
            <a:ext cx="4510460" cy="369332"/>
          </a:xfrm>
          <a:prstGeom prst="rect">
            <a:avLst/>
          </a:prstGeom>
          <a:noFill/>
        </p:spPr>
        <p:txBody>
          <a:bodyPr wrap="square" rtlCol="0">
            <a:spAutoFit/>
          </a:bodyPr>
          <a:lstStyle/>
          <a:p>
            <a:pPr defTabSz="913448"/>
            <a:r>
              <a:rPr lang="en-US" dirty="0" smtClean="0">
                <a:solidFill>
                  <a:prstClr val="black"/>
                </a:solidFill>
              </a:rPr>
              <a:t>No </a:t>
            </a:r>
            <a:r>
              <a:rPr lang="en-US" dirty="0" err="1" smtClean="0">
                <a:solidFill>
                  <a:prstClr val="black"/>
                </a:solidFill>
              </a:rPr>
              <a:t>hemos</a:t>
            </a:r>
            <a:r>
              <a:rPr lang="en-US" dirty="0" smtClean="0">
                <a:solidFill>
                  <a:prstClr val="black"/>
                </a:solidFill>
              </a:rPr>
              <a:t> </a:t>
            </a:r>
            <a:r>
              <a:rPr lang="en-US" dirty="0" err="1" smtClean="0">
                <a:solidFill>
                  <a:prstClr val="black"/>
                </a:solidFill>
              </a:rPr>
              <a:t>escuchado</a:t>
            </a:r>
            <a:r>
              <a:rPr lang="en-US" dirty="0" smtClean="0">
                <a:solidFill>
                  <a:prstClr val="black"/>
                </a:solidFill>
              </a:rPr>
              <a:t> a </a:t>
            </a:r>
            <a:r>
              <a:rPr lang="en-US" dirty="0" err="1" smtClean="0">
                <a:solidFill>
                  <a:prstClr val="black"/>
                </a:solidFill>
              </a:rPr>
              <a:t>los</a:t>
            </a:r>
            <a:r>
              <a:rPr lang="en-US" dirty="0" smtClean="0">
                <a:solidFill>
                  <a:prstClr val="black"/>
                </a:solidFill>
              </a:rPr>
              <a:t> </a:t>
            </a:r>
            <a:r>
              <a:rPr lang="en-US" dirty="0" err="1" smtClean="0">
                <a:solidFill>
                  <a:prstClr val="black"/>
                </a:solidFill>
              </a:rPr>
              <a:t>profetas</a:t>
            </a:r>
            <a:endParaRPr lang="en-US" dirty="0">
              <a:solidFill>
                <a:prstClr val="black"/>
              </a:solidFill>
            </a:endParaRPr>
          </a:p>
        </p:txBody>
      </p:sp>
      <p:sp>
        <p:nvSpPr>
          <p:cNvPr id="32" name="Rectangle 31"/>
          <p:cNvSpPr/>
          <p:nvPr/>
        </p:nvSpPr>
        <p:spPr>
          <a:xfrm>
            <a:off x="803758" y="4332779"/>
            <a:ext cx="1111971" cy="369332"/>
          </a:xfrm>
          <a:prstGeom prst="rect">
            <a:avLst/>
          </a:prstGeom>
        </p:spPr>
        <p:txBody>
          <a:bodyPr wrap="none">
            <a:spAutoFit/>
          </a:bodyPr>
          <a:lstStyle/>
          <a:p>
            <a:pPr defTabSz="913448"/>
            <a:r>
              <a:rPr lang="en-US" dirty="0" err="1" smtClean="0">
                <a:solidFill>
                  <a:prstClr val="black"/>
                </a:solidFill>
              </a:rPr>
              <a:t>Tu</a:t>
            </a:r>
            <a:r>
              <a:rPr lang="en-US" dirty="0" smtClean="0">
                <a:solidFill>
                  <a:prstClr val="black"/>
                </a:solidFill>
              </a:rPr>
              <a:t> </a:t>
            </a:r>
            <a:r>
              <a:rPr lang="en-US" dirty="0" err="1" smtClean="0">
                <a:solidFill>
                  <a:prstClr val="black"/>
                </a:solidFill>
              </a:rPr>
              <a:t>justicia</a:t>
            </a:r>
            <a:endParaRPr lang="en-US" dirty="0">
              <a:solidFill>
                <a:prstClr val="black"/>
              </a:solidFill>
            </a:endParaRPr>
          </a:p>
        </p:txBody>
      </p:sp>
      <p:sp>
        <p:nvSpPr>
          <p:cNvPr id="33" name="Rectangle 32"/>
          <p:cNvSpPr/>
          <p:nvPr/>
        </p:nvSpPr>
        <p:spPr>
          <a:xfrm>
            <a:off x="811048" y="5286407"/>
            <a:ext cx="2931252" cy="369332"/>
          </a:xfrm>
          <a:prstGeom prst="rect">
            <a:avLst/>
          </a:prstGeom>
        </p:spPr>
        <p:txBody>
          <a:bodyPr wrap="none">
            <a:spAutoFit/>
          </a:bodyPr>
          <a:lstStyle/>
          <a:p>
            <a:pPr defTabSz="913448"/>
            <a:r>
              <a:rPr lang="en-US" dirty="0" err="1" smtClean="0">
                <a:solidFill>
                  <a:prstClr val="black"/>
                </a:solidFill>
              </a:rPr>
              <a:t>Escucha</a:t>
            </a:r>
            <a:r>
              <a:rPr lang="en-US" dirty="0" smtClean="0">
                <a:solidFill>
                  <a:prstClr val="black"/>
                </a:solidFill>
              </a:rPr>
              <a:t>, </a:t>
            </a:r>
            <a:r>
              <a:rPr lang="en-US" dirty="0" err="1" smtClean="0">
                <a:solidFill>
                  <a:prstClr val="black"/>
                </a:solidFill>
              </a:rPr>
              <a:t>ve</a:t>
            </a:r>
            <a:r>
              <a:rPr lang="en-US" dirty="0" smtClean="0">
                <a:solidFill>
                  <a:prstClr val="black"/>
                </a:solidFill>
              </a:rPr>
              <a:t>, </a:t>
            </a:r>
            <a:r>
              <a:rPr lang="en-US" dirty="0" err="1" smtClean="0">
                <a:solidFill>
                  <a:prstClr val="black"/>
                </a:solidFill>
              </a:rPr>
              <a:t>tiene</a:t>
            </a:r>
            <a:r>
              <a:rPr lang="en-US" dirty="0" smtClean="0">
                <a:solidFill>
                  <a:prstClr val="black"/>
                </a:solidFill>
              </a:rPr>
              <a:t> </a:t>
            </a:r>
            <a:r>
              <a:rPr lang="en-US" dirty="0" err="1" smtClean="0">
                <a:solidFill>
                  <a:prstClr val="black"/>
                </a:solidFill>
              </a:rPr>
              <a:t>compasión</a:t>
            </a:r>
            <a:endParaRPr lang="en-US" dirty="0">
              <a:solidFill>
                <a:prstClr val="black"/>
              </a:solidFill>
            </a:endParaRPr>
          </a:p>
        </p:txBody>
      </p:sp>
      <p:sp>
        <p:nvSpPr>
          <p:cNvPr id="34" name="TextBox 33"/>
          <p:cNvSpPr txBox="1"/>
          <p:nvPr/>
        </p:nvSpPr>
        <p:spPr>
          <a:xfrm>
            <a:off x="4358317" y="4718403"/>
            <a:ext cx="4510459" cy="646331"/>
          </a:xfrm>
          <a:prstGeom prst="rect">
            <a:avLst/>
          </a:prstGeom>
          <a:noFill/>
        </p:spPr>
        <p:txBody>
          <a:bodyPr wrap="square" rtlCol="0">
            <a:spAutoFit/>
          </a:bodyPr>
          <a:lstStyle/>
          <a:p>
            <a:pPr defTabSz="913448"/>
            <a:r>
              <a:rPr lang="en-US" dirty="0" smtClean="0">
                <a:solidFill>
                  <a:prstClr val="black"/>
                </a:solidFill>
              </a:rPr>
              <a:t>No </a:t>
            </a:r>
            <a:r>
              <a:rPr lang="en-US" dirty="0" err="1" smtClean="0">
                <a:solidFill>
                  <a:prstClr val="black"/>
                </a:solidFill>
              </a:rPr>
              <a:t>nos</a:t>
            </a:r>
            <a:r>
              <a:rPr lang="en-US" dirty="0" smtClean="0">
                <a:solidFill>
                  <a:prstClr val="black"/>
                </a:solidFill>
              </a:rPr>
              <a:t> </a:t>
            </a:r>
            <a:r>
              <a:rPr lang="en-US" dirty="0" err="1" smtClean="0">
                <a:solidFill>
                  <a:prstClr val="black"/>
                </a:solidFill>
              </a:rPr>
              <a:t>hemos</a:t>
            </a:r>
            <a:r>
              <a:rPr lang="en-US" dirty="0" smtClean="0">
                <a:solidFill>
                  <a:prstClr val="black"/>
                </a:solidFill>
              </a:rPr>
              <a:t> </a:t>
            </a:r>
            <a:r>
              <a:rPr lang="en-US" dirty="0" err="1" smtClean="0">
                <a:solidFill>
                  <a:prstClr val="black"/>
                </a:solidFill>
              </a:rPr>
              <a:t>apartado</a:t>
            </a:r>
            <a:r>
              <a:rPr lang="en-US" dirty="0" smtClean="0">
                <a:solidFill>
                  <a:prstClr val="black"/>
                </a:solidFill>
              </a:rPr>
              <a:t> de la </a:t>
            </a:r>
            <a:r>
              <a:rPr lang="en-US" dirty="0" err="1" smtClean="0">
                <a:solidFill>
                  <a:prstClr val="black"/>
                </a:solidFill>
              </a:rPr>
              <a:t>iniquidad</a:t>
            </a:r>
            <a:r>
              <a:rPr lang="en-US" dirty="0" smtClean="0">
                <a:solidFill>
                  <a:prstClr val="black"/>
                </a:solidFill>
              </a:rPr>
              <a:t> para </a:t>
            </a:r>
            <a:r>
              <a:rPr lang="en-US" dirty="0" err="1" smtClean="0">
                <a:solidFill>
                  <a:prstClr val="black"/>
                </a:solidFill>
              </a:rPr>
              <a:t>prestar</a:t>
            </a:r>
            <a:r>
              <a:rPr lang="en-US" dirty="0" smtClean="0">
                <a:solidFill>
                  <a:prstClr val="black"/>
                </a:solidFill>
              </a:rPr>
              <a:t> </a:t>
            </a:r>
            <a:r>
              <a:rPr lang="en-US" dirty="0" err="1" smtClean="0">
                <a:solidFill>
                  <a:prstClr val="black"/>
                </a:solidFill>
              </a:rPr>
              <a:t>atención</a:t>
            </a:r>
            <a:r>
              <a:rPr lang="en-US" dirty="0" smtClean="0">
                <a:solidFill>
                  <a:prstClr val="black"/>
                </a:solidFill>
              </a:rPr>
              <a:t> a la </a:t>
            </a:r>
            <a:r>
              <a:rPr lang="en-US" dirty="0" err="1" smtClean="0">
                <a:solidFill>
                  <a:prstClr val="black"/>
                </a:solidFill>
              </a:rPr>
              <a:t>verdad</a:t>
            </a:r>
            <a:endParaRPr lang="en-US" dirty="0">
              <a:solidFill>
                <a:prstClr val="black"/>
              </a:solidFill>
            </a:endParaRPr>
          </a:p>
        </p:txBody>
      </p:sp>
    </p:spTree>
    <p:extLst>
      <p:ext uri="{BB962C8B-B14F-4D97-AF65-F5344CB8AC3E}">
        <p14:creationId xmlns:p14="http://schemas.microsoft.com/office/powerpoint/2010/main" val="3487704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additive="base">
                                        <p:cTn id="61" dur="500" fill="hold"/>
                                        <p:tgtEl>
                                          <p:spTgt spid="34"/>
                                        </p:tgtEl>
                                        <p:attrNameLst>
                                          <p:attrName>ppt_x</p:attrName>
                                        </p:attrNameLst>
                                      </p:cBhvr>
                                      <p:tavLst>
                                        <p:tav tm="0">
                                          <p:val>
                                            <p:strVal val="#ppt_x"/>
                                          </p:val>
                                        </p:tav>
                                        <p:tav tm="100000">
                                          <p:val>
                                            <p:strVal val="#ppt_x"/>
                                          </p:val>
                                        </p:tav>
                                      </p:tavLst>
                                    </p:anim>
                                    <p:anim calcmode="lin" valueType="num">
                                      <p:cBhvr additive="base">
                                        <p:cTn id="6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ppt_x"/>
                                          </p:val>
                                        </p:tav>
                                        <p:tav tm="100000">
                                          <p:val>
                                            <p:strVal val="#ppt_x"/>
                                          </p:val>
                                        </p:tav>
                                      </p:tavLst>
                                    </p:anim>
                                    <p:anim calcmode="lin" valueType="num">
                                      <p:cBhvr additive="base">
                                        <p:cTn id="6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2" grpId="0"/>
      <p:bldP spid="23" grpId="0"/>
      <p:bldP spid="24" grpId="0"/>
      <p:bldP spid="25" grpId="0"/>
      <p:bldP spid="26" grpId="0"/>
      <p:bldP spid="27" grpId="0"/>
      <p:bldP spid="28" grpId="0"/>
      <p:bldP spid="29" grpId="0"/>
      <p:bldP spid="32" grpId="0"/>
      <p:bldP spid="33" grpId="0"/>
      <p:bldP spid="34" grpId="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81364"/>
          </a:xfrm>
        </p:spPr>
        <p:txBody>
          <a:bodyPr>
            <a:normAutofit/>
          </a:bodyPr>
          <a:lstStyle/>
          <a:p>
            <a:pPr lvl="1" algn="ctr" defTabSz="913448" rtl="0">
              <a:spcBef>
                <a:spcPct val="0"/>
              </a:spcBef>
            </a:pPr>
            <a:r>
              <a:rPr lang="en-US" sz="3200" dirty="0" smtClean="0">
                <a:solidFill>
                  <a:srgbClr val="FFFF00"/>
                </a:solidFill>
                <a:latin typeface="Arial" panose="020B0604020202020204" pitchFamily="34" charset="0"/>
                <a:cs typeface="Arial" panose="020B0604020202020204" pitchFamily="34" charset="0"/>
              </a:rPr>
              <a:t>La </a:t>
            </a:r>
            <a:r>
              <a:rPr lang="en-US" sz="3200" dirty="0" err="1" smtClean="0">
                <a:solidFill>
                  <a:srgbClr val="FFFF00"/>
                </a:solidFill>
                <a:latin typeface="Arial" panose="020B0604020202020204" pitchFamily="34" charset="0"/>
                <a:cs typeface="Arial" panose="020B0604020202020204" pitchFamily="34" charset="0"/>
              </a:rPr>
              <a:t>oración</a:t>
            </a:r>
            <a:r>
              <a:rPr lang="en-US" sz="3200" dirty="0" smtClean="0">
                <a:solidFill>
                  <a:srgbClr val="FFFF00"/>
                </a:solidFill>
                <a:latin typeface="Arial" panose="020B0604020202020204" pitchFamily="34" charset="0"/>
                <a:cs typeface="Arial" panose="020B0604020202020204" pitchFamily="34" charset="0"/>
              </a:rPr>
              <a:t> de Daniel</a:t>
            </a:r>
            <a:br>
              <a:rPr lang="en-US" sz="3200" dirty="0" smtClean="0">
                <a:solidFill>
                  <a:srgbClr val="FFFF00"/>
                </a:solidFill>
                <a:latin typeface="Arial" panose="020B0604020202020204" pitchFamily="34" charset="0"/>
                <a:cs typeface="Arial" panose="020B0604020202020204" pitchFamily="34" charset="0"/>
              </a:rPr>
            </a:br>
            <a:r>
              <a:rPr lang="en-US" sz="3200" b="1" i="1" dirty="0" smtClean="0">
                <a:solidFill>
                  <a:srgbClr val="FFFF00"/>
                </a:solidFill>
                <a:latin typeface="Arial" panose="020B0604020202020204" pitchFamily="34" charset="0"/>
                <a:cs typeface="Arial" panose="020B0604020202020204" pitchFamily="34" charset="0"/>
              </a:rPr>
              <a:t>¿</a:t>
            </a:r>
            <a:r>
              <a:rPr lang="en-US" sz="3200" b="1" i="1" dirty="0" err="1" smtClean="0">
                <a:solidFill>
                  <a:srgbClr val="FFFF00"/>
                </a:solidFill>
                <a:latin typeface="Arial" panose="020B0604020202020204" pitchFamily="34" charset="0"/>
                <a:cs typeface="Arial" panose="020B0604020202020204" pitchFamily="34" charset="0"/>
              </a:rPr>
              <a:t>Cuáles</a:t>
            </a:r>
            <a:r>
              <a:rPr lang="en-US" sz="3200" b="1" i="1" dirty="0" smtClean="0">
                <a:solidFill>
                  <a:srgbClr val="FFFF00"/>
                </a:solidFill>
                <a:latin typeface="Arial" panose="020B0604020202020204" pitchFamily="34" charset="0"/>
                <a:cs typeface="Arial" panose="020B0604020202020204" pitchFamily="34" charset="0"/>
              </a:rPr>
              <a:t> </a:t>
            </a:r>
            <a:r>
              <a:rPr lang="en-US" sz="3200" b="1" i="1" dirty="0" err="1" smtClean="0">
                <a:solidFill>
                  <a:srgbClr val="FFFF00"/>
                </a:solidFill>
                <a:latin typeface="Arial" panose="020B0604020202020204" pitchFamily="34" charset="0"/>
                <a:cs typeface="Arial" panose="020B0604020202020204" pitchFamily="34" charset="0"/>
              </a:rPr>
              <a:t>tres</a:t>
            </a:r>
            <a:r>
              <a:rPr lang="en-US" sz="3200" b="1" i="1" dirty="0" smtClean="0">
                <a:solidFill>
                  <a:srgbClr val="FFFF00"/>
                </a:solidFill>
                <a:latin typeface="Arial" panose="020B0604020202020204" pitchFamily="34" charset="0"/>
                <a:cs typeface="Arial" panose="020B0604020202020204" pitchFamily="34" charset="0"/>
              </a:rPr>
              <a:t> </a:t>
            </a:r>
            <a:r>
              <a:rPr lang="en-US" sz="3200" b="1" i="1" dirty="0" err="1" smtClean="0">
                <a:solidFill>
                  <a:srgbClr val="FFFF00"/>
                </a:solidFill>
                <a:latin typeface="Arial" panose="020B0604020202020204" pitchFamily="34" charset="0"/>
                <a:cs typeface="Arial" panose="020B0604020202020204" pitchFamily="34" charset="0"/>
              </a:rPr>
              <a:t>cosas</a:t>
            </a:r>
            <a:r>
              <a:rPr lang="en-US" sz="3200" b="1" i="1" dirty="0" smtClean="0">
                <a:solidFill>
                  <a:srgbClr val="FFFF00"/>
                </a:solidFill>
                <a:latin typeface="Arial" panose="020B0604020202020204" pitchFamily="34" charset="0"/>
                <a:cs typeface="Arial" panose="020B0604020202020204" pitchFamily="34" charset="0"/>
              </a:rPr>
              <a:t> </a:t>
            </a:r>
            <a:r>
              <a:rPr lang="en-US" sz="3200" b="1" i="1" dirty="0" err="1" smtClean="0">
                <a:solidFill>
                  <a:srgbClr val="FFFF00"/>
                </a:solidFill>
                <a:latin typeface="Arial" panose="020B0604020202020204" pitchFamily="34" charset="0"/>
                <a:cs typeface="Arial" panose="020B0604020202020204" pitchFamily="34" charset="0"/>
              </a:rPr>
              <a:t>pidió</a:t>
            </a:r>
            <a:r>
              <a:rPr lang="en-US" sz="3200" b="1" i="1" dirty="0" smtClean="0">
                <a:solidFill>
                  <a:srgbClr val="FFFF00"/>
                </a:solidFill>
                <a:latin typeface="Arial" panose="020B0604020202020204" pitchFamily="34" charset="0"/>
                <a:cs typeface="Arial" panose="020B0604020202020204" pitchFamily="34" charset="0"/>
              </a:rPr>
              <a:t> Daniel de Dios?</a:t>
            </a:r>
            <a:endParaRPr lang="en-US" sz="3200" dirty="0">
              <a:solidFill>
                <a:srgbClr val="FFFF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5437" y="2680996"/>
            <a:ext cx="5872702" cy="2848260"/>
          </a:xfrm>
          <a:prstGeom prst="rect">
            <a:avLst/>
          </a:prstGeom>
        </p:spPr>
      </p:pic>
      <p:sp>
        <p:nvSpPr>
          <p:cNvPr id="6" name="Rectangle 5"/>
          <p:cNvSpPr/>
          <p:nvPr/>
        </p:nvSpPr>
        <p:spPr>
          <a:xfrm>
            <a:off x="4293704" y="3045350"/>
            <a:ext cx="1105232" cy="15425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48"/>
            <a:endParaRPr lang="en-US">
              <a:solidFill>
                <a:prstClr val="white"/>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3704" y="3692423"/>
            <a:ext cx="1105232" cy="10284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293719" y="1251704"/>
            <a:ext cx="4432853" cy="1477328"/>
          </a:xfrm>
          <a:prstGeom prst="rect">
            <a:avLst/>
          </a:prstGeom>
          <a:solidFill>
            <a:schemeClr val="bg1"/>
          </a:solidFill>
        </p:spPr>
        <p:txBody>
          <a:bodyPr wrap="square" rtlCol="0">
            <a:spAutoFit/>
          </a:bodyPr>
          <a:lstStyle/>
          <a:p>
            <a:pPr defTabSz="913448"/>
            <a:r>
              <a:rPr lang="en-US" b="1" dirty="0" smtClean="0">
                <a:solidFill>
                  <a:prstClr val="black"/>
                </a:solidFill>
              </a:rPr>
              <a:t>Daniel 9:19 (NBLA) </a:t>
            </a:r>
            <a:r>
              <a:rPr lang="en-US" dirty="0">
                <a:solidFill>
                  <a:prstClr val="black"/>
                </a:solidFill>
              </a:rPr>
              <a:t/>
            </a:r>
            <a:br>
              <a:rPr lang="en-US" dirty="0">
                <a:solidFill>
                  <a:prstClr val="black"/>
                </a:solidFill>
              </a:rPr>
            </a:br>
            <a:r>
              <a:rPr lang="en-US" u="sng" baseline="30000" dirty="0" smtClean="0">
                <a:solidFill>
                  <a:srgbClr val="0000CC"/>
                </a:solidFill>
              </a:rPr>
              <a:t>19</a:t>
            </a:r>
            <a:r>
              <a:rPr lang="es-ES" u="sng" dirty="0" smtClean="0">
                <a:solidFill>
                  <a:srgbClr val="0000CC"/>
                </a:solidFill>
              </a:rPr>
              <a:t>¡Oh </a:t>
            </a:r>
            <a:r>
              <a:rPr lang="es-ES" u="sng" dirty="0">
                <a:solidFill>
                  <a:srgbClr val="0000CC"/>
                </a:solidFill>
              </a:rPr>
              <a:t>Señor, escucha! </a:t>
            </a:r>
            <a:r>
              <a:rPr lang="es-ES" u="sng" dirty="0">
                <a:solidFill>
                  <a:prstClr val="black"/>
                </a:solidFill>
              </a:rPr>
              <a:t>¡Señor, perdona! </a:t>
            </a:r>
            <a:r>
              <a:rPr lang="es-ES" u="sng" dirty="0">
                <a:solidFill>
                  <a:srgbClr val="0000CC"/>
                </a:solidFill>
              </a:rPr>
              <a:t>¡Señor, atiende y actúa! </a:t>
            </a:r>
            <a:r>
              <a:rPr lang="es-ES" u="sng" dirty="0">
                <a:solidFill>
                  <a:prstClr val="black"/>
                </a:solidFill>
              </a:rPr>
              <a:t>¡No tardes, </a:t>
            </a:r>
            <a:r>
              <a:rPr lang="es-ES" dirty="0">
                <a:solidFill>
                  <a:prstClr val="black"/>
                </a:solidFill>
              </a:rPr>
              <a:t>por amor de Ti mismo, Dios mío! Porque Tu nombre se invoca sobre Tu ciudad y sobre Tu pueblo». </a:t>
            </a:r>
            <a:endParaRPr lang="en-US" dirty="0">
              <a:solidFill>
                <a:prstClr val="black"/>
              </a:solidFill>
            </a:endParaRPr>
          </a:p>
        </p:txBody>
      </p:sp>
      <p:sp>
        <p:nvSpPr>
          <p:cNvPr id="4" name="TextBox 3"/>
          <p:cNvSpPr txBox="1"/>
          <p:nvPr/>
        </p:nvSpPr>
        <p:spPr>
          <a:xfrm>
            <a:off x="206733" y="3045350"/>
            <a:ext cx="4086972" cy="2308324"/>
          </a:xfrm>
          <a:prstGeom prst="rect">
            <a:avLst/>
          </a:prstGeom>
          <a:solidFill>
            <a:schemeClr val="bg1"/>
          </a:solidFill>
        </p:spPr>
        <p:txBody>
          <a:bodyPr wrap="square" rtlCol="0">
            <a:spAutoFit/>
          </a:bodyPr>
          <a:lstStyle/>
          <a:p>
            <a:pPr defTabSz="913448"/>
            <a:r>
              <a:rPr lang="en-US" b="1" dirty="0" smtClean="0">
                <a:solidFill>
                  <a:prstClr val="black"/>
                </a:solidFill>
              </a:rPr>
              <a:t>Daniel 9:18 (NBLA) </a:t>
            </a:r>
            <a:r>
              <a:rPr lang="en-US" dirty="0">
                <a:solidFill>
                  <a:prstClr val="black"/>
                </a:solidFill>
              </a:rPr>
              <a:t/>
            </a:r>
            <a:br>
              <a:rPr lang="en-US" dirty="0">
                <a:solidFill>
                  <a:prstClr val="black"/>
                </a:solidFill>
              </a:rPr>
            </a:br>
            <a:r>
              <a:rPr lang="en-US" baseline="30000" dirty="0" smtClean="0">
                <a:solidFill>
                  <a:prstClr val="black"/>
                </a:solidFill>
              </a:rPr>
              <a:t>18</a:t>
            </a:r>
            <a:r>
              <a:rPr lang="es-ES" u="sng" dirty="0" smtClean="0">
                <a:solidFill>
                  <a:prstClr val="black"/>
                </a:solidFill>
              </a:rPr>
              <a:t>Inclina </a:t>
            </a:r>
            <a:r>
              <a:rPr lang="es-ES" u="sng" dirty="0">
                <a:solidFill>
                  <a:prstClr val="black"/>
                </a:solidFill>
              </a:rPr>
              <a:t>Tu oído, Dios mío, y escucha. Abre Tus ojos y mira nuestras desolaciones y la ciudad sobre la cual se invoca Tu nombre</a:t>
            </a:r>
            <a:r>
              <a:rPr lang="es-ES" dirty="0">
                <a:solidFill>
                  <a:prstClr val="black"/>
                </a:solidFill>
              </a:rPr>
              <a:t>. Pues no es por nuestros propios méritos que presentamos nuestras súplicas delante de Ti, sino por Tu gran compasión. </a:t>
            </a:r>
            <a:endParaRPr lang="en-US" dirty="0">
              <a:solidFill>
                <a:prstClr val="black"/>
              </a:solidFill>
            </a:endParaRPr>
          </a:p>
        </p:txBody>
      </p:sp>
      <p:sp>
        <p:nvSpPr>
          <p:cNvPr id="3" name="TextBox 2"/>
          <p:cNvSpPr txBox="1"/>
          <p:nvPr/>
        </p:nvSpPr>
        <p:spPr>
          <a:xfrm>
            <a:off x="206747" y="1196045"/>
            <a:ext cx="4086971" cy="1754326"/>
          </a:xfrm>
          <a:prstGeom prst="rect">
            <a:avLst/>
          </a:prstGeom>
          <a:solidFill>
            <a:schemeClr val="bg1"/>
          </a:solidFill>
        </p:spPr>
        <p:txBody>
          <a:bodyPr wrap="square" rtlCol="0">
            <a:spAutoFit/>
          </a:bodyPr>
          <a:lstStyle/>
          <a:p>
            <a:pPr defTabSz="913448"/>
            <a:r>
              <a:rPr lang="en-US" b="1" dirty="0" smtClean="0">
                <a:solidFill>
                  <a:prstClr val="black"/>
                </a:solidFill>
              </a:rPr>
              <a:t>Daniel 9:17 (NBLA) </a:t>
            </a:r>
            <a:r>
              <a:rPr lang="en-US" dirty="0">
                <a:solidFill>
                  <a:prstClr val="black"/>
                </a:solidFill>
              </a:rPr>
              <a:t/>
            </a:r>
            <a:br>
              <a:rPr lang="en-US" dirty="0">
                <a:solidFill>
                  <a:prstClr val="black"/>
                </a:solidFill>
              </a:rPr>
            </a:br>
            <a:r>
              <a:rPr lang="en-US" baseline="30000" dirty="0" smtClean="0">
                <a:solidFill>
                  <a:prstClr val="black"/>
                </a:solidFill>
              </a:rPr>
              <a:t>17</a:t>
            </a:r>
            <a:r>
              <a:rPr lang="es-ES" dirty="0" smtClean="0">
                <a:solidFill>
                  <a:prstClr val="black"/>
                </a:solidFill>
              </a:rPr>
              <a:t>Y </a:t>
            </a:r>
            <a:r>
              <a:rPr lang="es-ES" dirty="0">
                <a:solidFill>
                  <a:prstClr val="black"/>
                </a:solidFill>
              </a:rPr>
              <a:t>ahora, Dios nuestro, escucha la oración de Tu siervo y sus súplicas, y </a:t>
            </a:r>
            <a:r>
              <a:rPr lang="es-ES" u="sng" dirty="0">
                <a:solidFill>
                  <a:prstClr val="black"/>
                </a:solidFill>
              </a:rPr>
              <a:t>haz resplandecer Tu rostro sobre Tu santuario desolado</a:t>
            </a:r>
            <a:r>
              <a:rPr lang="es-ES" dirty="0">
                <a:solidFill>
                  <a:prstClr val="black"/>
                </a:solidFill>
              </a:rPr>
              <a:t>, por amor de Ti mismo, oh Señor. </a:t>
            </a:r>
            <a:r>
              <a:rPr lang="en-US" dirty="0" smtClean="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377976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3"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Oración</a:t>
            </a:r>
            <a:r>
              <a:rPr lang="en-US" dirty="0" smtClean="0"/>
              <a:t> </a:t>
            </a:r>
            <a:r>
              <a:rPr lang="en-US" dirty="0" err="1" smtClean="0"/>
              <a:t>contestada</a:t>
            </a:r>
            <a:endParaRPr lang="en-US" dirty="0"/>
          </a:p>
        </p:txBody>
      </p:sp>
      <p:sp>
        <p:nvSpPr>
          <p:cNvPr id="4" name="TextBox 3"/>
          <p:cNvSpPr txBox="1"/>
          <p:nvPr/>
        </p:nvSpPr>
        <p:spPr>
          <a:xfrm>
            <a:off x="318056" y="1335819"/>
            <a:ext cx="8635117" cy="2677656"/>
          </a:xfrm>
          <a:prstGeom prst="rect">
            <a:avLst/>
          </a:prstGeom>
          <a:noFill/>
        </p:spPr>
        <p:txBody>
          <a:bodyPr wrap="square" rtlCol="0">
            <a:spAutoFit/>
          </a:bodyPr>
          <a:lstStyle/>
          <a:p>
            <a:pPr defTabSz="913448"/>
            <a:r>
              <a:rPr lang="en-US" sz="2400" b="1" dirty="0" smtClean="0">
                <a:solidFill>
                  <a:prstClr val="black"/>
                </a:solidFill>
              </a:rPr>
              <a:t>Daniel 9:20-21 (NBLA) </a:t>
            </a:r>
            <a:r>
              <a:rPr lang="en-US" sz="2400" dirty="0">
                <a:solidFill>
                  <a:prstClr val="black"/>
                </a:solidFill>
              </a:rPr>
              <a:t/>
            </a:r>
            <a:br>
              <a:rPr lang="en-US" sz="2400" dirty="0">
                <a:solidFill>
                  <a:prstClr val="black"/>
                </a:solidFill>
              </a:rPr>
            </a:br>
            <a:r>
              <a:rPr lang="en-US" sz="2400" baseline="30000" dirty="0" smtClean="0">
                <a:solidFill>
                  <a:prstClr val="black"/>
                </a:solidFill>
              </a:rPr>
              <a:t>20</a:t>
            </a:r>
            <a:r>
              <a:rPr lang="es-ES" sz="2400" dirty="0" smtClean="0">
                <a:solidFill>
                  <a:prstClr val="black"/>
                </a:solidFill>
              </a:rPr>
              <a:t>Aún </a:t>
            </a:r>
            <a:r>
              <a:rPr lang="es-ES" sz="2400" dirty="0">
                <a:solidFill>
                  <a:prstClr val="black"/>
                </a:solidFill>
              </a:rPr>
              <a:t>estaba yo hablando, orando y confesando mi pecado y el pecado de mi pueblo Israel, y presentando mi súplica delante del SEÑOR mi Dios por el santo monte de mi Dios, </a:t>
            </a:r>
          </a:p>
          <a:p>
            <a:pPr defTabSz="913448"/>
            <a:r>
              <a:rPr lang="es-ES" sz="2400" dirty="0" smtClean="0">
                <a:solidFill>
                  <a:prstClr val="black"/>
                </a:solidFill>
              </a:rPr>
              <a:t>21</a:t>
            </a:r>
            <a:r>
              <a:rPr lang="es-ES" sz="2400" dirty="0">
                <a:solidFill>
                  <a:prstClr val="black"/>
                </a:solidFill>
              </a:rPr>
              <a:t>  todavía estaba yo hablando en oración, cuando </a:t>
            </a:r>
            <a:r>
              <a:rPr lang="es-ES" sz="2400" b="1" u="sng" dirty="0">
                <a:solidFill>
                  <a:prstClr val="black"/>
                </a:solidFill>
              </a:rPr>
              <a:t>Gabriel, el hombre</a:t>
            </a:r>
            <a:r>
              <a:rPr lang="es-ES" sz="2400" dirty="0">
                <a:solidFill>
                  <a:prstClr val="black"/>
                </a:solidFill>
              </a:rPr>
              <a:t> a quien había visto en la visión al principio, se me acercó, estando yo muy cansado, como a la hora de la ofrenda de la tarde. </a:t>
            </a:r>
            <a:endParaRPr lang="en-US" sz="2400" dirty="0">
              <a:solidFill>
                <a:prstClr val="black"/>
              </a:solidFill>
            </a:endParaRPr>
          </a:p>
        </p:txBody>
      </p:sp>
    </p:spTree>
    <p:extLst>
      <p:ext uri="{BB962C8B-B14F-4D97-AF65-F5344CB8AC3E}">
        <p14:creationId xmlns:p14="http://schemas.microsoft.com/office/powerpoint/2010/main" val="2802790627"/>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Oración</a:t>
            </a:r>
            <a:r>
              <a:rPr lang="en-US" dirty="0" smtClean="0"/>
              <a:t> </a:t>
            </a:r>
            <a:r>
              <a:rPr lang="en-US" dirty="0" err="1" smtClean="0"/>
              <a:t>contestada</a:t>
            </a:r>
            <a:r>
              <a:rPr lang="en-US" dirty="0" smtClean="0"/>
              <a:t> - </a:t>
            </a:r>
            <a:r>
              <a:rPr lang="en-US" dirty="0" err="1" smtClean="0"/>
              <a:t>decreto</a:t>
            </a:r>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334" y="1208576"/>
            <a:ext cx="7670041" cy="4620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1208576"/>
            <a:ext cx="9144000" cy="4506424"/>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48"/>
            <a:endParaRPr lang="en-US">
              <a:solidFill>
                <a:prstClr val="white"/>
              </a:solidFill>
            </a:endParaRPr>
          </a:p>
        </p:txBody>
      </p:sp>
      <p:sp>
        <p:nvSpPr>
          <p:cNvPr id="4" name="TextBox 3"/>
          <p:cNvSpPr txBox="1"/>
          <p:nvPr/>
        </p:nvSpPr>
        <p:spPr>
          <a:xfrm>
            <a:off x="443556" y="1170964"/>
            <a:ext cx="8693624" cy="4524315"/>
          </a:xfrm>
          <a:prstGeom prst="rect">
            <a:avLst/>
          </a:prstGeom>
          <a:noFill/>
        </p:spPr>
        <p:txBody>
          <a:bodyPr wrap="square" rtlCol="0">
            <a:spAutoFit/>
          </a:bodyPr>
          <a:lstStyle/>
          <a:p>
            <a:pPr defTabSz="913448"/>
            <a:r>
              <a:rPr lang="en-US" sz="2400" b="1" dirty="0" smtClean="0">
                <a:solidFill>
                  <a:prstClr val="black"/>
                </a:solidFill>
              </a:rPr>
              <a:t>Esdras 1:2-4 (NBLA) </a:t>
            </a:r>
            <a:r>
              <a:rPr lang="en-US" sz="2400" dirty="0">
                <a:solidFill>
                  <a:prstClr val="black"/>
                </a:solidFill>
              </a:rPr>
              <a:t/>
            </a:r>
            <a:br>
              <a:rPr lang="en-US" sz="2400" dirty="0">
                <a:solidFill>
                  <a:prstClr val="black"/>
                </a:solidFill>
              </a:rPr>
            </a:br>
            <a:r>
              <a:rPr lang="en-US" sz="2400" baseline="30000" dirty="0">
                <a:solidFill>
                  <a:prstClr val="black"/>
                </a:solidFill>
              </a:rPr>
              <a:t>2</a:t>
            </a:r>
            <a:r>
              <a:rPr lang="en-US" sz="2400" dirty="0">
                <a:solidFill>
                  <a:prstClr val="black"/>
                </a:solidFill>
              </a:rPr>
              <a:t>       </a:t>
            </a:r>
            <a:r>
              <a:rPr lang="es-ES" sz="2400" dirty="0">
                <a:solidFill>
                  <a:prstClr val="black"/>
                </a:solidFill>
              </a:rPr>
              <a:t>«Así dice Ciro, rey de Persia: </a:t>
            </a:r>
            <a:endParaRPr lang="es-ES" sz="2400" dirty="0" smtClean="0">
              <a:solidFill>
                <a:prstClr val="black"/>
              </a:solidFill>
            </a:endParaRPr>
          </a:p>
          <a:p>
            <a:pPr defTabSz="913448"/>
            <a:r>
              <a:rPr lang="es-ES" sz="2400" dirty="0" smtClean="0">
                <a:solidFill>
                  <a:prstClr val="black"/>
                </a:solidFill>
              </a:rPr>
              <a:t>“</a:t>
            </a:r>
            <a:r>
              <a:rPr lang="es-ES" sz="2400" dirty="0">
                <a:solidFill>
                  <a:prstClr val="black"/>
                </a:solidFill>
              </a:rPr>
              <a:t>El SEÑOR, el Dios de los cielos, me ha dado todos los reinos de la tierra, y Él me ha designado para que le edifique una casa en Jerusalén, que está en Judá. </a:t>
            </a:r>
          </a:p>
          <a:p>
            <a:pPr defTabSz="913448"/>
            <a:r>
              <a:rPr lang="es-ES" sz="2400" dirty="0" smtClean="0">
                <a:solidFill>
                  <a:prstClr val="black"/>
                </a:solidFill>
              </a:rPr>
              <a:t>3</a:t>
            </a:r>
            <a:r>
              <a:rPr lang="es-ES" sz="2400" dirty="0">
                <a:solidFill>
                  <a:prstClr val="black"/>
                </a:solidFill>
              </a:rPr>
              <a:t>  El que de entre todos ustedes pertenezca a Su pueblo, sea su Dios con él. Que suba a Jerusalén, que está en Judá, y edifique la casa del SEÑOR, Dios de Israel; Él es el Dios que está en Jerusalén. </a:t>
            </a:r>
          </a:p>
          <a:p>
            <a:pPr defTabSz="913448"/>
            <a:r>
              <a:rPr lang="es-ES" sz="2400" dirty="0" smtClean="0">
                <a:solidFill>
                  <a:prstClr val="black"/>
                </a:solidFill>
              </a:rPr>
              <a:t>4</a:t>
            </a:r>
            <a:r>
              <a:rPr lang="es-ES" sz="2400" dirty="0">
                <a:solidFill>
                  <a:prstClr val="black"/>
                </a:solidFill>
              </a:rPr>
              <a:t>  Y a todo sobreviviente, en cualquier lugar que habite, que los hombres de aquel lugar lo ayuden con plata y oro, con bienes y ganado, junto con una ofrenda voluntaria para la casa de Dios que está en Jerusalén”». </a:t>
            </a:r>
            <a:endParaRPr lang="en-US" sz="2400" dirty="0">
              <a:solidFill>
                <a:prstClr val="black"/>
              </a:solidFill>
            </a:endParaRPr>
          </a:p>
        </p:txBody>
      </p:sp>
    </p:spTree>
    <p:extLst>
      <p:ext uri="{BB962C8B-B14F-4D97-AF65-F5344CB8AC3E}">
        <p14:creationId xmlns:p14="http://schemas.microsoft.com/office/powerpoint/2010/main" val="3354906997"/>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Visión</a:t>
            </a:r>
            <a:r>
              <a:rPr lang="en-US" dirty="0" smtClean="0"/>
              <a:t> de las 70 </a:t>
            </a:r>
            <a:r>
              <a:rPr lang="en-US" dirty="0" err="1" smtClean="0"/>
              <a:t>semanas</a:t>
            </a:r>
            <a:endParaRPr lang="en-US" dirty="0"/>
          </a:p>
        </p:txBody>
      </p:sp>
      <p:sp>
        <p:nvSpPr>
          <p:cNvPr id="4" name="TextBox 3"/>
          <p:cNvSpPr txBox="1"/>
          <p:nvPr/>
        </p:nvSpPr>
        <p:spPr>
          <a:xfrm>
            <a:off x="286603" y="1255599"/>
            <a:ext cx="6114197" cy="3170099"/>
          </a:xfrm>
          <a:prstGeom prst="rect">
            <a:avLst/>
          </a:prstGeom>
          <a:noFill/>
        </p:spPr>
        <p:txBody>
          <a:bodyPr wrap="square" rtlCol="0">
            <a:spAutoFit/>
          </a:bodyPr>
          <a:lstStyle/>
          <a:p>
            <a:pPr defTabSz="913448"/>
            <a:r>
              <a:rPr lang="en-US" sz="2000" b="1" dirty="0" smtClean="0">
                <a:solidFill>
                  <a:prstClr val="black"/>
                </a:solidFill>
              </a:rPr>
              <a:t>Daniel 9:24 (NBLA) </a:t>
            </a:r>
            <a:r>
              <a:rPr lang="en-US" sz="2000" dirty="0">
                <a:solidFill>
                  <a:prstClr val="black"/>
                </a:solidFill>
              </a:rPr>
              <a:t/>
            </a:r>
            <a:br>
              <a:rPr lang="en-US" sz="2000" dirty="0">
                <a:solidFill>
                  <a:prstClr val="black"/>
                </a:solidFill>
              </a:rPr>
            </a:br>
            <a:r>
              <a:rPr lang="en-US" sz="2000" baseline="30000" dirty="0">
                <a:solidFill>
                  <a:prstClr val="black"/>
                </a:solidFill>
              </a:rPr>
              <a:t>24</a:t>
            </a:r>
            <a:r>
              <a:rPr lang="en-US" sz="2000" dirty="0">
                <a:solidFill>
                  <a:prstClr val="black"/>
                </a:solidFill>
              </a:rPr>
              <a:t> </a:t>
            </a:r>
            <a:r>
              <a:rPr lang="es-ES" sz="2000" dirty="0">
                <a:solidFill>
                  <a:prstClr val="black"/>
                </a:solidFill>
              </a:rPr>
              <a:t>Setenta semanas han sido decretadas </a:t>
            </a:r>
            <a:endParaRPr lang="es-ES" sz="2000" dirty="0" smtClean="0">
              <a:solidFill>
                <a:prstClr val="black"/>
              </a:solidFill>
            </a:endParaRPr>
          </a:p>
          <a:p>
            <a:pPr defTabSz="913448"/>
            <a:r>
              <a:rPr lang="es-ES" sz="2000" dirty="0" smtClean="0">
                <a:solidFill>
                  <a:prstClr val="black"/>
                </a:solidFill>
              </a:rPr>
              <a:t>sobre </a:t>
            </a:r>
            <a:r>
              <a:rPr lang="es-ES" sz="2000" dirty="0">
                <a:solidFill>
                  <a:prstClr val="black"/>
                </a:solidFill>
              </a:rPr>
              <a:t>tu pueblo y sobre tu santa ciudad, </a:t>
            </a:r>
            <a:endParaRPr lang="es-ES" sz="2000" dirty="0" smtClean="0">
              <a:solidFill>
                <a:prstClr val="black"/>
              </a:solidFill>
            </a:endParaRPr>
          </a:p>
          <a:p>
            <a:pPr defTabSz="913448"/>
            <a:r>
              <a:rPr lang="es-ES" sz="2000" u="sng" dirty="0" smtClean="0">
                <a:solidFill>
                  <a:prstClr val="black"/>
                </a:solidFill>
              </a:rPr>
              <a:t>para </a:t>
            </a:r>
            <a:r>
              <a:rPr lang="es-ES" sz="2000" u="sng" dirty="0">
                <a:solidFill>
                  <a:prstClr val="black"/>
                </a:solidFill>
              </a:rPr>
              <a:t>poner fin a la transgresión</a:t>
            </a:r>
            <a:r>
              <a:rPr lang="es-ES" sz="2000" dirty="0">
                <a:solidFill>
                  <a:prstClr val="black"/>
                </a:solidFill>
              </a:rPr>
              <a:t>, </a:t>
            </a:r>
            <a:endParaRPr lang="es-ES" sz="2000" dirty="0" smtClean="0">
              <a:solidFill>
                <a:prstClr val="black"/>
              </a:solidFill>
            </a:endParaRPr>
          </a:p>
          <a:p>
            <a:pPr defTabSz="913448"/>
            <a:r>
              <a:rPr lang="es-ES" sz="2000" dirty="0" smtClean="0">
                <a:solidFill>
                  <a:prstClr val="black"/>
                </a:solidFill>
              </a:rPr>
              <a:t>para </a:t>
            </a:r>
            <a:r>
              <a:rPr lang="es-ES" sz="2000" dirty="0">
                <a:solidFill>
                  <a:prstClr val="black"/>
                </a:solidFill>
              </a:rPr>
              <a:t>terminar con el pecado, </a:t>
            </a:r>
            <a:endParaRPr lang="es-ES" sz="2000" dirty="0" smtClean="0">
              <a:solidFill>
                <a:prstClr val="black"/>
              </a:solidFill>
            </a:endParaRPr>
          </a:p>
          <a:p>
            <a:pPr defTabSz="913448"/>
            <a:r>
              <a:rPr lang="es-ES" sz="2000" dirty="0" smtClean="0">
                <a:solidFill>
                  <a:prstClr val="black"/>
                </a:solidFill>
              </a:rPr>
              <a:t>para </a:t>
            </a:r>
            <a:r>
              <a:rPr lang="es-ES" sz="2000" dirty="0">
                <a:solidFill>
                  <a:prstClr val="black"/>
                </a:solidFill>
              </a:rPr>
              <a:t>expiar la iniquidad, </a:t>
            </a:r>
            <a:endParaRPr lang="es-ES" sz="2000" dirty="0" smtClean="0">
              <a:solidFill>
                <a:prstClr val="black"/>
              </a:solidFill>
            </a:endParaRPr>
          </a:p>
          <a:p>
            <a:pPr defTabSz="913448"/>
            <a:r>
              <a:rPr lang="es-ES" sz="2000" dirty="0" smtClean="0">
                <a:solidFill>
                  <a:prstClr val="black"/>
                </a:solidFill>
              </a:rPr>
              <a:t>para </a:t>
            </a:r>
            <a:r>
              <a:rPr lang="es-ES" sz="2000" dirty="0">
                <a:solidFill>
                  <a:prstClr val="black"/>
                </a:solidFill>
              </a:rPr>
              <a:t>traer justicia eterna, </a:t>
            </a:r>
            <a:endParaRPr lang="es-ES" sz="2000" dirty="0" smtClean="0">
              <a:solidFill>
                <a:prstClr val="black"/>
              </a:solidFill>
            </a:endParaRPr>
          </a:p>
          <a:p>
            <a:pPr defTabSz="913448"/>
            <a:r>
              <a:rPr lang="es-ES" sz="2000" dirty="0" smtClean="0">
                <a:solidFill>
                  <a:prstClr val="black"/>
                </a:solidFill>
              </a:rPr>
              <a:t>para </a:t>
            </a:r>
            <a:r>
              <a:rPr lang="es-ES" sz="2000" dirty="0">
                <a:solidFill>
                  <a:prstClr val="black"/>
                </a:solidFill>
              </a:rPr>
              <a:t>sellar la visión y la profecía, </a:t>
            </a:r>
            <a:endParaRPr lang="es-ES" sz="2000" dirty="0" smtClean="0">
              <a:solidFill>
                <a:prstClr val="black"/>
              </a:solidFill>
            </a:endParaRPr>
          </a:p>
          <a:p>
            <a:pPr defTabSz="913448"/>
            <a:r>
              <a:rPr lang="es-ES" sz="2000" dirty="0" smtClean="0">
                <a:solidFill>
                  <a:prstClr val="black"/>
                </a:solidFill>
              </a:rPr>
              <a:t>y </a:t>
            </a:r>
            <a:r>
              <a:rPr lang="es-ES" sz="2000" dirty="0">
                <a:solidFill>
                  <a:prstClr val="black"/>
                </a:solidFill>
              </a:rPr>
              <a:t>para ungir el lugar santísimo. </a:t>
            </a:r>
            <a:r>
              <a:rPr lang="en-US" sz="2000" dirty="0">
                <a:solidFill>
                  <a:prstClr val="black"/>
                </a:solidFill>
              </a:rPr>
              <a:t/>
            </a:r>
            <a:br>
              <a:rPr lang="en-US" sz="2000" dirty="0">
                <a:solidFill>
                  <a:prstClr val="black"/>
                </a:solidFill>
              </a:rPr>
            </a:br>
            <a:endParaRPr lang="en-US" sz="2000" dirty="0">
              <a:solidFill>
                <a:prstClr val="black"/>
              </a:solidFill>
            </a:endParaRPr>
          </a:p>
        </p:txBody>
      </p:sp>
      <p:sp>
        <p:nvSpPr>
          <p:cNvPr id="6" name="TextBox 5"/>
          <p:cNvSpPr txBox="1"/>
          <p:nvPr/>
        </p:nvSpPr>
        <p:spPr>
          <a:xfrm>
            <a:off x="5281698" y="1241945"/>
            <a:ext cx="3698543" cy="2862322"/>
          </a:xfrm>
          <a:prstGeom prst="rect">
            <a:avLst/>
          </a:prstGeom>
          <a:solidFill>
            <a:srgbClr val="FFFF00"/>
          </a:solidFill>
        </p:spPr>
        <p:txBody>
          <a:bodyPr wrap="square" rtlCol="0">
            <a:spAutoFit/>
          </a:bodyPr>
          <a:lstStyle/>
          <a:p>
            <a:pPr defTabSz="913448"/>
            <a:r>
              <a:rPr lang="en-US" b="1" dirty="0" err="1" smtClean="0">
                <a:solidFill>
                  <a:prstClr val="black"/>
                </a:solidFill>
              </a:rPr>
              <a:t>Efesios</a:t>
            </a:r>
            <a:r>
              <a:rPr lang="en-US" b="1" dirty="0" smtClean="0">
                <a:solidFill>
                  <a:prstClr val="black"/>
                </a:solidFill>
              </a:rPr>
              <a:t> 2:14-15 (NBLA) </a:t>
            </a:r>
            <a:r>
              <a:rPr lang="en-US" dirty="0">
                <a:solidFill>
                  <a:prstClr val="black"/>
                </a:solidFill>
              </a:rPr>
              <a:t/>
            </a:r>
            <a:br>
              <a:rPr lang="en-US" dirty="0">
                <a:solidFill>
                  <a:prstClr val="black"/>
                </a:solidFill>
              </a:rPr>
            </a:br>
            <a:r>
              <a:rPr lang="en-US" baseline="30000" dirty="0" smtClean="0">
                <a:solidFill>
                  <a:prstClr val="black"/>
                </a:solidFill>
              </a:rPr>
              <a:t>14</a:t>
            </a:r>
            <a:r>
              <a:rPr lang="es-ES" dirty="0" smtClean="0">
                <a:solidFill>
                  <a:prstClr val="black"/>
                </a:solidFill>
              </a:rPr>
              <a:t>Porque </a:t>
            </a:r>
            <a:r>
              <a:rPr lang="es-ES" dirty="0">
                <a:solidFill>
                  <a:prstClr val="black"/>
                </a:solidFill>
              </a:rPr>
              <a:t>Él mismo es nuestra paz, y de ambos pueblos hizo uno, derribando la pared intermedia de separación, </a:t>
            </a:r>
          </a:p>
          <a:p>
            <a:pPr defTabSz="913448"/>
            <a:r>
              <a:rPr lang="es-ES" dirty="0" smtClean="0">
                <a:solidFill>
                  <a:prstClr val="black"/>
                </a:solidFill>
              </a:rPr>
              <a:t>15</a:t>
            </a:r>
            <a:r>
              <a:rPr lang="es-ES" dirty="0">
                <a:solidFill>
                  <a:prstClr val="black"/>
                </a:solidFill>
              </a:rPr>
              <a:t>  </a:t>
            </a:r>
            <a:r>
              <a:rPr lang="es-ES" u="sng" dirty="0">
                <a:solidFill>
                  <a:prstClr val="black"/>
                </a:solidFill>
              </a:rPr>
              <a:t>poniendo fin a la enemistad en Su carne, la ley de los mandamientos expresados en ordenanzas</a:t>
            </a:r>
            <a:r>
              <a:rPr lang="es-ES" dirty="0">
                <a:solidFill>
                  <a:prstClr val="black"/>
                </a:solidFill>
              </a:rPr>
              <a:t>, para crear en Él mismo de los dos un nuevo hombre, estableciendo así la paz, </a:t>
            </a:r>
            <a:r>
              <a:rPr lang="en-US" dirty="0" smtClean="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512030116"/>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Visión</a:t>
            </a:r>
            <a:r>
              <a:rPr lang="en-US" dirty="0"/>
              <a:t> de las 70 </a:t>
            </a:r>
            <a:r>
              <a:rPr lang="en-US" dirty="0" err="1"/>
              <a:t>semanas</a:t>
            </a:r>
            <a:endParaRPr lang="en-US" dirty="0"/>
          </a:p>
        </p:txBody>
      </p:sp>
      <p:sp>
        <p:nvSpPr>
          <p:cNvPr id="4" name="TextBox 3"/>
          <p:cNvSpPr txBox="1"/>
          <p:nvPr/>
        </p:nvSpPr>
        <p:spPr>
          <a:xfrm>
            <a:off x="286603" y="1255599"/>
            <a:ext cx="6114197" cy="3170099"/>
          </a:xfrm>
          <a:prstGeom prst="rect">
            <a:avLst/>
          </a:prstGeom>
          <a:noFill/>
        </p:spPr>
        <p:txBody>
          <a:bodyPr wrap="square" rtlCol="0">
            <a:spAutoFit/>
          </a:bodyPr>
          <a:lstStyle/>
          <a:p>
            <a:pPr defTabSz="913448"/>
            <a:r>
              <a:rPr lang="en-US" sz="2000" b="1" dirty="0">
                <a:solidFill>
                  <a:prstClr val="black"/>
                </a:solidFill>
              </a:rPr>
              <a:t>Daniel 9:24 (NBLA) </a:t>
            </a:r>
            <a:r>
              <a:rPr lang="en-US" sz="2000" dirty="0">
                <a:solidFill>
                  <a:prstClr val="black"/>
                </a:solidFill>
              </a:rPr>
              <a:t/>
            </a:r>
            <a:br>
              <a:rPr lang="en-US" sz="2000" dirty="0">
                <a:solidFill>
                  <a:prstClr val="black"/>
                </a:solidFill>
              </a:rPr>
            </a:br>
            <a:r>
              <a:rPr lang="en-US" sz="2000" baseline="30000" dirty="0">
                <a:solidFill>
                  <a:prstClr val="black"/>
                </a:solidFill>
              </a:rPr>
              <a:t>24</a:t>
            </a:r>
            <a:r>
              <a:rPr lang="en-US" sz="2000" dirty="0">
                <a:solidFill>
                  <a:prstClr val="black"/>
                </a:solidFill>
              </a:rPr>
              <a:t> </a:t>
            </a:r>
            <a:r>
              <a:rPr lang="es-ES" sz="2000" dirty="0">
                <a:solidFill>
                  <a:prstClr val="black"/>
                </a:solidFill>
              </a:rPr>
              <a:t>Setenta semanas han sido decretadas </a:t>
            </a:r>
          </a:p>
          <a:p>
            <a:pPr defTabSz="913448"/>
            <a:r>
              <a:rPr lang="es-ES" sz="2000" dirty="0">
                <a:solidFill>
                  <a:prstClr val="black"/>
                </a:solidFill>
              </a:rPr>
              <a:t>sobre tu pueblo y sobre tu santa ciudad, </a:t>
            </a:r>
          </a:p>
          <a:p>
            <a:pPr defTabSz="913448"/>
            <a:r>
              <a:rPr lang="es-ES" sz="2000" dirty="0">
                <a:solidFill>
                  <a:prstClr val="black"/>
                </a:solidFill>
              </a:rPr>
              <a:t>para poner fin a la transgresión, </a:t>
            </a:r>
          </a:p>
          <a:p>
            <a:pPr defTabSz="913448"/>
            <a:r>
              <a:rPr lang="es-ES" sz="2000" u="sng" dirty="0">
                <a:solidFill>
                  <a:prstClr val="black"/>
                </a:solidFill>
              </a:rPr>
              <a:t>para terminar con el pecado</a:t>
            </a:r>
            <a:r>
              <a:rPr lang="es-ES" sz="2000" dirty="0">
                <a:solidFill>
                  <a:prstClr val="black"/>
                </a:solidFill>
              </a:rPr>
              <a:t>, </a:t>
            </a:r>
          </a:p>
          <a:p>
            <a:pPr defTabSz="913448"/>
            <a:r>
              <a:rPr lang="es-ES" sz="2000" dirty="0">
                <a:solidFill>
                  <a:prstClr val="black"/>
                </a:solidFill>
              </a:rPr>
              <a:t>para expiar la iniquidad, </a:t>
            </a:r>
          </a:p>
          <a:p>
            <a:pPr defTabSz="913448"/>
            <a:r>
              <a:rPr lang="es-ES" sz="2000" dirty="0">
                <a:solidFill>
                  <a:prstClr val="black"/>
                </a:solidFill>
              </a:rPr>
              <a:t>para traer justicia eterna, </a:t>
            </a:r>
          </a:p>
          <a:p>
            <a:pPr defTabSz="913448"/>
            <a:r>
              <a:rPr lang="es-ES" sz="2000" dirty="0">
                <a:solidFill>
                  <a:prstClr val="black"/>
                </a:solidFill>
              </a:rPr>
              <a:t>para sellar la visión y la profecía, </a:t>
            </a:r>
          </a:p>
          <a:p>
            <a:pPr defTabSz="913448"/>
            <a:r>
              <a:rPr lang="es-ES" sz="2000" dirty="0">
                <a:solidFill>
                  <a:prstClr val="black"/>
                </a:solidFill>
              </a:rPr>
              <a:t>y para ungir el lugar santísimo. </a:t>
            </a:r>
            <a:r>
              <a:rPr lang="en-US" sz="2000" dirty="0">
                <a:solidFill>
                  <a:prstClr val="black"/>
                </a:solidFill>
              </a:rPr>
              <a:t/>
            </a:r>
            <a:br>
              <a:rPr lang="en-US" sz="2000" dirty="0">
                <a:solidFill>
                  <a:prstClr val="black"/>
                </a:solidFill>
              </a:rPr>
            </a:br>
            <a:endParaRPr lang="en-US" sz="2000" dirty="0">
              <a:solidFill>
                <a:prstClr val="black"/>
              </a:solidFill>
            </a:endParaRPr>
          </a:p>
        </p:txBody>
      </p:sp>
      <p:sp>
        <p:nvSpPr>
          <p:cNvPr id="6" name="TextBox 5"/>
          <p:cNvSpPr txBox="1"/>
          <p:nvPr/>
        </p:nvSpPr>
        <p:spPr>
          <a:xfrm>
            <a:off x="5281698" y="1241945"/>
            <a:ext cx="3698543" cy="3693319"/>
          </a:xfrm>
          <a:prstGeom prst="rect">
            <a:avLst/>
          </a:prstGeom>
          <a:solidFill>
            <a:srgbClr val="FFFF00"/>
          </a:solidFill>
        </p:spPr>
        <p:txBody>
          <a:bodyPr wrap="square" rtlCol="0">
            <a:spAutoFit/>
          </a:bodyPr>
          <a:lstStyle/>
          <a:p>
            <a:pPr defTabSz="913448"/>
            <a:r>
              <a:rPr lang="en-US" b="1" dirty="0" err="1" smtClean="0">
                <a:solidFill>
                  <a:prstClr val="black"/>
                </a:solidFill>
              </a:rPr>
              <a:t>Hebreos</a:t>
            </a:r>
            <a:r>
              <a:rPr lang="en-US" b="1" dirty="0" smtClean="0">
                <a:solidFill>
                  <a:prstClr val="black"/>
                </a:solidFill>
              </a:rPr>
              <a:t> 7:26-27(NBLA) </a:t>
            </a:r>
            <a:r>
              <a:rPr lang="en-US" dirty="0">
                <a:solidFill>
                  <a:prstClr val="black"/>
                </a:solidFill>
              </a:rPr>
              <a:t/>
            </a:r>
            <a:br>
              <a:rPr lang="en-US" dirty="0">
                <a:solidFill>
                  <a:prstClr val="black"/>
                </a:solidFill>
              </a:rPr>
            </a:br>
            <a:r>
              <a:rPr lang="en-US" baseline="30000" dirty="0" smtClean="0">
                <a:solidFill>
                  <a:prstClr val="black"/>
                </a:solidFill>
              </a:rPr>
              <a:t>26</a:t>
            </a:r>
            <a:r>
              <a:rPr lang="es-ES" dirty="0" smtClean="0">
                <a:solidFill>
                  <a:prstClr val="black"/>
                </a:solidFill>
              </a:rPr>
              <a:t>Porque </a:t>
            </a:r>
            <a:r>
              <a:rPr lang="es-ES" dirty="0">
                <a:solidFill>
                  <a:prstClr val="black"/>
                </a:solidFill>
              </a:rPr>
              <a:t>convenía que tuviéramos tal Sumo Sacerdote: santo, inocente, inmaculado, apartado de los pecadores, y exaltado más allá de los cielos, </a:t>
            </a:r>
          </a:p>
          <a:p>
            <a:pPr defTabSz="913448"/>
            <a:r>
              <a:rPr lang="es-ES" dirty="0" smtClean="0">
                <a:solidFill>
                  <a:prstClr val="black"/>
                </a:solidFill>
              </a:rPr>
              <a:t>27</a:t>
            </a:r>
            <a:r>
              <a:rPr lang="es-ES" dirty="0">
                <a:solidFill>
                  <a:prstClr val="black"/>
                </a:solidFill>
              </a:rPr>
              <a:t>  que no necesita, como aquellos sumos sacerdotes, ofrecer sacrificios diariamente, primero por sus propios pecados y después por los pecados del pueblo. </a:t>
            </a:r>
            <a:r>
              <a:rPr lang="es-ES" u="sng" dirty="0">
                <a:solidFill>
                  <a:prstClr val="black"/>
                </a:solidFill>
              </a:rPr>
              <a:t>Porque esto Jesús lo hizo una vez para siempre, cuando Él mismo se ofreció</a:t>
            </a:r>
            <a:r>
              <a:rPr lang="es-ES" dirty="0">
                <a:solidFill>
                  <a:prstClr val="black"/>
                </a:solidFill>
              </a:rPr>
              <a:t>. </a:t>
            </a:r>
            <a:endParaRPr lang="en-US" u="sng" dirty="0">
              <a:solidFill>
                <a:prstClr val="black"/>
              </a:solidFill>
            </a:endParaRPr>
          </a:p>
        </p:txBody>
      </p:sp>
    </p:spTree>
    <p:extLst>
      <p:ext uri="{BB962C8B-B14F-4D97-AF65-F5344CB8AC3E}">
        <p14:creationId xmlns:p14="http://schemas.microsoft.com/office/powerpoint/2010/main" val="2801751322"/>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Visión</a:t>
            </a:r>
            <a:r>
              <a:rPr lang="en-US" dirty="0"/>
              <a:t> de las 70 </a:t>
            </a:r>
            <a:r>
              <a:rPr lang="en-US" dirty="0" err="1"/>
              <a:t>semanas</a:t>
            </a:r>
            <a:endParaRPr lang="en-US" dirty="0"/>
          </a:p>
        </p:txBody>
      </p:sp>
      <p:sp>
        <p:nvSpPr>
          <p:cNvPr id="4" name="TextBox 3"/>
          <p:cNvSpPr txBox="1"/>
          <p:nvPr/>
        </p:nvSpPr>
        <p:spPr>
          <a:xfrm>
            <a:off x="286603" y="1255599"/>
            <a:ext cx="6114197" cy="3170099"/>
          </a:xfrm>
          <a:prstGeom prst="rect">
            <a:avLst/>
          </a:prstGeom>
          <a:noFill/>
        </p:spPr>
        <p:txBody>
          <a:bodyPr wrap="square" rtlCol="0">
            <a:spAutoFit/>
          </a:bodyPr>
          <a:lstStyle/>
          <a:p>
            <a:pPr defTabSz="913448"/>
            <a:r>
              <a:rPr lang="en-US" sz="2000" b="1" dirty="0">
                <a:solidFill>
                  <a:prstClr val="black"/>
                </a:solidFill>
              </a:rPr>
              <a:t>Daniel 9:24 (NBLA) </a:t>
            </a:r>
            <a:r>
              <a:rPr lang="en-US" sz="2000" dirty="0">
                <a:solidFill>
                  <a:prstClr val="black"/>
                </a:solidFill>
              </a:rPr>
              <a:t/>
            </a:r>
            <a:br>
              <a:rPr lang="en-US" sz="2000" dirty="0">
                <a:solidFill>
                  <a:prstClr val="black"/>
                </a:solidFill>
              </a:rPr>
            </a:br>
            <a:r>
              <a:rPr lang="en-US" sz="2000" baseline="30000" dirty="0">
                <a:solidFill>
                  <a:prstClr val="black"/>
                </a:solidFill>
              </a:rPr>
              <a:t>24</a:t>
            </a:r>
            <a:r>
              <a:rPr lang="en-US" sz="2000" dirty="0">
                <a:solidFill>
                  <a:prstClr val="black"/>
                </a:solidFill>
              </a:rPr>
              <a:t> </a:t>
            </a:r>
            <a:r>
              <a:rPr lang="es-ES" sz="2000" dirty="0">
                <a:solidFill>
                  <a:prstClr val="black"/>
                </a:solidFill>
              </a:rPr>
              <a:t>Setenta semanas han sido decretadas </a:t>
            </a:r>
          </a:p>
          <a:p>
            <a:pPr defTabSz="913448"/>
            <a:r>
              <a:rPr lang="es-ES" sz="2000" dirty="0">
                <a:solidFill>
                  <a:prstClr val="black"/>
                </a:solidFill>
              </a:rPr>
              <a:t>sobre tu pueblo y sobre tu santa ciudad, </a:t>
            </a:r>
          </a:p>
          <a:p>
            <a:pPr defTabSz="913448"/>
            <a:r>
              <a:rPr lang="es-ES" sz="2000" dirty="0">
                <a:solidFill>
                  <a:prstClr val="black"/>
                </a:solidFill>
              </a:rPr>
              <a:t>para poner fin a la transgresión, </a:t>
            </a:r>
          </a:p>
          <a:p>
            <a:pPr defTabSz="913448"/>
            <a:r>
              <a:rPr lang="es-ES" sz="2000" dirty="0">
                <a:solidFill>
                  <a:prstClr val="black"/>
                </a:solidFill>
              </a:rPr>
              <a:t>para terminar con el pecado, </a:t>
            </a:r>
          </a:p>
          <a:p>
            <a:pPr defTabSz="913448"/>
            <a:r>
              <a:rPr lang="es-ES" sz="2000" u="sng" dirty="0">
                <a:solidFill>
                  <a:prstClr val="black"/>
                </a:solidFill>
              </a:rPr>
              <a:t>para expiar la iniquidad</a:t>
            </a:r>
            <a:r>
              <a:rPr lang="es-ES" sz="2000" dirty="0">
                <a:solidFill>
                  <a:prstClr val="black"/>
                </a:solidFill>
              </a:rPr>
              <a:t>, </a:t>
            </a:r>
          </a:p>
          <a:p>
            <a:pPr defTabSz="913448"/>
            <a:r>
              <a:rPr lang="es-ES" sz="2000" dirty="0">
                <a:solidFill>
                  <a:prstClr val="black"/>
                </a:solidFill>
              </a:rPr>
              <a:t>para traer justicia eterna, </a:t>
            </a:r>
          </a:p>
          <a:p>
            <a:pPr defTabSz="913448"/>
            <a:r>
              <a:rPr lang="es-ES" sz="2000" dirty="0">
                <a:solidFill>
                  <a:prstClr val="black"/>
                </a:solidFill>
              </a:rPr>
              <a:t>para sellar la visión y la profecía, </a:t>
            </a:r>
          </a:p>
          <a:p>
            <a:pPr defTabSz="913448"/>
            <a:r>
              <a:rPr lang="es-ES" sz="2000" dirty="0">
                <a:solidFill>
                  <a:prstClr val="black"/>
                </a:solidFill>
              </a:rPr>
              <a:t>y para ungir el lugar santísimo. </a:t>
            </a:r>
            <a:r>
              <a:rPr lang="en-US" sz="2000" dirty="0">
                <a:solidFill>
                  <a:prstClr val="black"/>
                </a:solidFill>
              </a:rPr>
              <a:t/>
            </a:r>
            <a:br>
              <a:rPr lang="en-US" sz="2000" dirty="0">
                <a:solidFill>
                  <a:prstClr val="black"/>
                </a:solidFill>
              </a:rPr>
            </a:br>
            <a:endParaRPr lang="en-US" sz="2000" dirty="0">
              <a:solidFill>
                <a:prstClr val="black"/>
              </a:solidFill>
            </a:endParaRPr>
          </a:p>
        </p:txBody>
      </p:sp>
      <p:sp>
        <p:nvSpPr>
          <p:cNvPr id="5" name="TextBox 4"/>
          <p:cNvSpPr txBox="1"/>
          <p:nvPr/>
        </p:nvSpPr>
        <p:spPr>
          <a:xfrm>
            <a:off x="4735785" y="-2442949"/>
            <a:ext cx="5104263" cy="1477328"/>
          </a:xfrm>
          <a:prstGeom prst="rect">
            <a:avLst/>
          </a:prstGeom>
          <a:noFill/>
        </p:spPr>
        <p:txBody>
          <a:bodyPr wrap="square" rtlCol="0">
            <a:spAutoFit/>
          </a:bodyPr>
          <a:lstStyle/>
          <a:p>
            <a:pPr defTabSz="913448"/>
            <a:r>
              <a:rPr lang="en-US" b="1" dirty="0" smtClean="0">
                <a:solidFill>
                  <a:prstClr val="black"/>
                </a:solidFill>
              </a:rPr>
              <a:t>Colossians 2:14(NBLA) </a:t>
            </a:r>
            <a:r>
              <a:rPr lang="en-US" dirty="0">
                <a:solidFill>
                  <a:prstClr val="black"/>
                </a:solidFill>
              </a:rPr>
              <a:t/>
            </a:r>
            <a:br>
              <a:rPr lang="en-US" dirty="0">
                <a:solidFill>
                  <a:prstClr val="black"/>
                </a:solidFill>
              </a:rPr>
            </a:br>
            <a:r>
              <a:rPr lang="en-US" baseline="30000" dirty="0">
                <a:solidFill>
                  <a:prstClr val="black"/>
                </a:solidFill>
              </a:rPr>
              <a:t>14</a:t>
            </a:r>
            <a:r>
              <a:rPr lang="en-US" dirty="0">
                <a:solidFill>
                  <a:prstClr val="black"/>
                </a:solidFill>
              </a:rPr>
              <a:t>having wiped out the handwriting of requirements that was against us, which was contrary to us. And He has taken it out of the way, having nailed it to the cross.  </a:t>
            </a:r>
          </a:p>
        </p:txBody>
      </p:sp>
      <p:sp>
        <p:nvSpPr>
          <p:cNvPr id="6" name="TextBox 5"/>
          <p:cNvSpPr txBox="1"/>
          <p:nvPr/>
        </p:nvSpPr>
        <p:spPr>
          <a:xfrm>
            <a:off x="5281698" y="1241945"/>
            <a:ext cx="3698543" cy="2585323"/>
          </a:xfrm>
          <a:prstGeom prst="rect">
            <a:avLst/>
          </a:prstGeom>
          <a:solidFill>
            <a:srgbClr val="FFFF00"/>
          </a:solidFill>
        </p:spPr>
        <p:txBody>
          <a:bodyPr wrap="square" rtlCol="0">
            <a:spAutoFit/>
          </a:bodyPr>
          <a:lstStyle/>
          <a:p>
            <a:pPr defTabSz="913448"/>
            <a:r>
              <a:rPr lang="en-US" b="1" dirty="0" err="1" smtClean="0">
                <a:solidFill>
                  <a:prstClr val="black"/>
                </a:solidFill>
              </a:rPr>
              <a:t>Colosenses</a:t>
            </a:r>
            <a:r>
              <a:rPr lang="en-US" b="1" dirty="0" smtClean="0">
                <a:solidFill>
                  <a:prstClr val="black"/>
                </a:solidFill>
              </a:rPr>
              <a:t> 1:19-20 (NBLA) </a:t>
            </a:r>
            <a:r>
              <a:rPr lang="en-US" dirty="0">
                <a:solidFill>
                  <a:prstClr val="black"/>
                </a:solidFill>
              </a:rPr>
              <a:t/>
            </a:r>
            <a:br>
              <a:rPr lang="en-US" dirty="0">
                <a:solidFill>
                  <a:prstClr val="black"/>
                </a:solidFill>
              </a:rPr>
            </a:br>
            <a:r>
              <a:rPr lang="en-US" baseline="30000" dirty="0" smtClean="0">
                <a:solidFill>
                  <a:prstClr val="black"/>
                </a:solidFill>
              </a:rPr>
              <a:t>19</a:t>
            </a:r>
            <a:r>
              <a:rPr lang="es-ES" dirty="0" smtClean="0">
                <a:solidFill>
                  <a:prstClr val="black"/>
                </a:solidFill>
              </a:rPr>
              <a:t>Porque </a:t>
            </a:r>
            <a:r>
              <a:rPr lang="es-ES" dirty="0">
                <a:solidFill>
                  <a:prstClr val="black"/>
                </a:solidFill>
              </a:rPr>
              <a:t>agradó al Padre que en Él habitara toda la plenitud, </a:t>
            </a:r>
          </a:p>
          <a:p>
            <a:pPr defTabSz="913448"/>
            <a:r>
              <a:rPr lang="es-ES" dirty="0" smtClean="0">
                <a:solidFill>
                  <a:prstClr val="black"/>
                </a:solidFill>
              </a:rPr>
              <a:t>20</a:t>
            </a:r>
            <a:r>
              <a:rPr lang="es-ES" dirty="0">
                <a:solidFill>
                  <a:prstClr val="black"/>
                </a:solidFill>
              </a:rPr>
              <a:t>  </a:t>
            </a:r>
            <a:r>
              <a:rPr lang="es-ES" u="sng" dirty="0">
                <a:solidFill>
                  <a:prstClr val="black"/>
                </a:solidFill>
              </a:rPr>
              <a:t>y por medio de Él reconciliar todas las cosas consigo, habiendo hecho la paz por medio de la sangre de Su cruz, por medio de Él, repito, ya sean las que están en la tierra o las que están en los cielos</a:t>
            </a:r>
            <a:r>
              <a:rPr lang="es-ES" dirty="0">
                <a:solidFill>
                  <a:prstClr val="black"/>
                </a:solidFill>
              </a:rPr>
              <a:t>. </a:t>
            </a:r>
            <a:endParaRPr lang="en-US" u="sng" dirty="0">
              <a:solidFill>
                <a:prstClr val="black"/>
              </a:solidFill>
            </a:endParaRPr>
          </a:p>
        </p:txBody>
      </p:sp>
    </p:spTree>
    <p:extLst>
      <p:ext uri="{BB962C8B-B14F-4D97-AF65-F5344CB8AC3E}">
        <p14:creationId xmlns:p14="http://schemas.microsoft.com/office/powerpoint/2010/main" val="1827340694"/>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Visión</a:t>
            </a:r>
            <a:r>
              <a:rPr lang="en-US" dirty="0"/>
              <a:t> de las 70 </a:t>
            </a:r>
            <a:r>
              <a:rPr lang="en-US" dirty="0" err="1"/>
              <a:t>semanas</a:t>
            </a:r>
            <a:endParaRPr lang="en-US" dirty="0"/>
          </a:p>
        </p:txBody>
      </p:sp>
      <p:sp>
        <p:nvSpPr>
          <p:cNvPr id="4" name="TextBox 3"/>
          <p:cNvSpPr txBox="1"/>
          <p:nvPr/>
        </p:nvSpPr>
        <p:spPr>
          <a:xfrm>
            <a:off x="286603" y="1255599"/>
            <a:ext cx="6114197" cy="3170099"/>
          </a:xfrm>
          <a:prstGeom prst="rect">
            <a:avLst/>
          </a:prstGeom>
          <a:noFill/>
        </p:spPr>
        <p:txBody>
          <a:bodyPr wrap="square" rtlCol="0">
            <a:spAutoFit/>
          </a:bodyPr>
          <a:lstStyle/>
          <a:p>
            <a:pPr defTabSz="913448"/>
            <a:r>
              <a:rPr lang="en-US" sz="2000" b="1" dirty="0">
                <a:solidFill>
                  <a:prstClr val="black"/>
                </a:solidFill>
              </a:rPr>
              <a:t>Daniel 9:24 (NBLA) </a:t>
            </a:r>
            <a:r>
              <a:rPr lang="en-US" sz="2000" dirty="0">
                <a:solidFill>
                  <a:prstClr val="black"/>
                </a:solidFill>
              </a:rPr>
              <a:t/>
            </a:r>
            <a:br>
              <a:rPr lang="en-US" sz="2000" dirty="0">
                <a:solidFill>
                  <a:prstClr val="black"/>
                </a:solidFill>
              </a:rPr>
            </a:br>
            <a:r>
              <a:rPr lang="en-US" sz="2000" baseline="30000" dirty="0">
                <a:solidFill>
                  <a:prstClr val="black"/>
                </a:solidFill>
              </a:rPr>
              <a:t>24</a:t>
            </a:r>
            <a:r>
              <a:rPr lang="en-US" sz="2000" dirty="0">
                <a:solidFill>
                  <a:prstClr val="black"/>
                </a:solidFill>
              </a:rPr>
              <a:t> </a:t>
            </a:r>
            <a:r>
              <a:rPr lang="es-ES" sz="2000" dirty="0">
                <a:solidFill>
                  <a:prstClr val="black"/>
                </a:solidFill>
              </a:rPr>
              <a:t>Setenta semanas han sido decretadas </a:t>
            </a:r>
          </a:p>
          <a:p>
            <a:pPr defTabSz="913448"/>
            <a:r>
              <a:rPr lang="es-ES" sz="2000" dirty="0">
                <a:solidFill>
                  <a:prstClr val="black"/>
                </a:solidFill>
              </a:rPr>
              <a:t>sobre tu pueblo y sobre tu santa ciudad, </a:t>
            </a:r>
          </a:p>
          <a:p>
            <a:pPr defTabSz="913448"/>
            <a:r>
              <a:rPr lang="es-ES" sz="2000" dirty="0">
                <a:solidFill>
                  <a:prstClr val="black"/>
                </a:solidFill>
              </a:rPr>
              <a:t>para poner fin a la transgresión, </a:t>
            </a:r>
          </a:p>
          <a:p>
            <a:pPr defTabSz="913448"/>
            <a:r>
              <a:rPr lang="es-ES" sz="2000" dirty="0">
                <a:solidFill>
                  <a:prstClr val="black"/>
                </a:solidFill>
              </a:rPr>
              <a:t>para terminar con el pecado, </a:t>
            </a:r>
          </a:p>
          <a:p>
            <a:pPr defTabSz="913448"/>
            <a:r>
              <a:rPr lang="es-ES" sz="2000" dirty="0">
                <a:solidFill>
                  <a:prstClr val="black"/>
                </a:solidFill>
              </a:rPr>
              <a:t>para expiar la iniquidad, </a:t>
            </a:r>
          </a:p>
          <a:p>
            <a:pPr defTabSz="913448"/>
            <a:r>
              <a:rPr lang="es-ES" sz="2000" u="sng" dirty="0">
                <a:solidFill>
                  <a:prstClr val="black"/>
                </a:solidFill>
              </a:rPr>
              <a:t>para traer justicia eterna</a:t>
            </a:r>
            <a:r>
              <a:rPr lang="es-ES" sz="2000" dirty="0">
                <a:solidFill>
                  <a:prstClr val="black"/>
                </a:solidFill>
              </a:rPr>
              <a:t>, </a:t>
            </a:r>
          </a:p>
          <a:p>
            <a:pPr defTabSz="913448"/>
            <a:r>
              <a:rPr lang="es-ES" sz="2000" dirty="0">
                <a:solidFill>
                  <a:prstClr val="black"/>
                </a:solidFill>
              </a:rPr>
              <a:t>para sellar la visión y la profecía, </a:t>
            </a:r>
          </a:p>
          <a:p>
            <a:pPr defTabSz="913448"/>
            <a:r>
              <a:rPr lang="es-ES" sz="2000" dirty="0">
                <a:solidFill>
                  <a:prstClr val="black"/>
                </a:solidFill>
              </a:rPr>
              <a:t>y para ungir el lugar santísimo. </a:t>
            </a:r>
            <a:r>
              <a:rPr lang="en-US" sz="2000" dirty="0">
                <a:solidFill>
                  <a:prstClr val="black"/>
                </a:solidFill>
              </a:rPr>
              <a:t/>
            </a:r>
            <a:br>
              <a:rPr lang="en-US" sz="2000" dirty="0">
                <a:solidFill>
                  <a:prstClr val="black"/>
                </a:solidFill>
              </a:rPr>
            </a:br>
            <a:endParaRPr lang="en-US" sz="2000" dirty="0">
              <a:solidFill>
                <a:prstClr val="black"/>
              </a:solidFill>
            </a:endParaRPr>
          </a:p>
        </p:txBody>
      </p:sp>
      <p:sp>
        <p:nvSpPr>
          <p:cNvPr id="6" name="TextBox 5"/>
          <p:cNvSpPr txBox="1"/>
          <p:nvPr/>
        </p:nvSpPr>
        <p:spPr>
          <a:xfrm>
            <a:off x="5281698" y="1241945"/>
            <a:ext cx="3698543" cy="2585323"/>
          </a:xfrm>
          <a:prstGeom prst="rect">
            <a:avLst/>
          </a:prstGeom>
          <a:solidFill>
            <a:srgbClr val="FFFF00"/>
          </a:solidFill>
        </p:spPr>
        <p:txBody>
          <a:bodyPr wrap="square" rtlCol="0">
            <a:spAutoFit/>
          </a:bodyPr>
          <a:lstStyle/>
          <a:p>
            <a:pPr defTabSz="913448"/>
            <a:r>
              <a:rPr lang="en-US" b="1" dirty="0" smtClean="0">
                <a:solidFill>
                  <a:prstClr val="black"/>
                </a:solidFill>
              </a:rPr>
              <a:t>2 </a:t>
            </a:r>
            <a:r>
              <a:rPr lang="en-US" b="1" dirty="0" err="1" smtClean="0">
                <a:solidFill>
                  <a:prstClr val="black"/>
                </a:solidFill>
              </a:rPr>
              <a:t>Corintios</a:t>
            </a:r>
            <a:r>
              <a:rPr lang="en-US" b="1" dirty="0" smtClean="0">
                <a:solidFill>
                  <a:prstClr val="black"/>
                </a:solidFill>
              </a:rPr>
              <a:t> 5:20-21 (NBLA) </a:t>
            </a:r>
            <a:r>
              <a:rPr lang="en-US" dirty="0">
                <a:solidFill>
                  <a:prstClr val="black"/>
                </a:solidFill>
              </a:rPr>
              <a:t/>
            </a:r>
            <a:br>
              <a:rPr lang="en-US" dirty="0">
                <a:solidFill>
                  <a:prstClr val="black"/>
                </a:solidFill>
              </a:rPr>
            </a:br>
            <a:r>
              <a:rPr lang="en-US" baseline="30000" dirty="0" smtClean="0">
                <a:solidFill>
                  <a:prstClr val="black"/>
                </a:solidFill>
              </a:rPr>
              <a:t>20</a:t>
            </a:r>
            <a:r>
              <a:rPr lang="es-ES" dirty="0" smtClean="0">
                <a:solidFill>
                  <a:prstClr val="black"/>
                </a:solidFill>
              </a:rPr>
              <a:t>Por </a:t>
            </a:r>
            <a:r>
              <a:rPr lang="es-ES" dirty="0">
                <a:solidFill>
                  <a:prstClr val="black"/>
                </a:solidFill>
              </a:rPr>
              <a:t>tanto, somos embajadores de Cristo, como si Dios rogara por medio de nosotros, en nombre de Cristo les rogamos: ¡Reconcíliense con Dios! </a:t>
            </a:r>
          </a:p>
          <a:p>
            <a:pPr defTabSz="913448"/>
            <a:r>
              <a:rPr lang="es-ES" dirty="0" smtClean="0">
                <a:solidFill>
                  <a:prstClr val="black"/>
                </a:solidFill>
              </a:rPr>
              <a:t>21</a:t>
            </a:r>
            <a:r>
              <a:rPr lang="es-ES" dirty="0">
                <a:solidFill>
                  <a:prstClr val="black"/>
                </a:solidFill>
              </a:rPr>
              <a:t>  </a:t>
            </a:r>
            <a:r>
              <a:rPr lang="es-ES" u="sng" dirty="0">
                <a:solidFill>
                  <a:prstClr val="black"/>
                </a:solidFill>
              </a:rPr>
              <a:t>Al que no conoció pecado, lo hizo pecado por nosotros, para que fuéramos hechos justicia de Dios en Él</a:t>
            </a:r>
            <a:r>
              <a:rPr lang="es-ES" dirty="0">
                <a:solidFill>
                  <a:prstClr val="black"/>
                </a:solidFill>
              </a:rPr>
              <a:t>. </a:t>
            </a:r>
            <a:endParaRPr lang="en-US" u="sng" dirty="0">
              <a:solidFill>
                <a:prstClr val="black"/>
              </a:solidFill>
            </a:endParaRPr>
          </a:p>
        </p:txBody>
      </p:sp>
    </p:spTree>
    <p:extLst>
      <p:ext uri="{BB962C8B-B14F-4D97-AF65-F5344CB8AC3E}">
        <p14:creationId xmlns:p14="http://schemas.microsoft.com/office/powerpoint/2010/main" val="507997609"/>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Visión</a:t>
            </a:r>
            <a:r>
              <a:rPr lang="en-US" dirty="0"/>
              <a:t> de las 70 </a:t>
            </a:r>
            <a:r>
              <a:rPr lang="en-US" dirty="0" err="1"/>
              <a:t>semanas</a:t>
            </a:r>
            <a:endParaRPr lang="en-US" dirty="0"/>
          </a:p>
        </p:txBody>
      </p:sp>
      <p:sp>
        <p:nvSpPr>
          <p:cNvPr id="4" name="TextBox 3"/>
          <p:cNvSpPr txBox="1"/>
          <p:nvPr/>
        </p:nvSpPr>
        <p:spPr>
          <a:xfrm>
            <a:off x="286603" y="1255599"/>
            <a:ext cx="6114197" cy="3170099"/>
          </a:xfrm>
          <a:prstGeom prst="rect">
            <a:avLst/>
          </a:prstGeom>
          <a:noFill/>
        </p:spPr>
        <p:txBody>
          <a:bodyPr wrap="square" rtlCol="0">
            <a:spAutoFit/>
          </a:bodyPr>
          <a:lstStyle/>
          <a:p>
            <a:pPr defTabSz="913448"/>
            <a:r>
              <a:rPr lang="en-US" sz="2000" b="1" dirty="0" smtClean="0">
                <a:solidFill>
                  <a:prstClr val="black"/>
                </a:solidFill>
              </a:rPr>
              <a:t>Daniel 9:24 (NBLA) </a:t>
            </a:r>
            <a:r>
              <a:rPr lang="en-US" sz="2000" dirty="0">
                <a:solidFill>
                  <a:prstClr val="black"/>
                </a:solidFill>
              </a:rPr>
              <a:t/>
            </a:r>
            <a:br>
              <a:rPr lang="en-US" sz="2000" dirty="0">
                <a:solidFill>
                  <a:prstClr val="black"/>
                </a:solidFill>
              </a:rPr>
            </a:br>
            <a:r>
              <a:rPr lang="en-US" sz="2000" baseline="30000" dirty="0">
                <a:solidFill>
                  <a:prstClr val="black"/>
                </a:solidFill>
              </a:rPr>
              <a:t>24</a:t>
            </a:r>
            <a:r>
              <a:rPr lang="en-US" sz="2000" dirty="0">
                <a:solidFill>
                  <a:prstClr val="black"/>
                </a:solidFill>
              </a:rPr>
              <a:t> </a:t>
            </a:r>
            <a:r>
              <a:rPr lang="es-ES" sz="2000" dirty="0">
                <a:solidFill>
                  <a:prstClr val="black"/>
                </a:solidFill>
              </a:rPr>
              <a:t>Setenta semanas han sido decretadas </a:t>
            </a:r>
          </a:p>
          <a:p>
            <a:pPr defTabSz="913448"/>
            <a:r>
              <a:rPr lang="es-ES" sz="2000" dirty="0">
                <a:solidFill>
                  <a:prstClr val="black"/>
                </a:solidFill>
              </a:rPr>
              <a:t>sobre tu pueblo y sobre tu santa ciudad, </a:t>
            </a:r>
          </a:p>
          <a:p>
            <a:pPr defTabSz="913448"/>
            <a:r>
              <a:rPr lang="es-ES" sz="2000" dirty="0">
                <a:solidFill>
                  <a:prstClr val="black"/>
                </a:solidFill>
              </a:rPr>
              <a:t>para poner fin a la transgresión, </a:t>
            </a:r>
          </a:p>
          <a:p>
            <a:pPr defTabSz="913448"/>
            <a:r>
              <a:rPr lang="es-ES" sz="2000" dirty="0">
                <a:solidFill>
                  <a:prstClr val="black"/>
                </a:solidFill>
              </a:rPr>
              <a:t>para terminar con el pecado, </a:t>
            </a:r>
          </a:p>
          <a:p>
            <a:pPr defTabSz="913448"/>
            <a:r>
              <a:rPr lang="es-ES" sz="2000" dirty="0">
                <a:solidFill>
                  <a:prstClr val="black"/>
                </a:solidFill>
              </a:rPr>
              <a:t>para expiar la iniquidad, </a:t>
            </a:r>
          </a:p>
          <a:p>
            <a:pPr defTabSz="913448"/>
            <a:r>
              <a:rPr lang="es-ES" sz="2000" dirty="0">
                <a:solidFill>
                  <a:prstClr val="black"/>
                </a:solidFill>
              </a:rPr>
              <a:t>para traer justicia eterna, </a:t>
            </a:r>
          </a:p>
          <a:p>
            <a:pPr defTabSz="913448"/>
            <a:r>
              <a:rPr lang="es-ES" sz="2000" u="sng" dirty="0">
                <a:solidFill>
                  <a:prstClr val="black"/>
                </a:solidFill>
              </a:rPr>
              <a:t>para sellar la visión y la profecía</a:t>
            </a:r>
            <a:r>
              <a:rPr lang="es-ES" sz="2000" dirty="0">
                <a:solidFill>
                  <a:prstClr val="black"/>
                </a:solidFill>
              </a:rPr>
              <a:t>, </a:t>
            </a:r>
          </a:p>
          <a:p>
            <a:pPr defTabSz="913448"/>
            <a:r>
              <a:rPr lang="es-ES" sz="2000" dirty="0">
                <a:solidFill>
                  <a:prstClr val="black"/>
                </a:solidFill>
              </a:rPr>
              <a:t>y para ungir el lugar santísimo. </a:t>
            </a:r>
            <a:r>
              <a:rPr lang="en-US" sz="2000" dirty="0">
                <a:solidFill>
                  <a:prstClr val="black"/>
                </a:solidFill>
              </a:rPr>
              <a:t/>
            </a:r>
            <a:br>
              <a:rPr lang="en-US" sz="2000" dirty="0">
                <a:solidFill>
                  <a:prstClr val="black"/>
                </a:solidFill>
              </a:rPr>
            </a:br>
            <a:endParaRPr lang="en-US" sz="2000" dirty="0">
              <a:solidFill>
                <a:prstClr val="black"/>
              </a:solidFill>
            </a:endParaRPr>
          </a:p>
        </p:txBody>
      </p:sp>
      <p:sp>
        <p:nvSpPr>
          <p:cNvPr id="6" name="TextBox 5"/>
          <p:cNvSpPr txBox="1"/>
          <p:nvPr/>
        </p:nvSpPr>
        <p:spPr>
          <a:xfrm>
            <a:off x="5281698" y="1241945"/>
            <a:ext cx="3698543" cy="2585323"/>
          </a:xfrm>
          <a:prstGeom prst="rect">
            <a:avLst/>
          </a:prstGeom>
          <a:solidFill>
            <a:srgbClr val="FFFF00"/>
          </a:solidFill>
        </p:spPr>
        <p:txBody>
          <a:bodyPr wrap="square" rtlCol="0">
            <a:spAutoFit/>
          </a:bodyPr>
          <a:lstStyle/>
          <a:p>
            <a:pPr defTabSz="913448"/>
            <a:r>
              <a:rPr lang="en-US" b="1" dirty="0" smtClean="0">
                <a:solidFill>
                  <a:prstClr val="black"/>
                </a:solidFill>
              </a:rPr>
              <a:t>Judas 1:3 (NBLA) </a:t>
            </a:r>
            <a:r>
              <a:rPr lang="en-US" dirty="0">
                <a:solidFill>
                  <a:prstClr val="black"/>
                </a:solidFill>
              </a:rPr>
              <a:t/>
            </a:r>
            <a:br>
              <a:rPr lang="en-US" dirty="0">
                <a:solidFill>
                  <a:prstClr val="black"/>
                </a:solidFill>
              </a:rPr>
            </a:br>
            <a:r>
              <a:rPr lang="en-US" baseline="30000" dirty="0" smtClean="0">
                <a:solidFill>
                  <a:prstClr val="black"/>
                </a:solidFill>
              </a:rPr>
              <a:t>3</a:t>
            </a:r>
            <a:r>
              <a:rPr lang="es-ES" dirty="0" smtClean="0">
                <a:solidFill>
                  <a:prstClr val="black"/>
                </a:solidFill>
              </a:rPr>
              <a:t>Amados</a:t>
            </a:r>
            <a:r>
              <a:rPr lang="es-ES" dirty="0">
                <a:solidFill>
                  <a:prstClr val="black"/>
                </a:solidFill>
              </a:rPr>
              <a:t>, por el gran empeño que tenía en escribirles acerca de nuestra común salvación, he sentido la necesidad de escribirles exhortándolos a luchar ardientemente por </a:t>
            </a:r>
            <a:r>
              <a:rPr lang="es-ES" u="sng" dirty="0">
                <a:solidFill>
                  <a:prstClr val="black"/>
                </a:solidFill>
              </a:rPr>
              <a:t>la fe que de una vez para siempre fue entregada a los santos</a:t>
            </a:r>
            <a:r>
              <a:rPr lang="es-ES" dirty="0">
                <a:solidFill>
                  <a:prstClr val="black"/>
                </a:solidFill>
              </a:rPr>
              <a:t>. </a:t>
            </a:r>
            <a:endParaRPr lang="en-US" u="sng" dirty="0">
              <a:solidFill>
                <a:prstClr val="black"/>
              </a:solidFill>
            </a:endParaRPr>
          </a:p>
        </p:txBody>
      </p:sp>
    </p:spTree>
    <p:extLst>
      <p:ext uri="{BB962C8B-B14F-4D97-AF65-F5344CB8AC3E}">
        <p14:creationId xmlns:p14="http://schemas.microsoft.com/office/powerpoint/2010/main" val="1080647114"/>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Visión</a:t>
            </a:r>
            <a:r>
              <a:rPr lang="en-US" dirty="0"/>
              <a:t> de las 70 </a:t>
            </a:r>
            <a:r>
              <a:rPr lang="en-US" dirty="0" err="1"/>
              <a:t>semanas</a:t>
            </a:r>
            <a:endParaRPr lang="en-US" dirty="0"/>
          </a:p>
        </p:txBody>
      </p:sp>
      <p:sp>
        <p:nvSpPr>
          <p:cNvPr id="4" name="TextBox 3"/>
          <p:cNvSpPr txBox="1"/>
          <p:nvPr/>
        </p:nvSpPr>
        <p:spPr>
          <a:xfrm>
            <a:off x="286603" y="1255599"/>
            <a:ext cx="6114197" cy="3170099"/>
          </a:xfrm>
          <a:prstGeom prst="rect">
            <a:avLst/>
          </a:prstGeom>
          <a:noFill/>
        </p:spPr>
        <p:txBody>
          <a:bodyPr wrap="square" rtlCol="0">
            <a:spAutoFit/>
          </a:bodyPr>
          <a:lstStyle/>
          <a:p>
            <a:pPr defTabSz="913448"/>
            <a:r>
              <a:rPr lang="en-US" sz="2000" b="1" dirty="0">
                <a:solidFill>
                  <a:prstClr val="black"/>
                </a:solidFill>
              </a:rPr>
              <a:t>Daniel 9:24 (NBLA) </a:t>
            </a:r>
            <a:r>
              <a:rPr lang="en-US" sz="2000" dirty="0">
                <a:solidFill>
                  <a:prstClr val="black"/>
                </a:solidFill>
              </a:rPr>
              <a:t/>
            </a:r>
            <a:br>
              <a:rPr lang="en-US" sz="2000" dirty="0">
                <a:solidFill>
                  <a:prstClr val="black"/>
                </a:solidFill>
              </a:rPr>
            </a:br>
            <a:r>
              <a:rPr lang="en-US" sz="2000" baseline="30000" dirty="0">
                <a:solidFill>
                  <a:prstClr val="black"/>
                </a:solidFill>
              </a:rPr>
              <a:t>24</a:t>
            </a:r>
            <a:r>
              <a:rPr lang="en-US" sz="2000" dirty="0">
                <a:solidFill>
                  <a:prstClr val="black"/>
                </a:solidFill>
              </a:rPr>
              <a:t> </a:t>
            </a:r>
            <a:r>
              <a:rPr lang="es-ES" sz="2000" dirty="0">
                <a:solidFill>
                  <a:prstClr val="black"/>
                </a:solidFill>
              </a:rPr>
              <a:t>Setenta semanas han sido decretadas </a:t>
            </a:r>
          </a:p>
          <a:p>
            <a:pPr defTabSz="913448"/>
            <a:r>
              <a:rPr lang="es-ES" sz="2000" dirty="0">
                <a:solidFill>
                  <a:prstClr val="black"/>
                </a:solidFill>
              </a:rPr>
              <a:t>sobre tu pueblo y sobre tu santa ciudad, </a:t>
            </a:r>
          </a:p>
          <a:p>
            <a:pPr defTabSz="913448"/>
            <a:r>
              <a:rPr lang="es-ES" sz="2000" dirty="0">
                <a:solidFill>
                  <a:prstClr val="black"/>
                </a:solidFill>
              </a:rPr>
              <a:t>para poner fin a la transgresión, </a:t>
            </a:r>
          </a:p>
          <a:p>
            <a:pPr defTabSz="913448"/>
            <a:r>
              <a:rPr lang="es-ES" sz="2000" dirty="0">
                <a:solidFill>
                  <a:prstClr val="black"/>
                </a:solidFill>
              </a:rPr>
              <a:t>para terminar con el pecado, </a:t>
            </a:r>
          </a:p>
          <a:p>
            <a:pPr defTabSz="913448"/>
            <a:r>
              <a:rPr lang="es-ES" sz="2000" dirty="0">
                <a:solidFill>
                  <a:prstClr val="black"/>
                </a:solidFill>
              </a:rPr>
              <a:t>para expiar la iniquidad, </a:t>
            </a:r>
          </a:p>
          <a:p>
            <a:pPr defTabSz="913448"/>
            <a:r>
              <a:rPr lang="es-ES" sz="2000" dirty="0">
                <a:solidFill>
                  <a:prstClr val="black"/>
                </a:solidFill>
              </a:rPr>
              <a:t>para traer justicia eterna, </a:t>
            </a:r>
          </a:p>
          <a:p>
            <a:pPr defTabSz="913448"/>
            <a:r>
              <a:rPr lang="es-ES" sz="2000" dirty="0">
                <a:solidFill>
                  <a:prstClr val="black"/>
                </a:solidFill>
              </a:rPr>
              <a:t>para sellar la visión y la profecía, </a:t>
            </a:r>
          </a:p>
          <a:p>
            <a:pPr defTabSz="913448"/>
            <a:r>
              <a:rPr lang="es-ES" sz="2000" dirty="0">
                <a:solidFill>
                  <a:prstClr val="black"/>
                </a:solidFill>
              </a:rPr>
              <a:t>y </a:t>
            </a:r>
            <a:r>
              <a:rPr lang="es-ES" sz="2000" u="sng" dirty="0">
                <a:solidFill>
                  <a:prstClr val="black"/>
                </a:solidFill>
              </a:rPr>
              <a:t>para ungir el lugar santísimo</a:t>
            </a:r>
            <a:r>
              <a:rPr lang="es-ES" sz="2000" dirty="0">
                <a:solidFill>
                  <a:prstClr val="black"/>
                </a:solidFill>
              </a:rPr>
              <a:t>. </a:t>
            </a:r>
            <a:r>
              <a:rPr lang="en-US" sz="2000" dirty="0">
                <a:solidFill>
                  <a:prstClr val="black"/>
                </a:solidFill>
              </a:rPr>
              <a:t/>
            </a:r>
            <a:br>
              <a:rPr lang="en-US" sz="2000" dirty="0">
                <a:solidFill>
                  <a:prstClr val="black"/>
                </a:solidFill>
              </a:rPr>
            </a:br>
            <a:endParaRPr lang="en-US" sz="2000" dirty="0">
              <a:solidFill>
                <a:prstClr val="black"/>
              </a:solidFill>
            </a:endParaRPr>
          </a:p>
        </p:txBody>
      </p:sp>
      <p:sp>
        <p:nvSpPr>
          <p:cNvPr id="6" name="TextBox 5"/>
          <p:cNvSpPr txBox="1"/>
          <p:nvPr/>
        </p:nvSpPr>
        <p:spPr>
          <a:xfrm>
            <a:off x="4694830" y="1241945"/>
            <a:ext cx="4449170" cy="3139321"/>
          </a:xfrm>
          <a:prstGeom prst="rect">
            <a:avLst/>
          </a:prstGeom>
          <a:solidFill>
            <a:srgbClr val="FFFF00"/>
          </a:solidFill>
        </p:spPr>
        <p:txBody>
          <a:bodyPr wrap="square" rtlCol="0">
            <a:spAutoFit/>
          </a:bodyPr>
          <a:lstStyle/>
          <a:p>
            <a:pPr defTabSz="913448"/>
            <a:r>
              <a:rPr lang="en-US" b="1" dirty="0" err="1" smtClean="0">
                <a:solidFill>
                  <a:prstClr val="black"/>
                </a:solidFill>
              </a:rPr>
              <a:t>Hebreos</a:t>
            </a:r>
            <a:r>
              <a:rPr lang="en-US" b="1" dirty="0" smtClean="0">
                <a:solidFill>
                  <a:prstClr val="black"/>
                </a:solidFill>
              </a:rPr>
              <a:t> 1:8-9 (NBLA) </a:t>
            </a:r>
            <a:r>
              <a:rPr lang="en-US" dirty="0">
                <a:solidFill>
                  <a:prstClr val="black"/>
                </a:solidFill>
              </a:rPr>
              <a:t/>
            </a:r>
            <a:br>
              <a:rPr lang="en-US" dirty="0">
                <a:solidFill>
                  <a:prstClr val="black"/>
                </a:solidFill>
              </a:rPr>
            </a:br>
            <a:r>
              <a:rPr lang="en-US" baseline="30000" dirty="0" smtClean="0">
                <a:solidFill>
                  <a:prstClr val="black"/>
                </a:solidFill>
              </a:rPr>
              <a:t>8</a:t>
            </a:r>
            <a:r>
              <a:rPr lang="es-ES" dirty="0" smtClean="0">
                <a:solidFill>
                  <a:prstClr val="black"/>
                </a:solidFill>
              </a:rPr>
              <a:t>Pero </a:t>
            </a:r>
            <a:r>
              <a:rPr lang="es-ES" dirty="0">
                <a:solidFill>
                  <a:prstClr val="black"/>
                </a:solidFill>
              </a:rPr>
              <a:t>del Hijo dice: </a:t>
            </a:r>
            <a:endParaRPr lang="es-ES" dirty="0" smtClean="0">
              <a:solidFill>
                <a:prstClr val="black"/>
              </a:solidFill>
            </a:endParaRPr>
          </a:p>
          <a:p>
            <a:pPr defTabSz="913448"/>
            <a:r>
              <a:rPr lang="es-ES" dirty="0" smtClean="0">
                <a:solidFill>
                  <a:prstClr val="black"/>
                </a:solidFill>
              </a:rPr>
              <a:t>«</a:t>
            </a:r>
            <a:r>
              <a:rPr lang="es-ES" dirty="0">
                <a:solidFill>
                  <a:prstClr val="black"/>
                </a:solidFill>
              </a:rPr>
              <a:t>TU TRONO, OH DIOS, ES POR LOS SIGLOS DE LOS SIGLOS, </a:t>
            </a:r>
            <a:endParaRPr lang="es-ES" dirty="0" smtClean="0">
              <a:solidFill>
                <a:prstClr val="black"/>
              </a:solidFill>
            </a:endParaRPr>
          </a:p>
          <a:p>
            <a:pPr defTabSz="913448"/>
            <a:r>
              <a:rPr lang="es-ES" dirty="0" smtClean="0">
                <a:solidFill>
                  <a:prstClr val="black"/>
                </a:solidFill>
              </a:rPr>
              <a:t>Y </a:t>
            </a:r>
            <a:r>
              <a:rPr lang="es-ES" dirty="0">
                <a:solidFill>
                  <a:prstClr val="black"/>
                </a:solidFill>
              </a:rPr>
              <a:t>CETRO DE EQUIDAD ES EL CETRO DE TU REINO. </a:t>
            </a:r>
          </a:p>
          <a:p>
            <a:pPr defTabSz="913448"/>
            <a:r>
              <a:rPr lang="es-ES" dirty="0" smtClean="0">
                <a:solidFill>
                  <a:prstClr val="black"/>
                </a:solidFill>
              </a:rPr>
              <a:t>9</a:t>
            </a:r>
            <a:r>
              <a:rPr lang="es-ES" dirty="0">
                <a:solidFill>
                  <a:prstClr val="black"/>
                </a:solidFill>
              </a:rPr>
              <a:t>  HAS AMADO LA JUSTICIA Y ABORRECIDO LA INIQUIDAD; </a:t>
            </a:r>
            <a:endParaRPr lang="es-ES" dirty="0" smtClean="0">
              <a:solidFill>
                <a:prstClr val="black"/>
              </a:solidFill>
            </a:endParaRPr>
          </a:p>
          <a:p>
            <a:pPr defTabSz="913448"/>
            <a:r>
              <a:rPr lang="es-ES" dirty="0" smtClean="0">
                <a:solidFill>
                  <a:prstClr val="black"/>
                </a:solidFill>
              </a:rPr>
              <a:t>POR </a:t>
            </a:r>
            <a:r>
              <a:rPr lang="es-ES" dirty="0">
                <a:solidFill>
                  <a:prstClr val="black"/>
                </a:solidFill>
              </a:rPr>
              <a:t>LO CUAL DIOS, TU DIOS, TE HA UNGIDO CON ÓLEO DE ALEGRÍA MÁS QUE A TUS COMPAÑEROS». </a:t>
            </a:r>
            <a:endParaRPr lang="en-US" dirty="0">
              <a:solidFill>
                <a:prstClr val="black"/>
              </a:solidFill>
            </a:endParaRPr>
          </a:p>
        </p:txBody>
      </p:sp>
    </p:spTree>
    <p:extLst>
      <p:ext uri="{BB962C8B-B14F-4D97-AF65-F5344CB8AC3E}">
        <p14:creationId xmlns:p14="http://schemas.microsoft.com/office/powerpoint/2010/main" val="20511326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8248" y="-1"/>
            <a:ext cx="9123067" cy="5715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60097" y="5463396"/>
            <a:ext cx="2553904" cy="230832"/>
          </a:xfrm>
          <a:prstGeom prst="rect">
            <a:avLst/>
          </a:prstGeom>
          <a:noFill/>
        </p:spPr>
        <p:txBody>
          <a:bodyPr wrap="none" rtlCol="0">
            <a:spAutoFit/>
          </a:bodyPr>
          <a:lstStyle/>
          <a:p>
            <a:r>
              <a:rPr lang="en-US" sz="900" dirty="0" err="1" smtClean="0">
                <a:solidFill>
                  <a:prstClr val="black"/>
                </a:solidFill>
              </a:rPr>
              <a:t>Basado</a:t>
            </a:r>
            <a:r>
              <a:rPr lang="en-US" sz="900" dirty="0" smtClean="0">
                <a:solidFill>
                  <a:prstClr val="black"/>
                </a:solidFill>
              </a:rPr>
              <a:t> </a:t>
            </a:r>
            <a:r>
              <a:rPr lang="en-US" sz="900" dirty="0" err="1" smtClean="0">
                <a:solidFill>
                  <a:prstClr val="black"/>
                </a:solidFill>
              </a:rPr>
              <a:t>en</a:t>
            </a:r>
            <a:r>
              <a:rPr lang="en-US" sz="900" dirty="0" smtClean="0">
                <a:solidFill>
                  <a:prstClr val="black"/>
                </a:solidFill>
              </a:rPr>
              <a:t> </a:t>
            </a:r>
            <a:r>
              <a:rPr lang="en-US" sz="900" dirty="0" err="1" smtClean="0">
                <a:solidFill>
                  <a:prstClr val="black"/>
                </a:solidFill>
              </a:rPr>
              <a:t>gráficos</a:t>
            </a:r>
            <a:r>
              <a:rPr lang="en-US" sz="900" dirty="0" smtClean="0">
                <a:solidFill>
                  <a:prstClr val="black"/>
                </a:solidFill>
              </a:rPr>
              <a:t> de Marc </a:t>
            </a:r>
            <a:r>
              <a:rPr lang="en-US" sz="900" dirty="0">
                <a:solidFill>
                  <a:prstClr val="black"/>
                </a:solidFill>
              </a:rPr>
              <a:t>Hinds </a:t>
            </a:r>
            <a:r>
              <a:rPr lang="en-US" sz="900" dirty="0" smtClean="0">
                <a:solidFill>
                  <a:prstClr val="black"/>
                </a:solidFill>
              </a:rPr>
              <a:t>y </a:t>
            </a:r>
            <a:r>
              <a:rPr lang="en-US" sz="900" dirty="0">
                <a:solidFill>
                  <a:prstClr val="black"/>
                </a:solidFill>
              </a:rPr>
              <a:t>David Maxson</a:t>
            </a:r>
          </a:p>
        </p:txBody>
      </p:sp>
      <p:grpSp>
        <p:nvGrpSpPr>
          <p:cNvPr id="82" name="Group 81"/>
          <p:cNvGrpSpPr/>
          <p:nvPr/>
        </p:nvGrpSpPr>
        <p:grpSpPr>
          <a:xfrm>
            <a:off x="179628" y="2666869"/>
            <a:ext cx="1025296" cy="958232"/>
            <a:chOff x="8229600" y="3473259"/>
            <a:chExt cx="914400" cy="1149878"/>
          </a:xfrm>
        </p:grpSpPr>
        <p:sp>
          <p:nvSpPr>
            <p:cNvPr id="83" name="TextBox 82"/>
            <p:cNvSpPr txBox="1"/>
            <p:nvPr/>
          </p:nvSpPr>
          <p:spPr>
            <a:xfrm>
              <a:off x="8229600" y="3473259"/>
              <a:ext cx="914400" cy="997196"/>
            </a:xfrm>
            <a:prstGeom prst="rect">
              <a:avLst/>
            </a:prstGeom>
            <a:noFill/>
          </p:spPr>
          <p:txBody>
            <a:bodyPr wrap="square" rtlCol="0">
              <a:spAutoFit/>
            </a:bodyPr>
            <a:lstStyle/>
            <a:p>
              <a:r>
                <a:rPr lang="en-US" sz="1200" b="1" dirty="0">
                  <a:solidFill>
                    <a:prstClr val="black"/>
                  </a:solidFill>
                </a:rPr>
                <a:t>605 </a:t>
              </a:r>
              <a:r>
                <a:rPr lang="en-US" sz="1200" b="1" dirty="0" err="1" smtClean="0">
                  <a:solidFill>
                    <a:prstClr val="black"/>
                  </a:solidFill>
                </a:rPr>
                <a:t>aC</a:t>
              </a:r>
              <a:endParaRPr lang="en-US" sz="1200" b="1" dirty="0">
                <a:solidFill>
                  <a:prstClr val="black"/>
                </a:solidFill>
              </a:endParaRPr>
            </a:p>
            <a:p>
              <a:r>
                <a:rPr lang="en-US" sz="1200" b="1" dirty="0" smtClean="0">
                  <a:solidFill>
                    <a:prstClr val="black"/>
                  </a:solidFill>
                </a:rPr>
                <a:t>1</a:t>
              </a:r>
              <a:r>
                <a:rPr lang="en-US" sz="1200" b="1" baseline="30000" dirty="0" smtClean="0">
                  <a:solidFill>
                    <a:prstClr val="black"/>
                  </a:solidFill>
                </a:rPr>
                <a:t>ros</a:t>
              </a:r>
              <a:r>
                <a:rPr lang="en-US" sz="1200" b="1" dirty="0" smtClean="0">
                  <a:solidFill>
                    <a:prstClr val="black"/>
                  </a:solidFill>
                </a:rPr>
                <a:t> </a:t>
              </a:r>
              <a:r>
                <a:rPr lang="en-US" sz="1200" b="1" dirty="0" err="1" smtClean="0">
                  <a:solidFill>
                    <a:prstClr val="black"/>
                  </a:solidFill>
                </a:rPr>
                <a:t>cautivos</a:t>
              </a:r>
              <a:endParaRPr lang="en-US" sz="1200" b="1" dirty="0">
                <a:solidFill>
                  <a:prstClr val="black"/>
                </a:solidFill>
              </a:endParaRPr>
            </a:p>
            <a:p>
              <a:r>
                <a:rPr lang="en-US" sz="1200" b="1" dirty="0">
                  <a:solidFill>
                    <a:prstClr val="black"/>
                  </a:solidFill>
                </a:rPr>
                <a:t>Daniel</a:t>
              </a:r>
            </a:p>
          </p:txBody>
        </p:sp>
        <p:cxnSp>
          <p:nvCxnSpPr>
            <p:cNvPr id="84" name="Straight Connector 83"/>
            <p:cNvCxnSpPr/>
            <p:nvPr/>
          </p:nvCxnSpPr>
          <p:spPr>
            <a:xfrm flipH="1" flipV="1">
              <a:off x="8686800" y="4226004"/>
              <a:ext cx="1" cy="39713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8305800" y="4191000"/>
              <a:ext cx="762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0" name="Group 129"/>
          <p:cNvGrpSpPr/>
          <p:nvPr/>
        </p:nvGrpSpPr>
        <p:grpSpPr>
          <a:xfrm>
            <a:off x="1917423" y="2612633"/>
            <a:ext cx="901209" cy="1003412"/>
            <a:chOff x="1917423" y="2612633"/>
            <a:chExt cx="901209" cy="1003412"/>
          </a:xfrm>
        </p:grpSpPr>
        <p:sp>
          <p:nvSpPr>
            <p:cNvPr id="95" name="TextBox 94"/>
            <p:cNvSpPr txBox="1"/>
            <p:nvPr/>
          </p:nvSpPr>
          <p:spPr>
            <a:xfrm>
              <a:off x="1917423" y="2612633"/>
              <a:ext cx="901209" cy="646331"/>
            </a:xfrm>
            <a:prstGeom prst="rect">
              <a:avLst/>
            </a:prstGeom>
            <a:noFill/>
          </p:spPr>
          <p:txBody>
            <a:bodyPr wrap="none" rtlCol="0">
              <a:spAutoFit/>
            </a:bodyPr>
            <a:lstStyle>
              <a:defPPr>
                <a:defRPr lang="en-US"/>
              </a:defPPr>
              <a:lvl1pPr algn="ctr">
                <a:defRPr sz="1200" b="1">
                  <a:solidFill>
                    <a:prstClr val="black"/>
                  </a:solidFill>
                  <a:latin typeface="Arial" panose="020B0604020202020204" pitchFamily="34" charset="0"/>
                  <a:cs typeface="Arial" panose="020B0604020202020204" pitchFamily="34" charset="0"/>
                </a:defRPr>
              </a:lvl1pPr>
            </a:lstStyle>
            <a:p>
              <a:r>
                <a:rPr lang="en-US" dirty="0"/>
                <a:t>586 </a:t>
              </a:r>
              <a:r>
                <a:rPr lang="en-US" dirty="0" err="1" smtClean="0"/>
                <a:t>aC</a:t>
              </a:r>
              <a:endParaRPr lang="en-US" dirty="0"/>
            </a:p>
            <a:p>
              <a:r>
                <a:rPr lang="en-US" dirty="0" err="1" smtClean="0"/>
                <a:t>Caída</a:t>
              </a:r>
              <a:r>
                <a:rPr lang="en-US" dirty="0" smtClean="0"/>
                <a:t> de </a:t>
              </a:r>
              <a:br>
                <a:rPr lang="en-US" dirty="0" smtClean="0"/>
              </a:br>
              <a:r>
                <a:rPr lang="en-US" dirty="0" err="1" smtClean="0"/>
                <a:t>Jerusalén</a:t>
              </a:r>
              <a:endParaRPr lang="en-US" dirty="0"/>
            </a:p>
          </p:txBody>
        </p:sp>
        <p:grpSp>
          <p:nvGrpSpPr>
            <p:cNvPr id="2" name="Group 1"/>
            <p:cNvGrpSpPr/>
            <p:nvPr/>
          </p:nvGrpSpPr>
          <p:grpSpPr>
            <a:xfrm>
              <a:off x="2006761" y="3255931"/>
              <a:ext cx="762000" cy="360114"/>
              <a:chOff x="408228" y="3417387"/>
              <a:chExt cx="762000" cy="360114"/>
            </a:xfrm>
          </p:grpSpPr>
          <p:cxnSp>
            <p:nvCxnSpPr>
              <p:cNvPr id="96" name="Straight Connector 95"/>
              <p:cNvCxnSpPr/>
              <p:nvPr/>
            </p:nvCxnSpPr>
            <p:spPr>
              <a:xfrm flipH="1" flipV="1">
                <a:off x="789228" y="3446557"/>
                <a:ext cx="1" cy="33094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08228" y="3417387"/>
                <a:ext cx="7620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94" name="Lightning Bolt 93"/>
            <p:cNvSpPr/>
            <p:nvPr/>
          </p:nvSpPr>
          <p:spPr>
            <a:xfrm>
              <a:off x="2179617" y="3285101"/>
              <a:ext cx="335789" cy="323491"/>
            </a:xfrm>
            <a:prstGeom prst="lightningBol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29" name="Group 128"/>
          <p:cNvGrpSpPr/>
          <p:nvPr/>
        </p:nvGrpSpPr>
        <p:grpSpPr>
          <a:xfrm>
            <a:off x="823159" y="2095973"/>
            <a:ext cx="995978" cy="1505671"/>
            <a:chOff x="823159" y="2095973"/>
            <a:chExt cx="995978" cy="1505671"/>
          </a:xfrm>
        </p:grpSpPr>
        <p:sp>
          <p:nvSpPr>
            <p:cNvPr id="98" name="TextBox 97"/>
            <p:cNvSpPr txBox="1"/>
            <p:nvPr/>
          </p:nvSpPr>
          <p:spPr>
            <a:xfrm>
              <a:off x="823159" y="2095973"/>
              <a:ext cx="995978" cy="646331"/>
            </a:xfrm>
            <a:prstGeom prst="rect">
              <a:avLst/>
            </a:prstGeom>
            <a:noFill/>
          </p:spPr>
          <p:txBody>
            <a:bodyPr wrap="none" rtlCol="0">
              <a:spAutoFit/>
            </a:bodyPr>
            <a:lstStyle/>
            <a:p>
              <a:pPr algn="ctr"/>
              <a:r>
                <a:rPr lang="en-US" sz="1200" b="1" dirty="0">
                  <a:solidFill>
                    <a:prstClr val="black"/>
                  </a:solidFill>
                  <a:latin typeface="Arial" panose="020B0604020202020204" pitchFamily="34" charset="0"/>
                  <a:cs typeface="Arial" panose="020B0604020202020204" pitchFamily="34" charset="0"/>
                </a:rPr>
                <a:t>597 </a:t>
              </a:r>
              <a:r>
                <a:rPr lang="en-US" sz="1200" b="1" dirty="0" err="1" smtClean="0">
                  <a:solidFill>
                    <a:prstClr val="black"/>
                  </a:solidFill>
                  <a:latin typeface="Arial" panose="020B0604020202020204" pitchFamily="34" charset="0"/>
                  <a:cs typeface="Arial" panose="020B0604020202020204" pitchFamily="34" charset="0"/>
                </a:rPr>
                <a:t>aC</a:t>
              </a:r>
              <a:endParaRPr lang="en-US" sz="1200" b="1" dirty="0">
                <a:solidFill>
                  <a:prstClr val="black"/>
                </a:solidFill>
                <a:latin typeface="Arial" panose="020B0604020202020204" pitchFamily="34" charset="0"/>
                <a:cs typeface="Arial" panose="020B0604020202020204" pitchFamily="34" charset="0"/>
              </a:endParaRPr>
            </a:p>
            <a:p>
              <a:pPr algn="ctr"/>
              <a:r>
                <a:rPr lang="en-US" sz="1200" b="1" dirty="0" smtClean="0">
                  <a:solidFill>
                    <a:prstClr val="black"/>
                  </a:solidFill>
                </a:rPr>
                <a:t>2</a:t>
              </a:r>
              <a:r>
                <a:rPr lang="en-US" sz="1200" b="1" baseline="30000" dirty="0" smtClean="0">
                  <a:solidFill>
                    <a:prstClr val="black"/>
                  </a:solidFill>
                </a:rPr>
                <a:t>dos</a:t>
              </a:r>
              <a:r>
                <a:rPr lang="en-US" sz="1200" b="1" dirty="0" smtClean="0">
                  <a:solidFill>
                    <a:prstClr val="black"/>
                  </a:solidFill>
                </a:rPr>
                <a:t> </a:t>
              </a:r>
              <a:r>
                <a:rPr lang="en-US" sz="1200" b="1" dirty="0" err="1" smtClean="0">
                  <a:solidFill>
                    <a:prstClr val="black"/>
                  </a:solidFill>
                </a:rPr>
                <a:t>cautivos</a:t>
              </a:r>
              <a:endParaRPr lang="en-US" sz="1200" b="1" dirty="0">
                <a:solidFill>
                  <a:prstClr val="black"/>
                </a:solidFill>
              </a:endParaRPr>
            </a:p>
            <a:p>
              <a:pPr algn="ctr"/>
              <a:r>
                <a:rPr lang="en-US" sz="1200" b="1" dirty="0" smtClean="0">
                  <a:solidFill>
                    <a:prstClr val="black"/>
                  </a:solidFill>
                </a:rPr>
                <a:t>Ezequiel</a:t>
              </a:r>
              <a:endParaRPr lang="en-US" sz="1200" b="1" dirty="0">
                <a:solidFill>
                  <a:prstClr val="black"/>
                </a:solidFill>
              </a:endParaRPr>
            </a:p>
          </p:txBody>
        </p:sp>
        <p:grpSp>
          <p:nvGrpSpPr>
            <p:cNvPr id="99" name="Group 98"/>
            <p:cNvGrpSpPr/>
            <p:nvPr/>
          </p:nvGrpSpPr>
          <p:grpSpPr>
            <a:xfrm>
              <a:off x="902097" y="2790520"/>
              <a:ext cx="762000" cy="811124"/>
              <a:chOff x="408228" y="3440021"/>
              <a:chExt cx="762000" cy="337480"/>
            </a:xfrm>
          </p:grpSpPr>
          <p:cxnSp>
            <p:nvCxnSpPr>
              <p:cNvPr id="100" name="Straight Connector 99"/>
              <p:cNvCxnSpPr/>
              <p:nvPr/>
            </p:nvCxnSpPr>
            <p:spPr>
              <a:xfrm flipH="1" flipV="1">
                <a:off x="789228" y="3446557"/>
                <a:ext cx="1" cy="33094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08228" y="3440021"/>
                <a:ext cx="762000"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77" name="Group 76"/>
          <p:cNvGrpSpPr/>
          <p:nvPr/>
        </p:nvGrpSpPr>
        <p:grpSpPr>
          <a:xfrm>
            <a:off x="615864" y="3625101"/>
            <a:ext cx="3931920" cy="467216"/>
            <a:chOff x="615864" y="3625101"/>
            <a:chExt cx="3931920" cy="467216"/>
          </a:xfrm>
        </p:grpSpPr>
        <p:sp>
          <p:nvSpPr>
            <p:cNvPr id="90" name="TextBox 89"/>
            <p:cNvSpPr txBox="1"/>
            <p:nvPr/>
          </p:nvSpPr>
          <p:spPr>
            <a:xfrm>
              <a:off x="2731512" y="3663991"/>
              <a:ext cx="1269899" cy="261610"/>
            </a:xfrm>
            <a:prstGeom prst="rect">
              <a:avLst/>
            </a:prstGeom>
            <a:noFill/>
          </p:spPr>
          <p:txBody>
            <a:bodyPr wrap="none" rtlCol="0">
              <a:spAutoFit/>
            </a:bodyPr>
            <a:lstStyle/>
            <a:p>
              <a:r>
                <a:rPr lang="en-US" sz="1100" b="1" dirty="0" err="1" smtClean="0">
                  <a:solidFill>
                    <a:prstClr val="black"/>
                  </a:solidFill>
                  <a:latin typeface="Arial" panose="020B0604020202020204" pitchFamily="34" charset="0"/>
                  <a:cs typeface="Arial" panose="020B0604020202020204" pitchFamily="34" charset="0"/>
                </a:rPr>
                <a:t>Nabucodonosor</a:t>
              </a:r>
              <a:endParaRPr lang="en-US" sz="1100" b="1" dirty="0">
                <a:solidFill>
                  <a:prstClr val="black"/>
                </a:solidFill>
                <a:latin typeface="Arial" panose="020B0604020202020204" pitchFamily="34" charset="0"/>
                <a:cs typeface="Arial" panose="020B0604020202020204" pitchFamily="34" charset="0"/>
              </a:endParaRPr>
            </a:p>
          </p:txBody>
        </p:sp>
        <p:sp>
          <p:nvSpPr>
            <p:cNvPr id="91" name="TextBox 90"/>
            <p:cNvSpPr txBox="1"/>
            <p:nvPr/>
          </p:nvSpPr>
          <p:spPr>
            <a:xfrm>
              <a:off x="2897423" y="3830707"/>
              <a:ext cx="922047"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605-562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cxnSp>
          <p:nvCxnSpPr>
            <p:cNvPr id="42" name="Straight Connector 41"/>
            <p:cNvCxnSpPr/>
            <p:nvPr/>
          </p:nvCxnSpPr>
          <p:spPr>
            <a:xfrm>
              <a:off x="615864" y="3625101"/>
              <a:ext cx="393192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2" name="Rounded Rectangle 121"/>
            <p:cNvSpPr/>
            <p:nvPr/>
          </p:nvSpPr>
          <p:spPr>
            <a:xfrm>
              <a:off x="2713380" y="3681928"/>
              <a:ext cx="1344633" cy="3924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grpSp>
        <p:nvGrpSpPr>
          <p:cNvPr id="132" name="Group 131"/>
          <p:cNvGrpSpPr/>
          <p:nvPr/>
        </p:nvGrpSpPr>
        <p:grpSpPr>
          <a:xfrm>
            <a:off x="3911182" y="2990034"/>
            <a:ext cx="2785234" cy="1154043"/>
            <a:chOff x="3911182" y="2990034"/>
            <a:chExt cx="2785234" cy="1154043"/>
          </a:xfrm>
        </p:grpSpPr>
        <p:cxnSp>
          <p:nvCxnSpPr>
            <p:cNvPr id="102" name="Straight Connector 101"/>
            <p:cNvCxnSpPr/>
            <p:nvPr/>
          </p:nvCxnSpPr>
          <p:spPr>
            <a:xfrm>
              <a:off x="4559366" y="3477815"/>
              <a:ext cx="1828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329446" y="3478748"/>
              <a:ext cx="1828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127108" y="3477815"/>
              <a:ext cx="18288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3911182" y="3214317"/>
              <a:ext cx="1053494" cy="261610"/>
            </a:xfrm>
            <a:prstGeom prst="rect">
              <a:avLst/>
            </a:prstGeom>
            <a:noFill/>
          </p:spPr>
          <p:txBody>
            <a:bodyPr wrap="none" rtlCol="0">
              <a:spAutoFit/>
            </a:bodyPr>
            <a:lstStyle/>
            <a:p>
              <a:r>
                <a:rPr lang="en-US" sz="1100" b="1" dirty="0" smtClean="0">
                  <a:solidFill>
                    <a:prstClr val="black"/>
                  </a:solidFill>
                  <a:latin typeface="Arial" panose="020B0604020202020204" pitchFamily="34" charset="0"/>
                  <a:cs typeface="Arial" panose="020B0604020202020204" pitchFamily="34" charset="0"/>
                </a:rPr>
                <a:t>Evil </a:t>
              </a:r>
              <a:r>
                <a:rPr lang="en-US" sz="1100" b="1" dirty="0" err="1" smtClean="0">
                  <a:solidFill>
                    <a:prstClr val="black"/>
                  </a:solidFill>
                  <a:latin typeface="Arial" panose="020B0604020202020204" pitchFamily="34" charset="0"/>
                  <a:cs typeface="Arial" panose="020B0604020202020204" pitchFamily="34" charset="0"/>
                </a:rPr>
                <a:t>Merodac</a:t>
              </a:r>
              <a:endParaRPr lang="en-US" sz="1100" b="1" dirty="0">
                <a:solidFill>
                  <a:prstClr val="black"/>
                </a:solidFill>
                <a:latin typeface="Arial" panose="020B0604020202020204" pitchFamily="34" charset="0"/>
                <a:cs typeface="Arial" panose="020B0604020202020204" pitchFamily="34" charset="0"/>
              </a:endParaRPr>
            </a:p>
          </p:txBody>
        </p:sp>
        <p:sp>
          <p:nvSpPr>
            <p:cNvPr id="106" name="TextBox 105"/>
            <p:cNvSpPr txBox="1"/>
            <p:nvPr/>
          </p:nvSpPr>
          <p:spPr>
            <a:xfrm>
              <a:off x="3975787" y="3039914"/>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562-560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sp>
          <p:nvSpPr>
            <p:cNvPr id="107" name="Rectangle 106"/>
            <p:cNvSpPr/>
            <p:nvPr/>
          </p:nvSpPr>
          <p:spPr>
            <a:xfrm>
              <a:off x="4780819" y="3457874"/>
              <a:ext cx="365760" cy="381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prstClr val="white"/>
                </a:solidFill>
              </a:endParaRPr>
            </a:p>
          </p:txBody>
        </p:sp>
        <p:sp>
          <p:nvSpPr>
            <p:cNvPr id="108" name="TextBox 107"/>
            <p:cNvSpPr txBox="1"/>
            <p:nvPr/>
          </p:nvSpPr>
          <p:spPr>
            <a:xfrm>
              <a:off x="4467965" y="3638362"/>
              <a:ext cx="873957" cy="261610"/>
            </a:xfrm>
            <a:prstGeom prst="rect">
              <a:avLst/>
            </a:prstGeom>
            <a:noFill/>
          </p:spPr>
          <p:txBody>
            <a:bodyPr wrap="none" rtlCol="0">
              <a:spAutoFit/>
            </a:bodyPr>
            <a:lstStyle/>
            <a:p>
              <a:r>
                <a:rPr lang="en-US" sz="1100" b="1" dirty="0" err="1" smtClean="0">
                  <a:solidFill>
                    <a:prstClr val="black"/>
                  </a:solidFill>
                  <a:latin typeface="Arial" panose="020B0604020202020204" pitchFamily="34" charset="0"/>
                  <a:cs typeface="Arial" panose="020B0604020202020204" pitchFamily="34" charset="0"/>
                </a:rPr>
                <a:t>Neriglasar</a:t>
              </a:r>
              <a:endParaRPr lang="en-US" sz="1100" b="1" dirty="0">
                <a:solidFill>
                  <a:prstClr val="black"/>
                </a:solidFill>
                <a:latin typeface="Arial" panose="020B0604020202020204" pitchFamily="34" charset="0"/>
                <a:cs typeface="Arial" panose="020B0604020202020204" pitchFamily="34" charset="0"/>
              </a:endParaRPr>
            </a:p>
          </p:txBody>
        </p:sp>
        <p:sp>
          <p:nvSpPr>
            <p:cNvPr id="109" name="TextBox 108"/>
            <p:cNvSpPr txBox="1"/>
            <p:nvPr/>
          </p:nvSpPr>
          <p:spPr>
            <a:xfrm>
              <a:off x="4428673" y="3882467"/>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560-556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cxnSp>
          <p:nvCxnSpPr>
            <p:cNvPr id="110" name="Straight Connector 109"/>
            <p:cNvCxnSpPr/>
            <p:nvPr/>
          </p:nvCxnSpPr>
          <p:spPr>
            <a:xfrm flipV="1">
              <a:off x="4941499" y="3476506"/>
              <a:ext cx="0" cy="20542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5141936" y="3475927"/>
              <a:ext cx="155448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5444048" y="3178410"/>
              <a:ext cx="837089" cy="261610"/>
            </a:xfrm>
            <a:prstGeom prst="rect">
              <a:avLst/>
            </a:prstGeom>
            <a:noFill/>
          </p:spPr>
          <p:txBody>
            <a:bodyPr wrap="none" rtlCol="0">
              <a:spAutoFit/>
            </a:bodyPr>
            <a:lstStyle/>
            <a:p>
              <a:r>
                <a:rPr lang="en-US" sz="1100" b="1" dirty="0" err="1" smtClean="0">
                  <a:solidFill>
                    <a:prstClr val="black"/>
                  </a:solidFill>
                  <a:latin typeface="Arial" panose="020B0604020202020204" pitchFamily="34" charset="0"/>
                  <a:cs typeface="Arial" panose="020B0604020202020204" pitchFamily="34" charset="0"/>
                </a:rPr>
                <a:t>Nabonido</a:t>
              </a:r>
              <a:endParaRPr lang="en-US" sz="1100" b="1" dirty="0">
                <a:solidFill>
                  <a:prstClr val="black"/>
                </a:solidFill>
                <a:latin typeface="Arial" panose="020B0604020202020204" pitchFamily="34" charset="0"/>
                <a:cs typeface="Arial" panose="020B0604020202020204" pitchFamily="34" charset="0"/>
              </a:endParaRPr>
            </a:p>
          </p:txBody>
        </p:sp>
        <p:sp>
          <p:nvSpPr>
            <p:cNvPr id="113" name="TextBox 112"/>
            <p:cNvSpPr txBox="1"/>
            <p:nvPr/>
          </p:nvSpPr>
          <p:spPr>
            <a:xfrm>
              <a:off x="5432826" y="2990034"/>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556-539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cxnSp>
          <p:nvCxnSpPr>
            <p:cNvPr id="114" name="Straight Connector 113"/>
            <p:cNvCxnSpPr/>
            <p:nvPr/>
          </p:nvCxnSpPr>
          <p:spPr>
            <a:xfrm>
              <a:off x="5407630" y="3638798"/>
              <a:ext cx="128016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a:off x="5658325" y="3690118"/>
              <a:ext cx="772969" cy="261610"/>
            </a:xfrm>
            <a:prstGeom prst="rect">
              <a:avLst/>
            </a:prstGeom>
            <a:noFill/>
          </p:spPr>
          <p:txBody>
            <a:bodyPr wrap="none" rtlCol="0">
              <a:spAutoFit/>
            </a:bodyPr>
            <a:lstStyle/>
            <a:p>
              <a:r>
                <a:rPr lang="en-US" sz="1100" b="1" dirty="0" err="1" smtClean="0">
                  <a:solidFill>
                    <a:prstClr val="black"/>
                  </a:solidFill>
                  <a:latin typeface="Arial" panose="020B0604020202020204" pitchFamily="34" charset="0"/>
                  <a:cs typeface="Arial" panose="020B0604020202020204" pitchFamily="34" charset="0"/>
                </a:rPr>
                <a:t>Belsasar</a:t>
              </a:r>
              <a:endParaRPr lang="en-US" sz="1100" b="1" dirty="0">
                <a:solidFill>
                  <a:prstClr val="black"/>
                </a:solidFill>
                <a:latin typeface="Arial" panose="020B0604020202020204" pitchFamily="34" charset="0"/>
                <a:cs typeface="Arial" panose="020B0604020202020204" pitchFamily="34" charset="0"/>
              </a:endParaRPr>
            </a:p>
          </p:txBody>
        </p:sp>
        <p:sp>
          <p:nvSpPr>
            <p:cNvPr id="116" name="TextBox 115"/>
            <p:cNvSpPr txBox="1"/>
            <p:nvPr/>
          </p:nvSpPr>
          <p:spPr>
            <a:xfrm>
              <a:off x="5658325" y="3865215"/>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553-539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sp>
          <p:nvSpPr>
            <p:cNvPr id="123" name="Rounded Rectangle 122"/>
            <p:cNvSpPr/>
            <p:nvPr/>
          </p:nvSpPr>
          <p:spPr>
            <a:xfrm>
              <a:off x="5685126" y="3721016"/>
              <a:ext cx="940485" cy="3924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grpSp>
        <p:nvGrpSpPr>
          <p:cNvPr id="133" name="Group 132"/>
          <p:cNvGrpSpPr/>
          <p:nvPr/>
        </p:nvGrpSpPr>
        <p:grpSpPr>
          <a:xfrm>
            <a:off x="6236697" y="2569491"/>
            <a:ext cx="2132555" cy="1653760"/>
            <a:chOff x="6236697" y="2569491"/>
            <a:chExt cx="2132555" cy="1653760"/>
          </a:xfrm>
        </p:grpSpPr>
        <p:sp>
          <p:nvSpPr>
            <p:cNvPr id="118" name="TextBox 117"/>
            <p:cNvSpPr txBox="1"/>
            <p:nvPr/>
          </p:nvSpPr>
          <p:spPr>
            <a:xfrm>
              <a:off x="6236697" y="2633911"/>
              <a:ext cx="878767" cy="646331"/>
            </a:xfrm>
            <a:prstGeom prst="rect">
              <a:avLst/>
            </a:prstGeom>
            <a:noFill/>
          </p:spPr>
          <p:txBody>
            <a:bodyPr wrap="none" rtlCol="0">
              <a:spAutoFit/>
            </a:bodyPr>
            <a:lstStyle/>
            <a:p>
              <a:pPr algn="ctr"/>
              <a:r>
                <a:rPr lang="en-US" sz="1200" b="1" dirty="0" smtClean="0">
                  <a:solidFill>
                    <a:prstClr val="black"/>
                  </a:solidFill>
                  <a:latin typeface="Arial" panose="020B0604020202020204" pitchFamily="34" charset="0"/>
                  <a:cs typeface="Arial" panose="020B0604020202020204" pitchFamily="34" charset="0"/>
                </a:rPr>
                <a:t>539 </a:t>
              </a:r>
              <a:r>
                <a:rPr lang="en-US" sz="1200" b="1" dirty="0" err="1" smtClean="0">
                  <a:solidFill>
                    <a:prstClr val="black"/>
                  </a:solidFill>
                  <a:latin typeface="Arial" panose="020B0604020202020204" pitchFamily="34" charset="0"/>
                  <a:cs typeface="Arial" panose="020B0604020202020204" pitchFamily="34" charset="0"/>
                </a:rPr>
                <a:t>aC</a:t>
              </a:r>
              <a:endParaRPr lang="en-US" sz="1200" b="1" dirty="0">
                <a:solidFill>
                  <a:prstClr val="black"/>
                </a:solidFill>
                <a:latin typeface="Arial" panose="020B0604020202020204" pitchFamily="34" charset="0"/>
                <a:cs typeface="Arial" panose="020B0604020202020204" pitchFamily="34" charset="0"/>
              </a:endParaRPr>
            </a:p>
            <a:p>
              <a:pPr algn="ctr"/>
              <a:r>
                <a:rPr lang="en-US" sz="1200" b="1" dirty="0" err="1" smtClean="0">
                  <a:solidFill>
                    <a:prstClr val="black"/>
                  </a:solidFill>
                  <a:latin typeface="Arial" panose="020B0604020202020204" pitchFamily="34" charset="0"/>
                  <a:cs typeface="Arial" panose="020B0604020202020204" pitchFamily="34" charset="0"/>
                </a:rPr>
                <a:t>Caída</a:t>
              </a:r>
              <a:r>
                <a:rPr lang="en-US" sz="1200" b="1" dirty="0" smtClean="0">
                  <a:solidFill>
                    <a:prstClr val="black"/>
                  </a:solidFill>
                  <a:latin typeface="Arial" panose="020B0604020202020204" pitchFamily="34" charset="0"/>
                  <a:cs typeface="Arial" panose="020B0604020202020204" pitchFamily="34" charset="0"/>
                </a:rPr>
                <a:t> de </a:t>
              </a:r>
              <a:br>
                <a:rPr lang="en-US" sz="1200" b="1" dirty="0" smtClean="0">
                  <a:solidFill>
                    <a:prstClr val="black"/>
                  </a:solidFill>
                  <a:latin typeface="Arial" panose="020B0604020202020204" pitchFamily="34" charset="0"/>
                  <a:cs typeface="Arial" panose="020B0604020202020204" pitchFamily="34" charset="0"/>
                </a:rPr>
              </a:br>
              <a:r>
                <a:rPr lang="en-US" sz="1200" b="1" dirty="0" err="1" smtClean="0">
                  <a:solidFill>
                    <a:prstClr val="black"/>
                  </a:solidFill>
                  <a:latin typeface="Arial" panose="020B0604020202020204" pitchFamily="34" charset="0"/>
                  <a:cs typeface="Arial" panose="020B0604020202020204" pitchFamily="34" charset="0"/>
                </a:rPr>
                <a:t>Babilonia</a:t>
              </a:r>
              <a:endParaRPr lang="en-US" sz="1200" b="1" dirty="0">
                <a:solidFill>
                  <a:prstClr val="black"/>
                </a:solidFill>
                <a:latin typeface="Arial" panose="020B0604020202020204" pitchFamily="34" charset="0"/>
                <a:cs typeface="Arial" panose="020B0604020202020204" pitchFamily="34" charset="0"/>
              </a:endParaRPr>
            </a:p>
          </p:txBody>
        </p:sp>
        <p:sp>
          <p:nvSpPr>
            <p:cNvPr id="119" name="TextBox 118"/>
            <p:cNvSpPr txBox="1"/>
            <p:nvPr/>
          </p:nvSpPr>
          <p:spPr>
            <a:xfrm>
              <a:off x="6989066" y="3623087"/>
              <a:ext cx="1380186" cy="600164"/>
            </a:xfrm>
            <a:prstGeom prst="rect">
              <a:avLst/>
            </a:prstGeom>
            <a:noFill/>
          </p:spPr>
          <p:txBody>
            <a:bodyPr wrap="square" rtlCol="0">
              <a:spAutoFit/>
            </a:bodyPr>
            <a:lstStyle/>
            <a:p>
              <a:r>
                <a:rPr lang="en-US" sz="1100" b="1" dirty="0" err="1" smtClean="0">
                  <a:solidFill>
                    <a:prstClr val="black"/>
                  </a:solidFill>
                  <a:latin typeface="Arial" panose="020B0604020202020204" pitchFamily="34" charset="0"/>
                  <a:cs typeface="Arial" panose="020B0604020202020204" pitchFamily="34" charset="0"/>
                </a:rPr>
                <a:t>Ciro</a:t>
              </a:r>
              <a:r>
                <a:rPr lang="en-US" sz="1100" b="1" dirty="0" smtClean="0">
                  <a:solidFill>
                    <a:prstClr val="black"/>
                  </a:solidFill>
                  <a:latin typeface="Arial" panose="020B0604020202020204" pitchFamily="34" charset="0"/>
                  <a:cs typeface="Arial" panose="020B0604020202020204" pitchFamily="34" charset="0"/>
                </a:rPr>
                <a:t> el Grande</a:t>
              </a:r>
              <a:endParaRPr lang="en-US" sz="1100" b="1" dirty="0">
                <a:solidFill>
                  <a:prstClr val="black"/>
                </a:solidFill>
                <a:latin typeface="Arial" panose="020B0604020202020204" pitchFamily="34" charset="0"/>
                <a:cs typeface="Arial" panose="020B0604020202020204" pitchFamily="34" charset="0"/>
              </a:endParaRPr>
            </a:p>
            <a:p>
              <a:endParaRPr lang="en-US" sz="1100" b="1" dirty="0">
                <a:solidFill>
                  <a:prstClr val="black"/>
                </a:solidFill>
                <a:latin typeface="Arial" panose="020B0604020202020204" pitchFamily="34" charset="0"/>
                <a:cs typeface="Arial" panose="020B0604020202020204" pitchFamily="34" charset="0"/>
              </a:endParaRPr>
            </a:p>
            <a:p>
              <a:r>
                <a:rPr lang="en-US" sz="1100" b="1" dirty="0" err="1" smtClean="0">
                  <a:solidFill>
                    <a:prstClr val="black"/>
                  </a:solidFill>
                  <a:latin typeface="Arial" panose="020B0604020202020204" pitchFamily="34" charset="0"/>
                  <a:cs typeface="Arial" panose="020B0604020202020204" pitchFamily="34" charset="0"/>
                </a:rPr>
                <a:t>Darío</a:t>
              </a:r>
              <a:r>
                <a:rPr lang="en-US" sz="1100" b="1" dirty="0" smtClean="0">
                  <a:solidFill>
                    <a:prstClr val="black"/>
                  </a:solidFill>
                  <a:latin typeface="Arial" panose="020B0604020202020204" pitchFamily="34" charset="0"/>
                  <a:cs typeface="Arial" panose="020B0604020202020204" pitchFamily="34" charset="0"/>
                </a:rPr>
                <a:t> el </a:t>
              </a:r>
              <a:r>
                <a:rPr lang="en-US" sz="1100" b="1" dirty="0" err="1" smtClean="0">
                  <a:solidFill>
                    <a:prstClr val="black"/>
                  </a:solidFill>
                  <a:latin typeface="Arial" panose="020B0604020202020204" pitchFamily="34" charset="0"/>
                  <a:cs typeface="Arial" panose="020B0604020202020204" pitchFamily="34" charset="0"/>
                </a:rPr>
                <a:t>Medo</a:t>
              </a:r>
              <a:endParaRPr lang="en-US" sz="1100" b="1" dirty="0">
                <a:solidFill>
                  <a:prstClr val="black"/>
                </a:solidFill>
                <a:latin typeface="Arial" panose="020B0604020202020204" pitchFamily="34" charset="0"/>
                <a:cs typeface="Arial" panose="020B0604020202020204" pitchFamily="34" charset="0"/>
              </a:endParaRPr>
            </a:p>
          </p:txBody>
        </p:sp>
        <p:sp>
          <p:nvSpPr>
            <p:cNvPr id="120" name="TextBox 119"/>
            <p:cNvSpPr txBox="1"/>
            <p:nvPr/>
          </p:nvSpPr>
          <p:spPr>
            <a:xfrm>
              <a:off x="7091806" y="3802590"/>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539-530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cxnSp>
          <p:nvCxnSpPr>
            <p:cNvPr id="121" name="Straight Connector 120"/>
            <p:cNvCxnSpPr/>
            <p:nvPr/>
          </p:nvCxnSpPr>
          <p:spPr>
            <a:xfrm>
              <a:off x="6759355" y="3539309"/>
              <a:ext cx="82296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24" name="Rounded Rectangle 123"/>
            <p:cNvSpPr/>
            <p:nvPr/>
          </p:nvSpPr>
          <p:spPr>
            <a:xfrm>
              <a:off x="6963960" y="3574307"/>
              <a:ext cx="1200214" cy="62403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nvGrpSpPr>
            <p:cNvPr id="125" name="Group 124"/>
            <p:cNvGrpSpPr/>
            <p:nvPr/>
          </p:nvGrpSpPr>
          <p:grpSpPr>
            <a:xfrm>
              <a:off x="7115484" y="2569491"/>
              <a:ext cx="914400" cy="958232"/>
              <a:chOff x="8229600" y="3473259"/>
              <a:chExt cx="914400" cy="1149878"/>
            </a:xfrm>
          </p:grpSpPr>
          <p:sp>
            <p:nvSpPr>
              <p:cNvPr id="126" name="TextBox 125"/>
              <p:cNvSpPr txBox="1"/>
              <p:nvPr/>
            </p:nvSpPr>
            <p:spPr>
              <a:xfrm>
                <a:off x="8229600" y="3473259"/>
                <a:ext cx="914400" cy="775597"/>
              </a:xfrm>
              <a:prstGeom prst="rect">
                <a:avLst/>
              </a:prstGeom>
              <a:noFill/>
            </p:spPr>
            <p:txBody>
              <a:bodyPr wrap="square" rtlCol="0">
                <a:spAutoFit/>
              </a:bodyPr>
              <a:lstStyle/>
              <a:p>
                <a:r>
                  <a:rPr lang="en-US" sz="1200" b="1" dirty="0">
                    <a:solidFill>
                      <a:prstClr val="black"/>
                    </a:solidFill>
                  </a:rPr>
                  <a:t>538 </a:t>
                </a:r>
                <a:r>
                  <a:rPr lang="en-US" sz="1200" b="1" dirty="0" err="1" smtClean="0">
                    <a:solidFill>
                      <a:prstClr val="black"/>
                    </a:solidFill>
                  </a:rPr>
                  <a:t>aC</a:t>
                </a:r>
                <a:endParaRPr lang="en-US" sz="1200" b="1" dirty="0">
                  <a:solidFill>
                    <a:prstClr val="black"/>
                  </a:solidFill>
                </a:endParaRPr>
              </a:p>
              <a:p>
                <a:r>
                  <a:rPr lang="en-US" sz="1200" b="1" dirty="0" smtClean="0">
                    <a:solidFill>
                      <a:prstClr val="black"/>
                    </a:solidFill>
                  </a:rPr>
                  <a:t>1</a:t>
                </a:r>
                <a:r>
                  <a:rPr lang="en-US" sz="1200" b="1" baseline="30000" dirty="0" smtClean="0">
                    <a:solidFill>
                      <a:prstClr val="black"/>
                    </a:solidFill>
                  </a:rPr>
                  <a:t>er</a:t>
                </a:r>
                <a:r>
                  <a:rPr lang="en-US" sz="1200" b="1" dirty="0" smtClean="0">
                    <a:solidFill>
                      <a:prstClr val="black"/>
                    </a:solidFill>
                  </a:rPr>
                  <a:t> </a:t>
                </a:r>
                <a:r>
                  <a:rPr lang="en-US" sz="1200" b="1" dirty="0" err="1" smtClean="0">
                    <a:solidFill>
                      <a:prstClr val="black"/>
                    </a:solidFill>
                  </a:rPr>
                  <a:t>Retorno</a:t>
                </a:r>
                <a:r>
                  <a:rPr lang="en-US" sz="1200" b="1" dirty="0" smtClean="0">
                    <a:solidFill>
                      <a:prstClr val="black"/>
                    </a:solidFill>
                  </a:rPr>
                  <a:t> del </a:t>
                </a:r>
                <a:r>
                  <a:rPr lang="en-US" sz="1200" b="1" dirty="0" err="1" smtClean="0">
                    <a:solidFill>
                      <a:prstClr val="black"/>
                    </a:solidFill>
                  </a:rPr>
                  <a:t>exilio</a:t>
                </a:r>
                <a:endParaRPr lang="en-US" sz="1200" b="1" dirty="0">
                  <a:solidFill>
                    <a:prstClr val="black"/>
                  </a:solidFill>
                </a:endParaRPr>
              </a:p>
            </p:txBody>
          </p:sp>
          <p:cxnSp>
            <p:nvCxnSpPr>
              <p:cNvPr id="127" name="Straight Connector 126"/>
              <p:cNvCxnSpPr/>
              <p:nvPr/>
            </p:nvCxnSpPr>
            <p:spPr>
              <a:xfrm flipH="1" flipV="1">
                <a:off x="8686800" y="4226004"/>
                <a:ext cx="1" cy="39713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8305800" y="4191000"/>
                <a:ext cx="7620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17" name="Lightning Bolt 116"/>
            <p:cNvSpPr/>
            <p:nvPr/>
          </p:nvSpPr>
          <p:spPr>
            <a:xfrm rot="1324401">
              <a:off x="6475346" y="3215429"/>
              <a:ext cx="360060" cy="626078"/>
            </a:xfrm>
            <a:prstGeom prst="lightningBolt">
              <a:avLst/>
            </a:prstGeom>
            <a:blipFill>
              <a:blip r:embed="rId3" cstate="print"/>
              <a:stretch>
                <a:fillRect/>
              </a:stretch>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36" name="Group 135"/>
          <p:cNvGrpSpPr/>
          <p:nvPr/>
        </p:nvGrpSpPr>
        <p:grpSpPr>
          <a:xfrm>
            <a:off x="75624" y="3623087"/>
            <a:ext cx="1122407" cy="1278713"/>
            <a:chOff x="75624" y="3636811"/>
            <a:chExt cx="1122407" cy="1085233"/>
          </a:xfrm>
        </p:grpSpPr>
        <p:sp>
          <p:nvSpPr>
            <p:cNvPr id="134" name="TextBox 133"/>
            <p:cNvSpPr txBox="1"/>
            <p:nvPr/>
          </p:nvSpPr>
          <p:spPr>
            <a:xfrm>
              <a:off x="75624" y="4277991"/>
              <a:ext cx="1122407" cy="444053"/>
            </a:xfrm>
            <a:prstGeom prst="rect">
              <a:avLst/>
            </a:prstGeom>
            <a:noFill/>
            <a:ln>
              <a:solidFill>
                <a:schemeClr val="tx2"/>
              </a:solidFill>
            </a:ln>
          </p:spPr>
          <p:txBody>
            <a:bodyPr wrap="square" rtlCol="0">
              <a:spAutoFit/>
            </a:bodyPr>
            <a:lstStyle>
              <a:defPPr>
                <a:defRPr lang="en-US"/>
              </a:defPPr>
              <a:lvl1pPr algn="ctr">
                <a:defRPr sz="1400">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1</a:t>
              </a:r>
            </a:p>
            <a:p>
              <a:r>
                <a:rPr lang="en-US" dirty="0"/>
                <a:t>605-603 </a:t>
              </a:r>
              <a:r>
                <a:rPr lang="en-US" dirty="0" err="1" smtClean="0"/>
                <a:t>aC</a:t>
              </a:r>
              <a:endParaRPr lang="en-US" dirty="0"/>
            </a:p>
          </p:txBody>
        </p:sp>
        <p:sp>
          <p:nvSpPr>
            <p:cNvPr id="135" name="Line 9"/>
            <p:cNvSpPr>
              <a:spLocks noChangeShapeType="1"/>
            </p:cNvSpPr>
            <p:nvPr/>
          </p:nvSpPr>
          <p:spPr bwMode="auto">
            <a:xfrm flipH="1">
              <a:off x="639099" y="3636811"/>
              <a:ext cx="0" cy="644908"/>
            </a:xfrm>
            <a:prstGeom prst="line">
              <a:avLst/>
            </a:prstGeom>
            <a:noFill/>
            <a:ln>
              <a:solidFill>
                <a:schemeClr val="tx2"/>
              </a:solidFill>
            </a:ln>
            <a:extLst/>
          </p:spPr>
          <p:txBody>
            <a:bodyPr wrap="square" rtlCol="0">
              <a:spAutoFit/>
            </a:bodyPr>
            <a:lstStyle/>
            <a:p>
              <a:pPr algn="ctr"/>
              <a:endParaRPr lang="en-US" sz="14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51" name="Group 150"/>
          <p:cNvGrpSpPr/>
          <p:nvPr/>
        </p:nvGrpSpPr>
        <p:grpSpPr>
          <a:xfrm>
            <a:off x="864098" y="3623088"/>
            <a:ext cx="1541623" cy="1280045"/>
            <a:chOff x="864098" y="3623088"/>
            <a:chExt cx="1541623" cy="1280045"/>
          </a:xfrm>
        </p:grpSpPr>
        <p:sp>
          <p:nvSpPr>
            <p:cNvPr id="137" name="TextBox 136"/>
            <p:cNvSpPr txBox="1"/>
            <p:nvPr/>
          </p:nvSpPr>
          <p:spPr>
            <a:xfrm>
              <a:off x="1283314" y="4379913"/>
              <a:ext cx="1122407" cy="523220"/>
            </a:xfrm>
            <a:prstGeom prst="rect">
              <a:avLst/>
            </a:prstGeom>
            <a:noFill/>
            <a:ln>
              <a:solidFill>
                <a:schemeClr val="tx2"/>
              </a:solidFill>
            </a:ln>
          </p:spPr>
          <p:txBody>
            <a:bodyPr wrap="square" rtlCol="0">
              <a:spAutoFit/>
            </a:bodyPr>
            <a:lstStyle/>
            <a:p>
              <a:pPr algn="ctr"/>
              <a:r>
                <a:rPr lang="en-US" sz="1400" dirty="0">
                  <a:solidFill>
                    <a:srgbClr val="0070C0"/>
                  </a:solidFill>
                  <a:latin typeface="Tahoma" panose="020B0604030504040204" pitchFamily="34" charset="0"/>
                  <a:ea typeface="Tahoma" panose="020B0604030504040204" pitchFamily="34" charset="0"/>
                  <a:cs typeface="Tahoma" panose="020B0604030504040204" pitchFamily="34" charset="0"/>
                </a:rPr>
                <a:t>Daniel 2</a:t>
              </a:r>
            </a:p>
            <a:p>
              <a:pPr algn="ctr"/>
              <a:r>
                <a:rPr lang="en-US" sz="1400" dirty="0">
                  <a:solidFill>
                    <a:srgbClr val="0070C0"/>
                  </a:solidFill>
                  <a:latin typeface="Tahoma" panose="020B0604030504040204" pitchFamily="34" charset="0"/>
                  <a:ea typeface="Tahoma" panose="020B0604030504040204" pitchFamily="34" charset="0"/>
                  <a:cs typeface="Tahoma" panose="020B0604030504040204" pitchFamily="34" charset="0"/>
                </a:rPr>
                <a:t>603 </a:t>
              </a:r>
              <a:r>
                <a:rPr lang="en-US" sz="1400" dirty="0" err="1" smtClean="0">
                  <a:solidFill>
                    <a:srgbClr val="0070C0"/>
                  </a:solidFill>
                  <a:latin typeface="Tahoma" panose="020B0604030504040204" pitchFamily="34" charset="0"/>
                  <a:ea typeface="Tahoma" panose="020B0604030504040204" pitchFamily="34" charset="0"/>
                  <a:cs typeface="Tahoma" panose="020B0604030504040204" pitchFamily="34" charset="0"/>
                </a:rPr>
                <a:t>aC</a:t>
              </a:r>
              <a:endParaRPr lang="en-US" sz="1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38" name="Line 9"/>
            <p:cNvSpPr>
              <a:spLocks noChangeShapeType="1"/>
            </p:cNvSpPr>
            <p:nvPr/>
          </p:nvSpPr>
          <p:spPr bwMode="auto">
            <a:xfrm>
              <a:off x="864098" y="3623088"/>
              <a:ext cx="948337" cy="756826"/>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2" name="Group 151"/>
          <p:cNvGrpSpPr/>
          <p:nvPr/>
        </p:nvGrpSpPr>
        <p:grpSpPr>
          <a:xfrm>
            <a:off x="2006761" y="3623088"/>
            <a:ext cx="1727017" cy="1264496"/>
            <a:chOff x="2006761" y="3623088"/>
            <a:chExt cx="1727017" cy="1264496"/>
          </a:xfrm>
        </p:grpSpPr>
        <p:sp>
          <p:nvSpPr>
            <p:cNvPr id="139" name="TextBox 138"/>
            <p:cNvSpPr txBox="1"/>
            <p:nvPr/>
          </p:nvSpPr>
          <p:spPr>
            <a:xfrm>
              <a:off x="2515406" y="4364364"/>
              <a:ext cx="1218372"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3</a:t>
              </a:r>
            </a:p>
            <a:p>
              <a:r>
                <a:rPr lang="en-US" dirty="0"/>
                <a:t>603-587? </a:t>
              </a:r>
              <a:r>
                <a:rPr lang="en-US" dirty="0" err="1" smtClean="0"/>
                <a:t>aC</a:t>
              </a:r>
              <a:endParaRPr lang="en-US" dirty="0"/>
            </a:p>
          </p:txBody>
        </p:sp>
        <p:sp>
          <p:nvSpPr>
            <p:cNvPr id="140" name="Line 9"/>
            <p:cNvSpPr>
              <a:spLocks noChangeShapeType="1"/>
            </p:cNvSpPr>
            <p:nvPr/>
          </p:nvSpPr>
          <p:spPr bwMode="auto">
            <a:xfrm>
              <a:off x="2006761" y="3623088"/>
              <a:ext cx="1034039" cy="744469"/>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3" name="Group 152"/>
          <p:cNvGrpSpPr/>
          <p:nvPr/>
        </p:nvGrpSpPr>
        <p:grpSpPr>
          <a:xfrm>
            <a:off x="3938598" y="3638798"/>
            <a:ext cx="1218372" cy="1267395"/>
            <a:chOff x="3938598" y="3638798"/>
            <a:chExt cx="1218372" cy="1267395"/>
          </a:xfrm>
        </p:grpSpPr>
        <p:sp>
          <p:nvSpPr>
            <p:cNvPr id="141" name="TextBox 140"/>
            <p:cNvSpPr txBox="1"/>
            <p:nvPr/>
          </p:nvSpPr>
          <p:spPr>
            <a:xfrm>
              <a:off x="3938598" y="4382973"/>
              <a:ext cx="1218372"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4</a:t>
              </a:r>
            </a:p>
            <a:p>
              <a:r>
                <a:rPr lang="en-US" dirty="0" smtClean="0"/>
                <a:t>¿? </a:t>
              </a:r>
              <a:r>
                <a:rPr lang="en-US" dirty="0" err="1" smtClean="0"/>
                <a:t>aC</a:t>
              </a:r>
              <a:endParaRPr lang="en-US" dirty="0"/>
            </a:p>
          </p:txBody>
        </p:sp>
        <p:sp>
          <p:nvSpPr>
            <p:cNvPr id="142" name="Line 9"/>
            <p:cNvSpPr>
              <a:spLocks noChangeShapeType="1"/>
            </p:cNvSpPr>
            <p:nvPr/>
          </p:nvSpPr>
          <p:spPr bwMode="auto">
            <a:xfrm>
              <a:off x="4309988" y="3638798"/>
              <a:ext cx="283572" cy="744176"/>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4" name="Group 153"/>
          <p:cNvGrpSpPr/>
          <p:nvPr/>
        </p:nvGrpSpPr>
        <p:grpSpPr>
          <a:xfrm>
            <a:off x="6448472" y="3608592"/>
            <a:ext cx="1316928" cy="1307087"/>
            <a:chOff x="6448472" y="3608592"/>
            <a:chExt cx="1316928" cy="1307087"/>
          </a:xfrm>
        </p:grpSpPr>
        <p:sp>
          <p:nvSpPr>
            <p:cNvPr id="143" name="TextBox 142"/>
            <p:cNvSpPr txBox="1"/>
            <p:nvPr/>
          </p:nvSpPr>
          <p:spPr>
            <a:xfrm>
              <a:off x="6448472" y="4392459"/>
              <a:ext cx="1316928"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5-6</a:t>
              </a:r>
            </a:p>
            <a:p>
              <a:r>
                <a:rPr lang="en-US" dirty="0"/>
                <a:t>539 </a:t>
              </a:r>
              <a:r>
                <a:rPr lang="en-US" dirty="0" err="1" smtClean="0"/>
                <a:t>aC</a:t>
              </a:r>
              <a:endParaRPr lang="en-US" dirty="0"/>
            </a:p>
          </p:txBody>
        </p:sp>
        <p:sp>
          <p:nvSpPr>
            <p:cNvPr id="144" name="Line 9"/>
            <p:cNvSpPr>
              <a:spLocks noChangeShapeType="1"/>
            </p:cNvSpPr>
            <p:nvPr/>
          </p:nvSpPr>
          <p:spPr bwMode="auto">
            <a:xfrm>
              <a:off x="6712272" y="3608592"/>
              <a:ext cx="292509" cy="769988"/>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5" name="Group 154"/>
          <p:cNvGrpSpPr/>
          <p:nvPr/>
        </p:nvGrpSpPr>
        <p:grpSpPr>
          <a:xfrm>
            <a:off x="4196514" y="3655615"/>
            <a:ext cx="1247533" cy="1893808"/>
            <a:chOff x="4196514" y="3655615"/>
            <a:chExt cx="1247533" cy="1893808"/>
          </a:xfrm>
        </p:grpSpPr>
        <p:sp>
          <p:nvSpPr>
            <p:cNvPr id="145" name="TextBox 144"/>
            <p:cNvSpPr txBox="1"/>
            <p:nvPr/>
          </p:nvSpPr>
          <p:spPr>
            <a:xfrm>
              <a:off x="4196514" y="5026203"/>
              <a:ext cx="1122407"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7</a:t>
              </a:r>
            </a:p>
            <a:p>
              <a:r>
                <a:rPr lang="en-US" dirty="0"/>
                <a:t>553 </a:t>
              </a:r>
              <a:r>
                <a:rPr lang="en-US" dirty="0" err="1" smtClean="0"/>
                <a:t>aC</a:t>
              </a:r>
              <a:endParaRPr lang="en-US" dirty="0"/>
            </a:p>
          </p:txBody>
        </p:sp>
        <p:sp>
          <p:nvSpPr>
            <p:cNvPr id="146" name="Line 9"/>
            <p:cNvSpPr>
              <a:spLocks noChangeShapeType="1"/>
            </p:cNvSpPr>
            <p:nvPr/>
          </p:nvSpPr>
          <p:spPr bwMode="auto">
            <a:xfrm flipH="1">
              <a:off x="5285016" y="3655615"/>
              <a:ext cx="159031" cy="137059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6" name="Group 155"/>
          <p:cNvGrpSpPr/>
          <p:nvPr/>
        </p:nvGrpSpPr>
        <p:grpSpPr>
          <a:xfrm>
            <a:off x="5341301" y="3638797"/>
            <a:ext cx="1122407" cy="1910626"/>
            <a:chOff x="5341301" y="3638797"/>
            <a:chExt cx="1122407" cy="1910626"/>
          </a:xfrm>
        </p:grpSpPr>
        <p:sp>
          <p:nvSpPr>
            <p:cNvPr id="147" name="TextBox 146"/>
            <p:cNvSpPr txBox="1"/>
            <p:nvPr/>
          </p:nvSpPr>
          <p:spPr>
            <a:xfrm>
              <a:off x="5341301" y="5026203"/>
              <a:ext cx="1122407" cy="523220"/>
            </a:xfrm>
            <a:prstGeom prst="rect">
              <a:avLst/>
            </a:prstGeom>
            <a:noFill/>
            <a:ln>
              <a:solidFill>
                <a:schemeClr val="tx2"/>
              </a:solidFill>
            </a:ln>
          </p:spPr>
          <p:txBody>
            <a:bodyPr wrap="square" rtlCol="0">
              <a:spAutoFit/>
            </a:bodyPr>
            <a:lstStyle/>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Daniel 8</a:t>
              </a:r>
            </a:p>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551 </a:t>
              </a:r>
              <a:r>
                <a:rPr lang="en-US" sz="14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aC</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48" name="Line 9"/>
            <p:cNvSpPr>
              <a:spLocks noChangeShapeType="1"/>
            </p:cNvSpPr>
            <p:nvPr/>
          </p:nvSpPr>
          <p:spPr bwMode="auto">
            <a:xfrm>
              <a:off x="5594160" y="3638797"/>
              <a:ext cx="90966" cy="1378737"/>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sp>
        <p:nvSpPr>
          <p:cNvPr id="149" name="TextBox 148"/>
          <p:cNvSpPr txBox="1"/>
          <p:nvPr/>
        </p:nvSpPr>
        <p:spPr>
          <a:xfrm>
            <a:off x="6482309" y="5025885"/>
            <a:ext cx="1072800" cy="523220"/>
          </a:xfrm>
          <a:prstGeom prst="rect">
            <a:avLst/>
          </a:prstGeom>
          <a:noFill/>
          <a:ln>
            <a:solidFill>
              <a:schemeClr val="tx2"/>
            </a:solidFill>
          </a:ln>
        </p:spPr>
        <p:txBody>
          <a:bodyPr wrap="square" rtlCol="0">
            <a:spAutoFit/>
          </a:bodyPr>
          <a:lstStyle/>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Daniel 9</a:t>
            </a:r>
          </a:p>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539 </a:t>
            </a:r>
            <a:r>
              <a:rPr lang="en-US" sz="14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aC</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50" name="TextBox 149"/>
          <p:cNvSpPr txBox="1"/>
          <p:nvPr/>
        </p:nvSpPr>
        <p:spPr>
          <a:xfrm>
            <a:off x="7572684" y="5025885"/>
            <a:ext cx="1243258" cy="523220"/>
          </a:xfrm>
          <a:prstGeom prst="rect">
            <a:avLst/>
          </a:prstGeom>
          <a:noFill/>
          <a:ln>
            <a:solidFill>
              <a:schemeClr val="tx2"/>
            </a:solidFill>
          </a:ln>
        </p:spPr>
        <p:txBody>
          <a:bodyPr wrap="square" rtlCol="0">
            <a:spAutoFit/>
          </a:bodyPr>
          <a:lstStyle/>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Daniel 10-12</a:t>
            </a:r>
          </a:p>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536 </a:t>
            </a:r>
            <a:r>
              <a:rPr lang="en-US" sz="14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aC</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nvGrpSpPr>
          <p:cNvPr id="131" name="Group 130"/>
          <p:cNvGrpSpPr/>
          <p:nvPr/>
        </p:nvGrpSpPr>
        <p:grpSpPr>
          <a:xfrm>
            <a:off x="238624" y="1239145"/>
            <a:ext cx="8501553" cy="315751"/>
            <a:chOff x="238539" y="1486923"/>
            <a:chExt cx="8501553" cy="378901"/>
          </a:xfrm>
        </p:grpSpPr>
        <p:grpSp>
          <p:nvGrpSpPr>
            <p:cNvPr id="157" name="Group 156"/>
            <p:cNvGrpSpPr/>
            <p:nvPr/>
          </p:nvGrpSpPr>
          <p:grpSpPr>
            <a:xfrm>
              <a:off x="238539" y="1547192"/>
              <a:ext cx="8501553" cy="246490"/>
              <a:chOff x="238539" y="1547192"/>
              <a:chExt cx="8501553" cy="246490"/>
            </a:xfrm>
          </p:grpSpPr>
          <p:sp>
            <p:nvSpPr>
              <p:cNvPr id="171" name="Rectangle 170"/>
              <p:cNvSpPr/>
              <p:nvPr/>
            </p:nvSpPr>
            <p:spPr>
              <a:xfrm>
                <a:off x="3490623" y="1547192"/>
                <a:ext cx="954156" cy="24649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2" name="Rectangle 171"/>
              <p:cNvSpPr/>
              <p:nvPr/>
            </p:nvSpPr>
            <p:spPr>
              <a:xfrm>
                <a:off x="2941984" y="1547192"/>
                <a:ext cx="160350" cy="246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3" name="Rectangle 172"/>
              <p:cNvSpPr/>
              <p:nvPr/>
            </p:nvSpPr>
            <p:spPr>
              <a:xfrm>
                <a:off x="6712226" y="1547192"/>
                <a:ext cx="1771815" cy="24649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4" name="Rectangle 173"/>
              <p:cNvSpPr/>
              <p:nvPr/>
            </p:nvSpPr>
            <p:spPr>
              <a:xfrm>
                <a:off x="238539" y="1547192"/>
                <a:ext cx="1162215" cy="24649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5" name="Rectangle 174"/>
              <p:cNvSpPr/>
              <p:nvPr/>
            </p:nvSpPr>
            <p:spPr>
              <a:xfrm>
                <a:off x="8535905" y="1547192"/>
                <a:ext cx="204187" cy="2464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6" name="Rectangle 175"/>
              <p:cNvSpPr/>
              <p:nvPr/>
            </p:nvSpPr>
            <p:spPr>
              <a:xfrm>
                <a:off x="1400754" y="1547192"/>
                <a:ext cx="1541230" cy="24649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7" name="Rectangle 176"/>
              <p:cNvSpPr/>
              <p:nvPr/>
            </p:nvSpPr>
            <p:spPr>
              <a:xfrm flipH="1">
                <a:off x="3102333" y="1547192"/>
                <a:ext cx="388290" cy="2464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8" name="Rectangle 177"/>
              <p:cNvSpPr/>
              <p:nvPr/>
            </p:nvSpPr>
            <p:spPr>
              <a:xfrm>
                <a:off x="4444778" y="1547192"/>
                <a:ext cx="2267447" cy="24649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9" name="Rectangle 178"/>
              <p:cNvSpPr/>
              <p:nvPr/>
            </p:nvSpPr>
            <p:spPr>
              <a:xfrm>
                <a:off x="8484041" y="1547192"/>
                <a:ext cx="51864" cy="24649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58" name="Rectangle 157"/>
            <p:cNvSpPr/>
            <p:nvPr/>
          </p:nvSpPr>
          <p:spPr>
            <a:xfrm>
              <a:off x="238539" y="1491121"/>
              <a:ext cx="116221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9" name="Rectangle 158"/>
            <p:cNvSpPr/>
            <p:nvPr/>
          </p:nvSpPr>
          <p:spPr>
            <a:xfrm>
              <a:off x="1401333" y="1820104"/>
              <a:ext cx="1540651"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0" name="Rectangle 159"/>
            <p:cNvSpPr/>
            <p:nvPr/>
          </p:nvSpPr>
          <p:spPr>
            <a:xfrm>
              <a:off x="2941984" y="1491121"/>
              <a:ext cx="160349"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1" name="Rectangle 160"/>
            <p:cNvSpPr/>
            <p:nvPr/>
          </p:nvSpPr>
          <p:spPr>
            <a:xfrm>
              <a:off x="3490623" y="1491121"/>
              <a:ext cx="95415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2" name="Rectangle 161"/>
            <p:cNvSpPr/>
            <p:nvPr/>
          </p:nvSpPr>
          <p:spPr>
            <a:xfrm>
              <a:off x="3102333" y="1820104"/>
              <a:ext cx="38829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3" name="Rectangle 162"/>
            <p:cNvSpPr/>
            <p:nvPr/>
          </p:nvSpPr>
          <p:spPr>
            <a:xfrm>
              <a:off x="4901026" y="1489604"/>
              <a:ext cx="780637" cy="4723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4" name="Rectangle 163"/>
            <p:cNvSpPr/>
            <p:nvPr/>
          </p:nvSpPr>
          <p:spPr>
            <a:xfrm>
              <a:off x="4444778" y="1820104"/>
              <a:ext cx="41773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5" name="Rectangle 164"/>
            <p:cNvSpPr/>
            <p:nvPr/>
          </p:nvSpPr>
          <p:spPr>
            <a:xfrm>
              <a:off x="5681664" y="1820105"/>
              <a:ext cx="495300"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6" name="Rectangle 165"/>
            <p:cNvSpPr/>
            <p:nvPr/>
          </p:nvSpPr>
          <p:spPr>
            <a:xfrm>
              <a:off x="6448425" y="1820104"/>
              <a:ext cx="26380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7" name="Rectangle 166"/>
            <p:cNvSpPr/>
            <p:nvPr/>
          </p:nvSpPr>
          <p:spPr>
            <a:xfrm>
              <a:off x="6176964" y="1491121"/>
              <a:ext cx="276594"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8" name="Rectangle 167"/>
            <p:cNvSpPr/>
            <p:nvPr/>
          </p:nvSpPr>
          <p:spPr>
            <a:xfrm>
              <a:off x="6712226" y="1491121"/>
              <a:ext cx="177181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9" name="Rectangle 168"/>
            <p:cNvSpPr/>
            <p:nvPr/>
          </p:nvSpPr>
          <p:spPr>
            <a:xfrm>
              <a:off x="8535904" y="1486923"/>
              <a:ext cx="204187" cy="4991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0" name="Rectangle 169"/>
            <p:cNvSpPr/>
            <p:nvPr/>
          </p:nvSpPr>
          <p:spPr>
            <a:xfrm>
              <a:off x="8487113" y="1820104"/>
              <a:ext cx="4572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80" name="TextBox 179"/>
          <p:cNvSpPr txBox="1"/>
          <p:nvPr/>
        </p:nvSpPr>
        <p:spPr>
          <a:xfrm>
            <a:off x="399869" y="845759"/>
            <a:ext cx="928459" cy="353943"/>
          </a:xfrm>
          <a:prstGeom prst="rect">
            <a:avLst/>
          </a:prstGeom>
          <a:noFill/>
        </p:spPr>
        <p:txBody>
          <a:bodyPr wrap="none" bIns="0" rtlCol="0">
            <a:spAutoFit/>
          </a:bodyPr>
          <a:lstStyle/>
          <a:p>
            <a:pPr algn="ctr"/>
            <a:r>
              <a:rPr lang="en-US" sz="900" dirty="0">
                <a:solidFill>
                  <a:prstClr val="black"/>
                </a:solidFill>
                <a:latin typeface="Arial" panose="020B0604020202020204" pitchFamily="34" charset="0"/>
                <a:cs typeface="Arial" panose="020B0604020202020204" pitchFamily="34" charset="0"/>
              </a:rPr>
              <a:t>2166-1859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Patriarcas</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1" name="TextBox 180"/>
          <p:cNvSpPr txBox="1"/>
          <p:nvPr/>
        </p:nvSpPr>
        <p:spPr>
          <a:xfrm>
            <a:off x="1713840" y="1554896"/>
            <a:ext cx="91563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Esclavitud</a:t>
            </a:r>
            <a:r>
              <a:rPr lang="en-US" sz="1100" b="1" dirty="0" smtClean="0">
                <a:solidFill>
                  <a:prstClr val="black"/>
                </a:solidFill>
                <a:latin typeface="Arial" panose="020B0604020202020204" pitchFamily="34" charset="0"/>
                <a:cs typeface="Arial" panose="020B0604020202020204" pitchFamily="34" charset="0"/>
              </a:rPr>
              <a:t/>
            </a:r>
            <a:br>
              <a:rPr lang="en-US" sz="1100" b="1" dirty="0" smtClean="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en</a:t>
            </a:r>
            <a:r>
              <a:rPr lang="en-US" sz="1100" b="1" dirty="0" smtClean="0">
                <a:solidFill>
                  <a:prstClr val="black"/>
                </a:solidFill>
                <a:latin typeface="Arial" panose="020B0604020202020204" pitchFamily="34" charset="0"/>
                <a:cs typeface="Arial" panose="020B0604020202020204" pitchFamily="34" charset="0"/>
              </a:rPr>
              <a:t> </a:t>
            </a:r>
            <a:r>
              <a:rPr lang="en-US" sz="1100" b="1" dirty="0" err="1" smtClean="0">
                <a:solidFill>
                  <a:prstClr val="black"/>
                </a:solidFill>
                <a:latin typeface="Arial" panose="020B0604020202020204" pitchFamily="34" charset="0"/>
                <a:cs typeface="Arial" panose="020B0604020202020204" pitchFamily="34" charset="0"/>
              </a:rPr>
              <a:t>Egipto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1859-1445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82" name="TextBox 181"/>
          <p:cNvSpPr txBox="1"/>
          <p:nvPr/>
        </p:nvSpPr>
        <p:spPr>
          <a:xfrm>
            <a:off x="2422444" y="871440"/>
            <a:ext cx="928459" cy="353943"/>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1445-1405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Desierto</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3" name="TextBox 182"/>
          <p:cNvSpPr txBox="1"/>
          <p:nvPr/>
        </p:nvSpPr>
        <p:spPr>
          <a:xfrm>
            <a:off x="2857718" y="1563159"/>
            <a:ext cx="915635" cy="477054"/>
          </a:xfrm>
          <a:prstGeom prst="rect">
            <a:avLst/>
          </a:prstGeom>
          <a:noFill/>
        </p:spPr>
        <p:txBody>
          <a:bodyPr wrap="none" tIns="0" bIns="0" rtlCol="0">
            <a:spAutoFit/>
          </a:bodyPr>
          <a:lstStyle/>
          <a:p>
            <a:pPr algn="ctr"/>
            <a:r>
              <a:rPr lang="en-US" sz="1100" b="1" dirty="0" smtClean="0">
                <a:solidFill>
                  <a:prstClr val="black"/>
                </a:solidFill>
                <a:latin typeface="Arial" panose="020B0604020202020204" pitchFamily="34" charset="0"/>
                <a:cs typeface="Arial" panose="020B0604020202020204" pitchFamily="34" charset="0"/>
              </a:rPr>
              <a:t>Conquista </a:t>
            </a:r>
            <a:br>
              <a:rPr lang="en-US" sz="1100" b="1" dirty="0" smtClean="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de </a:t>
            </a:r>
            <a:r>
              <a:rPr lang="en-US" sz="1100" b="1" dirty="0" err="1" smtClean="0">
                <a:solidFill>
                  <a:prstClr val="black"/>
                </a:solidFill>
                <a:latin typeface="Arial" panose="020B0604020202020204" pitchFamily="34" charset="0"/>
                <a:cs typeface="Arial" panose="020B0604020202020204" pitchFamily="34" charset="0"/>
              </a:rPr>
              <a:t>Canaán</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1405-1300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84" name="TextBox 183"/>
          <p:cNvSpPr txBox="1"/>
          <p:nvPr/>
        </p:nvSpPr>
        <p:spPr>
          <a:xfrm>
            <a:off x="3503475" y="845759"/>
            <a:ext cx="928459" cy="353943"/>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1300-1050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Jueces</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5" name="TextBox 184"/>
          <p:cNvSpPr txBox="1"/>
          <p:nvPr/>
        </p:nvSpPr>
        <p:spPr>
          <a:xfrm>
            <a:off x="4227909" y="1563159"/>
            <a:ext cx="85151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Reino</a:t>
            </a:r>
            <a:r>
              <a:rPr lang="en-US" sz="1100" b="1" dirty="0" smtClean="0">
                <a:solidFill>
                  <a:prstClr val="black"/>
                </a:solidFill>
                <a:latin typeface="Arial" panose="020B0604020202020204" pitchFamily="34" charset="0"/>
                <a:cs typeface="Arial" panose="020B0604020202020204" pitchFamily="34" charset="0"/>
              </a:rPr>
              <a:t/>
            </a:r>
            <a:br>
              <a:rPr lang="en-US" sz="1100" b="1" dirty="0" smtClean="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unido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1050-931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86" name="TextBox 185"/>
          <p:cNvSpPr txBox="1"/>
          <p:nvPr/>
        </p:nvSpPr>
        <p:spPr>
          <a:xfrm>
            <a:off x="4891319" y="697395"/>
            <a:ext cx="787395"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931-722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Reino</a:t>
            </a:r>
            <a:r>
              <a:rPr lang="en-US" sz="1100" b="1" dirty="0" smtClean="0">
                <a:solidFill>
                  <a:prstClr val="black"/>
                </a:solidFill>
                <a:latin typeface="Arial" panose="020B0604020202020204" pitchFamily="34" charset="0"/>
                <a:cs typeface="Arial" panose="020B0604020202020204" pitchFamily="34" charset="0"/>
              </a:rPr>
              <a:t> </a:t>
            </a:r>
            <a:br>
              <a:rPr lang="en-US" sz="1100" b="1" dirty="0" smtClean="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dividido</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7" name="TextBox 186"/>
          <p:cNvSpPr txBox="1"/>
          <p:nvPr/>
        </p:nvSpPr>
        <p:spPr>
          <a:xfrm>
            <a:off x="5535624" y="1563159"/>
            <a:ext cx="78739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Judá</a:t>
            </a:r>
            <a:r>
              <a:rPr lang="en-US" sz="1100" b="1" dirty="0">
                <a:solidFill>
                  <a:prstClr val="black"/>
                </a:solidFill>
                <a:latin typeface="Arial" panose="020B0604020202020204" pitchFamily="34" charset="0"/>
                <a:cs typeface="Arial" panose="020B0604020202020204" pitchFamily="34" charset="0"/>
              </a:rPr>
              <a:t/>
            </a:r>
            <a:br>
              <a:rPr lang="en-US" sz="1100" b="1" dirty="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solo</a:t>
            </a:r>
          </a:p>
          <a:p>
            <a:pPr algn="ctr"/>
            <a:r>
              <a:rPr lang="en-US" sz="900" dirty="0" smtClean="0">
                <a:solidFill>
                  <a:prstClr val="black"/>
                </a:solidFill>
                <a:latin typeface="Arial" panose="020B0604020202020204" pitchFamily="34" charset="0"/>
                <a:cs typeface="Arial" panose="020B0604020202020204" pitchFamily="34" charset="0"/>
              </a:rPr>
              <a:t>722-605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88" name="TextBox 187"/>
          <p:cNvSpPr txBox="1"/>
          <p:nvPr/>
        </p:nvSpPr>
        <p:spPr>
          <a:xfrm>
            <a:off x="5790670" y="703072"/>
            <a:ext cx="1077538"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605-538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Cautiverio</a:t>
            </a:r>
            <a:r>
              <a:rPr lang="en-US" sz="1100" b="1" dirty="0" smtClean="0">
                <a:solidFill>
                  <a:prstClr val="black"/>
                </a:solidFill>
                <a:latin typeface="Arial" panose="020B0604020202020204" pitchFamily="34" charset="0"/>
                <a:cs typeface="Arial" panose="020B0604020202020204" pitchFamily="34" charset="0"/>
              </a:rPr>
              <a:t> </a:t>
            </a:r>
            <a:r>
              <a:rPr lang="en-US" sz="1100" b="1" dirty="0" err="1" smtClean="0">
                <a:solidFill>
                  <a:prstClr val="black"/>
                </a:solidFill>
                <a:latin typeface="Arial" panose="020B0604020202020204" pitchFamily="34" charset="0"/>
                <a:cs typeface="Arial" panose="020B0604020202020204" pitchFamily="34" charset="0"/>
              </a:rPr>
              <a:t>en</a:t>
            </a:r>
            <a:r>
              <a:rPr lang="en-US" sz="1100" b="1" dirty="0">
                <a:solidFill>
                  <a:prstClr val="black"/>
                </a:solidFill>
                <a:latin typeface="Arial" panose="020B0604020202020204" pitchFamily="34" charset="0"/>
                <a:cs typeface="Arial" panose="020B0604020202020204" pitchFamily="34" charset="0"/>
              </a:rPr>
              <a:t/>
            </a:r>
            <a:br>
              <a:rPr lang="en-US" sz="1100" b="1" dirty="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Babilonia</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9" name="TextBox 188"/>
          <p:cNvSpPr txBox="1"/>
          <p:nvPr/>
        </p:nvSpPr>
        <p:spPr>
          <a:xfrm>
            <a:off x="6304095" y="1563159"/>
            <a:ext cx="78739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Retorno</a:t>
            </a:r>
            <a:r>
              <a:rPr lang="en-US" sz="1100" b="1" dirty="0">
                <a:solidFill>
                  <a:prstClr val="black"/>
                </a:solidFill>
                <a:latin typeface="Arial" panose="020B0604020202020204" pitchFamily="34" charset="0"/>
                <a:cs typeface="Arial" panose="020B0604020202020204" pitchFamily="34" charset="0"/>
              </a:rPr>
              <a:t/>
            </a:r>
            <a:br>
              <a:rPr lang="en-US" sz="1100" b="1" dirty="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del </a:t>
            </a:r>
            <a:r>
              <a:rPr lang="en-US" sz="1100" b="1" dirty="0" err="1" smtClean="0">
                <a:solidFill>
                  <a:prstClr val="black"/>
                </a:solidFill>
                <a:latin typeface="Arial" panose="020B0604020202020204" pitchFamily="34" charset="0"/>
                <a:cs typeface="Arial" panose="020B0604020202020204" pitchFamily="34" charset="0"/>
              </a:rPr>
              <a:t>exilio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538-444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90" name="TextBox 189"/>
          <p:cNvSpPr txBox="1"/>
          <p:nvPr/>
        </p:nvSpPr>
        <p:spPr>
          <a:xfrm>
            <a:off x="6976804" y="741101"/>
            <a:ext cx="1305165" cy="477054"/>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444 </a:t>
            </a:r>
            <a:r>
              <a:rPr lang="en-US" sz="900" dirty="0" err="1" smtClean="0">
                <a:solidFill>
                  <a:prstClr val="black"/>
                </a:solidFill>
                <a:latin typeface="Arial" panose="020B0604020202020204" pitchFamily="34" charset="0"/>
                <a:cs typeface="Arial" panose="020B0604020202020204" pitchFamily="34" charset="0"/>
              </a:rPr>
              <a:t>aC</a:t>
            </a:r>
            <a:r>
              <a:rPr lang="en-US" sz="900" dirty="0" smtClean="0">
                <a:solidFill>
                  <a:prstClr val="black"/>
                </a:solidFill>
                <a:latin typeface="Arial" panose="020B0604020202020204" pitchFamily="34" charset="0"/>
                <a:cs typeface="Arial" panose="020B0604020202020204" pitchFamily="34" charset="0"/>
              </a:rPr>
              <a:t> - ~4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Años</a:t>
            </a:r>
            <a:r>
              <a:rPr lang="en-US" sz="1100" b="1" dirty="0" smtClean="0">
                <a:solidFill>
                  <a:prstClr val="black"/>
                </a:solidFill>
                <a:latin typeface="Arial" panose="020B0604020202020204" pitchFamily="34" charset="0"/>
                <a:cs typeface="Arial" panose="020B0604020202020204" pitchFamily="34" charset="0"/>
              </a:rPr>
              <a:t> de </a:t>
            </a:r>
            <a:r>
              <a:rPr lang="en-US" sz="1100" b="1" dirty="0" err="1" smtClean="0">
                <a:solidFill>
                  <a:prstClr val="black"/>
                </a:solidFill>
                <a:latin typeface="Arial" panose="020B0604020202020204" pitchFamily="34" charset="0"/>
                <a:cs typeface="Arial" panose="020B0604020202020204" pitchFamily="34" charset="0"/>
              </a:rPr>
              <a:t>silencio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800" dirty="0" smtClean="0">
                <a:solidFill>
                  <a:prstClr val="black"/>
                </a:solidFill>
                <a:latin typeface="Arial" panose="020B0604020202020204" pitchFamily="34" charset="0"/>
                <a:cs typeface="Arial" panose="020B0604020202020204" pitchFamily="34" charset="0"/>
              </a:rPr>
              <a:t>(Intertestamental)</a:t>
            </a:r>
          </a:p>
        </p:txBody>
      </p:sp>
      <p:sp>
        <p:nvSpPr>
          <p:cNvPr id="191" name="TextBox 190"/>
          <p:cNvSpPr txBox="1"/>
          <p:nvPr/>
        </p:nvSpPr>
        <p:spPr>
          <a:xfrm>
            <a:off x="7932367" y="1554853"/>
            <a:ext cx="877163" cy="477054"/>
          </a:xfrm>
          <a:prstGeom prst="rect">
            <a:avLst/>
          </a:prstGeom>
          <a:noFill/>
        </p:spPr>
        <p:txBody>
          <a:bodyPr wrap="none" tIns="0" bIns="0" rtlCol="0">
            <a:spAutoFit/>
          </a:bodyPr>
          <a:lstStyle/>
          <a:p>
            <a:pPr algn="ctr"/>
            <a:r>
              <a:rPr lang="en-US" sz="1100" b="1" dirty="0" smtClean="0">
                <a:solidFill>
                  <a:prstClr val="black"/>
                </a:solidFill>
                <a:latin typeface="Arial" panose="020B0604020202020204" pitchFamily="34" charset="0"/>
                <a:cs typeface="Arial" panose="020B0604020202020204" pitchFamily="34" charset="0"/>
              </a:rPr>
              <a:t>Vida de</a:t>
            </a:r>
            <a:br>
              <a:rPr lang="en-US" sz="1100" b="1" dirty="0" smtClean="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Cristo</a:t>
            </a:r>
          </a:p>
          <a:p>
            <a:pPr algn="ctr"/>
            <a:r>
              <a:rPr lang="en-US" sz="900" dirty="0" smtClean="0">
                <a:solidFill>
                  <a:prstClr val="black"/>
                </a:solidFill>
                <a:latin typeface="Arial" panose="020B0604020202020204" pitchFamily="34" charset="0"/>
                <a:cs typeface="Arial" panose="020B0604020202020204" pitchFamily="34" charset="0"/>
              </a:rPr>
              <a:t>4 BC – 30 </a:t>
            </a:r>
            <a:r>
              <a:rPr lang="en-US" sz="900" dirty="0" err="1" smtClean="0">
                <a:solidFill>
                  <a:prstClr val="black"/>
                </a:solidFill>
                <a:latin typeface="Arial" panose="020B0604020202020204" pitchFamily="34" charset="0"/>
                <a:cs typeface="Arial" panose="020B0604020202020204" pitchFamily="34" charset="0"/>
              </a:rPr>
              <a:t>dC</a:t>
            </a:r>
            <a:endParaRPr lang="en-US" sz="900" dirty="0">
              <a:solidFill>
                <a:prstClr val="black"/>
              </a:solidFill>
              <a:latin typeface="Arial" panose="020B0604020202020204" pitchFamily="34" charset="0"/>
              <a:cs typeface="Arial" panose="020B0604020202020204" pitchFamily="34" charset="0"/>
            </a:endParaRPr>
          </a:p>
        </p:txBody>
      </p:sp>
      <p:sp>
        <p:nvSpPr>
          <p:cNvPr id="192" name="TextBox 191"/>
          <p:cNvSpPr txBox="1"/>
          <p:nvPr/>
        </p:nvSpPr>
        <p:spPr>
          <a:xfrm>
            <a:off x="8197096" y="708346"/>
            <a:ext cx="881973"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30-90 </a:t>
            </a:r>
            <a:r>
              <a:rPr lang="en-US" sz="900" dirty="0" err="1" smtClean="0">
                <a:solidFill>
                  <a:prstClr val="black"/>
                </a:solidFill>
                <a:latin typeface="Arial" panose="020B0604020202020204" pitchFamily="34" charset="0"/>
                <a:cs typeface="Arial" panose="020B0604020202020204" pitchFamily="34" charset="0"/>
              </a:rPr>
              <a:t>dC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smtClean="0">
                <a:solidFill>
                  <a:prstClr val="black"/>
                </a:solidFill>
                <a:latin typeface="Arial" panose="020B0604020202020204" pitchFamily="34" charset="0"/>
                <a:cs typeface="Arial" panose="020B0604020202020204" pitchFamily="34" charset="0"/>
              </a:rPr>
              <a:t>La </a:t>
            </a:r>
            <a:r>
              <a:rPr lang="en-US" sz="1100" b="1" dirty="0" err="1" smtClean="0">
                <a:solidFill>
                  <a:prstClr val="black"/>
                </a:solidFill>
                <a:latin typeface="Arial" panose="020B0604020202020204" pitchFamily="34" charset="0"/>
                <a:cs typeface="Arial" panose="020B0604020202020204" pitchFamily="34" charset="0"/>
              </a:rPr>
              <a:t>iglesia</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1100" b="1" dirty="0" smtClean="0">
                <a:solidFill>
                  <a:prstClr val="black"/>
                </a:solidFill>
                <a:latin typeface="Arial" panose="020B0604020202020204" pitchFamily="34" charset="0"/>
                <a:cs typeface="Arial" panose="020B0604020202020204" pitchFamily="34" charset="0"/>
              </a:rPr>
              <a:t>Era del NT</a:t>
            </a:r>
          </a:p>
        </p:txBody>
      </p:sp>
    </p:spTree>
    <p:extLst>
      <p:ext uri="{BB962C8B-B14F-4D97-AF65-F5344CB8AC3E}">
        <p14:creationId xmlns:p14="http://schemas.microsoft.com/office/powerpoint/2010/main" val="40150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p:cTn id="7" dur="1000" fill="hold"/>
                                        <p:tgtEl>
                                          <p:spTgt spid="77"/>
                                        </p:tgtEl>
                                        <p:attrNameLst>
                                          <p:attrName>ppt_w</p:attrName>
                                        </p:attrNameLst>
                                      </p:cBhvr>
                                      <p:tavLst>
                                        <p:tav tm="0">
                                          <p:val>
                                            <p:fltVal val="0"/>
                                          </p:val>
                                        </p:tav>
                                        <p:tav tm="100000">
                                          <p:val>
                                            <p:strVal val="#ppt_w"/>
                                          </p:val>
                                        </p:tav>
                                      </p:tavLst>
                                    </p:anim>
                                    <p:anim calcmode="lin" valueType="num">
                                      <p:cBhvr>
                                        <p:cTn id="8" dur="1000" fill="hold"/>
                                        <p:tgtEl>
                                          <p:spTgt spid="77"/>
                                        </p:tgtEl>
                                        <p:attrNameLst>
                                          <p:attrName>ppt_h</p:attrName>
                                        </p:attrNameLst>
                                      </p:cBhvr>
                                      <p:tavLst>
                                        <p:tav tm="0">
                                          <p:val>
                                            <p:fltVal val="0"/>
                                          </p:val>
                                        </p:tav>
                                        <p:tav tm="100000">
                                          <p:val>
                                            <p:strVal val="#ppt_h"/>
                                          </p:val>
                                        </p:tav>
                                      </p:tavLst>
                                    </p:anim>
                                    <p:anim calcmode="lin" valueType="num">
                                      <p:cBhvr>
                                        <p:cTn id="9" dur="1000" fill="hold"/>
                                        <p:tgtEl>
                                          <p:spTgt spid="77"/>
                                        </p:tgtEl>
                                        <p:attrNameLst>
                                          <p:attrName>style.rotation</p:attrName>
                                        </p:attrNameLst>
                                      </p:cBhvr>
                                      <p:tavLst>
                                        <p:tav tm="0">
                                          <p:val>
                                            <p:fltVal val="90"/>
                                          </p:val>
                                        </p:tav>
                                        <p:tav tm="100000">
                                          <p:val>
                                            <p:fltVal val="0"/>
                                          </p:val>
                                        </p:tav>
                                      </p:tavLst>
                                    </p:anim>
                                    <p:animEffect transition="in" filter="fade">
                                      <p:cBhvr>
                                        <p:cTn id="10" dur="1000"/>
                                        <p:tgtEl>
                                          <p:spTgt spid="7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wipe(down)">
                                      <p:cBhvr>
                                        <p:cTn id="15" dur="500"/>
                                        <p:tgtEl>
                                          <p:spTgt spid="8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9"/>
                                        </p:tgtEl>
                                        <p:attrNameLst>
                                          <p:attrName>style.visibility</p:attrName>
                                        </p:attrNameLst>
                                      </p:cBhvr>
                                      <p:to>
                                        <p:strVal val="visible"/>
                                      </p:to>
                                    </p:set>
                                    <p:animEffect transition="in" filter="wipe(down)">
                                      <p:cBhvr>
                                        <p:cTn id="20" dur="500"/>
                                        <p:tgtEl>
                                          <p:spTgt spid="1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30"/>
                                        </p:tgtEl>
                                        <p:attrNameLst>
                                          <p:attrName>style.visibility</p:attrName>
                                        </p:attrNameLst>
                                      </p:cBhvr>
                                      <p:to>
                                        <p:strVal val="visible"/>
                                      </p:to>
                                    </p:set>
                                    <p:animEffect transition="in" filter="wipe(up)">
                                      <p:cBhvr>
                                        <p:cTn id="25" dur="500"/>
                                        <p:tgtEl>
                                          <p:spTgt spid="130"/>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32"/>
                                        </p:tgtEl>
                                        <p:attrNameLst>
                                          <p:attrName>style.visibility</p:attrName>
                                        </p:attrNameLst>
                                      </p:cBhvr>
                                      <p:to>
                                        <p:strVal val="visible"/>
                                      </p:to>
                                    </p:set>
                                    <p:anim calcmode="lin" valueType="num">
                                      <p:cBhvr>
                                        <p:cTn id="30" dur="1000" fill="hold"/>
                                        <p:tgtEl>
                                          <p:spTgt spid="132"/>
                                        </p:tgtEl>
                                        <p:attrNameLst>
                                          <p:attrName>ppt_w</p:attrName>
                                        </p:attrNameLst>
                                      </p:cBhvr>
                                      <p:tavLst>
                                        <p:tav tm="0">
                                          <p:val>
                                            <p:fltVal val="0"/>
                                          </p:val>
                                        </p:tav>
                                        <p:tav tm="100000">
                                          <p:val>
                                            <p:strVal val="#ppt_w"/>
                                          </p:val>
                                        </p:tav>
                                      </p:tavLst>
                                    </p:anim>
                                    <p:anim calcmode="lin" valueType="num">
                                      <p:cBhvr>
                                        <p:cTn id="31" dur="1000" fill="hold"/>
                                        <p:tgtEl>
                                          <p:spTgt spid="132"/>
                                        </p:tgtEl>
                                        <p:attrNameLst>
                                          <p:attrName>ppt_h</p:attrName>
                                        </p:attrNameLst>
                                      </p:cBhvr>
                                      <p:tavLst>
                                        <p:tav tm="0">
                                          <p:val>
                                            <p:fltVal val="0"/>
                                          </p:val>
                                        </p:tav>
                                        <p:tav tm="100000">
                                          <p:val>
                                            <p:strVal val="#ppt_h"/>
                                          </p:val>
                                        </p:tav>
                                      </p:tavLst>
                                    </p:anim>
                                    <p:anim calcmode="lin" valueType="num">
                                      <p:cBhvr>
                                        <p:cTn id="32" dur="1000" fill="hold"/>
                                        <p:tgtEl>
                                          <p:spTgt spid="132"/>
                                        </p:tgtEl>
                                        <p:attrNameLst>
                                          <p:attrName>style.rotation</p:attrName>
                                        </p:attrNameLst>
                                      </p:cBhvr>
                                      <p:tavLst>
                                        <p:tav tm="0">
                                          <p:val>
                                            <p:fltVal val="90"/>
                                          </p:val>
                                        </p:tav>
                                        <p:tav tm="100000">
                                          <p:val>
                                            <p:fltVal val="0"/>
                                          </p:val>
                                        </p:tav>
                                      </p:tavLst>
                                    </p:anim>
                                    <p:animEffect transition="in" filter="fade">
                                      <p:cBhvr>
                                        <p:cTn id="33" dur="1000"/>
                                        <p:tgtEl>
                                          <p:spTgt spid="13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33"/>
                                        </p:tgtEl>
                                        <p:attrNameLst>
                                          <p:attrName>style.visibility</p:attrName>
                                        </p:attrNameLst>
                                      </p:cBhvr>
                                      <p:to>
                                        <p:strVal val="visible"/>
                                      </p:to>
                                    </p:set>
                                    <p:anim calcmode="lin" valueType="num">
                                      <p:cBhvr>
                                        <p:cTn id="38" dur="500" fill="hold"/>
                                        <p:tgtEl>
                                          <p:spTgt spid="133"/>
                                        </p:tgtEl>
                                        <p:attrNameLst>
                                          <p:attrName>ppt_w</p:attrName>
                                        </p:attrNameLst>
                                      </p:cBhvr>
                                      <p:tavLst>
                                        <p:tav tm="0">
                                          <p:val>
                                            <p:fltVal val="0"/>
                                          </p:val>
                                        </p:tav>
                                        <p:tav tm="100000">
                                          <p:val>
                                            <p:strVal val="#ppt_w"/>
                                          </p:val>
                                        </p:tav>
                                      </p:tavLst>
                                    </p:anim>
                                    <p:anim calcmode="lin" valueType="num">
                                      <p:cBhvr>
                                        <p:cTn id="39" dur="500" fill="hold"/>
                                        <p:tgtEl>
                                          <p:spTgt spid="133"/>
                                        </p:tgtEl>
                                        <p:attrNameLst>
                                          <p:attrName>ppt_h</p:attrName>
                                        </p:attrNameLst>
                                      </p:cBhvr>
                                      <p:tavLst>
                                        <p:tav tm="0">
                                          <p:val>
                                            <p:fltVal val="0"/>
                                          </p:val>
                                        </p:tav>
                                        <p:tav tm="100000">
                                          <p:val>
                                            <p:strVal val="#ppt_h"/>
                                          </p:val>
                                        </p:tav>
                                      </p:tavLst>
                                    </p:anim>
                                    <p:animEffect transition="in" filter="fade">
                                      <p:cBhvr>
                                        <p:cTn id="40" dur="500"/>
                                        <p:tgtEl>
                                          <p:spTgt spid="13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36"/>
                                        </p:tgtEl>
                                        <p:attrNameLst>
                                          <p:attrName>style.visibility</p:attrName>
                                        </p:attrNameLst>
                                      </p:cBhvr>
                                      <p:to>
                                        <p:strVal val="visible"/>
                                      </p:to>
                                    </p:set>
                                    <p:animEffect transition="in" filter="wipe(up)">
                                      <p:cBhvr>
                                        <p:cTn id="45" dur="500"/>
                                        <p:tgtEl>
                                          <p:spTgt spid="13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151"/>
                                        </p:tgtEl>
                                        <p:attrNameLst>
                                          <p:attrName>style.visibility</p:attrName>
                                        </p:attrNameLst>
                                      </p:cBhvr>
                                      <p:to>
                                        <p:strVal val="visible"/>
                                      </p:to>
                                    </p:set>
                                    <p:animEffect transition="in" filter="wipe(up)">
                                      <p:cBhvr>
                                        <p:cTn id="50" dur="500"/>
                                        <p:tgtEl>
                                          <p:spTgt spid="15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152"/>
                                        </p:tgtEl>
                                        <p:attrNameLst>
                                          <p:attrName>style.visibility</p:attrName>
                                        </p:attrNameLst>
                                      </p:cBhvr>
                                      <p:to>
                                        <p:strVal val="visible"/>
                                      </p:to>
                                    </p:set>
                                    <p:animEffect transition="in" filter="wipe(up)">
                                      <p:cBhvr>
                                        <p:cTn id="55" dur="500"/>
                                        <p:tgtEl>
                                          <p:spTgt spid="15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153"/>
                                        </p:tgtEl>
                                        <p:attrNameLst>
                                          <p:attrName>style.visibility</p:attrName>
                                        </p:attrNameLst>
                                      </p:cBhvr>
                                      <p:to>
                                        <p:strVal val="visible"/>
                                      </p:to>
                                    </p:set>
                                    <p:animEffect transition="in" filter="wipe(up)">
                                      <p:cBhvr>
                                        <p:cTn id="60" dur="500"/>
                                        <p:tgtEl>
                                          <p:spTgt spid="15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154"/>
                                        </p:tgtEl>
                                        <p:attrNameLst>
                                          <p:attrName>style.visibility</p:attrName>
                                        </p:attrNameLst>
                                      </p:cBhvr>
                                      <p:to>
                                        <p:strVal val="visible"/>
                                      </p:to>
                                    </p:set>
                                    <p:animEffect transition="in" filter="wipe(up)">
                                      <p:cBhvr>
                                        <p:cTn id="65" dur="500"/>
                                        <p:tgtEl>
                                          <p:spTgt spid="15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155"/>
                                        </p:tgtEl>
                                        <p:attrNameLst>
                                          <p:attrName>style.visibility</p:attrName>
                                        </p:attrNameLst>
                                      </p:cBhvr>
                                      <p:to>
                                        <p:strVal val="visible"/>
                                      </p:to>
                                    </p:set>
                                    <p:animEffect transition="in" filter="wipe(up)">
                                      <p:cBhvr>
                                        <p:cTn id="70" dur="500"/>
                                        <p:tgtEl>
                                          <p:spTgt spid="155"/>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156"/>
                                        </p:tgtEl>
                                        <p:attrNameLst>
                                          <p:attrName>style.visibility</p:attrName>
                                        </p:attrNameLst>
                                      </p:cBhvr>
                                      <p:to>
                                        <p:strVal val="visible"/>
                                      </p:to>
                                    </p:set>
                                    <p:animEffect transition="in" filter="wipe(up)">
                                      <p:cBhvr>
                                        <p:cTn id="75" dur="500"/>
                                        <p:tgtEl>
                                          <p:spTgt spid="156"/>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49"/>
                                        </p:tgtEl>
                                        <p:attrNameLst>
                                          <p:attrName>style.visibility</p:attrName>
                                        </p:attrNameLst>
                                      </p:cBhvr>
                                      <p:to>
                                        <p:strVal val="visible"/>
                                      </p:to>
                                    </p:set>
                                    <p:animEffect transition="in" filter="wipe(down)">
                                      <p:cBhvr>
                                        <p:cTn id="80" dur="500"/>
                                        <p:tgtEl>
                                          <p:spTgt spid="14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150"/>
                                        </p:tgtEl>
                                        <p:attrNameLst>
                                          <p:attrName>style.visibility</p:attrName>
                                        </p:attrNameLst>
                                      </p:cBhvr>
                                      <p:to>
                                        <p:strVal val="visible"/>
                                      </p:to>
                                    </p:set>
                                    <p:animEffect transition="in" filter="wipe(down)">
                                      <p:cBhvr>
                                        <p:cTn id="85" dur="500"/>
                                        <p:tgtEl>
                                          <p:spTgt spid="150"/>
                                        </p:tgtEl>
                                      </p:cBhvr>
                                    </p:animEffect>
                                  </p:childTnLst>
                                </p:cTn>
                              </p:par>
                            </p:childTnLst>
                          </p:cTn>
                        </p:par>
                      </p:childTnLst>
                    </p:cTn>
                  </p:par>
                  <p:par>
                    <p:cTn id="86" fill="hold">
                      <p:stCondLst>
                        <p:cond delay="indefinite"/>
                      </p:stCondLst>
                      <p:childTnLst>
                        <p:par>
                          <p:cTn id="87" fill="hold">
                            <p:stCondLst>
                              <p:cond delay="0"/>
                            </p:stCondLst>
                            <p:childTnLst>
                              <p:par>
                                <p:cTn id="88" presetID="0" presetClass="path" presetSubtype="0" accel="50000" decel="50000" fill="hold" grpId="0" nodeType="clickEffect">
                                  <p:stCondLst>
                                    <p:cond delay="0"/>
                                  </p:stCondLst>
                                  <p:childTnLst>
                                    <p:animMotion origin="layout" path="M 0 0 C 0.00035 0.04953 0.00087 0.09907 0.00191 0.14977 C 0.00295 0.20046 0.01927 0.2537 0.0066 0.3044 C -0.00608 0.35509 -0.04028 0.40463 -0.07448 0.45416 " pathEditMode="relative" ptsTypes="aaaA">
                                      <p:cBhvr>
                                        <p:cTn id="89" dur="2000" fill="hold"/>
                                        <p:tgtEl>
                                          <p:spTgt spid="186"/>
                                        </p:tgtEl>
                                        <p:attrNameLst>
                                          <p:attrName>ppt_x</p:attrName>
                                          <p:attrName>ppt_y</p:attrName>
                                        </p:attrNameLst>
                                      </p:cBhvr>
                                    </p:animMotion>
                                  </p:childTnLst>
                                </p:cTn>
                              </p:par>
                            </p:childTnLst>
                          </p:cTn>
                        </p:par>
                        <p:par>
                          <p:cTn id="90" fill="hold">
                            <p:stCondLst>
                              <p:cond delay="2000"/>
                            </p:stCondLst>
                            <p:childTnLst>
                              <p:par>
                                <p:cTn id="91" presetID="31" presetClass="exit" presetSubtype="0" fill="hold" grpId="1" nodeType="afterEffect">
                                  <p:stCondLst>
                                    <p:cond delay="0"/>
                                  </p:stCondLst>
                                  <p:childTnLst>
                                    <p:anim calcmode="lin" valueType="num">
                                      <p:cBhvr>
                                        <p:cTn id="92" dur="1500"/>
                                        <p:tgtEl>
                                          <p:spTgt spid="186"/>
                                        </p:tgtEl>
                                        <p:attrNameLst>
                                          <p:attrName>ppt_w</p:attrName>
                                        </p:attrNameLst>
                                      </p:cBhvr>
                                      <p:tavLst>
                                        <p:tav tm="0">
                                          <p:val>
                                            <p:strVal val="ppt_w"/>
                                          </p:val>
                                        </p:tav>
                                        <p:tav tm="100000">
                                          <p:val>
                                            <p:fltVal val="0"/>
                                          </p:val>
                                        </p:tav>
                                      </p:tavLst>
                                    </p:anim>
                                    <p:anim calcmode="lin" valueType="num">
                                      <p:cBhvr>
                                        <p:cTn id="93" dur="1500"/>
                                        <p:tgtEl>
                                          <p:spTgt spid="186"/>
                                        </p:tgtEl>
                                        <p:attrNameLst>
                                          <p:attrName>ppt_h</p:attrName>
                                        </p:attrNameLst>
                                      </p:cBhvr>
                                      <p:tavLst>
                                        <p:tav tm="0">
                                          <p:val>
                                            <p:strVal val="ppt_h"/>
                                          </p:val>
                                        </p:tav>
                                        <p:tav tm="100000">
                                          <p:val>
                                            <p:fltVal val="0"/>
                                          </p:val>
                                        </p:tav>
                                      </p:tavLst>
                                    </p:anim>
                                    <p:anim calcmode="lin" valueType="num">
                                      <p:cBhvr>
                                        <p:cTn id="94" dur="1500"/>
                                        <p:tgtEl>
                                          <p:spTgt spid="186"/>
                                        </p:tgtEl>
                                        <p:attrNameLst>
                                          <p:attrName>style.rotation</p:attrName>
                                        </p:attrNameLst>
                                      </p:cBhvr>
                                      <p:tavLst>
                                        <p:tav tm="0">
                                          <p:val>
                                            <p:fltVal val="0"/>
                                          </p:val>
                                        </p:tav>
                                        <p:tav tm="100000">
                                          <p:val>
                                            <p:fltVal val="90"/>
                                          </p:val>
                                        </p:tav>
                                      </p:tavLst>
                                    </p:anim>
                                    <p:animEffect transition="out" filter="fade">
                                      <p:cBhvr>
                                        <p:cTn id="95" dur="1500"/>
                                        <p:tgtEl>
                                          <p:spTgt spid="186"/>
                                        </p:tgtEl>
                                      </p:cBhvr>
                                    </p:animEffect>
                                    <p:set>
                                      <p:cBhvr>
                                        <p:cTn id="96" dur="1" fill="hold">
                                          <p:stCondLst>
                                            <p:cond delay="1499"/>
                                          </p:stCondLst>
                                        </p:cTn>
                                        <p:tgtEl>
                                          <p:spTgt spid="1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150" grpId="0" animBg="1"/>
      <p:bldP spid="186" grpId="0"/>
      <p:bldP spid="186" grpId="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Visión</a:t>
            </a:r>
            <a:r>
              <a:rPr lang="en-US" dirty="0"/>
              <a:t> de las 70 </a:t>
            </a:r>
            <a:r>
              <a:rPr lang="en-US" dirty="0" err="1"/>
              <a:t>semanas</a:t>
            </a:r>
            <a:endParaRPr lang="en-US" dirty="0"/>
          </a:p>
        </p:txBody>
      </p:sp>
      <p:sp>
        <p:nvSpPr>
          <p:cNvPr id="4" name="TextBox 3"/>
          <p:cNvSpPr txBox="1"/>
          <p:nvPr/>
        </p:nvSpPr>
        <p:spPr>
          <a:xfrm>
            <a:off x="286603" y="1255594"/>
            <a:ext cx="6114197" cy="2554545"/>
          </a:xfrm>
          <a:prstGeom prst="rect">
            <a:avLst/>
          </a:prstGeom>
          <a:noFill/>
        </p:spPr>
        <p:txBody>
          <a:bodyPr wrap="square" rtlCol="0">
            <a:spAutoFit/>
          </a:bodyPr>
          <a:lstStyle/>
          <a:p>
            <a:pPr defTabSz="913448"/>
            <a:r>
              <a:rPr lang="en-US" sz="2000" b="1" dirty="0" smtClean="0">
                <a:solidFill>
                  <a:prstClr val="black"/>
                </a:solidFill>
              </a:rPr>
              <a:t>Daniel 9:25 (NBLA) </a:t>
            </a:r>
            <a:r>
              <a:rPr lang="en-US" sz="2000" dirty="0">
                <a:solidFill>
                  <a:prstClr val="black"/>
                </a:solidFill>
              </a:rPr>
              <a:t/>
            </a:r>
            <a:br>
              <a:rPr lang="en-US" sz="2000" dirty="0">
                <a:solidFill>
                  <a:prstClr val="black"/>
                </a:solidFill>
              </a:rPr>
            </a:br>
            <a:r>
              <a:rPr lang="en-US" sz="2000" baseline="30000" dirty="0" smtClean="0">
                <a:solidFill>
                  <a:prstClr val="black"/>
                </a:solidFill>
              </a:rPr>
              <a:t>25</a:t>
            </a:r>
            <a:r>
              <a:rPr lang="en-US" sz="2000" dirty="0">
                <a:solidFill>
                  <a:prstClr val="black"/>
                </a:solidFill>
              </a:rPr>
              <a:t>    </a:t>
            </a:r>
            <a:r>
              <a:rPr lang="es-ES" sz="2000" dirty="0">
                <a:solidFill>
                  <a:prstClr val="black"/>
                </a:solidFill>
              </a:rPr>
              <a:t>Has de saber y entender </a:t>
            </a:r>
            <a:endParaRPr lang="es-ES" sz="2000" dirty="0" smtClean="0">
              <a:solidFill>
                <a:prstClr val="black"/>
              </a:solidFill>
            </a:endParaRPr>
          </a:p>
          <a:p>
            <a:pPr defTabSz="913448"/>
            <a:r>
              <a:rPr lang="es-ES" sz="2000" dirty="0" smtClean="0">
                <a:solidFill>
                  <a:prstClr val="black"/>
                </a:solidFill>
              </a:rPr>
              <a:t>que </a:t>
            </a:r>
            <a:r>
              <a:rPr lang="es-ES" sz="2000" dirty="0">
                <a:solidFill>
                  <a:prstClr val="black"/>
                </a:solidFill>
              </a:rPr>
              <a:t>desde la salida de la orden </a:t>
            </a:r>
            <a:endParaRPr lang="es-ES" sz="2000" dirty="0" smtClean="0">
              <a:solidFill>
                <a:prstClr val="black"/>
              </a:solidFill>
            </a:endParaRPr>
          </a:p>
          <a:p>
            <a:pPr defTabSz="913448"/>
            <a:r>
              <a:rPr lang="es-ES" sz="2000" dirty="0" smtClean="0">
                <a:solidFill>
                  <a:prstClr val="black"/>
                </a:solidFill>
              </a:rPr>
              <a:t>para </a:t>
            </a:r>
            <a:r>
              <a:rPr lang="es-ES" sz="2000" dirty="0">
                <a:solidFill>
                  <a:prstClr val="black"/>
                </a:solidFill>
              </a:rPr>
              <a:t>restaurar y reconstruir a Jerusalén </a:t>
            </a:r>
            <a:endParaRPr lang="es-ES" sz="2000" dirty="0" smtClean="0">
              <a:solidFill>
                <a:prstClr val="black"/>
              </a:solidFill>
            </a:endParaRPr>
          </a:p>
          <a:p>
            <a:pPr defTabSz="913448"/>
            <a:r>
              <a:rPr lang="es-ES" sz="2000" dirty="0" smtClean="0">
                <a:solidFill>
                  <a:prstClr val="black"/>
                </a:solidFill>
              </a:rPr>
              <a:t>hasta </a:t>
            </a:r>
            <a:r>
              <a:rPr lang="es-ES" sz="2000" dirty="0">
                <a:solidFill>
                  <a:prstClr val="black"/>
                </a:solidFill>
              </a:rPr>
              <a:t>el Mesías Príncipe, </a:t>
            </a:r>
            <a:endParaRPr lang="es-ES" sz="2000" dirty="0" smtClean="0">
              <a:solidFill>
                <a:prstClr val="black"/>
              </a:solidFill>
            </a:endParaRPr>
          </a:p>
          <a:p>
            <a:pPr defTabSz="913448"/>
            <a:r>
              <a:rPr lang="es-ES" sz="2000" dirty="0" smtClean="0">
                <a:solidFill>
                  <a:prstClr val="black"/>
                </a:solidFill>
              </a:rPr>
              <a:t>habrá </a:t>
            </a:r>
            <a:r>
              <a:rPr lang="es-ES" sz="2000" dirty="0">
                <a:solidFill>
                  <a:prstClr val="black"/>
                </a:solidFill>
              </a:rPr>
              <a:t>siete semanas y sesenta y dos semanas. </a:t>
            </a:r>
            <a:endParaRPr lang="es-ES" sz="2000" dirty="0" smtClean="0">
              <a:solidFill>
                <a:prstClr val="black"/>
              </a:solidFill>
            </a:endParaRPr>
          </a:p>
          <a:p>
            <a:pPr defTabSz="913448"/>
            <a:r>
              <a:rPr lang="es-ES" sz="2000" dirty="0" smtClean="0">
                <a:solidFill>
                  <a:prstClr val="black"/>
                </a:solidFill>
              </a:rPr>
              <a:t>Volverá </a:t>
            </a:r>
            <a:r>
              <a:rPr lang="es-ES" sz="2000" dirty="0">
                <a:solidFill>
                  <a:prstClr val="black"/>
                </a:solidFill>
              </a:rPr>
              <a:t>a ser edificada, con plaza y foso, </a:t>
            </a:r>
            <a:endParaRPr lang="es-ES" sz="2000" dirty="0" smtClean="0">
              <a:solidFill>
                <a:prstClr val="black"/>
              </a:solidFill>
            </a:endParaRPr>
          </a:p>
          <a:p>
            <a:pPr defTabSz="913448"/>
            <a:r>
              <a:rPr lang="es-ES" sz="2000" dirty="0" smtClean="0">
                <a:solidFill>
                  <a:prstClr val="black"/>
                </a:solidFill>
              </a:rPr>
              <a:t>pero </a:t>
            </a:r>
            <a:r>
              <a:rPr lang="es-ES" sz="2000" dirty="0">
                <a:solidFill>
                  <a:prstClr val="black"/>
                </a:solidFill>
              </a:rPr>
              <a:t>en tiempos de angustia. </a:t>
            </a:r>
            <a:endParaRPr lang="en-US" sz="2000" dirty="0">
              <a:solidFill>
                <a:prstClr val="black"/>
              </a:solidFill>
            </a:endParaRPr>
          </a:p>
        </p:txBody>
      </p:sp>
    </p:spTree>
    <p:extLst>
      <p:ext uri="{BB962C8B-B14F-4D97-AF65-F5344CB8AC3E}">
        <p14:creationId xmlns:p14="http://schemas.microsoft.com/office/powerpoint/2010/main" val="1724582438"/>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373"/>
            <a:ext cx="9144000"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465"/>
            <a:ext cx="4820476" cy="5682279"/>
          </a:xfrm>
          <a:prstGeom prst="rect">
            <a:avLst/>
          </a:prstGeom>
        </p:spPr>
      </p:pic>
      <p:sp>
        <p:nvSpPr>
          <p:cNvPr id="4" name="TextBox 3"/>
          <p:cNvSpPr txBox="1"/>
          <p:nvPr/>
        </p:nvSpPr>
        <p:spPr>
          <a:xfrm>
            <a:off x="4825615" y="70399"/>
            <a:ext cx="386255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PUEBLO</a:t>
            </a:r>
            <a:endParaRPr kumimoji="0" lang="en-US" sz="36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1257549" y="39621"/>
            <a:ext cx="3530134" cy="70788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RETORNO DEL</a:t>
            </a:r>
            <a:endParaRPr kumimoji="0" lang="en-US" sz="40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4825614" y="1187404"/>
            <a:ext cx="4318385"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ALTAR DEL TEMPLO</a:t>
            </a:r>
            <a:endParaRPr kumimoji="0" lang="en-US" sz="36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4824197" y="2221038"/>
            <a:ext cx="386255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TEMPLO</a:t>
            </a:r>
            <a:endParaRPr kumimoji="0" lang="en-US" sz="36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4829219" y="3258227"/>
            <a:ext cx="386255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LEY</a:t>
            </a:r>
            <a:endParaRPr kumimoji="0" lang="en-US" sz="36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4842867" y="4030006"/>
            <a:ext cx="386255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MUROS</a:t>
            </a:r>
            <a:endParaRPr kumimoji="0" lang="en-US" sz="36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4814897" y="4757688"/>
            <a:ext cx="386255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REY</a:t>
            </a:r>
            <a:endParaRPr kumimoji="0" lang="en-US" sz="36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5470008" y="565389"/>
            <a:ext cx="3480440" cy="70788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Proclamación</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de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Ciro</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Esd</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Regreso</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 la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tierra</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Esd</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2:1</a:t>
            </a:r>
          </a:p>
        </p:txBody>
      </p:sp>
      <p:sp>
        <p:nvSpPr>
          <p:cNvPr id="12" name="TextBox 11"/>
          <p:cNvSpPr txBox="1"/>
          <p:nvPr/>
        </p:nvSpPr>
        <p:spPr>
          <a:xfrm>
            <a:off x="5470022" y="1646366"/>
            <a:ext cx="3397767" cy="707886"/>
          </a:xfrm>
          <a:prstGeom prst="rect">
            <a:avLst/>
          </a:prstGeom>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Jes</a:t>
            </a:r>
            <a:r>
              <a:rPr lang="es-ES" kern="0" dirty="0" err="1" smtClean="0"/>
              <a:t>úa</a:t>
            </a:r>
            <a:r>
              <a:rPr lang="es-ES" kern="0" dirty="0" smtClean="0"/>
              <a:t> el sacerdote y </a:t>
            </a:r>
            <a:r>
              <a:rPr lang="es-ES" kern="0" dirty="0" err="1" smtClean="0"/>
              <a:t>Zorobabel</a:t>
            </a:r>
            <a:r>
              <a:rPr lang="es-ES" kern="0" dirty="0" smtClean="0"/>
              <a:t> </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Esdras 3:2</a:t>
            </a:r>
            <a:endParaRPr kumimoji="0" lang="en-US" sz="2000" b="0" i="0" u="none" strike="noStrike" kern="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a:off x="5470022" y="3750795"/>
            <a:ext cx="3397767" cy="400110"/>
          </a:xfrm>
          <a:prstGeom prst="rect">
            <a:avLst/>
          </a:prstGeom>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Esdras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enviado</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Esd</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7</a:t>
            </a:r>
            <a:endParaRPr kumimoji="0" lang="en-US" sz="2000" b="0" i="0" u="none" strike="noStrike" kern="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5364513" y="2687114"/>
            <a:ext cx="3670327" cy="707886"/>
          </a:xfrm>
          <a:prstGeom prst="rect">
            <a:avLst/>
          </a:prstGeom>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Hageo</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Zacarías</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000" b="0" i="0" u="none" strike="noStrike" kern="0" cap="none" spc="0" normalizeH="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Zorobabel</a:t>
            </a:r>
            <a:r>
              <a:rPr kumimoji="0" lang="en-US" sz="2000" b="0" i="0" u="none" strike="noStrike" kern="0" cap="none" spc="0" normalizeH="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y </a:t>
            </a:r>
            <a:r>
              <a:rPr kumimoji="0" lang="en-US" sz="2000" b="0" i="0" u="none" strike="noStrike" kern="0" cap="none" spc="0" normalizeH="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Darío</a:t>
            </a:r>
            <a:r>
              <a:rPr kumimoji="0" lang="en-US" sz="2000" b="0" i="0" u="none" strike="noStrike" kern="0" cap="none" spc="0" normalizeH="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el </a:t>
            </a:r>
            <a:r>
              <a:rPr kumimoji="0" lang="en-US" sz="2000" b="0" i="0" u="none" strike="noStrike" kern="0" cap="none" spc="0" normalizeH="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persa</a:t>
            </a:r>
            <a:r>
              <a:rPr kumimoji="0" lang="en-US" sz="2000" b="0" i="0" u="none" strike="noStrike" kern="0" cap="none" spc="0" normalizeH="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Esd</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5-6</a:t>
            </a:r>
          </a:p>
        </p:txBody>
      </p:sp>
      <p:sp>
        <p:nvSpPr>
          <p:cNvPr id="15" name="TextBox 14"/>
          <p:cNvSpPr txBox="1"/>
          <p:nvPr/>
        </p:nvSpPr>
        <p:spPr>
          <a:xfrm>
            <a:off x="5470022" y="4501861"/>
            <a:ext cx="3673977" cy="400110"/>
          </a:xfrm>
          <a:prstGeom prst="rect">
            <a:avLst/>
          </a:prstGeom>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Nehemías</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enviado</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Nehemías</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2000" b="0" i="0" u="none" strike="noStrike" kern="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5470008" y="5276257"/>
            <a:ext cx="2552328" cy="400110"/>
          </a:xfrm>
          <a:prstGeom prst="rect">
            <a:avLst/>
          </a:prstGeom>
          <a:ln>
            <a:solidFill>
              <a:srgbClr val="FFFF00"/>
            </a:solidFill>
          </a:ln>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Daniel 2, 7, 9-12</a:t>
            </a:r>
          </a:p>
        </p:txBody>
      </p:sp>
      <p:sp>
        <p:nvSpPr>
          <p:cNvPr id="18" name="TextBox 17"/>
          <p:cNvSpPr txBox="1"/>
          <p:nvPr/>
        </p:nvSpPr>
        <p:spPr>
          <a:xfrm>
            <a:off x="237497" y="4660671"/>
            <a:ext cx="2167581" cy="646331"/>
          </a:xfrm>
          <a:prstGeom prst="rect">
            <a:avLst/>
          </a:prstGeom>
          <a:noFill/>
        </p:spPr>
        <p:txBody>
          <a:bodyPr wrap="none" rtlCol="0">
            <a:spAutoFit/>
          </a:bodyPr>
          <a:lstStyle/>
          <a:p>
            <a:pPr defTabSz="913448"/>
            <a:r>
              <a:rPr lang="en-US" sz="3600" dirty="0" smtClean="0">
                <a:solidFill>
                  <a:srgbClr val="FFFF00"/>
                </a:solidFill>
              </a:rPr>
              <a:t>7 </a:t>
            </a:r>
            <a:r>
              <a:rPr lang="en-US" sz="3600" dirty="0" err="1" smtClean="0">
                <a:solidFill>
                  <a:srgbClr val="FFFF00"/>
                </a:solidFill>
              </a:rPr>
              <a:t>semanas</a:t>
            </a:r>
            <a:endParaRPr lang="en-US" sz="3600" dirty="0">
              <a:solidFill>
                <a:srgbClr val="FFFF00"/>
              </a:solidFill>
            </a:endParaRPr>
          </a:p>
        </p:txBody>
      </p:sp>
    </p:spTree>
    <p:extLst>
      <p:ext uri="{BB962C8B-B14F-4D97-AF65-F5344CB8AC3E}">
        <p14:creationId xmlns:p14="http://schemas.microsoft.com/office/powerpoint/2010/main" val="2424157070"/>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lum/>
            <a:alphaModFix/>
          </a:blip>
          <a:srcRect/>
          <a:stretch>
            <a:fillRect/>
          </a:stretch>
        </p:blipFill>
        <p:spPr>
          <a:xfrm>
            <a:off x="-7836" y="0"/>
            <a:ext cx="9214621" cy="5715246"/>
          </a:xfrm>
          <a:prstGeom prst="rect">
            <a:avLst/>
          </a:prstGeom>
          <a:noFill/>
          <a:ln>
            <a:noFill/>
          </a:ln>
        </p:spPr>
      </p:pic>
      <p:sp>
        <p:nvSpPr>
          <p:cNvPr id="3" name="Subtitle 2"/>
          <p:cNvSpPr txBox="1">
            <a:spLocks noGrp="1"/>
          </p:cNvSpPr>
          <p:nvPr>
            <p:ph type="subTitle" idx="4294967295"/>
          </p:nvPr>
        </p:nvSpPr>
        <p:spPr>
          <a:xfrm>
            <a:off x="457288" y="-1625306"/>
            <a:ext cx="8228763" cy="8130073"/>
          </a:xfrm>
        </p:spPr>
        <p:txBody>
          <a:bodyPr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indent="0" algn="l">
              <a:buNone/>
            </a:pPr>
            <a:endParaRPr lang="en-US" sz="5600" dirty="0">
              <a:solidFill>
                <a:srgbClr val="FFFFFF"/>
              </a:solidFill>
              <a:latin typeface="Papyrus" pitchFamily="18"/>
            </a:endParaRPr>
          </a:p>
          <a:p>
            <a:pPr marL="0" indent="0" algn="l">
              <a:buNone/>
            </a:pPr>
            <a:endParaRPr lang="en-US" sz="5600" dirty="0">
              <a:solidFill>
                <a:srgbClr val="FFFFFF"/>
              </a:solidFill>
              <a:effectLst>
                <a:outerShdw dist="17961" dir="2700000">
                  <a:scrgbClr r="0" g="0" b="0"/>
                </a:outerShdw>
              </a:effectLst>
              <a:latin typeface="Papyrus" pitchFamily="18"/>
            </a:endParaRPr>
          </a:p>
          <a:p>
            <a:pPr marL="0" indent="0" algn="l">
              <a:buNone/>
            </a:pPr>
            <a:r>
              <a:rPr lang="en-US" sz="5600" dirty="0" smtClean="0">
                <a:solidFill>
                  <a:srgbClr val="FFFFFF"/>
                </a:solidFill>
                <a:effectLst>
                  <a:outerShdw dist="17961" dir="2700000">
                    <a:scrgbClr r="0" g="0" b="0"/>
                  </a:outerShdw>
                </a:effectLst>
                <a:latin typeface="Papyrus" pitchFamily="18"/>
              </a:rPr>
              <a:t>“Los </a:t>
            </a:r>
            <a:r>
              <a:rPr lang="en-US" sz="5600" dirty="0" err="1" smtClean="0">
                <a:solidFill>
                  <a:srgbClr val="FFFFFF"/>
                </a:solidFill>
                <a:effectLst>
                  <a:outerShdw dist="17961" dir="2700000">
                    <a:scrgbClr r="0" g="0" b="0"/>
                  </a:outerShdw>
                </a:effectLst>
                <a:latin typeface="Papyrus" pitchFamily="18"/>
              </a:rPr>
              <a:t>años</a:t>
            </a:r>
            <a:r>
              <a:rPr lang="en-US" sz="5600" dirty="0" smtClean="0">
                <a:solidFill>
                  <a:srgbClr val="FFFFFF"/>
                </a:solidFill>
                <a:effectLst>
                  <a:outerShdw dist="17961" dir="2700000">
                    <a:scrgbClr r="0" g="0" b="0"/>
                  </a:outerShdw>
                </a:effectLst>
                <a:latin typeface="Papyrus" pitchFamily="18"/>
              </a:rPr>
              <a:t> de </a:t>
            </a:r>
            <a:r>
              <a:rPr lang="en-US" sz="5600" dirty="0" err="1" smtClean="0">
                <a:solidFill>
                  <a:srgbClr val="FFFFFF"/>
                </a:solidFill>
                <a:effectLst>
                  <a:outerShdw dist="17961" dir="2700000">
                    <a:scrgbClr r="0" g="0" b="0"/>
                  </a:outerShdw>
                </a:effectLst>
                <a:latin typeface="Papyrus" pitchFamily="18"/>
              </a:rPr>
              <a:t>silencio</a:t>
            </a:r>
            <a:r>
              <a:rPr lang="en-US" sz="5600" dirty="0" smtClean="0">
                <a:solidFill>
                  <a:srgbClr val="FFFFFF"/>
                </a:solidFill>
                <a:effectLst>
                  <a:outerShdw dist="17961" dir="2700000">
                    <a:scrgbClr r="0" g="0" b="0"/>
                  </a:outerShdw>
                </a:effectLst>
                <a:latin typeface="Papyrus" pitchFamily="18"/>
              </a:rPr>
              <a:t>”</a:t>
            </a:r>
            <a:endParaRPr lang="en-US" sz="5600" dirty="0">
              <a:solidFill>
                <a:srgbClr val="FFFFFF"/>
              </a:solidFill>
              <a:effectLst>
                <a:outerShdw dist="17961" dir="2700000">
                  <a:scrgbClr r="0" g="0" b="0"/>
                </a:outerShdw>
              </a:effectLst>
              <a:latin typeface="Papyrus" pitchFamily="18"/>
            </a:endParaRPr>
          </a:p>
          <a:p>
            <a:pPr marL="0" indent="0" algn="l">
              <a:buNone/>
            </a:pPr>
            <a:r>
              <a:rPr lang="en-US" dirty="0" smtClean="0">
                <a:solidFill>
                  <a:srgbClr val="FFFFFF"/>
                </a:solidFill>
                <a:effectLst>
                  <a:outerShdw dist="17961" dir="2700000">
                    <a:scrgbClr r="0" g="0" b="0"/>
                  </a:outerShdw>
                </a:effectLst>
              </a:rPr>
              <a:t>El </a:t>
            </a:r>
            <a:r>
              <a:rPr lang="en-US" dirty="0" err="1" smtClean="0">
                <a:solidFill>
                  <a:srgbClr val="FFFFFF"/>
                </a:solidFill>
                <a:effectLst>
                  <a:outerShdw dist="17961" dir="2700000">
                    <a:scrgbClr r="0" g="0" b="0"/>
                  </a:outerShdw>
                </a:effectLst>
              </a:rPr>
              <a:t>período</a:t>
            </a:r>
            <a:r>
              <a:rPr lang="en-US" dirty="0" smtClean="0">
                <a:solidFill>
                  <a:srgbClr val="FFFFFF"/>
                </a:solidFill>
                <a:effectLst>
                  <a:outerShdw dist="17961" dir="2700000">
                    <a:scrgbClr r="0" g="0" b="0"/>
                  </a:outerShdw>
                </a:effectLst>
              </a:rPr>
              <a:t> intertestamental</a:t>
            </a:r>
            <a:endParaRPr lang="en-US" dirty="0">
              <a:solidFill>
                <a:srgbClr val="FFFFFF"/>
              </a:solidFill>
              <a:effectLst>
                <a:outerShdw dist="17961" dir="2700000">
                  <a:scrgbClr r="0" g="0" b="0"/>
                </a:outerShdw>
              </a:effectLst>
            </a:endParaRPr>
          </a:p>
          <a:p>
            <a:pPr marL="0" indent="0" algn="l">
              <a:buNone/>
            </a:pPr>
            <a:endParaRPr lang="en-US" dirty="0">
              <a:solidFill>
                <a:srgbClr val="FFFFFF"/>
              </a:solidFill>
              <a:effectLst>
                <a:outerShdw dist="17961" dir="2700000">
                  <a:scrgbClr r="0" g="0" b="0"/>
                </a:outerShdw>
              </a:effectLst>
            </a:endParaRPr>
          </a:p>
          <a:p>
            <a:pPr marL="0" indent="0" algn="l">
              <a:buNone/>
            </a:pPr>
            <a:endParaRPr lang="en-US" dirty="0"/>
          </a:p>
          <a:p>
            <a:pPr marL="0" indent="0" algn="l">
              <a:buNone/>
            </a:pPr>
            <a:endParaRPr lang="en-US" dirty="0"/>
          </a:p>
          <a:p>
            <a:pPr marL="0" indent="0" algn="l">
              <a:buNone/>
            </a:pPr>
            <a:endParaRPr lang="en-US" dirty="0"/>
          </a:p>
          <a:p>
            <a:pPr marL="0" indent="0" algn="l">
              <a:buNone/>
            </a:pPr>
            <a:endParaRPr lang="en-US" dirty="0"/>
          </a:p>
          <a:p>
            <a:pPr marL="0" indent="0" algn="l">
              <a:buNone/>
            </a:pPr>
            <a:endParaRPr lang="en-US" dirty="0"/>
          </a:p>
          <a:p>
            <a:pPr marL="0" indent="0" algn="l">
              <a:buNone/>
            </a:pPr>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5497" y="3247841"/>
            <a:ext cx="3480028" cy="2625284"/>
          </a:xfrm>
          <a:prstGeom prst="rect">
            <a:avLst/>
          </a:prstGeom>
        </p:spPr>
      </p:pic>
      <p:sp>
        <p:nvSpPr>
          <p:cNvPr id="6" name="TextBox 5"/>
          <p:cNvSpPr txBox="1"/>
          <p:nvPr/>
        </p:nvSpPr>
        <p:spPr>
          <a:xfrm>
            <a:off x="1985731" y="2878509"/>
            <a:ext cx="4143443" cy="369332"/>
          </a:xfrm>
          <a:prstGeom prst="rect">
            <a:avLst/>
          </a:prstGeom>
          <a:solidFill>
            <a:schemeClr val="tx1"/>
          </a:solidFill>
        </p:spPr>
        <p:txBody>
          <a:bodyPr wrap="none" rtlCol="0">
            <a:spAutoFit/>
          </a:bodyPr>
          <a:lstStyle/>
          <a:p>
            <a:pPr algn="ctr" defTabSz="914400"/>
            <a:r>
              <a:rPr lang="en-US" dirty="0" err="1" smtClean="0">
                <a:solidFill>
                  <a:srgbClr val="FFFF00"/>
                </a:solidFill>
              </a:rPr>
              <a:t>Libro</a:t>
            </a:r>
            <a:r>
              <a:rPr lang="en-US" dirty="0" smtClean="0">
                <a:solidFill>
                  <a:srgbClr val="FFFF00"/>
                </a:solidFill>
              </a:rPr>
              <a:t> de Daniel: </a:t>
            </a:r>
            <a:r>
              <a:rPr lang="en-US" dirty="0" err="1" smtClean="0">
                <a:solidFill>
                  <a:srgbClr val="FFFF00"/>
                </a:solidFill>
              </a:rPr>
              <a:t>una</a:t>
            </a:r>
            <a:r>
              <a:rPr lang="en-US" dirty="0" smtClean="0">
                <a:solidFill>
                  <a:srgbClr val="FFFF00"/>
                </a:solidFill>
              </a:rPr>
              <a:t> </a:t>
            </a:r>
            <a:r>
              <a:rPr lang="en-US" dirty="0" err="1" smtClean="0">
                <a:solidFill>
                  <a:srgbClr val="FFFF00"/>
                </a:solidFill>
              </a:rPr>
              <a:t>guía</a:t>
            </a:r>
            <a:r>
              <a:rPr lang="en-US" dirty="0" smtClean="0">
                <a:solidFill>
                  <a:srgbClr val="FFFF00"/>
                </a:solidFill>
              </a:rPr>
              <a:t> de </a:t>
            </a:r>
            <a:r>
              <a:rPr lang="en-US" dirty="0" err="1" smtClean="0">
                <a:solidFill>
                  <a:srgbClr val="FFFF00"/>
                </a:solidFill>
              </a:rPr>
              <a:t>supervivencia</a:t>
            </a:r>
            <a:endParaRPr lang="en-US" dirty="0">
              <a:solidFill>
                <a:srgbClr val="FFFF00"/>
              </a:solidFill>
            </a:endParaRPr>
          </a:p>
        </p:txBody>
      </p:sp>
      <p:sp>
        <p:nvSpPr>
          <p:cNvPr id="7" name="TextBox 6"/>
          <p:cNvSpPr txBox="1"/>
          <p:nvPr/>
        </p:nvSpPr>
        <p:spPr>
          <a:xfrm>
            <a:off x="487768" y="2047512"/>
            <a:ext cx="2401619" cy="646331"/>
          </a:xfrm>
          <a:prstGeom prst="rect">
            <a:avLst/>
          </a:prstGeom>
          <a:noFill/>
        </p:spPr>
        <p:txBody>
          <a:bodyPr wrap="none" rtlCol="0">
            <a:spAutoFit/>
          </a:bodyPr>
          <a:lstStyle/>
          <a:p>
            <a:pPr defTabSz="913448"/>
            <a:r>
              <a:rPr lang="en-US" sz="3600" dirty="0" smtClean="0">
                <a:solidFill>
                  <a:srgbClr val="FFFF00"/>
                </a:solidFill>
              </a:rPr>
              <a:t>62 </a:t>
            </a:r>
            <a:r>
              <a:rPr lang="en-US" sz="3600" dirty="0" err="1" smtClean="0">
                <a:solidFill>
                  <a:srgbClr val="FFFF00"/>
                </a:solidFill>
              </a:rPr>
              <a:t>semanas</a:t>
            </a:r>
            <a:endParaRPr lang="en-US" sz="3600" dirty="0">
              <a:solidFill>
                <a:srgbClr val="FFFF00"/>
              </a:solidFill>
            </a:endParaRPr>
          </a:p>
        </p:txBody>
      </p:sp>
    </p:spTree>
    <p:extLst>
      <p:ext uri="{BB962C8B-B14F-4D97-AF65-F5344CB8AC3E}">
        <p14:creationId xmlns:p14="http://schemas.microsoft.com/office/powerpoint/2010/main" val="2420507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3453" y="3390147"/>
            <a:ext cx="1649958" cy="718607"/>
          </a:xfrm>
          <a:prstGeom prst="rect">
            <a:avLst/>
          </a:prstGeom>
        </p:spPr>
      </p:pic>
      <p:sp>
        <p:nvSpPr>
          <p:cNvPr id="43" name="Rectangle 42"/>
          <p:cNvSpPr/>
          <p:nvPr/>
        </p:nvSpPr>
        <p:spPr>
          <a:xfrm>
            <a:off x="1225144" y="4882634"/>
            <a:ext cx="5372100" cy="3693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48"/>
            <a:endParaRPr lang="en-US">
              <a:solidFill>
                <a:prstClr val="white"/>
              </a:solidFill>
            </a:endParaRPr>
          </a:p>
        </p:txBody>
      </p:sp>
      <p:sp>
        <p:nvSpPr>
          <p:cNvPr id="2" name="Title 1"/>
          <p:cNvSpPr>
            <a:spLocks noGrp="1"/>
          </p:cNvSpPr>
          <p:nvPr>
            <p:ph type="title"/>
          </p:nvPr>
        </p:nvSpPr>
        <p:spPr/>
        <p:txBody>
          <a:bodyPr/>
          <a:lstStyle/>
          <a:p>
            <a:r>
              <a:rPr lang="en-US" dirty="0" err="1" smtClean="0"/>
              <a:t>Exponiendo</a:t>
            </a:r>
            <a:r>
              <a:rPr lang="en-US" dirty="0" smtClean="0"/>
              <a:t> las 70 </a:t>
            </a:r>
            <a:r>
              <a:rPr lang="en-US" dirty="0" err="1" smtClean="0"/>
              <a:t>semanas</a:t>
            </a:r>
            <a:r>
              <a:rPr lang="en-US" dirty="0" smtClean="0"/>
              <a:t> (70 </a:t>
            </a:r>
            <a:r>
              <a:rPr lang="en-US" dirty="0"/>
              <a:t>“</a:t>
            </a:r>
            <a:r>
              <a:rPr lang="en-US" dirty="0" smtClean="0"/>
              <a:t>7s</a:t>
            </a:r>
            <a:r>
              <a:rPr lang="en-US" dirty="0"/>
              <a:t>”)</a:t>
            </a:r>
          </a:p>
        </p:txBody>
      </p:sp>
      <p:sp>
        <p:nvSpPr>
          <p:cNvPr id="5" name="TextBox 4"/>
          <p:cNvSpPr txBox="1"/>
          <p:nvPr/>
        </p:nvSpPr>
        <p:spPr>
          <a:xfrm>
            <a:off x="891775" y="2295525"/>
            <a:ext cx="1543564" cy="923330"/>
          </a:xfrm>
          <a:prstGeom prst="rect">
            <a:avLst/>
          </a:prstGeom>
          <a:noFill/>
        </p:spPr>
        <p:txBody>
          <a:bodyPr wrap="none" rtlCol="0">
            <a:spAutoFit/>
          </a:bodyPr>
          <a:lstStyle/>
          <a:p>
            <a:pPr defTabSz="913448"/>
            <a:r>
              <a:rPr lang="en-US" baseline="30000" dirty="0">
                <a:solidFill>
                  <a:prstClr val="black"/>
                </a:solidFill>
              </a:rPr>
              <a:t>25</a:t>
            </a:r>
            <a:r>
              <a:rPr lang="en-US" dirty="0">
                <a:solidFill>
                  <a:prstClr val="black"/>
                </a:solidFill>
              </a:rPr>
              <a:t> </a:t>
            </a:r>
            <a:r>
              <a:rPr lang="en-US" dirty="0" err="1" smtClean="0">
                <a:solidFill>
                  <a:prstClr val="black"/>
                </a:solidFill>
              </a:rPr>
              <a:t>Orden</a:t>
            </a:r>
            <a:r>
              <a:rPr lang="en-US" dirty="0" smtClean="0">
                <a:solidFill>
                  <a:prstClr val="black"/>
                </a:solidFill>
              </a:rPr>
              <a:t> para</a:t>
            </a:r>
            <a:br>
              <a:rPr lang="en-US" dirty="0" smtClean="0">
                <a:solidFill>
                  <a:prstClr val="black"/>
                </a:solidFill>
              </a:rPr>
            </a:br>
            <a:r>
              <a:rPr lang="en-US" dirty="0" err="1" smtClean="0">
                <a:solidFill>
                  <a:prstClr val="black"/>
                </a:solidFill>
              </a:rPr>
              <a:t>restaurar</a:t>
            </a:r>
            <a:r>
              <a:rPr lang="en-US" dirty="0" smtClean="0">
                <a:solidFill>
                  <a:prstClr val="black"/>
                </a:solidFill>
              </a:rPr>
              <a:t> y re-</a:t>
            </a:r>
            <a:br>
              <a:rPr lang="en-US" dirty="0" smtClean="0">
                <a:solidFill>
                  <a:prstClr val="black"/>
                </a:solidFill>
              </a:rPr>
            </a:br>
            <a:r>
              <a:rPr lang="en-US" dirty="0" err="1" smtClean="0">
                <a:solidFill>
                  <a:prstClr val="black"/>
                </a:solidFill>
              </a:rPr>
              <a:t>construir</a:t>
            </a:r>
            <a:r>
              <a:rPr lang="en-US" dirty="0" smtClean="0">
                <a:solidFill>
                  <a:prstClr val="black"/>
                </a:solidFill>
              </a:rPr>
              <a:t> a Jer.</a:t>
            </a:r>
            <a:endParaRPr lang="en-US" dirty="0">
              <a:solidFill>
                <a:prstClr val="black"/>
              </a:solidFill>
            </a:endParaRPr>
          </a:p>
        </p:txBody>
      </p:sp>
      <p:sp>
        <p:nvSpPr>
          <p:cNvPr id="7" name="Rectangle 6"/>
          <p:cNvSpPr/>
          <p:nvPr/>
        </p:nvSpPr>
        <p:spPr>
          <a:xfrm>
            <a:off x="7210425" y="2324117"/>
            <a:ext cx="1790700" cy="646331"/>
          </a:xfrm>
          <a:prstGeom prst="rect">
            <a:avLst/>
          </a:prstGeom>
        </p:spPr>
        <p:txBody>
          <a:bodyPr wrap="square">
            <a:spAutoFit/>
          </a:bodyPr>
          <a:lstStyle/>
          <a:p>
            <a:pPr defTabSz="913448"/>
            <a:r>
              <a:rPr lang="en-US" baseline="30000" dirty="0">
                <a:solidFill>
                  <a:prstClr val="black"/>
                </a:solidFill>
              </a:rPr>
              <a:t>25</a:t>
            </a:r>
            <a:r>
              <a:rPr lang="en-US" dirty="0">
                <a:solidFill>
                  <a:prstClr val="black"/>
                </a:solidFill>
              </a:rPr>
              <a:t> </a:t>
            </a:r>
            <a:r>
              <a:rPr lang="en-US" dirty="0" smtClean="0">
                <a:solidFill>
                  <a:prstClr val="black"/>
                </a:solidFill>
              </a:rPr>
              <a:t>Hasta el </a:t>
            </a:r>
            <a:r>
              <a:rPr lang="en-US" dirty="0" err="1" smtClean="0">
                <a:solidFill>
                  <a:prstClr val="black"/>
                </a:solidFill>
              </a:rPr>
              <a:t>Mesías</a:t>
            </a:r>
            <a:r>
              <a:rPr lang="en-US" dirty="0" smtClean="0">
                <a:solidFill>
                  <a:prstClr val="black"/>
                </a:solidFill>
              </a:rPr>
              <a:t> Príncipe</a:t>
            </a:r>
            <a:endParaRPr lang="en-US" dirty="0">
              <a:solidFill>
                <a:prstClr val="black"/>
              </a:solidFill>
            </a:endParaRPr>
          </a:p>
        </p:txBody>
      </p:sp>
      <p:sp>
        <p:nvSpPr>
          <p:cNvPr id="8" name="TextBox 7"/>
          <p:cNvSpPr txBox="1"/>
          <p:nvPr/>
        </p:nvSpPr>
        <p:spPr>
          <a:xfrm>
            <a:off x="1035175" y="3248041"/>
            <a:ext cx="1039067" cy="646331"/>
          </a:xfrm>
          <a:prstGeom prst="rect">
            <a:avLst/>
          </a:prstGeom>
          <a:noFill/>
        </p:spPr>
        <p:txBody>
          <a:bodyPr wrap="none" rtlCol="0">
            <a:spAutoFit/>
          </a:bodyPr>
          <a:lstStyle/>
          <a:p>
            <a:pPr algn="ctr" defTabSz="913448"/>
            <a:r>
              <a:rPr lang="en-US" b="1" dirty="0">
                <a:solidFill>
                  <a:prstClr val="black"/>
                </a:solidFill>
              </a:rPr>
              <a:t>7 </a:t>
            </a:r>
          </a:p>
          <a:p>
            <a:pPr algn="ctr" defTabSz="913448"/>
            <a:r>
              <a:rPr lang="en-US" b="1" dirty="0" err="1" smtClean="0">
                <a:solidFill>
                  <a:prstClr val="black"/>
                </a:solidFill>
              </a:rPr>
              <a:t>Semanas</a:t>
            </a:r>
            <a:endParaRPr lang="en-US" b="1" dirty="0">
              <a:solidFill>
                <a:prstClr val="black"/>
              </a:solidFill>
            </a:endParaRPr>
          </a:p>
        </p:txBody>
      </p:sp>
      <p:sp>
        <p:nvSpPr>
          <p:cNvPr id="10" name="TextBox 9"/>
          <p:cNvSpPr txBox="1"/>
          <p:nvPr/>
        </p:nvSpPr>
        <p:spPr>
          <a:xfrm>
            <a:off x="4124526" y="3503830"/>
            <a:ext cx="1308371" cy="369332"/>
          </a:xfrm>
          <a:prstGeom prst="rect">
            <a:avLst/>
          </a:prstGeom>
          <a:noFill/>
        </p:spPr>
        <p:txBody>
          <a:bodyPr wrap="none" rtlCol="0">
            <a:spAutoFit/>
          </a:bodyPr>
          <a:lstStyle/>
          <a:p>
            <a:pPr defTabSz="913448"/>
            <a:r>
              <a:rPr lang="en-US" b="1" dirty="0">
                <a:solidFill>
                  <a:prstClr val="black"/>
                </a:solidFill>
              </a:rPr>
              <a:t>62 </a:t>
            </a:r>
            <a:r>
              <a:rPr lang="en-US" b="1" dirty="0" err="1" smtClean="0">
                <a:solidFill>
                  <a:prstClr val="black"/>
                </a:solidFill>
              </a:rPr>
              <a:t>semanas</a:t>
            </a:r>
            <a:endParaRPr lang="en-US" b="1" dirty="0">
              <a:solidFill>
                <a:prstClr val="black"/>
              </a:solidFill>
            </a:endParaRPr>
          </a:p>
        </p:txBody>
      </p:sp>
      <p:sp>
        <p:nvSpPr>
          <p:cNvPr id="9" name="Rectangle 8"/>
          <p:cNvSpPr/>
          <p:nvPr/>
        </p:nvSpPr>
        <p:spPr>
          <a:xfrm>
            <a:off x="3358855" y="4882634"/>
            <a:ext cx="3070199" cy="369332"/>
          </a:xfrm>
          <a:prstGeom prst="rect">
            <a:avLst/>
          </a:prstGeom>
        </p:spPr>
        <p:txBody>
          <a:bodyPr wrap="none">
            <a:spAutoFit/>
          </a:bodyPr>
          <a:lstStyle/>
          <a:p>
            <a:pPr defTabSz="913448"/>
            <a:r>
              <a:rPr lang="en-US" baseline="30000" dirty="0">
                <a:solidFill>
                  <a:prstClr val="black"/>
                </a:solidFill>
              </a:rPr>
              <a:t>25</a:t>
            </a:r>
            <a:r>
              <a:rPr lang="en-US" dirty="0">
                <a:solidFill>
                  <a:prstClr val="black"/>
                </a:solidFill>
              </a:rPr>
              <a:t> </a:t>
            </a:r>
            <a:r>
              <a:rPr lang="en-US" dirty="0" err="1" smtClean="0">
                <a:solidFill>
                  <a:prstClr val="black"/>
                </a:solidFill>
              </a:rPr>
              <a:t>pero</a:t>
            </a:r>
            <a:r>
              <a:rPr lang="en-US" dirty="0" smtClean="0">
                <a:solidFill>
                  <a:prstClr val="black"/>
                </a:solidFill>
              </a:rPr>
              <a:t> </a:t>
            </a:r>
            <a:r>
              <a:rPr lang="en-US" dirty="0" err="1" smtClean="0">
                <a:solidFill>
                  <a:prstClr val="black"/>
                </a:solidFill>
              </a:rPr>
              <a:t>en</a:t>
            </a:r>
            <a:r>
              <a:rPr lang="en-US" dirty="0" smtClean="0">
                <a:solidFill>
                  <a:prstClr val="black"/>
                </a:solidFill>
              </a:rPr>
              <a:t> </a:t>
            </a:r>
            <a:r>
              <a:rPr lang="en-US" dirty="0" err="1" smtClean="0">
                <a:solidFill>
                  <a:prstClr val="black"/>
                </a:solidFill>
              </a:rPr>
              <a:t>tiempos</a:t>
            </a:r>
            <a:r>
              <a:rPr lang="en-US" dirty="0" smtClean="0">
                <a:solidFill>
                  <a:prstClr val="black"/>
                </a:solidFill>
              </a:rPr>
              <a:t> de </a:t>
            </a:r>
            <a:r>
              <a:rPr lang="en-US" dirty="0" err="1" smtClean="0">
                <a:solidFill>
                  <a:prstClr val="black"/>
                </a:solidFill>
              </a:rPr>
              <a:t>angustia</a:t>
            </a:r>
            <a:endParaRPr lang="en-US" dirty="0">
              <a:solidFill>
                <a:prstClr val="black"/>
              </a:solidFill>
            </a:endParaRPr>
          </a:p>
        </p:txBody>
      </p:sp>
      <p:grpSp>
        <p:nvGrpSpPr>
          <p:cNvPr id="27" name="Group 26"/>
          <p:cNvGrpSpPr/>
          <p:nvPr/>
        </p:nvGrpSpPr>
        <p:grpSpPr>
          <a:xfrm>
            <a:off x="958468" y="3855272"/>
            <a:ext cx="7823607" cy="817882"/>
            <a:chOff x="1225143" y="3855272"/>
            <a:chExt cx="7823607" cy="817882"/>
          </a:xfrm>
        </p:grpSpPr>
        <p:grpSp>
          <p:nvGrpSpPr>
            <p:cNvPr id="22" name="Group 21"/>
            <p:cNvGrpSpPr/>
            <p:nvPr/>
          </p:nvGrpSpPr>
          <p:grpSpPr>
            <a:xfrm>
              <a:off x="1491843" y="3855272"/>
              <a:ext cx="640080" cy="809625"/>
              <a:chOff x="-1571625" y="1979980"/>
              <a:chExt cx="1476375" cy="1125170"/>
            </a:xfrm>
          </p:grpSpPr>
          <p:sp>
            <p:nvSpPr>
              <p:cNvPr id="23" name="Rounded Rectangle 22"/>
              <p:cNvSpPr/>
              <p:nvPr/>
            </p:nvSpPr>
            <p:spPr>
              <a:xfrm>
                <a:off x="-1571625" y="2295525"/>
                <a:ext cx="1476375" cy="809625"/>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48"/>
                <a:endParaRPr lang="en-US">
                  <a:solidFill>
                    <a:prstClr val="white"/>
                  </a:solidFill>
                </a:endParaRPr>
              </a:p>
            </p:txBody>
          </p:sp>
          <p:sp>
            <p:nvSpPr>
              <p:cNvPr id="24" name="Rectangle 23"/>
              <p:cNvSpPr/>
              <p:nvPr/>
            </p:nvSpPr>
            <p:spPr>
              <a:xfrm>
                <a:off x="-1571625" y="2238375"/>
                <a:ext cx="1476375"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48"/>
                <a:endParaRPr lang="en-US">
                  <a:solidFill>
                    <a:prstClr val="white"/>
                  </a:solidFill>
                </a:endParaRPr>
              </a:p>
            </p:txBody>
          </p:sp>
          <p:cxnSp>
            <p:nvCxnSpPr>
              <p:cNvPr id="25" name="Straight Connector 24"/>
              <p:cNvCxnSpPr/>
              <p:nvPr/>
            </p:nvCxnSpPr>
            <p:spPr>
              <a:xfrm flipV="1">
                <a:off x="-95250" y="1982419"/>
                <a:ext cx="0" cy="43883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571625" y="1979980"/>
                <a:ext cx="0" cy="438836"/>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2131923" y="3857027"/>
              <a:ext cx="5669280" cy="809625"/>
              <a:chOff x="-1571625" y="1979980"/>
              <a:chExt cx="1476375" cy="1125170"/>
            </a:xfrm>
          </p:grpSpPr>
          <p:sp>
            <p:nvSpPr>
              <p:cNvPr id="29" name="Rounded Rectangle 28"/>
              <p:cNvSpPr/>
              <p:nvPr/>
            </p:nvSpPr>
            <p:spPr>
              <a:xfrm>
                <a:off x="-1571625" y="2295525"/>
                <a:ext cx="1476375" cy="809625"/>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48"/>
                <a:endParaRPr lang="en-US">
                  <a:solidFill>
                    <a:prstClr val="white"/>
                  </a:solidFill>
                </a:endParaRPr>
              </a:p>
            </p:txBody>
          </p:sp>
          <p:sp>
            <p:nvSpPr>
              <p:cNvPr id="30" name="Rectangle 29"/>
              <p:cNvSpPr/>
              <p:nvPr/>
            </p:nvSpPr>
            <p:spPr>
              <a:xfrm>
                <a:off x="-1571625" y="2238375"/>
                <a:ext cx="1476375"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48"/>
                <a:endParaRPr lang="en-US">
                  <a:solidFill>
                    <a:prstClr val="white"/>
                  </a:solidFill>
                </a:endParaRPr>
              </a:p>
            </p:txBody>
          </p:sp>
          <p:cxnSp>
            <p:nvCxnSpPr>
              <p:cNvPr id="31" name="Straight Connector 30"/>
              <p:cNvCxnSpPr/>
              <p:nvPr/>
            </p:nvCxnSpPr>
            <p:spPr>
              <a:xfrm flipV="1">
                <a:off x="-95250" y="1982419"/>
                <a:ext cx="0" cy="43883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571625" y="1979980"/>
                <a:ext cx="0" cy="438836"/>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7801203" y="3863529"/>
              <a:ext cx="640080" cy="809625"/>
              <a:chOff x="-1571625" y="1979980"/>
              <a:chExt cx="1476375" cy="1125170"/>
            </a:xfrm>
          </p:grpSpPr>
          <p:sp>
            <p:nvSpPr>
              <p:cNvPr id="39" name="Rounded Rectangle 38"/>
              <p:cNvSpPr/>
              <p:nvPr/>
            </p:nvSpPr>
            <p:spPr>
              <a:xfrm>
                <a:off x="-1571625" y="2295525"/>
                <a:ext cx="1476375" cy="809625"/>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48"/>
                <a:endParaRPr lang="en-US">
                  <a:solidFill>
                    <a:prstClr val="white"/>
                  </a:solidFill>
                </a:endParaRPr>
              </a:p>
            </p:txBody>
          </p:sp>
          <p:sp>
            <p:nvSpPr>
              <p:cNvPr id="40" name="Rectangle 39"/>
              <p:cNvSpPr/>
              <p:nvPr/>
            </p:nvSpPr>
            <p:spPr>
              <a:xfrm>
                <a:off x="-1571625" y="2238375"/>
                <a:ext cx="1476375"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48"/>
                <a:endParaRPr lang="en-US">
                  <a:solidFill>
                    <a:prstClr val="white"/>
                  </a:solidFill>
                </a:endParaRPr>
              </a:p>
            </p:txBody>
          </p:sp>
          <p:cxnSp>
            <p:nvCxnSpPr>
              <p:cNvPr id="41" name="Straight Connector 40"/>
              <p:cNvCxnSpPr/>
              <p:nvPr/>
            </p:nvCxnSpPr>
            <p:spPr>
              <a:xfrm flipV="1">
                <a:off x="-95250" y="1982419"/>
                <a:ext cx="0" cy="43883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1571625" y="1979980"/>
                <a:ext cx="0" cy="438836"/>
              </a:xfrm>
              <a:prstGeom prst="line">
                <a:avLst/>
              </a:prstGeom>
              <a:ln w="57150"/>
            </p:spPr>
            <p:style>
              <a:lnRef idx="1">
                <a:schemeClr val="accent1"/>
              </a:lnRef>
              <a:fillRef idx="0">
                <a:schemeClr val="accent1"/>
              </a:fillRef>
              <a:effectRef idx="0">
                <a:schemeClr val="accent1"/>
              </a:effectRef>
              <a:fontRef idx="minor">
                <a:schemeClr val="tx1"/>
              </a:fontRef>
            </p:style>
          </p:cxnSp>
        </p:grpSp>
        <p:cxnSp>
          <p:nvCxnSpPr>
            <p:cNvPr id="12" name="Straight Connector 11"/>
            <p:cNvCxnSpPr/>
            <p:nvPr/>
          </p:nvCxnSpPr>
          <p:spPr>
            <a:xfrm>
              <a:off x="1225143" y="4055447"/>
              <a:ext cx="7823607" cy="0"/>
            </a:xfrm>
            <a:prstGeom prst="line">
              <a:avLst/>
            </a:prstGeom>
            <a:ln w="76200"/>
          </p:spPr>
          <p:style>
            <a:lnRef idx="1">
              <a:schemeClr val="accent1"/>
            </a:lnRef>
            <a:fillRef idx="0">
              <a:schemeClr val="accent1"/>
            </a:fillRef>
            <a:effectRef idx="0">
              <a:schemeClr val="accent1"/>
            </a:effectRef>
            <a:fontRef idx="minor">
              <a:schemeClr val="tx1"/>
            </a:fontRef>
          </p:style>
        </p:cxnSp>
      </p:grpSp>
      <p:sp>
        <p:nvSpPr>
          <p:cNvPr id="44" name="Rectangle 43"/>
          <p:cNvSpPr/>
          <p:nvPr/>
        </p:nvSpPr>
        <p:spPr>
          <a:xfrm>
            <a:off x="538554" y="1276068"/>
            <a:ext cx="4795446" cy="923330"/>
          </a:xfrm>
          <a:prstGeom prst="rect">
            <a:avLst/>
          </a:prstGeom>
        </p:spPr>
        <p:txBody>
          <a:bodyPr wrap="square">
            <a:spAutoFit/>
          </a:bodyPr>
          <a:lstStyle/>
          <a:p>
            <a:pPr defTabSz="913448"/>
            <a:r>
              <a:rPr lang="en-US" baseline="30000" dirty="0">
                <a:solidFill>
                  <a:prstClr val="black"/>
                </a:solidFill>
              </a:rPr>
              <a:t>24</a:t>
            </a:r>
            <a:r>
              <a:rPr lang="en-US" dirty="0">
                <a:solidFill>
                  <a:prstClr val="black"/>
                </a:solidFill>
              </a:rPr>
              <a:t> </a:t>
            </a:r>
            <a:r>
              <a:rPr lang="en-US" dirty="0" smtClean="0">
                <a:solidFill>
                  <a:prstClr val="black"/>
                </a:solidFill>
              </a:rPr>
              <a:t>“</a:t>
            </a:r>
            <a:r>
              <a:rPr lang="es-ES" dirty="0">
                <a:solidFill>
                  <a:prstClr val="black"/>
                </a:solidFill>
              </a:rPr>
              <a:t>Setenta </a:t>
            </a:r>
            <a:r>
              <a:rPr lang="es-ES" dirty="0" smtClean="0">
                <a:solidFill>
                  <a:prstClr val="black"/>
                </a:solidFill>
              </a:rPr>
              <a:t>semanas (sietes) </a:t>
            </a:r>
            <a:r>
              <a:rPr lang="es-ES" dirty="0">
                <a:solidFill>
                  <a:prstClr val="black"/>
                </a:solidFill>
              </a:rPr>
              <a:t>han sido decretadas </a:t>
            </a:r>
          </a:p>
          <a:p>
            <a:pPr defTabSz="913448"/>
            <a:r>
              <a:rPr lang="es-ES" dirty="0">
                <a:solidFill>
                  <a:prstClr val="black"/>
                </a:solidFill>
              </a:rPr>
              <a:t>sobre tu pueblo y sobre tu santa ciudad, </a:t>
            </a:r>
          </a:p>
          <a:p>
            <a:pPr defTabSz="913448"/>
            <a:r>
              <a:rPr lang="es-ES" dirty="0">
                <a:solidFill>
                  <a:prstClr val="black"/>
                </a:solidFill>
              </a:rPr>
              <a:t>para poner fin a la transgresión, </a:t>
            </a:r>
          </a:p>
        </p:txBody>
      </p:sp>
      <p:sp>
        <p:nvSpPr>
          <p:cNvPr id="47" name="TextBox 46"/>
          <p:cNvSpPr txBox="1"/>
          <p:nvPr/>
        </p:nvSpPr>
        <p:spPr>
          <a:xfrm>
            <a:off x="7472066" y="4026841"/>
            <a:ext cx="764953" cy="523220"/>
          </a:xfrm>
          <a:prstGeom prst="rect">
            <a:avLst/>
          </a:prstGeom>
          <a:noFill/>
        </p:spPr>
        <p:txBody>
          <a:bodyPr wrap="none" rtlCol="0">
            <a:spAutoFit/>
          </a:bodyPr>
          <a:lstStyle/>
          <a:p>
            <a:pPr algn="ctr" defTabSz="913448"/>
            <a:r>
              <a:rPr lang="en-US" sz="1400" b="1" dirty="0">
                <a:solidFill>
                  <a:prstClr val="black"/>
                </a:solidFill>
              </a:rPr>
              <a:t>1 </a:t>
            </a:r>
          </a:p>
          <a:p>
            <a:pPr algn="ctr" defTabSz="913448"/>
            <a:r>
              <a:rPr lang="es-ES" sz="1400" b="1" dirty="0" smtClean="0">
                <a:solidFill>
                  <a:prstClr val="black"/>
                </a:solidFill>
              </a:rPr>
              <a:t>semana</a:t>
            </a:r>
            <a:endParaRPr lang="en-US" sz="1400" b="1" dirty="0">
              <a:solidFill>
                <a:prstClr val="black"/>
              </a:solidFill>
            </a:endParaRPr>
          </a:p>
        </p:txBody>
      </p:sp>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8195" y="3358161"/>
            <a:ext cx="1587480" cy="678070"/>
          </a:xfrm>
          <a:prstGeom prst="rect">
            <a:avLst/>
          </a:prstGeom>
        </p:spPr>
      </p:pic>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177" y="2428885"/>
            <a:ext cx="509619" cy="866699"/>
          </a:xfrm>
          <a:prstGeom prst="rect">
            <a:avLst/>
          </a:prstGeom>
        </p:spPr>
      </p:pic>
      <p:pic>
        <p:nvPicPr>
          <p:cNvPr id="51" name="Picture 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4528" y="3047865"/>
            <a:ext cx="525551" cy="997416"/>
          </a:xfrm>
          <a:prstGeom prst="rect">
            <a:avLst/>
          </a:prstGeom>
        </p:spPr>
      </p:pic>
      <p:pic>
        <p:nvPicPr>
          <p:cNvPr id="49" name="Picture 4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71" y="3513858"/>
            <a:ext cx="1649958" cy="718607"/>
          </a:xfrm>
          <a:prstGeom prst="rect">
            <a:avLst/>
          </a:prstGeom>
        </p:spPr>
      </p:pic>
      <p:sp>
        <p:nvSpPr>
          <p:cNvPr id="52" name="Rectangle 51"/>
          <p:cNvSpPr/>
          <p:nvPr/>
        </p:nvSpPr>
        <p:spPr>
          <a:xfrm>
            <a:off x="5629275" y="1276068"/>
            <a:ext cx="3517190" cy="923330"/>
          </a:xfrm>
          <a:prstGeom prst="rect">
            <a:avLst/>
          </a:prstGeom>
        </p:spPr>
        <p:txBody>
          <a:bodyPr wrap="square">
            <a:spAutoFit/>
          </a:bodyPr>
          <a:lstStyle/>
          <a:p>
            <a:pPr defTabSz="913448"/>
            <a:r>
              <a:rPr lang="en-US" baseline="30000" dirty="0">
                <a:solidFill>
                  <a:prstClr val="black"/>
                </a:solidFill>
              </a:rPr>
              <a:t>27</a:t>
            </a:r>
            <a:r>
              <a:rPr lang="en-US" dirty="0">
                <a:solidFill>
                  <a:prstClr val="black"/>
                </a:solidFill>
              </a:rPr>
              <a:t> </a:t>
            </a:r>
            <a:r>
              <a:rPr lang="es-ES" dirty="0">
                <a:solidFill>
                  <a:prstClr val="black"/>
                </a:solidFill>
              </a:rPr>
              <a:t>pero a la mitad de la semana pondrá fin al sacrificio y a la ofrenda de cereal</a:t>
            </a:r>
            <a:endParaRPr lang="en-US" dirty="0">
              <a:solidFill>
                <a:prstClr val="black"/>
              </a:solidFill>
            </a:endParaRPr>
          </a:p>
        </p:txBody>
      </p:sp>
      <p:sp>
        <p:nvSpPr>
          <p:cNvPr id="53" name="Rectangle 52"/>
          <p:cNvSpPr/>
          <p:nvPr/>
        </p:nvSpPr>
        <p:spPr>
          <a:xfrm>
            <a:off x="6597243" y="4720779"/>
            <a:ext cx="2514600" cy="923330"/>
          </a:xfrm>
          <a:prstGeom prst="rect">
            <a:avLst/>
          </a:prstGeom>
          <a:solidFill>
            <a:schemeClr val="bg1"/>
          </a:solidFill>
        </p:spPr>
        <p:txBody>
          <a:bodyPr wrap="square">
            <a:spAutoFit/>
          </a:bodyPr>
          <a:lstStyle/>
          <a:p>
            <a:pPr defTabSz="913448"/>
            <a:r>
              <a:rPr lang="en-US" baseline="30000" dirty="0">
                <a:solidFill>
                  <a:prstClr val="black"/>
                </a:solidFill>
              </a:rPr>
              <a:t>27</a:t>
            </a:r>
            <a:r>
              <a:rPr lang="en-US" dirty="0">
                <a:solidFill>
                  <a:prstClr val="black"/>
                </a:solidFill>
              </a:rPr>
              <a:t> </a:t>
            </a:r>
            <a:r>
              <a:rPr lang="es-ES" dirty="0">
                <a:solidFill>
                  <a:prstClr val="black"/>
                </a:solidFill>
              </a:rPr>
              <a:t>Sobre el ala de abominaciones vendrá el desolador</a:t>
            </a:r>
            <a:endParaRPr lang="en-US" dirty="0">
              <a:solidFill>
                <a:prstClr val="black"/>
              </a:solidFill>
            </a:endParaRPr>
          </a:p>
        </p:txBody>
      </p:sp>
      <p:sp>
        <p:nvSpPr>
          <p:cNvPr id="3" name="TextBox 2"/>
          <p:cNvSpPr txBox="1"/>
          <p:nvPr/>
        </p:nvSpPr>
        <p:spPr>
          <a:xfrm>
            <a:off x="277515" y="4357890"/>
            <a:ext cx="824265" cy="369332"/>
          </a:xfrm>
          <a:prstGeom prst="rect">
            <a:avLst/>
          </a:prstGeom>
          <a:noFill/>
        </p:spPr>
        <p:txBody>
          <a:bodyPr wrap="none" rtlCol="0">
            <a:spAutoFit/>
          </a:bodyPr>
          <a:lstStyle/>
          <a:p>
            <a:pPr defTabSz="913448"/>
            <a:r>
              <a:rPr lang="en-US" b="1" dirty="0">
                <a:solidFill>
                  <a:srgbClr val="0000CC"/>
                </a:solidFill>
              </a:rPr>
              <a:t>539 </a:t>
            </a:r>
            <a:r>
              <a:rPr lang="en-US" b="1" dirty="0" err="1" smtClean="0">
                <a:solidFill>
                  <a:srgbClr val="0000CC"/>
                </a:solidFill>
              </a:rPr>
              <a:t>aC</a:t>
            </a:r>
            <a:endParaRPr lang="en-US" b="1" dirty="0">
              <a:solidFill>
                <a:srgbClr val="0000CC"/>
              </a:solidFill>
            </a:endParaRPr>
          </a:p>
        </p:txBody>
      </p:sp>
      <p:sp>
        <p:nvSpPr>
          <p:cNvPr id="36" name="TextBox 35"/>
          <p:cNvSpPr txBox="1"/>
          <p:nvPr/>
        </p:nvSpPr>
        <p:spPr>
          <a:xfrm>
            <a:off x="1883986" y="4295565"/>
            <a:ext cx="840295" cy="369332"/>
          </a:xfrm>
          <a:prstGeom prst="rect">
            <a:avLst/>
          </a:prstGeom>
          <a:noFill/>
        </p:spPr>
        <p:txBody>
          <a:bodyPr wrap="none" rtlCol="0">
            <a:spAutoFit/>
          </a:bodyPr>
          <a:lstStyle/>
          <a:p>
            <a:pPr defTabSz="913448"/>
            <a:r>
              <a:rPr lang="en-US" b="1" dirty="0">
                <a:solidFill>
                  <a:srgbClr val="0000CC"/>
                </a:solidFill>
              </a:rPr>
              <a:t>444 </a:t>
            </a:r>
            <a:r>
              <a:rPr lang="en-US" b="1" dirty="0" err="1" smtClean="0">
                <a:solidFill>
                  <a:srgbClr val="0000CC"/>
                </a:solidFill>
              </a:rPr>
              <a:t>aC</a:t>
            </a:r>
            <a:endParaRPr lang="en-US" b="1" dirty="0">
              <a:solidFill>
                <a:srgbClr val="0000CC"/>
              </a:solidFill>
            </a:endParaRPr>
          </a:p>
        </p:txBody>
      </p:sp>
      <p:sp>
        <p:nvSpPr>
          <p:cNvPr id="37" name="TextBox 36"/>
          <p:cNvSpPr txBox="1"/>
          <p:nvPr/>
        </p:nvSpPr>
        <p:spPr>
          <a:xfrm>
            <a:off x="6884341" y="4312395"/>
            <a:ext cx="606256" cy="369332"/>
          </a:xfrm>
          <a:prstGeom prst="rect">
            <a:avLst/>
          </a:prstGeom>
          <a:noFill/>
        </p:spPr>
        <p:txBody>
          <a:bodyPr wrap="none" rtlCol="0">
            <a:spAutoFit/>
          </a:bodyPr>
          <a:lstStyle/>
          <a:p>
            <a:pPr defTabSz="913448"/>
            <a:r>
              <a:rPr lang="en-US" b="1" dirty="0">
                <a:solidFill>
                  <a:srgbClr val="0000CC"/>
                </a:solidFill>
              </a:rPr>
              <a:t>4 BC</a:t>
            </a:r>
          </a:p>
        </p:txBody>
      </p:sp>
      <p:sp>
        <p:nvSpPr>
          <p:cNvPr id="45" name="TextBox 44"/>
          <p:cNvSpPr txBox="1"/>
          <p:nvPr/>
        </p:nvSpPr>
        <p:spPr>
          <a:xfrm>
            <a:off x="8175794" y="4349988"/>
            <a:ext cx="716863" cy="369332"/>
          </a:xfrm>
          <a:prstGeom prst="rect">
            <a:avLst/>
          </a:prstGeom>
          <a:noFill/>
        </p:spPr>
        <p:txBody>
          <a:bodyPr wrap="none" rtlCol="0">
            <a:spAutoFit/>
          </a:bodyPr>
          <a:lstStyle/>
          <a:p>
            <a:pPr defTabSz="913448"/>
            <a:r>
              <a:rPr lang="en-US" b="1" dirty="0">
                <a:solidFill>
                  <a:srgbClr val="0000CC"/>
                </a:solidFill>
              </a:rPr>
              <a:t>70 </a:t>
            </a:r>
            <a:r>
              <a:rPr lang="en-US" b="1" dirty="0" err="1" smtClean="0">
                <a:solidFill>
                  <a:srgbClr val="0000CC"/>
                </a:solidFill>
              </a:rPr>
              <a:t>dC</a:t>
            </a:r>
            <a:endParaRPr lang="en-US" b="1" dirty="0">
              <a:solidFill>
                <a:srgbClr val="0000CC"/>
              </a:solidFill>
            </a:endParaRPr>
          </a:p>
        </p:txBody>
      </p:sp>
      <p:sp>
        <p:nvSpPr>
          <p:cNvPr id="46" name="TextBox 45"/>
          <p:cNvSpPr txBox="1"/>
          <p:nvPr/>
        </p:nvSpPr>
        <p:spPr>
          <a:xfrm>
            <a:off x="4242679" y="3201858"/>
            <a:ext cx="1040670" cy="369332"/>
          </a:xfrm>
          <a:prstGeom prst="rect">
            <a:avLst/>
          </a:prstGeom>
          <a:noFill/>
        </p:spPr>
        <p:txBody>
          <a:bodyPr wrap="none" rtlCol="0">
            <a:spAutoFit/>
          </a:bodyPr>
          <a:lstStyle/>
          <a:p>
            <a:pPr defTabSz="913448"/>
            <a:r>
              <a:rPr lang="en-US" b="1" dirty="0">
                <a:solidFill>
                  <a:srgbClr val="A50021"/>
                </a:solidFill>
              </a:rPr>
              <a:t>440 a</a:t>
            </a:r>
            <a:r>
              <a:rPr lang="es-ES" b="1" dirty="0" err="1">
                <a:solidFill>
                  <a:srgbClr val="A50021"/>
                </a:solidFill>
              </a:rPr>
              <a:t>ños</a:t>
            </a:r>
            <a:endParaRPr lang="en-US" b="1" dirty="0">
              <a:solidFill>
                <a:srgbClr val="A50021"/>
              </a:solidFill>
            </a:endParaRPr>
          </a:p>
        </p:txBody>
      </p:sp>
      <p:sp>
        <p:nvSpPr>
          <p:cNvPr id="54" name="TextBox 53"/>
          <p:cNvSpPr txBox="1"/>
          <p:nvPr/>
        </p:nvSpPr>
        <p:spPr>
          <a:xfrm>
            <a:off x="1797108" y="3227484"/>
            <a:ext cx="923651" cy="369332"/>
          </a:xfrm>
          <a:prstGeom prst="rect">
            <a:avLst/>
          </a:prstGeom>
          <a:noFill/>
        </p:spPr>
        <p:txBody>
          <a:bodyPr wrap="none" rtlCol="0">
            <a:spAutoFit/>
          </a:bodyPr>
          <a:lstStyle/>
          <a:p>
            <a:pPr defTabSz="913448"/>
            <a:r>
              <a:rPr lang="en-US" b="1" dirty="0">
                <a:solidFill>
                  <a:srgbClr val="A50021"/>
                </a:solidFill>
              </a:rPr>
              <a:t>95 </a:t>
            </a:r>
            <a:r>
              <a:rPr lang="en-US" b="1" dirty="0" smtClean="0">
                <a:solidFill>
                  <a:srgbClr val="A50021"/>
                </a:solidFill>
              </a:rPr>
              <a:t>a</a:t>
            </a:r>
            <a:r>
              <a:rPr lang="es-ES" b="1" dirty="0" err="1" smtClean="0">
                <a:solidFill>
                  <a:srgbClr val="A50021"/>
                </a:solidFill>
              </a:rPr>
              <a:t>ños</a:t>
            </a:r>
            <a:endParaRPr lang="en-US" b="1" dirty="0">
              <a:solidFill>
                <a:srgbClr val="A50021"/>
              </a:solidFill>
            </a:endParaRPr>
          </a:p>
        </p:txBody>
      </p:sp>
      <p:sp>
        <p:nvSpPr>
          <p:cNvPr id="55" name="TextBox 54"/>
          <p:cNvSpPr txBox="1"/>
          <p:nvPr/>
        </p:nvSpPr>
        <p:spPr>
          <a:xfrm>
            <a:off x="6783617" y="3252572"/>
            <a:ext cx="923651" cy="369332"/>
          </a:xfrm>
          <a:prstGeom prst="rect">
            <a:avLst/>
          </a:prstGeom>
          <a:noFill/>
        </p:spPr>
        <p:txBody>
          <a:bodyPr wrap="none" rtlCol="0">
            <a:spAutoFit/>
          </a:bodyPr>
          <a:lstStyle/>
          <a:p>
            <a:pPr defTabSz="913448"/>
            <a:r>
              <a:rPr lang="en-US" b="1" dirty="0">
                <a:solidFill>
                  <a:srgbClr val="A50021"/>
                </a:solidFill>
              </a:rPr>
              <a:t>74 a</a:t>
            </a:r>
            <a:r>
              <a:rPr lang="es-ES" b="1" dirty="0" err="1">
                <a:solidFill>
                  <a:srgbClr val="A50021"/>
                </a:solidFill>
              </a:rPr>
              <a:t>ños</a:t>
            </a:r>
            <a:endParaRPr lang="en-US" b="1" dirty="0">
              <a:solidFill>
                <a:srgbClr val="A50021"/>
              </a:solidFill>
            </a:endParaRPr>
          </a:p>
        </p:txBody>
      </p:sp>
      <p:sp>
        <p:nvSpPr>
          <p:cNvPr id="4" name="TextBox 3"/>
          <p:cNvSpPr txBox="1"/>
          <p:nvPr/>
        </p:nvSpPr>
        <p:spPr>
          <a:xfrm>
            <a:off x="2547994" y="2278528"/>
            <a:ext cx="1150315" cy="923330"/>
          </a:xfrm>
          <a:prstGeom prst="rect">
            <a:avLst/>
          </a:prstGeom>
          <a:noFill/>
        </p:spPr>
        <p:txBody>
          <a:bodyPr wrap="none" rtlCol="0">
            <a:spAutoFit/>
          </a:bodyPr>
          <a:lstStyle/>
          <a:p>
            <a:pPr defTabSz="913448"/>
            <a:r>
              <a:rPr lang="en-US" b="1" dirty="0" err="1" smtClean="0">
                <a:solidFill>
                  <a:srgbClr val="0000CC"/>
                </a:solidFill>
              </a:rPr>
              <a:t>Zorobabel</a:t>
            </a:r>
            <a:endParaRPr lang="en-US" b="1" dirty="0">
              <a:solidFill>
                <a:srgbClr val="0000CC"/>
              </a:solidFill>
            </a:endParaRPr>
          </a:p>
          <a:p>
            <a:pPr defTabSz="913448"/>
            <a:r>
              <a:rPr lang="en-US" b="1" dirty="0" smtClean="0">
                <a:solidFill>
                  <a:srgbClr val="0000CC"/>
                </a:solidFill>
              </a:rPr>
              <a:t>Esdras</a:t>
            </a:r>
            <a:endParaRPr lang="en-US" b="1" dirty="0">
              <a:solidFill>
                <a:srgbClr val="0000CC"/>
              </a:solidFill>
            </a:endParaRPr>
          </a:p>
          <a:p>
            <a:pPr defTabSz="913448"/>
            <a:r>
              <a:rPr lang="en-US" b="1" dirty="0" err="1" smtClean="0">
                <a:solidFill>
                  <a:srgbClr val="0000CC"/>
                </a:solidFill>
              </a:rPr>
              <a:t>Nehemías</a:t>
            </a:r>
            <a:endParaRPr lang="en-US" b="1" dirty="0">
              <a:solidFill>
                <a:srgbClr val="0000CC"/>
              </a:solidFill>
            </a:endParaRPr>
          </a:p>
        </p:txBody>
      </p:sp>
      <p:sp>
        <p:nvSpPr>
          <p:cNvPr id="6" name="TextBox 5"/>
          <p:cNvSpPr txBox="1"/>
          <p:nvPr/>
        </p:nvSpPr>
        <p:spPr>
          <a:xfrm>
            <a:off x="3911194" y="2492892"/>
            <a:ext cx="2259914" cy="369332"/>
          </a:xfrm>
          <a:prstGeom prst="rect">
            <a:avLst/>
          </a:prstGeom>
          <a:noFill/>
        </p:spPr>
        <p:txBody>
          <a:bodyPr wrap="none" rtlCol="0">
            <a:spAutoFit/>
          </a:bodyPr>
          <a:lstStyle>
            <a:defPPr>
              <a:defRPr lang="en-US"/>
            </a:defPPr>
            <a:lvl1pPr>
              <a:defRPr>
                <a:solidFill>
                  <a:srgbClr val="0000CC"/>
                </a:solidFill>
              </a:defRPr>
            </a:lvl1pPr>
          </a:lstStyle>
          <a:p>
            <a:pPr defTabSz="913448"/>
            <a:r>
              <a:rPr lang="en-US" b="1" dirty="0" smtClean="0"/>
              <a:t>Entre </a:t>
            </a:r>
            <a:r>
              <a:rPr lang="en-US" b="1" dirty="0" err="1" smtClean="0"/>
              <a:t>los</a:t>
            </a:r>
            <a:r>
              <a:rPr lang="en-US" b="1" dirty="0" smtClean="0"/>
              <a:t> </a:t>
            </a:r>
            <a:r>
              <a:rPr lang="en-US" b="1" dirty="0" err="1" smtClean="0"/>
              <a:t>testamentos</a:t>
            </a:r>
            <a:endParaRPr lang="en-US" b="1" dirty="0"/>
          </a:p>
        </p:txBody>
      </p:sp>
      <p:sp>
        <p:nvSpPr>
          <p:cNvPr id="56" name="TextBox 55"/>
          <p:cNvSpPr txBox="1"/>
          <p:nvPr/>
        </p:nvSpPr>
        <p:spPr>
          <a:xfrm>
            <a:off x="7796139" y="2832526"/>
            <a:ext cx="716863" cy="369332"/>
          </a:xfrm>
          <a:prstGeom prst="rect">
            <a:avLst/>
          </a:prstGeom>
          <a:noFill/>
        </p:spPr>
        <p:txBody>
          <a:bodyPr wrap="none" rtlCol="0">
            <a:spAutoFit/>
          </a:bodyPr>
          <a:lstStyle/>
          <a:p>
            <a:pPr defTabSz="913448"/>
            <a:r>
              <a:rPr lang="en-US" b="1" dirty="0" smtClean="0">
                <a:solidFill>
                  <a:srgbClr val="0000CC"/>
                </a:solidFill>
              </a:rPr>
              <a:t>30 </a:t>
            </a:r>
            <a:r>
              <a:rPr lang="en-US" b="1" dirty="0" err="1" smtClean="0">
                <a:solidFill>
                  <a:srgbClr val="0000CC"/>
                </a:solidFill>
              </a:rPr>
              <a:t>dC</a:t>
            </a:r>
            <a:endParaRPr lang="en-US" b="1" dirty="0">
              <a:solidFill>
                <a:srgbClr val="0000CC"/>
              </a:solidFill>
            </a:endParaRPr>
          </a:p>
        </p:txBody>
      </p:sp>
    </p:spTree>
    <p:extLst>
      <p:ext uri="{BB962C8B-B14F-4D97-AF65-F5344CB8AC3E}">
        <p14:creationId xmlns:p14="http://schemas.microsoft.com/office/powerpoint/2010/main" val="68322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p:cTn id="21" dur="1000" fill="hold"/>
                                        <p:tgtEl>
                                          <p:spTgt spid="36"/>
                                        </p:tgtEl>
                                        <p:attrNameLst>
                                          <p:attrName>ppt_w</p:attrName>
                                        </p:attrNameLst>
                                      </p:cBhvr>
                                      <p:tavLst>
                                        <p:tav tm="0">
                                          <p:val>
                                            <p:fltVal val="0"/>
                                          </p:val>
                                        </p:tav>
                                        <p:tav tm="100000">
                                          <p:val>
                                            <p:strVal val="#ppt_w"/>
                                          </p:val>
                                        </p:tav>
                                      </p:tavLst>
                                    </p:anim>
                                    <p:anim calcmode="lin" valueType="num">
                                      <p:cBhvr>
                                        <p:cTn id="22" dur="1000" fill="hold"/>
                                        <p:tgtEl>
                                          <p:spTgt spid="36"/>
                                        </p:tgtEl>
                                        <p:attrNameLst>
                                          <p:attrName>ppt_h</p:attrName>
                                        </p:attrNameLst>
                                      </p:cBhvr>
                                      <p:tavLst>
                                        <p:tav tm="0">
                                          <p:val>
                                            <p:fltVal val="0"/>
                                          </p:val>
                                        </p:tav>
                                        <p:tav tm="100000">
                                          <p:val>
                                            <p:strVal val="#ppt_h"/>
                                          </p:val>
                                        </p:tav>
                                      </p:tavLst>
                                    </p:anim>
                                    <p:anim calcmode="lin" valueType="num">
                                      <p:cBhvr>
                                        <p:cTn id="23" dur="1000" fill="hold"/>
                                        <p:tgtEl>
                                          <p:spTgt spid="36"/>
                                        </p:tgtEl>
                                        <p:attrNameLst>
                                          <p:attrName>style.rotation</p:attrName>
                                        </p:attrNameLst>
                                      </p:cBhvr>
                                      <p:tavLst>
                                        <p:tav tm="0">
                                          <p:val>
                                            <p:fltVal val="90"/>
                                          </p:val>
                                        </p:tav>
                                        <p:tav tm="100000">
                                          <p:val>
                                            <p:fltVal val="0"/>
                                          </p:val>
                                        </p:tav>
                                      </p:tavLst>
                                    </p:anim>
                                    <p:animEffect transition="in" filter="fade">
                                      <p:cBhvr>
                                        <p:cTn id="24" dur="1000"/>
                                        <p:tgtEl>
                                          <p:spTgt spid="36"/>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fltVal val="0"/>
                                          </p:val>
                                        </p:tav>
                                        <p:tav tm="100000">
                                          <p:val>
                                            <p:strVal val="#ppt_w"/>
                                          </p:val>
                                        </p:tav>
                                      </p:tavLst>
                                    </p:anim>
                                    <p:anim calcmode="lin" valueType="num">
                                      <p:cBhvr>
                                        <p:cTn id="28" dur="1000" fill="hold"/>
                                        <p:tgtEl>
                                          <p:spTgt spid="3"/>
                                        </p:tgtEl>
                                        <p:attrNameLst>
                                          <p:attrName>ppt_h</p:attrName>
                                        </p:attrNameLst>
                                      </p:cBhvr>
                                      <p:tavLst>
                                        <p:tav tm="0">
                                          <p:val>
                                            <p:fltVal val="0"/>
                                          </p:val>
                                        </p:tav>
                                        <p:tav tm="100000">
                                          <p:val>
                                            <p:strVal val="#ppt_h"/>
                                          </p:val>
                                        </p:tav>
                                      </p:tavLst>
                                    </p:anim>
                                    <p:anim calcmode="lin" valueType="num">
                                      <p:cBhvr>
                                        <p:cTn id="29" dur="1000" fill="hold"/>
                                        <p:tgtEl>
                                          <p:spTgt spid="3"/>
                                        </p:tgtEl>
                                        <p:attrNameLst>
                                          <p:attrName>style.rotation</p:attrName>
                                        </p:attrNameLst>
                                      </p:cBhvr>
                                      <p:tavLst>
                                        <p:tav tm="0">
                                          <p:val>
                                            <p:fltVal val="90"/>
                                          </p:val>
                                        </p:tav>
                                        <p:tav tm="100000">
                                          <p:val>
                                            <p:fltVal val="0"/>
                                          </p:val>
                                        </p:tav>
                                      </p:tavLst>
                                    </p:anim>
                                    <p:animEffect transition="in" filter="fade">
                                      <p:cBhvr>
                                        <p:cTn id="30" dur="1000"/>
                                        <p:tgtEl>
                                          <p:spTgt spid="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p:cTn id="33" dur="1000" fill="hold"/>
                                        <p:tgtEl>
                                          <p:spTgt spid="37"/>
                                        </p:tgtEl>
                                        <p:attrNameLst>
                                          <p:attrName>ppt_w</p:attrName>
                                        </p:attrNameLst>
                                      </p:cBhvr>
                                      <p:tavLst>
                                        <p:tav tm="0">
                                          <p:val>
                                            <p:fltVal val="0"/>
                                          </p:val>
                                        </p:tav>
                                        <p:tav tm="100000">
                                          <p:val>
                                            <p:strVal val="#ppt_w"/>
                                          </p:val>
                                        </p:tav>
                                      </p:tavLst>
                                    </p:anim>
                                    <p:anim calcmode="lin" valueType="num">
                                      <p:cBhvr>
                                        <p:cTn id="34" dur="1000" fill="hold"/>
                                        <p:tgtEl>
                                          <p:spTgt spid="37"/>
                                        </p:tgtEl>
                                        <p:attrNameLst>
                                          <p:attrName>ppt_h</p:attrName>
                                        </p:attrNameLst>
                                      </p:cBhvr>
                                      <p:tavLst>
                                        <p:tav tm="0">
                                          <p:val>
                                            <p:fltVal val="0"/>
                                          </p:val>
                                        </p:tav>
                                        <p:tav tm="100000">
                                          <p:val>
                                            <p:strVal val="#ppt_h"/>
                                          </p:val>
                                        </p:tav>
                                      </p:tavLst>
                                    </p:anim>
                                    <p:anim calcmode="lin" valueType="num">
                                      <p:cBhvr>
                                        <p:cTn id="35" dur="1000" fill="hold"/>
                                        <p:tgtEl>
                                          <p:spTgt spid="37"/>
                                        </p:tgtEl>
                                        <p:attrNameLst>
                                          <p:attrName>style.rotation</p:attrName>
                                        </p:attrNameLst>
                                      </p:cBhvr>
                                      <p:tavLst>
                                        <p:tav tm="0">
                                          <p:val>
                                            <p:fltVal val="90"/>
                                          </p:val>
                                        </p:tav>
                                        <p:tav tm="100000">
                                          <p:val>
                                            <p:fltVal val="0"/>
                                          </p:val>
                                        </p:tav>
                                      </p:tavLst>
                                    </p:anim>
                                    <p:animEffect transition="in" filter="fade">
                                      <p:cBhvr>
                                        <p:cTn id="36" dur="1000"/>
                                        <p:tgtEl>
                                          <p:spTgt spid="37"/>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anim calcmode="lin" valueType="num">
                                      <p:cBhvr>
                                        <p:cTn id="39" dur="1000" fill="hold"/>
                                        <p:tgtEl>
                                          <p:spTgt spid="45"/>
                                        </p:tgtEl>
                                        <p:attrNameLst>
                                          <p:attrName>ppt_w</p:attrName>
                                        </p:attrNameLst>
                                      </p:cBhvr>
                                      <p:tavLst>
                                        <p:tav tm="0">
                                          <p:val>
                                            <p:fltVal val="0"/>
                                          </p:val>
                                        </p:tav>
                                        <p:tav tm="100000">
                                          <p:val>
                                            <p:strVal val="#ppt_w"/>
                                          </p:val>
                                        </p:tav>
                                      </p:tavLst>
                                    </p:anim>
                                    <p:anim calcmode="lin" valueType="num">
                                      <p:cBhvr>
                                        <p:cTn id="40" dur="1000" fill="hold"/>
                                        <p:tgtEl>
                                          <p:spTgt spid="45"/>
                                        </p:tgtEl>
                                        <p:attrNameLst>
                                          <p:attrName>ppt_h</p:attrName>
                                        </p:attrNameLst>
                                      </p:cBhvr>
                                      <p:tavLst>
                                        <p:tav tm="0">
                                          <p:val>
                                            <p:fltVal val="0"/>
                                          </p:val>
                                        </p:tav>
                                        <p:tav tm="100000">
                                          <p:val>
                                            <p:strVal val="#ppt_h"/>
                                          </p:val>
                                        </p:tav>
                                      </p:tavLst>
                                    </p:anim>
                                    <p:anim calcmode="lin" valueType="num">
                                      <p:cBhvr>
                                        <p:cTn id="41" dur="1000" fill="hold"/>
                                        <p:tgtEl>
                                          <p:spTgt spid="45"/>
                                        </p:tgtEl>
                                        <p:attrNameLst>
                                          <p:attrName>style.rotation</p:attrName>
                                        </p:attrNameLst>
                                      </p:cBhvr>
                                      <p:tavLst>
                                        <p:tav tm="0">
                                          <p:val>
                                            <p:fltVal val="90"/>
                                          </p:val>
                                        </p:tav>
                                        <p:tav tm="100000">
                                          <p:val>
                                            <p:fltVal val="0"/>
                                          </p:val>
                                        </p:tav>
                                      </p:tavLst>
                                    </p:anim>
                                    <p:animEffect transition="in" filter="fade">
                                      <p:cBhvr>
                                        <p:cTn id="42" dur="10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anim calcmode="lin" valueType="num">
                                      <p:cBhvr>
                                        <p:cTn id="47" dur="500" fill="hold"/>
                                        <p:tgtEl>
                                          <p:spTgt spid="54"/>
                                        </p:tgtEl>
                                        <p:attrNameLst>
                                          <p:attrName>ppt_w</p:attrName>
                                        </p:attrNameLst>
                                      </p:cBhvr>
                                      <p:tavLst>
                                        <p:tav tm="0">
                                          <p:val>
                                            <p:fltVal val="0"/>
                                          </p:val>
                                        </p:tav>
                                        <p:tav tm="100000">
                                          <p:val>
                                            <p:strVal val="#ppt_w"/>
                                          </p:val>
                                        </p:tav>
                                      </p:tavLst>
                                    </p:anim>
                                    <p:anim calcmode="lin" valueType="num">
                                      <p:cBhvr>
                                        <p:cTn id="48" dur="500" fill="hold"/>
                                        <p:tgtEl>
                                          <p:spTgt spid="54"/>
                                        </p:tgtEl>
                                        <p:attrNameLst>
                                          <p:attrName>ppt_h</p:attrName>
                                        </p:attrNameLst>
                                      </p:cBhvr>
                                      <p:tavLst>
                                        <p:tav tm="0">
                                          <p:val>
                                            <p:fltVal val="0"/>
                                          </p:val>
                                        </p:tav>
                                        <p:tav tm="100000">
                                          <p:val>
                                            <p:strVal val="#ppt_h"/>
                                          </p:val>
                                        </p:tav>
                                      </p:tavLst>
                                    </p:anim>
                                    <p:animEffect transition="in" filter="fade">
                                      <p:cBhvr>
                                        <p:cTn id="49" dur="500"/>
                                        <p:tgtEl>
                                          <p:spTgt spid="5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500" fill="hold"/>
                                        <p:tgtEl>
                                          <p:spTgt spid="46"/>
                                        </p:tgtEl>
                                        <p:attrNameLst>
                                          <p:attrName>ppt_w</p:attrName>
                                        </p:attrNameLst>
                                      </p:cBhvr>
                                      <p:tavLst>
                                        <p:tav tm="0">
                                          <p:val>
                                            <p:fltVal val="0"/>
                                          </p:val>
                                        </p:tav>
                                        <p:tav tm="100000">
                                          <p:val>
                                            <p:strVal val="#ppt_w"/>
                                          </p:val>
                                        </p:tav>
                                      </p:tavLst>
                                    </p:anim>
                                    <p:anim calcmode="lin" valueType="num">
                                      <p:cBhvr>
                                        <p:cTn id="53" dur="500" fill="hold"/>
                                        <p:tgtEl>
                                          <p:spTgt spid="46"/>
                                        </p:tgtEl>
                                        <p:attrNameLst>
                                          <p:attrName>ppt_h</p:attrName>
                                        </p:attrNameLst>
                                      </p:cBhvr>
                                      <p:tavLst>
                                        <p:tav tm="0">
                                          <p:val>
                                            <p:fltVal val="0"/>
                                          </p:val>
                                        </p:tav>
                                        <p:tav tm="100000">
                                          <p:val>
                                            <p:strVal val="#ppt_h"/>
                                          </p:val>
                                        </p:tav>
                                      </p:tavLst>
                                    </p:anim>
                                    <p:animEffect transition="in" filter="fade">
                                      <p:cBhvr>
                                        <p:cTn id="54" dur="500"/>
                                        <p:tgtEl>
                                          <p:spTgt spid="46"/>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55"/>
                                        </p:tgtEl>
                                        <p:attrNameLst>
                                          <p:attrName>style.visibility</p:attrName>
                                        </p:attrNameLst>
                                      </p:cBhvr>
                                      <p:to>
                                        <p:strVal val="visible"/>
                                      </p:to>
                                    </p:set>
                                    <p:anim calcmode="lin" valueType="num">
                                      <p:cBhvr>
                                        <p:cTn id="57" dur="500" fill="hold"/>
                                        <p:tgtEl>
                                          <p:spTgt spid="55"/>
                                        </p:tgtEl>
                                        <p:attrNameLst>
                                          <p:attrName>ppt_w</p:attrName>
                                        </p:attrNameLst>
                                      </p:cBhvr>
                                      <p:tavLst>
                                        <p:tav tm="0">
                                          <p:val>
                                            <p:fltVal val="0"/>
                                          </p:val>
                                        </p:tav>
                                        <p:tav tm="100000">
                                          <p:val>
                                            <p:strVal val="#ppt_w"/>
                                          </p:val>
                                        </p:tav>
                                      </p:tavLst>
                                    </p:anim>
                                    <p:anim calcmode="lin" valueType="num">
                                      <p:cBhvr>
                                        <p:cTn id="58" dur="500" fill="hold"/>
                                        <p:tgtEl>
                                          <p:spTgt spid="55"/>
                                        </p:tgtEl>
                                        <p:attrNameLst>
                                          <p:attrName>ppt_h</p:attrName>
                                        </p:attrNameLst>
                                      </p:cBhvr>
                                      <p:tavLst>
                                        <p:tav tm="0">
                                          <p:val>
                                            <p:fltVal val="0"/>
                                          </p:val>
                                        </p:tav>
                                        <p:tav tm="100000">
                                          <p:val>
                                            <p:strVal val="#ppt_h"/>
                                          </p:val>
                                        </p:tav>
                                      </p:tavLst>
                                    </p:anim>
                                    <p:animEffect transition="in" filter="fade">
                                      <p:cBhvr>
                                        <p:cTn id="59" dur="500"/>
                                        <p:tgtEl>
                                          <p:spTgt spid="55"/>
                                        </p:tgtEl>
                                      </p:cBhvr>
                                    </p:animEffect>
                                  </p:childTnLst>
                                </p:cTn>
                              </p:par>
                              <p:par>
                                <p:cTn id="60" presetID="31" presetClass="entr" presetSubtype="0" fill="hold" grpId="0" nodeType="withEffect">
                                  <p:stCondLst>
                                    <p:cond delay="0"/>
                                  </p:stCondLst>
                                  <p:childTnLst>
                                    <p:set>
                                      <p:cBhvr>
                                        <p:cTn id="61" dur="1" fill="hold">
                                          <p:stCondLst>
                                            <p:cond delay="0"/>
                                          </p:stCondLst>
                                        </p:cTn>
                                        <p:tgtEl>
                                          <p:spTgt spid="56"/>
                                        </p:tgtEl>
                                        <p:attrNameLst>
                                          <p:attrName>style.visibility</p:attrName>
                                        </p:attrNameLst>
                                      </p:cBhvr>
                                      <p:to>
                                        <p:strVal val="visible"/>
                                      </p:to>
                                    </p:set>
                                    <p:anim calcmode="lin" valueType="num">
                                      <p:cBhvr>
                                        <p:cTn id="62" dur="1000" fill="hold"/>
                                        <p:tgtEl>
                                          <p:spTgt spid="56"/>
                                        </p:tgtEl>
                                        <p:attrNameLst>
                                          <p:attrName>ppt_w</p:attrName>
                                        </p:attrNameLst>
                                      </p:cBhvr>
                                      <p:tavLst>
                                        <p:tav tm="0">
                                          <p:val>
                                            <p:fltVal val="0"/>
                                          </p:val>
                                        </p:tav>
                                        <p:tav tm="100000">
                                          <p:val>
                                            <p:strVal val="#ppt_w"/>
                                          </p:val>
                                        </p:tav>
                                      </p:tavLst>
                                    </p:anim>
                                    <p:anim calcmode="lin" valueType="num">
                                      <p:cBhvr>
                                        <p:cTn id="63" dur="1000" fill="hold"/>
                                        <p:tgtEl>
                                          <p:spTgt spid="56"/>
                                        </p:tgtEl>
                                        <p:attrNameLst>
                                          <p:attrName>ppt_h</p:attrName>
                                        </p:attrNameLst>
                                      </p:cBhvr>
                                      <p:tavLst>
                                        <p:tav tm="0">
                                          <p:val>
                                            <p:fltVal val="0"/>
                                          </p:val>
                                        </p:tav>
                                        <p:tav tm="100000">
                                          <p:val>
                                            <p:strVal val="#ppt_h"/>
                                          </p:val>
                                        </p:tav>
                                      </p:tavLst>
                                    </p:anim>
                                    <p:anim calcmode="lin" valueType="num">
                                      <p:cBhvr>
                                        <p:cTn id="64" dur="1000" fill="hold"/>
                                        <p:tgtEl>
                                          <p:spTgt spid="56"/>
                                        </p:tgtEl>
                                        <p:attrNameLst>
                                          <p:attrName>style.rotation</p:attrName>
                                        </p:attrNameLst>
                                      </p:cBhvr>
                                      <p:tavLst>
                                        <p:tav tm="0">
                                          <p:val>
                                            <p:fltVal val="90"/>
                                          </p:val>
                                        </p:tav>
                                        <p:tav tm="100000">
                                          <p:val>
                                            <p:fltVal val="0"/>
                                          </p:val>
                                        </p:tav>
                                      </p:tavLst>
                                    </p:anim>
                                    <p:animEffect transition="in" filter="fade">
                                      <p:cBhvr>
                                        <p:cTn id="65"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6" grpId="0"/>
      <p:bldP spid="37" grpId="0"/>
      <p:bldP spid="45" grpId="0"/>
      <p:bldP spid="46" grpId="0"/>
      <p:bldP spid="54" grpId="0"/>
      <p:bldP spid="55" grpId="0"/>
      <p:bldP spid="4" grpId="0"/>
      <p:bldP spid="6" grpId="0"/>
      <p:bldP spid="56"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Visión</a:t>
            </a:r>
            <a:r>
              <a:rPr lang="en-US" dirty="0" smtClean="0"/>
              <a:t> de las 70 </a:t>
            </a:r>
            <a:r>
              <a:rPr lang="en-US" dirty="0" err="1" smtClean="0"/>
              <a:t>semanas</a:t>
            </a:r>
            <a:endParaRPr lang="en-US" dirty="0"/>
          </a:p>
        </p:txBody>
      </p:sp>
      <p:sp>
        <p:nvSpPr>
          <p:cNvPr id="4" name="TextBox 3"/>
          <p:cNvSpPr txBox="1"/>
          <p:nvPr/>
        </p:nvSpPr>
        <p:spPr>
          <a:xfrm>
            <a:off x="286603" y="1255594"/>
            <a:ext cx="6741994" cy="2554545"/>
          </a:xfrm>
          <a:prstGeom prst="rect">
            <a:avLst/>
          </a:prstGeom>
          <a:noFill/>
        </p:spPr>
        <p:txBody>
          <a:bodyPr wrap="square" rtlCol="0">
            <a:spAutoFit/>
          </a:bodyPr>
          <a:lstStyle/>
          <a:p>
            <a:pPr defTabSz="913448"/>
            <a:r>
              <a:rPr lang="en-US" sz="2000" b="1" dirty="0" smtClean="0">
                <a:solidFill>
                  <a:prstClr val="black"/>
                </a:solidFill>
              </a:rPr>
              <a:t>Daniel 9:26 (NBLA) </a:t>
            </a:r>
            <a:r>
              <a:rPr lang="en-US" sz="2000" dirty="0">
                <a:solidFill>
                  <a:prstClr val="black"/>
                </a:solidFill>
              </a:rPr>
              <a:t/>
            </a:r>
            <a:br>
              <a:rPr lang="en-US" sz="2000" dirty="0">
                <a:solidFill>
                  <a:prstClr val="black"/>
                </a:solidFill>
              </a:rPr>
            </a:br>
            <a:r>
              <a:rPr lang="en-US" sz="2000" baseline="30000" dirty="0">
                <a:solidFill>
                  <a:prstClr val="black"/>
                </a:solidFill>
              </a:rPr>
              <a:t>26</a:t>
            </a:r>
            <a:r>
              <a:rPr lang="en-US" sz="2000" dirty="0">
                <a:solidFill>
                  <a:prstClr val="black"/>
                </a:solidFill>
              </a:rPr>
              <a:t>    </a:t>
            </a:r>
            <a:r>
              <a:rPr lang="en-US" sz="2000" dirty="0" smtClean="0">
                <a:solidFill>
                  <a:prstClr val="black"/>
                </a:solidFill>
              </a:rPr>
              <a:t>“</a:t>
            </a:r>
            <a:r>
              <a:rPr lang="es-ES" sz="2000" dirty="0">
                <a:solidFill>
                  <a:prstClr val="black"/>
                </a:solidFill>
              </a:rPr>
              <a:t>Después de las sesenta y dos semanas </a:t>
            </a:r>
            <a:endParaRPr lang="es-ES" sz="2000" dirty="0" smtClean="0">
              <a:solidFill>
                <a:prstClr val="black"/>
              </a:solidFill>
            </a:endParaRPr>
          </a:p>
          <a:p>
            <a:pPr defTabSz="913448"/>
            <a:r>
              <a:rPr lang="es-ES" sz="2000" dirty="0" smtClean="0">
                <a:solidFill>
                  <a:prstClr val="black"/>
                </a:solidFill>
              </a:rPr>
              <a:t>el </a:t>
            </a:r>
            <a:r>
              <a:rPr lang="es-ES" sz="2000" dirty="0">
                <a:solidFill>
                  <a:prstClr val="black"/>
                </a:solidFill>
              </a:rPr>
              <a:t>Mesías será muerto y no tendrá nada, </a:t>
            </a:r>
            <a:endParaRPr lang="es-ES" sz="2000" dirty="0" smtClean="0">
              <a:solidFill>
                <a:prstClr val="black"/>
              </a:solidFill>
            </a:endParaRPr>
          </a:p>
          <a:p>
            <a:pPr defTabSz="913448"/>
            <a:r>
              <a:rPr lang="es-ES" sz="2000" dirty="0" smtClean="0">
                <a:solidFill>
                  <a:prstClr val="black"/>
                </a:solidFill>
              </a:rPr>
              <a:t>y </a:t>
            </a:r>
            <a:r>
              <a:rPr lang="es-ES" sz="2000" dirty="0">
                <a:solidFill>
                  <a:prstClr val="black"/>
                </a:solidFill>
              </a:rPr>
              <a:t>el pueblo del príncipe que ha de venir </a:t>
            </a:r>
            <a:endParaRPr lang="es-ES" sz="2000" dirty="0" smtClean="0">
              <a:solidFill>
                <a:prstClr val="black"/>
              </a:solidFill>
            </a:endParaRPr>
          </a:p>
          <a:p>
            <a:pPr defTabSz="913448"/>
            <a:r>
              <a:rPr lang="es-ES" sz="2000" dirty="0" smtClean="0">
                <a:solidFill>
                  <a:prstClr val="black"/>
                </a:solidFill>
              </a:rPr>
              <a:t>destruirá </a:t>
            </a:r>
            <a:r>
              <a:rPr lang="es-ES" sz="2000" dirty="0">
                <a:solidFill>
                  <a:prstClr val="black"/>
                </a:solidFill>
              </a:rPr>
              <a:t>la ciudad y el santuario. </a:t>
            </a:r>
            <a:endParaRPr lang="es-ES" sz="2000" dirty="0" smtClean="0">
              <a:solidFill>
                <a:prstClr val="black"/>
              </a:solidFill>
            </a:endParaRPr>
          </a:p>
          <a:p>
            <a:pPr defTabSz="913448"/>
            <a:r>
              <a:rPr lang="es-ES" sz="2000" dirty="0" smtClean="0">
                <a:solidFill>
                  <a:prstClr val="black"/>
                </a:solidFill>
              </a:rPr>
              <a:t>Su </a:t>
            </a:r>
            <a:r>
              <a:rPr lang="es-ES" sz="2000" dirty="0">
                <a:solidFill>
                  <a:prstClr val="black"/>
                </a:solidFill>
              </a:rPr>
              <a:t>fin vendrá con inundación. </a:t>
            </a:r>
            <a:endParaRPr lang="es-ES" sz="2000" dirty="0" smtClean="0">
              <a:solidFill>
                <a:prstClr val="black"/>
              </a:solidFill>
            </a:endParaRPr>
          </a:p>
          <a:p>
            <a:pPr defTabSz="913448"/>
            <a:r>
              <a:rPr lang="es-ES" sz="2000" dirty="0" smtClean="0">
                <a:solidFill>
                  <a:prstClr val="black"/>
                </a:solidFill>
              </a:rPr>
              <a:t>Aun </a:t>
            </a:r>
            <a:r>
              <a:rPr lang="es-ES" sz="2000" dirty="0">
                <a:solidFill>
                  <a:prstClr val="black"/>
                </a:solidFill>
              </a:rPr>
              <a:t>hasta el fin habrá guerra; las desolaciones están determinadas. </a:t>
            </a:r>
            <a:endParaRPr lang="en-US" sz="2000" dirty="0">
              <a:solidFill>
                <a:prstClr val="black"/>
              </a:solidFill>
            </a:endParaRPr>
          </a:p>
        </p:txBody>
      </p:sp>
      <p:sp>
        <p:nvSpPr>
          <p:cNvPr id="6" name="TextBox 5"/>
          <p:cNvSpPr txBox="1"/>
          <p:nvPr/>
        </p:nvSpPr>
        <p:spPr>
          <a:xfrm>
            <a:off x="1692326" y="3790867"/>
            <a:ext cx="7066271" cy="1477328"/>
          </a:xfrm>
          <a:prstGeom prst="rect">
            <a:avLst/>
          </a:prstGeom>
          <a:solidFill>
            <a:srgbClr val="FFFF00"/>
          </a:solidFill>
        </p:spPr>
        <p:txBody>
          <a:bodyPr wrap="square" rtlCol="0">
            <a:spAutoFit/>
          </a:bodyPr>
          <a:lstStyle/>
          <a:p>
            <a:pPr defTabSz="913448"/>
            <a:r>
              <a:rPr lang="en-US" b="1" dirty="0">
                <a:solidFill>
                  <a:prstClr val="black"/>
                </a:solidFill>
              </a:rPr>
              <a:t>Mateo 24:15-16 (NBLA) </a:t>
            </a:r>
            <a:r>
              <a:rPr lang="en-US" dirty="0">
                <a:solidFill>
                  <a:prstClr val="black"/>
                </a:solidFill>
              </a:rPr>
              <a:t/>
            </a:r>
            <a:br>
              <a:rPr lang="en-US" dirty="0">
                <a:solidFill>
                  <a:prstClr val="black"/>
                </a:solidFill>
              </a:rPr>
            </a:br>
            <a:r>
              <a:rPr lang="en-US" baseline="30000" dirty="0">
                <a:solidFill>
                  <a:prstClr val="black"/>
                </a:solidFill>
              </a:rPr>
              <a:t>15</a:t>
            </a:r>
            <a:r>
              <a:rPr lang="en-US" dirty="0">
                <a:solidFill>
                  <a:prstClr val="black"/>
                </a:solidFill>
              </a:rPr>
              <a:t> </a:t>
            </a:r>
            <a:r>
              <a:rPr lang="es-ES" dirty="0">
                <a:solidFill>
                  <a:prstClr val="black"/>
                </a:solidFill>
              </a:rPr>
              <a:t>Por tanto, cuando ustedes vean la ABOMINACIÓN DE LA DESOLACIÓN, de que se habló por medio del profeta Daniel, colocada en el lugar santo, y el que lea que entienda, </a:t>
            </a:r>
          </a:p>
          <a:p>
            <a:pPr defTabSz="913448"/>
            <a:r>
              <a:rPr lang="es-ES" dirty="0">
                <a:solidFill>
                  <a:prstClr val="black"/>
                </a:solidFill>
              </a:rPr>
              <a:t>16  entonces los que estén en Judea, huyan a los montes. </a:t>
            </a:r>
            <a:r>
              <a:rPr lang="en-US" dirty="0">
                <a:solidFill>
                  <a:prstClr val="black"/>
                </a:solidFill>
              </a:rPr>
              <a:t> </a:t>
            </a:r>
          </a:p>
        </p:txBody>
      </p:sp>
    </p:spTree>
    <p:extLst>
      <p:ext uri="{BB962C8B-B14F-4D97-AF65-F5344CB8AC3E}">
        <p14:creationId xmlns:p14="http://schemas.microsoft.com/office/powerpoint/2010/main" val="1716818083"/>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Visión</a:t>
            </a:r>
            <a:r>
              <a:rPr lang="en-US" dirty="0"/>
              <a:t> de las 70 </a:t>
            </a:r>
            <a:r>
              <a:rPr lang="en-US" dirty="0" err="1"/>
              <a:t>semanas</a:t>
            </a:r>
            <a:endParaRPr lang="en-US" dirty="0"/>
          </a:p>
        </p:txBody>
      </p:sp>
      <p:sp>
        <p:nvSpPr>
          <p:cNvPr id="4" name="TextBox 3"/>
          <p:cNvSpPr txBox="1"/>
          <p:nvPr/>
        </p:nvSpPr>
        <p:spPr>
          <a:xfrm>
            <a:off x="286603" y="1255594"/>
            <a:ext cx="7792872" cy="2246769"/>
          </a:xfrm>
          <a:prstGeom prst="rect">
            <a:avLst/>
          </a:prstGeom>
          <a:noFill/>
        </p:spPr>
        <p:txBody>
          <a:bodyPr wrap="square" rtlCol="0">
            <a:spAutoFit/>
          </a:bodyPr>
          <a:lstStyle/>
          <a:p>
            <a:pPr defTabSz="913448"/>
            <a:r>
              <a:rPr lang="en-US" sz="2000" b="1" dirty="0" smtClean="0">
                <a:solidFill>
                  <a:prstClr val="black"/>
                </a:solidFill>
              </a:rPr>
              <a:t>Daniel 9:27 (NBLA) </a:t>
            </a:r>
            <a:r>
              <a:rPr lang="en-US" sz="2000" dirty="0">
                <a:solidFill>
                  <a:prstClr val="black"/>
                </a:solidFill>
              </a:rPr>
              <a:t/>
            </a:r>
            <a:br>
              <a:rPr lang="en-US" sz="2000" dirty="0">
                <a:solidFill>
                  <a:prstClr val="black"/>
                </a:solidFill>
              </a:rPr>
            </a:br>
            <a:r>
              <a:rPr lang="en-US" sz="2000" baseline="30000" dirty="0">
                <a:solidFill>
                  <a:prstClr val="black"/>
                </a:solidFill>
              </a:rPr>
              <a:t>27</a:t>
            </a:r>
            <a:r>
              <a:rPr lang="en-US" sz="2000" dirty="0">
                <a:solidFill>
                  <a:prstClr val="black"/>
                </a:solidFill>
              </a:rPr>
              <a:t>    </a:t>
            </a:r>
            <a:r>
              <a:rPr lang="es-ES" sz="2000" dirty="0">
                <a:solidFill>
                  <a:prstClr val="black"/>
                </a:solidFill>
              </a:rPr>
              <a:t>Y él hará un pacto firme con muchos por una semana, </a:t>
            </a:r>
            <a:endParaRPr lang="es-ES" sz="2000" dirty="0" smtClean="0">
              <a:solidFill>
                <a:prstClr val="black"/>
              </a:solidFill>
            </a:endParaRPr>
          </a:p>
          <a:p>
            <a:pPr defTabSz="913448"/>
            <a:r>
              <a:rPr lang="es-ES" sz="2000" dirty="0" smtClean="0">
                <a:solidFill>
                  <a:prstClr val="black"/>
                </a:solidFill>
              </a:rPr>
              <a:t>pero </a:t>
            </a:r>
            <a:r>
              <a:rPr lang="es-ES" sz="2000" dirty="0">
                <a:solidFill>
                  <a:prstClr val="black"/>
                </a:solidFill>
              </a:rPr>
              <a:t>a la mitad de la semana </a:t>
            </a:r>
            <a:endParaRPr lang="es-ES" sz="2000" dirty="0" smtClean="0">
              <a:solidFill>
                <a:prstClr val="black"/>
              </a:solidFill>
            </a:endParaRPr>
          </a:p>
          <a:p>
            <a:pPr defTabSz="913448"/>
            <a:r>
              <a:rPr lang="es-ES" sz="2000" dirty="0" smtClean="0">
                <a:solidFill>
                  <a:prstClr val="black"/>
                </a:solidFill>
              </a:rPr>
              <a:t>pondrá </a:t>
            </a:r>
            <a:r>
              <a:rPr lang="es-ES" sz="2000" dirty="0">
                <a:solidFill>
                  <a:prstClr val="black"/>
                </a:solidFill>
              </a:rPr>
              <a:t>fin al sacrificio y a la ofrenda de cereal. </a:t>
            </a:r>
            <a:endParaRPr lang="es-ES" sz="2000" dirty="0" smtClean="0">
              <a:solidFill>
                <a:prstClr val="black"/>
              </a:solidFill>
            </a:endParaRPr>
          </a:p>
          <a:p>
            <a:pPr defTabSz="913448"/>
            <a:r>
              <a:rPr lang="es-ES" sz="2000" dirty="0" smtClean="0">
                <a:solidFill>
                  <a:prstClr val="black"/>
                </a:solidFill>
              </a:rPr>
              <a:t>Sobre </a:t>
            </a:r>
            <a:r>
              <a:rPr lang="es-ES" sz="2000" dirty="0">
                <a:solidFill>
                  <a:prstClr val="black"/>
                </a:solidFill>
              </a:rPr>
              <a:t>el ala de abominaciones vendrá el desolador, </a:t>
            </a:r>
            <a:endParaRPr lang="es-ES" sz="2000" dirty="0" smtClean="0">
              <a:solidFill>
                <a:prstClr val="black"/>
              </a:solidFill>
            </a:endParaRPr>
          </a:p>
          <a:p>
            <a:pPr defTabSz="913448"/>
            <a:r>
              <a:rPr lang="es-ES" sz="2000" smtClean="0">
                <a:solidFill>
                  <a:prstClr val="black"/>
                </a:solidFill>
              </a:rPr>
              <a:t>hasta </a:t>
            </a:r>
            <a:r>
              <a:rPr lang="es-ES" sz="2000" dirty="0">
                <a:solidFill>
                  <a:prstClr val="black"/>
                </a:solidFill>
              </a:rPr>
              <a:t>que una destrucción completa, la que está decretada</a:t>
            </a:r>
            <a:r>
              <a:rPr lang="es-ES" sz="2000">
                <a:solidFill>
                  <a:prstClr val="black"/>
                </a:solidFill>
              </a:rPr>
              <a:t>, </a:t>
            </a:r>
            <a:endParaRPr lang="es-ES" sz="2000" smtClean="0">
              <a:solidFill>
                <a:prstClr val="black"/>
              </a:solidFill>
            </a:endParaRPr>
          </a:p>
          <a:p>
            <a:pPr defTabSz="913448"/>
            <a:r>
              <a:rPr lang="es-ES" sz="2000" smtClean="0">
                <a:solidFill>
                  <a:prstClr val="black"/>
                </a:solidFill>
              </a:rPr>
              <a:t>sea </a:t>
            </a:r>
            <a:r>
              <a:rPr lang="es-ES" sz="2000" dirty="0">
                <a:solidFill>
                  <a:prstClr val="black"/>
                </a:solidFill>
              </a:rPr>
              <a:t>derramada sobre el </a:t>
            </a:r>
            <a:r>
              <a:rPr lang="es-ES" sz="2000" dirty="0" smtClean="0">
                <a:solidFill>
                  <a:prstClr val="black"/>
                </a:solidFill>
              </a:rPr>
              <a:t>desolador.</a:t>
            </a:r>
            <a:endParaRPr lang="en-US" sz="2000" dirty="0">
              <a:solidFill>
                <a:prstClr val="black"/>
              </a:solidFill>
            </a:endParaRPr>
          </a:p>
        </p:txBody>
      </p:sp>
      <p:sp>
        <p:nvSpPr>
          <p:cNvPr id="5" name="TextBox 4"/>
          <p:cNvSpPr txBox="1"/>
          <p:nvPr/>
        </p:nvSpPr>
        <p:spPr>
          <a:xfrm>
            <a:off x="1692326" y="3790867"/>
            <a:ext cx="7066271" cy="1477328"/>
          </a:xfrm>
          <a:prstGeom prst="rect">
            <a:avLst/>
          </a:prstGeom>
          <a:solidFill>
            <a:srgbClr val="FFFF00"/>
          </a:solidFill>
        </p:spPr>
        <p:txBody>
          <a:bodyPr wrap="square" rtlCol="0">
            <a:spAutoFit/>
          </a:bodyPr>
          <a:lstStyle/>
          <a:p>
            <a:pPr defTabSz="913448"/>
            <a:r>
              <a:rPr lang="en-US" b="1" dirty="0" smtClean="0">
                <a:solidFill>
                  <a:prstClr val="black"/>
                </a:solidFill>
              </a:rPr>
              <a:t>Mateo 24:15-16 (NBLA) </a:t>
            </a:r>
            <a:r>
              <a:rPr lang="en-US" dirty="0">
                <a:solidFill>
                  <a:prstClr val="black"/>
                </a:solidFill>
              </a:rPr>
              <a:t/>
            </a:r>
            <a:br>
              <a:rPr lang="en-US" dirty="0">
                <a:solidFill>
                  <a:prstClr val="black"/>
                </a:solidFill>
              </a:rPr>
            </a:br>
            <a:r>
              <a:rPr lang="en-US" baseline="30000" dirty="0" smtClean="0">
                <a:solidFill>
                  <a:prstClr val="black"/>
                </a:solidFill>
              </a:rPr>
              <a:t>15</a:t>
            </a:r>
            <a:r>
              <a:rPr lang="en-US" dirty="0" smtClean="0">
                <a:solidFill>
                  <a:prstClr val="black"/>
                </a:solidFill>
              </a:rPr>
              <a:t> </a:t>
            </a:r>
            <a:r>
              <a:rPr lang="es-ES" dirty="0" smtClean="0">
                <a:solidFill>
                  <a:prstClr val="black"/>
                </a:solidFill>
              </a:rPr>
              <a:t>Por </a:t>
            </a:r>
            <a:r>
              <a:rPr lang="es-ES" dirty="0">
                <a:solidFill>
                  <a:prstClr val="black"/>
                </a:solidFill>
              </a:rPr>
              <a:t>tanto, cuando ustedes vean la ABOMINACIÓN DE LA DESOLACIÓN, de que se habló por medio del profeta Daniel, colocada en el lugar santo, y el que lea que entienda, </a:t>
            </a:r>
          </a:p>
          <a:p>
            <a:pPr defTabSz="913448"/>
            <a:r>
              <a:rPr lang="es-ES" dirty="0" smtClean="0">
                <a:solidFill>
                  <a:prstClr val="black"/>
                </a:solidFill>
              </a:rPr>
              <a:t>16</a:t>
            </a:r>
            <a:r>
              <a:rPr lang="es-ES" dirty="0">
                <a:solidFill>
                  <a:prstClr val="black"/>
                </a:solidFill>
              </a:rPr>
              <a:t>  entonces los que estén en Judea, huyan a los montes. </a:t>
            </a:r>
            <a:r>
              <a:rPr lang="en-US" dirty="0" smtClean="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1879259264"/>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5926" y="1602149"/>
            <a:ext cx="7772400" cy="1225021"/>
          </a:xfrm>
          <a:noFill/>
        </p:spPr>
        <p:txBody>
          <a:bodyPr>
            <a:normAutofit/>
          </a:bodyPr>
          <a:lstStyle/>
          <a:p>
            <a:r>
              <a:rPr lang="en-US" sz="5400" dirty="0" err="1" smtClean="0">
                <a:solidFill>
                  <a:srgbClr val="0000CC"/>
                </a:solidFill>
              </a:rPr>
              <a:t>Estudio</a:t>
            </a:r>
            <a:r>
              <a:rPr lang="en-US" sz="5400" dirty="0" smtClean="0">
                <a:solidFill>
                  <a:srgbClr val="0000CC"/>
                </a:solidFill>
              </a:rPr>
              <a:t> de Daniel</a:t>
            </a:r>
            <a:endParaRPr lang="en-US" sz="5400" dirty="0">
              <a:solidFill>
                <a:srgbClr val="0000CC"/>
              </a:solidFill>
            </a:endParaRPr>
          </a:p>
        </p:txBody>
      </p:sp>
      <p:sp>
        <p:nvSpPr>
          <p:cNvPr id="3" name="Subtitle 2"/>
          <p:cNvSpPr>
            <a:spLocks noGrp="1"/>
          </p:cNvSpPr>
          <p:nvPr>
            <p:ph type="subTitle" idx="1"/>
          </p:nvPr>
        </p:nvSpPr>
        <p:spPr/>
        <p:txBody>
          <a:bodyPr/>
          <a:lstStyle/>
          <a:p>
            <a:r>
              <a:rPr lang="en-US" dirty="0" err="1" smtClean="0"/>
              <a:t>Lecci</a:t>
            </a:r>
            <a:r>
              <a:rPr lang="es-ES" dirty="0" err="1" smtClean="0"/>
              <a:t>ón</a:t>
            </a:r>
            <a:r>
              <a:rPr lang="en-US" dirty="0" smtClean="0"/>
              <a:t> </a:t>
            </a:r>
            <a:r>
              <a:rPr lang="en-US" dirty="0"/>
              <a:t>11 – </a:t>
            </a:r>
            <a:r>
              <a:rPr lang="en-US" dirty="0" err="1" smtClean="0"/>
              <a:t>Capítulos</a:t>
            </a:r>
            <a:r>
              <a:rPr lang="en-US" dirty="0" smtClean="0"/>
              <a:t> </a:t>
            </a:r>
            <a:r>
              <a:rPr lang="en-US" dirty="0"/>
              <a:t>10 </a:t>
            </a:r>
            <a:r>
              <a:rPr lang="en-US" dirty="0" smtClean="0"/>
              <a:t>y </a:t>
            </a:r>
            <a:r>
              <a:rPr lang="en-US" dirty="0"/>
              <a:t>11</a:t>
            </a:r>
          </a:p>
          <a:p>
            <a:r>
              <a:rPr lang="en-US" dirty="0" smtClean="0"/>
              <a:t>2016</a:t>
            </a:r>
            <a:endParaRPr lang="en-US" dirty="0"/>
          </a:p>
        </p:txBody>
      </p:sp>
    </p:spTree>
    <p:extLst>
      <p:ext uri="{BB962C8B-B14F-4D97-AF65-F5344CB8AC3E}">
        <p14:creationId xmlns:p14="http://schemas.microsoft.com/office/powerpoint/2010/main" val="3492694839"/>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84972" y="22437"/>
            <a:ext cx="9228971"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9" name="Rectangle 88"/>
          <p:cNvSpPr/>
          <p:nvPr/>
        </p:nvSpPr>
        <p:spPr>
          <a:xfrm>
            <a:off x="2910785" y="890433"/>
            <a:ext cx="2047023" cy="4796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Title 23"/>
          <p:cNvSpPr>
            <a:spLocks noGrp="1"/>
          </p:cNvSpPr>
          <p:nvPr>
            <p:ph type="title"/>
          </p:nvPr>
        </p:nvSpPr>
        <p:spPr>
          <a:xfrm>
            <a:off x="-4114800" y="-1551589"/>
            <a:ext cx="8229600" cy="952500"/>
          </a:xfrm>
        </p:spPr>
        <p:txBody>
          <a:bodyPr/>
          <a:lstStyle/>
          <a:p>
            <a:r>
              <a:rPr lang="en-US" dirty="0" smtClean="0"/>
              <a:t>Overview</a:t>
            </a:r>
            <a:endParaRPr lang="en-US" dirty="0"/>
          </a:p>
        </p:txBody>
      </p:sp>
      <p:pic>
        <p:nvPicPr>
          <p:cNvPr id="5"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454" y="288136"/>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8665" y="303841"/>
            <a:ext cx="827279"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a:t>
            </a:r>
            <a:r>
              <a:rPr lang="en-US" sz="1100" dirty="0">
                <a:solidFill>
                  <a:prstClr val="black"/>
                </a:solidFill>
                <a:latin typeface="Arial" panose="020B0604020202020204" pitchFamily="34" charset="0"/>
                <a:cs typeface="Arial" panose="020B0604020202020204" pitchFamily="34" charset="0"/>
              </a:rPr>
              <a:t>1</a:t>
            </a:r>
          </a:p>
        </p:txBody>
      </p:sp>
      <p:pic>
        <p:nvPicPr>
          <p:cNvPr id="8"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686" y="1048635"/>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16870" y="1064341"/>
            <a:ext cx="827279"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a:t>
            </a:r>
            <a:r>
              <a:rPr lang="en-US" sz="1100" dirty="0">
                <a:solidFill>
                  <a:prstClr val="black"/>
                </a:solidFill>
                <a:latin typeface="Arial" panose="020B0604020202020204" pitchFamily="34" charset="0"/>
                <a:cs typeface="Arial" panose="020B0604020202020204" pitchFamily="34" charset="0"/>
              </a:rPr>
              <a:t>2</a:t>
            </a:r>
          </a:p>
        </p:txBody>
      </p:sp>
      <p:pic>
        <p:nvPicPr>
          <p:cNvPr id="12"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556" y="2026148"/>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28720" y="2026193"/>
            <a:ext cx="827279"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a:t>
            </a:r>
            <a:r>
              <a:rPr lang="en-US" sz="1100" dirty="0">
                <a:solidFill>
                  <a:prstClr val="black"/>
                </a:solidFill>
                <a:latin typeface="Arial" panose="020B0604020202020204" pitchFamily="34" charset="0"/>
                <a:cs typeface="Arial" panose="020B0604020202020204" pitchFamily="34" charset="0"/>
              </a:rPr>
              <a:t>3</a:t>
            </a:r>
          </a:p>
        </p:txBody>
      </p:sp>
      <p:pic>
        <p:nvPicPr>
          <p:cNvPr id="18"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297" y="2849387"/>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49491" y="2865091"/>
            <a:ext cx="827279"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a:t>
            </a:r>
            <a:r>
              <a:rPr lang="en-US" sz="1100" dirty="0">
                <a:solidFill>
                  <a:prstClr val="black"/>
                </a:solidFill>
                <a:latin typeface="Arial" panose="020B0604020202020204" pitchFamily="34" charset="0"/>
                <a:cs typeface="Arial" panose="020B0604020202020204" pitchFamily="34" charset="0"/>
              </a:rPr>
              <a:t>4</a:t>
            </a:r>
          </a:p>
        </p:txBody>
      </p:sp>
      <p:sp>
        <p:nvSpPr>
          <p:cNvPr id="20" name="TextBox 19"/>
          <p:cNvSpPr txBox="1"/>
          <p:nvPr/>
        </p:nvSpPr>
        <p:spPr>
          <a:xfrm>
            <a:off x="2848593" y="103618"/>
            <a:ext cx="2075802" cy="738664"/>
          </a:xfrm>
          <a:prstGeom prst="rect">
            <a:avLst/>
          </a:prstGeom>
          <a:solidFill>
            <a:srgbClr val="FFFF00"/>
          </a:solidFill>
        </p:spPr>
        <p:txBody>
          <a:bodyPr wrap="square" rtlCol="0">
            <a:spAutoFit/>
          </a:bodyPr>
          <a:lstStyle/>
          <a:p>
            <a:pPr algn="ctr"/>
            <a:r>
              <a:rPr lang="en-US" sz="1400" dirty="0" err="1" smtClean="0">
                <a:solidFill>
                  <a:prstClr val="black"/>
                </a:solidFill>
              </a:rPr>
              <a:t>Cautivos</a:t>
            </a:r>
            <a:r>
              <a:rPr lang="en-US" sz="1400" dirty="0" smtClean="0">
                <a:solidFill>
                  <a:prstClr val="black"/>
                </a:solidFill>
              </a:rPr>
              <a:t>, </a:t>
            </a:r>
            <a:r>
              <a:rPr lang="en-US" sz="1400" dirty="0" err="1" smtClean="0">
                <a:solidFill>
                  <a:prstClr val="black"/>
                </a:solidFill>
              </a:rPr>
              <a:t>pero</a:t>
            </a:r>
            <a:r>
              <a:rPr lang="en-US" sz="1400" dirty="0" smtClean="0">
                <a:solidFill>
                  <a:prstClr val="black"/>
                </a:solidFill>
              </a:rPr>
              <a:t> </a:t>
            </a:r>
            <a:r>
              <a:rPr lang="en-US" sz="1400" dirty="0" err="1" smtClean="0">
                <a:solidFill>
                  <a:prstClr val="black"/>
                </a:solidFill>
              </a:rPr>
              <a:t>obedezcan</a:t>
            </a:r>
            <a:r>
              <a:rPr lang="en-US" sz="1400" dirty="0" smtClean="0">
                <a:solidFill>
                  <a:prstClr val="black"/>
                </a:solidFill>
              </a:rPr>
              <a:t> las </a:t>
            </a:r>
            <a:r>
              <a:rPr lang="en-US" sz="1400" b="1" u="sng" dirty="0" err="1" smtClean="0">
                <a:solidFill>
                  <a:prstClr val="black"/>
                </a:solidFill>
              </a:rPr>
              <a:t>leyes</a:t>
            </a:r>
            <a:r>
              <a:rPr lang="en-US" sz="1400" b="1" u="sng" dirty="0" smtClean="0">
                <a:solidFill>
                  <a:prstClr val="black"/>
                </a:solidFill>
              </a:rPr>
              <a:t> </a:t>
            </a:r>
            <a:r>
              <a:rPr lang="en-US" sz="1400" dirty="0" smtClean="0">
                <a:solidFill>
                  <a:prstClr val="black"/>
                </a:solidFill>
              </a:rPr>
              <a:t>de Dios </a:t>
            </a:r>
            <a:r>
              <a:rPr lang="en-US" sz="1400" dirty="0" err="1" smtClean="0">
                <a:solidFill>
                  <a:prstClr val="black"/>
                </a:solidFill>
              </a:rPr>
              <a:t>sobre</a:t>
            </a:r>
            <a:r>
              <a:rPr lang="en-US" sz="1400" dirty="0" smtClean="0">
                <a:solidFill>
                  <a:prstClr val="black"/>
                </a:solidFill>
              </a:rPr>
              <a:t> </a:t>
            </a:r>
            <a:r>
              <a:rPr lang="en-US" sz="1400" dirty="0" err="1" smtClean="0">
                <a:solidFill>
                  <a:prstClr val="black"/>
                </a:solidFill>
              </a:rPr>
              <a:t>los</a:t>
            </a:r>
            <a:r>
              <a:rPr lang="en-US" sz="1400" dirty="0" smtClean="0">
                <a:solidFill>
                  <a:prstClr val="black"/>
                </a:solidFill>
              </a:rPr>
              <a:t> </a:t>
            </a:r>
            <a:r>
              <a:rPr lang="en-US" sz="1400" dirty="0" err="1" smtClean="0">
                <a:solidFill>
                  <a:prstClr val="black"/>
                </a:solidFill>
              </a:rPr>
              <a:t>alimentos</a:t>
            </a:r>
            <a:endParaRPr lang="en-US" sz="1400" b="1" u="sng" dirty="0">
              <a:solidFill>
                <a:prstClr val="black"/>
              </a:solidFill>
            </a:endParaRPr>
          </a:p>
        </p:txBody>
      </p:sp>
      <p:sp>
        <p:nvSpPr>
          <p:cNvPr id="21" name="TextBox 20"/>
          <p:cNvSpPr txBox="1"/>
          <p:nvPr/>
        </p:nvSpPr>
        <p:spPr>
          <a:xfrm>
            <a:off x="2834017" y="933022"/>
            <a:ext cx="2090415" cy="523220"/>
          </a:xfrm>
          <a:prstGeom prst="rect">
            <a:avLst/>
          </a:prstGeom>
          <a:solidFill>
            <a:srgbClr val="FFFF00"/>
          </a:solidFill>
        </p:spPr>
        <p:txBody>
          <a:bodyPr wrap="square" rtlCol="0">
            <a:spAutoFit/>
          </a:bodyPr>
          <a:lstStyle/>
          <a:p>
            <a:pPr algn="ctr"/>
            <a:r>
              <a:rPr lang="en-US" sz="1400" dirty="0" smtClean="0">
                <a:solidFill>
                  <a:prstClr val="black"/>
                </a:solidFill>
              </a:rPr>
              <a:t>Dios </a:t>
            </a:r>
            <a:r>
              <a:rPr lang="en-US" sz="1400" dirty="0" err="1" smtClean="0">
                <a:solidFill>
                  <a:prstClr val="black"/>
                </a:solidFill>
              </a:rPr>
              <a:t>controla</a:t>
            </a:r>
            <a:r>
              <a:rPr lang="en-US" sz="1400" dirty="0" smtClean="0">
                <a:solidFill>
                  <a:prstClr val="black"/>
                </a:solidFill>
              </a:rPr>
              <a:t> el </a:t>
            </a:r>
            <a:r>
              <a:rPr lang="en-US" sz="1400" dirty="0" err="1" smtClean="0">
                <a:solidFill>
                  <a:prstClr val="black"/>
                </a:solidFill>
              </a:rPr>
              <a:t>ascenso</a:t>
            </a:r>
            <a:r>
              <a:rPr lang="en-US" sz="1400" dirty="0" smtClean="0">
                <a:solidFill>
                  <a:prstClr val="black"/>
                </a:solidFill>
              </a:rPr>
              <a:t> y la </a:t>
            </a:r>
            <a:r>
              <a:rPr lang="en-US" sz="1400" dirty="0" err="1" smtClean="0">
                <a:solidFill>
                  <a:prstClr val="black"/>
                </a:solidFill>
              </a:rPr>
              <a:t>caída</a:t>
            </a:r>
            <a:r>
              <a:rPr lang="en-US" sz="1400" dirty="0" smtClean="0">
                <a:solidFill>
                  <a:prstClr val="black"/>
                </a:solidFill>
              </a:rPr>
              <a:t> de </a:t>
            </a:r>
            <a:r>
              <a:rPr lang="en-US" sz="1400" dirty="0" err="1" smtClean="0">
                <a:solidFill>
                  <a:prstClr val="black"/>
                </a:solidFill>
              </a:rPr>
              <a:t>los</a:t>
            </a:r>
            <a:r>
              <a:rPr lang="en-US" sz="1400" dirty="0" smtClean="0">
                <a:solidFill>
                  <a:prstClr val="black"/>
                </a:solidFill>
              </a:rPr>
              <a:t> </a:t>
            </a:r>
            <a:r>
              <a:rPr lang="en-US" sz="1400" dirty="0" err="1" smtClean="0">
                <a:solidFill>
                  <a:prstClr val="black"/>
                </a:solidFill>
              </a:rPr>
              <a:t>reinos</a:t>
            </a:r>
            <a:endParaRPr lang="en-US" sz="1400" b="1" u="sng" dirty="0">
              <a:solidFill>
                <a:prstClr val="black"/>
              </a:solidFill>
            </a:endParaRPr>
          </a:p>
        </p:txBody>
      </p:sp>
      <p:sp>
        <p:nvSpPr>
          <p:cNvPr id="22" name="TextBox 21"/>
          <p:cNvSpPr txBox="1"/>
          <p:nvPr/>
        </p:nvSpPr>
        <p:spPr>
          <a:xfrm>
            <a:off x="2965012" y="1975141"/>
            <a:ext cx="1959389" cy="523220"/>
          </a:xfrm>
          <a:prstGeom prst="rect">
            <a:avLst/>
          </a:prstGeom>
          <a:solidFill>
            <a:srgbClr val="FFFF00"/>
          </a:solidFill>
        </p:spPr>
        <p:txBody>
          <a:bodyPr wrap="square" rtlCol="0">
            <a:spAutoFit/>
          </a:bodyPr>
          <a:lstStyle/>
          <a:p>
            <a:pPr algn="ctr"/>
            <a:r>
              <a:rPr lang="en-US" sz="1400" dirty="0" smtClean="0">
                <a:solidFill>
                  <a:prstClr val="black"/>
                </a:solidFill>
              </a:rPr>
              <a:t>Oren a Dios, no a </a:t>
            </a:r>
            <a:r>
              <a:rPr lang="en-US" sz="1400" dirty="0" err="1" smtClean="0">
                <a:solidFill>
                  <a:prstClr val="black"/>
                </a:solidFill>
              </a:rPr>
              <a:t>objetos</a:t>
            </a:r>
            <a:endParaRPr lang="en-US" sz="1400" b="1" u="sng" dirty="0">
              <a:solidFill>
                <a:prstClr val="black"/>
              </a:solidFill>
            </a:endParaRPr>
          </a:p>
        </p:txBody>
      </p:sp>
      <p:sp>
        <p:nvSpPr>
          <p:cNvPr id="23" name="TextBox 22"/>
          <p:cNvSpPr txBox="1"/>
          <p:nvPr/>
        </p:nvSpPr>
        <p:spPr>
          <a:xfrm>
            <a:off x="2857832" y="2683218"/>
            <a:ext cx="2090416" cy="738664"/>
          </a:xfrm>
          <a:prstGeom prst="rect">
            <a:avLst/>
          </a:prstGeom>
          <a:solidFill>
            <a:srgbClr val="FFFF00"/>
          </a:solidFill>
        </p:spPr>
        <p:txBody>
          <a:bodyPr wrap="square" rtlCol="0">
            <a:spAutoFit/>
          </a:bodyPr>
          <a:lstStyle/>
          <a:p>
            <a:pPr algn="ctr"/>
            <a:r>
              <a:rPr lang="en-US" sz="1400" dirty="0" smtClean="0">
                <a:solidFill>
                  <a:prstClr val="black"/>
                </a:solidFill>
              </a:rPr>
              <a:t>Dios </a:t>
            </a:r>
            <a:r>
              <a:rPr lang="en-US" sz="1400" dirty="0" err="1" smtClean="0">
                <a:solidFill>
                  <a:prstClr val="black"/>
                </a:solidFill>
              </a:rPr>
              <a:t>humilla</a:t>
            </a:r>
            <a:r>
              <a:rPr lang="en-US" sz="1400" dirty="0" smtClean="0">
                <a:solidFill>
                  <a:prstClr val="black"/>
                </a:solidFill>
              </a:rPr>
              <a:t> a </a:t>
            </a:r>
            <a:r>
              <a:rPr lang="en-US" sz="1400" dirty="0" err="1" smtClean="0">
                <a:solidFill>
                  <a:prstClr val="black"/>
                </a:solidFill>
              </a:rPr>
              <a:t>los</a:t>
            </a:r>
            <a:r>
              <a:rPr lang="en-US" sz="1400" dirty="0" smtClean="0">
                <a:solidFill>
                  <a:prstClr val="black"/>
                </a:solidFill>
              </a:rPr>
              <a:t> </a:t>
            </a:r>
            <a:r>
              <a:rPr lang="en-US" sz="1400" dirty="0" err="1" smtClean="0">
                <a:solidFill>
                  <a:prstClr val="black"/>
                </a:solidFill>
              </a:rPr>
              <a:t>reyes</a:t>
            </a:r>
            <a:r>
              <a:rPr lang="en-US" sz="1400" dirty="0" smtClean="0">
                <a:solidFill>
                  <a:prstClr val="black"/>
                </a:solidFill>
              </a:rPr>
              <a:t> </a:t>
            </a:r>
            <a:r>
              <a:rPr lang="en-US" sz="1400" dirty="0" err="1" smtClean="0">
                <a:solidFill>
                  <a:prstClr val="black"/>
                </a:solidFill>
              </a:rPr>
              <a:t>poderosos</a:t>
            </a:r>
            <a:r>
              <a:rPr lang="en-US" sz="1400" dirty="0" smtClean="0">
                <a:solidFill>
                  <a:prstClr val="black"/>
                </a:solidFill>
              </a:rPr>
              <a:t> que </a:t>
            </a:r>
            <a:r>
              <a:rPr lang="en-US" sz="1400" dirty="0" err="1" smtClean="0">
                <a:solidFill>
                  <a:prstClr val="black"/>
                </a:solidFill>
              </a:rPr>
              <a:t>forman</a:t>
            </a:r>
            <a:r>
              <a:rPr lang="en-US" sz="1400" dirty="0" smtClean="0">
                <a:solidFill>
                  <a:prstClr val="black"/>
                </a:solidFill>
              </a:rPr>
              <a:t> </a:t>
            </a:r>
            <a:r>
              <a:rPr lang="en-US" sz="1400" dirty="0" err="1" smtClean="0">
                <a:solidFill>
                  <a:prstClr val="black"/>
                </a:solidFill>
              </a:rPr>
              <a:t>dinastías</a:t>
            </a:r>
            <a:endParaRPr lang="en-US" sz="1400" b="1" u="sng" dirty="0">
              <a:solidFill>
                <a:prstClr val="black"/>
              </a:solidFill>
            </a:endParaRPr>
          </a:p>
        </p:txBody>
      </p:sp>
      <p:pic>
        <p:nvPicPr>
          <p:cNvPr id="32"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556" y="3593056"/>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316870" y="3610122"/>
            <a:ext cx="827279"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a:t>
            </a:r>
            <a:r>
              <a:rPr lang="en-US" sz="1100" dirty="0">
                <a:solidFill>
                  <a:prstClr val="black"/>
                </a:solidFill>
                <a:latin typeface="Arial" panose="020B0604020202020204" pitchFamily="34" charset="0"/>
                <a:cs typeface="Arial" panose="020B0604020202020204" pitchFamily="34" charset="0"/>
              </a:rPr>
              <a:t>5</a:t>
            </a:r>
          </a:p>
        </p:txBody>
      </p:sp>
      <p:pic>
        <p:nvPicPr>
          <p:cNvPr id="36"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960" y="4334432"/>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316870" y="4341282"/>
            <a:ext cx="827279"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a:t>
            </a:r>
            <a:r>
              <a:rPr lang="en-US" sz="1100" dirty="0">
                <a:solidFill>
                  <a:prstClr val="black"/>
                </a:solidFill>
                <a:latin typeface="Arial" panose="020B0604020202020204" pitchFamily="34" charset="0"/>
                <a:cs typeface="Arial" panose="020B0604020202020204" pitchFamily="34" charset="0"/>
              </a:rPr>
              <a:t>6</a:t>
            </a:r>
          </a:p>
        </p:txBody>
      </p:sp>
      <p:pic>
        <p:nvPicPr>
          <p:cNvPr id="41"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343" y="4967991"/>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316870" y="4966365"/>
            <a:ext cx="827279"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a:t>
            </a:r>
            <a:r>
              <a:rPr lang="en-US" sz="1100" dirty="0">
                <a:solidFill>
                  <a:prstClr val="black"/>
                </a:solidFill>
                <a:latin typeface="Arial" panose="020B0604020202020204" pitchFamily="34" charset="0"/>
                <a:cs typeface="Arial" panose="020B0604020202020204" pitchFamily="34" charset="0"/>
              </a:rPr>
              <a:t>7</a:t>
            </a:r>
          </a:p>
        </p:txBody>
      </p:sp>
      <p:sp>
        <p:nvSpPr>
          <p:cNvPr id="59" name="TextBox 58"/>
          <p:cNvSpPr txBox="1"/>
          <p:nvPr/>
        </p:nvSpPr>
        <p:spPr>
          <a:xfrm>
            <a:off x="2861730" y="3572250"/>
            <a:ext cx="2086529" cy="738664"/>
          </a:xfrm>
          <a:prstGeom prst="rect">
            <a:avLst/>
          </a:prstGeom>
          <a:solidFill>
            <a:srgbClr val="FFFF00"/>
          </a:solidFill>
        </p:spPr>
        <p:txBody>
          <a:bodyPr wrap="square" rtlCol="0">
            <a:spAutoFit/>
          </a:bodyPr>
          <a:lstStyle/>
          <a:p>
            <a:pPr algn="ctr"/>
            <a:r>
              <a:rPr lang="en-US" sz="1400" dirty="0" smtClean="0">
                <a:solidFill>
                  <a:prstClr val="black"/>
                </a:solidFill>
              </a:rPr>
              <a:t>Dios </a:t>
            </a:r>
            <a:r>
              <a:rPr lang="en-US" sz="1400" dirty="0" err="1" smtClean="0">
                <a:solidFill>
                  <a:prstClr val="black"/>
                </a:solidFill>
              </a:rPr>
              <a:t>humilla</a:t>
            </a:r>
            <a:r>
              <a:rPr lang="en-US" sz="1400" dirty="0" smtClean="0">
                <a:solidFill>
                  <a:prstClr val="black"/>
                </a:solidFill>
              </a:rPr>
              <a:t> a </a:t>
            </a:r>
            <a:r>
              <a:rPr lang="en-US" sz="1400" dirty="0" err="1" smtClean="0">
                <a:solidFill>
                  <a:prstClr val="black"/>
                </a:solidFill>
              </a:rPr>
              <a:t>los</a:t>
            </a:r>
            <a:r>
              <a:rPr lang="en-US" sz="1400" dirty="0" smtClean="0">
                <a:solidFill>
                  <a:prstClr val="black"/>
                </a:solidFill>
              </a:rPr>
              <a:t> </a:t>
            </a:r>
            <a:r>
              <a:rPr lang="en-US" sz="1400" dirty="0" err="1" smtClean="0">
                <a:solidFill>
                  <a:prstClr val="black"/>
                </a:solidFill>
              </a:rPr>
              <a:t>reyes</a:t>
            </a:r>
            <a:r>
              <a:rPr lang="en-US" sz="1400" dirty="0" smtClean="0">
                <a:solidFill>
                  <a:prstClr val="black"/>
                </a:solidFill>
              </a:rPr>
              <a:t> </a:t>
            </a:r>
            <a:r>
              <a:rPr lang="en-US" sz="1400" dirty="0" err="1" smtClean="0">
                <a:solidFill>
                  <a:prstClr val="black"/>
                </a:solidFill>
              </a:rPr>
              <a:t>malos</a:t>
            </a:r>
            <a:r>
              <a:rPr lang="en-US" sz="1400" dirty="0" smtClean="0">
                <a:solidFill>
                  <a:prstClr val="black"/>
                </a:solidFill>
              </a:rPr>
              <a:t>, </a:t>
            </a:r>
            <a:r>
              <a:rPr lang="en-US" sz="1400" dirty="0" err="1" smtClean="0">
                <a:solidFill>
                  <a:prstClr val="black"/>
                </a:solidFill>
              </a:rPr>
              <a:t>consentidos</a:t>
            </a:r>
            <a:r>
              <a:rPr lang="en-US" sz="1400" dirty="0" smtClean="0">
                <a:solidFill>
                  <a:prstClr val="black"/>
                </a:solidFill>
              </a:rPr>
              <a:t> y </a:t>
            </a:r>
            <a:r>
              <a:rPr lang="en-US" sz="1400" dirty="0" err="1" smtClean="0">
                <a:solidFill>
                  <a:prstClr val="black"/>
                </a:solidFill>
              </a:rPr>
              <a:t>vanos</a:t>
            </a:r>
            <a:endParaRPr lang="en-US" sz="1400" b="1" u="sng" dirty="0">
              <a:solidFill>
                <a:prstClr val="black"/>
              </a:solidFill>
            </a:endParaRPr>
          </a:p>
        </p:txBody>
      </p:sp>
      <p:sp>
        <p:nvSpPr>
          <p:cNvPr id="60" name="TextBox 59"/>
          <p:cNvSpPr txBox="1"/>
          <p:nvPr/>
        </p:nvSpPr>
        <p:spPr>
          <a:xfrm>
            <a:off x="2833980" y="4377294"/>
            <a:ext cx="2114269" cy="307777"/>
          </a:xfrm>
          <a:prstGeom prst="rect">
            <a:avLst/>
          </a:prstGeom>
          <a:solidFill>
            <a:srgbClr val="FFFF00"/>
          </a:solidFill>
        </p:spPr>
        <p:txBody>
          <a:bodyPr wrap="square" rtlCol="0">
            <a:spAutoFit/>
          </a:bodyPr>
          <a:lstStyle/>
          <a:p>
            <a:pPr algn="ctr"/>
            <a:r>
              <a:rPr lang="en-US" sz="1400" dirty="0" smtClean="0">
                <a:solidFill>
                  <a:prstClr val="black"/>
                </a:solidFill>
              </a:rPr>
              <a:t>Oren a Dios, no a </a:t>
            </a:r>
            <a:r>
              <a:rPr lang="en-US" sz="1400" dirty="0" err="1" smtClean="0">
                <a:solidFill>
                  <a:prstClr val="black"/>
                </a:solidFill>
              </a:rPr>
              <a:t>reyes</a:t>
            </a:r>
            <a:endParaRPr lang="en-US" sz="1400" b="1" u="sng" dirty="0">
              <a:solidFill>
                <a:prstClr val="black"/>
              </a:solidFill>
            </a:endParaRPr>
          </a:p>
        </p:txBody>
      </p:sp>
      <p:grpSp>
        <p:nvGrpSpPr>
          <p:cNvPr id="66" name="Group 65"/>
          <p:cNvGrpSpPr/>
          <p:nvPr/>
        </p:nvGrpSpPr>
        <p:grpSpPr>
          <a:xfrm>
            <a:off x="4935446" y="1036895"/>
            <a:ext cx="1473989" cy="4281546"/>
            <a:chOff x="4935436" y="1036892"/>
            <a:chExt cx="1473989" cy="4281546"/>
          </a:xfrm>
        </p:grpSpPr>
        <p:sp>
          <p:nvSpPr>
            <p:cNvPr id="63" name="Bent Arrow 62"/>
            <p:cNvSpPr/>
            <p:nvPr/>
          </p:nvSpPr>
          <p:spPr>
            <a:xfrm flipH="1" flipV="1">
              <a:off x="5003319" y="4687174"/>
              <a:ext cx="1406106" cy="63126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64" name="Bent Arrow 63"/>
            <p:cNvSpPr/>
            <p:nvPr/>
          </p:nvSpPr>
          <p:spPr>
            <a:xfrm flipH="1">
              <a:off x="4935436" y="1036892"/>
              <a:ext cx="1473988" cy="63126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65" name="Rectangle 64"/>
            <p:cNvSpPr/>
            <p:nvPr/>
          </p:nvSpPr>
          <p:spPr>
            <a:xfrm>
              <a:off x="6249663" y="1627403"/>
              <a:ext cx="155275" cy="30576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84" name="Bent Arrow 83"/>
          <p:cNvSpPr/>
          <p:nvPr/>
        </p:nvSpPr>
        <p:spPr>
          <a:xfrm flipH="1">
            <a:off x="4853312" y="1967267"/>
            <a:ext cx="1214498" cy="631264"/>
          </a:xfrm>
          <a:prstGeom prst="ben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85" name="Bent Arrow 84"/>
          <p:cNvSpPr/>
          <p:nvPr/>
        </p:nvSpPr>
        <p:spPr>
          <a:xfrm flipH="1" flipV="1">
            <a:off x="4948275" y="4057811"/>
            <a:ext cx="1119563" cy="631264"/>
          </a:xfrm>
          <a:prstGeom prst="ben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86" name="Rectangle 85"/>
          <p:cNvSpPr/>
          <p:nvPr/>
        </p:nvSpPr>
        <p:spPr>
          <a:xfrm>
            <a:off x="5912544" y="2528986"/>
            <a:ext cx="155275" cy="161797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Bent Arrow 86"/>
          <p:cNvSpPr/>
          <p:nvPr/>
        </p:nvSpPr>
        <p:spPr>
          <a:xfrm flipH="1">
            <a:off x="4948259" y="2810951"/>
            <a:ext cx="607249" cy="631264"/>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88" name="Bent Arrow 87"/>
          <p:cNvSpPr/>
          <p:nvPr/>
        </p:nvSpPr>
        <p:spPr>
          <a:xfrm flipH="1" flipV="1">
            <a:off x="4948259" y="3366257"/>
            <a:ext cx="607249" cy="631264"/>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91" name="Rectangle 90"/>
          <p:cNvSpPr/>
          <p:nvPr/>
        </p:nvSpPr>
        <p:spPr>
          <a:xfrm>
            <a:off x="2896426" y="4896328"/>
            <a:ext cx="2047023" cy="4796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TextBox 61"/>
          <p:cNvSpPr txBox="1"/>
          <p:nvPr/>
        </p:nvSpPr>
        <p:spPr>
          <a:xfrm>
            <a:off x="2819157" y="4934686"/>
            <a:ext cx="2090415" cy="523220"/>
          </a:xfrm>
          <a:prstGeom prst="rect">
            <a:avLst/>
          </a:prstGeom>
          <a:solidFill>
            <a:srgbClr val="FFFF00"/>
          </a:solidFill>
        </p:spPr>
        <p:txBody>
          <a:bodyPr wrap="square" rtlCol="0">
            <a:spAutoFit/>
          </a:bodyPr>
          <a:lstStyle/>
          <a:p>
            <a:pPr algn="ctr"/>
            <a:r>
              <a:rPr lang="en-US" sz="1400" dirty="0">
                <a:solidFill>
                  <a:prstClr val="black"/>
                </a:solidFill>
              </a:rPr>
              <a:t>Dios </a:t>
            </a:r>
            <a:r>
              <a:rPr lang="en-US" sz="1400" dirty="0" err="1">
                <a:solidFill>
                  <a:prstClr val="black"/>
                </a:solidFill>
              </a:rPr>
              <a:t>controla</a:t>
            </a:r>
            <a:r>
              <a:rPr lang="en-US" sz="1400" dirty="0">
                <a:solidFill>
                  <a:prstClr val="black"/>
                </a:solidFill>
              </a:rPr>
              <a:t> el </a:t>
            </a:r>
            <a:r>
              <a:rPr lang="en-US" sz="1400" dirty="0" err="1">
                <a:solidFill>
                  <a:prstClr val="black"/>
                </a:solidFill>
              </a:rPr>
              <a:t>ascenso</a:t>
            </a:r>
            <a:r>
              <a:rPr lang="en-US" sz="1400" dirty="0">
                <a:solidFill>
                  <a:prstClr val="black"/>
                </a:solidFill>
              </a:rPr>
              <a:t> y la </a:t>
            </a:r>
            <a:r>
              <a:rPr lang="en-US" sz="1400" dirty="0" err="1">
                <a:solidFill>
                  <a:prstClr val="black"/>
                </a:solidFill>
              </a:rPr>
              <a:t>caída</a:t>
            </a:r>
            <a:r>
              <a:rPr lang="en-US" sz="1400" dirty="0">
                <a:solidFill>
                  <a:prstClr val="black"/>
                </a:solidFill>
              </a:rPr>
              <a:t> de </a:t>
            </a:r>
            <a:r>
              <a:rPr lang="en-US" sz="1400" dirty="0" err="1">
                <a:solidFill>
                  <a:prstClr val="black"/>
                </a:solidFill>
              </a:rPr>
              <a:t>los</a:t>
            </a:r>
            <a:r>
              <a:rPr lang="en-US" sz="1400" dirty="0">
                <a:solidFill>
                  <a:prstClr val="black"/>
                </a:solidFill>
              </a:rPr>
              <a:t> </a:t>
            </a:r>
            <a:r>
              <a:rPr lang="en-US" sz="1400" dirty="0" err="1">
                <a:solidFill>
                  <a:prstClr val="black"/>
                </a:solidFill>
              </a:rPr>
              <a:t>reinos</a:t>
            </a:r>
            <a:endParaRPr lang="en-US" sz="1400" b="1" u="sng" dirty="0">
              <a:solidFill>
                <a:prstClr val="black"/>
              </a:solidFill>
            </a:endParaRPr>
          </a:p>
        </p:txBody>
      </p:sp>
      <p:grpSp>
        <p:nvGrpSpPr>
          <p:cNvPr id="2" name="Group 1"/>
          <p:cNvGrpSpPr/>
          <p:nvPr/>
        </p:nvGrpSpPr>
        <p:grpSpPr>
          <a:xfrm>
            <a:off x="1084930" y="28002"/>
            <a:ext cx="1992868" cy="5676027"/>
            <a:chOff x="1084930" y="28001"/>
            <a:chExt cx="1992868" cy="5676027"/>
          </a:xfrm>
        </p:grpSpPr>
        <p:sp>
          <p:nvSpPr>
            <p:cNvPr id="7" name="TextBox 6"/>
            <p:cNvSpPr txBox="1"/>
            <p:nvPr/>
          </p:nvSpPr>
          <p:spPr>
            <a:xfrm>
              <a:off x="1453692" y="200549"/>
              <a:ext cx="841769" cy="400011"/>
            </a:xfrm>
            <a:prstGeom prst="rect">
              <a:avLst/>
            </a:prstGeom>
            <a:noFill/>
          </p:spPr>
          <p:txBody>
            <a:bodyPr wrap="none" lIns="91345" tIns="45671" rIns="91345" bIns="45671" rtlCol="0">
              <a:spAutoFit/>
            </a:bodyPr>
            <a:lstStyle/>
            <a:p>
              <a:pPr algn="r"/>
              <a:r>
                <a:rPr lang="en-US" sz="1000" i="1" dirty="0" err="1" smtClean="0">
                  <a:solidFill>
                    <a:prstClr val="black"/>
                  </a:solidFill>
                  <a:latin typeface="Arial" panose="020B0604020202020204" pitchFamily="34" charset="0"/>
                  <a:cs typeface="Arial" panose="020B0604020202020204" pitchFamily="34" charset="0"/>
                </a:rPr>
                <a:t>Llevado</a:t>
              </a:r>
              <a:r>
                <a:rPr lang="en-US" sz="1000" i="1" dirty="0" smtClean="0">
                  <a:solidFill>
                    <a:prstClr val="black"/>
                  </a:solidFill>
                  <a:latin typeface="Arial" panose="020B0604020202020204" pitchFamily="34" charset="0"/>
                  <a:cs typeface="Arial" panose="020B0604020202020204" pitchFamily="34" charset="0"/>
                </a:rPr>
                <a:t> </a:t>
              </a:r>
              <a:r>
                <a:rPr lang="en-US" sz="1000" i="1" dirty="0" err="1" smtClean="0">
                  <a:solidFill>
                    <a:prstClr val="black"/>
                  </a:solidFill>
                  <a:latin typeface="Arial" panose="020B0604020202020204" pitchFamily="34" charset="0"/>
                  <a:cs typeface="Arial" panose="020B0604020202020204" pitchFamily="34" charset="0"/>
                </a:rPr>
                <a:t>en</a:t>
              </a:r>
              <a:r>
                <a:rPr lang="en-US" sz="1000" i="1" dirty="0" smtClean="0">
                  <a:solidFill>
                    <a:prstClr val="black"/>
                  </a:solidFill>
                  <a:latin typeface="Arial" panose="020B0604020202020204" pitchFamily="34" charset="0"/>
                  <a:cs typeface="Arial" panose="020B0604020202020204" pitchFamily="34" charset="0"/>
                </a:rPr>
                <a:t> </a:t>
              </a:r>
              <a:br>
                <a:rPr lang="en-US" sz="1000" i="1" dirty="0" smtClean="0">
                  <a:solidFill>
                    <a:prstClr val="black"/>
                  </a:solidFill>
                  <a:latin typeface="Arial" panose="020B0604020202020204" pitchFamily="34" charset="0"/>
                  <a:cs typeface="Arial" panose="020B0604020202020204" pitchFamily="34" charset="0"/>
                </a:rPr>
              </a:br>
              <a:r>
                <a:rPr lang="en-US" sz="1000" i="1" dirty="0" err="1" smtClean="0">
                  <a:solidFill>
                    <a:prstClr val="black"/>
                  </a:solidFill>
                  <a:latin typeface="Arial" panose="020B0604020202020204" pitchFamily="34" charset="0"/>
                  <a:cs typeface="Arial" panose="020B0604020202020204" pitchFamily="34" charset="0"/>
                </a:rPr>
                <a:t>cautiverio</a:t>
              </a:r>
              <a:endParaRPr lang="en-US" sz="1000" i="1" dirty="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1412381" y="933024"/>
              <a:ext cx="1083759" cy="553899"/>
            </a:xfrm>
            <a:prstGeom prst="rect">
              <a:avLst/>
            </a:prstGeom>
            <a:noFill/>
          </p:spPr>
          <p:txBody>
            <a:bodyPr wrap="none" lIns="91345" tIns="45671" rIns="91345" bIns="45671" rtlCol="0">
              <a:spAutoFit/>
            </a:bodyPr>
            <a:lstStyle/>
            <a:p>
              <a:pPr algn="r"/>
              <a:r>
                <a:rPr lang="en-US" sz="1000" i="1" dirty="0" err="1" smtClean="0">
                  <a:solidFill>
                    <a:prstClr val="black"/>
                  </a:solidFill>
                  <a:latin typeface="Arial" panose="020B0604020202020204" pitchFamily="34" charset="0"/>
                  <a:cs typeface="Arial" panose="020B0604020202020204" pitchFamily="34" charset="0"/>
                </a:rPr>
                <a:t>Interpreta</a:t>
              </a:r>
              <a:r>
                <a:rPr lang="en-US" sz="1000" i="1" dirty="0" smtClean="0">
                  <a:solidFill>
                    <a:prstClr val="black"/>
                  </a:solidFill>
                  <a:latin typeface="Arial" panose="020B0604020202020204" pitchFamily="34" charset="0"/>
                  <a:cs typeface="Arial" panose="020B0604020202020204" pitchFamily="34" charset="0"/>
                </a:rPr>
                <a:t> el </a:t>
              </a:r>
              <a:br>
                <a:rPr lang="en-US" sz="1000" i="1" dirty="0" smtClean="0">
                  <a:solidFill>
                    <a:prstClr val="black"/>
                  </a:solidFill>
                  <a:latin typeface="Arial" panose="020B0604020202020204" pitchFamily="34" charset="0"/>
                  <a:cs typeface="Arial" panose="020B0604020202020204" pitchFamily="34" charset="0"/>
                </a:rPr>
              </a:br>
              <a:r>
                <a:rPr lang="en-US" sz="1000" i="1" dirty="0" err="1" smtClean="0">
                  <a:solidFill>
                    <a:prstClr val="black"/>
                  </a:solidFill>
                  <a:latin typeface="Arial" panose="020B0604020202020204" pitchFamily="34" charset="0"/>
                  <a:cs typeface="Arial" panose="020B0604020202020204" pitchFamily="34" charset="0"/>
                </a:rPr>
                <a:t>sueño</a:t>
              </a:r>
              <a:r>
                <a:rPr lang="en-US" sz="1000" i="1" dirty="0" smtClean="0">
                  <a:solidFill>
                    <a:prstClr val="black"/>
                  </a:solidFill>
                  <a:latin typeface="Arial" panose="020B0604020202020204" pitchFamily="34" charset="0"/>
                  <a:cs typeface="Arial" panose="020B0604020202020204" pitchFamily="34" charset="0"/>
                </a:rPr>
                <a:t> de</a:t>
              </a:r>
            </a:p>
            <a:p>
              <a:pPr algn="r"/>
              <a:r>
                <a:rPr lang="es-ES" sz="1000" i="1" dirty="0" smtClean="0">
                  <a:solidFill>
                    <a:prstClr val="black"/>
                  </a:solidFill>
                  <a:latin typeface="Arial" panose="020B0604020202020204" pitchFamily="34" charset="0"/>
                  <a:cs typeface="Arial" panose="020B0604020202020204" pitchFamily="34" charset="0"/>
                </a:rPr>
                <a:t>Nabucodonosor</a:t>
              </a:r>
              <a:endParaRPr lang="en-US" sz="1000" i="1" dirty="0">
                <a:solidFill>
                  <a:prstClr val="black"/>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5700" y="1846299"/>
              <a:ext cx="1202098" cy="805233"/>
            </a:xfrm>
            <a:prstGeom prst="rect">
              <a:avLst/>
            </a:prstGeom>
          </p:spPr>
        </p:pic>
        <p:sp>
          <p:nvSpPr>
            <p:cNvPr id="14" name="TextBox 13"/>
            <p:cNvSpPr txBox="1"/>
            <p:nvPr/>
          </p:nvSpPr>
          <p:spPr>
            <a:xfrm>
              <a:off x="1458003" y="1997604"/>
              <a:ext cx="743986" cy="400011"/>
            </a:xfrm>
            <a:prstGeom prst="rect">
              <a:avLst/>
            </a:prstGeom>
            <a:noFill/>
          </p:spPr>
          <p:txBody>
            <a:bodyPr wrap="none" lIns="91345" tIns="45671" rIns="91345" bIns="45671" rtlCol="0">
              <a:spAutoFit/>
            </a:bodyPr>
            <a:lstStyle/>
            <a:p>
              <a:pPr algn="r"/>
              <a:r>
                <a:rPr lang="en-US" sz="1000" i="1" dirty="0" err="1" smtClean="0">
                  <a:solidFill>
                    <a:prstClr val="black"/>
                  </a:solidFill>
                  <a:latin typeface="Arial" panose="020B0604020202020204" pitchFamily="34" charset="0"/>
                  <a:cs typeface="Arial" panose="020B0604020202020204" pitchFamily="34" charset="0"/>
                </a:rPr>
                <a:t>Horno</a:t>
              </a:r>
              <a:r>
                <a:rPr lang="en-US" sz="1000" i="1" dirty="0" smtClean="0">
                  <a:solidFill>
                    <a:prstClr val="black"/>
                  </a:solidFill>
                  <a:latin typeface="Arial" panose="020B0604020202020204" pitchFamily="34" charset="0"/>
                  <a:cs typeface="Arial" panose="020B0604020202020204" pitchFamily="34" charset="0"/>
                </a:rPr>
                <a:t> de </a:t>
              </a:r>
              <a:br>
                <a:rPr lang="en-US" sz="1000" i="1" dirty="0" smtClean="0">
                  <a:solidFill>
                    <a:prstClr val="black"/>
                  </a:solidFill>
                  <a:latin typeface="Arial" panose="020B0604020202020204" pitchFamily="34" charset="0"/>
                  <a:cs typeface="Arial" panose="020B0604020202020204" pitchFamily="34" charset="0"/>
                </a:rPr>
              </a:br>
              <a:r>
                <a:rPr lang="en-US" sz="1000" i="1" dirty="0" err="1" smtClean="0">
                  <a:solidFill>
                    <a:prstClr val="black"/>
                  </a:solidFill>
                  <a:latin typeface="Arial" panose="020B0604020202020204" pitchFamily="34" charset="0"/>
                  <a:cs typeface="Arial" panose="020B0604020202020204" pitchFamily="34" charset="0"/>
                </a:rPr>
                <a:t>fuego</a:t>
              </a:r>
              <a:endParaRPr lang="en-US" sz="1000" i="1" dirty="0">
                <a:solidFill>
                  <a:prstClr val="black"/>
                </a:solidFill>
                <a:latin typeface="Arial" panose="020B0604020202020204" pitchFamily="34" charset="0"/>
                <a:cs typeface="Arial" panose="020B0604020202020204" pitchFamily="34" charset="0"/>
              </a:endParaRPr>
            </a:p>
          </p:txBody>
        </p:sp>
        <p:sp>
          <p:nvSpPr>
            <p:cNvPr id="16" name="TextBox 15"/>
            <p:cNvSpPr txBox="1"/>
            <p:nvPr/>
          </p:nvSpPr>
          <p:spPr>
            <a:xfrm>
              <a:off x="1412382" y="2767494"/>
              <a:ext cx="1083758" cy="553899"/>
            </a:xfrm>
            <a:prstGeom prst="rect">
              <a:avLst/>
            </a:prstGeom>
            <a:noFill/>
          </p:spPr>
          <p:txBody>
            <a:bodyPr wrap="none" lIns="91345" tIns="45671" rIns="91345" bIns="45671" rtlCol="0">
              <a:spAutoFit/>
            </a:bodyPr>
            <a:lstStyle/>
            <a:p>
              <a:pPr algn="r"/>
              <a:r>
                <a:rPr lang="en-US" sz="1000" i="1" dirty="0" err="1">
                  <a:solidFill>
                    <a:prstClr val="black"/>
                  </a:solidFill>
                  <a:latin typeface="Arial" panose="020B0604020202020204" pitchFamily="34" charset="0"/>
                  <a:cs typeface="Arial" panose="020B0604020202020204" pitchFamily="34" charset="0"/>
                </a:rPr>
                <a:t>Interpreta</a:t>
              </a:r>
              <a:r>
                <a:rPr lang="en-US" sz="1000" i="1" dirty="0">
                  <a:solidFill>
                    <a:prstClr val="black"/>
                  </a:solidFill>
                  <a:latin typeface="Arial" panose="020B0604020202020204" pitchFamily="34" charset="0"/>
                  <a:cs typeface="Arial" panose="020B0604020202020204" pitchFamily="34" charset="0"/>
                </a:rPr>
                <a:t> el </a:t>
              </a:r>
              <a:br>
                <a:rPr lang="en-US" sz="1000" i="1" dirty="0">
                  <a:solidFill>
                    <a:prstClr val="black"/>
                  </a:solidFill>
                  <a:latin typeface="Arial" panose="020B0604020202020204" pitchFamily="34" charset="0"/>
                  <a:cs typeface="Arial" panose="020B0604020202020204" pitchFamily="34" charset="0"/>
                </a:rPr>
              </a:br>
              <a:r>
                <a:rPr lang="en-US" sz="1000" i="1" dirty="0" err="1">
                  <a:solidFill>
                    <a:prstClr val="black"/>
                  </a:solidFill>
                  <a:latin typeface="Arial" panose="020B0604020202020204" pitchFamily="34" charset="0"/>
                  <a:cs typeface="Arial" panose="020B0604020202020204" pitchFamily="34" charset="0"/>
                </a:rPr>
                <a:t>sueño</a:t>
              </a:r>
              <a:r>
                <a:rPr lang="en-US" sz="1000" i="1" dirty="0">
                  <a:solidFill>
                    <a:prstClr val="black"/>
                  </a:solidFill>
                  <a:latin typeface="Arial" panose="020B0604020202020204" pitchFamily="34" charset="0"/>
                  <a:cs typeface="Arial" panose="020B0604020202020204" pitchFamily="34" charset="0"/>
                </a:rPr>
                <a:t> de</a:t>
              </a:r>
            </a:p>
            <a:p>
              <a:pPr algn="r"/>
              <a:r>
                <a:rPr lang="es-ES" sz="1000" i="1" dirty="0">
                  <a:solidFill>
                    <a:prstClr val="black"/>
                  </a:solidFill>
                  <a:latin typeface="Arial" panose="020B0604020202020204" pitchFamily="34" charset="0"/>
                  <a:cs typeface="Arial" panose="020B0604020202020204" pitchFamily="34" charset="0"/>
                </a:rPr>
                <a:t>Nabucodonosor</a:t>
              </a:r>
              <a:endParaRPr lang="en-US" sz="1000" i="1" dirty="0">
                <a:solidFill>
                  <a:prstClr val="black"/>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53283" y="2500915"/>
              <a:ext cx="408447" cy="1071336"/>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4542" y="28001"/>
              <a:ext cx="566689" cy="807380"/>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6464" y="871381"/>
              <a:ext cx="314034" cy="959230"/>
            </a:xfrm>
            <a:prstGeom prst="rect">
              <a:avLst/>
            </a:prstGeom>
          </p:spPr>
        </p:pic>
        <p:sp>
          <p:nvSpPr>
            <p:cNvPr id="34" name="TextBox 33"/>
            <p:cNvSpPr txBox="1"/>
            <p:nvPr/>
          </p:nvSpPr>
          <p:spPr>
            <a:xfrm>
              <a:off x="1142897" y="3593058"/>
              <a:ext cx="958789" cy="553899"/>
            </a:xfrm>
            <a:prstGeom prst="rect">
              <a:avLst/>
            </a:prstGeom>
            <a:noFill/>
          </p:spPr>
          <p:txBody>
            <a:bodyPr wrap="none" lIns="91345" tIns="45671" rIns="91345" bIns="45671" rtlCol="0">
              <a:spAutoFit/>
            </a:bodyPr>
            <a:lstStyle/>
            <a:p>
              <a:pPr algn="r"/>
              <a:r>
                <a:rPr lang="en-US" sz="1000" i="1" dirty="0" err="1" smtClean="0">
                  <a:solidFill>
                    <a:prstClr val="black"/>
                  </a:solidFill>
                  <a:latin typeface="Arial" panose="020B0604020202020204" pitchFamily="34" charset="0"/>
                  <a:cs typeface="Arial" panose="020B0604020202020204" pitchFamily="34" charset="0"/>
                </a:rPr>
                <a:t>Interpreta</a:t>
              </a:r>
              <a:r>
                <a:rPr lang="en-US" sz="1000" i="1" dirty="0" smtClean="0">
                  <a:solidFill>
                    <a:prstClr val="black"/>
                  </a:solidFill>
                  <a:latin typeface="Arial" panose="020B0604020202020204" pitchFamily="34" charset="0"/>
                  <a:cs typeface="Arial" panose="020B0604020202020204" pitchFamily="34" charset="0"/>
                </a:rPr>
                <a:t> </a:t>
              </a:r>
              <a:br>
                <a:rPr lang="en-US" sz="1000" i="1" dirty="0" smtClean="0">
                  <a:solidFill>
                    <a:prstClr val="black"/>
                  </a:solidFill>
                  <a:latin typeface="Arial" panose="020B0604020202020204" pitchFamily="34" charset="0"/>
                  <a:cs typeface="Arial" panose="020B0604020202020204" pitchFamily="34" charset="0"/>
                </a:rPr>
              </a:br>
              <a:r>
                <a:rPr lang="en-US" sz="1000" i="1" dirty="0" smtClean="0">
                  <a:solidFill>
                    <a:prstClr val="black"/>
                  </a:solidFill>
                  <a:latin typeface="Arial" panose="020B0604020202020204" pitchFamily="34" charset="0"/>
                  <a:cs typeface="Arial" panose="020B0604020202020204" pitchFamily="34" charset="0"/>
                </a:rPr>
                <a:t>la </a:t>
              </a:r>
              <a:r>
                <a:rPr lang="en-US" sz="1000" i="1" dirty="0" err="1" smtClean="0">
                  <a:solidFill>
                    <a:prstClr val="black"/>
                  </a:solidFill>
                  <a:latin typeface="Arial" panose="020B0604020202020204" pitchFamily="34" charset="0"/>
                  <a:cs typeface="Arial" panose="020B0604020202020204" pitchFamily="34" charset="0"/>
                </a:rPr>
                <a:t>inscripción</a:t>
              </a:r>
              <a:r>
                <a:rPr lang="en-US" sz="1000" i="1" dirty="0" smtClean="0">
                  <a:solidFill>
                    <a:prstClr val="black"/>
                  </a:solidFill>
                  <a:latin typeface="Arial" panose="020B0604020202020204" pitchFamily="34" charset="0"/>
                  <a:cs typeface="Arial" panose="020B0604020202020204" pitchFamily="34" charset="0"/>
                </a:rPr>
                <a:t> </a:t>
              </a:r>
              <a:br>
                <a:rPr lang="en-US" sz="1000" i="1" dirty="0" smtClean="0">
                  <a:solidFill>
                    <a:prstClr val="black"/>
                  </a:solidFill>
                  <a:latin typeface="Arial" panose="020B0604020202020204" pitchFamily="34" charset="0"/>
                  <a:cs typeface="Arial" panose="020B0604020202020204" pitchFamily="34" charset="0"/>
                </a:rPr>
              </a:br>
              <a:r>
                <a:rPr lang="en-US" sz="1000" i="1" dirty="0" err="1" smtClean="0">
                  <a:solidFill>
                    <a:prstClr val="black"/>
                  </a:solidFill>
                  <a:latin typeface="Arial" panose="020B0604020202020204" pitchFamily="34" charset="0"/>
                  <a:cs typeface="Arial" panose="020B0604020202020204" pitchFamily="34" charset="0"/>
                </a:rPr>
                <a:t>en</a:t>
              </a:r>
              <a:r>
                <a:rPr lang="en-US" sz="1000" i="1" dirty="0" smtClean="0">
                  <a:solidFill>
                    <a:prstClr val="black"/>
                  </a:solidFill>
                  <a:latin typeface="Arial" panose="020B0604020202020204" pitchFamily="34" charset="0"/>
                  <a:cs typeface="Arial" panose="020B0604020202020204" pitchFamily="34" charset="0"/>
                </a:rPr>
                <a:t> la pared</a:t>
              </a:r>
              <a:endParaRPr lang="en-US" sz="1000" i="1" dirty="0">
                <a:solidFill>
                  <a:prstClr val="black"/>
                </a:solidFill>
                <a:latin typeface="Arial" panose="020B0604020202020204" pitchFamily="34" charset="0"/>
                <a:cs typeface="Arial" panose="020B0604020202020204" pitchFamily="34" charset="0"/>
              </a:endParaRPr>
            </a:p>
          </p:txBody>
        </p:sp>
        <p:sp>
          <p:nvSpPr>
            <p:cNvPr id="35" name="TextBox 34"/>
            <p:cNvSpPr txBox="1"/>
            <p:nvPr/>
          </p:nvSpPr>
          <p:spPr>
            <a:xfrm rot="3238812">
              <a:off x="1963736" y="3739376"/>
              <a:ext cx="1026051" cy="338455"/>
            </a:xfrm>
            <a:prstGeom prst="rect">
              <a:avLst/>
            </a:prstGeom>
            <a:noFill/>
          </p:spPr>
          <p:txBody>
            <a:bodyPr wrap="none" lIns="91345" tIns="45671" rIns="91345" bIns="45671" rtlCol="0">
              <a:spAutoFit/>
            </a:bodyPr>
            <a:lstStyle/>
            <a:p>
              <a:r>
                <a:rPr lang="en-US" sz="800" i="1" dirty="0">
                  <a:solidFill>
                    <a:prstClr val="black"/>
                  </a:solidFill>
                  <a:latin typeface="Arial" panose="020B0604020202020204" pitchFamily="34" charset="0"/>
                  <a:cs typeface="Arial" panose="020B0604020202020204" pitchFamily="34" charset="0"/>
                </a:rPr>
                <a:t>MENE, MENE, </a:t>
              </a:r>
            </a:p>
            <a:p>
              <a:r>
                <a:rPr lang="en-US" sz="800" i="1" dirty="0">
                  <a:solidFill>
                    <a:prstClr val="black"/>
                  </a:solidFill>
                  <a:latin typeface="Arial" panose="020B0604020202020204" pitchFamily="34" charset="0"/>
                  <a:cs typeface="Arial" panose="020B0604020202020204" pitchFamily="34" charset="0"/>
                </a:rPr>
                <a:t>TEKEL, </a:t>
              </a:r>
              <a:r>
                <a:rPr lang="en-US" sz="800" i="1" dirty="0" smtClean="0">
                  <a:solidFill>
                    <a:prstClr val="black"/>
                  </a:solidFill>
                  <a:latin typeface="Arial" panose="020B0604020202020204" pitchFamily="34" charset="0"/>
                  <a:cs typeface="Arial" panose="020B0604020202020204" pitchFamily="34" charset="0"/>
                </a:rPr>
                <a:t>UPARSÍN</a:t>
              </a:r>
              <a:endParaRPr lang="en-US" sz="800" i="1" dirty="0">
                <a:solidFill>
                  <a:prstClr val="black"/>
                </a:solidFill>
                <a:latin typeface="Arial" panose="020B0604020202020204" pitchFamily="34" charset="0"/>
                <a:cs typeface="Arial" panose="020B0604020202020204" pitchFamily="34" charset="0"/>
              </a:endParaRPr>
            </a:p>
          </p:txBody>
        </p:sp>
        <p:pic>
          <p:nvPicPr>
            <p:cNvPr id="43" name="Picture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4930" y="5110829"/>
              <a:ext cx="657153" cy="415241"/>
            </a:xfrm>
            <a:prstGeom prst="rect">
              <a:avLst/>
            </a:prstGeom>
          </p:spPr>
        </p:pic>
        <p:pic>
          <p:nvPicPr>
            <p:cNvPr id="45" name="Picture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93613" y="4939187"/>
              <a:ext cx="952685" cy="577347"/>
            </a:xfrm>
            <a:prstGeom prst="rect">
              <a:avLst/>
            </a:prstGeom>
          </p:spPr>
        </p:pic>
        <p:pic>
          <p:nvPicPr>
            <p:cNvPr id="52" name="Picture 5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936763" y="4285041"/>
              <a:ext cx="882382" cy="577172"/>
            </a:xfrm>
            <a:prstGeom prst="rect">
              <a:avLst/>
            </a:prstGeom>
          </p:spPr>
        </p:pic>
        <p:sp>
          <p:nvSpPr>
            <p:cNvPr id="58" name="TextBox 57"/>
            <p:cNvSpPr txBox="1"/>
            <p:nvPr/>
          </p:nvSpPr>
          <p:spPr>
            <a:xfrm>
              <a:off x="1249310" y="4285053"/>
              <a:ext cx="758349" cy="400011"/>
            </a:xfrm>
            <a:prstGeom prst="rect">
              <a:avLst/>
            </a:prstGeom>
            <a:noFill/>
          </p:spPr>
          <p:txBody>
            <a:bodyPr wrap="none" lIns="91345" tIns="45671" rIns="91345" bIns="45671" rtlCol="0">
              <a:spAutoFit/>
            </a:bodyPr>
            <a:lstStyle/>
            <a:p>
              <a:pPr algn="r"/>
              <a:r>
                <a:rPr lang="en-US" sz="1000" i="1" dirty="0" err="1" smtClean="0">
                  <a:solidFill>
                    <a:prstClr val="black"/>
                  </a:solidFill>
                  <a:latin typeface="Arial" panose="020B0604020202020204" pitchFamily="34" charset="0"/>
                  <a:cs typeface="Arial" panose="020B0604020202020204" pitchFamily="34" charset="0"/>
                </a:rPr>
                <a:t>Foso</a:t>
              </a:r>
              <a:r>
                <a:rPr lang="en-US" sz="1000" i="1" dirty="0" smtClean="0">
                  <a:solidFill>
                    <a:prstClr val="black"/>
                  </a:solidFill>
                  <a:latin typeface="Arial" panose="020B0604020202020204" pitchFamily="34" charset="0"/>
                  <a:cs typeface="Arial" panose="020B0604020202020204" pitchFamily="34" charset="0"/>
                </a:rPr>
                <a:t> de</a:t>
              </a:r>
              <a:br>
                <a:rPr lang="en-US" sz="1000" i="1" dirty="0" smtClean="0">
                  <a:solidFill>
                    <a:prstClr val="black"/>
                  </a:solidFill>
                  <a:latin typeface="Arial" panose="020B0604020202020204" pitchFamily="34" charset="0"/>
                  <a:cs typeface="Arial" panose="020B0604020202020204" pitchFamily="34" charset="0"/>
                </a:rPr>
              </a:br>
              <a:r>
                <a:rPr lang="en-US" sz="1000" i="1" dirty="0" err="1" smtClean="0">
                  <a:solidFill>
                    <a:prstClr val="black"/>
                  </a:solidFill>
                  <a:latin typeface="Arial" panose="020B0604020202020204" pitchFamily="34" charset="0"/>
                  <a:cs typeface="Arial" panose="020B0604020202020204" pitchFamily="34" charset="0"/>
                </a:rPr>
                <a:t>los</a:t>
              </a:r>
              <a:r>
                <a:rPr lang="en-US" sz="1000" i="1" dirty="0" smtClean="0">
                  <a:solidFill>
                    <a:prstClr val="black"/>
                  </a:solidFill>
                  <a:latin typeface="Arial" panose="020B0604020202020204" pitchFamily="34" charset="0"/>
                  <a:cs typeface="Arial" panose="020B0604020202020204" pitchFamily="34" charset="0"/>
                </a:rPr>
                <a:t> </a:t>
              </a:r>
              <a:r>
                <a:rPr lang="en-US" sz="1000" i="1" dirty="0" err="1" smtClean="0">
                  <a:solidFill>
                    <a:prstClr val="black"/>
                  </a:solidFill>
                  <a:latin typeface="Arial" panose="020B0604020202020204" pitchFamily="34" charset="0"/>
                  <a:cs typeface="Arial" panose="020B0604020202020204" pitchFamily="34" charset="0"/>
                </a:rPr>
                <a:t>leones</a:t>
              </a:r>
              <a:endParaRPr lang="en-US" sz="1000" i="1" dirty="0">
                <a:solidFill>
                  <a:prstClr val="black"/>
                </a:solidFill>
                <a:latin typeface="Arial" panose="020B0604020202020204" pitchFamily="34" charset="0"/>
                <a:cs typeface="Arial" panose="020B0604020202020204" pitchFamily="34" charset="0"/>
              </a:endParaRPr>
            </a:p>
          </p:txBody>
        </p:sp>
        <p:pic>
          <p:nvPicPr>
            <p:cNvPr id="46" name="Picture 4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54728" y="4875766"/>
              <a:ext cx="753170" cy="442674"/>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97264" y="5162455"/>
              <a:ext cx="472601" cy="367856"/>
            </a:xfrm>
            <a:prstGeom prst="rect">
              <a:avLst/>
            </a:prstGeom>
          </p:spPr>
        </p:pic>
        <p:sp>
          <p:nvSpPr>
            <p:cNvPr id="93" name="TextBox 92"/>
            <p:cNvSpPr txBox="1"/>
            <p:nvPr/>
          </p:nvSpPr>
          <p:spPr>
            <a:xfrm>
              <a:off x="1831898" y="5457906"/>
              <a:ext cx="1064523" cy="246122"/>
            </a:xfrm>
            <a:prstGeom prst="rect">
              <a:avLst/>
            </a:prstGeom>
            <a:noFill/>
          </p:spPr>
          <p:txBody>
            <a:bodyPr wrap="none" lIns="91345" tIns="45671" rIns="91345" bIns="45671" rtlCol="0">
              <a:spAutoFit/>
            </a:bodyPr>
            <a:lstStyle/>
            <a:p>
              <a:pPr algn="r"/>
              <a:r>
                <a:rPr lang="en-US" sz="1000" i="1" dirty="0" err="1" smtClean="0">
                  <a:solidFill>
                    <a:prstClr val="black"/>
                  </a:solidFill>
                  <a:latin typeface="Arial" panose="020B0604020202020204" pitchFamily="34" charset="0"/>
                  <a:cs typeface="Arial" panose="020B0604020202020204" pitchFamily="34" charset="0"/>
                </a:rPr>
                <a:t>Bestias</a:t>
              </a:r>
              <a:r>
                <a:rPr lang="en-US" sz="1000" i="1" dirty="0" smtClean="0">
                  <a:solidFill>
                    <a:prstClr val="black"/>
                  </a:solidFill>
                  <a:latin typeface="Arial" panose="020B0604020202020204" pitchFamily="34" charset="0"/>
                  <a:cs typeface="Arial" panose="020B0604020202020204" pitchFamily="34" charset="0"/>
                </a:rPr>
                <a:t> del mar</a:t>
              </a:r>
              <a:endParaRPr lang="en-US" sz="1000" i="1" dirty="0">
                <a:solidFill>
                  <a:prstClr val="black"/>
                </a:solidFill>
                <a:latin typeface="Arial" panose="020B0604020202020204" pitchFamily="34" charset="0"/>
                <a:cs typeface="Arial" panose="020B0604020202020204" pitchFamily="34" charset="0"/>
              </a:endParaRPr>
            </a:p>
          </p:txBody>
        </p:sp>
      </p:grpSp>
      <p:sp>
        <p:nvSpPr>
          <p:cNvPr id="27" name="TextBox 26"/>
          <p:cNvSpPr txBox="1"/>
          <p:nvPr/>
        </p:nvSpPr>
        <p:spPr>
          <a:xfrm>
            <a:off x="6572250" y="1975141"/>
            <a:ext cx="2273270" cy="769441"/>
          </a:xfrm>
          <a:prstGeom prst="rect">
            <a:avLst/>
          </a:prstGeom>
        </p:spPr>
        <p:txBody>
          <a:bodyPr vert="horz" lIns="91440" tIns="45720" rIns="91440" bIns="45720" rtlCol="0" anchor="ctr">
            <a:noAutofit/>
          </a:bodyPr>
          <a:lstStyle>
            <a:lvl1pPr algn="ctr" defTabSz="914400">
              <a:spcBef>
                <a:spcPct val="0"/>
              </a:spcBef>
              <a:buNone/>
              <a:defRPr sz="4400" b="1">
                <a:solidFill>
                  <a:srgbClr val="FFFF00"/>
                </a:solidFill>
                <a:effectLst>
                  <a:outerShdw blurRad="38100" dist="38100" dir="2700000" algn="tl">
                    <a:srgbClr val="000000">
                      <a:alpha val="43137"/>
                    </a:srgbClr>
                  </a:outerShdw>
                </a:effectLst>
                <a:latin typeface="+mj-lt"/>
                <a:ea typeface="+mj-ea"/>
                <a:cs typeface="+mj-cs"/>
              </a:defRPr>
            </a:lvl1pPr>
          </a:lstStyle>
          <a:p>
            <a:r>
              <a:rPr lang="en-US" sz="4000" dirty="0" smtClean="0">
                <a:solidFill>
                  <a:srgbClr val="002060"/>
                </a:solidFill>
              </a:rPr>
              <a:t>Name </a:t>
            </a:r>
          </a:p>
          <a:p>
            <a:r>
              <a:rPr lang="en-US" sz="4000" dirty="0" smtClean="0">
                <a:solidFill>
                  <a:srgbClr val="002060"/>
                </a:solidFill>
              </a:rPr>
              <a:t>Events</a:t>
            </a:r>
          </a:p>
          <a:p>
            <a:r>
              <a:rPr lang="en-US" sz="4000" dirty="0" smtClean="0">
                <a:solidFill>
                  <a:srgbClr val="002060"/>
                </a:solidFill>
              </a:rPr>
              <a:t> </a:t>
            </a:r>
            <a:r>
              <a:rPr lang="en-US" sz="4000" dirty="0">
                <a:solidFill>
                  <a:srgbClr val="002060"/>
                </a:solidFill>
              </a:rPr>
              <a:t>in </a:t>
            </a:r>
            <a:r>
              <a:rPr lang="en-US" sz="4000" dirty="0" smtClean="0">
                <a:solidFill>
                  <a:srgbClr val="002060"/>
                </a:solidFill>
              </a:rPr>
              <a:t>7 </a:t>
            </a:r>
            <a:r>
              <a:rPr lang="en-US" sz="4000" dirty="0" err="1" smtClean="0">
                <a:solidFill>
                  <a:srgbClr val="002060"/>
                </a:solidFill>
              </a:rPr>
              <a:t>Capítulos</a:t>
            </a:r>
            <a:r>
              <a:rPr lang="en-US" sz="4000" dirty="0" smtClean="0">
                <a:solidFill>
                  <a:srgbClr val="002060"/>
                </a:solidFill>
              </a:rPr>
              <a:t> of Daniel</a:t>
            </a:r>
            <a:endParaRPr lang="en-US" sz="4000" dirty="0">
              <a:solidFill>
                <a:srgbClr val="002060"/>
              </a:solidFill>
            </a:endParaRPr>
          </a:p>
        </p:txBody>
      </p:sp>
      <p:sp>
        <p:nvSpPr>
          <p:cNvPr id="4" name="Rectangle 3"/>
          <p:cNvSpPr/>
          <p:nvPr/>
        </p:nvSpPr>
        <p:spPr>
          <a:xfrm>
            <a:off x="6491902" y="-255154"/>
            <a:ext cx="2652098" cy="5974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6389537" y="200555"/>
            <a:ext cx="2731264" cy="5345959"/>
            <a:chOff x="8867775" y="171671"/>
            <a:chExt cx="2731264" cy="5345960"/>
          </a:xfrm>
        </p:grpSpPr>
        <p:sp>
          <p:nvSpPr>
            <p:cNvPr id="92" name="Rectangle 91"/>
            <p:cNvSpPr/>
            <p:nvPr/>
          </p:nvSpPr>
          <p:spPr>
            <a:xfrm>
              <a:off x="8966054" y="3525021"/>
              <a:ext cx="1336158" cy="10335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Box 37"/>
            <p:cNvSpPr txBox="1"/>
            <p:nvPr/>
          </p:nvSpPr>
          <p:spPr>
            <a:xfrm>
              <a:off x="10036286" y="2964954"/>
              <a:ext cx="957123" cy="400011"/>
            </a:xfrm>
            <a:prstGeom prst="rect">
              <a:avLst/>
            </a:prstGeom>
            <a:noFill/>
          </p:spPr>
          <p:txBody>
            <a:bodyPr wrap="none" lIns="91345" tIns="45671" rIns="91345" bIns="45671" rtlCol="0">
              <a:spAutoFit/>
            </a:bodyPr>
            <a:lstStyle/>
            <a:p>
              <a:pPr algn="r"/>
              <a:r>
                <a:rPr lang="en-US" sz="1000" i="1" dirty="0" err="1" smtClean="0">
                  <a:solidFill>
                    <a:prstClr val="black"/>
                  </a:solidFill>
                  <a:latin typeface="Arial" panose="020B0604020202020204" pitchFamily="34" charset="0"/>
                  <a:cs typeface="Arial" panose="020B0604020202020204" pitchFamily="34" charset="0"/>
                </a:rPr>
                <a:t>Carno</a:t>
              </a:r>
              <a:r>
                <a:rPr lang="en-US" sz="1000" i="1" dirty="0" smtClean="0">
                  <a:solidFill>
                    <a:prstClr val="black"/>
                  </a:solidFill>
                  <a:latin typeface="Arial" panose="020B0604020202020204" pitchFamily="34" charset="0"/>
                  <a:cs typeface="Arial" panose="020B0604020202020204" pitchFamily="34" charset="0"/>
                </a:rPr>
                <a:t> y</a:t>
              </a:r>
              <a:br>
                <a:rPr lang="en-US" sz="1000" i="1" dirty="0" smtClean="0">
                  <a:solidFill>
                    <a:prstClr val="black"/>
                  </a:solidFill>
                  <a:latin typeface="Arial" panose="020B0604020202020204" pitchFamily="34" charset="0"/>
                  <a:cs typeface="Arial" panose="020B0604020202020204" pitchFamily="34" charset="0"/>
                </a:rPr>
              </a:br>
              <a:r>
                <a:rPr lang="en-US" sz="1000" i="1" dirty="0" smtClean="0">
                  <a:solidFill>
                    <a:prstClr val="black"/>
                  </a:solidFill>
                  <a:latin typeface="Arial" panose="020B0604020202020204" pitchFamily="34" charset="0"/>
                  <a:cs typeface="Arial" panose="020B0604020202020204" pitchFamily="34" charset="0"/>
                </a:rPr>
                <a:t>macho </a:t>
              </a:r>
              <a:r>
                <a:rPr lang="en-US" sz="1000" i="1" dirty="0" err="1" smtClean="0">
                  <a:solidFill>
                    <a:prstClr val="black"/>
                  </a:solidFill>
                  <a:latin typeface="Arial" panose="020B0604020202020204" pitchFamily="34" charset="0"/>
                  <a:cs typeface="Arial" panose="020B0604020202020204" pitchFamily="34" charset="0"/>
                </a:rPr>
                <a:t>cabrío</a:t>
              </a:r>
              <a:endParaRPr lang="en-US" sz="1000" i="1" dirty="0">
                <a:solidFill>
                  <a:prstClr val="black"/>
                </a:solidFill>
                <a:latin typeface="Arial" panose="020B0604020202020204" pitchFamily="34" charset="0"/>
                <a:cs typeface="Arial" panose="020B0604020202020204" pitchFamily="34" charset="0"/>
              </a:endParaRPr>
            </a:p>
          </p:txBody>
        </p:sp>
        <p:pic>
          <p:nvPicPr>
            <p:cNvPr id="39"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64752" y="2726365"/>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9358926" y="2742064"/>
              <a:ext cx="827279"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a:t>
              </a:r>
              <a:r>
                <a:rPr lang="en-US" sz="1100" dirty="0">
                  <a:solidFill>
                    <a:prstClr val="black"/>
                  </a:solidFill>
                  <a:latin typeface="Arial" panose="020B0604020202020204" pitchFamily="34" charset="0"/>
                  <a:cs typeface="Arial" panose="020B0604020202020204" pitchFamily="34" charset="0"/>
                </a:rPr>
                <a:t>8</a:t>
              </a:r>
            </a:p>
          </p:txBody>
        </p:sp>
        <p:pic>
          <p:nvPicPr>
            <p:cNvPr id="47" name="Picture 4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02236" y="3590387"/>
              <a:ext cx="1179695" cy="592412"/>
            </a:xfrm>
            <a:prstGeom prst="rect">
              <a:avLst/>
            </a:prstGeom>
          </p:spPr>
        </p:pic>
        <p:sp>
          <p:nvSpPr>
            <p:cNvPr id="48" name="TextBox 47"/>
            <p:cNvSpPr txBox="1"/>
            <p:nvPr/>
          </p:nvSpPr>
          <p:spPr>
            <a:xfrm>
              <a:off x="10428654" y="4120999"/>
              <a:ext cx="1170385" cy="400011"/>
            </a:xfrm>
            <a:prstGeom prst="rect">
              <a:avLst/>
            </a:prstGeom>
            <a:noFill/>
          </p:spPr>
          <p:txBody>
            <a:bodyPr wrap="none" lIns="91345" tIns="45671" rIns="91345" bIns="45671" rtlCol="0">
              <a:spAutoFit/>
            </a:bodyPr>
            <a:lstStyle/>
            <a:p>
              <a:pPr algn="r"/>
              <a:r>
                <a:rPr lang="en-US" sz="1000" i="1" dirty="0" err="1" smtClean="0">
                  <a:solidFill>
                    <a:prstClr val="black"/>
                  </a:solidFill>
                  <a:latin typeface="Arial" panose="020B0604020202020204" pitchFamily="34" charset="0"/>
                  <a:cs typeface="Arial" panose="020B0604020202020204" pitchFamily="34" charset="0"/>
                </a:rPr>
                <a:t>Retorno</a:t>
              </a:r>
              <a:r>
                <a:rPr lang="en-US" sz="1000" i="1" dirty="0" smtClean="0">
                  <a:solidFill>
                    <a:prstClr val="black"/>
                  </a:solidFill>
                  <a:latin typeface="Arial" panose="020B0604020202020204" pitchFamily="34" charset="0"/>
                  <a:cs typeface="Arial" panose="020B0604020202020204" pitchFamily="34" charset="0"/>
                </a:rPr>
                <a:t> del </a:t>
              </a:r>
              <a:r>
                <a:rPr lang="en-US" sz="1000" i="1" dirty="0" err="1" smtClean="0">
                  <a:solidFill>
                    <a:prstClr val="black"/>
                  </a:solidFill>
                  <a:latin typeface="Arial" panose="020B0604020202020204" pitchFamily="34" charset="0"/>
                  <a:cs typeface="Arial" panose="020B0604020202020204" pitchFamily="34" charset="0"/>
                </a:rPr>
                <a:t>exilio</a:t>
              </a:r>
              <a:r>
                <a:rPr lang="en-US" sz="1000" i="1" dirty="0" smtClean="0">
                  <a:solidFill>
                    <a:prstClr val="black"/>
                  </a:solidFill>
                  <a:latin typeface="Arial" panose="020B0604020202020204" pitchFamily="34" charset="0"/>
                  <a:cs typeface="Arial" panose="020B0604020202020204" pitchFamily="34" charset="0"/>
                </a:rPr>
                <a:t/>
              </a:r>
              <a:br>
                <a:rPr lang="en-US" sz="1000" i="1" dirty="0" smtClean="0">
                  <a:solidFill>
                    <a:prstClr val="black"/>
                  </a:solidFill>
                  <a:latin typeface="Arial" panose="020B0604020202020204" pitchFamily="34" charset="0"/>
                  <a:cs typeface="Arial" panose="020B0604020202020204" pitchFamily="34" charset="0"/>
                </a:rPr>
              </a:br>
              <a:r>
                <a:rPr lang="en-US" sz="1000" i="1" dirty="0" smtClean="0">
                  <a:solidFill>
                    <a:prstClr val="black"/>
                  </a:solidFill>
                  <a:latin typeface="Arial" panose="020B0604020202020204" pitchFamily="34" charset="0"/>
                  <a:cs typeface="Arial" panose="020B0604020202020204" pitchFamily="34" charset="0"/>
                </a:rPr>
                <a:t>538 </a:t>
              </a:r>
              <a:r>
                <a:rPr lang="en-US" sz="1000" i="1" dirty="0" err="1" smtClean="0">
                  <a:solidFill>
                    <a:prstClr val="black"/>
                  </a:solidFill>
                  <a:latin typeface="Arial" panose="020B0604020202020204" pitchFamily="34" charset="0"/>
                  <a:cs typeface="Arial" panose="020B0604020202020204" pitchFamily="34" charset="0"/>
                </a:rPr>
                <a:t>aC</a:t>
              </a:r>
              <a:endParaRPr lang="en-US" sz="1000" i="1" dirty="0">
                <a:solidFill>
                  <a:prstClr val="black"/>
                </a:solidFill>
                <a:latin typeface="Arial" panose="020B0604020202020204" pitchFamily="34" charset="0"/>
                <a:cs typeface="Arial" panose="020B0604020202020204" pitchFamily="34" charset="0"/>
              </a:endParaRPr>
            </a:p>
          </p:txBody>
        </p:sp>
        <p:sp>
          <p:nvSpPr>
            <p:cNvPr id="49" name="TextBox 48"/>
            <p:cNvSpPr txBox="1"/>
            <p:nvPr/>
          </p:nvSpPr>
          <p:spPr>
            <a:xfrm>
              <a:off x="8966073" y="3968638"/>
              <a:ext cx="1307580" cy="646232"/>
            </a:xfrm>
            <a:prstGeom prst="rect">
              <a:avLst/>
            </a:prstGeom>
            <a:noFill/>
          </p:spPr>
          <p:txBody>
            <a:bodyPr wrap="square" lIns="91345" tIns="45671" rIns="91345" bIns="45671" rtlCol="0">
              <a:spAutoFit/>
            </a:bodyPr>
            <a:lstStyle/>
            <a:p>
              <a:pPr algn="r"/>
              <a:r>
                <a:rPr lang="en-US" sz="1200" i="1" dirty="0" smtClean="0">
                  <a:solidFill>
                    <a:srgbClr val="FFFF00"/>
                  </a:solidFill>
                  <a:latin typeface="Arial" panose="020B0604020202020204" pitchFamily="34" charset="0"/>
                  <a:cs typeface="Arial" panose="020B0604020202020204" pitchFamily="34" charset="0"/>
                </a:rPr>
                <a:t>Ora </a:t>
              </a:r>
              <a:r>
                <a:rPr lang="en-US" sz="1200" i="1" dirty="0" err="1" smtClean="0">
                  <a:solidFill>
                    <a:srgbClr val="FFFF00"/>
                  </a:solidFill>
                  <a:latin typeface="Arial" panose="020B0604020202020204" pitchFamily="34" charset="0"/>
                  <a:cs typeface="Arial" panose="020B0604020202020204" pitchFamily="34" charset="0"/>
                </a:rPr>
                <a:t>por</a:t>
              </a:r>
              <a:r>
                <a:rPr lang="en-US" sz="1200" i="1" dirty="0" smtClean="0">
                  <a:solidFill>
                    <a:srgbClr val="FFFF00"/>
                  </a:solidFill>
                  <a:latin typeface="Arial" panose="020B0604020202020204" pitchFamily="34" charset="0"/>
                  <a:cs typeface="Arial" panose="020B0604020202020204" pitchFamily="34" charset="0"/>
                </a:rPr>
                <a:t> el </a:t>
              </a:r>
              <a:r>
                <a:rPr lang="en-US" sz="1200" i="1" dirty="0" err="1" smtClean="0">
                  <a:solidFill>
                    <a:srgbClr val="FFFF00"/>
                  </a:solidFill>
                  <a:latin typeface="Arial" panose="020B0604020202020204" pitchFamily="34" charset="0"/>
                  <a:cs typeface="Arial" panose="020B0604020202020204" pitchFamily="34" charset="0"/>
                </a:rPr>
                <a:t>retorno</a:t>
              </a:r>
              <a:r>
                <a:rPr lang="en-US" sz="1200" i="1" dirty="0" smtClean="0">
                  <a:solidFill>
                    <a:srgbClr val="FFFF00"/>
                  </a:solidFill>
                  <a:latin typeface="Arial" panose="020B0604020202020204" pitchFamily="34" charset="0"/>
                  <a:cs typeface="Arial" panose="020B0604020202020204" pitchFamily="34" charset="0"/>
                </a:rPr>
                <a:t>, 70 </a:t>
              </a:r>
              <a:r>
                <a:rPr lang="en-US" sz="1200" i="1" dirty="0" err="1" smtClean="0">
                  <a:solidFill>
                    <a:srgbClr val="FFFF00"/>
                  </a:solidFill>
                  <a:latin typeface="Arial" panose="020B0604020202020204" pitchFamily="34" charset="0"/>
                  <a:cs typeface="Arial" panose="020B0604020202020204" pitchFamily="34" charset="0"/>
                </a:rPr>
                <a:t>semanas</a:t>
              </a:r>
              <a:endParaRPr lang="en-US" sz="1200" i="1" dirty="0">
                <a:solidFill>
                  <a:srgbClr val="FFFF00"/>
                </a:solidFill>
                <a:latin typeface="Arial" panose="020B0604020202020204" pitchFamily="34" charset="0"/>
                <a:cs typeface="Arial" panose="020B0604020202020204" pitchFamily="34" charset="0"/>
              </a:endParaRPr>
            </a:p>
          </p:txBody>
        </p:sp>
        <p:pic>
          <p:nvPicPr>
            <p:cNvPr id="50"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83164" y="3688935"/>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9206422" y="3713339"/>
              <a:ext cx="827279"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a:t>
              </a:r>
              <a:r>
                <a:rPr lang="en-US" sz="1100" dirty="0">
                  <a:solidFill>
                    <a:prstClr val="black"/>
                  </a:solidFill>
                  <a:latin typeface="Arial" panose="020B0604020202020204" pitchFamily="34" charset="0"/>
                  <a:cs typeface="Arial" panose="020B0604020202020204" pitchFamily="34" charset="0"/>
                </a:rPr>
                <a:t>9</a:t>
              </a:r>
            </a:p>
          </p:txBody>
        </p:sp>
        <p:pic>
          <p:nvPicPr>
            <p:cNvPr id="53" name="Picture 2" descr="O:\Images\Life-Scribes-Scrolls-Reading-Bible History\scroll-roll.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20519" y="4829784"/>
              <a:ext cx="1219048" cy="473430"/>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9284960" y="4778594"/>
              <a:ext cx="748731" cy="430788"/>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a:t>
              </a:r>
              <a:endParaRPr lang="en-US" sz="1100" dirty="0">
                <a:solidFill>
                  <a:prstClr val="black"/>
                </a:solidFill>
                <a:latin typeface="Arial" panose="020B0604020202020204" pitchFamily="34" charset="0"/>
                <a:cs typeface="Arial" panose="020B0604020202020204" pitchFamily="34" charset="0"/>
              </a:endParaRPr>
            </a:p>
            <a:p>
              <a:r>
                <a:rPr lang="en-US" sz="1100" dirty="0">
                  <a:solidFill>
                    <a:prstClr val="black"/>
                  </a:solidFill>
                  <a:latin typeface="Arial" panose="020B0604020202020204" pitchFamily="34" charset="0"/>
                  <a:cs typeface="Arial" panose="020B0604020202020204" pitchFamily="34" charset="0"/>
                </a:rPr>
                <a:t>10-12</a:t>
              </a:r>
            </a:p>
          </p:txBody>
        </p:sp>
        <p:pic>
          <p:nvPicPr>
            <p:cNvPr id="55" name="Picture 5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338127" y="4710251"/>
              <a:ext cx="463101" cy="807380"/>
            </a:xfrm>
            <a:prstGeom prst="rect">
              <a:avLst/>
            </a:prstGeom>
          </p:spPr>
        </p:pic>
        <p:sp>
          <p:nvSpPr>
            <p:cNvPr id="56" name="TextBox 55"/>
            <p:cNvSpPr txBox="1"/>
            <p:nvPr/>
          </p:nvSpPr>
          <p:spPr>
            <a:xfrm>
              <a:off x="9090508" y="5249372"/>
              <a:ext cx="1183145" cy="246122"/>
            </a:xfrm>
            <a:prstGeom prst="rect">
              <a:avLst/>
            </a:prstGeom>
            <a:noFill/>
          </p:spPr>
          <p:txBody>
            <a:bodyPr wrap="none" lIns="91345" tIns="45671" rIns="91345" bIns="45671" rtlCol="0">
              <a:spAutoFit/>
            </a:bodyPr>
            <a:lstStyle/>
            <a:p>
              <a:pPr algn="r"/>
              <a:r>
                <a:rPr lang="en-US" sz="1000" i="1" dirty="0" smtClean="0">
                  <a:solidFill>
                    <a:prstClr val="black"/>
                  </a:solidFill>
                  <a:latin typeface="Arial" panose="020B0604020202020204" pitchFamily="34" charset="0"/>
                  <a:cs typeface="Arial" panose="020B0604020202020204" pitchFamily="34" charset="0"/>
                </a:rPr>
                <a:t>El future de Israel</a:t>
              </a:r>
              <a:endParaRPr lang="en-US" sz="1000" i="1" dirty="0">
                <a:solidFill>
                  <a:prstClr val="black"/>
                </a:solidFill>
                <a:latin typeface="Arial" panose="020B0604020202020204" pitchFamily="34" charset="0"/>
                <a:cs typeface="Arial" panose="020B0604020202020204" pitchFamily="34" charset="0"/>
              </a:endParaRPr>
            </a:p>
          </p:txBody>
        </p:sp>
        <p:pic>
          <p:nvPicPr>
            <p:cNvPr id="57" name="Picture 5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0009655" y="2258597"/>
              <a:ext cx="967925" cy="745038"/>
            </a:xfrm>
            <a:prstGeom prst="rect">
              <a:avLst/>
            </a:prstGeom>
          </p:spPr>
        </p:pic>
        <p:sp>
          <p:nvSpPr>
            <p:cNvPr id="83" name="TextBox 82"/>
            <p:cNvSpPr txBox="1"/>
            <p:nvPr/>
          </p:nvSpPr>
          <p:spPr>
            <a:xfrm>
              <a:off x="8867775" y="171671"/>
              <a:ext cx="2639977" cy="1754326"/>
            </a:xfrm>
            <a:prstGeom prst="rect">
              <a:avLst/>
            </a:prstGeom>
            <a:noFill/>
          </p:spPr>
          <p:txBody>
            <a:bodyPr wrap="square" rtlCol="0">
              <a:spAutoFit/>
            </a:bodyPr>
            <a:lstStyle/>
            <a:p>
              <a:r>
                <a:rPr lang="en-US" b="1" dirty="0" smtClean="0">
                  <a:solidFill>
                    <a:prstClr val="black"/>
                  </a:solidFill>
                </a:rPr>
                <a:t>Daniel 10:14 (NBLA) </a:t>
              </a:r>
              <a:r>
                <a:rPr lang="en-US" dirty="0">
                  <a:solidFill>
                    <a:prstClr val="black"/>
                  </a:solidFill>
                </a:rPr>
                <a:t/>
              </a:r>
              <a:br>
                <a:rPr lang="en-US" dirty="0">
                  <a:solidFill>
                    <a:prstClr val="black"/>
                  </a:solidFill>
                </a:rPr>
              </a:br>
              <a:r>
                <a:rPr lang="en-US" baseline="30000" dirty="0" smtClean="0">
                  <a:solidFill>
                    <a:prstClr val="black"/>
                  </a:solidFill>
                </a:rPr>
                <a:t>14</a:t>
              </a:r>
              <a:r>
                <a:rPr lang="es-ES" dirty="0" smtClean="0">
                  <a:solidFill>
                    <a:prstClr val="black"/>
                  </a:solidFill>
                </a:rPr>
                <a:t>Y </a:t>
              </a:r>
              <a:r>
                <a:rPr lang="es-ES" dirty="0">
                  <a:solidFill>
                    <a:prstClr val="black"/>
                  </a:solidFill>
                </a:rPr>
                <a:t>he venido para darte a conocer lo que sucederá a tu pueblo al final de los días, porque la visión es para días aún </a:t>
              </a:r>
              <a:r>
                <a:rPr lang="es-ES" dirty="0" smtClean="0">
                  <a:solidFill>
                    <a:prstClr val="black"/>
                  </a:solidFill>
                </a:rPr>
                <a:t>lejanos.</a:t>
              </a:r>
              <a:r>
                <a:rPr lang="en-US" dirty="0" smtClean="0">
                  <a:solidFill>
                    <a:prstClr val="black"/>
                  </a:solidFill>
                </a:rPr>
                <a:t> </a:t>
              </a:r>
              <a:endParaRPr lang="en-US" dirty="0">
                <a:solidFill>
                  <a:prstClr val="black"/>
                </a:solidFill>
              </a:endParaRPr>
            </a:p>
          </p:txBody>
        </p:sp>
      </p:grpSp>
    </p:spTree>
    <p:extLst>
      <p:ext uri="{BB962C8B-B14F-4D97-AF65-F5344CB8AC3E}">
        <p14:creationId xmlns:p14="http://schemas.microsoft.com/office/powerpoint/2010/main" val="119973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0-#ppt_w/2"/>
                                          </p:val>
                                        </p:tav>
                                        <p:tav tm="100000">
                                          <p:val>
                                            <p:strVal val="#ppt_x"/>
                                          </p:val>
                                        </p:tav>
                                      </p:tavLst>
                                    </p:anim>
                                    <p:anim calcmode="lin" valueType="num">
                                      <p:cBhvr additive="base">
                                        <p:cTn id="13"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89"/>
                                        </p:tgtEl>
                                        <p:attrNameLst>
                                          <p:attrName>style.visibility</p:attrName>
                                        </p:attrNameLst>
                                      </p:cBhvr>
                                      <p:to>
                                        <p:strVal val="visible"/>
                                      </p:to>
                                    </p:set>
                                    <p:animEffect transition="in" filter="wipe(right)">
                                      <p:cBhvr>
                                        <p:cTn id="18" dur="500"/>
                                        <p:tgtEl>
                                          <p:spTgt spid="89"/>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right)">
                                      <p:cBhvr>
                                        <p:cTn id="21" dur="500"/>
                                        <p:tgtEl>
                                          <p:spTgt spid="21"/>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wipe(right)">
                                      <p:cBhvr>
                                        <p:cTn id="24" dur="500"/>
                                        <p:tgtEl>
                                          <p:spTgt spid="91"/>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wipe(right)">
                                      <p:cBhvr>
                                        <p:cTn id="27" dur="500"/>
                                        <p:tgtEl>
                                          <p:spTgt spid="62"/>
                                        </p:tgtEl>
                                      </p:cBhvr>
                                    </p:animEffect>
                                  </p:childTnLst>
                                </p:cTn>
                              </p:par>
                              <p:par>
                                <p:cTn id="28" presetID="22" presetClass="entr" presetSubtype="2" fill="hold" nodeType="with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right)">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right)">
                                      <p:cBhvr>
                                        <p:cTn id="35" dur="500"/>
                                        <p:tgtEl>
                                          <p:spTgt spid="22"/>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84"/>
                                        </p:tgtEl>
                                        <p:attrNameLst>
                                          <p:attrName>style.visibility</p:attrName>
                                        </p:attrNameLst>
                                      </p:cBhvr>
                                      <p:to>
                                        <p:strVal val="visible"/>
                                      </p:to>
                                    </p:set>
                                    <p:animEffect transition="in" filter="wipe(right)">
                                      <p:cBhvr>
                                        <p:cTn id="38" dur="500"/>
                                        <p:tgtEl>
                                          <p:spTgt spid="84"/>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86"/>
                                        </p:tgtEl>
                                        <p:attrNameLst>
                                          <p:attrName>style.visibility</p:attrName>
                                        </p:attrNameLst>
                                      </p:cBhvr>
                                      <p:to>
                                        <p:strVal val="visible"/>
                                      </p:to>
                                    </p:set>
                                    <p:animEffect transition="in" filter="wipe(right)">
                                      <p:cBhvr>
                                        <p:cTn id="41" dur="500"/>
                                        <p:tgtEl>
                                          <p:spTgt spid="86"/>
                                        </p:tgtEl>
                                      </p:cBhvr>
                                    </p:animEffect>
                                  </p:childTnLst>
                                </p:cTn>
                              </p:par>
                              <p:par>
                                <p:cTn id="42" presetID="22" presetClass="entr" presetSubtype="2" fill="hold" grpId="0" nodeType="withEffect">
                                  <p:stCondLst>
                                    <p:cond delay="0"/>
                                  </p:stCondLst>
                                  <p:childTnLst>
                                    <p:set>
                                      <p:cBhvr>
                                        <p:cTn id="43" dur="1" fill="hold">
                                          <p:stCondLst>
                                            <p:cond delay="0"/>
                                          </p:stCondLst>
                                        </p:cTn>
                                        <p:tgtEl>
                                          <p:spTgt spid="85"/>
                                        </p:tgtEl>
                                        <p:attrNameLst>
                                          <p:attrName>style.visibility</p:attrName>
                                        </p:attrNameLst>
                                      </p:cBhvr>
                                      <p:to>
                                        <p:strVal val="visible"/>
                                      </p:to>
                                    </p:set>
                                    <p:animEffect transition="in" filter="wipe(right)">
                                      <p:cBhvr>
                                        <p:cTn id="44" dur="500"/>
                                        <p:tgtEl>
                                          <p:spTgt spid="85"/>
                                        </p:tgtEl>
                                      </p:cBhvr>
                                    </p:animEffect>
                                  </p:childTnLst>
                                </p:cTn>
                              </p:par>
                              <p:par>
                                <p:cTn id="45" presetID="22" presetClass="entr" presetSubtype="2" fill="hold" grpId="0" nodeType="with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wipe(right)">
                                      <p:cBhvr>
                                        <p:cTn id="47" dur="500"/>
                                        <p:tgtEl>
                                          <p:spTgt spid="6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right)">
                                      <p:cBhvr>
                                        <p:cTn id="52" dur="500"/>
                                        <p:tgtEl>
                                          <p:spTgt spid="23"/>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wipe(right)">
                                      <p:cBhvr>
                                        <p:cTn id="55" dur="500"/>
                                        <p:tgtEl>
                                          <p:spTgt spid="59"/>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88"/>
                                        </p:tgtEl>
                                        <p:attrNameLst>
                                          <p:attrName>style.visibility</p:attrName>
                                        </p:attrNameLst>
                                      </p:cBhvr>
                                      <p:to>
                                        <p:strVal val="visible"/>
                                      </p:to>
                                    </p:set>
                                    <p:animEffect transition="in" filter="wipe(right)">
                                      <p:cBhvr>
                                        <p:cTn id="58" dur="500"/>
                                        <p:tgtEl>
                                          <p:spTgt spid="88"/>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87"/>
                                        </p:tgtEl>
                                        <p:attrNameLst>
                                          <p:attrName>style.visibility</p:attrName>
                                        </p:attrNameLst>
                                      </p:cBhvr>
                                      <p:to>
                                        <p:strVal val="visible"/>
                                      </p:to>
                                    </p:set>
                                    <p:animEffect transition="in" filter="wipe(right)">
                                      <p:cBhvr>
                                        <p:cTn id="61" dur="500"/>
                                        <p:tgtEl>
                                          <p:spTgt spid="87"/>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
                                        </p:tgtEl>
                                        <p:attrNameLst>
                                          <p:attrName>style.visibility</p:attrName>
                                        </p:attrNameLst>
                                      </p:cBhvr>
                                      <p:to>
                                        <p:strVal val="visible"/>
                                      </p:to>
                                    </p:set>
                                  </p:childTnLst>
                                </p:cTn>
                              </p:par>
                            </p:childTnLst>
                          </p:cTn>
                        </p:par>
                        <p:par>
                          <p:cTn id="66" fill="hold">
                            <p:stCondLst>
                              <p:cond delay="0"/>
                            </p:stCondLst>
                            <p:childTnLst>
                              <p:par>
                                <p:cTn id="67" presetID="10" presetClass="entr" presetSubtype="0" fill="hold" nodeType="after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20" grpId="0" animBg="1"/>
      <p:bldP spid="21" grpId="0" animBg="1"/>
      <p:bldP spid="22" grpId="0" animBg="1"/>
      <p:bldP spid="23" grpId="0" animBg="1"/>
      <p:bldP spid="59" grpId="0" animBg="1"/>
      <p:bldP spid="60" grpId="0" animBg="1"/>
      <p:bldP spid="84" grpId="0" animBg="1"/>
      <p:bldP spid="85" grpId="0" animBg="1"/>
      <p:bldP spid="86" grpId="0" animBg="1"/>
      <p:bldP spid="87" grpId="0" animBg="1"/>
      <p:bldP spid="88" grpId="0" animBg="1"/>
      <p:bldP spid="91" grpId="0" animBg="1"/>
      <p:bldP spid="62" grpId="0" animBg="1"/>
      <p:bldP spid="4"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8248" y="-1"/>
            <a:ext cx="9123067" cy="5715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60097" y="5463396"/>
            <a:ext cx="2553904" cy="230832"/>
          </a:xfrm>
          <a:prstGeom prst="rect">
            <a:avLst/>
          </a:prstGeom>
          <a:noFill/>
        </p:spPr>
        <p:txBody>
          <a:bodyPr wrap="none" rtlCol="0">
            <a:spAutoFit/>
          </a:bodyPr>
          <a:lstStyle/>
          <a:p>
            <a:r>
              <a:rPr lang="en-US" sz="900" dirty="0" err="1" smtClean="0">
                <a:solidFill>
                  <a:prstClr val="black"/>
                </a:solidFill>
              </a:rPr>
              <a:t>Basado</a:t>
            </a:r>
            <a:r>
              <a:rPr lang="en-US" sz="900" dirty="0" smtClean="0">
                <a:solidFill>
                  <a:prstClr val="black"/>
                </a:solidFill>
              </a:rPr>
              <a:t> </a:t>
            </a:r>
            <a:r>
              <a:rPr lang="en-US" sz="900" dirty="0" err="1" smtClean="0">
                <a:solidFill>
                  <a:prstClr val="black"/>
                </a:solidFill>
              </a:rPr>
              <a:t>en</a:t>
            </a:r>
            <a:r>
              <a:rPr lang="en-US" sz="900" dirty="0" smtClean="0">
                <a:solidFill>
                  <a:prstClr val="black"/>
                </a:solidFill>
              </a:rPr>
              <a:t> </a:t>
            </a:r>
            <a:r>
              <a:rPr lang="en-US" sz="900" dirty="0" err="1" smtClean="0">
                <a:solidFill>
                  <a:prstClr val="black"/>
                </a:solidFill>
              </a:rPr>
              <a:t>gráficos</a:t>
            </a:r>
            <a:r>
              <a:rPr lang="en-US" sz="900" dirty="0" smtClean="0">
                <a:solidFill>
                  <a:prstClr val="black"/>
                </a:solidFill>
              </a:rPr>
              <a:t> de Marc </a:t>
            </a:r>
            <a:r>
              <a:rPr lang="en-US" sz="900" dirty="0">
                <a:solidFill>
                  <a:prstClr val="black"/>
                </a:solidFill>
              </a:rPr>
              <a:t>Hinds </a:t>
            </a:r>
            <a:r>
              <a:rPr lang="en-US" sz="900" dirty="0" smtClean="0">
                <a:solidFill>
                  <a:prstClr val="black"/>
                </a:solidFill>
              </a:rPr>
              <a:t>y </a:t>
            </a:r>
            <a:r>
              <a:rPr lang="en-US" sz="900" dirty="0">
                <a:solidFill>
                  <a:prstClr val="black"/>
                </a:solidFill>
              </a:rPr>
              <a:t>David Maxson</a:t>
            </a:r>
          </a:p>
        </p:txBody>
      </p:sp>
      <p:grpSp>
        <p:nvGrpSpPr>
          <p:cNvPr id="82" name="Group 81"/>
          <p:cNvGrpSpPr/>
          <p:nvPr/>
        </p:nvGrpSpPr>
        <p:grpSpPr>
          <a:xfrm>
            <a:off x="179628" y="2666869"/>
            <a:ext cx="1025296" cy="958232"/>
            <a:chOff x="8229600" y="3473259"/>
            <a:chExt cx="914400" cy="1149878"/>
          </a:xfrm>
        </p:grpSpPr>
        <p:sp>
          <p:nvSpPr>
            <p:cNvPr id="83" name="TextBox 82"/>
            <p:cNvSpPr txBox="1"/>
            <p:nvPr/>
          </p:nvSpPr>
          <p:spPr>
            <a:xfrm>
              <a:off x="8229600" y="3473259"/>
              <a:ext cx="914400" cy="997196"/>
            </a:xfrm>
            <a:prstGeom prst="rect">
              <a:avLst/>
            </a:prstGeom>
            <a:noFill/>
          </p:spPr>
          <p:txBody>
            <a:bodyPr wrap="square" rtlCol="0">
              <a:spAutoFit/>
            </a:bodyPr>
            <a:lstStyle/>
            <a:p>
              <a:r>
                <a:rPr lang="en-US" sz="1200" b="1" dirty="0">
                  <a:solidFill>
                    <a:prstClr val="black"/>
                  </a:solidFill>
                </a:rPr>
                <a:t>605 </a:t>
              </a:r>
              <a:r>
                <a:rPr lang="en-US" sz="1200" b="1" dirty="0" err="1" smtClean="0">
                  <a:solidFill>
                    <a:prstClr val="black"/>
                  </a:solidFill>
                </a:rPr>
                <a:t>aC</a:t>
              </a:r>
              <a:endParaRPr lang="en-US" sz="1200" b="1" dirty="0">
                <a:solidFill>
                  <a:prstClr val="black"/>
                </a:solidFill>
              </a:endParaRPr>
            </a:p>
            <a:p>
              <a:r>
                <a:rPr lang="en-US" sz="1200" b="1" dirty="0" smtClean="0">
                  <a:solidFill>
                    <a:prstClr val="black"/>
                  </a:solidFill>
                </a:rPr>
                <a:t>1</a:t>
              </a:r>
              <a:r>
                <a:rPr lang="en-US" sz="1200" b="1" baseline="30000" dirty="0" smtClean="0">
                  <a:solidFill>
                    <a:prstClr val="black"/>
                  </a:solidFill>
                </a:rPr>
                <a:t>ros</a:t>
              </a:r>
              <a:r>
                <a:rPr lang="en-US" sz="1200" b="1" dirty="0" smtClean="0">
                  <a:solidFill>
                    <a:prstClr val="black"/>
                  </a:solidFill>
                </a:rPr>
                <a:t> </a:t>
              </a:r>
              <a:r>
                <a:rPr lang="en-US" sz="1200" b="1" dirty="0" err="1" smtClean="0">
                  <a:solidFill>
                    <a:prstClr val="black"/>
                  </a:solidFill>
                </a:rPr>
                <a:t>cautivos</a:t>
              </a:r>
              <a:endParaRPr lang="en-US" sz="1200" b="1" dirty="0">
                <a:solidFill>
                  <a:prstClr val="black"/>
                </a:solidFill>
              </a:endParaRPr>
            </a:p>
            <a:p>
              <a:r>
                <a:rPr lang="en-US" sz="1200" b="1" dirty="0">
                  <a:solidFill>
                    <a:prstClr val="black"/>
                  </a:solidFill>
                </a:rPr>
                <a:t>Daniel</a:t>
              </a:r>
            </a:p>
          </p:txBody>
        </p:sp>
        <p:cxnSp>
          <p:nvCxnSpPr>
            <p:cNvPr id="84" name="Straight Connector 83"/>
            <p:cNvCxnSpPr/>
            <p:nvPr/>
          </p:nvCxnSpPr>
          <p:spPr>
            <a:xfrm flipH="1" flipV="1">
              <a:off x="8686800" y="4226004"/>
              <a:ext cx="1" cy="39713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8305800" y="4191000"/>
              <a:ext cx="762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0" name="Group 129"/>
          <p:cNvGrpSpPr/>
          <p:nvPr/>
        </p:nvGrpSpPr>
        <p:grpSpPr>
          <a:xfrm>
            <a:off x="1917423" y="2612633"/>
            <a:ext cx="901209" cy="1003412"/>
            <a:chOff x="1917423" y="2612633"/>
            <a:chExt cx="901209" cy="1003412"/>
          </a:xfrm>
        </p:grpSpPr>
        <p:sp>
          <p:nvSpPr>
            <p:cNvPr id="95" name="TextBox 94"/>
            <p:cNvSpPr txBox="1"/>
            <p:nvPr/>
          </p:nvSpPr>
          <p:spPr>
            <a:xfrm>
              <a:off x="1917423" y="2612633"/>
              <a:ext cx="901209" cy="646331"/>
            </a:xfrm>
            <a:prstGeom prst="rect">
              <a:avLst/>
            </a:prstGeom>
            <a:noFill/>
          </p:spPr>
          <p:txBody>
            <a:bodyPr wrap="none" rtlCol="0">
              <a:spAutoFit/>
            </a:bodyPr>
            <a:lstStyle>
              <a:defPPr>
                <a:defRPr lang="en-US"/>
              </a:defPPr>
              <a:lvl1pPr algn="ctr">
                <a:defRPr sz="1200" b="1">
                  <a:solidFill>
                    <a:prstClr val="black"/>
                  </a:solidFill>
                  <a:latin typeface="Arial" panose="020B0604020202020204" pitchFamily="34" charset="0"/>
                  <a:cs typeface="Arial" panose="020B0604020202020204" pitchFamily="34" charset="0"/>
                </a:defRPr>
              </a:lvl1pPr>
            </a:lstStyle>
            <a:p>
              <a:r>
                <a:rPr lang="en-US" dirty="0"/>
                <a:t>586 </a:t>
              </a:r>
              <a:r>
                <a:rPr lang="en-US" dirty="0" err="1" smtClean="0"/>
                <a:t>aC</a:t>
              </a:r>
              <a:endParaRPr lang="en-US" dirty="0"/>
            </a:p>
            <a:p>
              <a:r>
                <a:rPr lang="en-US" dirty="0" err="1" smtClean="0"/>
                <a:t>Caída</a:t>
              </a:r>
              <a:r>
                <a:rPr lang="en-US" dirty="0" smtClean="0"/>
                <a:t> de </a:t>
              </a:r>
              <a:br>
                <a:rPr lang="en-US" dirty="0" smtClean="0"/>
              </a:br>
              <a:r>
                <a:rPr lang="en-US" dirty="0" err="1" smtClean="0"/>
                <a:t>Jerusalén</a:t>
              </a:r>
              <a:endParaRPr lang="en-US" dirty="0"/>
            </a:p>
          </p:txBody>
        </p:sp>
        <p:grpSp>
          <p:nvGrpSpPr>
            <p:cNvPr id="2" name="Group 1"/>
            <p:cNvGrpSpPr/>
            <p:nvPr/>
          </p:nvGrpSpPr>
          <p:grpSpPr>
            <a:xfrm>
              <a:off x="2006761" y="3255931"/>
              <a:ext cx="762000" cy="360114"/>
              <a:chOff x="408228" y="3417387"/>
              <a:chExt cx="762000" cy="360114"/>
            </a:xfrm>
          </p:grpSpPr>
          <p:cxnSp>
            <p:nvCxnSpPr>
              <p:cNvPr id="96" name="Straight Connector 95"/>
              <p:cNvCxnSpPr/>
              <p:nvPr/>
            </p:nvCxnSpPr>
            <p:spPr>
              <a:xfrm flipH="1" flipV="1">
                <a:off x="789228" y="3446557"/>
                <a:ext cx="1" cy="33094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08228" y="3417387"/>
                <a:ext cx="7620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94" name="Lightning Bolt 93"/>
            <p:cNvSpPr/>
            <p:nvPr/>
          </p:nvSpPr>
          <p:spPr>
            <a:xfrm>
              <a:off x="2179617" y="3285101"/>
              <a:ext cx="335789" cy="323491"/>
            </a:xfrm>
            <a:prstGeom prst="lightningBol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29" name="Group 128"/>
          <p:cNvGrpSpPr/>
          <p:nvPr/>
        </p:nvGrpSpPr>
        <p:grpSpPr>
          <a:xfrm>
            <a:off x="823159" y="2095973"/>
            <a:ext cx="995978" cy="1505671"/>
            <a:chOff x="823159" y="2095973"/>
            <a:chExt cx="995978" cy="1505671"/>
          </a:xfrm>
        </p:grpSpPr>
        <p:sp>
          <p:nvSpPr>
            <p:cNvPr id="98" name="TextBox 97"/>
            <p:cNvSpPr txBox="1"/>
            <p:nvPr/>
          </p:nvSpPr>
          <p:spPr>
            <a:xfrm>
              <a:off x="823159" y="2095973"/>
              <a:ext cx="995978" cy="646331"/>
            </a:xfrm>
            <a:prstGeom prst="rect">
              <a:avLst/>
            </a:prstGeom>
            <a:noFill/>
          </p:spPr>
          <p:txBody>
            <a:bodyPr wrap="none" rtlCol="0">
              <a:spAutoFit/>
            </a:bodyPr>
            <a:lstStyle/>
            <a:p>
              <a:pPr algn="ctr"/>
              <a:r>
                <a:rPr lang="en-US" sz="1200" b="1" dirty="0">
                  <a:solidFill>
                    <a:prstClr val="black"/>
                  </a:solidFill>
                  <a:latin typeface="Arial" panose="020B0604020202020204" pitchFamily="34" charset="0"/>
                  <a:cs typeface="Arial" panose="020B0604020202020204" pitchFamily="34" charset="0"/>
                </a:rPr>
                <a:t>597 </a:t>
              </a:r>
              <a:r>
                <a:rPr lang="en-US" sz="1200" b="1" dirty="0" err="1" smtClean="0">
                  <a:solidFill>
                    <a:prstClr val="black"/>
                  </a:solidFill>
                  <a:latin typeface="Arial" panose="020B0604020202020204" pitchFamily="34" charset="0"/>
                  <a:cs typeface="Arial" panose="020B0604020202020204" pitchFamily="34" charset="0"/>
                </a:rPr>
                <a:t>aC</a:t>
              </a:r>
              <a:endParaRPr lang="en-US" sz="1200" b="1" dirty="0">
                <a:solidFill>
                  <a:prstClr val="black"/>
                </a:solidFill>
                <a:latin typeface="Arial" panose="020B0604020202020204" pitchFamily="34" charset="0"/>
                <a:cs typeface="Arial" panose="020B0604020202020204" pitchFamily="34" charset="0"/>
              </a:endParaRPr>
            </a:p>
            <a:p>
              <a:pPr algn="ctr"/>
              <a:r>
                <a:rPr lang="en-US" sz="1200" b="1" dirty="0" smtClean="0">
                  <a:solidFill>
                    <a:prstClr val="black"/>
                  </a:solidFill>
                </a:rPr>
                <a:t>2</a:t>
              </a:r>
              <a:r>
                <a:rPr lang="en-US" sz="1200" b="1" baseline="30000" dirty="0" smtClean="0">
                  <a:solidFill>
                    <a:prstClr val="black"/>
                  </a:solidFill>
                </a:rPr>
                <a:t>dos</a:t>
              </a:r>
              <a:r>
                <a:rPr lang="en-US" sz="1200" b="1" dirty="0" smtClean="0">
                  <a:solidFill>
                    <a:prstClr val="black"/>
                  </a:solidFill>
                </a:rPr>
                <a:t> </a:t>
              </a:r>
              <a:r>
                <a:rPr lang="en-US" sz="1200" b="1" dirty="0" err="1" smtClean="0">
                  <a:solidFill>
                    <a:prstClr val="black"/>
                  </a:solidFill>
                </a:rPr>
                <a:t>cautivos</a:t>
              </a:r>
              <a:endParaRPr lang="en-US" sz="1200" b="1" dirty="0">
                <a:solidFill>
                  <a:prstClr val="black"/>
                </a:solidFill>
              </a:endParaRPr>
            </a:p>
            <a:p>
              <a:pPr algn="ctr"/>
              <a:r>
                <a:rPr lang="en-US" sz="1200" b="1" dirty="0" smtClean="0">
                  <a:solidFill>
                    <a:prstClr val="black"/>
                  </a:solidFill>
                </a:rPr>
                <a:t>Ezequiel</a:t>
              </a:r>
              <a:endParaRPr lang="en-US" sz="1200" b="1" dirty="0">
                <a:solidFill>
                  <a:prstClr val="black"/>
                </a:solidFill>
              </a:endParaRPr>
            </a:p>
          </p:txBody>
        </p:sp>
        <p:grpSp>
          <p:nvGrpSpPr>
            <p:cNvPr id="99" name="Group 98"/>
            <p:cNvGrpSpPr/>
            <p:nvPr/>
          </p:nvGrpSpPr>
          <p:grpSpPr>
            <a:xfrm>
              <a:off x="902097" y="2790520"/>
              <a:ext cx="762000" cy="811124"/>
              <a:chOff x="408228" y="3440021"/>
              <a:chExt cx="762000" cy="337480"/>
            </a:xfrm>
          </p:grpSpPr>
          <p:cxnSp>
            <p:nvCxnSpPr>
              <p:cNvPr id="100" name="Straight Connector 99"/>
              <p:cNvCxnSpPr/>
              <p:nvPr/>
            </p:nvCxnSpPr>
            <p:spPr>
              <a:xfrm flipH="1" flipV="1">
                <a:off x="789228" y="3446557"/>
                <a:ext cx="1" cy="33094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08228" y="3440021"/>
                <a:ext cx="762000"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77" name="Group 76"/>
          <p:cNvGrpSpPr/>
          <p:nvPr/>
        </p:nvGrpSpPr>
        <p:grpSpPr>
          <a:xfrm>
            <a:off x="615864" y="3625101"/>
            <a:ext cx="3931920" cy="467216"/>
            <a:chOff x="615864" y="3625101"/>
            <a:chExt cx="3931920" cy="467216"/>
          </a:xfrm>
        </p:grpSpPr>
        <p:sp>
          <p:nvSpPr>
            <p:cNvPr id="90" name="TextBox 89"/>
            <p:cNvSpPr txBox="1"/>
            <p:nvPr/>
          </p:nvSpPr>
          <p:spPr>
            <a:xfrm>
              <a:off x="2731512" y="3663991"/>
              <a:ext cx="1269899" cy="261610"/>
            </a:xfrm>
            <a:prstGeom prst="rect">
              <a:avLst/>
            </a:prstGeom>
            <a:noFill/>
          </p:spPr>
          <p:txBody>
            <a:bodyPr wrap="none" rtlCol="0">
              <a:spAutoFit/>
            </a:bodyPr>
            <a:lstStyle/>
            <a:p>
              <a:r>
                <a:rPr lang="en-US" sz="1100" b="1" dirty="0" err="1" smtClean="0">
                  <a:solidFill>
                    <a:prstClr val="black"/>
                  </a:solidFill>
                  <a:latin typeface="Arial" panose="020B0604020202020204" pitchFamily="34" charset="0"/>
                  <a:cs typeface="Arial" panose="020B0604020202020204" pitchFamily="34" charset="0"/>
                </a:rPr>
                <a:t>Nabucodonosor</a:t>
              </a:r>
              <a:endParaRPr lang="en-US" sz="1100" b="1" dirty="0">
                <a:solidFill>
                  <a:prstClr val="black"/>
                </a:solidFill>
                <a:latin typeface="Arial" panose="020B0604020202020204" pitchFamily="34" charset="0"/>
                <a:cs typeface="Arial" panose="020B0604020202020204" pitchFamily="34" charset="0"/>
              </a:endParaRPr>
            </a:p>
          </p:txBody>
        </p:sp>
        <p:sp>
          <p:nvSpPr>
            <p:cNvPr id="91" name="TextBox 90"/>
            <p:cNvSpPr txBox="1"/>
            <p:nvPr/>
          </p:nvSpPr>
          <p:spPr>
            <a:xfrm>
              <a:off x="2897423" y="3830707"/>
              <a:ext cx="922047"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605-562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cxnSp>
          <p:nvCxnSpPr>
            <p:cNvPr id="42" name="Straight Connector 41"/>
            <p:cNvCxnSpPr/>
            <p:nvPr/>
          </p:nvCxnSpPr>
          <p:spPr>
            <a:xfrm>
              <a:off x="615864" y="3625101"/>
              <a:ext cx="393192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2" name="Rounded Rectangle 121"/>
            <p:cNvSpPr/>
            <p:nvPr/>
          </p:nvSpPr>
          <p:spPr>
            <a:xfrm>
              <a:off x="2713380" y="3681928"/>
              <a:ext cx="1344633" cy="3924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grpSp>
        <p:nvGrpSpPr>
          <p:cNvPr id="132" name="Group 131"/>
          <p:cNvGrpSpPr/>
          <p:nvPr/>
        </p:nvGrpSpPr>
        <p:grpSpPr>
          <a:xfrm>
            <a:off x="3911182" y="2990034"/>
            <a:ext cx="2785234" cy="1154043"/>
            <a:chOff x="3911182" y="2990034"/>
            <a:chExt cx="2785234" cy="1154043"/>
          </a:xfrm>
        </p:grpSpPr>
        <p:cxnSp>
          <p:nvCxnSpPr>
            <p:cNvPr id="102" name="Straight Connector 101"/>
            <p:cNvCxnSpPr/>
            <p:nvPr/>
          </p:nvCxnSpPr>
          <p:spPr>
            <a:xfrm>
              <a:off x="4559366" y="3477815"/>
              <a:ext cx="1828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329446" y="3478748"/>
              <a:ext cx="1828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127108" y="3477815"/>
              <a:ext cx="18288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3911182" y="3214317"/>
              <a:ext cx="1053494" cy="261610"/>
            </a:xfrm>
            <a:prstGeom prst="rect">
              <a:avLst/>
            </a:prstGeom>
            <a:noFill/>
          </p:spPr>
          <p:txBody>
            <a:bodyPr wrap="none" rtlCol="0">
              <a:spAutoFit/>
            </a:bodyPr>
            <a:lstStyle/>
            <a:p>
              <a:r>
                <a:rPr lang="en-US" sz="1100" b="1" dirty="0" smtClean="0">
                  <a:solidFill>
                    <a:prstClr val="black"/>
                  </a:solidFill>
                  <a:latin typeface="Arial" panose="020B0604020202020204" pitchFamily="34" charset="0"/>
                  <a:cs typeface="Arial" panose="020B0604020202020204" pitchFamily="34" charset="0"/>
                </a:rPr>
                <a:t>Evil </a:t>
              </a:r>
              <a:r>
                <a:rPr lang="en-US" sz="1100" b="1" dirty="0" err="1" smtClean="0">
                  <a:solidFill>
                    <a:prstClr val="black"/>
                  </a:solidFill>
                  <a:latin typeface="Arial" panose="020B0604020202020204" pitchFamily="34" charset="0"/>
                  <a:cs typeface="Arial" panose="020B0604020202020204" pitchFamily="34" charset="0"/>
                </a:rPr>
                <a:t>Merodac</a:t>
              </a:r>
              <a:endParaRPr lang="en-US" sz="1100" b="1" dirty="0">
                <a:solidFill>
                  <a:prstClr val="black"/>
                </a:solidFill>
                <a:latin typeface="Arial" panose="020B0604020202020204" pitchFamily="34" charset="0"/>
                <a:cs typeface="Arial" panose="020B0604020202020204" pitchFamily="34" charset="0"/>
              </a:endParaRPr>
            </a:p>
          </p:txBody>
        </p:sp>
        <p:sp>
          <p:nvSpPr>
            <p:cNvPr id="106" name="TextBox 105"/>
            <p:cNvSpPr txBox="1"/>
            <p:nvPr/>
          </p:nvSpPr>
          <p:spPr>
            <a:xfrm>
              <a:off x="3975787" y="3039914"/>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562-560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sp>
          <p:nvSpPr>
            <p:cNvPr id="107" name="Rectangle 106"/>
            <p:cNvSpPr/>
            <p:nvPr/>
          </p:nvSpPr>
          <p:spPr>
            <a:xfrm>
              <a:off x="4780819" y="3457874"/>
              <a:ext cx="365760" cy="381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prstClr val="white"/>
                </a:solidFill>
              </a:endParaRPr>
            </a:p>
          </p:txBody>
        </p:sp>
        <p:sp>
          <p:nvSpPr>
            <p:cNvPr id="108" name="TextBox 107"/>
            <p:cNvSpPr txBox="1"/>
            <p:nvPr/>
          </p:nvSpPr>
          <p:spPr>
            <a:xfrm>
              <a:off x="4467965" y="3638362"/>
              <a:ext cx="873957" cy="261610"/>
            </a:xfrm>
            <a:prstGeom prst="rect">
              <a:avLst/>
            </a:prstGeom>
            <a:noFill/>
          </p:spPr>
          <p:txBody>
            <a:bodyPr wrap="none" rtlCol="0">
              <a:spAutoFit/>
            </a:bodyPr>
            <a:lstStyle/>
            <a:p>
              <a:r>
                <a:rPr lang="en-US" sz="1100" b="1" dirty="0" err="1" smtClean="0">
                  <a:solidFill>
                    <a:prstClr val="black"/>
                  </a:solidFill>
                  <a:latin typeface="Arial" panose="020B0604020202020204" pitchFamily="34" charset="0"/>
                  <a:cs typeface="Arial" panose="020B0604020202020204" pitchFamily="34" charset="0"/>
                </a:rPr>
                <a:t>Neriglasar</a:t>
              </a:r>
              <a:endParaRPr lang="en-US" sz="1100" b="1" dirty="0">
                <a:solidFill>
                  <a:prstClr val="black"/>
                </a:solidFill>
                <a:latin typeface="Arial" panose="020B0604020202020204" pitchFamily="34" charset="0"/>
                <a:cs typeface="Arial" panose="020B0604020202020204" pitchFamily="34" charset="0"/>
              </a:endParaRPr>
            </a:p>
          </p:txBody>
        </p:sp>
        <p:sp>
          <p:nvSpPr>
            <p:cNvPr id="109" name="TextBox 108"/>
            <p:cNvSpPr txBox="1"/>
            <p:nvPr/>
          </p:nvSpPr>
          <p:spPr>
            <a:xfrm>
              <a:off x="4428673" y="3882467"/>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560-556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cxnSp>
          <p:nvCxnSpPr>
            <p:cNvPr id="110" name="Straight Connector 109"/>
            <p:cNvCxnSpPr/>
            <p:nvPr/>
          </p:nvCxnSpPr>
          <p:spPr>
            <a:xfrm flipV="1">
              <a:off x="4941499" y="3476506"/>
              <a:ext cx="0" cy="20542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5141936" y="3475927"/>
              <a:ext cx="155448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5444048" y="3178410"/>
              <a:ext cx="837089" cy="261610"/>
            </a:xfrm>
            <a:prstGeom prst="rect">
              <a:avLst/>
            </a:prstGeom>
            <a:noFill/>
          </p:spPr>
          <p:txBody>
            <a:bodyPr wrap="none" rtlCol="0">
              <a:spAutoFit/>
            </a:bodyPr>
            <a:lstStyle/>
            <a:p>
              <a:r>
                <a:rPr lang="en-US" sz="1100" b="1" dirty="0" err="1" smtClean="0">
                  <a:solidFill>
                    <a:prstClr val="black"/>
                  </a:solidFill>
                  <a:latin typeface="Arial" panose="020B0604020202020204" pitchFamily="34" charset="0"/>
                  <a:cs typeface="Arial" panose="020B0604020202020204" pitchFamily="34" charset="0"/>
                </a:rPr>
                <a:t>Nabonido</a:t>
              </a:r>
              <a:endParaRPr lang="en-US" sz="1100" b="1" dirty="0">
                <a:solidFill>
                  <a:prstClr val="black"/>
                </a:solidFill>
                <a:latin typeface="Arial" panose="020B0604020202020204" pitchFamily="34" charset="0"/>
                <a:cs typeface="Arial" panose="020B0604020202020204" pitchFamily="34" charset="0"/>
              </a:endParaRPr>
            </a:p>
          </p:txBody>
        </p:sp>
        <p:sp>
          <p:nvSpPr>
            <p:cNvPr id="113" name="TextBox 112"/>
            <p:cNvSpPr txBox="1"/>
            <p:nvPr/>
          </p:nvSpPr>
          <p:spPr>
            <a:xfrm>
              <a:off x="5432826" y="2990034"/>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556-539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cxnSp>
          <p:nvCxnSpPr>
            <p:cNvPr id="114" name="Straight Connector 113"/>
            <p:cNvCxnSpPr/>
            <p:nvPr/>
          </p:nvCxnSpPr>
          <p:spPr>
            <a:xfrm>
              <a:off x="5407630" y="3638798"/>
              <a:ext cx="128016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a:off x="5658325" y="3690118"/>
              <a:ext cx="772969" cy="261610"/>
            </a:xfrm>
            <a:prstGeom prst="rect">
              <a:avLst/>
            </a:prstGeom>
            <a:noFill/>
          </p:spPr>
          <p:txBody>
            <a:bodyPr wrap="none" rtlCol="0">
              <a:spAutoFit/>
            </a:bodyPr>
            <a:lstStyle/>
            <a:p>
              <a:r>
                <a:rPr lang="en-US" sz="1100" b="1" dirty="0" err="1" smtClean="0">
                  <a:solidFill>
                    <a:prstClr val="black"/>
                  </a:solidFill>
                  <a:latin typeface="Arial" panose="020B0604020202020204" pitchFamily="34" charset="0"/>
                  <a:cs typeface="Arial" panose="020B0604020202020204" pitchFamily="34" charset="0"/>
                </a:rPr>
                <a:t>Belsasar</a:t>
              </a:r>
              <a:endParaRPr lang="en-US" sz="1100" b="1" dirty="0">
                <a:solidFill>
                  <a:prstClr val="black"/>
                </a:solidFill>
                <a:latin typeface="Arial" panose="020B0604020202020204" pitchFamily="34" charset="0"/>
                <a:cs typeface="Arial" panose="020B0604020202020204" pitchFamily="34" charset="0"/>
              </a:endParaRPr>
            </a:p>
          </p:txBody>
        </p:sp>
        <p:sp>
          <p:nvSpPr>
            <p:cNvPr id="116" name="TextBox 115"/>
            <p:cNvSpPr txBox="1"/>
            <p:nvPr/>
          </p:nvSpPr>
          <p:spPr>
            <a:xfrm>
              <a:off x="5658325" y="3865215"/>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553-539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sp>
          <p:nvSpPr>
            <p:cNvPr id="123" name="Rounded Rectangle 122"/>
            <p:cNvSpPr/>
            <p:nvPr/>
          </p:nvSpPr>
          <p:spPr>
            <a:xfrm>
              <a:off x="5685126" y="3721016"/>
              <a:ext cx="940485" cy="3924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grpSp>
        <p:nvGrpSpPr>
          <p:cNvPr id="133" name="Group 132"/>
          <p:cNvGrpSpPr/>
          <p:nvPr/>
        </p:nvGrpSpPr>
        <p:grpSpPr>
          <a:xfrm>
            <a:off x="6236697" y="2569491"/>
            <a:ext cx="2132555" cy="1653760"/>
            <a:chOff x="6236697" y="2569491"/>
            <a:chExt cx="2132555" cy="1653760"/>
          </a:xfrm>
        </p:grpSpPr>
        <p:sp>
          <p:nvSpPr>
            <p:cNvPr id="118" name="TextBox 117"/>
            <p:cNvSpPr txBox="1"/>
            <p:nvPr/>
          </p:nvSpPr>
          <p:spPr>
            <a:xfrm>
              <a:off x="6236697" y="2633911"/>
              <a:ext cx="878767" cy="646331"/>
            </a:xfrm>
            <a:prstGeom prst="rect">
              <a:avLst/>
            </a:prstGeom>
            <a:noFill/>
          </p:spPr>
          <p:txBody>
            <a:bodyPr wrap="none" rtlCol="0">
              <a:spAutoFit/>
            </a:bodyPr>
            <a:lstStyle/>
            <a:p>
              <a:pPr algn="ctr"/>
              <a:r>
                <a:rPr lang="en-US" sz="1200" b="1" dirty="0" smtClean="0">
                  <a:solidFill>
                    <a:prstClr val="black"/>
                  </a:solidFill>
                  <a:latin typeface="Arial" panose="020B0604020202020204" pitchFamily="34" charset="0"/>
                  <a:cs typeface="Arial" panose="020B0604020202020204" pitchFamily="34" charset="0"/>
                </a:rPr>
                <a:t>539 </a:t>
              </a:r>
              <a:r>
                <a:rPr lang="en-US" sz="1200" b="1" dirty="0" err="1" smtClean="0">
                  <a:solidFill>
                    <a:prstClr val="black"/>
                  </a:solidFill>
                  <a:latin typeface="Arial" panose="020B0604020202020204" pitchFamily="34" charset="0"/>
                  <a:cs typeface="Arial" panose="020B0604020202020204" pitchFamily="34" charset="0"/>
                </a:rPr>
                <a:t>aC</a:t>
              </a:r>
              <a:endParaRPr lang="en-US" sz="1200" b="1" dirty="0">
                <a:solidFill>
                  <a:prstClr val="black"/>
                </a:solidFill>
                <a:latin typeface="Arial" panose="020B0604020202020204" pitchFamily="34" charset="0"/>
                <a:cs typeface="Arial" panose="020B0604020202020204" pitchFamily="34" charset="0"/>
              </a:endParaRPr>
            </a:p>
            <a:p>
              <a:pPr algn="ctr"/>
              <a:r>
                <a:rPr lang="en-US" sz="1200" b="1" dirty="0" err="1" smtClean="0">
                  <a:solidFill>
                    <a:prstClr val="black"/>
                  </a:solidFill>
                  <a:latin typeface="Arial" panose="020B0604020202020204" pitchFamily="34" charset="0"/>
                  <a:cs typeface="Arial" panose="020B0604020202020204" pitchFamily="34" charset="0"/>
                </a:rPr>
                <a:t>Caída</a:t>
              </a:r>
              <a:r>
                <a:rPr lang="en-US" sz="1200" b="1" dirty="0" smtClean="0">
                  <a:solidFill>
                    <a:prstClr val="black"/>
                  </a:solidFill>
                  <a:latin typeface="Arial" panose="020B0604020202020204" pitchFamily="34" charset="0"/>
                  <a:cs typeface="Arial" panose="020B0604020202020204" pitchFamily="34" charset="0"/>
                </a:rPr>
                <a:t> de </a:t>
              </a:r>
              <a:br>
                <a:rPr lang="en-US" sz="1200" b="1" dirty="0" smtClean="0">
                  <a:solidFill>
                    <a:prstClr val="black"/>
                  </a:solidFill>
                  <a:latin typeface="Arial" panose="020B0604020202020204" pitchFamily="34" charset="0"/>
                  <a:cs typeface="Arial" panose="020B0604020202020204" pitchFamily="34" charset="0"/>
                </a:rPr>
              </a:br>
              <a:r>
                <a:rPr lang="en-US" sz="1200" b="1" dirty="0" err="1" smtClean="0">
                  <a:solidFill>
                    <a:prstClr val="black"/>
                  </a:solidFill>
                  <a:latin typeface="Arial" panose="020B0604020202020204" pitchFamily="34" charset="0"/>
                  <a:cs typeface="Arial" panose="020B0604020202020204" pitchFamily="34" charset="0"/>
                </a:rPr>
                <a:t>Babilonia</a:t>
              </a:r>
              <a:endParaRPr lang="en-US" sz="1200" b="1" dirty="0">
                <a:solidFill>
                  <a:prstClr val="black"/>
                </a:solidFill>
                <a:latin typeface="Arial" panose="020B0604020202020204" pitchFamily="34" charset="0"/>
                <a:cs typeface="Arial" panose="020B0604020202020204" pitchFamily="34" charset="0"/>
              </a:endParaRPr>
            </a:p>
          </p:txBody>
        </p:sp>
        <p:sp>
          <p:nvSpPr>
            <p:cNvPr id="119" name="TextBox 118"/>
            <p:cNvSpPr txBox="1"/>
            <p:nvPr/>
          </p:nvSpPr>
          <p:spPr>
            <a:xfrm>
              <a:off x="6989066" y="3623087"/>
              <a:ext cx="1380186" cy="600164"/>
            </a:xfrm>
            <a:prstGeom prst="rect">
              <a:avLst/>
            </a:prstGeom>
            <a:noFill/>
          </p:spPr>
          <p:txBody>
            <a:bodyPr wrap="square" rtlCol="0">
              <a:spAutoFit/>
            </a:bodyPr>
            <a:lstStyle/>
            <a:p>
              <a:r>
                <a:rPr lang="en-US" sz="1100" b="1" dirty="0" err="1" smtClean="0">
                  <a:solidFill>
                    <a:prstClr val="black"/>
                  </a:solidFill>
                  <a:latin typeface="Arial" panose="020B0604020202020204" pitchFamily="34" charset="0"/>
                  <a:cs typeface="Arial" panose="020B0604020202020204" pitchFamily="34" charset="0"/>
                </a:rPr>
                <a:t>Ciro</a:t>
              </a:r>
              <a:r>
                <a:rPr lang="en-US" sz="1100" b="1" dirty="0" smtClean="0">
                  <a:solidFill>
                    <a:prstClr val="black"/>
                  </a:solidFill>
                  <a:latin typeface="Arial" panose="020B0604020202020204" pitchFamily="34" charset="0"/>
                  <a:cs typeface="Arial" panose="020B0604020202020204" pitchFamily="34" charset="0"/>
                </a:rPr>
                <a:t> el Grande</a:t>
              </a:r>
              <a:endParaRPr lang="en-US" sz="1100" b="1" dirty="0">
                <a:solidFill>
                  <a:prstClr val="black"/>
                </a:solidFill>
                <a:latin typeface="Arial" panose="020B0604020202020204" pitchFamily="34" charset="0"/>
                <a:cs typeface="Arial" panose="020B0604020202020204" pitchFamily="34" charset="0"/>
              </a:endParaRPr>
            </a:p>
            <a:p>
              <a:endParaRPr lang="en-US" sz="1100" b="1" dirty="0">
                <a:solidFill>
                  <a:prstClr val="black"/>
                </a:solidFill>
                <a:latin typeface="Arial" panose="020B0604020202020204" pitchFamily="34" charset="0"/>
                <a:cs typeface="Arial" panose="020B0604020202020204" pitchFamily="34" charset="0"/>
              </a:endParaRPr>
            </a:p>
            <a:p>
              <a:r>
                <a:rPr lang="en-US" sz="1100" b="1" dirty="0" err="1" smtClean="0">
                  <a:solidFill>
                    <a:prstClr val="black"/>
                  </a:solidFill>
                  <a:latin typeface="Arial" panose="020B0604020202020204" pitchFamily="34" charset="0"/>
                  <a:cs typeface="Arial" panose="020B0604020202020204" pitchFamily="34" charset="0"/>
                </a:rPr>
                <a:t>Darío</a:t>
              </a:r>
              <a:r>
                <a:rPr lang="en-US" sz="1100" b="1" dirty="0" smtClean="0">
                  <a:solidFill>
                    <a:prstClr val="black"/>
                  </a:solidFill>
                  <a:latin typeface="Arial" panose="020B0604020202020204" pitchFamily="34" charset="0"/>
                  <a:cs typeface="Arial" panose="020B0604020202020204" pitchFamily="34" charset="0"/>
                </a:rPr>
                <a:t> el </a:t>
              </a:r>
              <a:r>
                <a:rPr lang="en-US" sz="1100" b="1" dirty="0" err="1" smtClean="0">
                  <a:solidFill>
                    <a:prstClr val="black"/>
                  </a:solidFill>
                  <a:latin typeface="Arial" panose="020B0604020202020204" pitchFamily="34" charset="0"/>
                  <a:cs typeface="Arial" panose="020B0604020202020204" pitchFamily="34" charset="0"/>
                </a:rPr>
                <a:t>Medo</a:t>
              </a:r>
              <a:endParaRPr lang="en-US" sz="1100" b="1" dirty="0">
                <a:solidFill>
                  <a:prstClr val="black"/>
                </a:solidFill>
                <a:latin typeface="Arial" panose="020B0604020202020204" pitchFamily="34" charset="0"/>
                <a:cs typeface="Arial" panose="020B0604020202020204" pitchFamily="34" charset="0"/>
              </a:endParaRPr>
            </a:p>
          </p:txBody>
        </p:sp>
        <p:sp>
          <p:nvSpPr>
            <p:cNvPr id="120" name="TextBox 119"/>
            <p:cNvSpPr txBox="1"/>
            <p:nvPr/>
          </p:nvSpPr>
          <p:spPr>
            <a:xfrm>
              <a:off x="7091806" y="3802590"/>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539-530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cxnSp>
          <p:nvCxnSpPr>
            <p:cNvPr id="121" name="Straight Connector 120"/>
            <p:cNvCxnSpPr/>
            <p:nvPr/>
          </p:nvCxnSpPr>
          <p:spPr>
            <a:xfrm>
              <a:off x="6759355" y="3539309"/>
              <a:ext cx="82296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24" name="Rounded Rectangle 123"/>
            <p:cNvSpPr/>
            <p:nvPr/>
          </p:nvSpPr>
          <p:spPr>
            <a:xfrm>
              <a:off x="6963960" y="3574307"/>
              <a:ext cx="1200214" cy="62403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nvGrpSpPr>
            <p:cNvPr id="125" name="Group 124"/>
            <p:cNvGrpSpPr/>
            <p:nvPr/>
          </p:nvGrpSpPr>
          <p:grpSpPr>
            <a:xfrm>
              <a:off x="7115484" y="2569491"/>
              <a:ext cx="914400" cy="958232"/>
              <a:chOff x="8229600" y="3473259"/>
              <a:chExt cx="914400" cy="1149878"/>
            </a:xfrm>
          </p:grpSpPr>
          <p:sp>
            <p:nvSpPr>
              <p:cNvPr id="126" name="TextBox 125"/>
              <p:cNvSpPr txBox="1"/>
              <p:nvPr/>
            </p:nvSpPr>
            <p:spPr>
              <a:xfrm>
                <a:off x="8229600" y="3473259"/>
                <a:ext cx="914400" cy="775597"/>
              </a:xfrm>
              <a:prstGeom prst="rect">
                <a:avLst/>
              </a:prstGeom>
              <a:noFill/>
            </p:spPr>
            <p:txBody>
              <a:bodyPr wrap="square" rtlCol="0">
                <a:spAutoFit/>
              </a:bodyPr>
              <a:lstStyle/>
              <a:p>
                <a:r>
                  <a:rPr lang="en-US" sz="1200" b="1" dirty="0">
                    <a:solidFill>
                      <a:prstClr val="black"/>
                    </a:solidFill>
                  </a:rPr>
                  <a:t>538 </a:t>
                </a:r>
                <a:r>
                  <a:rPr lang="en-US" sz="1200" b="1" dirty="0" err="1" smtClean="0">
                    <a:solidFill>
                      <a:prstClr val="black"/>
                    </a:solidFill>
                  </a:rPr>
                  <a:t>aC</a:t>
                </a:r>
                <a:endParaRPr lang="en-US" sz="1200" b="1" dirty="0">
                  <a:solidFill>
                    <a:prstClr val="black"/>
                  </a:solidFill>
                </a:endParaRPr>
              </a:p>
              <a:p>
                <a:r>
                  <a:rPr lang="en-US" sz="1200" b="1" dirty="0" smtClean="0">
                    <a:solidFill>
                      <a:prstClr val="black"/>
                    </a:solidFill>
                  </a:rPr>
                  <a:t>1</a:t>
                </a:r>
                <a:r>
                  <a:rPr lang="en-US" sz="1200" b="1" baseline="30000" dirty="0" smtClean="0">
                    <a:solidFill>
                      <a:prstClr val="black"/>
                    </a:solidFill>
                  </a:rPr>
                  <a:t>er</a:t>
                </a:r>
                <a:r>
                  <a:rPr lang="en-US" sz="1200" b="1" dirty="0" smtClean="0">
                    <a:solidFill>
                      <a:prstClr val="black"/>
                    </a:solidFill>
                  </a:rPr>
                  <a:t> </a:t>
                </a:r>
                <a:r>
                  <a:rPr lang="en-US" sz="1200" b="1" dirty="0" err="1" smtClean="0">
                    <a:solidFill>
                      <a:prstClr val="black"/>
                    </a:solidFill>
                  </a:rPr>
                  <a:t>Retorno</a:t>
                </a:r>
                <a:r>
                  <a:rPr lang="en-US" sz="1200" b="1" dirty="0" smtClean="0">
                    <a:solidFill>
                      <a:prstClr val="black"/>
                    </a:solidFill>
                  </a:rPr>
                  <a:t> del </a:t>
                </a:r>
                <a:r>
                  <a:rPr lang="en-US" sz="1200" b="1" dirty="0" err="1" smtClean="0">
                    <a:solidFill>
                      <a:prstClr val="black"/>
                    </a:solidFill>
                  </a:rPr>
                  <a:t>exilio</a:t>
                </a:r>
                <a:endParaRPr lang="en-US" sz="1200" b="1" dirty="0">
                  <a:solidFill>
                    <a:prstClr val="black"/>
                  </a:solidFill>
                </a:endParaRPr>
              </a:p>
            </p:txBody>
          </p:sp>
          <p:cxnSp>
            <p:nvCxnSpPr>
              <p:cNvPr id="127" name="Straight Connector 126"/>
              <p:cNvCxnSpPr/>
              <p:nvPr/>
            </p:nvCxnSpPr>
            <p:spPr>
              <a:xfrm flipH="1" flipV="1">
                <a:off x="8686800" y="4226004"/>
                <a:ext cx="1" cy="39713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8305800" y="4191000"/>
                <a:ext cx="7620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17" name="Lightning Bolt 116"/>
            <p:cNvSpPr/>
            <p:nvPr/>
          </p:nvSpPr>
          <p:spPr>
            <a:xfrm rot="1324401">
              <a:off x="6475346" y="3215429"/>
              <a:ext cx="360060" cy="626078"/>
            </a:xfrm>
            <a:prstGeom prst="lightningBolt">
              <a:avLst/>
            </a:prstGeom>
            <a:blipFill>
              <a:blip r:embed="rId3" cstate="print"/>
              <a:stretch>
                <a:fillRect/>
              </a:stretch>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36" name="Group 135"/>
          <p:cNvGrpSpPr/>
          <p:nvPr/>
        </p:nvGrpSpPr>
        <p:grpSpPr>
          <a:xfrm>
            <a:off x="75624" y="3623087"/>
            <a:ext cx="1122407" cy="1278713"/>
            <a:chOff x="75624" y="3636811"/>
            <a:chExt cx="1122407" cy="1085233"/>
          </a:xfrm>
        </p:grpSpPr>
        <p:sp>
          <p:nvSpPr>
            <p:cNvPr id="134" name="TextBox 133"/>
            <p:cNvSpPr txBox="1"/>
            <p:nvPr/>
          </p:nvSpPr>
          <p:spPr>
            <a:xfrm>
              <a:off x="75624" y="4277991"/>
              <a:ext cx="1122407" cy="444053"/>
            </a:xfrm>
            <a:prstGeom prst="rect">
              <a:avLst/>
            </a:prstGeom>
            <a:noFill/>
            <a:ln>
              <a:solidFill>
                <a:schemeClr val="tx2"/>
              </a:solidFill>
            </a:ln>
          </p:spPr>
          <p:txBody>
            <a:bodyPr wrap="square" rtlCol="0">
              <a:spAutoFit/>
            </a:bodyPr>
            <a:lstStyle>
              <a:defPPr>
                <a:defRPr lang="en-US"/>
              </a:defPPr>
              <a:lvl1pPr algn="ctr">
                <a:defRPr sz="1400">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1</a:t>
              </a:r>
            </a:p>
            <a:p>
              <a:r>
                <a:rPr lang="en-US" dirty="0"/>
                <a:t>605-603 </a:t>
              </a:r>
              <a:r>
                <a:rPr lang="en-US" dirty="0" err="1" smtClean="0"/>
                <a:t>aC</a:t>
              </a:r>
              <a:endParaRPr lang="en-US" dirty="0"/>
            </a:p>
          </p:txBody>
        </p:sp>
        <p:sp>
          <p:nvSpPr>
            <p:cNvPr id="135" name="Line 9"/>
            <p:cNvSpPr>
              <a:spLocks noChangeShapeType="1"/>
            </p:cNvSpPr>
            <p:nvPr/>
          </p:nvSpPr>
          <p:spPr bwMode="auto">
            <a:xfrm flipH="1">
              <a:off x="639099" y="3636811"/>
              <a:ext cx="0" cy="644908"/>
            </a:xfrm>
            <a:prstGeom prst="line">
              <a:avLst/>
            </a:prstGeom>
            <a:noFill/>
            <a:ln>
              <a:solidFill>
                <a:schemeClr val="tx2"/>
              </a:solidFill>
            </a:ln>
            <a:extLst/>
          </p:spPr>
          <p:txBody>
            <a:bodyPr wrap="square" rtlCol="0">
              <a:spAutoFit/>
            </a:bodyPr>
            <a:lstStyle/>
            <a:p>
              <a:pPr algn="ctr"/>
              <a:endParaRPr lang="en-US" sz="14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51" name="Group 150"/>
          <p:cNvGrpSpPr/>
          <p:nvPr/>
        </p:nvGrpSpPr>
        <p:grpSpPr>
          <a:xfrm>
            <a:off x="864098" y="3623088"/>
            <a:ext cx="1541623" cy="1280045"/>
            <a:chOff x="864098" y="3623088"/>
            <a:chExt cx="1541623" cy="1280045"/>
          </a:xfrm>
        </p:grpSpPr>
        <p:sp>
          <p:nvSpPr>
            <p:cNvPr id="137" name="TextBox 136"/>
            <p:cNvSpPr txBox="1"/>
            <p:nvPr/>
          </p:nvSpPr>
          <p:spPr>
            <a:xfrm>
              <a:off x="1283314" y="4379913"/>
              <a:ext cx="1122407" cy="523220"/>
            </a:xfrm>
            <a:prstGeom prst="rect">
              <a:avLst/>
            </a:prstGeom>
            <a:noFill/>
            <a:ln>
              <a:solidFill>
                <a:schemeClr val="tx2"/>
              </a:solidFill>
            </a:ln>
          </p:spPr>
          <p:txBody>
            <a:bodyPr wrap="square" rtlCol="0">
              <a:spAutoFit/>
            </a:bodyPr>
            <a:lstStyle/>
            <a:p>
              <a:pPr algn="ctr"/>
              <a:r>
                <a:rPr lang="en-US" sz="1400" dirty="0">
                  <a:solidFill>
                    <a:srgbClr val="0070C0"/>
                  </a:solidFill>
                  <a:latin typeface="Tahoma" panose="020B0604030504040204" pitchFamily="34" charset="0"/>
                  <a:ea typeface="Tahoma" panose="020B0604030504040204" pitchFamily="34" charset="0"/>
                  <a:cs typeface="Tahoma" panose="020B0604030504040204" pitchFamily="34" charset="0"/>
                </a:rPr>
                <a:t>Daniel 2</a:t>
              </a:r>
            </a:p>
            <a:p>
              <a:pPr algn="ctr"/>
              <a:r>
                <a:rPr lang="en-US" sz="1400" dirty="0">
                  <a:solidFill>
                    <a:srgbClr val="0070C0"/>
                  </a:solidFill>
                  <a:latin typeface="Tahoma" panose="020B0604030504040204" pitchFamily="34" charset="0"/>
                  <a:ea typeface="Tahoma" panose="020B0604030504040204" pitchFamily="34" charset="0"/>
                  <a:cs typeface="Tahoma" panose="020B0604030504040204" pitchFamily="34" charset="0"/>
                </a:rPr>
                <a:t>603 </a:t>
              </a:r>
              <a:r>
                <a:rPr lang="en-US" sz="1400" dirty="0" err="1" smtClean="0">
                  <a:solidFill>
                    <a:srgbClr val="0070C0"/>
                  </a:solidFill>
                  <a:latin typeface="Tahoma" panose="020B0604030504040204" pitchFamily="34" charset="0"/>
                  <a:ea typeface="Tahoma" panose="020B0604030504040204" pitchFamily="34" charset="0"/>
                  <a:cs typeface="Tahoma" panose="020B0604030504040204" pitchFamily="34" charset="0"/>
                </a:rPr>
                <a:t>aC</a:t>
              </a:r>
              <a:endParaRPr lang="en-US" sz="1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38" name="Line 9"/>
            <p:cNvSpPr>
              <a:spLocks noChangeShapeType="1"/>
            </p:cNvSpPr>
            <p:nvPr/>
          </p:nvSpPr>
          <p:spPr bwMode="auto">
            <a:xfrm>
              <a:off x="864098" y="3623088"/>
              <a:ext cx="948337" cy="756826"/>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2" name="Group 151"/>
          <p:cNvGrpSpPr/>
          <p:nvPr/>
        </p:nvGrpSpPr>
        <p:grpSpPr>
          <a:xfrm>
            <a:off x="2006761" y="3623088"/>
            <a:ext cx="1727017" cy="1264496"/>
            <a:chOff x="2006761" y="3623088"/>
            <a:chExt cx="1727017" cy="1264496"/>
          </a:xfrm>
        </p:grpSpPr>
        <p:sp>
          <p:nvSpPr>
            <p:cNvPr id="139" name="TextBox 138"/>
            <p:cNvSpPr txBox="1"/>
            <p:nvPr/>
          </p:nvSpPr>
          <p:spPr>
            <a:xfrm>
              <a:off x="2515406" y="4364364"/>
              <a:ext cx="1218372"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3</a:t>
              </a:r>
            </a:p>
            <a:p>
              <a:r>
                <a:rPr lang="en-US" dirty="0"/>
                <a:t>603-587? </a:t>
              </a:r>
              <a:r>
                <a:rPr lang="en-US" dirty="0" err="1" smtClean="0"/>
                <a:t>aC</a:t>
              </a:r>
              <a:endParaRPr lang="en-US" dirty="0"/>
            </a:p>
          </p:txBody>
        </p:sp>
        <p:sp>
          <p:nvSpPr>
            <p:cNvPr id="140" name="Line 9"/>
            <p:cNvSpPr>
              <a:spLocks noChangeShapeType="1"/>
            </p:cNvSpPr>
            <p:nvPr/>
          </p:nvSpPr>
          <p:spPr bwMode="auto">
            <a:xfrm>
              <a:off x="2006761" y="3623088"/>
              <a:ext cx="1034039" cy="744469"/>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3" name="Group 152"/>
          <p:cNvGrpSpPr/>
          <p:nvPr/>
        </p:nvGrpSpPr>
        <p:grpSpPr>
          <a:xfrm>
            <a:off x="3938598" y="3638798"/>
            <a:ext cx="1218372" cy="1267395"/>
            <a:chOff x="3938598" y="3638798"/>
            <a:chExt cx="1218372" cy="1267395"/>
          </a:xfrm>
        </p:grpSpPr>
        <p:sp>
          <p:nvSpPr>
            <p:cNvPr id="141" name="TextBox 140"/>
            <p:cNvSpPr txBox="1"/>
            <p:nvPr/>
          </p:nvSpPr>
          <p:spPr>
            <a:xfrm>
              <a:off x="3938598" y="4382973"/>
              <a:ext cx="1218372"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4</a:t>
              </a:r>
            </a:p>
            <a:p>
              <a:r>
                <a:rPr lang="en-US" dirty="0" smtClean="0"/>
                <a:t>¿? </a:t>
              </a:r>
              <a:r>
                <a:rPr lang="en-US" dirty="0" err="1" smtClean="0"/>
                <a:t>aC</a:t>
              </a:r>
              <a:endParaRPr lang="en-US" dirty="0"/>
            </a:p>
          </p:txBody>
        </p:sp>
        <p:sp>
          <p:nvSpPr>
            <p:cNvPr id="142" name="Line 9"/>
            <p:cNvSpPr>
              <a:spLocks noChangeShapeType="1"/>
            </p:cNvSpPr>
            <p:nvPr/>
          </p:nvSpPr>
          <p:spPr bwMode="auto">
            <a:xfrm>
              <a:off x="4309988" y="3638798"/>
              <a:ext cx="283572" cy="744176"/>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4" name="Group 153"/>
          <p:cNvGrpSpPr/>
          <p:nvPr/>
        </p:nvGrpSpPr>
        <p:grpSpPr>
          <a:xfrm>
            <a:off x="6448472" y="3608592"/>
            <a:ext cx="1316928" cy="1307087"/>
            <a:chOff x="6448472" y="3608592"/>
            <a:chExt cx="1316928" cy="1307087"/>
          </a:xfrm>
        </p:grpSpPr>
        <p:sp>
          <p:nvSpPr>
            <p:cNvPr id="143" name="TextBox 142"/>
            <p:cNvSpPr txBox="1"/>
            <p:nvPr/>
          </p:nvSpPr>
          <p:spPr>
            <a:xfrm>
              <a:off x="6448472" y="4392459"/>
              <a:ext cx="1316928"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5-6</a:t>
              </a:r>
            </a:p>
            <a:p>
              <a:r>
                <a:rPr lang="en-US" dirty="0"/>
                <a:t>539 </a:t>
              </a:r>
              <a:r>
                <a:rPr lang="en-US" dirty="0" err="1" smtClean="0"/>
                <a:t>aC</a:t>
              </a:r>
              <a:endParaRPr lang="en-US" dirty="0"/>
            </a:p>
          </p:txBody>
        </p:sp>
        <p:sp>
          <p:nvSpPr>
            <p:cNvPr id="144" name="Line 9"/>
            <p:cNvSpPr>
              <a:spLocks noChangeShapeType="1"/>
            </p:cNvSpPr>
            <p:nvPr/>
          </p:nvSpPr>
          <p:spPr bwMode="auto">
            <a:xfrm>
              <a:off x="6712272" y="3608592"/>
              <a:ext cx="292509" cy="769988"/>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5" name="Group 154"/>
          <p:cNvGrpSpPr/>
          <p:nvPr/>
        </p:nvGrpSpPr>
        <p:grpSpPr>
          <a:xfrm>
            <a:off x="4196514" y="3655615"/>
            <a:ext cx="1247533" cy="1893808"/>
            <a:chOff x="4196514" y="3655615"/>
            <a:chExt cx="1247533" cy="1893808"/>
          </a:xfrm>
        </p:grpSpPr>
        <p:sp>
          <p:nvSpPr>
            <p:cNvPr id="145" name="TextBox 144"/>
            <p:cNvSpPr txBox="1"/>
            <p:nvPr/>
          </p:nvSpPr>
          <p:spPr>
            <a:xfrm>
              <a:off x="4196514" y="5026203"/>
              <a:ext cx="1122407"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7</a:t>
              </a:r>
            </a:p>
            <a:p>
              <a:r>
                <a:rPr lang="en-US" dirty="0"/>
                <a:t>553 </a:t>
              </a:r>
              <a:r>
                <a:rPr lang="en-US" dirty="0" err="1" smtClean="0"/>
                <a:t>aC</a:t>
              </a:r>
              <a:endParaRPr lang="en-US" dirty="0"/>
            </a:p>
          </p:txBody>
        </p:sp>
        <p:sp>
          <p:nvSpPr>
            <p:cNvPr id="146" name="Line 9"/>
            <p:cNvSpPr>
              <a:spLocks noChangeShapeType="1"/>
            </p:cNvSpPr>
            <p:nvPr/>
          </p:nvSpPr>
          <p:spPr bwMode="auto">
            <a:xfrm flipH="1">
              <a:off x="5285016" y="3655615"/>
              <a:ext cx="159031" cy="137059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6" name="Group 155"/>
          <p:cNvGrpSpPr/>
          <p:nvPr/>
        </p:nvGrpSpPr>
        <p:grpSpPr>
          <a:xfrm>
            <a:off x="5341301" y="3638797"/>
            <a:ext cx="1122407" cy="1910626"/>
            <a:chOff x="5341301" y="3638797"/>
            <a:chExt cx="1122407" cy="1910626"/>
          </a:xfrm>
        </p:grpSpPr>
        <p:sp>
          <p:nvSpPr>
            <p:cNvPr id="147" name="TextBox 146"/>
            <p:cNvSpPr txBox="1"/>
            <p:nvPr/>
          </p:nvSpPr>
          <p:spPr>
            <a:xfrm>
              <a:off x="5341301" y="5026203"/>
              <a:ext cx="1122407" cy="523220"/>
            </a:xfrm>
            <a:prstGeom prst="rect">
              <a:avLst/>
            </a:prstGeom>
            <a:noFill/>
            <a:ln>
              <a:solidFill>
                <a:schemeClr val="tx2"/>
              </a:solidFill>
            </a:ln>
          </p:spPr>
          <p:txBody>
            <a:bodyPr wrap="square" rtlCol="0">
              <a:spAutoFit/>
            </a:bodyPr>
            <a:lstStyle/>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Daniel 8</a:t>
              </a:r>
            </a:p>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551 </a:t>
              </a:r>
              <a:r>
                <a:rPr lang="en-US" sz="14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aC</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48" name="Line 9"/>
            <p:cNvSpPr>
              <a:spLocks noChangeShapeType="1"/>
            </p:cNvSpPr>
            <p:nvPr/>
          </p:nvSpPr>
          <p:spPr bwMode="auto">
            <a:xfrm>
              <a:off x="5594160" y="3638797"/>
              <a:ext cx="90966" cy="1378737"/>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sp>
        <p:nvSpPr>
          <p:cNvPr id="149" name="TextBox 148"/>
          <p:cNvSpPr txBox="1"/>
          <p:nvPr/>
        </p:nvSpPr>
        <p:spPr>
          <a:xfrm>
            <a:off x="6482309" y="5025885"/>
            <a:ext cx="1072800" cy="523220"/>
          </a:xfrm>
          <a:prstGeom prst="rect">
            <a:avLst/>
          </a:prstGeom>
          <a:noFill/>
          <a:ln>
            <a:solidFill>
              <a:schemeClr val="tx2"/>
            </a:solidFill>
          </a:ln>
        </p:spPr>
        <p:txBody>
          <a:bodyPr wrap="square" rtlCol="0">
            <a:spAutoFit/>
          </a:bodyPr>
          <a:lstStyle/>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Daniel 9</a:t>
            </a:r>
          </a:p>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539 </a:t>
            </a:r>
            <a:r>
              <a:rPr lang="en-US" sz="14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aC</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50" name="TextBox 149"/>
          <p:cNvSpPr txBox="1"/>
          <p:nvPr/>
        </p:nvSpPr>
        <p:spPr>
          <a:xfrm>
            <a:off x="7572684" y="5025885"/>
            <a:ext cx="1243258" cy="523220"/>
          </a:xfrm>
          <a:prstGeom prst="rect">
            <a:avLst/>
          </a:prstGeom>
          <a:noFill/>
          <a:ln>
            <a:solidFill>
              <a:schemeClr val="tx2"/>
            </a:solidFill>
          </a:ln>
        </p:spPr>
        <p:txBody>
          <a:bodyPr wrap="square" rtlCol="0">
            <a:spAutoFit/>
          </a:bodyPr>
          <a:lstStyle/>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Daniel 10-12</a:t>
            </a:r>
          </a:p>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536 </a:t>
            </a:r>
            <a:r>
              <a:rPr lang="en-US" sz="14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aC</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nvGrpSpPr>
          <p:cNvPr id="131" name="Group 130"/>
          <p:cNvGrpSpPr/>
          <p:nvPr/>
        </p:nvGrpSpPr>
        <p:grpSpPr>
          <a:xfrm>
            <a:off x="238624" y="1239145"/>
            <a:ext cx="8501553" cy="315751"/>
            <a:chOff x="238539" y="1486923"/>
            <a:chExt cx="8501553" cy="378901"/>
          </a:xfrm>
        </p:grpSpPr>
        <p:grpSp>
          <p:nvGrpSpPr>
            <p:cNvPr id="157" name="Group 156"/>
            <p:cNvGrpSpPr/>
            <p:nvPr/>
          </p:nvGrpSpPr>
          <p:grpSpPr>
            <a:xfrm>
              <a:off x="238539" y="1547192"/>
              <a:ext cx="8501553" cy="246490"/>
              <a:chOff x="238539" y="1547192"/>
              <a:chExt cx="8501553" cy="246490"/>
            </a:xfrm>
          </p:grpSpPr>
          <p:sp>
            <p:nvSpPr>
              <p:cNvPr id="171" name="Rectangle 170"/>
              <p:cNvSpPr/>
              <p:nvPr/>
            </p:nvSpPr>
            <p:spPr>
              <a:xfrm>
                <a:off x="3490623" y="1547192"/>
                <a:ext cx="954156" cy="24649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2" name="Rectangle 171"/>
              <p:cNvSpPr/>
              <p:nvPr/>
            </p:nvSpPr>
            <p:spPr>
              <a:xfrm>
                <a:off x="2941984" y="1547192"/>
                <a:ext cx="160350" cy="246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3" name="Rectangle 172"/>
              <p:cNvSpPr/>
              <p:nvPr/>
            </p:nvSpPr>
            <p:spPr>
              <a:xfrm>
                <a:off x="6712226" y="1547192"/>
                <a:ext cx="1771815" cy="24649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4" name="Rectangle 173"/>
              <p:cNvSpPr/>
              <p:nvPr/>
            </p:nvSpPr>
            <p:spPr>
              <a:xfrm>
                <a:off x="238539" y="1547192"/>
                <a:ext cx="1162215" cy="24649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5" name="Rectangle 174"/>
              <p:cNvSpPr/>
              <p:nvPr/>
            </p:nvSpPr>
            <p:spPr>
              <a:xfrm>
                <a:off x="8535905" y="1547192"/>
                <a:ext cx="204187" cy="2464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6" name="Rectangle 175"/>
              <p:cNvSpPr/>
              <p:nvPr/>
            </p:nvSpPr>
            <p:spPr>
              <a:xfrm>
                <a:off x="1400754" y="1547192"/>
                <a:ext cx="1541230" cy="24649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7" name="Rectangle 176"/>
              <p:cNvSpPr/>
              <p:nvPr/>
            </p:nvSpPr>
            <p:spPr>
              <a:xfrm flipH="1">
                <a:off x="3102333" y="1547192"/>
                <a:ext cx="388290" cy="2464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8" name="Rectangle 177"/>
              <p:cNvSpPr/>
              <p:nvPr/>
            </p:nvSpPr>
            <p:spPr>
              <a:xfrm>
                <a:off x="4444778" y="1547192"/>
                <a:ext cx="2267447" cy="24649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9" name="Rectangle 178"/>
              <p:cNvSpPr/>
              <p:nvPr/>
            </p:nvSpPr>
            <p:spPr>
              <a:xfrm>
                <a:off x="8484041" y="1547192"/>
                <a:ext cx="51864" cy="24649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58" name="Rectangle 157"/>
            <p:cNvSpPr/>
            <p:nvPr/>
          </p:nvSpPr>
          <p:spPr>
            <a:xfrm>
              <a:off x="238539" y="1491121"/>
              <a:ext cx="116221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9" name="Rectangle 158"/>
            <p:cNvSpPr/>
            <p:nvPr/>
          </p:nvSpPr>
          <p:spPr>
            <a:xfrm>
              <a:off x="1401333" y="1820104"/>
              <a:ext cx="1540651"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0" name="Rectangle 159"/>
            <p:cNvSpPr/>
            <p:nvPr/>
          </p:nvSpPr>
          <p:spPr>
            <a:xfrm>
              <a:off x="2941984" y="1491121"/>
              <a:ext cx="160349"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1" name="Rectangle 160"/>
            <p:cNvSpPr/>
            <p:nvPr/>
          </p:nvSpPr>
          <p:spPr>
            <a:xfrm>
              <a:off x="3490623" y="1491121"/>
              <a:ext cx="95415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2" name="Rectangle 161"/>
            <p:cNvSpPr/>
            <p:nvPr/>
          </p:nvSpPr>
          <p:spPr>
            <a:xfrm>
              <a:off x="3102333" y="1820104"/>
              <a:ext cx="38829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3" name="Rectangle 162"/>
            <p:cNvSpPr/>
            <p:nvPr/>
          </p:nvSpPr>
          <p:spPr>
            <a:xfrm>
              <a:off x="4901026" y="1489604"/>
              <a:ext cx="780637" cy="4723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4" name="Rectangle 163"/>
            <p:cNvSpPr/>
            <p:nvPr/>
          </p:nvSpPr>
          <p:spPr>
            <a:xfrm>
              <a:off x="4444778" y="1820104"/>
              <a:ext cx="41773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5" name="Rectangle 164"/>
            <p:cNvSpPr/>
            <p:nvPr/>
          </p:nvSpPr>
          <p:spPr>
            <a:xfrm>
              <a:off x="5681664" y="1820105"/>
              <a:ext cx="495300"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6" name="Rectangle 165"/>
            <p:cNvSpPr/>
            <p:nvPr/>
          </p:nvSpPr>
          <p:spPr>
            <a:xfrm>
              <a:off x="6448425" y="1820104"/>
              <a:ext cx="26380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7" name="Rectangle 166"/>
            <p:cNvSpPr/>
            <p:nvPr/>
          </p:nvSpPr>
          <p:spPr>
            <a:xfrm>
              <a:off x="6176964" y="1491121"/>
              <a:ext cx="276594"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8" name="Rectangle 167"/>
            <p:cNvSpPr/>
            <p:nvPr/>
          </p:nvSpPr>
          <p:spPr>
            <a:xfrm>
              <a:off x="6712226" y="1491121"/>
              <a:ext cx="177181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9" name="Rectangle 168"/>
            <p:cNvSpPr/>
            <p:nvPr/>
          </p:nvSpPr>
          <p:spPr>
            <a:xfrm>
              <a:off x="8535904" y="1486923"/>
              <a:ext cx="204187" cy="4991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0" name="Rectangle 169"/>
            <p:cNvSpPr/>
            <p:nvPr/>
          </p:nvSpPr>
          <p:spPr>
            <a:xfrm>
              <a:off x="8487113" y="1820104"/>
              <a:ext cx="4572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80" name="TextBox 179"/>
          <p:cNvSpPr txBox="1"/>
          <p:nvPr/>
        </p:nvSpPr>
        <p:spPr>
          <a:xfrm>
            <a:off x="399869" y="845759"/>
            <a:ext cx="928459" cy="353943"/>
          </a:xfrm>
          <a:prstGeom prst="rect">
            <a:avLst/>
          </a:prstGeom>
          <a:noFill/>
        </p:spPr>
        <p:txBody>
          <a:bodyPr wrap="none" bIns="0" rtlCol="0">
            <a:spAutoFit/>
          </a:bodyPr>
          <a:lstStyle/>
          <a:p>
            <a:pPr algn="ctr"/>
            <a:r>
              <a:rPr lang="en-US" sz="900" dirty="0">
                <a:solidFill>
                  <a:prstClr val="black"/>
                </a:solidFill>
                <a:latin typeface="Arial" panose="020B0604020202020204" pitchFamily="34" charset="0"/>
                <a:cs typeface="Arial" panose="020B0604020202020204" pitchFamily="34" charset="0"/>
              </a:rPr>
              <a:t>2166-1859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Patriarcas</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1" name="TextBox 180"/>
          <p:cNvSpPr txBox="1"/>
          <p:nvPr/>
        </p:nvSpPr>
        <p:spPr>
          <a:xfrm>
            <a:off x="1713840" y="1554896"/>
            <a:ext cx="91563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Esclavitud</a:t>
            </a:r>
            <a:r>
              <a:rPr lang="en-US" sz="1100" b="1" dirty="0" smtClean="0">
                <a:solidFill>
                  <a:prstClr val="black"/>
                </a:solidFill>
                <a:latin typeface="Arial" panose="020B0604020202020204" pitchFamily="34" charset="0"/>
                <a:cs typeface="Arial" panose="020B0604020202020204" pitchFamily="34" charset="0"/>
              </a:rPr>
              <a:t/>
            </a:r>
            <a:br>
              <a:rPr lang="en-US" sz="1100" b="1" dirty="0" smtClean="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en</a:t>
            </a:r>
            <a:r>
              <a:rPr lang="en-US" sz="1100" b="1" dirty="0" smtClean="0">
                <a:solidFill>
                  <a:prstClr val="black"/>
                </a:solidFill>
                <a:latin typeface="Arial" panose="020B0604020202020204" pitchFamily="34" charset="0"/>
                <a:cs typeface="Arial" panose="020B0604020202020204" pitchFamily="34" charset="0"/>
              </a:rPr>
              <a:t> </a:t>
            </a:r>
            <a:r>
              <a:rPr lang="en-US" sz="1100" b="1" dirty="0" err="1" smtClean="0">
                <a:solidFill>
                  <a:prstClr val="black"/>
                </a:solidFill>
                <a:latin typeface="Arial" panose="020B0604020202020204" pitchFamily="34" charset="0"/>
                <a:cs typeface="Arial" panose="020B0604020202020204" pitchFamily="34" charset="0"/>
              </a:rPr>
              <a:t>Egipto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1859-1445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82" name="TextBox 181"/>
          <p:cNvSpPr txBox="1"/>
          <p:nvPr/>
        </p:nvSpPr>
        <p:spPr>
          <a:xfrm>
            <a:off x="2422444" y="871440"/>
            <a:ext cx="928459" cy="353943"/>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1445-1405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Desierto</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3" name="TextBox 182"/>
          <p:cNvSpPr txBox="1"/>
          <p:nvPr/>
        </p:nvSpPr>
        <p:spPr>
          <a:xfrm>
            <a:off x="2857718" y="1563159"/>
            <a:ext cx="915635" cy="477054"/>
          </a:xfrm>
          <a:prstGeom prst="rect">
            <a:avLst/>
          </a:prstGeom>
          <a:noFill/>
        </p:spPr>
        <p:txBody>
          <a:bodyPr wrap="none" tIns="0" bIns="0" rtlCol="0">
            <a:spAutoFit/>
          </a:bodyPr>
          <a:lstStyle/>
          <a:p>
            <a:pPr algn="ctr"/>
            <a:r>
              <a:rPr lang="en-US" sz="1100" b="1" dirty="0" smtClean="0">
                <a:solidFill>
                  <a:prstClr val="black"/>
                </a:solidFill>
                <a:latin typeface="Arial" panose="020B0604020202020204" pitchFamily="34" charset="0"/>
                <a:cs typeface="Arial" panose="020B0604020202020204" pitchFamily="34" charset="0"/>
              </a:rPr>
              <a:t>Conquista </a:t>
            </a:r>
            <a:br>
              <a:rPr lang="en-US" sz="1100" b="1" dirty="0" smtClean="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de </a:t>
            </a:r>
            <a:r>
              <a:rPr lang="en-US" sz="1100" b="1" dirty="0" err="1" smtClean="0">
                <a:solidFill>
                  <a:prstClr val="black"/>
                </a:solidFill>
                <a:latin typeface="Arial" panose="020B0604020202020204" pitchFamily="34" charset="0"/>
                <a:cs typeface="Arial" panose="020B0604020202020204" pitchFamily="34" charset="0"/>
              </a:rPr>
              <a:t>Canaán</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1405-1300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84" name="TextBox 183"/>
          <p:cNvSpPr txBox="1"/>
          <p:nvPr/>
        </p:nvSpPr>
        <p:spPr>
          <a:xfrm>
            <a:off x="3503475" y="845759"/>
            <a:ext cx="928459" cy="353943"/>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1300-1050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Jueces</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5" name="TextBox 184"/>
          <p:cNvSpPr txBox="1"/>
          <p:nvPr/>
        </p:nvSpPr>
        <p:spPr>
          <a:xfrm>
            <a:off x="4227909" y="1563159"/>
            <a:ext cx="85151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Reino</a:t>
            </a:r>
            <a:r>
              <a:rPr lang="en-US" sz="1100" b="1" dirty="0" smtClean="0">
                <a:solidFill>
                  <a:prstClr val="black"/>
                </a:solidFill>
                <a:latin typeface="Arial" panose="020B0604020202020204" pitchFamily="34" charset="0"/>
                <a:cs typeface="Arial" panose="020B0604020202020204" pitchFamily="34" charset="0"/>
              </a:rPr>
              <a:t/>
            </a:r>
            <a:br>
              <a:rPr lang="en-US" sz="1100" b="1" dirty="0" smtClean="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unido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1050-931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86" name="TextBox 185"/>
          <p:cNvSpPr txBox="1"/>
          <p:nvPr/>
        </p:nvSpPr>
        <p:spPr>
          <a:xfrm>
            <a:off x="4891319" y="697395"/>
            <a:ext cx="787395"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931-722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Reino</a:t>
            </a:r>
            <a:r>
              <a:rPr lang="en-US" sz="1100" b="1" dirty="0" smtClean="0">
                <a:solidFill>
                  <a:prstClr val="black"/>
                </a:solidFill>
                <a:latin typeface="Arial" panose="020B0604020202020204" pitchFamily="34" charset="0"/>
                <a:cs typeface="Arial" panose="020B0604020202020204" pitchFamily="34" charset="0"/>
              </a:rPr>
              <a:t> </a:t>
            </a:r>
            <a:br>
              <a:rPr lang="en-US" sz="1100" b="1" dirty="0" smtClean="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dividido</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7" name="TextBox 186"/>
          <p:cNvSpPr txBox="1"/>
          <p:nvPr/>
        </p:nvSpPr>
        <p:spPr>
          <a:xfrm>
            <a:off x="5535624" y="1563159"/>
            <a:ext cx="78739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Judá</a:t>
            </a:r>
            <a:r>
              <a:rPr lang="en-US" sz="1100" b="1" dirty="0">
                <a:solidFill>
                  <a:prstClr val="black"/>
                </a:solidFill>
                <a:latin typeface="Arial" panose="020B0604020202020204" pitchFamily="34" charset="0"/>
                <a:cs typeface="Arial" panose="020B0604020202020204" pitchFamily="34" charset="0"/>
              </a:rPr>
              <a:t/>
            </a:r>
            <a:br>
              <a:rPr lang="en-US" sz="1100" b="1" dirty="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solo</a:t>
            </a:r>
          </a:p>
          <a:p>
            <a:pPr algn="ctr"/>
            <a:r>
              <a:rPr lang="en-US" sz="900" dirty="0" smtClean="0">
                <a:solidFill>
                  <a:prstClr val="black"/>
                </a:solidFill>
                <a:latin typeface="Arial" panose="020B0604020202020204" pitchFamily="34" charset="0"/>
                <a:cs typeface="Arial" panose="020B0604020202020204" pitchFamily="34" charset="0"/>
              </a:rPr>
              <a:t>722-605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88" name="TextBox 187"/>
          <p:cNvSpPr txBox="1"/>
          <p:nvPr/>
        </p:nvSpPr>
        <p:spPr>
          <a:xfrm>
            <a:off x="5790670" y="703072"/>
            <a:ext cx="1077538"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605-538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Cautiverio</a:t>
            </a:r>
            <a:r>
              <a:rPr lang="en-US" sz="1100" b="1" dirty="0" smtClean="0">
                <a:solidFill>
                  <a:prstClr val="black"/>
                </a:solidFill>
                <a:latin typeface="Arial" panose="020B0604020202020204" pitchFamily="34" charset="0"/>
                <a:cs typeface="Arial" panose="020B0604020202020204" pitchFamily="34" charset="0"/>
              </a:rPr>
              <a:t> </a:t>
            </a:r>
            <a:r>
              <a:rPr lang="en-US" sz="1100" b="1" dirty="0" err="1" smtClean="0">
                <a:solidFill>
                  <a:prstClr val="black"/>
                </a:solidFill>
                <a:latin typeface="Arial" panose="020B0604020202020204" pitchFamily="34" charset="0"/>
                <a:cs typeface="Arial" panose="020B0604020202020204" pitchFamily="34" charset="0"/>
              </a:rPr>
              <a:t>en</a:t>
            </a:r>
            <a:r>
              <a:rPr lang="en-US" sz="1100" b="1" dirty="0">
                <a:solidFill>
                  <a:prstClr val="black"/>
                </a:solidFill>
                <a:latin typeface="Arial" panose="020B0604020202020204" pitchFamily="34" charset="0"/>
                <a:cs typeface="Arial" panose="020B0604020202020204" pitchFamily="34" charset="0"/>
              </a:rPr>
              <a:t/>
            </a:r>
            <a:br>
              <a:rPr lang="en-US" sz="1100" b="1" dirty="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Babilonia</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9" name="TextBox 188"/>
          <p:cNvSpPr txBox="1"/>
          <p:nvPr/>
        </p:nvSpPr>
        <p:spPr>
          <a:xfrm>
            <a:off x="6304095" y="1563159"/>
            <a:ext cx="78739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Retorno</a:t>
            </a:r>
            <a:r>
              <a:rPr lang="en-US" sz="1100" b="1" dirty="0">
                <a:solidFill>
                  <a:prstClr val="black"/>
                </a:solidFill>
                <a:latin typeface="Arial" panose="020B0604020202020204" pitchFamily="34" charset="0"/>
                <a:cs typeface="Arial" panose="020B0604020202020204" pitchFamily="34" charset="0"/>
              </a:rPr>
              <a:t/>
            </a:r>
            <a:br>
              <a:rPr lang="en-US" sz="1100" b="1" dirty="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del </a:t>
            </a:r>
            <a:r>
              <a:rPr lang="en-US" sz="1100" b="1" dirty="0" err="1" smtClean="0">
                <a:solidFill>
                  <a:prstClr val="black"/>
                </a:solidFill>
                <a:latin typeface="Arial" panose="020B0604020202020204" pitchFamily="34" charset="0"/>
                <a:cs typeface="Arial" panose="020B0604020202020204" pitchFamily="34" charset="0"/>
              </a:rPr>
              <a:t>exilio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538-444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90" name="TextBox 189"/>
          <p:cNvSpPr txBox="1"/>
          <p:nvPr/>
        </p:nvSpPr>
        <p:spPr>
          <a:xfrm>
            <a:off x="6976804" y="741101"/>
            <a:ext cx="1305165" cy="477054"/>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444 </a:t>
            </a:r>
            <a:r>
              <a:rPr lang="en-US" sz="900" dirty="0" err="1" smtClean="0">
                <a:solidFill>
                  <a:prstClr val="black"/>
                </a:solidFill>
                <a:latin typeface="Arial" panose="020B0604020202020204" pitchFamily="34" charset="0"/>
                <a:cs typeface="Arial" panose="020B0604020202020204" pitchFamily="34" charset="0"/>
              </a:rPr>
              <a:t>aC</a:t>
            </a:r>
            <a:r>
              <a:rPr lang="en-US" sz="900" dirty="0" smtClean="0">
                <a:solidFill>
                  <a:prstClr val="black"/>
                </a:solidFill>
                <a:latin typeface="Arial" panose="020B0604020202020204" pitchFamily="34" charset="0"/>
                <a:cs typeface="Arial" panose="020B0604020202020204" pitchFamily="34" charset="0"/>
              </a:rPr>
              <a:t> - ~4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Años</a:t>
            </a:r>
            <a:r>
              <a:rPr lang="en-US" sz="1100" b="1" dirty="0" smtClean="0">
                <a:solidFill>
                  <a:prstClr val="black"/>
                </a:solidFill>
                <a:latin typeface="Arial" panose="020B0604020202020204" pitchFamily="34" charset="0"/>
                <a:cs typeface="Arial" panose="020B0604020202020204" pitchFamily="34" charset="0"/>
              </a:rPr>
              <a:t> de </a:t>
            </a:r>
            <a:r>
              <a:rPr lang="en-US" sz="1100" b="1" dirty="0" err="1" smtClean="0">
                <a:solidFill>
                  <a:prstClr val="black"/>
                </a:solidFill>
                <a:latin typeface="Arial" panose="020B0604020202020204" pitchFamily="34" charset="0"/>
                <a:cs typeface="Arial" panose="020B0604020202020204" pitchFamily="34" charset="0"/>
              </a:rPr>
              <a:t>silencio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800" dirty="0" smtClean="0">
                <a:solidFill>
                  <a:prstClr val="black"/>
                </a:solidFill>
                <a:latin typeface="Arial" panose="020B0604020202020204" pitchFamily="34" charset="0"/>
                <a:cs typeface="Arial" panose="020B0604020202020204" pitchFamily="34" charset="0"/>
              </a:rPr>
              <a:t>(Intertestamental)</a:t>
            </a:r>
          </a:p>
        </p:txBody>
      </p:sp>
      <p:sp>
        <p:nvSpPr>
          <p:cNvPr id="191" name="TextBox 190"/>
          <p:cNvSpPr txBox="1"/>
          <p:nvPr/>
        </p:nvSpPr>
        <p:spPr>
          <a:xfrm>
            <a:off x="7932367" y="1554853"/>
            <a:ext cx="877163" cy="477054"/>
          </a:xfrm>
          <a:prstGeom prst="rect">
            <a:avLst/>
          </a:prstGeom>
          <a:noFill/>
        </p:spPr>
        <p:txBody>
          <a:bodyPr wrap="none" tIns="0" bIns="0" rtlCol="0">
            <a:spAutoFit/>
          </a:bodyPr>
          <a:lstStyle/>
          <a:p>
            <a:pPr algn="ctr"/>
            <a:r>
              <a:rPr lang="en-US" sz="1100" b="1" dirty="0" smtClean="0">
                <a:solidFill>
                  <a:prstClr val="black"/>
                </a:solidFill>
                <a:latin typeface="Arial" panose="020B0604020202020204" pitchFamily="34" charset="0"/>
                <a:cs typeface="Arial" panose="020B0604020202020204" pitchFamily="34" charset="0"/>
              </a:rPr>
              <a:t>Vida de</a:t>
            </a:r>
            <a:br>
              <a:rPr lang="en-US" sz="1100" b="1" dirty="0" smtClean="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Cristo</a:t>
            </a:r>
          </a:p>
          <a:p>
            <a:pPr algn="ctr"/>
            <a:r>
              <a:rPr lang="en-US" sz="900" dirty="0" smtClean="0">
                <a:solidFill>
                  <a:prstClr val="black"/>
                </a:solidFill>
                <a:latin typeface="Arial" panose="020B0604020202020204" pitchFamily="34" charset="0"/>
                <a:cs typeface="Arial" panose="020B0604020202020204" pitchFamily="34" charset="0"/>
              </a:rPr>
              <a:t>4 BC – 30 </a:t>
            </a:r>
            <a:r>
              <a:rPr lang="en-US" sz="900" dirty="0" err="1" smtClean="0">
                <a:solidFill>
                  <a:prstClr val="black"/>
                </a:solidFill>
                <a:latin typeface="Arial" panose="020B0604020202020204" pitchFamily="34" charset="0"/>
                <a:cs typeface="Arial" panose="020B0604020202020204" pitchFamily="34" charset="0"/>
              </a:rPr>
              <a:t>dC</a:t>
            </a:r>
            <a:endParaRPr lang="en-US" sz="900" dirty="0">
              <a:solidFill>
                <a:prstClr val="black"/>
              </a:solidFill>
              <a:latin typeface="Arial" panose="020B0604020202020204" pitchFamily="34" charset="0"/>
              <a:cs typeface="Arial" panose="020B0604020202020204" pitchFamily="34" charset="0"/>
            </a:endParaRPr>
          </a:p>
        </p:txBody>
      </p:sp>
      <p:sp>
        <p:nvSpPr>
          <p:cNvPr id="192" name="TextBox 191"/>
          <p:cNvSpPr txBox="1"/>
          <p:nvPr/>
        </p:nvSpPr>
        <p:spPr>
          <a:xfrm>
            <a:off x="8197096" y="708346"/>
            <a:ext cx="881973"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30-90 </a:t>
            </a:r>
            <a:r>
              <a:rPr lang="en-US" sz="900" dirty="0" err="1" smtClean="0">
                <a:solidFill>
                  <a:prstClr val="black"/>
                </a:solidFill>
                <a:latin typeface="Arial" panose="020B0604020202020204" pitchFamily="34" charset="0"/>
                <a:cs typeface="Arial" panose="020B0604020202020204" pitchFamily="34" charset="0"/>
              </a:rPr>
              <a:t>dC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smtClean="0">
                <a:solidFill>
                  <a:prstClr val="black"/>
                </a:solidFill>
                <a:latin typeface="Arial" panose="020B0604020202020204" pitchFamily="34" charset="0"/>
                <a:cs typeface="Arial" panose="020B0604020202020204" pitchFamily="34" charset="0"/>
              </a:rPr>
              <a:t>La </a:t>
            </a:r>
            <a:r>
              <a:rPr lang="en-US" sz="1100" b="1" dirty="0" err="1" smtClean="0">
                <a:solidFill>
                  <a:prstClr val="black"/>
                </a:solidFill>
                <a:latin typeface="Arial" panose="020B0604020202020204" pitchFamily="34" charset="0"/>
                <a:cs typeface="Arial" panose="020B0604020202020204" pitchFamily="34" charset="0"/>
              </a:rPr>
              <a:t>iglesia</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1100" b="1" dirty="0" smtClean="0">
                <a:solidFill>
                  <a:prstClr val="black"/>
                </a:solidFill>
                <a:latin typeface="Arial" panose="020B0604020202020204" pitchFamily="34" charset="0"/>
                <a:cs typeface="Arial" panose="020B0604020202020204" pitchFamily="34" charset="0"/>
              </a:rPr>
              <a:t>Era del NT</a:t>
            </a:r>
          </a:p>
        </p:txBody>
      </p:sp>
    </p:spTree>
    <p:extLst>
      <p:ext uri="{BB962C8B-B14F-4D97-AF65-F5344CB8AC3E}">
        <p14:creationId xmlns:p14="http://schemas.microsoft.com/office/powerpoint/2010/main" val="220896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p:cTn id="7" dur="1000" fill="hold"/>
                                        <p:tgtEl>
                                          <p:spTgt spid="77"/>
                                        </p:tgtEl>
                                        <p:attrNameLst>
                                          <p:attrName>ppt_w</p:attrName>
                                        </p:attrNameLst>
                                      </p:cBhvr>
                                      <p:tavLst>
                                        <p:tav tm="0">
                                          <p:val>
                                            <p:fltVal val="0"/>
                                          </p:val>
                                        </p:tav>
                                        <p:tav tm="100000">
                                          <p:val>
                                            <p:strVal val="#ppt_w"/>
                                          </p:val>
                                        </p:tav>
                                      </p:tavLst>
                                    </p:anim>
                                    <p:anim calcmode="lin" valueType="num">
                                      <p:cBhvr>
                                        <p:cTn id="8" dur="1000" fill="hold"/>
                                        <p:tgtEl>
                                          <p:spTgt spid="77"/>
                                        </p:tgtEl>
                                        <p:attrNameLst>
                                          <p:attrName>ppt_h</p:attrName>
                                        </p:attrNameLst>
                                      </p:cBhvr>
                                      <p:tavLst>
                                        <p:tav tm="0">
                                          <p:val>
                                            <p:fltVal val="0"/>
                                          </p:val>
                                        </p:tav>
                                        <p:tav tm="100000">
                                          <p:val>
                                            <p:strVal val="#ppt_h"/>
                                          </p:val>
                                        </p:tav>
                                      </p:tavLst>
                                    </p:anim>
                                    <p:anim calcmode="lin" valueType="num">
                                      <p:cBhvr>
                                        <p:cTn id="9" dur="1000" fill="hold"/>
                                        <p:tgtEl>
                                          <p:spTgt spid="77"/>
                                        </p:tgtEl>
                                        <p:attrNameLst>
                                          <p:attrName>style.rotation</p:attrName>
                                        </p:attrNameLst>
                                      </p:cBhvr>
                                      <p:tavLst>
                                        <p:tav tm="0">
                                          <p:val>
                                            <p:fltVal val="90"/>
                                          </p:val>
                                        </p:tav>
                                        <p:tav tm="100000">
                                          <p:val>
                                            <p:fltVal val="0"/>
                                          </p:val>
                                        </p:tav>
                                      </p:tavLst>
                                    </p:anim>
                                    <p:animEffect transition="in" filter="fade">
                                      <p:cBhvr>
                                        <p:cTn id="10" dur="1000"/>
                                        <p:tgtEl>
                                          <p:spTgt spid="7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wipe(down)">
                                      <p:cBhvr>
                                        <p:cTn id="15" dur="500"/>
                                        <p:tgtEl>
                                          <p:spTgt spid="8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9"/>
                                        </p:tgtEl>
                                        <p:attrNameLst>
                                          <p:attrName>style.visibility</p:attrName>
                                        </p:attrNameLst>
                                      </p:cBhvr>
                                      <p:to>
                                        <p:strVal val="visible"/>
                                      </p:to>
                                    </p:set>
                                    <p:animEffect transition="in" filter="wipe(down)">
                                      <p:cBhvr>
                                        <p:cTn id="20" dur="500"/>
                                        <p:tgtEl>
                                          <p:spTgt spid="1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30"/>
                                        </p:tgtEl>
                                        <p:attrNameLst>
                                          <p:attrName>style.visibility</p:attrName>
                                        </p:attrNameLst>
                                      </p:cBhvr>
                                      <p:to>
                                        <p:strVal val="visible"/>
                                      </p:to>
                                    </p:set>
                                    <p:animEffect transition="in" filter="wipe(up)">
                                      <p:cBhvr>
                                        <p:cTn id="25" dur="500"/>
                                        <p:tgtEl>
                                          <p:spTgt spid="130"/>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32"/>
                                        </p:tgtEl>
                                        <p:attrNameLst>
                                          <p:attrName>style.visibility</p:attrName>
                                        </p:attrNameLst>
                                      </p:cBhvr>
                                      <p:to>
                                        <p:strVal val="visible"/>
                                      </p:to>
                                    </p:set>
                                    <p:anim calcmode="lin" valueType="num">
                                      <p:cBhvr>
                                        <p:cTn id="30" dur="1000" fill="hold"/>
                                        <p:tgtEl>
                                          <p:spTgt spid="132"/>
                                        </p:tgtEl>
                                        <p:attrNameLst>
                                          <p:attrName>ppt_w</p:attrName>
                                        </p:attrNameLst>
                                      </p:cBhvr>
                                      <p:tavLst>
                                        <p:tav tm="0">
                                          <p:val>
                                            <p:fltVal val="0"/>
                                          </p:val>
                                        </p:tav>
                                        <p:tav tm="100000">
                                          <p:val>
                                            <p:strVal val="#ppt_w"/>
                                          </p:val>
                                        </p:tav>
                                      </p:tavLst>
                                    </p:anim>
                                    <p:anim calcmode="lin" valueType="num">
                                      <p:cBhvr>
                                        <p:cTn id="31" dur="1000" fill="hold"/>
                                        <p:tgtEl>
                                          <p:spTgt spid="132"/>
                                        </p:tgtEl>
                                        <p:attrNameLst>
                                          <p:attrName>ppt_h</p:attrName>
                                        </p:attrNameLst>
                                      </p:cBhvr>
                                      <p:tavLst>
                                        <p:tav tm="0">
                                          <p:val>
                                            <p:fltVal val="0"/>
                                          </p:val>
                                        </p:tav>
                                        <p:tav tm="100000">
                                          <p:val>
                                            <p:strVal val="#ppt_h"/>
                                          </p:val>
                                        </p:tav>
                                      </p:tavLst>
                                    </p:anim>
                                    <p:anim calcmode="lin" valueType="num">
                                      <p:cBhvr>
                                        <p:cTn id="32" dur="1000" fill="hold"/>
                                        <p:tgtEl>
                                          <p:spTgt spid="132"/>
                                        </p:tgtEl>
                                        <p:attrNameLst>
                                          <p:attrName>style.rotation</p:attrName>
                                        </p:attrNameLst>
                                      </p:cBhvr>
                                      <p:tavLst>
                                        <p:tav tm="0">
                                          <p:val>
                                            <p:fltVal val="90"/>
                                          </p:val>
                                        </p:tav>
                                        <p:tav tm="100000">
                                          <p:val>
                                            <p:fltVal val="0"/>
                                          </p:val>
                                        </p:tav>
                                      </p:tavLst>
                                    </p:anim>
                                    <p:animEffect transition="in" filter="fade">
                                      <p:cBhvr>
                                        <p:cTn id="33" dur="1000"/>
                                        <p:tgtEl>
                                          <p:spTgt spid="13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33"/>
                                        </p:tgtEl>
                                        <p:attrNameLst>
                                          <p:attrName>style.visibility</p:attrName>
                                        </p:attrNameLst>
                                      </p:cBhvr>
                                      <p:to>
                                        <p:strVal val="visible"/>
                                      </p:to>
                                    </p:set>
                                    <p:anim calcmode="lin" valueType="num">
                                      <p:cBhvr>
                                        <p:cTn id="38" dur="500" fill="hold"/>
                                        <p:tgtEl>
                                          <p:spTgt spid="133"/>
                                        </p:tgtEl>
                                        <p:attrNameLst>
                                          <p:attrName>ppt_w</p:attrName>
                                        </p:attrNameLst>
                                      </p:cBhvr>
                                      <p:tavLst>
                                        <p:tav tm="0">
                                          <p:val>
                                            <p:fltVal val="0"/>
                                          </p:val>
                                        </p:tav>
                                        <p:tav tm="100000">
                                          <p:val>
                                            <p:strVal val="#ppt_w"/>
                                          </p:val>
                                        </p:tav>
                                      </p:tavLst>
                                    </p:anim>
                                    <p:anim calcmode="lin" valueType="num">
                                      <p:cBhvr>
                                        <p:cTn id="39" dur="500" fill="hold"/>
                                        <p:tgtEl>
                                          <p:spTgt spid="133"/>
                                        </p:tgtEl>
                                        <p:attrNameLst>
                                          <p:attrName>ppt_h</p:attrName>
                                        </p:attrNameLst>
                                      </p:cBhvr>
                                      <p:tavLst>
                                        <p:tav tm="0">
                                          <p:val>
                                            <p:fltVal val="0"/>
                                          </p:val>
                                        </p:tav>
                                        <p:tav tm="100000">
                                          <p:val>
                                            <p:strVal val="#ppt_h"/>
                                          </p:val>
                                        </p:tav>
                                      </p:tavLst>
                                    </p:anim>
                                    <p:animEffect transition="in" filter="fade">
                                      <p:cBhvr>
                                        <p:cTn id="40" dur="500"/>
                                        <p:tgtEl>
                                          <p:spTgt spid="13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36"/>
                                        </p:tgtEl>
                                        <p:attrNameLst>
                                          <p:attrName>style.visibility</p:attrName>
                                        </p:attrNameLst>
                                      </p:cBhvr>
                                      <p:to>
                                        <p:strVal val="visible"/>
                                      </p:to>
                                    </p:set>
                                    <p:animEffect transition="in" filter="wipe(up)">
                                      <p:cBhvr>
                                        <p:cTn id="45" dur="500"/>
                                        <p:tgtEl>
                                          <p:spTgt spid="13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151"/>
                                        </p:tgtEl>
                                        <p:attrNameLst>
                                          <p:attrName>style.visibility</p:attrName>
                                        </p:attrNameLst>
                                      </p:cBhvr>
                                      <p:to>
                                        <p:strVal val="visible"/>
                                      </p:to>
                                    </p:set>
                                    <p:animEffect transition="in" filter="wipe(up)">
                                      <p:cBhvr>
                                        <p:cTn id="50" dur="500"/>
                                        <p:tgtEl>
                                          <p:spTgt spid="15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152"/>
                                        </p:tgtEl>
                                        <p:attrNameLst>
                                          <p:attrName>style.visibility</p:attrName>
                                        </p:attrNameLst>
                                      </p:cBhvr>
                                      <p:to>
                                        <p:strVal val="visible"/>
                                      </p:to>
                                    </p:set>
                                    <p:animEffect transition="in" filter="wipe(up)">
                                      <p:cBhvr>
                                        <p:cTn id="55" dur="500"/>
                                        <p:tgtEl>
                                          <p:spTgt spid="15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153"/>
                                        </p:tgtEl>
                                        <p:attrNameLst>
                                          <p:attrName>style.visibility</p:attrName>
                                        </p:attrNameLst>
                                      </p:cBhvr>
                                      <p:to>
                                        <p:strVal val="visible"/>
                                      </p:to>
                                    </p:set>
                                    <p:animEffect transition="in" filter="wipe(up)">
                                      <p:cBhvr>
                                        <p:cTn id="60" dur="500"/>
                                        <p:tgtEl>
                                          <p:spTgt spid="15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154"/>
                                        </p:tgtEl>
                                        <p:attrNameLst>
                                          <p:attrName>style.visibility</p:attrName>
                                        </p:attrNameLst>
                                      </p:cBhvr>
                                      <p:to>
                                        <p:strVal val="visible"/>
                                      </p:to>
                                    </p:set>
                                    <p:animEffect transition="in" filter="wipe(up)">
                                      <p:cBhvr>
                                        <p:cTn id="65" dur="500"/>
                                        <p:tgtEl>
                                          <p:spTgt spid="15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155"/>
                                        </p:tgtEl>
                                        <p:attrNameLst>
                                          <p:attrName>style.visibility</p:attrName>
                                        </p:attrNameLst>
                                      </p:cBhvr>
                                      <p:to>
                                        <p:strVal val="visible"/>
                                      </p:to>
                                    </p:set>
                                    <p:animEffect transition="in" filter="wipe(up)">
                                      <p:cBhvr>
                                        <p:cTn id="70" dur="500"/>
                                        <p:tgtEl>
                                          <p:spTgt spid="155"/>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156"/>
                                        </p:tgtEl>
                                        <p:attrNameLst>
                                          <p:attrName>style.visibility</p:attrName>
                                        </p:attrNameLst>
                                      </p:cBhvr>
                                      <p:to>
                                        <p:strVal val="visible"/>
                                      </p:to>
                                    </p:set>
                                    <p:animEffect transition="in" filter="wipe(up)">
                                      <p:cBhvr>
                                        <p:cTn id="75" dur="500"/>
                                        <p:tgtEl>
                                          <p:spTgt spid="156"/>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49"/>
                                        </p:tgtEl>
                                        <p:attrNameLst>
                                          <p:attrName>style.visibility</p:attrName>
                                        </p:attrNameLst>
                                      </p:cBhvr>
                                      <p:to>
                                        <p:strVal val="visible"/>
                                      </p:to>
                                    </p:set>
                                    <p:animEffect transition="in" filter="wipe(down)">
                                      <p:cBhvr>
                                        <p:cTn id="80" dur="500"/>
                                        <p:tgtEl>
                                          <p:spTgt spid="14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150"/>
                                        </p:tgtEl>
                                        <p:attrNameLst>
                                          <p:attrName>style.visibility</p:attrName>
                                        </p:attrNameLst>
                                      </p:cBhvr>
                                      <p:to>
                                        <p:strVal val="visible"/>
                                      </p:to>
                                    </p:set>
                                    <p:animEffect transition="in" filter="wipe(down)">
                                      <p:cBhvr>
                                        <p:cTn id="85" dur="500"/>
                                        <p:tgtEl>
                                          <p:spTgt spid="150"/>
                                        </p:tgtEl>
                                      </p:cBhvr>
                                    </p:animEffect>
                                  </p:childTnLst>
                                </p:cTn>
                              </p:par>
                            </p:childTnLst>
                          </p:cTn>
                        </p:par>
                      </p:childTnLst>
                    </p:cTn>
                  </p:par>
                  <p:par>
                    <p:cTn id="86" fill="hold">
                      <p:stCondLst>
                        <p:cond delay="indefinite"/>
                      </p:stCondLst>
                      <p:childTnLst>
                        <p:par>
                          <p:cTn id="87" fill="hold">
                            <p:stCondLst>
                              <p:cond delay="0"/>
                            </p:stCondLst>
                            <p:childTnLst>
                              <p:par>
                                <p:cTn id="88" presetID="0" presetClass="path" presetSubtype="0" accel="50000" decel="50000" fill="hold" grpId="0" nodeType="clickEffect">
                                  <p:stCondLst>
                                    <p:cond delay="0"/>
                                  </p:stCondLst>
                                  <p:childTnLst>
                                    <p:animMotion origin="layout" path="M 0 0 C 0.00035 0.04953 0.00087 0.09907 0.00191 0.14977 C 0.00295 0.20046 0.01927 0.2537 0.0066 0.3044 C -0.00608 0.35509 -0.04028 0.40463 -0.07448 0.45416 " pathEditMode="relative" ptsTypes="aaaA">
                                      <p:cBhvr>
                                        <p:cTn id="89" dur="2000" fill="hold"/>
                                        <p:tgtEl>
                                          <p:spTgt spid="186"/>
                                        </p:tgtEl>
                                        <p:attrNameLst>
                                          <p:attrName>ppt_x</p:attrName>
                                          <p:attrName>ppt_y</p:attrName>
                                        </p:attrNameLst>
                                      </p:cBhvr>
                                    </p:animMotion>
                                  </p:childTnLst>
                                </p:cTn>
                              </p:par>
                            </p:childTnLst>
                          </p:cTn>
                        </p:par>
                        <p:par>
                          <p:cTn id="90" fill="hold">
                            <p:stCondLst>
                              <p:cond delay="2000"/>
                            </p:stCondLst>
                            <p:childTnLst>
                              <p:par>
                                <p:cTn id="91" presetID="31" presetClass="exit" presetSubtype="0" fill="hold" grpId="1" nodeType="afterEffect">
                                  <p:stCondLst>
                                    <p:cond delay="0"/>
                                  </p:stCondLst>
                                  <p:childTnLst>
                                    <p:anim calcmode="lin" valueType="num">
                                      <p:cBhvr>
                                        <p:cTn id="92" dur="1500"/>
                                        <p:tgtEl>
                                          <p:spTgt spid="186"/>
                                        </p:tgtEl>
                                        <p:attrNameLst>
                                          <p:attrName>ppt_w</p:attrName>
                                        </p:attrNameLst>
                                      </p:cBhvr>
                                      <p:tavLst>
                                        <p:tav tm="0">
                                          <p:val>
                                            <p:strVal val="ppt_w"/>
                                          </p:val>
                                        </p:tav>
                                        <p:tav tm="100000">
                                          <p:val>
                                            <p:fltVal val="0"/>
                                          </p:val>
                                        </p:tav>
                                      </p:tavLst>
                                    </p:anim>
                                    <p:anim calcmode="lin" valueType="num">
                                      <p:cBhvr>
                                        <p:cTn id="93" dur="1500"/>
                                        <p:tgtEl>
                                          <p:spTgt spid="186"/>
                                        </p:tgtEl>
                                        <p:attrNameLst>
                                          <p:attrName>ppt_h</p:attrName>
                                        </p:attrNameLst>
                                      </p:cBhvr>
                                      <p:tavLst>
                                        <p:tav tm="0">
                                          <p:val>
                                            <p:strVal val="ppt_h"/>
                                          </p:val>
                                        </p:tav>
                                        <p:tav tm="100000">
                                          <p:val>
                                            <p:fltVal val="0"/>
                                          </p:val>
                                        </p:tav>
                                      </p:tavLst>
                                    </p:anim>
                                    <p:anim calcmode="lin" valueType="num">
                                      <p:cBhvr>
                                        <p:cTn id="94" dur="1500"/>
                                        <p:tgtEl>
                                          <p:spTgt spid="186"/>
                                        </p:tgtEl>
                                        <p:attrNameLst>
                                          <p:attrName>style.rotation</p:attrName>
                                        </p:attrNameLst>
                                      </p:cBhvr>
                                      <p:tavLst>
                                        <p:tav tm="0">
                                          <p:val>
                                            <p:fltVal val="0"/>
                                          </p:val>
                                        </p:tav>
                                        <p:tav tm="100000">
                                          <p:val>
                                            <p:fltVal val="90"/>
                                          </p:val>
                                        </p:tav>
                                      </p:tavLst>
                                    </p:anim>
                                    <p:animEffect transition="out" filter="fade">
                                      <p:cBhvr>
                                        <p:cTn id="95" dur="1500"/>
                                        <p:tgtEl>
                                          <p:spTgt spid="186"/>
                                        </p:tgtEl>
                                      </p:cBhvr>
                                    </p:animEffect>
                                    <p:set>
                                      <p:cBhvr>
                                        <p:cTn id="96" dur="1" fill="hold">
                                          <p:stCondLst>
                                            <p:cond delay="1499"/>
                                          </p:stCondLst>
                                        </p:cTn>
                                        <p:tgtEl>
                                          <p:spTgt spid="1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150" grpId="0" animBg="1"/>
      <p:bldP spid="186" grpId="0"/>
      <p:bldP spid="186" grpId="1"/>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65" y="-362308"/>
            <a:ext cx="9144000" cy="155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532269" y="-640148"/>
            <a:ext cx="914400" cy="15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5866"/>
            <a:ext cx="9145905"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6" name="TextBox 125"/>
          <p:cNvSpPr txBox="1"/>
          <p:nvPr/>
        </p:nvSpPr>
        <p:spPr>
          <a:xfrm>
            <a:off x="77153" y="462787"/>
            <a:ext cx="1291273" cy="307777"/>
          </a:xfrm>
          <a:prstGeom prst="rect">
            <a:avLst/>
          </a:prstGeom>
          <a:solidFill>
            <a:srgbClr val="FFC000"/>
          </a:solidFill>
        </p:spPr>
        <p:txBody>
          <a:bodyPr wrap="square" rtlCol="0">
            <a:spAutoFit/>
          </a:bodyPr>
          <a:lstStyle/>
          <a:p>
            <a:r>
              <a:rPr lang="es-ES" sz="1400" b="1" dirty="0" err="1" smtClean="0"/>
              <a:t>Nabopolasar</a:t>
            </a:r>
            <a:endParaRPr lang="en-US" sz="1400" b="1" dirty="0"/>
          </a:p>
        </p:txBody>
      </p:sp>
      <p:sp>
        <p:nvSpPr>
          <p:cNvPr id="128" name="TextBox 127"/>
          <p:cNvSpPr txBox="1"/>
          <p:nvPr/>
        </p:nvSpPr>
        <p:spPr>
          <a:xfrm>
            <a:off x="1524953" y="462787"/>
            <a:ext cx="1447800" cy="307777"/>
          </a:xfrm>
          <a:prstGeom prst="rect">
            <a:avLst/>
          </a:prstGeom>
          <a:solidFill>
            <a:srgbClr val="FFC000"/>
          </a:solidFill>
        </p:spPr>
        <p:txBody>
          <a:bodyPr wrap="square" rtlCol="0">
            <a:spAutoFit/>
          </a:bodyPr>
          <a:lstStyle/>
          <a:p>
            <a:r>
              <a:rPr lang="es-ES" sz="1400" b="1" dirty="0" smtClean="0"/>
              <a:t>Nabucodonosor</a:t>
            </a:r>
            <a:endParaRPr lang="en-US" sz="1400" b="1" dirty="0"/>
          </a:p>
        </p:txBody>
      </p:sp>
      <p:sp>
        <p:nvSpPr>
          <p:cNvPr id="129" name="TextBox 128"/>
          <p:cNvSpPr txBox="1"/>
          <p:nvPr/>
        </p:nvSpPr>
        <p:spPr>
          <a:xfrm>
            <a:off x="4039553" y="462787"/>
            <a:ext cx="1447800" cy="307777"/>
          </a:xfrm>
          <a:prstGeom prst="rect">
            <a:avLst/>
          </a:prstGeom>
          <a:solidFill>
            <a:srgbClr val="FFC000"/>
          </a:solidFill>
        </p:spPr>
        <p:txBody>
          <a:bodyPr wrap="square" rtlCol="0">
            <a:spAutoFit/>
          </a:bodyPr>
          <a:lstStyle/>
          <a:p>
            <a:r>
              <a:rPr lang="es-ES" sz="1400" b="1" dirty="0" err="1" smtClean="0"/>
              <a:t>Evil</a:t>
            </a:r>
            <a:r>
              <a:rPr lang="es-ES" sz="1400" b="1" dirty="0" smtClean="0"/>
              <a:t> </a:t>
            </a:r>
            <a:r>
              <a:rPr lang="es-ES" sz="1400" b="1" dirty="0" err="1" smtClean="0"/>
              <a:t>Merodac</a:t>
            </a:r>
            <a:endParaRPr lang="en-US" sz="1400" b="1" dirty="0"/>
          </a:p>
        </p:txBody>
      </p:sp>
      <p:sp>
        <p:nvSpPr>
          <p:cNvPr id="133" name="TextBox 132"/>
          <p:cNvSpPr txBox="1"/>
          <p:nvPr/>
        </p:nvSpPr>
        <p:spPr>
          <a:xfrm>
            <a:off x="5868829" y="462787"/>
            <a:ext cx="1447800" cy="307777"/>
          </a:xfrm>
          <a:prstGeom prst="rect">
            <a:avLst/>
          </a:prstGeom>
          <a:solidFill>
            <a:srgbClr val="FFC000"/>
          </a:solidFill>
        </p:spPr>
        <p:txBody>
          <a:bodyPr wrap="square" rtlCol="0">
            <a:spAutoFit/>
          </a:bodyPr>
          <a:lstStyle/>
          <a:p>
            <a:r>
              <a:rPr lang="es-ES" sz="1400" b="1" dirty="0" err="1" smtClean="0"/>
              <a:t>Nabonido</a:t>
            </a:r>
            <a:endParaRPr lang="en-US" sz="1400" b="1" dirty="0"/>
          </a:p>
        </p:txBody>
      </p:sp>
      <p:sp>
        <p:nvSpPr>
          <p:cNvPr id="134" name="TextBox 133"/>
          <p:cNvSpPr txBox="1"/>
          <p:nvPr/>
        </p:nvSpPr>
        <p:spPr>
          <a:xfrm>
            <a:off x="7544753" y="178293"/>
            <a:ext cx="685800" cy="307777"/>
          </a:xfrm>
          <a:prstGeom prst="rect">
            <a:avLst/>
          </a:prstGeom>
          <a:solidFill>
            <a:schemeClr val="accent3">
              <a:lumMod val="60000"/>
              <a:lumOff val="40000"/>
            </a:schemeClr>
          </a:solidFill>
        </p:spPr>
        <p:txBody>
          <a:bodyPr wrap="square" rtlCol="0">
            <a:spAutoFit/>
          </a:bodyPr>
          <a:lstStyle/>
          <a:p>
            <a:r>
              <a:rPr lang="es-ES" sz="1400" b="1" dirty="0" smtClean="0"/>
              <a:t>Ciro</a:t>
            </a:r>
            <a:endParaRPr lang="en-US" sz="1400" b="1" dirty="0"/>
          </a:p>
        </p:txBody>
      </p:sp>
      <p:sp>
        <p:nvSpPr>
          <p:cNvPr id="135" name="TextBox 134"/>
          <p:cNvSpPr txBox="1"/>
          <p:nvPr/>
        </p:nvSpPr>
        <p:spPr>
          <a:xfrm rot="2943153">
            <a:off x="8287130" y="462120"/>
            <a:ext cx="914400" cy="307777"/>
          </a:xfrm>
          <a:prstGeom prst="rect">
            <a:avLst/>
          </a:prstGeom>
          <a:solidFill>
            <a:schemeClr val="accent3">
              <a:lumMod val="60000"/>
              <a:lumOff val="40000"/>
            </a:schemeClr>
          </a:solidFill>
        </p:spPr>
        <p:txBody>
          <a:bodyPr wrap="square" rtlCol="0">
            <a:spAutoFit/>
          </a:bodyPr>
          <a:lstStyle/>
          <a:p>
            <a:r>
              <a:rPr lang="es-ES" sz="1400" b="1" dirty="0" err="1" smtClean="0"/>
              <a:t>Cambises</a:t>
            </a:r>
            <a:endParaRPr lang="en-US" sz="1400" b="1" dirty="0"/>
          </a:p>
        </p:txBody>
      </p:sp>
      <p:sp>
        <p:nvSpPr>
          <p:cNvPr id="136" name="TextBox 135"/>
          <p:cNvSpPr txBox="1"/>
          <p:nvPr/>
        </p:nvSpPr>
        <p:spPr>
          <a:xfrm>
            <a:off x="781732" y="212160"/>
            <a:ext cx="381000" cy="307777"/>
          </a:xfrm>
          <a:prstGeom prst="rect">
            <a:avLst/>
          </a:prstGeom>
          <a:solidFill>
            <a:srgbClr val="FFC000"/>
          </a:solidFill>
        </p:spPr>
        <p:txBody>
          <a:bodyPr wrap="square" rtlCol="0">
            <a:spAutoFit/>
          </a:bodyPr>
          <a:lstStyle/>
          <a:p>
            <a:r>
              <a:rPr lang="es-ES" sz="1400" dirty="0" err="1" smtClean="0"/>
              <a:t>aC</a:t>
            </a:r>
            <a:endParaRPr lang="en-US" sz="1400" dirty="0"/>
          </a:p>
        </p:txBody>
      </p:sp>
      <p:sp>
        <p:nvSpPr>
          <p:cNvPr id="137" name="TextBox 136"/>
          <p:cNvSpPr txBox="1"/>
          <p:nvPr/>
        </p:nvSpPr>
        <p:spPr>
          <a:xfrm>
            <a:off x="2248853" y="212160"/>
            <a:ext cx="381000" cy="307777"/>
          </a:xfrm>
          <a:prstGeom prst="rect">
            <a:avLst/>
          </a:prstGeom>
          <a:solidFill>
            <a:srgbClr val="FFC000"/>
          </a:solidFill>
        </p:spPr>
        <p:txBody>
          <a:bodyPr wrap="square" rtlCol="0">
            <a:spAutoFit/>
          </a:bodyPr>
          <a:lstStyle/>
          <a:p>
            <a:r>
              <a:rPr lang="es-ES" sz="1400" dirty="0" err="1" smtClean="0"/>
              <a:t>aC</a:t>
            </a:r>
            <a:endParaRPr lang="en-US" sz="1400" dirty="0"/>
          </a:p>
        </p:txBody>
      </p:sp>
      <p:sp>
        <p:nvSpPr>
          <p:cNvPr id="138" name="TextBox 137"/>
          <p:cNvSpPr txBox="1"/>
          <p:nvPr/>
        </p:nvSpPr>
        <p:spPr>
          <a:xfrm>
            <a:off x="4981913" y="212159"/>
            <a:ext cx="381000" cy="307777"/>
          </a:xfrm>
          <a:prstGeom prst="rect">
            <a:avLst/>
          </a:prstGeom>
          <a:solidFill>
            <a:srgbClr val="FFC000"/>
          </a:solidFill>
        </p:spPr>
        <p:txBody>
          <a:bodyPr wrap="square" rtlCol="0">
            <a:spAutoFit/>
          </a:bodyPr>
          <a:lstStyle/>
          <a:p>
            <a:r>
              <a:rPr lang="es-ES" sz="1400" dirty="0" err="1" smtClean="0"/>
              <a:t>aC</a:t>
            </a:r>
            <a:endParaRPr lang="en-US" sz="1400" dirty="0"/>
          </a:p>
        </p:txBody>
      </p:sp>
      <p:sp>
        <p:nvSpPr>
          <p:cNvPr id="139" name="TextBox 138"/>
          <p:cNvSpPr txBox="1"/>
          <p:nvPr/>
        </p:nvSpPr>
        <p:spPr>
          <a:xfrm>
            <a:off x="6715517" y="212158"/>
            <a:ext cx="381000" cy="307777"/>
          </a:xfrm>
          <a:prstGeom prst="rect">
            <a:avLst/>
          </a:prstGeom>
          <a:solidFill>
            <a:srgbClr val="FFC000"/>
          </a:solidFill>
        </p:spPr>
        <p:txBody>
          <a:bodyPr wrap="square" rtlCol="0">
            <a:spAutoFit/>
          </a:bodyPr>
          <a:lstStyle/>
          <a:p>
            <a:r>
              <a:rPr lang="es-ES" sz="1400" dirty="0" err="1" smtClean="0"/>
              <a:t>aC</a:t>
            </a:r>
            <a:endParaRPr lang="en-US" sz="1400" dirty="0"/>
          </a:p>
        </p:txBody>
      </p:sp>
      <p:sp>
        <p:nvSpPr>
          <p:cNvPr id="140" name="TextBox 139"/>
          <p:cNvSpPr txBox="1"/>
          <p:nvPr/>
        </p:nvSpPr>
        <p:spPr>
          <a:xfrm>
            <a:off x="7937150" y="616008"/>
            <a:ext cx="408245" cy="307777"/>
          </a:xfrm>
          <a:prstGeom prst="rect">
            <a:avLst/>
          </a:prstGeom>
          <a:solidFill>
            <a:schemeClr val="accent3">
              <a:lumMod val="60000"/>
              <a:lumOff val="40000"/>
            </a:schemeClr>
          </a:solidFill>
        </p:spPr>
        <p:txBody>
          <a:bodyPr wrap="square" rtlCol="0">
            <a:spAutoFit/>
          </a:bodyPr>
          <a:lstStyle/>
          <a:p>
            <a:r>
              <a:rPr lang="es-ES" sz="1400" dirty="0" err="1" smtClean="0"/>
              <a:t>aC</a:t>
            </a:r>
            <a:endParaRPr lang="en-US" sz="1400" dirty="0"/>
          </a:p>
        </p:txBody>
      </p:sp>
      <p:sp>
        <p:nvSpPr>
          <p:cNvPr id="141" name="TextBox 140"/>
          <p:cNvSpPr txBox="1"/>
          <p:nvPr/>
        </p:nvSpPr>
        <p:spPr>
          <a:xfrm>
            <a:off x="8751953" y="1110106"/>
            <a:ext cx="408245" cy="307777"/>
          </a:xfrm>
          <a:prstGeom prst="rect">
            <a:avLst/>
          </a:prstGeom>
          <a:solidFill>
            <a:schemeClr val="accent3">
              <a:lumMod val="60000"/>
              <a:lumOff val="40000"/>
            </a:schemeClr>
          </a:solidFill>
        </p:spPr>
        <p:txBody>
          <a:bodyPr wrap="square" rtlCol="0">
            <a:spAutoFit/>
          </a:bodyPr>
          <a:lstStyle/>
          <a:p>
            <a:r>
              <a:rPr lang="es-ES" sz="1400" dirty="0" err="1" smtClean="0"/>
              <a:t>aC</a:t>
            </a:r>
            <a:endParaRPr lang="en-US" sz="1400" dirty="0"/>
          </a:p>
        </p:txBody>
      </p:sp>
      <p:sp>
        <p:nvSpPr>
          <p:cNvPr id="142" name="TextBox 141"/>
          <p:cNvSpPr txBox="1"/>
          <p:nvPr/>
        </p:nvSpPr>
        <p:spPr>
          <a:xfrm>
            <a:off x="7660543" y="2090867"/>
            <a:ext cx="1246445" cy="415498"/>
          </a:xfrm>
          <a:prstGeom prst="rect">
            <a:avLst/>
          </a:prstGeom>
          <a:solidFill>
            <a:schemeClr val="accent3">
              <a:lumMod val="60000"/>
              <a:lumOff val="40000"/>
            </a:schemeClr>
          </a:solidFill>
        </p:spPr>
        <p:txBody>
          <a:bodyPr wrap="square" rtlCol="0">
            <a:spAutoFit/>
          </a:bodyPr>
          <a:lstStyle/>
          <a:p>
            <a:r>
              <a:rPr lang="es-ES" sz="1050" i="1" dirty="0" smtClean="0"/>
              <a:t>Retorno del exilio, 538 </a:t>
            </a:r>
            <a:r>
              <a:rPr lang="es-ES" sz="1050" i="1" dirty="0" err="1" smtClean="0"/>
              <a:t>aC</a:t>
            </a:r>
            <a:endParaRPr lang="en-US" sz="1050" i="1" dirty="0"/>
          </a:p>
        </p:txBody>
      </p:sp>
      <p:sp>
        <p:nvSpPr>
          <p:cNvPr id="143" name="TextBox 142"/>
          <p:cNvSpPr txBox="1"/>
          <p:nvPr/>
        </p:nvSpPr>
        <p:spPr>
          <a:xfrm>
            <a:off x="5639753" y="5207166"/>
            <a:ext cx="381000" cy="307777"/>
          </a:xfrm>
          <a:prstGeom prst="rect">
            <a:avLst/>
          </a:prstGeom>
          <a:solidFill>
            <a:srgbClr val="FFC000"/>
          </a:solidFill>
        </p:spPr>
        <p:txBody>
          <a:bodyPr wrap="square" rtlCol="0">
            <a:spAutoFit/>
          </a:bodyPr>
          <a:lstStyle/>
          <a:p>
            <a:r>
              <a:rPr lang="es-ES" sz="1400" dirty="0" err="1" smtClean="0"/>
              <a:t>aC</a:t>
            </a:r>
            <a:endParaRPr lang="en-US" sz="1400" dirty="0"/>
          </a:p>
        </p:txBody>
      </p:sp>
      <p:sp>
        <p:nvSpPr>
          <p:cNvPr id="144" name="TextBox 143"/>
          <p:cNvSpPr txBox="1"/>
          <p:nvPr/>
        </p:nvSpPr>
        <p:spPr>
          <a:xfrm>
            <a:off x="7129304" y="5221357"/>
            <a:ext cx="374650" cy="307777"/>
          </a:xfrm>
          <a:prstGeom prst="rect">
            <a:avLst/>
          </a:prstGeom>
          <a:solidFill>
            <a:srgbClr val="FFC000"/>
          </a:solidFill>
        </p:spPr>
        <p:txBody>
          <a:bodyPr wrap="square" rtlCol="0">
            <a:spAutoFit/>
          </a:bodyPr>
          <a:lstStyle/>
          <a:p>
            <a:r>
              <a:rPr lang="es-ES" sz="1400" dirty="0" err="1" smtClean="0"/>
              <a:t>aC</a:t>
            </a:r>
            <a:endParaRPr lang="en-US" sz="1400" dirty="0"/>
          </a:p>
        </p:txBody>
      </p:sp>
      <p:sp>
        <p:nvSpPr>
          <p:cNvPr id="145" name="TextBox 144"/>
          <p:cNvSpPr txBox="1"/>
          <p:nvPr/>
        </p:nvSpPr>
        <p:spPr>
          <a:xfrm>
            <a:off x="4763453" y="4979914"/>
            <a:ext cx="1447800" cy="307777"/>
          </a:xfrm>
          <a:prstGeom prst="rect">
            <a:avLst/>
          </a:prstGeom>
          <a:solidFill>
            <a:srgbClr val="FFC000"/>
          </a:solidFill>
        </p:spPr>
        <p:txBody>
          <a:bodyPr wrap="square" rtlCol="0">
            <a:spAutoFit/>
          </a:bodyPr>
          <a:lstStyle/>
          <a:p>
            <a:r>
              <a:rPr lang="es-ES" sz="1400" b="1" dirty="0" err="1" smtClean="0"/>
              <a:t>Neriglasar</a:t>
            </a:r>
            <a:endParaRPr lang="en-US" sz="1400" b="1" dirty="0"/>
          </a:p>
        </p:txBody>
      </p:sp>
      <p:sp>
        <p:nvSpPr>
          <p:cNvPr id="146" name="TextBox 145"/>
          <p:cNvSpPr txBox="1"/>
          <p:nvPr/>
        </p:nvSpPr>
        <p:spPr>
          <a:xfrm>
            <a:off x="6249353" y="4979914"/>
            <a:ext cx="1219200" cy="307777"/>
          </a:xfrm>
          <a:prstGeom prst="rect">
            <a:avLst/>
          </a:prstGeom>
          <a:solidFill>
            <a:srgbClr val="FFC000"/>
          </a:solidFill>
        </p:spPr>
        <p:txBody>
          <a:bodyPr wrap="square" rtlCol="0">
            <a:spAutoFit/>
          </a:bodyPr>
          <a:lstStyle/>
          <a:p>
            <a:r>
              <a:rPr lang="es-ES" sz="1400" b="1" dirty="0" err="1" smtClean="0"/>
              <a:t>Belsasar</a:t>
            </a:r>
            <a:endParaRPr lang="en-US" sz="1400" b="1" dirty="0"/>
          </a:p>
        </p:txBody>
      </p:sp>
      <p:sp>
        <p:nvSpPr>
          <p:cNvPr id="147" name="TextBox 146"/>
          <p:cNvSpPr txBox="1"/>
          <p:nvPr/>
        </p:nvSpPr>
        <p:spPr>
          <a:xfrm>
            <a:off x="610553" y="1681987"/>
            <a:ext cx="757873" cy="261610"/>
          </a:xfrm>
          <a:prstGeom prst="rect">
            <a:avLst/>
          </a:prstGeom>
          <a:solidFill>
            <a:schemeClr val="bg1"/>
          </a:solidFill>
        </p:spPr>
        <p:txBody>
          <a:bodyPr wrap="square" rtlCol="0">
            <a:spAutoFit/>
          </a:bodyPr>
          <a:lstStyle/>
          <a:p>
            <a:r>
              <a:rPr lang="es-ES" sz="1100" dirty="0" smtClean="0"/>
              <a:t>Capítulo 1</a:t>
            </a:r>
            <a:endParaRPr lang="en-US" sz="1100" dirty="0"/>
          </a:p>
        </p:txBody>
      </p:sp>
      <p:sp>
        <p:nvSpPr>
          <p:cNvPr id="148" name="TextBox 147"/>
          <p:cNvSpPr txBox="1"/>
          <p:nvPr/>
        </p:nvSpPr>
        <p:spPr>
          <a:xfrm>
            <a:off x="1368426" y="2084582"/>
            <a:ext cx="757873" cy="261610"/>
          </a:xfrm>
          <a:prstGeom prst="rect">
            <a:avLst/>
          </a:prstGeom>
          <a:solidFill>
            <a:schemeClr val="bg1"/>
          </a:solidFill>
        </p:spPr>
        <p:txBody>
          <a:bodyPr wrap="square" rtlCol="0">
            <a:spAutoFit/>
          </a:bodyPr>
          <a:lstStyle/>
          <a:p>
            <a:r>
              <a:rPr lang="es-ES" sz="1100" dirty="0" smtClean="0"/>
              <a:t>Capítulo 2</a:t>
            </a:r>
            <a:endParaRPr lang="en-US" sz="1100" dirty="0"/>
          </a:p>
        </p:txBody>
      </p:sp>
      <p:sp>
        <p:nvSpPr>
          <p:cNvPr id="149" name="TextBox 148"/>
          <p:cNvSpPr txBox="1"/>
          <p:nvPr/>
        </p:nvSpPr>
        <p:spPr>
          <a:xfrm>
            <a:off x="2593816" y="2466842"/>
            <a:ext cx="757873" cy="261610"/>
          </a:xfrm>
          <a:prstGeom prst="rect">
            <a:avLst/>
          </a:prstGeom>
          <a:solidFill>
            <a:schemeClr val="bg1"/>
          </a:solidFill>
        </p:spPr>
        <p:txBody>
          <a:bodyPr wrap="square" rtlCol="0">
            <a:spAutoFit/>
          </a:bodyPr>
          <a:lstStyle/>
          <a:p>
            <a:r>
              <a:rPr lang="es-ES" sz="1100" dirty="0" smtClean="0"/>
              <a:t>Capítulo 3</a:t>
            </a:r>
            <a:endParaRPr lang="en-US" sz="1100" dirty="0"/>
          </a:p>
        </p:txBody>
      </p:sp>
      <p:sp>
        <p:nvSpPr>
          <p:cNvPr id="150" name="TextBox 149"/>
          <p:cNvSpPr txBox="1"/>
          <p:nvPr/>
        </p:nvSpPr>
        <p:spPr>
          <a:xfrm>
            <a:off x="3815079" y="2746979"/>
            <a:ext cx="757873" cy="261610"/>
          </a:xfrm>
          <a:prstGeom prst="rect">
            <a:avLst/>
          </a:prstGeom>
          <a:solidFill>
            <a:schemeClr val="bg1"/>
          </a:solidFill>
        </p:spPr>
        <p:txBody>
          <a:bodyPr wrap="square" rtlCol="0">
            <a:spAutoFit/>
          </a:bodyPr>
          <a:lstStyle/>
          <a:p>
            <a:r>
              <a:rPr lang="es-ES" sz="1100" dirty="0" smtClean="0"/>
              <a:t>Capítulo 4</a:t>
            </a:r>
            <a:endParaRPr lang="en-US" sz="1100" dirty="0"/>
          </a:p>
        </p:txBody>
      </p:sp>
      <p:sp>
        <p:nvSpPr>
          <p:cNvPr id="151" name="TextBox 150"/>
          <p:cNvSpPr txBox="1"/>
          <p:nvPr/>
        </p:nvSpPr>
        <p:spPr>
          <a:xfrm>
            <a:off x="6746081" y="2757434"/>
            <a:ext cx="757873" cy="261610"/>
          </a:xfrm>
          <a:prstGeom prst="rect">
            <a:avLst/>
          </a:prstGeom>
          <a:solidFill>
            <a:schemeClr val="bg1"/>
          </a:solidFill>
        </p:spPr>
        <p:txBody>
          <a:bodyPr wrap="square" rtlCol="0">
            <a:spAutoFit/>
          </a:bodyPr>
          <a:lstStyle/>
          <a:p>
            <a:r>
              <a:rPr lang="es-ES" sz="1100" dirty="0" smtClean="0"/>
              <a:t>Capítulo 5</a:t>
            </a:r>
            <a:endParaRPr lang="en-US" sz="1100" dirty="0"/>
          </a:p>
        </p:txBody>
      </p:sp>
      <p:sp>
        <p:nvSpPr>
          <p:cNvPr id="152" name="TextBox 151"/>
          <p:cNvSpPr txBox="1"/>
          <p:nvPr/>
        </p:nvSpPr>
        <p:spPr>
          <a:xfrm>
            <a:off x="7623016" y="3322113"/>
            <a:ext cx="757873" cy="261610"/>
          </a:xfrm>
          <a:prstGeom prst="rect">
            <a:avLst/>
          </a:prstGeom>
          <a:solidFill>
            <a:schemeClr val="bg1"/>
          </a:solidFill>
        </p:spPr>
        <p:txBody>
          <a:bodyPr wrap="square" rtlCol="0">
            <a:spAutoFit/>
          </a:bodyPr>
          <a:lstStyle/>
          <a:p>
            <a:r>
              <a:rPr lang="es-ES" sz="1100" dirty="0" smtClean="0"/>
              <a:t>Capítulo 6</a:t>
            </a:r>
            <a:endParaRPr lang="en-US" sz="1100" dirty="0"/>
          </a:p>
        </p:txBody>
      </p:sp>
      <p:sp>
        <p:nvSpPr>
          <p:cNvPr id="153" name="TextBox 152"/>
          <p:cNvSpPr txBox="1"/>
          <p:nvPr/>
        </p:nvSpPr>
        <p:spPr>
          <a:xfrm>
            <a:off x="6207517" y="4284430"/>
            <a:ext cx="757873" cy="261610"/>
          </a:xfrm>
          <a:prstGeom prst="rect">
            <a:avLst/>
          </a:prstGeom>
          <a:solidFill>
            <a:schemeClr val="bg1"/>
          </a:solidFill>
        </p:spPr>
        <p:txBody>
          <a:bodyPr wrap="square" rtlCol="0">
            <a:spAutoFit/>
          </a:bodyPr>
          <a:lstStyle/>
          <a:p>
            <a:r>
              <a:rPr lang="es-ES" sz="1100" dirty="0" smtClean="0"/>
              <a:t>Capítulo 7</a:t>
            </a:r>
            <a:endParaRPr lang="en-US" sz="1100" dirty="0"/>
          </a:p>
        </p:txBody>
      </p:sp>
      <p:sp>
        <p:nvSpPr>
          <p:cNvPr id="154" name="TextBox 153"/>
          <p:cNvSpPr txBox="1"/>
          <p:nvPr/>
        </p:nvSpPr>
        <p:spPr>
          <a:xfrm>
            <a:off x="6401753" y="4666467"/>
            <a:ext cx="757873" cy="261610"/>
          </a:xfrm>
          <a:prstGeom prst="rect">
            <a:avLst/>
          </a:prstGeom>
          <a:solidFill>
            <a:schemeClr val="bg1"/>
          </a:solidFill>
        </p:spPr>
        <p:txBody>
          <a:bodyPr wrap="square" rtlCol="0">
            <a:spAutoFit/>
          </a:bodyPr>
          <a:lstStyle/>
          <a:p>
            <a:r>
              <a:rPr lang="es-ES" sz="1100" dirty="0" smtClean="0"/>
              <a:t>Capítulo 8</a:t>
            </a:r>
            <a:endParaRPr lang="en-US" sz="1100" dirty="0"/>
          </a:p>
        </p:txBody>
      </p:sp>
      <p:sp>
        <p:nvSpPr>
          <p:cNvPr id="155" name="TextBox 154"/>
          <p:cNvSpPr txBox="1"/>
          <p:nvPr/>
        </p:nvSpPr>
        <p:spPr>
          <a:xfrm>
            <a:off x="6780689" y="2023325"/>
            <a:ext cx="757873" cy="261610"/>
          </a:xfrm>
          <a:prstGeom prst="rect">
            <a:avLst/>
          </a:prstGeom>
          <a:solidFill>
            <a:schemeClr val="bg1"/>
          </a:solidFill>
        </p:spPr>
        <p:txBody>
          <a:bodyPr wrap="square" rtlCol="0">
            <a:spAutoFit/>
          </a:bodyPr>
          <a:lstStyle/>
          <a:p>
            <a:r>
              <a:rPr lang="es-ES" sz="1100" dirty="0" smtClean="0"/>
              <a:t>Capítulo 9</a:t>
            </a:r>
            <a:endParaRPr lang="en-US" sz="1100" dirty="0"/>
          </a:p>
        </p:txBody>
      </p:sp>
      <p:sp>
        <p:nvSpPr>
          <p:cNvPr id="156" name="TextBox 155"/>
          <p:cNvSpPr txBox="1"/>
          <p:nvPr/>
        </p:nvSpPr>
        <p:spPr>
          <a:xfrm>
            <a:off x="8185725" y="2571079"/>
            <a:ext cx="757873" cy="430887"/>
          </a:xfrm>
          <a:prstGeom prst="rect">
            <a:avLst/>
          </a:prstGeom>
          <a:solidFill>
            <a:schemeClr val="bg1"/>
          </a:solidFill>
        </p:spPr>
        <p:txBody>
          <a:bodyPr wrap="square" rtlCol="0">
            <a:spAutoFit/>
          </a:bodyPr>
          <a:lstStyle/>
          <a:p>
            <a:r>
              <a:rPr lang="es-ES" sz="1100" dirty="0" smtClean="0"/>
              <a:t>Capítulos 10-12</a:t>
            </a:r>
            <a:endParaRPr lang="en-US" sz="1100" dirty="0"/>
          </a:p>
        </p:txBody>
      </p:sp>
      <p:sp>
        <p:nvSpPr>
          <p:cNvPr id="157" name="TextBox 156"/>
          <p:cNvSpPr txBox="1"/>
          <p:nvPr/>
        </p:nvSpPr>
        <p:spPr>
          <a:xfrm>
            <a:off x="7593708" y="908302"/>
            <a:ext cx="685800" cy="738664"/>
          </a:xfrm>
          <a:prstGeom prst="rect">
            <a:avLst/>
          </a:prstGeom>
          <a:solidFill>
            <a:schemeClr val="accent3">
              <a:lumMod val="60000"/>
              <a:lumOff val="40000"/>
            </a:schemeClr>
          </a:solidFill>
        </p:spPr>
        <p:txBody>
          <a:bodyPr wrap="square" rtlCol="0">
            <a:spAutoFit/>
          </a:bodyPr>
          <a:lstStyle/>
          <a:p>
            <a:r>
              <a:rPr lang="es-ES" sz="1400" b="1" dirty="0" smtClean="0"/>
              <a:t>Darío el Medo</a:t>
            </a:r>
            <a:endParaRPr lang="en-US" sz="1400" b="1" dirty="0"/>
          </a:p>
        </p:txBody>
      </p:sp>
      <p:sp>
        <p:nvSpPr>
          <p:cNvPr id="158" name="TextBox 157"/>
          <p:cNvSpPr txBox="1"/>
          <p:nvPr/>
        </p:nvSpPr>
        <p:spPr>
          <a:xfrm>
            <a:off x="49689" y="769896"/>
            <a:ext cx="732043" cy="430887"/>
          </a:xfrm>
          <a:prstGeom prst="rect">
            <a:avLst/>
          </a:prstGeom>
          <a:solidFill>
            <a:srgbClr val="FFC000"/>
          </a:solidFill>
        </p:spPr>
        <p:txBody>
          <a:bodyPr wrap="square" rtlCol="0">
            <a:spAutoFit/>
          </a:bodyPr>
          <a:lstStyle/>
          <a:p>
            <a:r>
              <a:rPr lang="es-ES" sz="1100" i="1" dirty="0" smtClean="0"/>
              <a:t>Nació </a:t>
            </a:r>
            <a:r>
              <a:rPr lang="es-ES" sz="1100" i="1" dirty="0" err="1" smtClean="0"/>
              <a:t>ca</a:t>
            </a:r>
            <a:r>
              <a:rPr lang="es-ES" sz="1100" i="1" dirty="0" smtClean="0"/>
              <a:t>. 620 </a:t>
            </a:r>
            <a:r>
              <a:rPr lang="es-ES" sz="1100" i="1" dirty="0" err="1" smtClean="0"/>
              <a:t>aC</a:t>
            </a:r>
            <a:r>
              <a:rPr lang="es-ES" sz="1100" i="1" dirty="0" smtClean="0"/>
              <a:t>. </a:t>
            </a:r>
            <a:endParaRPr lang="en-US" sz="1100" i="1" dirty="0"/>
          </a:p>
        </p:txBody>
      </p:sp>
      <p:sp>
        <p:nvSpPr>
          <p:cNvPr id="159" name="TextBox 158"/>
          <p:cNvSpPr txBox="1"/>
          <p:nvPr/>
        </p:nvSpPr>
        <p:spPr>
          <a:xfrm>
            <a:off x="377382" y="1120194"/>
            <a:ext cx="762000" cy="600164"/>
          </a:xfrm>
          <a:prstGeom prst="rect">
            <a:avLst/>
          </a:prstGeom>
          <a:solidFill>
            <a:srgbClr val="FFC000"/>
          </a:solidFill>
        </p:spPr>
        <p:txBody>
          <a:bodyPr wrap="square" rtlCol="0">
            <a:spAutoFit/>
          </a:bodyPr>
          <a:lstStyle/>
          <a:p>
            <a:pPr algn="r"/>
            <a:r>
              <a:rPr lang="es-ES" sz="1100" i="1" dirty="0" smtClean="0"/>
              <a:t>Llevado en cautiverio</a:t>
            </a:r>
            <a:endParaRPr lang="en-US" sz="1100" i="1" dirty="0"/>
          </a:p>
        </p:txBody>
      </p:sp>
      <p:sp>
        <p:nvSpPr>
          <p:cNvPr id="160" name="TextBox 159"/>
          <p:cNvSpPr txBox="1"/>
          <p:nvPr/>
        </p:nvSpPr>
        <p:spPr>
          <a:xfrm>
            <a:off x="915353" y="2505389"/>
            <a:ext cx="1169992" cy="600164"/>
          </a:xfrm>
          <a:prstGeom prst="rect">
            <a:avLst/>
          </a:prstGeom>
          <a:solidFill>
            <a:srgbClr val="FFC000"/>
          </a:solidFill>
        </p:spPr>
        <p:txBody>
          <a:bodyPr wrap="square" rtlCol="0">
            <a:spAutoFit/>
          </a:bodyPr>
          <a:lstStyle/>
          <a:p>
            <a:pPr algn="r"/>
            <a:r>
              <a:rPr lang="es-ES" sz="1100" i="1" dirty="0" smtClean="0"/>
              <a:t>Interpreta el sueño de Nabucodonosor</a:t>
            </a:r>
            <a:endParaRPr lang="en-US" sz="1100" i="1" dirty="0"/>
          </a:p>
        </p:txBody>
      </p:sp>
      <p:sp>
        <p:nvSpPr>
          <p:cNvPr id="161" name="TextBox 160"/>
          <p:cNvSpPr txBox="1"/>
          <p:nvPr/>
        </p:nvSpPr>
        <p:spPr>
          <a:xfrm>
            <a:off x="2363153" y="2849673"/>
            <a:ext cx="975332" cy="432513"/>
          </a:xfrm>
          <a:prstGeom prst="rect">
            <a:avLst/>
          </a:prstGeom>
          <a:solidFill>
            <a:srgbClr val="FFC000"/>
          </a:solidFill>
        </p:spPr>
        <p:txBody>
          <a:bodyPr wrap="square" rtlCol="0">
            <a:spAutoFit/>
          </a:bodyPr>
          <a:lstStyle/>
          <a:p>
            <a:pPr algn="r"/>
            <a:r>
              <a:rPr lang="es-ES" sz="1100" i="1" dirty="0" smtClean="0"/>
              <a:t>Horno de fuego</a:t>
            </a:r>
            <a:endParaRPr lang="en-US" sz="1100" i="1" dirty="0"/>
          </a:p>
        </p:txBody>
      </p:sp>
      <p:sp>
        <p:nvSpPr>
          <p:cNvPr id="162" name="TextBox 161"/>
          <p:cNvSpPr txBox="1"/>
          <p:nvPr/>
        </p:nvSpPr>
        <p:spPr>
          <a:xfrm>
            <a:off x="3682681" y="2108928"/>
            <a:ext cx="1169992" cy="600164"/>
          </a:xfrm>
          <a:prstGeom prst="rect">
            <a:avLst/>
          </a:prstGeom>
          <a:solidFill>
            <a:srgbClr val="FFC000"/>
          </a:solidFill>
        </p:spPr>
        <p:txBody>
          <a:bodyPr wrap="square" rtlCol="0">
            <a:spAutoFit/>
          </a:bodyPr>
          <a:lstStyle/>
          <a:p>
            <a:pPr algn="r"/>
            <a:r>
              <a:rPr lang="es-ES" sz="1100" i="1" dirty="0" smtClean="0"/>
              <a:t>Interpreta el sueño de Nabucodonosor</a:t>
            </a:r>
            <a:endParaRPr lang="en-US" sz="1100" i="1" dirty="0"/>
          </a:p>
        </p:txBody>
      </p:sp>
      <p:sp>
        <p:nvSpPr>
          <p:cNvPr id="163" name="TextBox 162"/>
          <p:cNvSpPr txBox="1"/>
          <p:nvPr/>
        </p:nvSpPr>
        <p:spPr>
          <a:xfrm>
            <a:off x="1368426" y="4921275"/>
            <a:ext cx="1199678" cy="600164"/>
          </a:xfrm>
          <a:prstGeom prst="rect">
            <a:avLst/>
          </a:prstGeom>
          <a:solidFill>
            <a:srgbClr val="FFC000"/>
          </a:solidFill>
        </p:spPr>
        <p:txBody>
          <a:bodyPr wrap="square" rtlCol="0">
            <a:spAutoFit/>
          </a:bodyPr>
          <a:lstStyle/>
          <a:p>
            <a:pPr algn="r"/>
            <a:r>
              <a:rPr lang="es-ES" sz="1100" i="1" dirty="0" smtClean="0"/>
              <a:t>2dos cautivos</a:t>
            </a:r>
          </a:p>
          <a:p>
            <a:pPr algn="r"/>
            <a:r>
              <a:rPr lang="es-ES" sz="1100" i="1" dirty="0" smtClean="0"/>
              <a:t>Incluye a Ezequiel</a:t>
            </a:r>
          </a:p>
          <a:p>
            <a:pPr algn="r"/>
            <a:r>
              <a:rPr lang="es-ES" sz="1100" i="1" dirty="0" smtClean="0"/>
              <a:t>597 </a:t>
            </a:r>
            <a:r>
              <a:rPr lang="es-ES" sz="1100" i="1" dirty="0" err="1" smtClean="0"/>
              <a:t>aC</a:t>
            </a:r>
            <a:endParaRPr lang="en-US" sz="1100" i="1" dirty="0"/>
          </a:p>
        </p:txBody>
      </p:sp>
      <p:sp>
        <p:nvSpPr>
          <p:cNvPr id="164" name="TextBox 163"/>
          <p:cNvSpPr txBox="1"/>
          <p:nvPr/>
        </p:nvSpPr>
        <p:spPr>
          <a:xfrm>
            <a:off x="2812018" y="4759693"/>
            <a:ext cx="853917" cy="769441"/>
          </a:xfrm>
          <a:prstGeom prst="rect">
            <a:avLst/>
          </a:prstGeom>
          <a:solidFill>
            <a:srgbClr val="FFC000"/>
          </a:solidFill>
        </p:spPr>
        <p:txBody>
          <a:bodyPr wrap="square" rtlCol="0">
            <a:spAutoFit/>
          </a:bodyPr>
          <a:lstStyle/>
          <a:p>
            <a:pPr algn="r"/>
            <a:r>
              <a:rPr lang="es-ES" sz="1100" i="1" dirty="0" smtClean="0"/>
              <a:t>586 </a:t>
            </a:r>
            <a:r>
              <a:rPr lang="es-ES" sz="1100" i="1" dirty="0" err="1" smtClean="0"/>
              <a:t>aC</a:t>
            </a:r>
            <a:r>
              <a:rPr lang="es-ES" sz="1100" i="1" dirty="0" smtClean="0"/>
              <a:t> Jerusalén, templo destruidos</a:t>
            </a:r>
            <a:endParaRPr lang="en-US" sz="1100" i="1" dirty="0"/>
          </a:p>
        </p:txBody>
      </p:sp>
      <p:sp>
        <p:nvSpPr>
          <p:cNvPr id="165" name="TextBox 164"/>
          <p:cNvSpPr txBox="1"/>
          <p:nvPr/>
        </p:nvSpPr>
        <p:spPr>
          <a:xfrm>
            <a:off x="5182553" y="4196587"/>
            <a:ext cx="838200" cy="261610"/>
          </a:xfrm>
          <a:prstGeom prst="rect">
            <a:avLst/>
          </a:prstGeom>
          <a:solidFill>
            <a:srgbClr val="FFC000"/>
          </a:solidFill>
        </p:spPr>
        <p:txBody>
          <a:bodyPr wrap="square" rtlCol="0">
            <a:spAutoFit/>
          </a:bodyPr>
          <a:lstStyle/>
          <a:p>
            <a:pPr algn="r"/>
            <a:r>
              <a:rPr lang="es-ES" sz="1100" i="1" dirty="0" smtClean="0"/>
              <a:t>4 criaturas</a:t>
            </a:r>
            <a:endParaRPr lang="en-US" sz="1100" i="1" dirty="0"/>
          </a:p>
        </p:txBody>
      </p:sp>
      <p:sp>
        <p:nvSpPr>
          <p:cNvPr id="166" name="TextBox 165"/>
          <p:cNvSpPr txBox="1"/>
          <p:nvPr/>
        </p:nvSpPr>
        <p:spPr>
          <a:xfrm>
            <a:off x="6679641" y="3107721"/>
            <a:ext cx="890751" cy="600164"/>
          </a:xfrm>
          <a:prstGeom prst="rect">
            <a:avLst/>
          </a:prstGeom>
          <a:solidFill>
            <a:srgbClr val="FFC000"/>
          </a:solidFill>
        </p:spPr>
        <p:txBody>
          <a:bodyPr wrap="square" rtlCol="0">
            <a:spAutoFit/>
          </a:bodyPr>
          <a:lstStyle/>
          <a:p>
            <a:pPr algn="r"/>
            <a:r>
              <a:rPr lang="es-ES" sz="1100" i="1" dirty="0" smtClean="0"/>
              <a:t>Interpreta escritura en la pared</a:t>
            </a:r>
            <a:endParaRPr lang="en-US" sz="1100" i="1" dirty="0"/>
          </a:p>
        </p:txBody>
      </p:sp>
      <p:sp>
        <p:nvSpPr>
          <p:cNvPr id="167" name="TextBox 166"/>
          <p:cNvSpPr txBox="1"/>
          <p:nvPr/>
        </p:nvSpPr>
        <p:spPr>
          <a:xfrm rot="3262212">
            <a:off x="6174427" y="3465682"/>
            <a:ext cx="1168639" cy="430887"/>
          </a:xfrm>
          <a:prstGeom prst="rect">
            <a:avLst/>
          </a:prstGeom>
          <a:solidFill>
            <a:srgbClr val="FFC000"/>
          </a:solidFill>
        </p:spPr>
        <p:txBody>
          <a:bodyPr wrap="square" rtlCol="0">
            <a:spAutoFit/>
          </a:bodyPr>
          <a:lstStyle/>
          <a:p>
            <a:pPr algn="ctr"/>
            <a:r>
              <a:rPr lang="es-ES" sz="1100" i="1" dirty="0" smtClean="0"/>
              <a:t>MENE, MENE, TEKEL, UFARSÍN</a:t>
            </a:r>
            <a:endParaRPr lang="en-US" sz="1100" i="1" dirty="0"/>
          </a:p>
        </p:txBody>
      </p:sp>
      <p:sp>
        <p:nvSpPr>
          <p:cNvPr id="168" name="TextBox 167"/>
          <p:cNvSpPr txBox="1"/>
          <p:nvPr/>
        </p:nvSpPr>
        <p:spPr>
          <a:xfrm>
            <a:off x="7537093" y="4979914"/>
            <a:ext cx="998260" cy="430887"/>
          </a:xfrm>
          <a:prstGeom prst="rect">
            <a:avLst/>
          </a:prstGeom>
          <a:solidFill>
            <a:schemeClr val="accent3">
              <a:lumMod val="60000"/>
              <a:lumOff val="40000"/>
            </a:schemeClr>
          </a:solidFill>
        </p:spPr>
        <p:txBody>
          <a:bodyPr wrap="square" rtlCol="0">
            <a:spAutoFit/>
          </a:bodyPr>
          <a:lstStyle/>
          <a:p>
            <a:r>
              <a:rPr lang="es-ES" sz="1100" i="1" dirty="0" smtClean="0"/>
              <a:t>Macho </a:t>
            </a:r>
            <a:r>
              <a:rPr lang="es-ES" sz="1100" i="1" dirty="0" err="1" smtClean="0"/>
              <a:t>cabrió</a:t>
            </a:r>
            <a:r>
              <a:rPr lang="es-ES" sz="1100" i="1" dirty="0" smtClean="0"/>
              <a:t> y carnero</a:t>
            </a:r>
            <a:endParaRPr lang="en-US" sz="1100" i="1" dirty="0"/>
          </a:p>
        </p:txBody>
      </p:sp>
      <p:sp>
        <p:nvSpPr>
          <p:cNvPr id="169" name="TextBox 168"/>
          <p:cNvSpPr txBox="1"/>
          <p:nvPr/>
        </p:nvSpPr>
        <p:spPr>
          <a:xfrm>
            <a:off x="7846265" y="3825846"/>
            <a:ext cx="689088" cy="430887"/>
          </a:xfrm>
          <a:prstGeom prst="rect">
            <a:avLst/>
          </a:prstGeom>
          <a:solidFill>
            <a:schemeClr val="accent3">
              <a:lumMod val="60000"/>
              <a:lumOff val="40000"/>
            </a:schemeClr>
          </a:solidFill>
        </p:spPr>
        <p:txBody>
          <a:bodyPr wrap="square" rtlCol="0">
            <a:spAutoFit/>
          </a:bodyPr>
          <a:lstStyle/>
          <a:p>
            <a:r>
              <a:rPr lang="es-ES" sz="1100" i="1" dirty="0" smtClean="0"/>
              <a:t>Foso de leones</a:t>
            </a:r>
            <a:endParaRPr lang="en-US" sz="1100" i="1" dirty="0"/>
          </a:p>
        </p:txBody>
      </p:sp>
      <p:sp>
        <p:nvSpPr>
          <p:cNvPr id="170" name="TextBox 169"/>
          <p:cNvSpPr txBox="1"/>
          <p:nvPr/>
        </p:nvSpPr>
        <p:spPr>
          <a:xfrm>
            <a:off x="8433513" y="3035083"/>
            <a:ext cx="689088" cy="430887"/>
          </a:xfrm>
          <a:prstGeom prst="rect">
            <a:avLst/>
          </a:prstGeom>
          <a:solidFill>
            <a:schemeClr val="accent3">
              <a:lumMod val="60000"/>
              <a:lumOff val="40000"/>
            </a:schemeClr>
          </a:solidFill>
        </p:spPr>
        <p:txBody>
          <a:bodyPr wrap="square" rtlCol="0">
            <a:spAutoFit/>
          </a:bodyPr>
          <a:lstStyle/>
          <a:p>
            <a:r>
              <a:rPr lang="es-ES" sz="1100" i="1" dirty="0" smtClean="0"/>
              <a:t>Futuro de Israel</a:t>
            </a:r>
            <a:endParaRPr lang="en-US" sz="1100" i="1" dirty="0"/>
          </a:p>
        </p:txBody>
      </p:sp>
      <p:sp>
        <p:nvSpPr>
          <p:cNvPr id="46" name="TextBox 45"/>
          <p:cNvSpPr txBox="1"/>
          <p:nvPr/>
        </p:nvSpPr>
        <p:spPr>
          <a:xfrm>
            <a:off x="1225808" y="2722069"/>
            <a:ext cx="993344" cy="1169551"/>
          </a:xfrm>
          <a:prstGeom prst="rect">
            <a:avLst/>
          </a:prstGeom>
          <a:solidFill>
            <a:srgbClr val="FFFF00"/>
          </a:solidFill>
        </p:spPr>
        <p:txBody>
          <a:bodyPr wrap="square" rtlCol="0">
            <a:spAutoFit/>
          </a:bodyPr>
          <a:lstStyle/>
          <a:p>
            <a:pPr algn="ctr"/>
            <a:r>
              <a:rPr lang="en-US" sz="1400" dirty="0" smtClean="0"/>
              <a:t>Dios</a:t>
            </a:r>
            <a:br>
              <a:rPr lang="en-US" sz="1400" dirty="0" smtClean="0"/>
            </a:br>
            <a:r>
              <a:rPr lang="en-US" sz="1400" dirty="0" smtClean="0"/>
              <a:t>control el</a:t>
            </a:r>
            <a:br>
              <a:rPr lang="en-US" sz="1400" dirty="0" smtClean="0"/>
            </a:br>
            <a:r>
              <a:rPr lang="en-US" sz="1400" dirty="0" err="1" smtClean="0"/>
              <a:t>ascenso</a:t>
            </a:r>
            <a:r>
              <a:rPr lang="en-US" sz="1400" dirty="0" smtClean="0"/>
              <a:t> y </a:t>
            </a:r>
            <a:br>
              <a:rPr lang="en-US" sz="1400" dirty="0" smtClean="0"/>
            </a:br>
            <a:r>
              <a:rPr lang="en-US" sz="1400" dirty="0" err="1" smtClean="0"/>
              <a:t>caída</a:t>
            </a:r>
            <a:r>
              <a:rPr lang="en-US" sz="1400" dirty="0" smtClean="0"/>
              <a:t> de</a:t>
            </a:r>
            <a:br>
              <a:rPr lang="en-US" sz="1400" dirty="0" smtClean="0"/>
            </a:br>
            <a:r>
              <a:rPr lang="en-US" sz="1400" dirty="0" err="1" smtClean="0"/>
              <a:t>reinos</a:t>
            </a:r>
            <a:endParaRPr lang="en-US" sz="1400" b="1" u="sng" dirty="0"/>
          </a:p>
        </p:txBody>
      </p:sp>
      <p:sp>
        <p:nvSpPr>
          <p:cNvPr id="48" name="TextBox 47"/>
          <p:cNvSpPr txBox="1"/>
          <p:nvPr/>
        </p:nvSpPr>
        <p:spPr>
          <a:xfrm>
            <a:off x="-26092" y="2250773"/>
            <a:ext cx="1423788" cy="738664"/>
          </a:xfrm>
          <a:prstGeom prst="rect">
            <a:avLst/>
          </a:prstGeom>
          <a:solidFill>
            <a:srgbClr val="FFFF00"/>
          </a:solidFill>
        </p:spPr>
        <p:txBody>
          <a:bodyPr wrap="none" rtlCol="0">
            <a:spAutoFit/>
          </a:bodyPr>
          <a:lstStyle/>
          <a:p>
            <a:pPr algn="ctr"/>
            <a:r>
              <a:rPr lang="en-US" sz="1400" dirty="0" err="1" smtClean="0"/>
              <a:t>Cautivos</a:t>
            </a:r>
            <a:r>
              <a:rPr lang="en-US" sz="1400" dirty="0" smtClean="0"/>
              <a:t>, </a:t>
            </a:r>
            <a:r>
              <a:rPr lang="en-US" sz="1400" dirty="0" err="1" smtClean="0"/>
              <a:t>pero</a:t>
            </a:r>
            <a:r>
              <a:rPr lang="en-US" sz="1400" dirty="0"/>
              <a:t/>
            </a:r>
            <a:br>
              <a:rPr lang="en-US" sz="1400" dirty="0"/>
            </a:br>
            <a:r>
              <a:rPr lang="en-US" sz="1400" dirty="0" err="1" smtClean="0"/>
              <a:t>obedezcan</a:t>
            </a:r>
            <a:r>
              <a:rPr lang="en-US" sz="1400" dirty="0" smtClean="0"/>
              <a:t> las</a:t>
            </a:r>
            <a:br>
              <a:rPr lang="en-US" sz="1400" dirty="0" smtClean="0"/>
            </a:br>
            <a:r>
              <a:rPr lang="en-US" sz="1400" b="1" u="sng" dirty="0" err="1" smtClean="0"/>
              <a:t>leyes</a:t>
            </a:r>
            <a:r>
              <a:rPr lang="en-US" sz="1400" dirty="0" smtClean="0"/>
              <a:t> de </a:t>
            </a:r>
            <a:r>
              <a:rPr lang="en-US" sz="1400" dirty="0" err="1" smtClean="0"/>
              <a:t>comidas</a:t>
            </a:r>
            <a:endParaRPr lang="en-US" sz="1400" b="1" u="sng" dirty="0"/>
          </a:p>
        </p:txBody>
      </p:sp>
      <p:sp>
        <p:nvSpPr>
          <p:cNvPr id="49" name="TextBox 48"/>
          <p:cNvSpPr txBox="1"/>
          <p:nvPr/>
        </p:nvSpPr>
        <p:spPr>
          <a:xfrm>
            <a:off x="2359229" y="3030516"/>
            <a:ext cx="993344" cy="738664"/>
          </a:xfrm>
          <a:prstGeom prst="rect">
            <a:avLst/>
          </a:prstGeom>
          <a:solidFill>
            <a:srgbClr val="FFFF00"/>
          </a:solidFill>
        </p:spPr>
        <p:txBody>
          <a:bodyPr wrap="square" rtlCol="0">
            <a:spAutoFit/>
          </a:bodyPr>
          <a:lstStyle/>
          <a:p>
            <a:pPr algn="ctr"/>
            <a:r>
              <a:rPr lang="en-US" sz="1400" dirty="0" smtClean="0"/>
              <a:t>Oren a Dios, no a </a:t>
            </a:r>
            <a:r>
              <a:rPr lang="en-US" sz="1400" dirty="0" err="1" smtClean="0"/>
              <a:t>los</a:t>
            </a:r>
            <a:r>
              <a:rPr lang="en-US" sz="1400" dirty="0" smtClean="0"/>
              <a:t> </a:t>
            </a:r>
            <a:r>
              <a:rPr lang="en-US" sz="1400" dirty="0" err="1" smtClean="0"/>
              <a:t>objetos</a:t>
            </a:r>
            <a:endParaRPr lang="en-US" sz="1400" b="1" u="sng" dirty="0"/>
          </a:p>
        </p:txBody>
      </p:sp>
      <p:sp>
        <p:nvSpPr>
          <p:cNvPr id="50" name="TextBox 49"/>
          <p:cNvSpPr txBox="1"/>
          <p:nvPr/>
        </p:nvSpPr>
        <p:spPr>
          <a:xfrm>
            <a:off x="3670845" y="3321054"/>
            <a:ext cx="993344" cy="1600438"/>
          </a:xfrm>
          <a:prstGeom prst="rect">
            <a:avLst/>
          </a:prstGeom>
          <a:solidFill>
            <a:srgbClr val="FFFF00"/>
          </a:solidFill>
        </p:spPr>
        <p:txBody>
          <a:bodyPr wrap="square" rtlCol="0">
            <a:spAutoFit/>
          </a:bodyPr>
          <a:lstStyle/>
          <a:p>
            <a:pPr algn="ctr"/>
            <a:r>
              <a:rPr lang="en-US" sz="1400" dirty="0" smtClean="0"/>
              <a:t>Dios </a:t>
            </a:r>
            <a:r>
              <a:rPr lang="en-US" sz="1400" dirty="0" err="1" smtClean="0"/>
              <a:t>humilla</a:t>
            </a:r>
            <a:r>
              <a:rPr lang="en-US" sz="1400" dirty="0" smtClean="0"/>
              <a:t> a </a:t>
            </a:r>
            <a:r>
              <a:rPr lang="en-US" sz="1400" dirty="0" err="1" smtClean="0"/>
              <a:t>los</a:t>
            </a:r>
            <a:r>
              <a:rPr lang="en-US" sz="1400" dirty="0" smtClean="0"/>
              <a:t> </a:t>
            </a:r>
            <a:r>
              <a:rPr lang="en-US" sz="1400" dirty="0" err="1" smtClean="0"/>
              <a:t>reyes</a:t>
            </a:r>
            <a:r>
              <a:rPr lang="en-US" sz="1400" dirty="0" smtClean="0"/>
              <a:t> </a:t>
            </a:r>
            <a:r>
              <a:rPr lang="en-US" sz="1400" dirty="0" err="1" smtClean="0"/>
              <a:t>poderosos</a:t>
            </a:r>
            <a:r>
              <a:rPr lang="en-US" sz="1400" dirty="0" smtClean="0"/>
              <a:t> que </a:t>
            </a:r>
            <a:r>
              <a:rPr lang="en-US" sz="1400" dirty="0" err="1" smtClean="0"/>
              <a:t>forman</a:t>
            </a:r>
            <a:r>
              <a:rPr lang="en-US" sz="1400" dirty="0" smtClean="0"/>
              <a:t> </a:t>
            </a:r>
            <a:r>
              <a:rPr lang="en-US" sz="1400" dirty="0" err="1" smtClean="0"/>
              <a:t>dinastías</a:t>
            </a:r>
            <a:endParaRPr lang="en-US" sz="1400" b="1" u="sng" dirty="0"/>
          </a:p>
        </p:txBody>
      </p:sp>
      <p:sp>
        <p:nvSpPr>
          <p:cNvPr id="51" name="TextBox 50"/>
          <p:cNvSpPr txBox="1"/>
          <p:nvPr/>
        </p:nvSpPr>
        <p:spPr>
          <a:xfrm>
            <a:off x="6401753" y="3350420"/>
            <a:ext cx="1059483" cy="1384995"/>
          </a:xfrm>
          <a:prstGeom prst="rect">
            <a:avLst/>
          </a:prstGeom>
          <a:solidFill>
            <a:srgbClr val="FFFF00"/>
          </a:solidFill>
        </p:spPr>
        <p:txBody>
          <a:bodyPr wrap="square" rtlCol="0">
            <a:spAutoFit/>
          </a:bodyPr>
          <a:lstStyle/>
          <a:p>
            <a:pPr algn="ctr"/>
            <a:r>
              <a:rPr lang="en-US" sz="1400" dirty="0" smtClean="0"/>
              <a:t>Dios </a:t>
            </a:r>
            <a:r>
              <a:rPr lang="en-US" sz="1400" dirty="0" err="1" smtClean="0"/>
              <a:t>humilla</a:t>
            </a:r>
            <a:r>
              <a:rPr lang="en-US" sz="1400" dirty="0" smtClean="0"/>
              <a:t> a </a:t>
            </a:r>
            <a:r>
              <a:rPr lang="en-US" sz="1400" dirty="0" err="1" smtClean="0"/>
              <a:t>los</a:t>
            </a:r>
            <a:r>
              <a:rPr lang="en-US" sz="1400" dirty="0" smtClean="0"/>
              <a:t> </a:t>
            </a:r>
            <a:r>
              <a:rPr lang="en-US" sz="1400" dirty="0" err="1" smtClean="0"/>
              <a:t>reyes</a:t>
            </a:r>
            <a:r>
              <a:rPr lang="en-US" sz="1400" dirty="0" smtClean="0"/>
              <a:t> </a:t>
            </a:r>
            <a:r>
              <a:rPr lang="en-US" sz="1400" dirty="0" err="1" smtClean="0"/>
              <a:t>malos</a:t>
            </a:r>
            <a:r>
              <a:rPr lang="en-US" sz="1400" dirty="0" smtClean="0"/>
              <a:t>, </a:t>
            </a:r>
            <a:r>
              <a:rPr lang="en-US" sz="1400" dirty="0" err="1" smtClean="0"/>
              <a:t>vanos</a:t>
            </a:r>
            <a:r>
              <a:rPr lang="en-US" sz="1400" dirty="0" smtClean="0"/>
              <a:t> y </a:t>
            </a:r>
            <a:r>
              <a:rPr lang="en-US" sz="1400" dirty="0" err="1" smtClean="0"/>
              <a:t>consentidos</a:t>
            </a:r>
            <a:endParaRPr lang="en-US" sz="1400" b="1" u="sng" dirty="0"/>
          </a:p>
        </p:txBody>
      </p:sp>
      <p:sp>
        <p:nvSpPr>
          <p:cNvPr id="52" name="TextBox 51"/>
          <p:cNvSpPr txBox="1"/>
          <p:nvPr/>
        </p:nvSpPr>
        <p:spPr>
          <a:xfrm>
            <a:off x="7519738" y="4489814"/>
            <a:ext cx="993344" cy="738664"/>
          </a:xfrm>
          <a:prstGeom prst="rect">
            <a:avLst/>
          </a:prstGeom>
          <a:solidFill>
            <a:srgbClr val="FFFF00"/>
          </a:solidFill>
        </p:spPr>
        <p:txBody>
          <a:bodyPr wrap="square" rtlCol="0">
            <a:spAutoFit/>
          </a:bodyPr>
          <a:lstStyle/>
          <a:p>
            <a:pPr algn="ctr"/>
            <a:r>
              <a:rPr lang="en-US" sz="1400" dirty="0" smtClean="0"/>
              <a:t>Oren a Dios no a </a:t>
            </a:r>
            <a:r>
              <a:rPr lang="en-US" sz="1400" dirty="0" err="1" smtClean="0"/>
              <a:t>reyes</a:t>
            </a:r>
            <a:endParaRPr lang="en-US" sz="1400" b="1" u="sng" dirty="0"/>
          </a:p>
        </p:txBody>
      </p:sp>
      <p:sp>
        <p:nvSpPr>
          <p:cNvPr id="47" name="TextBox 46"/>
          <p:cNvSpPr txBox="1"/>
          <p:nvPr/>
        </p:nvSpPr>
        <p:spPr>
          <a:xfrm rot="758916">
            <a:off x="475034" y="3444966"/>
            <a:ext cx="4995434" cy="769441"/>
          </a:xfrm>
          <a:prstGeom prst="rect">
            <a:avLst/>
          </a:prstGeom>
          <a:solidFill>
            <a:srgbClr val="FFFF00"/>
          </a:solidFill>
        </p:spPr>
        <p:txBody>
          <a:bodyPr wrap="square" rtlCol="0">
            <a:spAutoFit/>
          </a:bodyPr>
          <a:lstStyle/>
          <a:p>
            <a:r>
              <a:rPr lang="en-US" sz="4400" dirty="0" err="1" smtClean="0">
                <a:latin typeface="Rockwell Extra Bold" panose="02060903040505020403" pitchFamily="18" charset="0"/>
              </a:rPr>
              <a:t>Crean</a:t>
            </a:r>
            <a:r>
              <a:rPr lang="en-US" sz="4400" dirty="0" smtClean="0">
                <a:latin typeface="Rockwell Extra Bold" panose="02060903040505020403" pitchFamily="18" charset="0"/>
              </a:rPr>
              <a:t> </a:t>
            </a:r>
            <a:r>
              <a:rPr lang="en-US" sz="4400" dirty="0" err="1" smtClean="0">
                <a:latin typeface="Rockwell Extra Bold" panose="02060903040505020403" pitchFamily="18" charset="0"/>
              </a:rPr>
              <a:t>en</a:t>
            </a:r>
            <a:r>
              <a:rPr lang="en-US" sz="4400" dirty="0" smtClean="0">
                <a:latin typeface="Rockwell Extra Bold" panose="02060903040505020403" pitchFamily="18" charset="0"/>
              </a:rPr>
              <a:t> Dios                                                 </a:t>
            </a:r>
            <a:endParaRPr lang="en-US" sz="4400" dirty="0">
              <a:latin typeface="Rockwell Extra Bold" panose="02060903040505020403" pitchFamily="18" charset="0"/>
            </a:endParaRPr>
          </a:p>
        </p:txBody>
      </p:sp>
    </p:spTree>
    <p:extLst>
      <p:ext uri="{BB962C8B-B14F-4D97-AF65-F5344CB8AC3E}">
        <p14:creationId xmlns:p14="http://schemas.microsoft.com/office/powerpoint/2010/main" val="88213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7"/>
                                        </p:tgtEl>
                                        <p:attrNameLst>
                                          <p:attrName>style.visibility</p:attrName>
                                        </p:attrNameLst>
                                      </p:cBhvr>
                                      <p:to>
                                        <p:strVal val="visible"/>
                                      </p:to>
                                    </p:set>
                                    <p:anim calcmode="lin" valueType="num">
                                      <p:cBhvr additive="base">
                                        <p:cTn id="14" dur="500" fill="hold"/>
                                        <p:tgtEl>
                                          <p:spTgt spid="47"/>
                                        </p:tgtEl>
                                        <p:attrNameLst>
                                          <p:attrName>ppt_x</p:attrName>
                                        </p:attrNameLst>
                                      </p:cBhvr>
                                      <p:tavLst>
                                        <p:tav tm="0">
                                          <p:val>
                                            <p:strVal val="#ppt_x"/>
                                          </p:val>
                                        </p:tav>
                                        <p:tav tm="100000">
                                          <p:val>
                                            <p:strVal val="#ppt_x"/>
                                          </p:val>
                                        </p:tav>
                                      </p:tavLst>
                                    </p:anim>
                                    <p:anim calcmode="lin" valueType="num">
                                      <p:cBhvr additive="base">
                                        <p:cTn id="15"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48"/>
                                        </p:tgtEl>
                                        <p:attrNameLst>
                                          <p:attrName>style.visibility</p:attrName>
                                        </p:attrNameLst>
                                      </p:cBhvr>
                                      <p:to>
                                        <p:strVal val="visible"/>
                                      </p:to>
                                    </p:set>
                                    <p:anim calcmode="lin" valueType="num">
                                      <p:cBhvr>
                                        <p:cTn id="20" dur="500" fill="hold"/>
                                        <p:tgtEl>
                                          <p:spTgt spid="48"/>
                                        </p:tgtEl>
                                        <p:attrNameLst>
                                          <p:attrName>ppt_w</p:attrName>
                                        </p:attrNameLst>
                                      </p:cBhvr>
                                      <p:tavLst>
                                        <p:tav tm="0">
                                          <p:val>
                                            <p:fltVal val="0"/>
                                          </p:val>
                                        </p:tav>
                                        <p:tav tm="100000">
                                          <p:val>
                                            <p:strVal val="#ppt_w"/>
                                          </p:val>
                                        </p:tav>
                                      </p:tavLst>
                                    </p:anim>
                                    <p:anim calcmode="lin" valueType="num">
                                      <p:cBhvr>
                                        <p:cTn id="21" dur="500" fill="hold"/>
                                        <p:tgtEl>
                                          <p:spTgt spid="48"/>
                                        </p:tgtEl>
                                        <p:attrNameLst>
                                          <p:attrName>ppt_h</p:attrName>
                                        </p:attrNameLst>
                                      </p:cBhvr>
                                      <p:tavLst>
                                        <p:tav tm="0">
                                          <p:val>
                                            <p:fltVal val="0"/>
                                          </p:val>
                                        </p:tav>
                                        <p:tav tm="100000">
                                          <p:val>
                                            <p:strVal val="#ppt_h"/>
                                          </p:val>
                                        </p:tav>
                                      </p:tavLst>
                                    </p:anim>
                                    <p:animEffect transition="in" filter="fade">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anim calcmode="lin" valueType="num">
                                      <p:cBhvr>
                                        <p:cTn id="27" dur="500" fill="hold"/>
                                        <p:tgtEl>
                                          <p:spTgt spid="49"/>
                                        </p:tgtEl>
                                        <p:attrNameLst>
                                          <p:attrName>ppt_w</p:attrName>
                                        </p:attrNameLst>
                                      </p:cBhvr>
                                      <p:tavLst>
                                        <p:tav tm="0">
                                          <p:val>
                                            <p:fltVal val="0"/>
                                          </p:val>
                                        </p:tav>
                                        <p:tav tm="100000">
                                          <p:val>
                                            <p:strVal val="#ppt_w"/>
                                          </p:val>
                                        </p:tav>
                                      </p:tavLst>
                                    </p:anim>
                                    <p:anim calcmode="lin" valueType="num">
                                      <p:cBhvr>
                                        <p:cTn id="28" dur="500" fill="hold"/>
                                        <p:tgtEl>
                                          <p:spTgt spid="49"/>
                                        </p:tgtEl>
                                        <p:attrNameLst>
                                          <p:attrName>ppt_h</p:attrName>
                                        </p:attrNameLst>
                                      </p:cBhvr>
                                      <p:tavLst>
                                        <p:tav tm="0">
                                          <p:val>
                                            <p:fltVal val="0"/>
                                          </p:val>
                                        </p:tav>
                                        <p:tav tm="100000">
                                          <p:val>
                                            <p:strVal val="#ppt_h"/>
                                          </p:val>
                                        </p:tav>
                                      </p:tavLst>
                                    </p:anim>
                                    <p:animEffect transition="in" filter="fade">
                                      <p:cBhvr>
                                        <p:cTn id="29" dur="500"/>
                                        <p:tgtEl>
                                          <p:spTgt spid="49"/>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50"/>
                                        </p:tgtEl>
                                        <p:attrNameLst>
                                          <p:attrName>style.visibility</p:attrName>
                                        </p:attrNameLst>
                                      </p:cBhvr>
                                      <p:to>
                                        <p:strVal val="visible"/>
                                      </p:to>
                                    </p:set>
                                    <p:anim calcmode="lin" valueType="num">
                                      <p:cBhvr>
                                        <p:cTn id="34" dur="500" fill="hold"/>
                                        <p:tgtEl>
                                          <p:spTgt spid="50"/>
                                        </p:tgtEl>
                                        <p:attrNameLst>
                                          <p:attrName>ppt_w</p:attrName>
                                        </p:attrNameLst>
                                      </p:cBhvr>
                                      <p:tavLst>
                                        <p:tav tm="0">
                                          <p:val>
                                            <p:fltVal val="0"/>
                                          </p:val>
                                        </p:tav>
                                        <p:tav tm="100000">
                                          <p:val>
                                            <p:strVal val="#ppt_w"/>
                                          </p:val>
                                        </p:tav>
                                      </p:tavLst>
                                    </p:anim>
                                    <p:anim calcmode="lin" valueType="num">
                                      <p:cBhvr>
                                        <p:cTn id="35" dur="500" fill="hold"/>
                                        <p:tgtEl>
                                          <p:spTgt spid="50"/>
                                        </p:tgtEl>
                                        <p:attrNameLst>
                                          <p:attrName>ppt_h</p:attrName>
                                        </p:attrNameLst>
                                      </p:cBhvr>
                                      <p:tavLst>
                                        <p:tav tm="0">
                                          <p:val>
                                            <p:fltVal val="0"/>
                                          </p:val>
                                        </p:tav>
                                        <p:tav tm="100000">
                                          <p:val>
                                            <p:strVal val="#ppt_h"/>
                                          </p:val>
                                        </p:tav>
                                      </p:tavLst>
                                    </p:anim>
                                    <p:animEffect transition="in" filter="fade">
                                      <p:cBhvr>
                                        <p:cTn id="36" dur="500"/>
                                        <p:tgtEl>
                                          <p:spTgt spid="5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1"/>
                                        </p:tgtEl>
                                        <p:attrNameLst>
                                          <p:attrName>style.visibility</p:attrName>
                                        </p:attrNameLst>
                                      </p:cBhvr>
                                      <p:to>
                                        <p:strVal val="visible"/>
                                      </p:to>
                                    </p:set>
                                    <p:anim calcmode="lin" valueType="num">
                                      <p:cBhvr>
                                        <p:cTn id="41" dur="500" fill="hold"/>
                                        <p:tgtEl>
                                          <p:spTgt spid="51"/>
                                        </p:tgtEl>
                                        <p:attrNameLst>
                                          <p:attrName>ppt_w</p:attrName>
                                        </p:attrNameLst>
                                      </p:cBhvr>
                                      <p:tavLst>
                                        <p:tav tm="0">
                                          <p:val>
                                            <p:fltVal val="0"/>
                                          </p:val>
                                        </p:tav>
                                        <p:tav tm="100000">
                                          <p:val>
                                            <p:strVal val="#ppt_w"/>
                                          </p:val>
                                        </p:tav>
                                      </p:tavLst>
                                    </p:anim>
                                    <p:anim calcmode="lin" valueType="num">
                                      <p:cBhvr>
                                        <p:cTn id="42" dur="500" fill="hold"/>
                                        <p:tgtEl>
                                          <p:spTgt spid="51"/>
                                        </p:tgtEl>
                                        <p:attrNameLst>
                                          <p:attrName>ppt_h</p:attrName>
                                        </p:attrNameLst>
                                      </p:cBhvr>
                                      <p:tavLst>
                                        <p:tav tm="0">
                                          <p:val>
                                            <p:fltVal val="0"/>
                                          </p:val>
                                        </p:tav>
                                        <p:tav tm="100000">
                                          <p:val>
                                            <p:strVal val="#ppt_h"/>
                                          </p:val>
                                        </p:tav>
                                      </p:tavLst>
                                    </p:anim>
                                    <p:animEffect transition="in" filter="fade">
                                      <p:cBhvr>
                                        <p:cTn id="43" dur="500"/>
                                        <p:tgtEl>
                                          <p:spTgt spid="51"/>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2"/>
                                        </p:tgtEl>
                                        <p:attrNameLst>
                                          <p:attrName>style.visibility</p:attrName>
                                        </p:attrNameLst>
                                      </p:cBhvr>
                                      <p:to>
                                        <p:strVal val="visible"/>
                                      </p:to>
                                    </p:set>
                                    <p:anim calcmode="lin" valueType="num">
                                      <p:cBhvr>
                                        <p:cTn id="48" dur="500" fill="hold"/>
                                        <p:tgtEl>
                                          <p:spTgt spid="52"/>
                                        </p:tgtEl>
                                        <p:attrNameLst>
                                          <p:attrName>ppt_w</p:attrName>
                                        </p:attrNameLst>
                                      </p:cBhvr>
                                      <p:tavLst>
                                        <p:tav tm="0">
                                          <p:val>
                                            <p:fltVal val="0"/>
                                          </p:val>
                                        </p:tav>
                                        <p:tav tm="100000">
                                          <p:val>
                                            <p:strVal val="#ppt_w"/>
                                          </p:val>
                                        </p:tav>
                                      </p:tavLst>
                                    </p:anim>
                                    <p:anim calcmode="lin" valueType="num">
                                      <p:cBhvr>
                                        <p:cTn id="49" dur="500" fill="hold"/>
                                        <p:tgtEl>
                                          <p:spTgt spid="52"/>
                                        </p:tgtEl>
                                        <p:attrNameLst>
                                          <p:attrName>ppt_h</p:attrName>
                                        </p:attrNameLst>
                                      </p:cBhvr>
                                      <p:tavLst>
                                        <p:tav tm="0">
                                          <p:val>
                                            <p:fltVal val="0"/>
                                          </p:val>
                                        </p:tav>
                                        <p:tav tm="100000">
                                          <p:val>
                                            <p:strVal val="#ppt_h"/>
                                          </p:val>
                                        </p:tav>
                                      </p:tavLst>
                                    </p:anim>
                                    <p:animEffect transition="in" filter="fade">
                                      <p:cBhvr>
                                        <p:cTn id="5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P spid="49" grpId="0" animBg="1"/>
      <p:bldP spid="50" grpId="0" animBg="1"/>
      <p:bldP spid="51" grpId="0" animBg="1"/>
      <p:bldP spid="52" grpId="0" animBg="1"/>
      <p:bldP spid="4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6730" y="114300"/>
            <a:ext cx="4240470" cy="5553798"/>
          </a:xfrm>
          <a:prstGeom prst="rect">
            <a:avLst/>
          </a:prstGeom>
          <a:ln>
            <a:solidFill>
              <a:schemeClr val="tx1"/>
            </a:solidFill>
          </a:ln>
        </p:spPr>
      </p:pic>
      <p:sp>
        <p:nvSpPr>
          <p:cNvPr id="2" name="Title 1"/>
          <p:cNvSpPr>
            <a:spLocks noGrp="1"/>
          </p:cNvSpPr>
          <p:nvPr>
            <p:ph type="title"/>
          </p:nvPr>
        </p:nvSpPr>
        <p:spPr>
          <a:xfrm>
            <a:off x="785936" y="223882"/>
            <a:ext cx="8229600" cy="952500"/>
          </a:xfrm>
        </p:spPr>
        <p:txBody>
          <a:bodyPr>
            <a:normAutofit/>
          </a:bodyPr>
          <a:lstStyle/>
          <a:p>
            <a:pPr algn="r"/>
            <a:r>
              <a:rPr lang="en-US" sz="3600" dirty="0" err="1" smtClean="0"/>
              <a:t>Emparejando</a:t>
            </a:r>
            <a:r>
              <a:rPr lang="en-US" sz="3600" dirty="0" smtClean="0"/>
              <a:t> </a:t>
            </a:r>
            <a:r>
              <a:rPr lang="en-US" sz="3600" dirty="0" err="1" smtClean="0"/>
              <a:t>capítulos</a:t>
            </a:r>
            <a:endParaRPr lang="en-US" sz="3600" dirty="0"/>
          </a:p>
        </p:txBody>
      </p:sp>
      <p:sp>
        <p:nvSpPr>
          <p:cNvPr id="5" name="TextBox 4"/>
          <p:cNvSpPr txBox="1"/>
          <p:nvPr/>
        </p:nvSpPr>
        <p:spPr>
          <a:xfrm>
            <a:off x="3124200" y="1176382"/>
            <a:ext cx="6019800" cy="2677656"/>
          </a:xfrm>
          <a:prstGeom prst="rect">
            <a:avLst/>
          </a:prstGeom>
          <a:solidFill>
            <a:schemeClr val="bg1"/>
          </a:solidFill>
          <a:ln>
            <a:solidFill>
              <a:schemeClr val="tx1"/>
            </a:solidFill>
          </a:ln>
        </p:spPr>
        <p:txBody>
          <a:bodyPr wrap="square" rtlCol="0">
            <a:spAutoFit/>
          </a:bodyPr>
          <a:lstStyle/>
          <a:p>
            <a:pPr defTabSz="609600">
              <a:tabLst>
                <a:tab pos="1601788" algn="l"/>
              </a:tabLst>
            </a:pPr>
            <a:r>
              <a:rPr lang="en-US" sz="1400" b="1" i="1" u="sng" dirty="0" err="1" smtClean="0"/>
              <a:t>Capítulo</a:t>
            </a:r>
            <a:r>
              <a:rPr lang="en-US" sz="1400" dirty="0"/>
              <a:t>		</a:t>
            </a:r>
            <a:r>
              <a:rPr lang="en-US" sz="1400" b="1" i="1" u="sng" dirty="0"/>
              <a:t>Content</a:t>
            </a:r>
            <a:endParaRPr lang="en-US" sz="1400" b="1" i="1" dirty="0"/>
          </a:p>
          <a:p>
            <a:pPr defTabSz="609600">
              <a:tabLst>
                <a:tab pos="1601788" algn="l"/>
                <a:tab pos="1997075" algn="l"/>
              </a:tabLst>
            </a:pPr>
            <a:r>
              <a:rPr lang="en-US" sz="1400" dirty="0" smtClean="0"/>
              <a:t>____ 1</a:t>
            </a:r>
            <a:r>
              <a:rPr lang="en-US" sz="1400" dirty="0"/>
              <a:t>	</a:t>
            </a:r>
            <a:r>
              <a:rPr lang="en-US" sz="1400" dirty="0" smtClean="0"/>
              <a:t>a</a:t>
            </a:r>
            <a:r>
              <a:rPr lang="en-US" sz="1400" dirty="0"/>
              <a:t>.  </a:t>
            </a:r>
            <a:r>
              <a:rPr lang="en-US" sz="1400" dirty="0" smtClean="0"/>
              <a:t>Los amigos de Daniel </a:t>
            </a:r>
            <a:r>
              <a:rPr lang="en-US" sz="1400" dirty="0" err="1" smtClean="0"/>
              <a:t>en</a:t>
            </a:r>
            <a:r>
              <a:rPr lang="en-US" sz="1400" dirty="0" smtClean="0"/>
              <a:t> el </a:t>
            </a:r>
            <a:r>
              <a:rPr lang="en-US" sz="1400" dirty="0" err="1" smtClean="0"/>
              <a:t>horno</a:t>
            </a:r>
            <a:r>
              <a:rPr lang="en-US" sz="1400" dirty="0" smtClean="0"/>
              <a:t> de </a:t>
            </a:r>
            <a:r>
              <a:rPr lang="en-US" sz="1400" dirty="0" err="1" smtClean="0"/>
              <a:t>fuego</a:t>
            </a:r>
            <a:endParaRPr lang="en-US" sz="1400" dirty="0"/>
          </a:p>
          <a:p>
            <a:pPr defTabSz="609600">
              <a:tabLst>
                <a:tab pos="1601788" algn="l"/>
                <a:tab pos="1997075" algn="l"/>
              </a:tabLst>
            </a:pPr>
            <a:r>
              <a:rPr lang="en-US" sz="1400" dirty="0"/>
              <a:t>____ </a:t>
            </a:r>
            <a:r>
              <a:rPr lang="en-US" sz="1400" dirty="0" smtClean="0"/>
              <a:t>2</a:t>
            </a:r>
            <a:r>
              <a:rPr lang="en-US" sz="1400" dirty="0"/>
              <a:t>	</a:t>
            </a:r>
            <a:r>
              <a:rPr lang="en-US" sz="1400" dirty="0" smtClean="0"/>
              <a:t>b</a:t>
            </a:r>
            <a:r>
              <a:rPr lang="en-US" sz="1400" dirty="0"/>
              <a:t>.  </a:t>
            </a:r>
            <a:r>
              <a:rPr lang="en-US" sz="1400" dirty="0" smtClean="0"/>
              <a:t>La </a:t>
            </a:r>
            <a:r>
              <a:rPr lang="en-US" sz="1400" dirty="0" err="1" smtClean="0"/>
              <a:t>visión</a:t>
            </a:r>
            <a:r>
              <a:rPr lang="en-US" sz="1400" dirty="0" smtClean="0"/>
              <a:t> final de Daniel </a:t>
            </a:r>
            <a:r>
              <a:rPr lang="en-US" sz="1400" dirty="0" err="1" smtClean="0"/>
              <a:t>sobre</a:t>
            </a:r>
            <a:r>
              <a:rPr lang="en-US" sz="1400" dirty="0" smtClean="0"/>
              <a:t> </a:t>
            </a:r>
            <a:r>
              <a:rPr lang="en-US" sz="1400" dirty="0" err="1" smtClean="0"/>
              <a:t>los</a:t>
            </a:r>
            <a:r>
              <a:rPr lang="en-US" sz="1400" dirty="0" smtClean="0"/>
              <a:t> “</a:t>
            </a:r>
            <a:r>
              <a:rPr lang="en-US" sz="1400" dirty="0" err="1" smtClean="0"/>
              <a:t>días</a:t>
            </a:r>
            <a:r>
              <a:rPr lang="en-US" sz="1400" dirty="0" smtClean="0"/>
              <a:t> del fin”</a:t>
            </a:r>
            <a:endParaRPr lang="en-US" sz="1400" dirty="0"/>
          </a:p>
          <a:p>
            <a:pPr defTabSz="609600">
              <a:tabLst>
                <a:tab pos="1601788" algn="l"/>
                <a:tab pos="1997075" algn="l"/>
              </a:tabLst>
            </a:pPr>
            <a:r>
              <a:rPr lang="en-US" sz="1400" dirty="0"/>
              <a:t>____ </a:t>
            </a:r>
            <a:r>
              <a:rPr lang="en-US" sz="1400" dirty="0" smtClean="0"/>
              <a:t>3</a:t>
            </a:r>
            <a:r>
              <a:rPr lang="en-US" sz="1400" dirty="0"/>
              <a:t>	</a:t>
            </a:r>
            <a:r>
              <a:rPr lang="en-US" sz="1400" dirty="0" smtClean="0"/>
              <a:t>c.	La </a:t>
            </a:r>
            <a:r>
              <a:rPr lang="en-US" sz="1400" dirty="0" err="1" smtClean="0"/>
              <a:t>visión</a:t>
            </a:r>
            <a:r>
              <a:rPr lang="en-US" sz="1400" dirty="0" smtClean="0"/>
              <a:t> de Daniel del </a:t>
            </a:r>
            <a:r>
              <a:rPr lang="en-US" sz="1400" dirty="0" err="1" smtClean="0"/>
              <a:t>carnero</a:t>
            </a:r>
            <a:r>
              <a:rPr lang="en-US" sz="1400" dirty="0" smtClean="0"/>
              <a:t> y el macho </a:t>
            </a:r>
            <a:r>
              <a:rPr lang="en-US" sz="1400" dirty="0" err="1" smtClean="0"/>
              <a:t>cabrío</a:t>
            </a:r>
            <a:endParaRPr lang="en-US" sz="1400" dirty="0"/>
          </a:p>
          <a:p>
            <a:pPr defTabSz="609600">
              <a:tabLst>
                <a:tab pos="1601788" algn="l"/>
                <a:tab pos="1997075" algn="l"/>
              </a:tabLst>
            </a:pPr>
            <a:r>
              <a:rPr lang="en-US" sz="1400" dirty="0"/>
              <a:t>____ </a:t>
            </a:r>
            <a:r>
              <a:rPr lang="en-US" sz="1400" dirty="0" smtClean="0"/>
              <a:t>4</a:t>
            </a:r>
            <a:r>
              <a:rPr lang="en-US" sz="1400" dirty="0"/>
              <a:t>	</a:t>
            </a:r>
            <a:r>
              <a:rPr lang="en-US" sz="1400" dirty="0" smtClean="0"/>
              <a:t>d</a:t>
            </a:r>
            <a:r>
              <a:rPr lang="en-US" sz="1400" dirty="0"/>
              <a:t>.  Daniel </a:t>
            </a:r>
            <a:r>
              <a:rPr lang="en-US" sz="1400" dirty="0" err="1" smtClean="0"/>
              <a:t>en</a:t>
            </a:r>
            <a:r>
              <a:rPr lang="en-US" sz="1400" dirty="0" smtClean="0"/>
              <a:t> el </a:t>
            </a:r>
            <a:r>
              <a:rPr lang="en-US" sz="1400" dirty="0" err="1" smtClean="0"/>
              <a:t>foso</a:t>
            </a:r>
            <a:r>
              <a:rPr lang="en-US" sz="1400" dirty="0" smtClean="0"/>
              <a:t> de </a:t>
            </a:r>
            <a:r>
              <a:rPr lang="en-US" sz="1400" dirty="0" err="1" smtClean="0"/>
              <a:t>leones</a:t>
            </a:r>
            <a:endParaRPr lang="en-US" sz="1400" dirty="0"/>
          </a:p>
          <a:p>
            <a:pPr defTabSz="609600">
              <a:tabLst>
                <a:tab pos="1601788" algn="l"/>
                <a:tab pos="1997075" algn="l"/>
              </a:tabLst>
            </a:pPr>
            <a:r>
              <a:rPr lang="en-US" sz="1400" dirty="0"/>
              <a:t>____ </a:t>
            </a:r>
            <a:r>
              <a:rPr lang="en-US" sz="1400" dirty="0" smtClean="0"/>
              <a:t>5</a:t>
            </a:r>
            <a:r>
              <a:rPr lang="en-US" sz="1400" dirty="0"/>
              <a:t>	</a:t>
            </a:r>
            <a:r>
              <a:rPr lang="en-US" sz="1400" dirty="0" smtClean="0"/>
              <a:t>e.	Daniel y </a:t>
            </a:r>
            <a:r>
              <a:rPr lang="en-US" sz="1400" dirty="0" err="1" smtClean="0"/>
              <a:t>sus</a:t>
            </a:r>
            <a:r>
              <a:rPr lang="en-US" sz="1400" dirty="0" smtClean="0"/>
              <a:t> amigos son </a:t>
            </a:r>
            <a:r>
              <a:rPr lang="en-US" sz="1400" dirty="0" err="1" smtClean="0"/>
              <a:t>seleccionados</a:t>
            </a:r>
            <a:r>
              <a:rPr lang="en-US" sz="1400" dirty="0" smtClean="0"/>
              <a:t> y </a:t>
            </a:r>
            <a:r>
              <a:rPr lang="en-US" sz="1400" dirty="0" err="1" smtClean="0"/>
              <a:t>probados</a:t>
            </a:r>
            <a:endParaRPr lang="en-US" sz="1400" dirty="0"/>
          </a:p>
          <a:p>
            <a:pPr defTabSz="609600">
              <a:tabLst>
                <a:tab pos="1601788" algn="l"/>
                <a:tab pos="1997075" algn="l"/>
              </a:tabLst>
            </a:pPr>
            <a:r>
              <a:rPr lang="en-US" sz="1400" dirty="0"/>
              <a:t>____ </a:t>
            </a:r>
            <a:r>
              <a:rPr lang="en-US" sz="1400" dirty="0" smtClean="0"/>
              <a:t>6</a:t>
            </a:r>
            <a:r>
              <a:rPr lang="en-US" sz="1400" dirty="0"/>
              <a:t>	</a:t>
            </a:r>
            <a:r>
              <a:rPr lang="en-US" sz="1400" dirty="0" smtClean="0"/>
              <a:t>f.	La </a:t>
            </a:r>
            <a:r>
              <a:rPr lang="en-US" sz="1400" dirty="0" err="1" smtClean="0"/>
              <a:t>visión</a:t>
            </a:r>
            <a:r>
              <a:rPr lang="en-US" sz="1400" dirty="0" smtClean="0"/>
              <a:t> de Daniel de las 4 </a:t>
            </a:r>
            <a:r>
              <a:rPr lang="en-US" sz="1400" dirty="0" err="1" smtClean="0"/>
              <a:t>grandes</a:t>
            </a:r>
            <a:r>
              <a:rPr lang="en-US" sz="1400" dirty="0" smtClean="0"/>
              <a:t> </a:t>
            </a:r>
            <a:r>
              <a:rPr lang="en-US" sz="1400" dirty="0" err="1" smtClean="0"/>
              <a:t>bestias</a:t>
            </a:r>
            <a:endParaRPr lang="en-US" sz="1400" dirty="0"/>
          </a:p>
          <a:p>
            <a:pPr defTabSz="609600">
              <a:tabLst>
                <a:tab pos="1601788" algn="l"/>
                <a:tab pos="1997075" algn="l"/>
              </a:tabLst>
            </a:pPr>
            <a:r>
              <a:rPr lang="en-US" sz="1400" dirty="0"/>
              <a:t>____ </a:t>
            </a:r>
            <a:r>
              <a:rPr lang="en-US" sz="1400" dirty="0" smtClean="0"/>
              <a:t>7</a:t>
            </a:r>
            <a:r>
              <a:rPr lang="en-US" sz="1400" dirty="0"/>
              <a:t>	</a:t>
            </a:r>
            <a:r>
              <a:rPr lang="en-US" sz="1400" dirty="0" smtClean="0"/>
              <a:t>g.	El </a:t>
            </a:r>
            <a:r>
              <a:rPr lang="en-US" sz="1400" dirty="0" err="1" smtClean="0"/>
              <a:t>sueño</a:t>
            </a:r>
            <a:r>
              <a:rPr lang="en-US" sz="1400" dirty="0" smtClean="0"/>
              <a:t> de </a:t>
            </a:r>
            <a:r>
              <a:rPr lang="en-US" sz="1400" dirty="0" err="1" smtClean="0"/>
              <a:t>Nabucodonosor</a:t>
            </a:r>
            <a:r>
              <a:rPr lang="en-US" sz="1400" dirty="0" smtClean="0"/>
              <a:t> del hombre </a:t>
            </a:r>
            <a:r>
              <a:rPr lang="en-US" sz="1400" dirty="0" err="1" smtClean="0"/>
              <a:t>metálico</a:t>
            </a:r>
            <a:endParaRPr lang="en-US" sz="1400" dirty="0"/>
          </a:p>
          <a:p>
            <a:pPr defTabSz="609600">
              <a:tabLst>
                <a:tab pos="1601788" algn="l"/>
                <a:tab pos="1997075" algn="l"/>
              </a:tabLst>
            </a:pPr>
            <a:r>
              <a:rPr lang="en-US" sz="1400" dirty="0"/>
              <a:t>____ </a:t>
            </a:r>
            <a:r>
              <a:rPr lang="en-US" sz="1400" dirty="0" smtClean="0"/>
              <a:t>8</a:t>
            </a:r>
            <a:r>
              <a:rPr lang="en-US" sz="1400" dirty="0"/>
              <a:t>	</a:t>
            </a:r>
            <a:r>
              <a:rPr lang="en-US" sz="1400" dirty="0" smtClean="0"/>
              <a:t>h.	El </a:t>
            </a:r>
            <a:r>
              <a:rPr lang="en-US" sz="1400" dirty="0" err="1" smtClean="0"/>
              <a:t>varón</a:t>
            </a:r>
            <a:r>
              <a:rPr lang="en-US" sz="1400" dirty="0" smtClean="0"/>
              <a:t> </a:t>
            </a:r>
            <a:r>
              <a:rPr lang="en-US" sz="1400" dirty="0" err="1" smtClean="0"/>
              <a:t>glorioso</a:t>
            </a:r>
            <a:r>
              <a:rPr lang="en-US" sz="1400" dirty="0" smtClean="0"/>
              <a:t> </a:t>
            </a:r>
            <a:r>
              <a:rPr lang="en-US" sz="1400" dirty="0" err="1" smtClean="0"/>
              <a:t>cuenta</a:t>
            </a:r>
            <a:r>
              <a:rPr lang="en-US" sz="1400" dirty="0" smtClean="0"/>
              <a:t> de </a:t>
            </a:r>
            <a:r>
              <a:rPr lang="en-US" sz="1400" dirty="0" err="1" smtClean="0"/>
              <a:t>los</a:t>
            </a:r>
            <a:r>
              <a:rPr lang="en-US" sz="1400" dirty="0" smtClean="0"/>
              <a:t> </a:t>
            </a:r>
            <a:r>
              <a:rPr lang="en-US" sz="1400" dirty="0" err="1" smtClean="0"/>
              <a:t>reyes</a:t>
            </a:r>
            <a:r>
              <a:rPr lang="en-US" sz="1400" dirty="0" smtClean="0"/>
              <a:t> del </a:t>
            </a:r>
            <a:r>
              <a:rPr lang="en-US" sz="1400" dirty="0" err="1" smtClean="0"/>
              <a:t>norte</a:t>
            </a:r>
            <a:r>
              <a:rPr lang="en-US" sz="1400" dirty="0" smtClean="0"/>
              <a:t> y sur</a:t>
            </a:r>
            <a:endParaRPr lang="en-US" sz="1400" dirty="0"/>
          </a:p>
          <a:p>
            <a:pPr defTabSz="609600">
              <a:tabLst>
                <a:tab pos="1601788" algn="l"/>
                <a:tab pos="1997075" algn="l"/>
              </a:tabLst>
            </a:pPr>
            <a:r>
              <a:rPr lang="en-US" sz="1400" dirty="0"/>
              <a:t>____ </a:t>
            </a:r>
            <a:r>
              <a:rPr lang="en-US" sz="1400" dirty="0" smtClean="0"/>
              <a:t>9</a:t>
            </a:r>
            <a:r>
              <a:rPr lang="en-US" sz="1400" dirty="0"/>
              <a:t>	</a:t>
            </a:r>
            <a:r>
              <a:rPr lang="en-US" sz="1400" dirty="0" err="1" smtClean="0"/>
              <a:t>i</a:t>
            </a:r>
            <a:r>
              <a:rPr lang="en-US" sz="1400" dirty="0" smtClean="0"/>
              <a:t>.	El </a:t>
            </a:r>
            <a:r>
              <a:rPr lang="en-US" sz="1400" dirty="0" err="1" smtClean="0"/>
              <a:t>banquete</a:t>
            </a:r>
            <a:r>
              <a:rPr lang="en-US" sz="1400" dirty="0" smtClean="0"/>
              <a:t> de </a:t>
            </a:r>
            <a:r>
              <a:rPr lang="en-US" sz="1400" dirty="0" err="1" smtClean="0"/>
              <a:t>Belsasar</a:t>
            </a:r>
            <a:r>
              <a:rPr lang="en-US" sz="1400" dirty="0" smtClean="0"/>
              <a:t> y la </a:t>
            </a:r>
            <a:r>
              <a:rPr lang="en-US" sz="1400" dirty="0" err="1" smtClean="0"/>
              <a:t>caída</a:t>
            </a:r>
            <a:r>
              <a:rPr lang="en-US" sz="1400" dirty="0" smtClean="0"/>
              <a:t> de </a:t>
            </a:r>
            <a:r>
              <a:rPr lang="en-US" sz="1400" dirty="0" err="1" smtClean="0"/>
              <a:t>Babilonia</a:t>
            </a:r>
            <a:endParaRPr lang="en-US" sz="1400" dirty="0"/>
          </a:p>
          <a:p>
            <a:pPr defTabSz="609600">
              <a:tabLst>
                <a:tab pos="1601788" algn="l"/>
                <a:tab pos="1997075" algn="l"/>
              </a:tabLst>
            </a:pPr>
            <a:r>
              <a:rPr lang="en-US" sz="1400" dirty="0"/>
              <a:t>____ </a:t>
            </a:r>
            <a:r>
              <a:rPr lang="en-US" sz="1400" dirty="0" smtClean="0"/>
              <a:t>10-11</a:t>
            </a:r>
            <a:r>
              <a:rPr lang="en-US" sz="1400" dirty="0"/>
              <a:t>	</a:t>
            </a:r>
            <a:r>
              <a:rPr lang="en-US" sz="1400" dirty="0" smtClean="0"/>
              <a:t>j.	La </a:t>
            </a:r>
            <a:r>
              <a:rPr lang="en-US" sz="1400" dirty="0" err="1" smtClean="0"/>
              <a:t>oración</a:t>
            </a:r>
            <a:r>
              <a:rPr lang="en-US" sz="1400" dirty="0" smtClean="0"/>
              <a:t> de Daniel y la </a:t>
            </a:r>
            <a:r>
              <a:rPr lang="en-US" sz="1400" dirty="0" err="1" smtClean="0"/>
              <a:t>visión</a:t>
            </a:r>
            <a:r>
              <a:rPr lang="en-US" sz="1400" dirty="0" smtClean="0"/>
              <a:t> de las “70 </a:t>
            </a:r>
            <a:r>
              <a:rPr lang="en-US" sz="1400" dirty="0" err="1" smtClean="0"/>
              <a:t>semanas</a:t>
            </a:r>
            <a:r>
              <a:rPr lang="en-US" sz="1400" dirty="0" smtClean="0"/>
              <a:t>”</a:t>
            </a:r>
            <a:endParaRPr lang="en-US" sz="1400" dirty="0"/>
          </a:p>
          <a:p>
            <a:pPr defTabSz="609600">
              <a:tabLst>
                <a:tab pos="1601788" algn="l"/>
                <a:tab pos="1997075" algn="l"/>
              </a:tabLst>
            </a:pPr>
            <a:r>
              <a:rPr lang="en-US" sz="1400" dirty="0"/>
              <a:t>____ </a:t>
            </a:r>
            <a:r>
              <a:rPr lang="en-US" sz="1400" dirty="0" smtClean="0"/>
              <a:t>12</a:t>
            </a:r>
            <a:r>
              <a:rPr lang="en-US" sz="1400" dirty="0"/>
              <a:t>	</a:t>
            </a:r>
            <a:r>
              <a:rPr lang="en-US" sz="1400" dirty="0" smtClean="0"/>
              <a:t>k.	</a:t>
            </a:r>
            <a:r>
              <a:rPr lang="en-US" sz="1400" dirty="0" err="1" smtClean="0"/>
              <a:t>Nabucodonosor</a:t>
            </a:r>
            <a:r>
              <a:rPr lang="en-US" sz="1400" dirty="0" smtClean="0"/>
              <a:t> </a:t>
            </a:r>
            <a:r>
              <a:rPr lang="en-US" sz="1400" dirty="0" err="1" smtClean="0"/>
              <a:t>humillado</a:t>
            </a:r>
            <a:endParaRPr lang="en-US" sz="1400" dirty="0"/>
          </a:p>
        </p:txBody>
      </p:sp>
    </p:spTree>
    <p:extLst>
      <p:ext uri="{BB962C8B-B14F-4D97-AF65-F5344CB8AC3E}">
        <p14:creationId xmlns:p14="http://schemas.microsoft.com/office/powerpoint/2010/main" val="170998089"/>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952500"/>
          </a:xfrm>
        </p:spPr>
        <p:txBody>
          <a:bodyPr>
            <a:noAutofit/>
          </a:bodyPr>
          <a:lstStyle/>
          <a:p>
            <a:r>
              <a:rPr lang="en-US" sz="6000" dirty="0" err="1" smtClean="0"/>
              <a:t>Ciclo</a:t>
            </a:r>
            <a:r>
              <a:rPr lang="en-US" sz="6000" dirty="0" smtClean="0"/>
              <a:t> de </a:t>
            </a:r>
            <a:r>
              <a:rPr lang="en-US" sz="6000" dirty="0" err="1" smtClean="0"/>
              <a:t>visiones</a:t>
            </a:r>
            <a:endParaRPr lang="en-US" sz="6000" dirty="0"/>
          </a:p>
        </p:txBody>
      </p:sp>
      <p:sp>
        <p:nvSpPr>
          <p:cNvPr id="3" name="TextBox 2"/>
          <p:cNvSpPr txBox="1"/>
          <p:nvPr/>
        </p:nvSpPr>
        <p:spPr>
          <a:xfrm>
            <a:off x="103314" y="1409700"/>
            <a:ext cx="301686" cy="369332"/>
          </a:xfrm>
          <a:prstGeom prst="rect">
            <a:avLst/>
          </a:prstGeom>
          <a:noFill/>
        </p:spPr>
        <p:txBody>
          <a:bodyPr wrap="none" rtlCol="0">
            <a:spAutoFit/>
          </a:bodyPr>
          <a:lstStyle/>
          <a:p>
            <a:pPr algn="ctr"/>
            <a:r>
              <a:rPr lang="en-US" dirty="0">
                <a:solidFill>
                  <a:prstClr val="black"/>
                </a:solidFill>
              </a:rPr>
              <a:t>1</a:t>
            </a:r>
          </a:p>
        </p:txBody>
      </p:sp>
      <p:sp>
        <p:nvSpPr>
          <p:cNvPr id="4" name="TextBox 3"/>
          <p:cNvSpPr txBox="1"/>
          <p:nvPr/>
        </p:nvSpPr>
        <p:spPr>
          <a:xfrm>
            <a:off x="720558" y="1343680"/>
            <a:ext cx="367409" cy="523220"/>
          </a:xfrm>
          <a:prstGeom prst="rect">
            <a:avLst/>
          </a:prstGeom>
          <a:solidFill>
            <a:srgbClr val="FFFF00"/>
          </a:solidFill>
          <a:ln>
            <a:solidFill>
              <a:schemeClr val="tx1"/>
            </a:solidFill>
          </a:ln>
        </p:spPr>
        <p:txBody>
          <a:bodyPr wrap="none" rtlCol="0">
            <a:spAutoFit/>
          </a:bodyPr>
          <a:lstStyle/>
          <a:p>
            <a:pPr algn="ctr"/>
            <a:r>
              <a:rPr lang="en-US" sz="2800" dirty="0" smtClean="0">
                <a:solidFill>
                  <a:prstClr val="black"/>
                </a:solidFill>
              </a:rPr>
              <a:t>2</a:t>
            </a:r>
            <a:endParaRPr lang="en-US" sz="2800" dirty="0">
              <a:solidFill>
                <a:prstClr val="black"/>
              </a:solidFill>
            </a:endParaRPr>
          </a:p>
        </p:txBody>
      </p:sp>
      <p:sp>
        <p:nvSpPr>
          <p:cNvPr id="5" name="TextBox 4"/>
          <p:cNvSpPr txBox="1"/>
          <p:nvPr/>
        </p:nvSpPr>
        <p:spPr>
          <a:xfrm>
            <a:off x="1371600" y="1409700"/>
            <a:ext cx="301686" cy="369332"/>
          </a:xfrm>
          <a:prstGeom prst="rect">
            <a:avLst/>
          </a:prstGeom>
          <a:noFill/>
        </p:spPr>
        <p:txBody>
          <a:bodyPr wrap="none" rtlCol="0">
            <a:spAutoFit/>
          </a:bodyPr>
          <a:lstStyle/>
          <a:p>
            <a:pPr algn="ctr"/>
            <a:r>
              <a:rPr lang="en-US" dirty="0" smtClean="0">
                <a:solidFill>
                  <a:prstClr val="black"/>
                </a:solidFill>
              </a:rPr>
              <a:t>3</a:t>
            </a:r>
            <a:endParaRPr lang="en-US" dirty="0">
              <a:solidFill>
                <a:prstClr val="black"/>
              </a:solidFill>
            </a:endParaRPr>
          </a:p>
        </p:txBody>
      </p:sp>
      <p:sp>
        <p:nvSpPr>
          <p:cNvPr id="6" name="TextBox 5"/>
          <p:cNvSpPr txBox="1"/>
          <p:nvPr/>
        </p:nvSpPr>
        <p:spPr>
          <a:xfrm>
            <a:off x="1905000" y="1402200"/>
            <a:ext cx="301686" cy="369332"/>
          </a:xfrm>
          <a:prstGeom prst="rect">
            <a:avLst/>
          </a:prstGeom>
          <a:noFill/>
        </p:spPr>
        <p:txBody>
          <a:bodyPr wrap="none" rtlCol="0">
            <a:spAutoFit/>
          </a:bodyPr>
          <a:lstStyle/>
          <a:p>
            <a:pPr algn="ctr"/>
            <a:r>
              <a:rPr lang="en-US" dirty="0" smtClean="0">
                <a:solidFill>
                  <a:prstClr val="black"/>
                </a:solidFill>
              </a:rPr>
              <a:t>4</a:t>
            </a:r>
            <a:endParaRPr lang="en-US" dirty="0">
              <a:solidFill>
                <a:prstClr val="black"/>
              </a:solidFill>
            </a:endParaRPr>
          </a:p>
        </p:txBody>
      </p:sp>
      <p:sp>
        <p:nvSpPr>
          <p:cNvPr id="7" name="TextBox 6"/>
          <p:cNvSpPr txBox="1"/>
          <p:nvPr/>
        </p:nvSpPr>
        <p:spPr>
          <a:xfrm>
            <a:off x="2429819" y="1409700"/>
            <a:ext cx="301686" cy="369332"/>
          </a:xfrm>
          <a:prstGeom prst="rect">
            <a:avLst/>
          </a:prstGeom>
          <a:noFill/>
        </p:spPr>
        <p:txBody>
          <a:bodyPr wrap="none" rtlCol="0">
            <a:spAutoFit/>
          </a:bodyPr>
          <a:lstStyle/>
          <a:p>
            <a:pPr algn="ctr"/>
            <a:r>
              <a:rPr lang="en-US" dirty="0" smtClean="0">
                <a:solidFill>
                  <a:prstClr val="black"/>
                </a:solidFill>
              </a:rPr>
              <a:t>5</a:t>
            </a:r>
            <a:endParaRPr lang="en-US" dirty="0">
              <a:solidFill>
                <a:prstClr val="black"/>
              </a:solidFill>
            </a:endParaRPr>
          </a:p>
        </p:txBody>
      </p:sp>
      <p:sp>
        <p:nvSpPr>
          <p:cNvPr id="8" name="TextBox 7"/>
          <p:cNvSpPr txBox="1"/>
          <p:nvPr/>
        </p:nvSpPr>
        <p:spPr>
          <a:xfrm>
            <a:off x="2963219" y="1402200"/>
            <a:ext cx="301686" cy="369332"/>
          </a:xfrm>
          <a:prstGeom prst="rect">
            <a:avLst/>
          </a:prstGeom>
          <a:noFill/>
        </p:spPr>
        <p:txBody>
          <a:bodyPr wrap="none" rtlCol="0">
            <a:spAutoFit/>
          </a:bodyPr>
          <a:lstStyle/>
          <a:p>
            <a:pPr algn="ctr"/>
            <a:r>
              <a:rPr lang="en-US" dirty="0" smtClean="0">
                <a:solidFill>
                  <a:prstClr val="black"/>
                </a:solidFill>
              </a:rPr>
              <a:t>6</a:t>
            </a:r>
            <a:endParaRPr lang="en-US" dirty="0">
              <a:solidFill>
                <a:prstClr val="black"/>
              </a:solidFill>
            </a:endParaRPr>
          </a:p>
        </p:txBody>
      </p:sp>
      <p:sp>
        <p:nvSpPr>
          <p:cNvPr id="9" name="TextBox 8"/>
          <p:cNvSpPr txBox="1"/>
          <p:nvPr/>
        </p:nvSpPr>
        <p:spPr>
          <a:xfrm>
            <a:off x="3692358" y="1343680"/>
            <a:ext cx="367408" cy="523220"/>
          </a:xfrm>
          <a:prstGeom prst="rect">
            <a:avLst/>
          </a:prstGeom>
          <a:solidFill>
            <a:srgbClr val="FFFF00"/>
          </a:solidFill>
          <a:ln>
            <a:solidFill>
              <a:schemeClr val="tx1"/>
            </a:solidFill>
          </a:ln>
        </p:spPr>
        <p:txBody>
          <a:bodyPr wrap="none" rtlCol="0">
            <a:spAutoFit/>
          </a:bodyPr>
          <a:lstStyle>
            <a:defPPr>
              <a:defRPr lang="en-US"/>
            </a:defPPr>
            <a:lvl1pPr algn="ctr">
              <a:defRPr sz="2800"/>
            </a:lvl1pPr>
          </a:lstStyle>
          <a:p>
            <a:r>
              <a:rPr lang="en-US" dirty="0">
                <a:solidFill>
                  <a:prstClr val="black"/>
                </a:solidFill>
              </a:rPr>
              <a:t>7</a:t>
            </a:r>
          </a:p>
        </p:txBody>
      </p:sp>
      <p:sp>
        <p:nvSpPr>
          <p:cNvPr id="10" name="TextBox 9"/>
          <p:cNvSpPr txBox="1"/>
          <p:nvPr/>
        </p:nvSpPr>
        <p:spPr>
          <a:xfrm>
            <a:off x="4636160" y="1402200"/>
            <a:ext cx="301686" cy="369332"/>
          </a:xfrm>
          <a:prstGeom prst="rect">
            <a:avLst/>
          </a:prstGeom>
          <a:noFill/>
        </p:spPr>
        <p:txBody>
          <a:bodyPr wrap="none" rtlCol="0">
            <a:spAutoFit/>
          </a:bodyPr>
          <a:lstStyle/>
          <a:p>
            <a:pPr algn="ctr"/>
            <a:r>
              <a:rPr lang="en-US" dirty="0" smtClean="0">
                <a:solidFill>
                  <a:prstClr val="black"/>
                </a:solidFill>
              </a:rPr>
              <a:t>8</a:t>
            </a:r>
            <a:endParaRPr lang="en-US" dirty="0">
              <a:solidFill>
                <a:prstClr val="black"/>
              </a:solidFill>
            </a:endParaRPr>
          </a:p>
        </p:txBody>
      </p:sp>
      <p:sp>
        <p:nvSpPr>
          <p:cNvPr id="11" name="TextBox 10"/>
          <p:cNvSpPr txBox="1"/>
          <p:nvPr/>
        </p:nvSpPr>
        <p:spPr>
          <a:xfrm>
            <a:off x="5652392" y="1333500"/>
            <a:ext cx="367408" cy="523220"/>
          </a:xfrm>
          <a:prstGeom prst="rect">
            <a:avLst/>
          </a:prstGeom>
          <a:solidFill>
            <a:srgbClr val="FFFF00"/>
          </a:solidFill>
          <a:ln>
            <a:solidFill>
              <a:schemeClr val="tx1"/>
            </a:solidFill>
          </a:ln>
        </p:spPr>
        <p:txBody>
          <a:bodyPr wrap="none" rtlCol="0">
            <a:spAutoFit/>
          </a:bodyPr>
          <a:lstStyle>
            <a:defPPr>
              <a:defRPr lang="en-US"/>
            </a:defPPr>
            <a:lvl1pPr algn="ctr">
              <a:defRPr sz="2800"/>
            </a:lvl1pPr>
          </a:lstStyle>
          <a:p>
            <a:r>
              <a:rPr lang="en-US" dirty="0">
                <a:solidFill>
                  <a:prstClr val="black"/>
                </a:solidFill>
              </a:rPr>
              <a:t>9</a:t>
            </a:r>
          </a:p>
        </p:txBody>
      </p:sp>
      <p:sp>
        <p:nvSpPr>
          <p:cNvPr id="12" name="TextBox 11"/>
          <p:cNvSpPr txBox="1"/>
          <p:nvPr/>
        </p:nvSpPr>
        <p:spPr>
          <a:xfrm>
            <a:off x="6439296" y="1402200"/>
            <a:ext cx="418704" cy="369332"/>
          </a:xfrm>
          <a:prstGeom prst="rect">
            <a:avLst/>
          </a:prstGeom>
          <a:noFill/>
        </p:spPr>
        <p:txBody>
          <a:bodyPr wrap="none" rtlCol="0">
            <a:spAutoFit/>
          </a:bodyPr>
          <a:lstStyle/>
          <a:p>
            <a:pPr algn="ctr"/>
            <a:r>
              <a:rPr lang="en-US" dirty="0" smtClean="0">
                <a:solidFill>
                  <a:prstClr val="black"/>
                </a:solidFill>
              </a:rPr>
              <a:t>10</a:t>
            </a:r>
            <a:endParaRPr lang="en-US" dirty="0">
              <a:solidFill>
                <a:prstClr val="black"/>
              </a:solidFill>
            </a:endParaRPr>
          </a:p>
        </p:txBody>
      </p:sp>
      <p:sp>
        <p:nvSpPr>
          <p:cNvPr id="13" name="TextBox 12"/>
          <p:cNvSpPr txBox="1"/>
          <p:nvPr/>
        </p:nvSpPr>
        <p:spPr>
          <a:xfrm>
            <a:off x="7362640" y="1409700"/>
            <a:ext cx="418704" cy="369332"/>
          </a:xfrm>
          <a:prstGeom prst="rect">
            <a:avLst/>
          </a:prstGeom>
          <a:noFill/>
        </p:spPr>
        <p:txBody>
          <a:bodyPr wrap="none" rtlCol="0">
            <a:spAutoFit/>
          </a:bodyPr>
          <a:lstStyle/>
          <a:p>
            <a:pPr algn="ctr"/>
            <a:r>
              <a:rPr lang="en-US" dirty="0" smtClean="0">
                <a:solidFill>
                  <a:prstClr val="black"/>
                </a:solidFill>
              </a:rPr>
              <a:t>11</a:t>
            </a:r>
            <a:endParaRPr lang="en-US" dirty="0">
              <a:solidFill>
                <a:prstClr val="black"/>
              </a:solidFill>
            </a:endParaRPr>
          </a:p>
        </p:txBody>
      </p:sp>
      <p:sp>
        <p:nvSpPr>
          <p:cNvPr id="14" name="TextBox 13"/>
          <p:cNvSpPr txBox="1"/>
          <p:nvPr/>
        </p:nvSpPr>
        <p:spPr>
          <a:xfrm>
            <a:off x="8486515" y="1402200"/>
            <a:ext cx="418704" cy="369332"/>
          </a:xfrm>
          <a:prstGeom prst="rect">
            <a:avLst/>
          </a:prstGeom>
          <a:noFill/>
        </p:spPr>
        <p:txBody>
          <a:bodyPr wrap="none" rtlCol="0">
            <a:spAutoFit/>
          </a:bodyPr>
          <a:lstStyle/>
          <a:p>
            <a:pPr algn="ctr"/>
            <a:r>
              <a:rPr lang="en-US" dirty="0" smtClean="0">
                <a:solidFill>
                  <a:prstClr val="black"/>
                </a:solidFill>
              </a:rPr>
              <a:t>12</a:t>
            </a:r>
            <a:endParaRPr lang="en-US" dirty="0">
              <a:solidFill>
                <a:prstClr val="black"/>
              </a:solidFill>
            </a:endParaRPr>
          </a:p>
        </p:txBody>
      </p:sp>
      <p:sp>
        <p:nvSpPr>
          <p:cNvPr id="15" name="TextBox 14"/>
          <p:cNvSpPr txBox="1"/>
          <p:nvPr/>
        </p:nvSpPr>
        <p:spPr>
          <a:xfrm>
            <a:off x="350909" y="1950303"/>
            <a:ext cx="1106713" cy="837152"/>
          </a:xfrm>
          <a:prstGeom prst="rect">
            <a:avLst/>
          </a:prstGeom>
          <a:noFill/>
        </p:spPr>
        <p:txBody>
          <a:bodyPr wrap="none" rtlCol="0">
            <a:spAutoFit/>
          </a:bodyPr>
          <a:lstStyle/>
          <a:p>
            <a:pPr algn="ctr">
              <a:lnSpc>
                <a:spcPct val="80000"/>
              </a:lnSpc>
            </a:pPr>
            <a:r>
              <a:rPr lang="en-US" sz="2000" b="1" dirty="0" smtClean="0">
                <a:solidFill>
                  <a:prstClr val="black"/>
                </a:solidFill>
              </a:rPr>
              <a:t>Gran</a:t>
            </a:r>
            <a:br>
              <a:rPr lang="en-US" sz="2000" b="1" dirty="0" smtClean="0">
                <a:solidFill>
                  <a:prstClr val="black"/>
                </a:solidFill>
              </a:rPr>
            </a:br>
            <a:r>
              <a:rPr lang="en-US" sz="2000" b="1" dirty="0" smtClean="0">
                <a:solidFill>
                  <a:prstClr val="black"/>
                </a:solidFill>
              </a:rPr>
              <a:t>hombre </a:t>
            </a:r>
            <a:br>
              <a:rPr lang="en-US" sz="2000" b="1" dirty="0" smtClean="0">
                <a:solidFill>
                  <a:prstClr val="black"/>
                </a:solidFill>
              </a:rPr>
            </a:br>
            <a:r>
              <a:rPr lang="en-US" sz="2000" b="1" dirty="0" err="1" smtClean="0">
                <a:solidFill>
                  <a:prstClr val="black"/>
                </a:solidFill>
              </a:rPr>
              <a:t>metálico</a:t>
            </a:r>
            <a:endParaRPr lang="en-US" sz="2000" b="1" dirty="0">
              <a:solidFill>
                <a:prstClr val="black"/>
              </a:solidFill>
            </a:endParaRPr>
          </a:p>
        </p:txBody>
      </p:sp>
      <p:sp>
        <p:nvSpPr>
          <p:cNvPr id="16" name="TextBox 15"/>
          <p:cNvSpPr txBox="1"/>
          <p:nvPr/>
        </p:nvSpPr>
        <p:spPr>
          <a:xfrm>
            <a:off x="3398565" y="1967925"/>
            <a:ext cx="955005" cy="590931"/>
          </a:xfrm>
          <a:prstGeom prst="rect">
            <a:avLst/>
          </a:prstGeom>
          <a:noFill/>
        </p:spPr>
        <p:txBody>
          <a:bodyPr wrap="none" rtlCol="0">
            <a:spAutoFit/>
          </a:bodyPr>
          <a:lstStyle/>
          <a:p>
            <a:pPr algn="ctr">
              <a:lnSpc>
                <a:spcPct val="80000"/>
              </a:lnSpc>
            </a:pPr>
            <a:r>
              <a:rPr lang="en-US" sz="2000" b="1" dirty="0" err="1" smtClean="0">
                <a:solidFill>
                  <a:prstClr val="black"/>
                </a:solidFill>
              </a:rPr>
              <a:t>Cuatro</a:t>
            </a:r>
            <a:r>
              <a:rPr lang="en-US" sz="2000" b="1" dirty="0" smtClean="0">
                <a:solidFill>
                  <a:prstClr val="black"/>
                </a:solidFill>
              </a:rPr>
              <a:t> </a:t>
            </a:r>
            <a:br>
              <a:rPr lang="en-US" sz="2000" b="1" dirty="0" smtClean="0">
                <a:solidFill>
                  <a:prstClr val="black"/>
                </a:solidFill>
              </a:rPr>
            </a:br>
            <a:r>
              <a:rPr lang="en-US" sz="2000" b="1" dirty="0" err="1" smtClean="0">
                <a:solidFill>
                  <a:prstClr val="black"/>
                </a:solidFill>
              </a:rPr>
              <a:t>bestias</a:t>
            </a:r>
            <a:endParaRPr lang="en-US" sz="2000" b="1" dirty="0">
              <a:solidFill>
                <a:prstClr val="black"/>
              </a:solidFill>
            </a:endParaRPr>
          </a:p>
        </p:txBody>
      </p:sp>
      <p:sp>
        <p:nvSpPr>
          <p:cNvPr id="17" name="TextBox 16"/>
          <p:cNvSpPr txBox="1"/>
          <p:nvPr/>
        </p:nvSpPr>
        <p:spPr>
          <a:xfrm>
            <a:off x="5250076" y="1967925"/>
            <a:ext cx="1119217" cy="584775"/>
          </a:xfrm>
          <a:prstGeom prst="rect">
            <a:avLst/>
          </a:prstGeom>
          <a:noFill/>
        </p:spPr>
        <p:txBody>
          <a:bodyPr wrap="none" rtlCol="0">
            <a:spAutoFit/>
          </a:bodyPr>
          <a:lstStyle/>
          <a:p>
            <a:pPr algn="ctr">
              <a:lnSpc>
                <a:spcPct val="80000"/>
              </a:lnSpc>
            </a:pPr>
            <a:r>
              <a:rPr lang="en-US" sz="2000" b="1" dirty="0" err="1" smtClean="0">
                <a:solidFill>
                  <a:prstClr val="black"/>
                </a:solidFill>
              </a:rPr>
              <a:t>Setenta</a:t>
            </a:r>
            <a:r>
              <a:rPr lang="en-US" sz="2000" b="1" dirty="0" smtClean="0">
                <a:solidFill>
                  <a:prstClr val="black"/>
                </a:solidFill>
              </a:rPr>
              <a:t> </a:t>
            </a:r>
            <a:br>
              <a:rPr lang="en-US" sz="2000" b="1" dirty="0" smtClean="0">
                <a:solidFill>
                  <a:prstClr val="black"/>
                </a:solidFill>
              </a:rPr>
            </a:br>
            <a:r>
              <a:rPr lang="en-US" sz="2000" b="1" dirty="0" err="1" smtClean="0">
                <a:solidFill>
                  <a:prstClr val="black"/>
                </a:solidFill>
              </a:rPr>
              <a:t>semanas</a:t>
            </a:r>
            <a:endParaRPr lang="en-US" sz="2000" b="1" dirty="0">
              <a:solidFill>
                <a:prstClr val="black"/>
              </a:solidFill>
            </a:endParaRPr>
          </a:p>
        </p:txBody>
      </p:sp>
      <p:sp>
        <p:nvSpPr>
          <p:cNvPr id="18" name="TextBox 17"/>
          <p:cNvSpPr txBox="1"/>
          <p:nvPr/>
        </p:nvSpPr>
        <p:spPr>
          <a:xfrm>
            <a:off x="4499629" y="3332776"/>
            <a:ext cx="636713" cy="338554"/>
          </a:xfrm>
          <a:prstGeom prst="rect">
            <a:avLst/>
          </a:prstGeom>
          <a:solidFill>
            <a:schemeClr val="bg1"/>
          </a:solidFill>
        </p:spPr>
        <p:txBody>
          <a:bodyPr wrap="none" rtlCol="0">
            <a:spAutoFit/>
          </a:bodyPr>
          <a:lstStyle/>
          <a:p>
            <a:pPr algn="ctr"/>
            <a:r>
              <a:rPr lang="en-US" sz="1600" b="1" dirty="0" smtClean="0">
                <a:solidFill>
                  <a:prstClr val="black"/>
                </a:solidFill>
              </a:rPr>
              <a:t>Ram</a:t>
            </a:r>
            <a:r>
              <a:rPr lang="en-US" sz="1600" b="1" baseline="30000" dirty="0" smtClean="0">
                <a:solidFill>
                  <a:prstClr val="black"/>
                </a:solidFill>
              </a:rPr>
              <a:t>3</a:t>
            </a:r>
            <a:endParaRPr lang="en-US" sz="1600" b="1" dirty="0">
              <a:solidFill>
                <a:prstClr val="black"/>
              </a:solidFill>
            </a:endParaRPr>
          </a:p>
        </p:txBody>
      </p:sp>
      <p:sp>
        <p:nvSpPr>
          <p:cNvPr id="19" name="Rectangle 18"/>
          <p:cNvSpPr/>
          <p:nvPr/>
        </p:nvSpPr>
        <p:spPr>
          <a:xfrm>
            <a:off x="533400" y="2781300"/>
            <a:ext cx="783124" cy="457200"/>
          </a:xfrm>
          <a:prstGeom prst="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b="1" dirty="0" smtClean="0">
                <a:solidFill>
                  <a:prstClr val="black"/>
                </a:solidFill>
              </a:rPr>
              <a:t>1</a:t>
            </a:r>
          </a:p>
          <a:p>
            <a:pPr algn="ctr">
              <a:lnSpc>
                <a:spcPct val="80000"/>
              </a:lnSpc>
            </a:pPr>
            <a:r>
              <a:rPr lang="en-US" sz="1600" b="1" dirty="0" smtClean="0">
                <a:solidFill>
                  <a:prstClr val="black"/>
                </a:solidFill>
              </a:rPr>
              <a:t>Oro</a:t>
            </a:r>
            <a:r>
              <a:rPr lang="en-US" sz="1600" b="1" baseline="30000" dirty="0" smtClean="0">
                <a:solidFill>
                  <a:prstClr val="black"/>
                </a:solidFill>
              </a:rPr>
              <a:t>4</a:t>
            </a:r>
            <a:endParaRPr lang="en-US" sz="1600" b="1" dirty="0">
              <a:solidFill>
                <a:prstClr val="black"/>
              </a:solidFill>
            </a:endParaRPr>
          </a:p>
        </p:txBody>
      </p:sp>
      <p:sp>
        <p:nvSpPr>
          <p:cNvPr id="20" name="Rectangle 19"/>
          <p:cNvSpPr/>
          <p:nvPr/>
        </p:nvSpPr>
        <p:spPr>
          <a:xfrm>
            <a:off x="533400" y="3238500"/>
            <a:ext cx="783124" cy="457200"/>
          </a:xfrm>
          <a:prstGeom prst="rect">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b="1" dirty="0" smtClean="0">
                <a:solidFill>
                  <a:prstClr val="black"/>
                </a:solidFill>
              </a:rPr>
              <a:t>2</a:t>
            </a:r>
          </a:p>
          <a:p>
            <a:pPr algn="ctr">
              <a:lnSpc>
                <a:spcPct val="80000"/>
              </a:lnSpc>
            </a:pPr>
            <a:r>
              <a:rPr lang="es-ES" sz="1600" b="1" dirty="0" smtClean="0">
                <a:solidFill>
                  <a:prstClr val="black"/>
                </a:solidFill>
              </a:rPr>
              <a:t>Plata</a:t>
            </a:r>
            <a:endParaRPr lang="en-US" sz="1600" b="1" dirty="0">
              <a:solidFill>
                <a:prstClr val="black"/>
              </a:solidFill>
            </a:endParaRPr>
          </a:p>
        </p:txBody>
      </p:sp>
      <p:sp>
        <p:nvSpPr>
          <p:cNvPr id="21" name="Rectangle 20"/>
          <p:cNvSpPr/>
          <p:nvPr/>
        </p:nvSpPr>
        <p:spPr>
          <a:xfrm>
            <a:off x="534393" y="3695700"/>
            <a:ext cx="783124" cy="457200"/>
          </a:xfrm>
          <a:prstGeom prst="rect">
            <a:avLst/>
          </a:prstGeom>
          <a:solidFill>
            <a:schemeClr val="bg2">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b="1" dirty="0" smtClean="0">
                <a:solidFill>
                  <a:prstClr val="black"/>
                </a:solidFill>
              </a:rPr>
              <a:t>3</a:t>
            </a:r>
          </a:p>
          <a:p>
            <a:pPr algn="ctr">
              <a:lnSpc>
                <a:spcPct val="80000"/>
              </a:lnSpc>
            </a:pPr>
            <a:r>
              <a:rPr lang="en-US" sz="1600" b="1" dirty="0" err="1" smtClean="0">
                <a:solidFill>
                  <a:prstClr val="black"/>
                </a:solidFill>
              </a:rPr>
              <a:t>Bronce</a:t>
            </a:r>
            <a:endParaRPr lang="en-US" sz="1600" b="1" dirty="0">
              <a:solidFill>
                <a:prstClr val="black"/>
              </a:solidFill>
            </a:endParaRPr>
          </a:p>
        </p:txBody>
      </p:sp>
      <p:sp>
        <p:nvSpPr>
          <p:cNvPr id="22" name="Rectangle 21"/>
          <p:cNvSpPr/>
          <p:nvPr/>
        </p:nvSpPr>
        <p:spPr>
          <a:xfrm>
            <a:off x="533400" y="4152899"/>
            <a:ext cx="783124" cy="540603"/>
          </a:xfrm>
          <a:prstGeom prst="rect">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r>
              <a:rPr lang="en-US" sz="1600" b="1" dirty="0" smtClean="0">
                <a:solidFill>
                  <a:prstClr val="black"/>
                </a:solidFill>
              </a:rPr>
              <a:t>4</a:t>
            </a:r>
          </a:p>
          <a:p>
            <a:pPr algn="ctr">
              <a:lnSpc>
                <a:spcPct val="80000"/>
              </a:lnSpc>
            </a:pPr>
            <a:r>
              <a:rPr lang="en-US" sz="1600" b="1" dirty="0" err="1" smtClean="0">
                <a:solidFill>
                  <a:prstClr val="black"/>
                </a:solidFill>
              </a:rPr>
              <a:t>Hierro</a:t>
            </a:r>
            <a:r>
              <a:rPr lang="en-US" sz="1600" b="1" dirty="0" smtClean="0">
                <a:solidFill>
                  <a:prstClr val="black"/>
                </a:solidFill>
              </a:rPr>
              <a:t>/</a:t>
            </a:r>
            <a:br>
              <a:rPr lang="en-US" sz="1600" b="1" dirty="0" smtClean="0">
                <a:solidFill>
                  <a:prstClr val="black"/>
                </a:solidFill>
              </a:rPr>
            </a:br>
            <a:r>
              <a:rPr lang="en-US" sz="1600" b="1" dirty="0" err="1" smtClean="0">
                <a:solidFill>
                  <a:prstClr val="black"/>
                </a:solidFill>
              </a:rPr>
              <a:t>barro</a:t>
            </a:r>
            <a:endParaRPr lang="en-US" sz="1600" b="1" dirty="0">
              <a:solidFill>
                <a:prstClr val="black"/>
              </a:solidFill>
            </a:endParaRPr>
          </a:p>
        </p:txBody>
      </p:sp>
      <p:sp>
        <p:nvSpPr>
          <p:cNvPr id="23" name="Explosion 1 22"/>
          <p:cNvSpPr/>
          <p:nvPr/>
        </p:nvSpPr>
        <p:spPr>
          <a:xfrm>
            <a:off x="76200" y="4342200"/>
            <a:ext cx="1706366" cy="1182300"/>
          </a:xfrm>
          <a:prstGeom prst="irregularSeal1">
            <a:avLst/>
          </a:prstGeom>
          <a:solidFill>
            <a:srgbClr val="0000CC"/>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b" anchorCtr="0" forceAA="0" compatLnSpc="1">
            <a:prstTxWarp prst="textNoShape">
              <a:avLst/>
            </a:prstTxWarp>
            <a:noAutofit/>
          </a:bodyPr>
          <a:lstStyle/>
          <a:p>
            <a:pPr algn="ctr">
              <a:lnSpc>
                <a:spcPct val="80000"/>
              </a:lnSpc>
            </a:pPr>
            <a:r>
              <a:rPr lang="en-US" b="1" dirty="0" smtClean="0">
                <a:solidFill>
                  <a:prstClr val="white"/>
                </a:solidFill>
              </a:rPr>
              <a:t>Piedra</a:t>
            </a:r>
            <a:r>
              <a:rPr lang="en-US" b="1" baseline="30000" dirty="0" smtClean="0">
                <a:solidFill>
                  <a:prstClr val="white"/>
                </a:solidFill>
              </a:rPr>
              <a:t>34</a:t>
            </a:r>
            <a:endParaRPr lang="en-US" b="1" dirty="0">
              <a:solidFill>
                <a:prstClr val="white"/>
              </a:solidFill>
            </a:endParaRPr>
          </a:p>
        </p:txBody>
      </p:sp>
      <p:sp>
        <p:nvSpPr>
          <p:cNvPr id="24" name="Rectangle 23"/>
          <p:cNvSpPr/>
          <p:nvPr/>
        </p:nvSpPr>
        <p:spPr>
          <a:xfrm>
            <a:off x="3488038" y="2780100"/>
            <a:ext cx="808350" cy="457200"/>
          </a:xfrm>
          <a:prstGeom prst="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b="1" dirty="0" smtClean="0">
                <a:solidFill>
                  <a:prstClr val="black"/>
                </a:solidFill>
              </a:rPr>
              <a:t>1</a:t>
            </a:r>
          </a:p>
          <a:p>
            <a:pPr algn="ctr">
              <a:lnSpc>
                <a:spcPct val="80000"/>
              </a:lnSpc>
            </a:pPr>
            <a:r>
              <a:rPr lang="en-US" sz="1600" b="1" dirty="0" smtClean="0">
                <a:solidFill>
                  <a:prstClr val="black"/>
                </a:solidFill>
              </a:rPr>
              <a:t>León</a:t>
            </a:r>
            <a:r>
              <a:rPr lang="en-US" sz="1600" b="1" baseline="30000" dirty="0" smtClean="0">
                <a:solidFill>
                  <a:prstClr val="black"/>
                </a:solidFill>
              </a:rPr>
              <a:t>4</a:t>
            </a:r>
            <a:endParaRPr lang="en-US" sz="1600" b="1" dirty="0">
              <a:solidFill>
                <a:prstClr val="black"/>
              </a:solidFill>
            </a:endParaRPr>
          </a:p>
        </p:txBody>
      </p:sp>
      <p:sp>
        <p:nvSpPr>
          <p:cNvPr id="25" name="Rectangle 24"/>
          <p:cNvSpPr/>
          <p:nvPr/>
        </p:nvSpPr>
        <p:spPr>
          <a:xfrm>
            <a:off x="3488038" y="3237300"/>
            <a:ext cx="808350" cy="457200"/>
          </a:xfrm>
          <a:prstGeom prst="rect">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b="1" dirty="0" smtClean="0">
                <a:solidFill>
                  <a:prstClr val="black"/>
                </a:solidFill>
              </a:rPr>
              <a:t>2</a:t>
            </a:r>
          </a:p>
          <a:p>
            <a:pPr algn="ctr">
              <a:lnSpc>
                <a:spcPct val="80000"/>
              </a:lnSpc>
            </a:pPr>
            <a:r>
              <a:rPr lang="en-US" sz="1600" b="1" dirty="0" smtClean="0">
                <a:solidFill>
                  <a:prstClr val="black"/>
                </a:solidFill>
              </a:rPr>
              <a:t>Oso</a:t>
            </a:r>
            <a:r>
              <a:rPr lang="en-US" sz="1600" b="1" baseline="30000" dirty="0" smtClean="0">
                <a:solidFill>
                  <a:prstClr val="black"/>
                </a:solidFill>
              </a:rPr>
              <a:t>5</a:t>
            </a:r>
            <a:endParaRPr lang="en-US" sz="1600" b="1" baseline="30000" dirty="0">
              <a:solidFill>
                <a:prstClr val="black"/>
              </a:solidFill>
            </a:endParaRPr>
          </a:p>
        </p:txBody>
      </p:sp>
      <p:sp>
        <p:nvSpPr>
          <p:cNvPr id="26" name="Rectangle 25"/>
          <p:cNvSpPr/>
          <p:nvPr/>
        </p:nvSpPr>
        <p:spPr>
          <a:xfrm>
            <a:off x="3489031" y="3694500"/>
            <a:ext cx="808350" cy="457200"/>
          </a:xfrm>
          <a:prstGeom prst="rect">
            <a:avLst/>
          </a:prstGeom>
          <a:solidFill>
            <a:schemeClr val="bg2">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r>
              <a:rPr lang="en-US" b="1" dirty="0" smtClean="0">
                <a:solidFill>
                  <a:prstClr val="black"/>
                </a:solidFill>
              </a:rPr>
              <a:t>3</a:t>
            </a:r>
          </a:p>
          <a:p>
            <a:pPr algn="ctr">
              <a:lnSpc>
                <a:spcPct val="80000"/>
              </a:lnSpc>
            </a:pPr>
            <a:r>
              <a:rPr lang="en-US" sz="1400" b="1" dirty="0" smtClean="0">
                <a:solidFill>
                  <a:prstClr val="black"/>
                </a:solidFill>
              </a:rPr>
              <a:t>Leopardo</a:t>
            </a:r>
            <a:r>
              <a:rPr lang="en-US" sz="1600" b="1" baseline="30000" dirty="0" smtClean="0">
                <a:solidFill>
                  <a:prstClr val="black"/>
                </a:solidFill>
              </a:rPr>
              <a:t>6</a:t>
            </a:r>
            <a:endParaRPr lang="en-US" sz="1600" b="1" dirty="0">
              <a:solidFill>
                <a:prstClr val="black"/>
              </a:solidFill>
            </a:endParaRPr>
          </a:p>
        </p:txBody>
      </p:sp>
      <p:sp>
        <p:nvSpPr>
          <p:cNvPr id="27" name="Rectangle 26"/>
          <p:cNvSpPr/>
          <p:nvPr/>
        </p:nvSpPr>
        <p:spPr>
          <a:xfrm>
            <a:off x="3488038" y="4151699"/>
            <a:ext cx="808350" cy="540603"/>
          </a:xfrm>
          <a:prstGeom prst="rect">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r>
              <a:rPr lang="en-US" sz="1600" b="1" dirty="0" smtClean="0">
                <a:solidFill>
                  <a:prstClr val="black"/>
                </a:solidFill>
              </a:rPr>
              <a:t>4</a:t>
            </a:r>
          </a:p>
          <a:p>
            <a:pPr algn="ctr">
              <a:lnSpc>
                <a:spcPct val="80000"/>
              </a:lnSpc>
            </a:pPr>
            <a:r>
              <a:rPr lang="en-US" sz="1600" b="1" dirty="0" smtClean="0">
                <a:solidFill>
                  <a:prstClr val="black"/>
                </a:solidFill>
              </a:rPr>
              <a:t>(</a:t>
            </a:r>
            <a:r>
              <a:rPr lang="en-US" sz="1600" b="1" dirty="0" err="1" smtClean="0">
                <a:solidFill>
                  <a:prstClr val="black"/>
                </a:solidFill>
              </a:rPr>
              <a:t>feo</a:t>
            </a:r>
            <a:r>
              <a:rPr lang="en-US" sz="1600" b="1" dirty="0" smtClean="0">
                <a:solidFill>
                  <a:prstClr val="black"/>
                </a:solidFill>
              </a:rPr>
              <a:t>)</a:t>
            </a:r>
            <a:r>
              <a:rPr lang="en-US" sz="1600" b="1" baseline="30000" dirty="0" smtClean="0">
                <a:solidFill>
                  <a:prstClr val="black"/>
                </a:solidFill>
              </a:rPr>
              <a:t>7</a:t>
            </a:r>
            <a:endParaRPr lang="en-US" sz="1600" b="1" baseline="30000" dirty="0">
              <a:solidFill>
                <a:prstClr val="black"/>
              </a:solidFill>
            </a:endParaRPr>
          </a:p>
        </p:txBody>
      </p:sp>
      <p:sp>
        <p:nvSpPr>
          <p:cNvPr id="28" name="Explosion 1 27"/>
          <p:cNvSpPr/>
          <p:nvPr/>
        </p:nvSpPr>
        <p:spPr>
          <a:xfrm>
            <a:off x="3039030" y="4347481"/>
            <a:ext cx="1706366" cy="1182300"/>
          </a:xfrm>
          <a:prstGeom prst="irregularSeal1">
            <a:avLst/>
          </a:prstGeom>
          <a:solidFill>
            <a:srgbClr val="0000CC"/>
          </a:solidFill>
          <a:ln w="9525"/>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lnSpc>
                <a:spcPct val="80000"/>
              </a:lnSpc>
            </a:pPr>
            <a:r>
              <a:rPr lang="en-US" b="1" dirty="0" err="1" smtClean="0">
                <a:solidFill>
                  <a:prstClr val="white"/>
                </a:solidFill>
              </a:rPr>
              <a:t>Hijo</a:t>
            </a:r>
            <a:r>
              <a:rPr lang="en-US" b="1" dirty="0" smtClean="0">
                <a:solidFill>
                  <a:prstClr val="white"/>
                </a:solidFill>
              </a:rPr>
              <a:t> del Hombre</a:t>
            </a:r>
            <a:r>
              <a:rPr lang="en-US" b="1" baseline="30000" dirty="0" smtClean="0">
                <a:solidFill>
                  <a:prstClr val="white"/>
                </a:solidFill>
              </a:rPr>
              <a:t>13</a:t>
            </a:r>
            <a:endParaRPr lang="en-US" b="1" dirty="0">
              <a:solidFill>
                <a:prstClr val="white"/>
              </a:solidFill>
            </a:endParaRPr>
          </a:p>
        </p:txBody>
      </p:sp>
      <p:sp>
        <p:nvSpPr>
          <p:cNvPr id="30" name="TextBox 29"/>
          <p:cNvSpPr txBox="1"/>
          <p:nvPr/>
        </p:nvSpPr>
        <p:spPr>
          <a:xfrm>
            <a:off x="6248400" y="3253990"/>
            <a:ext cx="723660" cy="289310"/>
          </a:xfrm>
          <a:prstGeom prst="rect">
            <a:avLst/>
          </a:prstGeom>
          <a:noFill/>
        </p:spPr>
        <p:txBody>
          <a:bodyPr wrap="none" rtlCol="0">
            <a:spAutoFit/>
          </a:bodyPr>
          <a:lstStyle/>
          <a:p>
            <a:pPr algn="ctr">
              <a:lnSpc>
                <a:spcPct val="80000"/>
              </a:lnSpc>
            </a:pPr>
            <a:r>
              <a:rPr lang="en-US" sz="1600" b="1" dirty="0" smtClean="0">
                <a:solidFill>
                  <a:prstClr val="black"/>
                </a:solidFill>
              </a:rPr>
              <a:t>(Intro)</a:t>
            </a:r>
            <a:endParaRPr lang="en-US" sz="1600" b="1" dirty="0">
              <a:solidFill>
                <a:prstClr val="black"/>
              </a:solidFill>
            </a:endParaRPr>
          </a:p>
        </p:txBody>
      </p:sp>
      <p:sp>
        <p:nvSpPr>
          <p:cNvPr id="31" name="TextBox 30"/>
          <p:cNvSpPr txBox="1"/>
          <p:nvPr/>
        </p:nvSpPr>
        <p:spPr>
          <a:xfrm>
            <a:off x="6871955" y="3628192"/>
            <a:ext cx="1432572" cy="338554"/>
          </a:xfrm>
          <a:prstGeom prst="rect">
            <a:avLst/>
          </a:prstGeom>
          <a:noFill/>
        </p:spPr>
        <p:txBody>
          <a:bodyPr wrap="none" rtlCol="0">
            <a:spAutoFit/>
          </a:bodyPr>
          <a:lstStyle/>
          <a:p>
            <a:pPr algn="ctr"/>
            <a:r>
              <a:rPr lang="en-US" sz="1600" b="1" dirty="0" smtClean="0">
                <a:solidFill>
                  <a:prstClr val="black"/>
                </a:solidFill>
              </a:rPr>
              <a:t>Reyes del NyS</a:t>
            </a:r>
            <a:r>
              <a:rPr lang="en-US" sz="1600" b="1" baseline="30000" dirty="0" smtClean="0">
                <a:solidFill>
                  <a:prstClr val="black"/>
                </a:solidFill>
              </a:rPr>
              <a:t>6</a:t>
            </a:r>
            <a:endParaRPr lang="en-US" sz="1600" b="1" dirty="0">
              <a:solidFill>
                <a:prstClr val="black"/>
              </a:solidFill>
            </a:endParaRPr>
          </a:p>
        </p:txBody>
      </p:sp>
      <p:sp>
        <p:nvSpPr>
          <p:cNvPr id="32" name="TextBox 31"/>
          <p:cNvSpPr txBox="1"/>
          <p:nvPr/>
        </p:nvSpPr>
        <p:spPr>
          <a:xfrm>
            <a:off x="6803144" y="3839171"/>
            <a:ext cx="1597810" cy="338554"/>
          </a:xfrm>
          <a:prstGeom prst="rect">
            <a:avLst/>
          </a:prstGeom>
          <a:noFill/>
        </p:spPr>
        <p:txBody>
          <a:bodyPr wrap="none" rtlCol="0">
            <a:spAutoFit/>
          </a:bodyPr>
          <a:lstStyle/>
          <a:p>
            <a:pPr algn="ctr"/>
            <a:r>
              <a:rPr lang="en-US" sz="1600" b="1" dirty="0" smtClean="0">
                <a:solidFill>
                  <a:prstClr val="black"/>
                </a:solidFill>
              </a:rPr>
              <a:t>El despreciable</a:t>
            </a:r>
            <a:r>
              <a:rPr lang="en-US" sz="1600" b="1" baseline="30000" dirty="0" smtClean="0">
                <a:solidFill>
                  <a:prstClr val="black"/>
                </a:solidFill>
              </a:rPr>
              <a:t>21</a:t>
            </a:r>
            <a:endParaRPr lang="en-US" sz="1600" b="1" dirty="0">
              <a:solidFill>
                <a:prstClr val="black"/>
              </a:solidFill>
            </a:endParaRPr>
          </a:p>
        </p:txBody>
      </p:sp>
      <p:sp>
        <p:nvSpPr>
          <p:cNvPr id="33" name="TextBox 32"/>
          <p:cNvSpPr txBox="1"/>
          <p:nvPr/>
        </p:nvSpPr>
        <p:spPr>
          <a:xfrm>
            <a:off x="8001000" y="4782010"/>
            <a:ext cx="1150692" cy="880241"/>
          </a:xfrm>
          <a:prstGeom prst="rect">
            <a:avLst/>
          </a:prstGeom>
          <a:noFill/>
        </p:spPr>
        <p:txBody>
          <a:bodyPr wrap="square" rtlCol="0">
            <a:spAutoFit/>
          </a:bodyPr>
          <a:lstStyle>
            <a:defPPr>
              <a:defRPr lang="en-US"/>
            </a:defPPr>
            <a:lvl1pPr algn="ctr">
              <a:lnSpc>
                <a:spcPct val="80000"/>
              </a:lnSpc>
              <a:defRPr sz="2000" b="1"/>
            </a:lvl1pPr>
          </a:lstStyle>
          <a:p>
            <a:r>
              <a:rPr lang="en-US" sz="1600" dirty="0" err="1" smtClean="0">
                <a:solidFill>
                  <a:prstClr val="black"/>
                </a:solidFill>
              </a:rPr>
              <a:t>Tiempo</a:t>
            </a:r>
            <a:r>
              <a:rPr lang="en-US" sz="1600" dirty="0" smtClean="0">
                <a:solidFill>
                  <a:prstClr val="black"/>
                </a:solidFill>
              </a:rPr>
              <a:t> de angustia</a:t>
            </a:r>
            <a:r>
              <a:rPr lang="en-US" sz="1600" baseline="30000" dirty="0" smtClean="0">
                <a:solidFill>
                  <a:prstClr val="black"/>
                </a:solidFill>
              </a:rPr>
              <a:t>1</a:t>
            </a:r>
            <a:r>
              <a:rPr lang="en-US" sz="1600" dirty="0" smtClean="0">
                <a:solidFill>
                  <a:prstClr val="black"/>
                </a:solidFill>
              </a:rPr>
              <a:t>, </a:t>
            </a:r>
            <a:r>
              <a:rPr lang="en-US" sz="1600" dirty="0" err="1" smtClean="0">
                <a:solidFill>
                  <a:prstClr val="black"/>
                </a:solidFill>
              </a:rPr>
              <a:t>tiempo</a:t>
            </a:r>
            <a:r>
              <a:rPr lang="en-US" sz="1600" dirty="0" smtClean="0">
                <a:solidFill>
                  <a:prstClr val="black"/>
                </a:solidFill>
              </a:rPr>
              <a:t> del fin</a:t>
            </a:r>
            <a:r>
              <a:rPr lang="en-US" sz="1600" baseline="30000" dirty="0" smtClean="0">
                <a:solidFill>
                  <a:prstClr val="black"/>
                </a:solidFill>
              </a:rPr>
              <a:t>4</a:t>
            </a:r>
            <a:endParaRPr lang="en-US" sz="1600" baseline="30000" dirty="0">
              <a:solidFill>
                <a:prstClr val="black"/>
              </a:solidFill>
            </a:endParaRPr>
          </a:p>
        </p:txBody>
      </p:sp>
      <p:sp>
        <p:nvSpPr>
          <p:cNvPr id="34" name="TextBox 33"/>
          <p:cNvSpPr txBox="1"/>
          <p:nvPr/>
        </p:nvSpPr>
        <p:spPr>
          <a:xfrm>
            <a:off x="6945716" y="3357146"/>
            <a:ext cx="1252139" cy="338554"/>
          </a:xfrm>
          <a:prstGeom prst="rect">
            <a:avLst/>
          </a:prstGeom>
          <a:noFill/>
        </p:spPr>
        <p:txBody>
          <a:bodyPr wrap="none" rtlCol="0">
            <a:spAutoFit/>
          </a:bodyPr>
          <a:lstStyle/>
          <a:p>
            <a:pPr algn="ctr"/>
            <a:r>
              <a:rPr lang="en-US" sz="1600" b="1" dirty="0" smtClean="0">
                <a:solidFill>
                  <a:prstClr val="black"/>
                </a:solidFill>
              </a:rPr>
              <a:t>3 </a:t>
            </a:r>
            <a:r>
              <a:rPr lang="en-US" sz="1600" b="1" dirty="0" err="1" smtClean="0">
                <a:solidFill>
                  <a:prstClr val="black"/>
                </a:solidFill>
              </a:rPr>
              <a:t>reyes</a:t>
            </a:r>
            <a:r>
              <a:rPr lang="en-US" sz="1600" b="1" dirty="0" smtClean="0">
                <a:solidFill>
                  <a:prstClr val="black"/>
                </a:solidFill>
              </a:rPr>
              <a:t> más</a:t>
            </a:r>
            <a:r>
              <a:rPr lang="en-US" sz="1600" b="1" baseline="30000" dirty="0" smtClean="0">
                <a:solidFill>
                  <a:prstClr val="black"/>
                </a:solidFill>
              </a:rPr>
              <a:t>2</a:t>
            </a:r>
            <a:endParaRPr lang="en-US" sz="1600" b="1" dirty="0">
              <a:solidFill>
                <a:prstClr val="black"/>
              </a:solidFill>
            </a:endParaRPr>
          </a:p>
        </p:txBody>
      </p:sp>
      <p:sp>
        <p:nvSpPr>
          <p:cNvPr id="40" name="TextBox 39"/>
          <p:cNvSpPr txBox="1"/>
          <p:nvPr/>
        </p:nvSpPr>
        <p:spPr>
          <a:xfrm>
            <a:off x="6983244" y="4042946"/>
            <a:ext cx="1242520" cy="338554"/>
          </a:xfrm>
          <a:prstGeom prst="rect">
            <a:avLst/>
          </a:prstGeom>
          <a:noFill/>
        </p:spPr>
        <p:txBody>
          <a:bodyPr wrap="none" rtlCol="0">
            <a:spAutoFit/>
          </a:bodyPr>
          <a:lstStyle/>
          <a:p>
            <a:pPr algn="ctr"/>
            <a:r>
              <a:rPr lang="en-US" sz="1600" b="1" dirty="0" smtClean="0">
                <a:solidFill>
                  <a:prstClr val="black"/>
                </a:solidFill>
              </a:rPr>
              <a:t>Rey [</a:t>
            </a:r>
            <a:r>
              <a:rPr lang="en-US" sz="1600" b="1" dirty="0" err="1" smtClean="0">
                <a:solidFill>
                  <a:prstClr val="black"/>
                </a:solidFill>
              </a:rPr>
              <a:t>malo</a:t>
            </a:r>
            <a:r>
              <a:rPr lang="en-US" sz="1600" b="1" dirty="0" smtClean="0">
                <a:solidFill>
                  <a:prstClr val="black"/>
                </a:solidFill>
              </a:rPr>
              <a:t>]</a:t>
            </a:r>
            <a:r>
              <a:rPr lang="en-US" sz="1600" b="1" baseline="30000" dirty="0" smtClean="0">
                <a:solidFill>
                  <a:prstClr val="black"/>
                </a:solidFill>
              </a:rPr>
              <a:t>36</a:t>
            </a:r>
            <a:endParaRPr lang="en-US" sz="1600" b="1" dirty="0">
              <a:solidFill>
                <a:prstClr val="black"/>
              </a:solidFill>
            </a:endParaRPr>
          </a:p>
        </p:txBody>
      </p:sp>
      <p:sp>
        <p:nvSpPr>
          <p:cNvPr id="41" name="TextBox 40"/>
          <p:cNvSpPr txBox="1"/>
          <p:nvPr/>
        </p:nvSpPr>
        <p:spPr>
          <a:xfrm>
            <a:off x="4275639" y="3890546"/>
            <a:ext cx="1113446" cy="307777"/>
          </a:xfrm>
          <a:prstGeom prst="rect">
            <a:avLst/>
          </a:prstGeom>
          <a:noFill/>
        </p:spPr>
        <p:txBody>
          <a:bodyPr wrap="none" rtlCol="0">
            <a:spAutoFit/>
          </a:bodyPr>
          <a:lstStyle/>
          <a:p>
            <a:pPr algn="ctr"/>
            <a:r>
              <a:rPr lang="en-US" sz="1400" b="1" dirty="0" smtClean="0">
                <a:solidFill>
                  <a:prstClr val="black"/>
                </a:solidFill>
              </a:rPr>
              <a:t>Fierce King</a:t>
            </a:r>
            <a:r>
              <a:rPr lang="en-US" sz="1400" b="1" baseline="30000" dirty="0" smtClean="0">
                <a:solidFill>
                  <a:prstClr val="black"/>
                </a:solidFill>
              </a:rPr>
              <a:t>23</a:t>
            </a:r>
            <a:endParaRPr lang="en-US" sz="1400" b="1" baseline="30000" dirty="0">
              <a:solidFill>
                <a:prstClr val="black"/>
              </a:solidFill>
            </a:endParaRPr>
          </a:p>
        </p:txBody>
      </p:sp>
      <p:sp>
        <p:nvSpPr>
          <p:cNvPr id="42" name="TextBox 41"/>
          <p:cNvSpPr txBox="1"/>
          <p:nvPr/>
        </p:nvSpPr>
        <p:spPr>
          <a:xfrm>
            <a:off x="4370145" y="3661946"/>
            <a:ext cx="960199" cy="338554"/>
          </a:xfrm>
          <a:prstGeom prst="rect">
            <a:avLst/>
          </a:prstGeom>
          <a:noFill/>
        </p:spPr>
        <p:txBody>
          <a:bodyPr wrap="none" rtlCol="0">
            <a:spAutoFit/>
          </a:bodyPr>
          <a:lstStyle/>
          <a:p>
            <a:pPr algn="ctr"/>
            <a:r>
              <a:rPr lang="en-US" sz="1600" b="1" dirty="0" smtClean="0">
                <a:solidFill>
                  <a:prstClr val="black"/>
                </a:solidFill>
              </a:rPr>
              <a:t>He-Goat</a:t>
            </a:r>
            <a:r>
              <a:rPr lang="en-US" sz="1600" b="1" baseline="30000" dirty="0" smtClean="0">
                <a:solidFill>
                  <a:prstClr val="black"/>
                </a:solidFill>
              </a:rPr>
              <a:t>8</a:t>
            </a:r>
            <a:endParaRPr lang="en-US" sz="1600" b="1" dirty="0">
              <a:solidFill>
                <a:prstClr val="black"/>
              </a:solidFill>
            </a:endParaRPr>
          </a:p>
        </p:txBody>
      </p:sp>
      <p:sp>
        <p:nvSpPr>
          <p:cNvPr id="44" name="Rectangle 43"/>
          <p:cNvSpPr/>
          <p:nvPr/>
        </p:nvSpPr>
        <p:spPr>
          <a:xfrm>
            <a:off x="5398621" y="2775643"/>
            <a:ext cx="822317" cy="457198"/>
          </a:xfrm>
          <a:prstGeom prst="rect">
            <a:avLst/>
          </a:prstGeom>
          <a:solidFill>
            <a:schemeClr val="bg1"/>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1600" b="1" dirty="0">
              <a:solidFill>
                <a:prstClr val="black"/>
              </a:solidFill>
            </a:endParaRPr>
          </a:p>
        </p:txBody>
      </p:sp>
      <p:sp>
        <p:nvSpPr>
          <p:cNvPr id="45" name="Rectangle 44"/>
          <p:cNvSpPr/>
          <p:nvPr/>
        </p:nvSpPr>
        <p:spPr>
          <a:xfrm>
            <a:off x="5398621" y="3226839"/>
            <a:ext cx="822317" cy="1459461"/>
          </a:xfrm>
          <a:prstGeom prst="rect">
            <a:avLst/>
          </a:prstGeom>
          <a:gradFill flip="none" rotWithShape="1">
            <a:gsLst>
              <a:gs pos="0">
                <a:schemeClr val="accent6"/>
              </a:gs>
              <a:gs pos="50000">
                <a:schemeClr val="bg2">
                  <a:lumMod val="50000"/>
                </a:schemeClr>
              </a:gs>
              <a:gs pos="100000">
                <a:schemeClr val="bg1">
                  <a:lumMod val="75000"/>
                </a:schemeClr>
              </a:gs>
            </a:gsLst>
            <a:lin ang="162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Explosion 1 38"/>
          <p:cNvSpPr/>
          <p:nvPr/>
        </p:nvSpPr>
        <p:spPr>
          <a:xfrm>
            <a:off x="4936261" y="4341000"/>
            <a:ext cx="1706366" cy="1182300"/>
          </a:xfrm>
          <a:prstGeom prst="irregularSeal1">
            <a:avLst/>
          </a:prstGeom>
          <a:solidFill>
            <a:srgbClr val="0000CC"/>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b" anchorCtr="0" forceAA="0" compatLnSpc="1">
            <a:prstTxWarp prst="textNoShape">
              <a:avLst/>
            </a:prstTxWarp>
            <a:noAutofit/>
          </a:bodyPr>
          <a:lstStyle/>
          <a:p>
            <a:pPr algn="ctr"/>
            <a:r>
              <a:rPr lang="en-US" b="1" dirty="0" smtClean="0">
                <a:solidFill>
                  <a:prstClr val="white"/>
                </a:solidFill>
              </a:rPr>
              <a:t>Mesías</a:t>
            </a:r>
            <a:r>
              <a:rPr lang="en-US" b="1" baseline="30000" dirty="0" smtClean="0">
                <a:solidFill>
                  <a:prstClr val="white"/>
                </a:solidFill>
              </a:rPr>
              <a:t>25</a:t>
            </a:r>
            <a:endParaRPr lang="en-US" b="1" dirty="0">
              <a:solidFill>
                <a:prstClr val="white"/>
              </a:solidFill>
            </a:endParaRPr>
          </a:p>
        </p:txBody>
      </p:sp>
    </p:spTree>
    <p:extLst>
      <p:ext uri="{BB962C8B-B14F-4D97-AF65-F5344CB8AC3E}">
        <p14:creationId xmlns:p14="http://schemas.microsoft.com/office/powerpoint/2010/main" val="6315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500" fill="hold"/>
                                        <p:tgtEl>
                                          <p:spTgt spid="28"/>
                                        </p:tgtEl>
                                        <p:attrNameLst>
                                          <p:attrName>ppt_w</p:attrName>
                                        </p:attrNameLst>
                                      </p:cBhvr>
                                      <p:tavLst>
                                        <p:tav tm="0">
                                          <p:val>
                                            <p:fltVal val="0"/>
                                          </p:val>
                                        </p:tav>
                                        <p:tav tm="100000">
                                          <p:val>
                                            <p:strVal val="#ppt_w"/>
                                          </p:val>
                                        </p:tav>
                                      </p:tavLst>
                                    </p:anim>
                                    <p:anim calcmode="lin" valueType="num">
                                      <p:cBhvr>
                                        <p:cTn id="39" dur="500" fill="hold"/>
                                        <p:tgtEl>
                                          <p:spTgt spid="28"/>
                                        </p:tgtEl>
                                        <p:attrNameLst>
                                          <p:attrName>ppt_h</p:attrName>
                                        </p:attrNameLst>
                                      </p:cBhvr>
                                      <p:tavLst>
                                        <p:tav tm="0">
                                          <p:val>
                                            <p:fltVal val="0"/>
                                          </p:val>
                                        </p:tav>
                                        <p:tav tm="100000">
                                          <p:val>
                                            <p:strVal val="#ppt_h"/>
                                          </p:val>
                                        </p:tav>
                                      </p:tavLst>
                                    </p:anim>
                                    <p:animEffect transition="in" filter="fade">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5"/>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39"/>
                                        </p:tgtEl>
                                        <p:attrNameLst>
                                          <p:attrName>style.visibility</p:attrName>
                                        </p:attrNameLst>
                                      </p:cBhvr>
                                      <p:to>
                                        <p:strVal val="visible"/>
                                      </p:to>
                                    </p:set>
                                    <p:anim calcmode="lin" valueType="num">
                                      <p:cBhvr>
                                        <p:cTn id="66" dur="500" fill="hold"/>
                                        <p:tgtEl>
                                          <p:spTgt spid="39"/>
                                        </p:tgtEl>
                                        <p:attrNameLst>
                                          <p:attrName>ppt_w</p:attrName>
                                        </p:attrNameLst>
                                      </p:cBhvr>
                                      <p:tavLst>
                                        <p:tav tm="0">
                                          <p:val>
                                            <p:fltVal val="0"/>
                                          </p:val>
                                        </p:tav>
                                        <p:tav tm="100000">
                                          <p:val>
                                            <p:strVal val="#ppt_w"/>
                                          </p:val>
                                        </p:tav>
                                      </p:tavLst>
                                    </p:anim>
                                    <p:anim calcmode="lin" valueType="num">
                                      <p:cBhvr>
                                        <p:cTn id="67" dur="500" fill="hold"/>
                                        <p:tgtEl>
                                          <p:spTgt spid="39"/>
                                        </p:tgtEl>
                                        <p:attrNameLst>
                                          <p:attrName>ppt_h</p:attrName>
                                        </p:attrNameLst>
                                      </p:cBhvr>
                                      <p:tavLst>
                                        <p:tav tm="0">
                                          <p:val>
                                            <p:fltVal val="0"/>
                                          </p:val>
                                        </p:tav>
                                        <p:tav tm="100000">
                                          <p:val>
                                            <p:strVal val="#ppt_h"/>
                                          </p:val>
                                        </p:tav>
                                      </p:tavLst>
                                    </p:anim>
                                    <p:animEffect transition="in" filter="fade">
                                      <p:cBhvr>
                                        <p:cTn id="68" dur="500"/>
                                        <p:tgtEl>
                                          <p:spTgt spid="39"/>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p:bldP spid="31" grpId="0"/>
      <p:bldP spid="32" grpId="0"/>
      <p:bldP spid="33" grpId="0"/>
      <p:bldP spid="34" grpId="0"/>
      <p:bldP spid="40" grpId="0"/>
      <p:bldP spid="41" grpId="0"/>
      <p:bldP spid="42" grpId="0"/>
      <p:bldP spid="44" grpId="0" animBg="1"/>
      <p:bldP spid="45" grpId="0" animBg="1"/>
      <p:bldP spid="39" grpId="0" animBg="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anny Haynes\Pictures\002 Unsplash\photo-1429041966141-44d228a427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 y="1"/>
            <a:ext cx="9187363"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8977" y="478459"/>
            <a:ext cx="1107996" cy="523220"/>
          </a:xfrm>
          <a:prstGeom prst="rect">
            <a:avLst/>
          </a:prstGeom>
          <a:solidFill>
            <a:schemeClr val="tx1"/>
          </a:solidFill>
        </p:spPr>
        <p:txBody>
          <a:bodyPr wrap="none" rtlCol="0">
            <a:spAutoFit/>
          </a:bodyPr>
          <a:lstStyle/>
          <a:p>
            <a:r>
              <a:rPr lang="en-US" sz="2800" dirty="0" smtClean="0">
                <a:solidFill>
                  <a:srgbClr val="FFFF00"/>
                </a:solidFill>
              </a:rPr>
              <a:t>Daniel</a:t>
            </a:r>
            <a:endParaRPr lang="en-US" sz="2800" dirty="0">
              <a:solidFill>
                <a:srgbClr val="FFFF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7128" y="1359672"/>
            <a:ext cx="1996422" cy="120456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772" y="739961"/>
            <a:ext cx="645013" cy="1728802"/>
          </a:xfrm>
          <a:prstGeom prst="rect">
            <a:avLst/>
          </a:prstGeom>
        </p:spPr>
      </p:pic>
      <p:sp>
        <p:nvSpPr>
          <p:cNvPr id="11" name="TextBox 10"/>
          <p:cNvSpPr txBox="1"/>
          <p:nvPr/>
        </p:nvSpPr>
        <p:spPr>
          <a:xfrm rot="20378575">
            <a:off x="2325766" y="3396885"/>
            <a:ext cx="2151871" cy="369332"/>
          </a:xfrm>
          <a:prstGeom prst="rect">
            <a:avLst/>
          </a:prstGeom>
          <a:noFill/>
        </p:spPr>
        <p:txBody>
          <a:bodyPr wrap="none" rtlCol="0">
            <a:spAutoFit/>
          </a:bodyPr>
          <a:lstStyle/>
          <a:p>
            <a:r>
              <a:rPr lang="en-US" dirty="0" smtClean="0">
                <a:solidFill>
                  <a:prstClr val="black"/>
                </a:solidFill>
              </a:rPr>
              <a:t>400+ Years of Silence</a:t>
            </a:r>
            <a:endParaRPr lang="en-US" dirty="0">
              <a:solidFill>
                <a:prstClr val="black"/>
              </a:solidFill>
            </a:endParaRPr>
          </a:p>
        </p:txBody>
      </p:sp>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2023" y="746219"/>
            <a:ext cx="1372109" cy="1948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6774511" y="818983"/>
            <a:ext cx="2025772" cy="1620617"/>
          </a:xfrm>
          <a:prstGeom prst="rect">
            <a:avLst/>
          </a:prstGeom>
        </p:spPr>
      </p:pic>
      <p:sp>
        <p:nvSpPr>
          <p:cNvPr id="6" name="TextBox 5"/>
          <p:cNvSpPr txBox="1"/>
          <p:nvPr/>
        </p:nvSpPr>
        <p:spPr>
          <a:xfrm>
            <a:off x="2472856" y="383105"/>
            <a:ext cx="3643500" cy="1815882"/>
          </a:xfrm>
          <a:prstGeom prst="rect">
            <a:avLst/>
          </a:prstGeom>
          <a:solidFill>
            <a:schemeClr val="bg1"/>
          </a:solidFill>
        </p:spPr>
        <p:txBody>
          <a:bodyPr wrap="square" rtlCol="0">
            <a:spAutoFit/>
          </a:bodyPr>
          <a:lstStyle/>
          <a:p>
            <a:r>
              <a:rPr lang="en-US" sz="1600" b="1" dirty="0" smtClean="0"/>
              <a:t>Daniel 2:44-45 (NBLA) </a:t>
            </a:r>
            <a:r>
              <a:rPr lang="en-US" sz="1600" dirty="0"/>
              <a:t/>
            </a:r>
            <a:br>
              <a:rPr lang="en-US" sz="1600" dirty="0"/>
            </a:br>
            <a:r>
              <a:rPr lang="en-US" sz="1600" baseline="30000" dirty="0" smtClean="0"/>
              <a:t>44</a:t>
            </a:r>
            <a:r>
              <a:rPr lang="es-ES" sz="1600" dirty="0" smtClean="0"/>
              <a:t>En </a:t>
            </a:r>
            <a:r>
              <a:rPr lang="es-ES" sz="1600" dirty="0"/>
              <a:t>los días de estos reyes, el Dios del cielo levantará un reino que jamás será destruido, y este reino no será entregado a otro pueblo. Desmenuzará y pondrá fin a todos aquellos reinos, y él permanecerá para siempre</a:t>
            </a:r>
            <a:endParaRPr lang="en-US" sz="1600" dirty="0"/>
          </a:p>
        </p:txBody>
      </p:sp>
      <p:pic>
        <p:nvPicPr>
          <p:cNvPr id="14" name="Picture 2" descr="O:\Images\Life-Scribes-Scrolls-Reading-Bible History\scroll-roll.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92267" y="2432406"/>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186461" y="2448093"/>
            <a:ext cx="827279"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a:t>
            </a:r>
            <a:r>
              <a:rPr lang="en-US" sz="1100" dirty="0">
                <a:solidFill>
                  <a:prstClr val="black"/>
                </a:solidFill>
                <a:latin typeface="Arial" panose="020B0604020202020204" pitchFamily="34" charset="0"/>
                <a:cs typeface="Arial" panose="020B0604020202020204" pitchFamily="34" charset="0"/>
              </a:rPr>
              <a:t>2</a:t>
            </a:r>
          </a:p>
        </p:txBody>
      </p:sp>
      <p:pic>
        <p:nvPicPr>
          <p:cNvPr id="16" name="Picture 2" descr="O:\Images\Life-Scribes-Scrolls-Reading-Bible History\scroll-roll.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88055" y="2448718"/>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582252" y="2464405"/>
            <a:ext cx="827279"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7</a:t>
            </a:r>
            <a:endParaRPr lang="en-US" sz="1100"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5499251" y="3236864"/>
            <a:ext cx="3657600" cy="1815882"/>
          </a:xfrm>
          <a:prstGeom prst="rect">
            <a:avLst/>
          </a:prstGeom>
          <a:solidFill>
            <a:schemeClr val="bg1"/>
          </a:solidFill>
        </p:spPr>
        <p:txBody>
          <a:bodyPr wrap="square" rtlCol="0">
            <a:spAutoFit/>
          </a:bodyPr>
          <a:lstStyle/>
          <a:p>
            <a:r>
              <a:rPr lang="en-US" sz="1600" b="1" dirty="0" smtClean="0"/>
              <a:t>Daniel 7:27 (NBLA) </a:t>
            </a:r>
            <a:r>
              <a:rPr lang="en-US" sz="1600" dirty="0"/>
              <a:t/>
            </a:r>
            <a:br>
              <a:rPr lang="en-US" sz="1600" dirty="0"/>
            </a:br>
            <a:r>
              <a:rPr lang="en-US" sz="1600" baseline="30000" dirty="0"/>
              <a:t>27</a:t>
            </a:r>
            <a:r>
              <a:rPr lang="en-US" sz="1600" dirty="0"/>
              <a:t>    </a:t>
            </a:r>
            <a:r>
              <a:rPr lang="es-ES" sz="1600" dirty="0"/>
              <a:t>Y la soberanía, el dominio y la grandeza de todos los reinos debajo de todo el cielo serán entregados al pueblo de los santos del Altísimo. Su reino será un reino eterno, y todos los dominios le servirán y le </a:t>
            </a:r>
            <a:r>
              <a:rPr lang="es-ES" sz="1600" dirty="0" smtClean="0"/>
              <a:t>obedecerán.</a:t>
            </a:r>
            <a:endParaRPr lang="en-US" sz="1600" dirty="0"/>
          </a:p>
        </p:txBody>
      </p:sp>
      <p:sp>
        <p:nvSpPr>
          <p:cNvPr id="18" name="TextBox 17"/>
          <p:cNvSpPr txBox="1"/>
          <p:nvPr/>
        </p:nvSpPr>
        <p:spPr>
          <a:xfrm>
            <a:off x="463321" y="3236864"/>
            <a:ext cx="4962260" cy="1754326"/>
          </a:xfrm>
          <a:prstGeom prst="rect">
            <a:avLst/>
          </a:prstGeom>
          <a:solidFill>
            <a:schemeClr val="bg1"/>
          </a:solidFill>
        </p:spPr>
        <p:txBody>
          <a:bodyPr wrap="square" rtlCol="0">
            <a:spAutoFit/>
          </a:bodyPr>
          <a:lstStyle/>
          <a:p>
            <a:r>
              <a:rPr lang="en-US" b="1" dirty="0" smtClean="0"/>
              <a:t>Daniel 9:25 (NBLA) </a:t>
            </a:r>
            <a:r>
              <a:rPr lang="en-US" dirty="0"/>
              <a:t/>
            </a:r>
            <a:br>
              <a:rPr lang="en-US" dirty="0"/>
            </a:br>
            <a:r>
              <a:rPr lang="en-US" baseline="30000" dirty="0"/>
              <a:t>25</a:t>
            </a:r>
            <a:r>
              <a:rPr lang="en-US" dirty="0"/>
              <a:t>    </a:t>
            </a:r>
            <a:r>
              <a:rPr lang="en-US" dirty="0" smtClean="0"/>
              <a:t>“</a:t>
            </a:r>
            <a:r>
              <a:rPr lang="es-ES" dirty="0"/>
              <a:t>Has de saber y entender que desde la salida de la orden para restaurar y reconstruir a Jerusalén hasta el Mesías Príncipe, habrá siete semanas y sesenta y dos semanas. Volverá a ser edificada, con plaza y foso, pero en tiempos de </a:t>
            </a:r>
            <a:r>
              <a:rPr lang="es-ES" dirty="0" smtClean="0"/>
              <a:t>angustia”.</a:t>
            </a:r>
            <a:r>
              <a:rPr lang="es-ES" dirty="0"/>
              <a:t> </a:t>
            </a:r>
            <a:endParaRPr lang="en-US" dirty="0"/>
          </a:p>
        </p:txBody>
      </p:sp>
      <p:grpSp>
        <p:nvGrpSpPr>
          <p:cNvPr id="21" name="Group 20"/>
          <p:cNvGrpSpPr/>
          <p:nvPr/>
        </p:nvGrpSpPr>
        <p:grpSpPr>
          <a:xfrm>
            <a:off x="6726592" y="23850"/>
            <a:ext cx="1455117" cy="1348998"/>
            <a:chOff x="6726586" y="23847"/>
            <a:chExt cx="1455117" cy="1348996"/>
          </a:xfrm>
        </p:grpSpPr>
        <p:grpSp>
          <p:nvGrpSpPr>
            <p:cNvPr id="20" name="Group 19"/>
            <p:cNvGrpSpPr/>
            <p:nvPr/>
          </p:nvGrpSpPr>
          <p:grpSpPr>
            <a:xfrm>
              <a:off x="6726586" y="23847"/>
              <a:ext cx="1455117" cy="1348996"/>
              <a:chOff x="6726586" y="23847"/>
              <a:chExt cx="1455117" cy="1348996"/>
            </a:xfrm>
          </p:grpSpPr>
          <p:pic>
            <p:nvPicPr>
              <p:cNvPr id="19" name="Picture 5" descr="http://www.midmainetech.me/drupal/sites/default/files/Calendar-Logo-256x256.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26586" y="90194"/>
                <a:ext cx="1455117" cy="128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rot="213392">
                <a:off x="6989682" y="23847"/>
                <a:ext cx="991169" cy="338553"/>
              </a:xfrm>
              <a:prstGeom prst="rect">
                <a:avLst/>
              </a:prstGeom>
              <a:noFill/>
            </p:spPr>
            <p:txBody>
              <a:bodyPr wrap="none" rtlCol="0">
                <a:spAutoFit/>
              </a:bodyPr>
              <a:lstStyle/>
              <a:p>
                <a:r>
                  <a:rPr lang="en-US" sz="1600" dirty="0" smtClean="0"/>
                  <a:t>70 Weeks</a:t>
                </a:r>
                <a:endParaRPr lang="en-US" sz="1600" dirty="0"/>
              </a:p>
            </p:txBody>
          </p:sp>
        </p:grpSp>
        <p:pic>
          <p:nvPicPr>
            <p:cNvPr id="23" name="Picture 2" descr="O:\Images\Life-Scribes-Scrolls-Reading-Bible History\scroll-roll.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0007" y="623369"/>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7044190" y="639049"/>
              <a:ext cx="827279"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9</a:t>
              </a:r>
              <a:endParaRPr lang="en-US" sz="1100" dirty="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068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8"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9144000"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404753" y="-1789940"/>
            <a:ext cx="8229600" cy="952500"/>
          </a:xfrm>
        </p:spPr>
        <p:txBody>
          <a:bodyPr/>
          <a:lstStyle/>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3682" y="260350"/>
            <a:ext cx="3746500" cy="5194300"/>
          </a:xfrm>
          <a:prstGeom prst="rect">
            <a:avLst/>
          </a:prstGeom>
        </p:spPr>
      </p:pic>
      <p:sp>
        <p:nvSpPr>
          <p:cNvPr id="7" name="TextBox 6"/>
          <p:cNvSpPr txBox="1"/>
          <p:nvPr/>
        </p:nvSpPr>
        <p:spPr>
          <a:xfrm>
            <a:off x="4958079" y="165348"/>
            <a:ext cx="795411" cy="369332"/>
          </a:xfrm>
          <a:prstGeom prst="rect">
            <a:avLst/>
          </a:prstGeom>
          <a:noFill/>
        </p:spPr>
        <p:txBody>
          <a:bodyPr wrap="none" rtlCol="0">
            <a:spAutoFit/>
          </a:bodyPr>
          <a:lstStyle/>
          <a:p>
            <a:r>
              <a:rPr lang="en-US" b="1" dirty="0">
                <a:solidFill>
                  <a:srgbClr val="0000CC"/>
                </a:solidFill>
              </a:rPr>
              <a:t>Daniel</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691712" flipH="1">
            <a:off x="4151887" y="2322262"/>
            <a:ext cx="1051359" cy="809259"/>
          </a:xfrm>
          <a:prstGeom prst="rect">
            <a:avLst/>
          </a:prstGeom>
        </p:spPr>
      </p:pic>
      <p:sp>
        <p:nvSpPr>
          <p:cNvPr id="9" name="TextBox 8"/>
          <p:cNvSpPr txBox="1"/>
          <p:nvPr/>
        </p:nvSpPr>
        <p:spPr>
          <a:xfrm>
            <a:off x="5753476" y="165355"/>
            <a:ext cx="2903636" cy="584775"/>
          </a:xfrm>
          <a:prstGeom prst="rect">
            <a:avLst/>
          </a:prstGeom>
          <a:noFill/>
        </p:spPr>
        <p:txBody>
          <a:bodyPr wrap="square" rtlCol="0">
            <a:spAutoFit/>
          </a:bodyPr>
          <a:lstStyle/>
          <a:p>
            <a:r>
              <a:rPr lang="es-ES" sz="1600" dirty="0" smtClean="0"/>
              <a:t>Te </a:t>
            </a:r>
            <a:r>
              <a:rPr lang="es-ES" sz="1600" dirty="0"/>
              <a:t>voy a dar a conocer lo que sucederá al final de la </a:t>
            </a:r>
            <a:r>
              <a:rPr lang="es-ES" sz="1600" dirty="0" smtClean="0"/>
              <a:t>ira.</a:t>
            </a:r>
            <a:endParaRPr lang="en-US" sz="1600" dirty="0"/>
          </a:p>
        </p:txBody>
      </p:sp>
      <p:sp>
        <p:nvSpPr>
          <p:cNvPr id="10" name="TextBox 9"/>
          <p:cNvSpPr txBox="1"/>
          <p:nvPr/>
        </p:nvSpPr>
        <p:spPr>
          <a:xfrm>
            <a:off x="2670342" y="4021693"/>
            <a:ext cx="978153" cy="369332"/>
          </a:xfrm>
          <a:prstGeom prst="rect">
            <a:avLst/>
          </a:prstGeom>
          <a:solidFill>
            <a:schemeClr val="bg1"/>
          </a:solidFill>
        </p:spPr>
        <p:txBody>
          <a:bodyPr wrap="none" rtlCol="0">
            <a:spAutoFit/>
          </a:bodyPr>
          <a:lstStyle>
            <a:defPPr>
              <a:defRPr lang="en-US"/>
            </a:defPPr>
            <a:lvl1pPr>
              <a:defRPr b="1">
                <a:solidFill>
                  <a:srgbClr val="0000CC"/>
                </a:solidFill>
              </a:defRPr>
            </a:lvl1pPr>
          </a:lstStyle>
          <a:p>
            <a:r>
              <a:rPr lang="en-US" dirty="0" err="1" smtClean="0"/>
              <a:t>Visiones</a:t>
            </a:r>
            <a:endParaRPr lang="en-US" dirty="0"/>
          </a:p>
        </p:txBody>
      </p:sp>
      <p:sp>
        <p:nvSpPr>
          <p:cNvPr id="4" name="TextBox 3"/>
          <p:cNvSpPr txBox="1"/>
          <p:nvPr/>
        </p:nvSpPr>
        <p:spPr>
          <a:xfrm>
            <a:off x="0" y="140552"/>
            <a:ext cx="3533074" cy="2031325"/>
          </a:xfrm>
          <a:prstGeom prst="rect">
            <a:avLst/>
          </a:prstGeom>
          <a:noFill/>
        </p:spPr>
        <p:txBody>
          <a:bodyPr wrap="square" rtlCol="0">
            <a:spAutoFit/>
          </a:bodyPr>
          <a:lstStyle/>
          <a:p>
            <a:r>
              <a:rPr lang="en-US" b="1" dirty="0"/>
              <a:t>Daniel 8 </a:t>
            </a:r>
            <a:r>
              <a:rPr lang="en-US" dirty="0"/>
              <a:t/>
            </a:r>
            <a:br>
              <a:rPr lang="en-US" dirty="0"/>
            </a:br>
            <a:r>
              <a:rPr lang="en-US" dirty="0" err="1" smtClean="0"/>
              <a:t>Carnero</a:t>
            </a:r>
            <a:r>
              <a:rPr lang="en-US" dirty="0" smtClean="0"/>
              <a:t> </a:t>
            </a:r>
            <a:r>
              <a:rPr lang="en-US" dirty="0"/>
              <a:t>= Media </a:t>
            </a:r>
            <a:r>
              <a:rPr lang="en-US" dirty="0" smtClean="0"/>
              <a:t>y </a:t>
            </a:r>
            <a:r>
              <a:rPr lang="en-US" dirty="0"/>
              <a:t>Persia.  </a:t>
            </a:r>
            <a:br>
              <a:rPr lang="en-US" dirty="0"/>
            </a:br>
            <a:r>
              <a:rPr lang="en-US" dirty="0" smtClean="0"/>
              <a:t>Macho </a:t>
            </a:r>
            <a:r>
              <a:rPr lang="en-US" dirty="0" err="1" smtClean="0"/>
              <a:t>cabrío</a:t>
            </a:r>
            <a:r>
              <a:rPr lang="en-US" dirty="0"/>
              <a:t> = </a:t>
            </a:r>
            <a:r>
              <a:rPr lang="en-US" dirty="0" err="1" smtClean="0"/>
              <a:t>Grecia</a:t>
            </a:r>
            <a:r>
              <a:rPr lang="en-US" dirty="0" smtClean="0"/>
              <a:t>.</a:t>
            </a:r>
            <a:endParaRPr lang="en-US" dirty="0"/>
          </a:p>
          <a:p>
            <a:r>
              <a:rPr lang="en-US" dirty="0" err="1" smtClean="0"/>
              <a:t>Cuerno</a:t>
            </a:r>
            <a:r>
              <a:rPr lang="en-US" dirty="0" smtClean="0"/>
              <a:t> </a:t>
            </a:r>
            <a:r>
              <a:rPr lang="en-US" dirty="0" err="1" smtClean="0"/>
              <a:t>grande</a:t>
            </a:r>
            <a:r>
              <a:rPr lang="en-US" dirty="0" smtClean="0"/>
              <a:t> = Primer </a:t>
            </a:r>
            <a:r>
              <a:rPr lang="en-US" dirty="0" err="1" smtClean="0"/>
              <a:t>rey</a:t>
            </a:r>
            <a:r>
              <a:rPr lang="en-US" dirty="0" smtClean="0"/>
              <a:t>, Alejandro </a:t>
            </a:r>
            <a:r>
              <a:rPr lang="en-US" dirty="0" err="1" smtClean="0"/>
              <a:t>Magno</a:t>
            </a:r>
            <a:r>
              <a:rPr lang="en-US" dirty="0" smtClean="0"/>
              <a:t> </a:t>
            </a:r>
            <a:endParaRPr lang="en-US" dirty="0"/>
          </a:p>
          <a:p>
            <a:r>
              <a:rPr lang="en-US" dirty="0" err="1" smtClean="0"/>
              <a:t>Cuerno</a:t>
            </a:r>
            <a:r>
              <a:rPr lang="en-US" dirty="0" smtClean="0"/>
              <a:t> roto y </a:t>
            </a:r>
            <a:r>
              <a:rPr lang="en-US" dirty="0" err="1" smtClean="0"/>
              <a:t>los</a:t>
            </a:r>
            <a:r>
              <a:rPr lang="en-US" dirty="0" smtClean="0"/>
              <a:t> 4 </a:t>
            </a:r>
            <a:r>
              <a:rPr lang="en-US" dirty="0" err="1" smtClean="0"/>
              <a:t>reinos</a:t>
            </a:r>
            <a:r>
              <a:rPr lang="en-US" dirty="0" smtClean="0"/>
              <a:t> que se </a:t>
            </a:r>
            <a:r>
              <a:rPr lang="en-US" dirty="0" err="1" smtClean="0"/>
              <a:t>levantarán</a:t>
            </a:r>
            <a:r>
              <a:rPr lang="en-US" dirty="0" smtClean="0"/>
              <a:t> de </a:t>
            </a:r>
            <a:r>
              <a:rPr lang="en-US" dirty="0" err="1" smtClean="0"/>
              <a:t>aquel</a:t>
            </a:r>
            <a:r>
              <a:rPr lang="en-US" dirty="0" smtClean="0"/>
              <a:t> </a:t>
            </a:r>
            <a:r>
              <a:rPr lang="en-US" dirty="0" err="1" smtClean="0"/>
              <a:t>reino</a:t>
            </a:r>
            <a:endParaRPr lang="en-US" dirty="0"/>
          </a:p>
        </p:txBody>
      </p:sp>
      <p:sp>
        <p:nvSpPr>
          <p:cNvPr id="11" name="Rectangle 10"/>
          <p:cNvSpPr/>
          <p:nvPr/>
        </p:nvSpPr>
        <p:spPr>
          <a:xfrm>
            <a:off x="134907" y="3764927"/>
            <a:ext cx="2620181" cy="1200329"/>
          </a:xfrm>
          <a:prstGeom prst="rect">
            <a:avLst/>
          </a:prstGeom>
        </p:spPr>
        <p:txBody>
          <a:bodyPr wrap="square">
            <a:spAutoFit/>
          </a:bodyPr>
          <a:lstStyle/>
          <a:p>
            <a:r>
              <a:rPr lang="es-ES" dirty="0"/>
              <a:t>Se levantará un rey, Insolente y hábil en intrigas. </a:t>
            </a:r>
            <a:endParaRPr lang="es-ES" dirty="0" smtClean="0"/>
          </a:p>
          <a:p>
            <a:r>
              <a:rPr lang="en-US" b="1" dirty="0" smtClean="0"/>
              <a:t>Antíoco </a:t>
            </a:r>
            <a:r>
              <a:rPr lang="en-US" b="1" dirty="0"/>
              <a:t>IV </a:t>
            </a:r>
            <a:r>
              <a:rPr lang="en-US" b="1" dirty="0" err="1" smtClean="0"/>
              <a:t>Epífanes</a:t>
            </a:r>
            <a:endParaRPr lang="en-US" b="1" dirty="0"/>
          </a:p>
        </p:txBody>
      </p:sp>
      <p:pic>
        <p:nvPicPr>
          <p:cNvPr id="2050" name="Picture 2" descr="O:\NT Lessons\Between the Testaments\Images\Coin Faces\Antiochus IV Epiphan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2922" y="4021694"/>
            <a:ext cx="1211830" cy="123301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650181" y="1761332"/>
            <a:ext cx="2217593" cy="3693319"/>
          </a:xfrm>
          <a:prstGeom prst="rect">
            <a:avLst/>
          </a:prstGeom>
          <a:solidFill>
            <a:schemeClr val="bg1"/>
          </a:solidFill>
        </p:spPr>
        <p:txBody>
          <a:bodyPr wrap="square" rtlCol="0">
            <a:spAutoFit/>
          </a:bodyPr>
          <a:lstStyle/>
          <a:p>
            <a:r>
              <a:rPr lang="en-US" b="1" dirty="0"/>
              <a:t>Daniel </a:t>
            </a:r>
            <a:r>
              <a:rPr lang="en-US" b="1" dirty="0" smtClean="0"/>
              <a:t>8:13 (NBLA) </a:t>
            </a:r>
            <a:r>
              <a:rPr lang="en-US" dirty="0"/>
              <a:t/>
            </a:r>
            <a:br>
              <a:rPr lang="en-US" dirty="0"/>
            </a:br>
            <a:r>
              <a:rPr lang="en-US" baseline="30000" dirty="0" smtClean="0"/>
              <a:t>13</a:t>
            </a:r>
            <a:r>
              <a:rPr lang="es-ES" dirty="0" smtClean="0"/>
              <a:t>Oí </a:t>
            </a:r>
            <a:r>
              <a:rPr lang="es-ES" dirty="0"/>
              <a:t>entonces hablar a un santo, y otro santo dijo al que hablaba: </a:t>
            </a:r>
            <a:r>
              <a:rPr lang="es-ES" u="sng" dirty="0"/>
              <a:t>«¿Hasta cuándo durará la visión del sacrificio continuo, de la transgresión que espanta, y de que el lugar santo y el ejército sean pisoteados?». </a:t>
            </a:r>
            <a:endParaRPr lang="en-US" u="sng" dirty="0"/>
          </a:p>
        </p:txBody>
      </p:sp>
      <p:sp>
        <p:nvSpPr>
          <p:cNvPr id="13" name="TextBox 12"/>
          <p:cNvSpPr txBox="1"/>
          <p:nvPr/>
        </p:nvSpPr>
        <p:spPr>
          <a:xfrm>
            <a:off x="3533074" y="242293"/>
            <a:ext cx="1007121" cy="276999"/>
          </a:xfrm>
          <a:prstGeom prst="rect">
            <a:avLst/>
          </a:prstGeom>
          <a:solidFill>
            <a:schemeClr val="bg1"/>
          </a:solidFill>
        </p:spPr>
        <p:txBody>
          <a:bodyPr wrap="square" rtlCol="0">
            <a:spAutoFit/>
          </a:bodyPr>
          <a:lstStyle/>
          <a:p>
            <a:r>
              <a:rPr lang="es-ES" sz="1200" dirty="0" smtClean="0"/>
              <a:t>Observador</a:t>
            </a:r>
            <a:endParaRPr lang="en-US" sz="1200" dirty="0"/>
          </a:p>
        </p:txBody>
      </p:sp>
      <p:sp>
        <p:nvSpPr>
          <p:cNvPr id="14" name="TextBox 13"/>
          <p:cNvSpPr txBox="1"/>
          <p:nvPr/>
        </p:nvSpPr>
        <p:spPr>
          <a:xfrm>
            <a:off x="5211816" y="1845620"/>
            <a:ext cx="1007121" cy="646331"/>
          </a:xfrm>
          <a:prstGeom prst="rect">
            <a:avLst/>
          </a:prstGeom>
          <a:solidFill>
            <a:schemeClr val="bg1"/>
          </a:solidFill>
        </p:spPr>
        <p:txBody>
          <a:bodyPr wrap="square" rtlCol="0">
            <a:spAutoFit/>
          </a:bodyPr>
          <a:lstStyle/>
          <a:p>
            <a:r>
              <a:rPr lang="es-ES" sz="1200" dirty="0" smtClean="0"/>
              <a:t>Imagen verdadera del objetivo</a:t>
            </a:r>
            <a:endParaRPr lang="en-US" sz="1200" dirty="0"/>
          </a:p>
        </p:txBody>
      </p:sp>
      <p:sp>
        <p:nvSpPr>
          <p:cNvPr id="15" name="TextBox 14"/>
          <p:cNvSpPr txBox="1"/>
          <p:nvPr/>
        </p:nvSpPr>
        <p:spPr>
          <a:xfrm>
            <a:off x="5746706" y="3991871"/>
            <a:ext cx="1007121" cy="461665"/>
          </a:xfrm>
          <a:prstGeom prst="rect">
            <a:avLst/>
          </a:prstGeom>
          <a:solidFill>
            <a:schemeClr val="bg1"/>
          </a:solidFill>
        </p:spPr>
        <p:txBody>
          <a:bodyPr wrap="square" rtlCol="0">
            <a:spAutoFit/>
          </a:bodyPr>
          <a:lstStyle/>
          <a:p>
            <a:r>
              <a:rPr lang="es-ES" sz="1200" dirty="0" smtClean="0"/>
              <a:t>Muestra bajo examinación</a:t>
            </a:r>
            <a:endParaRPr lang="en-US" sz="1200" dirty="0"/>
          </a:p>
        </p:txBody>
      </p:sp>
    </p:spTree>
    <p:extLst>
      <p:ext uri="{BB962C8B-B14F-4D97-AF65-F5344CB8AC3E}">
        <p14:creationId xmlns:p14="http://schemas.microsoft.com/office/powerpoint/2010/main" val="1560303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4133" y="0"/>
            <a:ext cx="8229600" cy="952500"/>
          </a:xfrm>
        </p:spPr>
        <p:txBody>
          <a:bodyPr>
            <a:noAutofit/>
          </a:bodyPr>
          <a:lstStyle/>
          <a:p>
            <a:r>
              <a:rPr lang="en-US" sz="3200" dirty="0" smtClean="0"/>
              <a:t>Antíoco </a:t>
            </a:r>
            <a:r>
              <a:rPr lang="en-US" sz="3200" dirty="0"/>
              <a:t>IV (175-164 </a:t>
            </a:r>
            <a:r>
              <a:rPr lang="en-US" sz="3200" dirty="0" err="1" smtClean="0"/>
              <a:t>aC</a:t>
            </a:r>
            <a:r>
              <a:rPr lang="en-US" sz="3200" dirty="0"/>
              <a:t>), </a:t>
            </a:r>
            <a:r>
              <a:rPr lang="en-US" sz="3200" dirty="0" smtClean="0"/>
              <a:t/>
            </a:r>
            <a:br>
              <a:rPr lang="en-US" sz="3200" dirty="0" smtClean="0"/>
            </a:br>
            <a:r>
              <a:rPr lang="en-US" sz="3200" dirty="0" smtClean="0"/>
              <a:t>8o </a:t>
            </a:r>
            <a:r>
              <a:rPr lang="en-US" sz="3200" dirty="0" err="1" smtClean="0"/>
              <a:t>gobernante</a:t>
            </a:r>
            <a:r>
              <a:rPr lang="en-US" sz="3200" dirty="0" smtClean="0"/>
              <a:t> del </a:t>
            </a:r>
            <a:r>
              <a:rPr lang="en-US" sz="3200" dirty="0" err="1" smtClean="0"/>
              <a:t>Imperio</a:t>
            </a:r>
            <a:r>
              <a:rPr lang="en-US" sz="3200" dirty="0" smtClean="0"/>
              <a:t> </a:t>
            </a:r>
            <a:r>
              <a:rPr lang="en-US" sz="3200" dirty="0" err="1" smtClean="0"/>
              <a:t>seleúcida</a:t>
            </a:r>
            <a:endParaRPr lang="en-US" sz="3200" dirty="0"/>
          </a:p>
        </p:txBody>
      </p:sp>
      <p:sp>
        <p:nvSpPr>
          <p:cNvPr id="5" name="TextBox 4"/>
          <p:cNvSpPr txBox="1"/>
          <p:nvPr/>
        </p:nvSpPr>
        <p:spPr>
          <a:xfrm>
            <a:off x="310096" y="952500"/>
            <a:ext cx="8557674" cy="4801314"/>
          </a:xfrm>
          <a:prstGeom prst="rect">
            <a:avLst/>
          </a:prstGeom>
          <a:noFill/>
        </p:spPr>
        <p:txBody>
          <a:bodyPr wrap="square" rtlCol="0">
            <a:spAutoFit/>
          </a:bodyPr>
          <a:lstStyle/>
          <a:p>
            <a:pPr marL="342900" indent="-342900">
              <a:buFont typeface="+mj-lt"/>
              <a:buAutoNum type="arabicPeriod"/>
            </a:pPr>
            <a:r>
              <a:rPr lang="es-ES" dirty="0"/>
              <a:t>Se dio a sí mismo el apellido "</a:t>
            </a:r>
            <a:r>
              <a:rPr lang="es-ES" dirty="0" err="1" smtClean="0"/>
              <a:t>Epífanes</a:t>
            </a:r>
            <a:r>
              <a:rPr lang="es-ES" dirty="0"/>
              <a:t>", que significa "el dios visible" (que él y Júpiter eran idénticos). </a:t>
            </a:r>
            <a:endParaRPr lang="es-ES" dirty="0" smtClean="0"/>
          </a:p>
          <a:p>
            <a:pPr marL="342900" indent="-342900">
              <a:buFont typeface="+mj-lt"/>
              <a:buAutoNum type="arabicPeriod"/>
            </a:pPr>
            <a:r>
              <a:rPr lang="es-ES" dirty="0" smtClean="0"/>
              <a:t>Actuaba </a:t>
            </a:r>
            <a:r>
              <a:rPr lang="es-ES" dirty="0"/>
              <a:t>como si realmente fuera Júpiter y el pueblo le llamaba "</a:t>
            </a:r>
            <a:r>
              <a:rPr lang="es-ES" dirty="0" err="1" smtClean="0"/>
              <a:t>Epímanes</a:t>
            </a:r>
            <a:r>
              <a:rPr lang="es-ES" dirty="0"/>
              <a:t>" que significa "el loco". </a:t>
            </a:r>
            <a:endParaRPr lang="es-ES" dirty="0" smtClean="0"/>
          </a:p>
          <a:p>
            <a:pPr marL="342900" indent="-342900">
              <a:buFont typeface="+mj-lt"/>
              <a:buAutoNum type="arabicPeriod"/>
            </a:pPr>
            <a:r>
              <a:rPr lang="es-ES" dirty="0" smtClean="0"/>
              <a:t>Antíoco </a:t>
            </a:r>
            <a:r>
              <a:rPr lang="es-ES" dirty="0"/>
              <a:t>era el tercer hijo de Antíoco III el Grande. Tras la derrota de su padre a manos de los romanos en 190-189, sirvió como rehén </a:t>
            </a:r>
            <a:r>
              <a:rPr lang="es-ES" dirty="0" smtClean="0"/>
              <a:t>para </a:t>
            </a:r>
            <a:r>
              <a:rPr lang="es-ES" dirty="0"/>
              <a:t>su padre en Roma desde 189-175</a:t>
            </a:r>
            <a:r>
              <a:rPr lang="es-ES" dirty="0" smtClean="0"/>
              <a:t>.</a:t>
            </a:r>
          </a:p>
          <a:p>
            <a:pPr marL="342900" indent="-342900">
              <a:buFont typeface="+mj-lt"/>
              <a:buAutoNum type="arabicPeriod"/>
            </a:pPr>
            <a:r>
              <a:rPr lang="es-ES" dirty="0" smtClean="0"/>
              <a:t>Antíoco </a:t>
            </a:r>
            <a:r>
              <a:rPr lang="es-ES" dirty="0"/>
              <a:t>estaba decidido a helenizar Israel y convertirlo en un pueblo digno de la frontera con </a:t>
            </a:r>
            <a:r>
              <a:rPr lang="es-ES" dirty="0" smtClean="0"/>
              <a:t>Egipto; </a:t>
            </a:r>
            <a:r>
              <a:rPr lang="es-ES" dirty="0"/>
              <a:t>necesitaba una población helenizada leal allí. </a:t>
            </a:r>
            <a:endParaRPr lang="es-ES" dirty="0" smtClean="0"/>
          </a:p>
          <a:p>
            <a:pPr marL="799624" lvl="1" indent="-342900">
              <a:buFont typeface="+mj-lt"/>
              <a:buAutoNum type="arabicPeriod"/>
            </a:pPr>
            <a:r>
              <a:rPr lang="es-ES" dirty="0" smtClean="0"/>
              <a:t>Los </a:t>
            </a:r>
            <a:r>
              <a:rPr lang="es-ES" dirty="0"/>
              <a:t>judíos se estaban volviendo rápidamente más griegos que en cualquier otro momento de la historia. </a:t>
            </a:r>
            <a:endParaRPr lang="es-ES" dirty="0" smtClean="0"/>
          </a:p>
          <a:p>
            <a:pPr marL="799624" lvl="1" indent="-342900">
              <a:buFont typeface="+mj-lt"/>
              <a:buAutoNum type="arabicPeriod"/>
            </a:pPr>
            <a:r>
              <a:rPr lang="es-ES" dirty="0" smtClean="0"/>
              <a:t>Un </a:t>
            </a:r>
            <a:r>
              <a:rPr lang="es-ES" dirty="0"/>
              <a:t>grupo de judíos vino a Antíoco con un plan. Propusieron que el sumo sacerdote </a:t>
            </a:r>
            <a:r>
              <a:rPr lang="es-ES" dirty="0" err="1" smtClean="0"/>
              <a:t>Onías</a:t>
            </a:r>
            <a:r>
              <a:rPr lang="es-ES" dirty="0" smtClean="0"/>
              <a:t> </a:t>
            </a:r>
            <a:r>
              <a:rPr lang="es-ES" dirty="0"/>
              <a:t>III fuera destituido y </a:t>
            </a:r>
            <a:r>
              <a:rPr lang="es-ES" dirty="0" smtClean="0"/>
              <a:t>que su </a:t>
            </a:r>
            <a:r>
              <a:rPr lang="es-ES" dirty="0"/>
              <a:t>hermano helenizado Jasón ocupara su lugar. Debían establecer una Constitución griega y acuñar moneda griega. </a:t>
            </a:r>
            <a:endParaRPr lang="es-ES" dirty="0" smtClean="0"/>
          </a:p>
          <a:p>
            <a:pPr marL="799624" lvl="1" indent="-342900">
              <a:buFont typeface="+mj-lt"/>
              <a:buAutoNum type="arabicPeriod"/>
            </a:pPr>
            <a:r>
              <a:rPr lang="es-ES" dirty="0" smtClean="0"/>
              <a:t>Comenzaron </a:t>
            </a:r>
            <a:r>
              <a:rPr lang="es-ES" dirty="0"/>
              <a:t>a construir gimnasios dentro de la ciudad y animaron a los jóvenes a pasar </a:t>
            </a:r>
            <a:r>
              <a:rPr lang="es-ES" dirty="0" smtClean="0"/>
              <a:t>todo </a:t>
            </a:r>
            <a:r>
              <a:rPr lang="es-ES" dirty="0"/>
              <a:t>su </a:t>
            </a:r>
            <a:r>
              <a:rPr lang="es-ES" dirty="0" smtClean="0"/>
              <a:t>tiempo allí. </a:t>
            </a:r>
            <a:r>
              <a:rPr lang="es-ES" dirty="0"/>
              <a:t>Los jóvenes sacerdotes practicaban deportes, Jerusalén se llenó de estilos griegos, ropas griegas, nombres griegos, lengua griega y lo peor de todo, religión griega y moral griega.</a:t>
            </a:r>
            <a:endParaRPr lang="en-US" dirty="0" smtClean="0"/>
          </a:p>
        </p:txBody>
      </p:sp>
    </p:spTree>
    <p:extLst>
      <p:ext uri="{BB962C8B-B14F-4D97-AF65-F5344CB8AC3E}">
        <p14:creationId xmlns:p14="http://schemas.microsoft.com/office/powerpoint/2010/main" val="3402657101"/>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4133" y="0"/>
            <a:ext cx="8229600" cy="952500"/>
          </a:xfrm>
        </p:spPr>
        <p:txBody>
          <a:bodyPr>
            <a:noAutofit/>
          </a:bodyPr>
          <a:lstStyle/>
          <a:p>
            <a:r>
              <a:rPr lang="en-US" sz="3200" dirty="0"/>
              <a:t>Antíoco IV (175-164 </a:t>
            </a:r>
            <a:r>
              <a:rPr lang="en-US" sz="3200" dirty="0" err="1"/>
              <a:t>aC</a:t>
            </a:r>
            <a:r>
              <a:rPr lang="en-US" sz="3200" dirty="0"/>
              <a:t>), </a:t>
            </a:r>
            <a:br>
              <a:rPr lang="en-US" sz="3200" dirty="0"/>
            </a:br>
            <a:r>
              <a:rPr lang="en-US" sz="3200" dirty="0"/>
              <a:t>8o </a:t>
            </a:r>
            <a:r>
              <a:rPr lang="en-US" sz="3200" dirty="0" err="1"/>
              <a:t>gobernante</a:t>
            </a:r>
            <a:r>
              <a:rPr lang="en-US" sz="3200" dirty="0"/>
              <a:t> del </a:t>
            </a:r>
            <a:r>
              <a:rPr lang="en-US" sz="3200" dirty="0" err="1"/>
              <a:t>Imperio</a:t>
            </a:r>
            <a:r>
              <a:rPr lang="en-US" sz="3200" dirty="0"/>
              <a:t> </a:t>
            </a:r>
            <a:r>
              <a:rPr lang="en-US" sz="3200" dirty="0" err="1"/>
              <a:t>seleúcida</a:t>
            </a:r>
            <a:endParaRPr lang="en-US" sz="3200" dirty="0"/>
          </a:p>
        </p:txBody>
      </p:sp>
      <p:sp>
        <p:nvSpPr>
          <p:cNvPr id="5" name="TextBox 4"/>
          <p:cNvSpPr txBox="1"/>
          <p:nvPr/>
        </p:nvSpPr>
        <p:spPr>
          <a:xfrm>
            <a:off x="474133" y="1016000"/>
            <a:ext cx="8393642" cy="4524315"/>
          </a:xfrm>
          <a:prstGeom prst="rect">
            <a:avLst/>
          </a:prstGeom>
          <a:noFill/>
        </p:spPr>
        <p:txBody>
          <a:bodyPr wrap="square" rtlCol="0">
            <a:spAutoFit/>
          </a:bodyPr>
          <a:lstStyle/>
          <a:p>
            <a:pPr marL="342900" indent="-342900">
              <a:buFont typeface="+mj-lt"/>
              <a:buAutoNum type="arabicPeriod"/>
            </a:pPr>
            <a:r>
              <a:rPr lang="es-ES" dirty="0"/>
              <a:t>Ahora el objetivo era destruir el judaísmo. En la mente de </a:t>
            </a:r>
            <a:r>
              <a:rPr lang="es-ES" dirty="0" smtClean="0"/>
              <a:t>Antíoco, no </a:t>
            </a:r>
            <a:r>
              <a:rPr lang="es-ES" dirty="0"/>
              <a:t>ser </a:t>
            </a:r>
            <a:r>
              <a:rPr lang="es-ES" dirty="0" smtClean="0"/>
              <a:t>helenizado </a:t>
            </a:r>
            <a:r>
              <a:rPr lang="es-ES" dirty="0"/>
              <a:t>era una tontería </a:t>
            </a:r>
            <a:r>
              <a:rPr lang="es-ES" dirty="0" smtClean="0"/>
              <a:t>de obstinación. </a:t>
            </a:r>
            <a:r>
              <a:rPr lang="es-ES" dirty="0"/>
              <a:t>Si el judaísmo se interponía en el camino, entonces el judaísmo debía ser destruido, así que dio las órdenes. </a:t>
            </a:r>
            <a:endParaRPr lang="es-ES" dirty="0" smtClean="0"/>
          </a:p>
          <a:p>
            <a:pPr marL="342900" indent="-342900">
              <a:buFont typeface="+mj-lt"/>
              <a:buAutoNum type="arabicPeriod"/>
            </a:pPr>
            <a:r>
              <a:rPr lang="es-ES" dirty="0" smtClean="0"/>
              <a:t>Estaba </a:t>
            </a:r>
            <a:r>
              <a:rPr lang="es-ES" dirty="0"/>
              <a:t>violentamente amargado contra los judíos, y estaba decidido a exterminarlos a ellos y a su religión. </a:t>
            </a:r>
            <a:endParaRPr lang="es-ES" dirty="0" smtClean="0"/>
          </a:p>
          <a:p>
            <a:pPr marL="799624" lvl="1" indent="-342900">
              <a:buFont typeface="+mj-lt"/>
              <a:buAutoNum type="arabicPeriod"/>
            </a:pPr>
            <a:r>
              <a:rPr lang="es-ES" dirty="0" smtClean="0"/>
              <a:t>Devastó </a:t>
            </a:r>
            <a:r>
              <a:rPr lang="es-ES" dirty="0"/>
              <a:t>Jerusalén en el año 168 </a:t>
            </a:r>
            <a:r>
              <a:rPr lang="es-ES" dirty="0" err="1" smtClean="0"/>
              <a:t>aC</a:t>
            </a:r>
            <a:r>
              <a:rPr lang="es-ES" dirty="0"/>
              <a:t>, </a:t>
            </a:r>
            <a:endParaRPr lang="es-ES" dirty="0" smtClean="0"/>
          </a:p>
          <a:p>
            <a:pPr marL="799624" lvl="1" indent="-342900">
              <a:buFont typeface="+mj-lt"/>
              <a:buAutoNum type="arabicPeriod"/>
            </a:pPr>
            <a:r>
              <a:rPr lang="es-ES" dirty="0" smtClean="0"/>
              <a:t>profanó </a:t>
            </a:r>
            <a:r>
              <a:rPr lang="es-ES" dirty="0"/>
              <a:t>el Templo, </a:t>
            </a:r>
            <a:endParaRPr lang="es-ES" dirty="0" smtClean="0"/>
          </a:p>
          <a:p>
            <a:pPr marL="799624" lvl="1" indent="-342900">
              <a:buFont typeface="+mj-lt"/>
              <a:buAutoNum type="arabicPeriod"/>
            </a:pPr>
            <a:r>
              <a:rPr lang="es-ES" dirty="0" smtClean="0"/>
              <a:t>ofreció </a:t>
            </a:r>
            <a:r>
              <a:rPr lang="es-ES" dirty="0"/>
              <a:t>un cerdo en su altar, </a:t>
            </a:r>
            <a:endParaRPr lang="es-ES" dirty="0" smtClean="0"/>
          </a:p>
          <a:p>
            <a:pPr marL="799624" lvl="1" indent="-342900">
              <a:buFont typeface="+mj-lt"/>
              <a:buAutoNum type="arabicPeriod"/>
            </a:pPr>
            <a:r>
              <a:rPr lang="es-ES" dirty="0" smtClean="0"/>
              <a:t>erigió </a:t>
            </a:r>
            <a:r>
              <a:rPr lang="es-ES" dirty="0"/>
              <a:t>un altar a Júpiter, </a:t>
            </a:r>
            <a:endParaRPr lang="es-ES" dirty="0" smtClean="0"/>
          </a:p>
          <a:p>
            <a:pPr marL="799624" lvl="1" indent="-342900">
              <a:buFont typeface="+mj-lt"/>
              <a:buAutoNum type="arabicPeriod"/>
            </a:pPr>
            <a:r>
              <a:rPr lang="es-ES" dirty="0" smtClean="0"/>
              <a:t>prohibió </a:t>
            </a:r>
            <a:r>
              <a:rPr lang="es-ES" dirty="0"/>
              <a:t>el culto en el Templo, </a:t>
            </a:r>
            <a:endParaRPr lang="es-ES" dirty="0" smtClean="0"/>
          </a:p>
          <a:p>
            <a:pPr marL="799624" lvl="1" indent="-342900">
              <a:buFont typeface="+mj-lt"/>
              <a:buAutoNum type="arabicPeriod"/>
            </a:pPr>
            <a:r>
              <a:rPr lang="es-ES" dirty="0" smtClean="0"/>
              <a:t>prohibió </a:t>
            </a:r>
            <a:r>
              <a:rPr lang="es-ES" dirty="0"/>
              <a:t>la circuncisión bajo pena de muerte, </a:t>
            </a:r>
            <a:endParaRPr lang="es-ES" dirty="0" smtClean="0"/>
          </a:p>
          <a:p>
            <a:pPr marL="799624" lvl="1" indent="-342900">
              <a:buFont typeface="+mj-lt"/>
              <a:buAutoNum type="arabicPeriod"/>
            </a:pPr>
            <a:r>
              <a:rPr lang="es-ES" dirty="0" smtClean="0"/>
              <a:t>vendió </a:t>
            </a:r>
            <a:r>
              <a:rPr lang="es-ES" dirty="0"/>
              <a:t>como esclavos a miles de familias judías, </a:t>
            </a:r>
            <a:endParaRPr lang="es-ES" dirty="0" smtClean="0"/>
          </a:p>
          <a:p>
            <a:pPr marL="799624" lvl="1" indent="-342900">
              <a:buFont typeface="+mj-lt"/>
              <a:buAutoNum type="arabicPeriod"/>
            </a:pPr>
            <a:r>
              <a:rPr lang="es-ES" dirty="0" smtClean="0"/>
              <a:t>destruyó todas las copias de </a:t>
            </a:r>
            <a:r>
              <a:rPr lang="es-ES" dirty="0"/>
              <a:t>las Escrituras que </a:t>
            </a:r>
            <a:r>
              <a:rPr lang="es-ES" dirty="0" smtClean="0"/>
              <a:t>se pudieron </a:t>
            </a:r>
            <a:r>
              <a:rPr lang="es-ES" dirty="0"/>
              <a:t>encontrar y </a:t>
            </a:r>
            <a:r>
              <a:rPr lang="es-ES" dirty="0" smtClean="0"/>
              <a:t>masacró </a:t>
            </a:r>
            <a:r>
              <a:rPr lang="es-ES" dirty="0"/>
              <a:t>a todos los que </a:t>
            </a:r>
            <a:r>
              <a:rPr lang="es-ES" dirty="0" smtClean="0"/>
              <a:t>descubriera </a:t>
            </a:r>
            <a:r>
              <a:rPr lang="es-ES" dirty="0"/>
              <a:t>en posesión de </a:t>
            </a:r>
            <a:r>
              <a:rPr lang="es-ES" dirty="0" smtClean="0"/>
              <a:t>dichas copias </a:t>
            </a:r>
          </a:p>
          <a:p>
            <a:pPr marL="799624" lvl="1" indent="-342900">
              <a:buFont typeface="+mj-lt"/>
              <a:buAutoNum type="arabicPeriod"/>
            </a:pPr>
            <a:r>
              <a:rPr lang="es-ES" dirty="0" smtClean="0"/>
              <a:t>recurrió </a:t>
            </a:r>
            <a:r>
              <a:rPr lang="es-ES" dirty="0"/>
              <a:t>a todas las torturas imaginables para obligar a los judíos a renunciar a su religión.</a:t>
            </a:r>
            <a:endParaRPr lang="en-US" dirty="0">
              <a:solidFill>
                <a:prstClr val="black"/>
              </a:solidFill>
            </a:endParaRPr>
          </a:p>
        </p:txBody>
      </p:sp>
      <p:pic>
        <p:nvPicPr>
          <p:cNvPr id="6" name="Picture 5" descr="http://www.bible-history.com/archaeology/greece/2-antiochus-iv-bust-bb.jpg"/>
          <p:cNvPicPr/>
          <p:nvPr/>
        </p:nvPicPr>
        <p:blipFill>
          <a:blip r:embed="rId2">
            <a:extLst>
              <a:ext uri="{28A0092B-C50C-407E-A947-70E740481C1C}">
                <a14:useLocalDpi xmlns:a14="http://schemas.microsoft.com/office/drawing/2010/main" val="0"/>
              </a:ext>
            </a:extLst>
          </a:blip>
          <a:srcRect/>
          <a:stretch>
            <a:fillRect/>
          </a:stretch>
        </p:blipFill>
        <p:spPr bwMode="auto">
          <a:xfrm>
            <a:off x="7126393" y="2210817"/>
            <a:ext cx="1741382" cy="2100368"/>
          </a:xfrm>
          <a:prstGeom prst="rect">
            <a:avLst/>
          </a:prstGeom>
          <a:noFill/>
          <a:ln>
            <a:noFill/>
          </a:ln>
        </p:spPr>
      </p:pic>
    </p:spTree>
    <p:extLst>
      <p:ext uri="{BB962C8B-B14F-4D97-AF65-F5344CB8AC3E}">
        <p14:creationId xmlns:p14="http://schemas.microsoft.com/office/powerpoint/2010/main" val="1909433588"/>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9144000"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2040969" y="4021693"/>
            <a:ext cx="978153" cy="369332"/>
          </a:xfrm>
          <a:prstGeom prst="rect">
            <a:avLst/>
          </a:prstGeom>
          <a:solidFill>
            <a:schemeClr val="bg1"/>
          </a:solidFill>
        </p:spPr>
        <p:txBody>
          <a:bodyPr wrap="none" rtlCol="0">
            <a:spAutoFit/>
          </a:bodyPr>
          <a:lstStyle>
            <a:defPPr>
              <a:defRPr lang="en-US"/>
            </a:defPPr>
            <a:lvl1pPr>
              <a:defRPr b="1">
                <a:solidFill>
                  <a:srgbClr val="0000CC"/>
                </a:solidFill>
              </a:defRPr>
            </a:lvl1pPr>
          </a:lstStyle>
          <a:p>
            <a:r>
              <a:rPr lang="en-US" dirty="0" err="1" smtClean="0"/>
              <a:t>Visiones</a:t>
            </a:r>
            <a:endParaRPr lang="en-US" dirty="0"/>
          </a:p>
        </p:txBody>
      </p:sp>
      <p:sp>
        <p:nvSpPr>
          <p:cNvPr id="4" name="TextBox 3"/>
          <p:cNvSpPr txBox="1"/>
          <p:nvPr/>
        </p:nvSpPr>
        <p:spPr>
          <a:xfrm>
            <a:off x="431370" y="259444"/>
            <a:ext cx="2472335" cy="2031325"/>
          </a:xfrm>
          <a:prstGeom prst="rect">
            <a:avLst/>
          </a:prstGeom>
          <a:noFill/>
        </p:spPr>
        <p:txBody>
          <a:bodyPr wrap="square" rtlCol="0">
            <a:spAutoFit/>
          </a:bodyPr>
          <a:lstStyle/>
          <a:p>
            <a:r>
              <a:rPr lang="en-US" b="1" dirty="0">
                <a:solidFill>
                  <a:prstClr val="black"/>
                </a:solidFill>
              </a:rPr>
              <a:t>Daniel </a:t>
            </a:r>
            <a:r>
              <a:rPr lang="en-US" b="1" dirty="0" smtClean="0">
                <a:solidFill>
                  <a:prstClr val="black"/>
                </a:solidFill>
              </a:rPr>
              <a:t>10:14 (NBLA) </a:t>
            </a:r>
            <a:r>
              <a:rPr lang="en-US" dirty="0">
                <a:solidFill>
                  <a:prstClr val="black"/>
                </a:solidFill>
              </a:rPr>
              <a:t/>
            </a:r>
            <a:br>
              <a:rPr lang="en-US" dirty="0">
                <a:solidFill>
                  <a:prstClr val="black"/>
                </a:solidFill>
              </a:rPr>
            </a:br>
            <a:r>
              <a:rPr lang="en-US" baseline="30000" dirty="0" smtClean="0">
                <a:solidFill>
                  <a:prstClr val="black"/>
                </a:solidFill>
              </a:rPr>
              <a:t>14</a:t>
            </a:r>
            <a:r>
              <a:rPr lang="es-ES" dirty="0" smtClean="0">
                <a:solidFill>
                  <a:prstClr val="black"/>
                </a:solidFill>
              </a:rPr>
              <a:t>Y </a:t>
            </a:r>
            <a:r>
              <a:rPr lang="es-ES" dirty="0">
                <a:solidFill>
                  <a:prstClr val="black"/>
                </a:solidFill>
              </a:rPr>
              <a:t>he venido para darte a conocer lo que sucederá a tu pueblo al final de los días, porque la visión es para días aún lejanos</a:t>
            </a:r>
            <a:r>
              <a:rPr lang="en-US" dirty="0">
                <a:solidFill>
                  <a:prstClr val="black"/>
                </a:solidFill>
              </a:rPr>
              <a:t>  </a:t>
            </a:r>
          </a:p>
        </p:txBody>
      </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554" y="3696115"/>
            <a:ext cx="2999630" cy="2262879"/>
          </a:xfrm>
          <a:prstGeom prst="rect">
            <a:avLst/>
          </a:prstGeom>
        </p:spPr>
      </p:pic>
      <p:sp>
        <p:nvSpPr>
          <p:cNvPr id="26" name="TextBox 25"/>
          <p:cNvSpPr txBox="1"/>
          <p:nvPr/>
        </p:nvSpPr>
        <p:spPr>
          <a:xfrm>
            <a:off x="249762" y="2783982"/>
            <a:ext cx="2207191" cy="1200329"/>
          </a:xfrm>
          <a:prstGeom prst="rect">
            <a:avLst/>
          </a:prstGeom>
          <a:solidFill>
            <a:schemeClr val="tx1"/>
          </a:solidFill>
        </p:spPr>
        <p:txBody>
          <a:bodyPr wrap="square" rtlCol="0">
            <a:spAutoFit/>
          </a:bodyPr>
          <a:lstStyle/>
          <a:p>
            <a:pPr algn="ctr" defTabSz="914400"/>
            <a:r>
              <a:rPr lang="en-US" dirty="0" err="1" smtClean="0">
                <a:solidFill>
                  <a:srgbClr val="FFFF00"/>
                </a:solidFill>
              </a:rPr>
              <a:t>Libro</a:t>
            </a:r>
            <a:r>
              <a:rPr lang="en-US" dirty="0" smtClean="0">
                <a:solidFill>
                  <a:srgbClr val="FFFF00"/>
                </a:solidFill>
              </a:rPr>
              <a:t> de Daniel, </a:t>
            </a:r>
            <a:r>
              <a:rPr lang="en-US" dirty="0" err="1" smtClean="0">
                <a:solidFill>
                  <a:srgbClr val="FFFF00"/>
                </a:solidFill>
              </a:rPr>
              <a:t>una</a:t>
            </a:r>
            <a:r>
              <a:rPr lang="en-US" dirty="0" smtClean="0">
                <a:solidFill>
                  <a:srgbClr val="FFFF00"/>
                </a:solidFill>
              </a:rPr>
              <a:t> </a:t>
            </a:r>
            <a:r>
              <a:rPr lang="en-US" dirty="0" err="1" smtClean="0">
                <a:solidFill>
                  <a:srgbClr val="FFFF00"/>
                </a:solidFill>
              </a:rPr>
              <a:t>guía</a:t>
            </a:r>
            <a:r>
              <a:rPr lang="en-US" dirty="0" smtClean="0">
                <a:solidFill>
                  <a:srgbClr val="FFFF00"/>
                </a:solidFill>
              </a:rPr>
              <a:t> de </a:t>
            </a:r>
            <a:r>
              <a:rPr lang="en-US" dirty="0" err="1" smtClean="0">
                <a:solidFill>
                  <a:srgbClr val="FFFF00"/>
                </a:solidFill>
              </a:rPr>
              <a:t>supervivencia</a:t>
            </a:r>
            <a:r>
              <a:rPr lang="en-US" dirty="0" smtClean="0">
                <a:solidFill>
                  <a:srgbClr val="FFFF00"/>
                </a:solidFill>
              </a:rPr>
              <a:t> para Entre </a:t>
            </a:r>
            <a:r>
              <a:rPr lang="en-US" dirty="0" err="1" smtClean="0">
                <a:solidFill>
                  <a:srgbClr val="FFFF00"/>
                </a:solidFill>
              </a:rPr>
              <a:t>los</a:t>
            </a:r>
            <a:r>
              <a:rPr lang="en-US" dirty="0" smtClean="0">
                <a:solidFill>
                  <a:srgbClr val="FFFF00"/>
                </a:solidFill>
              </a:rPr>
              <a:t> </a:t>
            </a:r>
            <a:r>
              <a:rPr lang="en-US" dirty="0" err="1" smtClean="0">
                <a:solidFill>
                  <a:srgbClr val="FFFF00"/>
                </a:solidFill>
              </a:rPr>
              <a:t>Testamentos</a:t>
            </a:r>
            <a:endParaRPr lang="en-US" dirty="0">
              <a:solidFill>
                <a:srgbClr val="FFFF00"/>
              </a:solidFill>
            </a:endParaRPr>
          </a:p>
        </p:txBody>
      </p:sp>
      <p:pic>
        <p:nvPicPr>
          <p:cNvPr id="2" name="Picture 1"/>
          <p:cNvPicPr>
            <a:picLocks noChangeAspect="1"/>
          </p:cNvPicPr>
          <p:nvPr/>
        </p:nvPicPr>
        <p:blipFill>
          <a:blip r:embed="rId3"/>
          <a:stretch>
            <a:fillRect/>
          </a:stretch>
        </p:blipFill>
        <p:spPr>
          <a:xfrm>
            <a:off x="3335074" y="838216"/>
            <a:ext cx="5487218" cy="3429512"/>
          </a:xfrm>
          <a:prstGeom prst="rect">
            <a:avLst/>
          </a:prstGeom>
        </p:spPr>
      </p:pic>
    </p:spTree>
    <p:extLst>
      <p:ext uri="{BB962C8B-B14F-4D97-AF65-F5344CB8AC3E}">
        <p14:creationId xmlns:p14="http://schemas.microsoft.com/office/powerpoint/2010/main" val="1368611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1" y="0"/>
            <a:ext cx="9144000"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4307" y="260350"/>
            <a:ext cx="3746500" cy="5194300"/>
          </a:xfrm>
          <a:prstGeom prst="rect">
            <a:avLst/>
          </a:prstGeom>
        </p:spPr>
      </p:pic>
      <p:sp>
        <p:nvSpPr>
          <p:cNvPr id="7" name="TextBox 6"/>
          <p:cNvSpPr txBox="1"/>
          <p:nvPr/>
        </p:nvSpPr>
        <p:spPr>
          <a:xfrm>
            <a:off x="4328704" y="165348"/>
            <a:ext cx="795411" cy="369332"/>
          </a:xfrm>
          <a:prstGeom prst="rect">
            <a:avLst/>
          </a:prstGeom>
          <a:noFill/>
        </p:spPr>
        <p:txBody>
          <a:bodyPr wrap="none" rtlCol="0">
            <a:spAutoFit/>
          </a:bodyPr>
          <a:lstStyle/>
          <a:p>
            <a:r>
              <a:rPr lang="en-US" b="1" dirty="0">
                <a:solidFill>
                  <a:srgbClr val="0000CC"/>
                </a:solidFill>
              </a:rPr>
              <a:t>Daniel</a:t>
            </a:r>
          </a:p>
        </p:txBody>
      </p:sp>
      <p:sp>
        <p:nvSpPr>
          <p:cNvPr id="10" name="TextBox 9"/>
          <p:cNvSpPr txBox="1"/>
          <p:nvPr/>
        </p:nvSpPr>
        <p:spPr>
          <a:xfrm>
            <a:off x="2040969" y="4021693"/>
            <a:ext cx="978153" cy="369332"/>
          </a:xfrm>
          <a:prstGeom prst="rect">
            <a:avLst/>
          </a:prstGeom>
          <a:solidFill>
            <a:schemeClr val="bg1"/>
          </a:solidFill>
        </p:spPr>
        <p:txBody>
          <a:bodyPr wrap="none" rtlCol="0">
            <a:spAutoFit/>
          </a:bodyPr>
          <a:lstStyle>
            <a:defPPr>
              <a:defRPr lang="en-US"/>
            </a:defPPr>
            <a:lvl1pPr>
              <a:defRPr b="1">
                <a:solidFill>
                  <a:srgbClr val="0000CC"/>
                </a:solidFill>
              </a:defRPr>
            </a:lvl1pPr>
          </a:lstStyle>
          <a:p>
            <a:r>
              <a:rPr lang="en-US" dirty="0" err="1" smtClean="0"/>
              <a:t>Visiones</a:t>
            </a:r>
            <a:endParaRPr lang="en-US" dirty="0"/>
          </a:p>
        </p:txBody>
      </p:sp>
      <p:sp>
        <p:nvSpPr>
          <p:cNvPr id="4" name="TextBox 3"/>
          <p:cNvSpPr txBox="1"/>
          <p:nvPr/>
        </p:nvSpPr>
        <p:spPr>
          <a:xfrm>
            <a:off x="431370" y="259444"/>
            <a:ext cx="2472335" cy="1477328"/>
          </a:xfrm>
          <a:prstGeom prst="rect">
            <a:avLst/>
          </a:prstGeom>
          <a:noFill/>
        </p:spPr>
        <p:txBody>
          <a:bodyPr wrap="square" rtlCol="0">
            <a:spAutoFit/>
          </a:bodyPr>
          <a:lstStyle/>
          <a:p>
            <a:r>
              <a:rPr lang="en-US" b="1" dirty="0"/>
              <a:t>Daniel </a:t>
            </a:r>
            <a:r>
              <a:rPr lang="en-US" b="1" dirty="0" smtClean="0"/>
              <a:t>9:22 (NBLA) </a:t>
            </a:r>
            <a:r>
              <a:rPr lang="en-US" dirty="0"/>
              <a:t/>
            </a:r>
            <a:br>
              <a:rPr lang="en-US" dirty="0"/>
            </a:br>
            <a:r>
              <a:rPr lang="en-US" baseline="30000" dirty="0" smtClean="0"/>
              <a:t>22</a:t>
            </a:r>
            <a:r>
              <a:rPr lang="es-ES" dirty="0" smtClean="0"/>
              <a:t>Me </a:t>
            </a:r>
            <a:r>
              <a:rPr lang="es-ES" dirty="0"/>
              <a:t>instruyó y me dijo: «Daniel, he salido ahora para darte sabiduría y entendimiento. </a:t>
            </a:r>
            <a:r>
              <a:rPr lang="en-US" dirty="0"/>
              <a:t>  </a:t>
            </a:r>
            <a:endParaRPr lang="en-US" dirty="0">
              <a:solidFill>
                <a:prstClr val="black"/>
              </a:solidFill>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828412" y="3785761"/>
            <a:ext cx="525551" cy="997416"/>
          </a:xfrm>
          <a:prstGeom prst="rect">
            <a:avLst/>
          </a:prstGeo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2091" y="2268188"/>
            <a:ext cx="1215466" cy="518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7798" y="4679737"/>
            <a:ext cx="1321828" cy="577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8536" y="717291"/>
            <a:ext cx="1321828" cy="577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4600746" y="1885895"/>
            <a:ext cx="1007121" cy="646331"/>
          </a:xfrm>
          <a:prstGeom prst="rect">
            <a:avLst/>
          </a:prstGeom>
          <a:solidFill>
            <a:schemeClr val="bg1"/>
          </a:solidFill>
        </p:spPr>
        <p:txBody>
          <a:bodyPr wrap="square" rtlCol="0">
            <a:spAutoFit/>
          </a:bodyPr>
          <a:lstStyle/>
          <a:p>
            <a:r>
              <a:rPr lang="es-ES" sz="1200" dirty="0" smtClean="0"/>
              <a:t>Imagen verdadera del objetivo</a:t>
            </a:r>
            <a:endParaRPr lang="en-US" sz="1200" dirty="0"/>
          </a:p>
        </p:txBody>
      </p:sp>
      <p:sp>
        <p:nvSpPr>
          <p:cNvPr id="18" name="TextBox 17"/>
          <p:cNvSpPr txBox="1"/>
          <p:nvPr/>
        </p:nvSpPr>
        <p:spPr>
          <a:xfrm>
            <a:off x="4328704" y="165348"/>
            <a:ext cx="795411" cy="369332"/>
          </a:xfrm>
          <a:prstGeom prst="rect">
            <a:avLst/>
          </a:prstGeom>
          <a:noFill/>
        </p:spPr>
        <p:txBody>
          <a:bodyPr wrap="none" rtlCol="0">
            <a:spAutoFit/>
          </a:bodyPr>
          <a:lstStyle/>
          <a:p>
            <a:r>
              <a:rPr lang="en-US" b="1" dirty="0">
                <a:solidFill>
                  <a:srgbClr val="0000CC"/>
                </a:solidFill>
              </a:rPr>
              <a:t>Daniel</a:t>
            </a:r>
          </a:p>
        </p:txBody>
      </p:sp>
      <p:sp>
        <p:nvSpPr>
          <p:cNvPr id="25" name="TextBox 24"/>
          <p:cNvSpPr txBox="1"/>
          <p:nvPr/>
        </p:nvSpPr>
        <p:spPr>
          <a:xfrm>
            <a:off x="2922004" y="282568"/>
            <a:ext cx="1007121" cy="276999"/>
          </a:xfrm>
          <a:prstGeom prst="rect">
            <a:avLst/>
          </a:prstGeom>
          <a:solidFill>
            <a:schemeClr val="bg1"/>
          </a:solidFill>
        </p:spPr>
        <p:txBody>
          <a:bodyPr wrap="square" rtlCol="0">
            <a:spAutoFit/>
          </a:bodyPr>
          <a:lstStyle/>
          <a:p>
            <a:r>
              <a:rPr lang="es-ES" sz="1200" dirty="0" smtClean="0"/>
              <a:t>Observador</a:t>
            </a:r>
            <a:endParaRPr lang="en-US" sz="1200" dirty="0"/>
          </a:p>
        </p:txBody>
      </p:sp>
      <p:sp>
        <p:nvSpPr>
          <p:cNvPr id="13" name="TextBox 12"/>
          <p:cNvSpPr txBox="1"/>
          <p:nvPr/>
        </p:nvSpPr>
        <p:spPr>
          <a:xfrm>
            <a:off x="5124113" y="1006020"/>
            <a:ext cx="4019888" cy="2862322"/>
          </a:xfrm>
          <a:prstGeom prst="rect">
            <a:avLst/>
          </a:prstGeom>
          <a:solidFill>
            <a:schemeClr val="bg1"/>
          </a:solidFill>
        </p:spPr>
        <p:txBody>
          <a:bodyPr wrap="square" rtlCol="0">
            <a:spAutoFit/>
          </a:bodyPr>
          <a:lstStyle/>
          <a:p>
            <a:r>
              <a:rPr lang="en-US" b="1" dirty="0"/>
              <a:t>Daniel </a:t>
            </a:r>
            <a:r>
              <a:rPr lang="en-US" b="1" dirty="0" smtClean="0"/>
              <a:t>9:24 (NBLA) </a:t>
            </a:r>
            <a:r>
              <a:rPr lang="en-US" dirty="0"/>
              <a:t/>
            </a:r>
            <a:br>
              <a:rPr lang="en-US" dirty="0"/>
            </a:br>
            <a:r>
              <a:rPr lang="en-US" baseline="30000" dirty="0"/>
              <a:t>24</a:t>
            </a:r>
            <a:r>
              <a:rPr lang="en-US" dirty="0"/>
              <a:t> </a:t>
            </a:r>
            <a:r>
              <a:rPr lang="en-US" dirty="0" smtClean="0"/>
              <a:t>“</a:t>
            </a:r>
            <a:r>
              <a:rPr lang="es-ES" dirty="0"/>
              <a:t>Setenta semanas han sido decretadas </a:t>
            </a:r>
            <a:r>
              <a:rPr lang="es-ES" dirty="0" smtClean="0"/>
              <a:t>sobre </a:t>
            </a:r>
            <a:r>
              <a:rPr lang="es-ES" dirty="0"/>
              <a:t>tu pueblo y sobre tu santa ciudad, para poner fin a la transgresión, </a:t>
            </a:r>
            <a:endParaRPr lang="es-ES" dirty="0" smtClean="0"/>
          </a:p>
          <a:p>
            <a:r>
              <a:rPr lang="es-ES" u="sng" dirty="0" smtClean="0"/>
              <a:t>para </a:t>
            </a:r>
            <a:r>
              <a:rPr lang="es-ES" u="sng" dirty="0"/>
              <a:t>terminar con el pecado</a:t>
            </a:r>
            <a:r>
              <a:rPr lang="es-ES" dirty="0"/>
              <a:t>, </a:t>
            </a:r>
            <a:endParaRPr lang="es-ES" dirty="0" smtClean="0"/>
          </a:p>
          <a:p>
            <a:r>
              <a:rPr lang="es-ES" dirty="0" smtClean="0"/>
              <a:t>para </a:t>
            </a:r>
            <a:r>
              <a:rPr lang="es-ES" dirty="0"/>
              <a:t>expiar la iniquidad, </a:t>
            </a:r>
            <a:endParaRPr lang="es-ES" dirty="0" smtClean="0"/>
          </a:p>
          <a:p>
            <a:r>
              <a:rPr lang="es-ES" dirty="0" smtClean="0"/>
              <a:t>para </a:t>
            </a:r>
            <a:r>
              <a:rPr lang="es-ES" dirty="0"/>
              <a:t>traer justicia eterna, </a:t>
            </a:r>
            <a:endParaRPr lang="es-ES" dirty="0" smtClean="0"/>
          </a:p>
          <a:p>
            <a:r>
              <a:rPr lang="es-ES" dirty="0" smtClean="0"/>
              <a:t>para </a:t>
            </a:r>
            <a:r>
              <a:rPr lang="es-ES" dirty="0"/>
              <a:t>sellar la visión y la profecía, </a:t>
            </a:r>
            <a:endParaRPr lang="es-ES" dirty="0" smtClean="0"/>
          </a:p>
          <a:p>
            <a:r>
              <a:rPr lang="es-ES" dirty="0" smtClean="0"/>
              <a:t>y </a:t>
            </a:r>
            <a:r>
              <a:rPr lang="es-ES" dirty="0"/>
              <a:t>para ungir el lugar santísimo. </a:t>
            </a:r>
            <a:r>
              <a:rPr lang="en-US" dirty="0"/>
              <a:t/>
            </a:r>
            <a:br>
              <a:rPr lang="en-US" dirty="0"/>
            </a:br>
            <a:endParaRPr lang="en-US" dirty="0"/>
          </a:p>
        </p:txBody>
      </p:sp>
      <p:grpSp>
        <p:nvGrpSpPr>
          <p:cNvPr id="19" name="Group 18"/>
          <p:cNvGrpSpPr/>
          <p:nvPr/>
        </p:nvGrpSpPr>
        <p:grpSpPr>
          <a:xfrm>
            <a:off x="4957171" y="3908164"/>
            <a:ext cx="1455117" cy="1348998"/>
            <a:chOff x="6726586" y="23847"/>
            <a:chExt cx="1455117" cy="1348996"/>
          </a:xfrm>
        </p:grpSpPr>
        <p:grpSp>
          <p:nvGrpSpPr>
            <p:cNvPr id="20" name="Group 19"/>
            <p:cNvGrpSpPr/>
            <p:nvPr/>
          </p:nvGrpSpPr>
          <p:grpSpPr>
            <a:xfrm>
              <a:off x="6726586" y="23847"/>
              <a:ext cx="1455117" cy="1348996"/>
              <a:chOff x="6726586" y="23847"/>
              <a:chExt cx="1455117" cy="1348996"/>
            </a:xfrm>
          </p:grpSpPr>
          <p:pic>
            <p:nvPicPr>
              <p:cNvPr id="23" name="Picture 5" descr="http://www.midmainetech.me/drupal/sites/default/files/Calendar-Logo-256x25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26586" y="90194"/>
                <a:ext cx="1455117" cy="128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a:xfrm rot="213392">
                <a:off x="6893598" y="23847"/>
                <a:ext cx="1183337" cy="338553"/>
              </a:xfrm>
              <a:prstGeom prst="rect">
                <a:avLst/>
              </a:prstGeom>
              <a:noFill/>
            </p:spPr>
            <p:txBody>
              <a:bodyPr wrap="none" rtlCol="0">
                <a:spAutoFit/>
              </a:bodyPr>
              <a:lstStyle/>
              <a:p>
                <a:r>
                  <a:rPr lang="en-US" sz="1600" dirty="0"/>
                  <a:t>70 </a:t>
                </a:r>
                <a:r>
                  <a:rPr lang="en-US" sz="1600" dirty="0" err="1" smtClean="0"/>
                  <a:t>Semanas</a:t>
                </a:r>
                <a:endParaRPr lang="en-US" sz="1600" dirty="0"/>
              </a:p>
            </p:txBody>
          </p:sp>
        </p:grpSp>
        <p:pic>
          <p:nvPicPr>
            <p:cNvPr id="21" name="Picture 2" descr="O:\Images\Life-Scribes-Scrolls-Reading-Bible History\scroll-roll.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0007" y="623369"/>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6997109" y="624299"/>
              <a:ext cx="827279"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a:t>
              </a:r>
              <a:r>
                <a:rPr lang="en-US" sz="1100" dirty="0">
                  <a:solidFill>
                    <a:prstClr val="black"/>
                  </a:solidFill>
                  <a:latin typeface="Arial" panose="020B0604020202020204" pitchFamily="34" charset="0"/>
                  <a:cs typeface="Arial" panose="020B0604020202020204" pitchFamily="34" charset="0"/>
                </a:rPr>
                <a:t>9</a:t>
              </a:r>
            </a:p>
          </p:txBody>
        </p:sp>
      </p:grpSp>
    </p:spTree>
    <p:extLst>
      <p:ext uri="{BB962C8B-B14F-4D97-AF65-F5344CB8AC3E}">
        <p14:creationId xmlns:p14="http://schemas.microsoft.com/office/powerpoint/2010/main" val="660198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373"/>
            <a:ext cx="9144000"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465"/>
            <a:ext cx="4820476" cy="5682279"/>
          </a:xfrm>
          <a:prstGeom prst="rect">
            <a:avLst/>
          </a:prstGeom>
        </p:spPr>
      </p:pic>
      <p:sp>
        <p:nvSpPr>
          <p:cNvPr id="4" name="TextBox 3"/>
          <p:cNvSpPr txBox="1"/>
          <p:nvPr/>
        </p:nvSpPr>
        <p:spPr>
          <a:xfrm>
            <a:off x="4825615" y="70399"/>
            <a:ext cx="386255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PUEBLO</a:t>
            </a:r>
            <a:endParaRPr kumimoji="0" lang="en-US" sz="36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1257549" y="39621"/>
            <a:ext cx="3530134" cy="70788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RETORNO DEL</a:t>
            </a:r>
            <a:endParaRPr kumimoji="0" lang="en-US" sz="40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4825614" y="1187404"/>
            <a:ext cx="4318385"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ALTAR DEL TEMPLO</a:t>
            </a:r>
            <a:endParaRPr kumimoji="0" lang="en-US" sz="36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4824197" y="2221038"/>
            <a:ext cx="386255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TEMPLO</a:t>
            </a:r>
            <a:endParaRPr kumimoji="0" lang="en-US" sz="36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4829219" y="3258227"/>
            <a:ext cx="386255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LEY</a:t>
            </a:r>
            <a:endParaRPr kumimoji="0" lang="en-US" sz="36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4842867" y="4030006"/>
            <a:ext cx="386255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MUROS</a:t>
            </a:r>
            <a:endParaRPr kumimoji="0" lang="en-US" sz="36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4814897" y="4757688"/>
            <a:ext cx="386255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REY</a:t>
            </a:r>
            <a:endParaRPr kumimoji="0" lang="en-US" sz="36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5470008" y="565389"/>
            <a:ext cx="3480440" cy="70788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Proclamación</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de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Ciro</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Esd</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Regreso</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 la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tierra</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Esd</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2:1</a:t>
            </a:r>
          </a:p>
        </p:txBody>
      </p:sp>
      <p:sp>
        <p:nvSpPr>
          <p:cNvPr id="12" name="TextBox 11"/>
          <p:cNvSpPr txBox="1"/>
          <p:nvPr/>
        </p:nvSpPr>
        <p:spPr>
          <a:xfrm>
            <a:off x="5470022" y="1646366"/>
            <a:ext cx="3397767" cy="707886"/>
          </a:xfrm>
          <a:prstGeom prst="rect">
            <a:avLst/>
          </a:prstGeom>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Jes</a:t>
            </a:r>
            <a:r>
              <a:rPr lang="es-ES" kern="0" dirty="0" err="1" smtClean="0"/>
              <a:t>úa</a:t>
            </a:r>
            <a:r>
              <a:rPr lang="es-ES" kern="0" dirty="0" smtClean="0"/>
              <a:t> el sacerdote y </a:t>
            </a:r>
            <a:r>
              <a:rPr lang="es-ES" kern="0" dirty="0" err="1" smtClean="0"/>
              <a:t>Zorobabel</a:t>
            </a:r>
            <a:r>
              <a:rPr lang="es-ES" kern="0" dirty="0" smtClean="0"/>
              <a:t> </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Esdras 3:2</a:t>
            </a:r>
            <a:endParaRPr kumimoji="0" lang="en-US" sz="2000" b="0" i="0" u="none" strike="noStrike" kern="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a:off x="5470022" y="3750795"/>
            <a:ext cx="3397767" cy="400110"/>
          </a:xfrm>
          <a:prstGeom prst="rect">
            <a:avLst/>
          </a:prstGeom>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Esdras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enviado</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Esd</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7</a:t>
            </a:r>
            <a:endParaRPr kumimoji="0" lang="en-US" sz="2000" b="0" i="0" u="none" strike="noStrike" kern="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5364513" y="2687114"/>
            <a:ext cx="3670327" cy="707886"/>
          </a:xfrm>
          <a:prstGeom prst="rect">
            <a:avLst/>
          </a:prstGeom>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Hageo</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Zacarías</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000" b="0" i="0" u="none" strike="noStrike" kern="0" cap="none" spc="0" normalizeH="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Zorobabel</a:t>
            </a:r>
            <a:r>
              <a:rPr kumimoji="0" lang="en-US" sz="2000" b="0" i="0" u="none" strike="noStrike" kern="0" cap="none" spc="0" normalizeH="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y </a:t>
            </a:r>
            <a:r>
              <a:rPr kumimoji="0" lang="en-US" sz="2000" b="0" i="0" u="none" strike="noStrike" kern="0" cap="none" spc="0" normalizeH="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Darío</a:t>
            </a:r>
            <a:r>
              <a:rPr kumimoji="0" lang="en-US" sz="2000" b="0" i="0" u="none" strike="noStrike" kern="0" cap="none" spc="0" normalizeH="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el </a:t>
            </a:r>
            <a:r>
              <a:rPr kumimoji="0" lang="en-US" sz="2000" b="0" i="0" u="none" strike="noStrike" kern="0" cap="none" spc="0" normalizeH="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persa</a:t>
            </a:r>
            <a:r>
              <a:rPr kumimoji="0" lang="en-US" sz="2000" b="0" i="0" u="none" strike="noStrike" kern="0" cap="none" spc="0" normalizeH="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Esd</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5-6</a:t>
            </a:r>
          </a:p>
        </p:txBody>
      </p:sp>
      <p:sp>
        <p:nvSpPr>
          <p:cNvPr id="15" name="TextBox 14"/>
          <p:cNvSpPr txBox="1"/>
          <p:nvPr/>
        </p:nvSpPr>
        <p:spPr>
          <a:xfrm>
            <a:off x="5470022" y="4501861"/>
            <a:ext cx="3673977" cy="400110"/>
          </a:xfrm>
          <a:prstGeom prst="rect">
            <a:avLst/>
          </a:prstGeom>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Nehemías</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enviado</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Nehemías</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2000" b="0" i="0" u="none" strike="noStrike" kern="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5470008" y="5276257"/>
            <a:ext cx="2552328" cy="400110"/>
          </a:xfrm>
          <a:prstGeom prst="rect">
            <a:avLst/>
          </a:prstGeom>
          <a:ln>
            <a:solidFill>
              <a:srgbClr val="FFFF00"/>
            </a:solidFill>
          </a:ln>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Daniel 2, 7, 9-12</a:t>
            </a:r>
          </a:p>
        </p:txBody>
      </p:sp>
    </p:spTree>
    <p:extLst>
      <p:ext uri="{BB962C8B-B14F-4D97-AF65-F5344CB8AC3E}">
        <p14:creationId xmlns:p14="http://schemas.microsoft.com/office/powerpoint/2010/main" val="1079545688"/>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3453" y="3390147"/>
            <a:ext cx="1649958" cy="718607"/>
          </a:xfrm>
          <a:prstGeom prst="rect">
            <a:avLst/>
          </a:prstGeom>
        </p:spPr>
      </p:pic>
      <p:sp>
        <p:nvSpPr>
          <p:cNvPr id="43" name="Rectangle 42"/>
          <p:cNvSpPr/>
          <p:nvPr/>
        </p:nvSpPr>
        <p:spPr>
          <a:xfrm>
            <a:off x="1225144" y="4882634"/>
            <a:ext cx="5372100" cy="3693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48"/>
            <a:endParaRPr lang="en-US">
              <a:solidFill>
                <a:prstClr val="white"/>
              </a:solidFill>
            </a:endParaRPr>
          </a:p>
        </p:txBody>
      </p:sp>
      <p:sp>
        <p:nvSpPr>
          <p:cNvPr id="2" name="Title 1"/>
          <p:cNvSpPr>
            <a:spLocks noGrp="1"/>
          </p:cNvSpPr>
          <p:nvPr>
            <p:ph type="title"/>
          </p:nvPr>
        </p:nvSpPr>
        <p:spPr/>
        <p:txBody>
          <a:bodyPr>
            <a:normAutofit/>
          </a:bodyPr>
          <a:lstStyle/>
          <a:p>
            <a:r>
              <a:rPr lang="en-US" dirty="0" err="1" smtClean="0"/>
              <a:t>Exponiendo</a:t>
            </a:r>
            <a:r>
              <a:rPr lang="en-US" dirty="0" smtClean="0"/>
              <a:t> las 70 </a:t>
            </a:r>
            <a:r>
              <a:rPr lang="en-US" dirty="0" err="1" smtClean="0"/>
              <a:t>semanas</a:t>
            </a:r>
            <a:r>
              <a:rPr lang="en-US" dirty="0" smtClean="0"/>
              <a:t> (70 </a:t>
            </a:r>
            <a:r>
              <a:rPr lang="en-US" dirty="0"/>
              <a:t>“</a:t>
            </a:r>
            <a:r>
              <a:rPr lang="en-US" dirty="0" smtClean="0"/>
              <a:t>7s</a:t>
            </a:r>
            <a:r>
              <a:rPr lang="en-US" dirty="0"/>
              <a:t>”)</a:t>
            </a:r>
          </a:p>
        </p:txBody>
      </p:sp>
      <p:sp>
        <p:nvSpPr>
          <p:cNvPr id="5" name="TextBox 4"/>
          <p:cNvSpPr txBox="1"/>
          <p:nvPr/>
        </p:nvSpPr>
        <p:spPr>
          <a:xfrm>
            <a:off x="891775" y="2295525"/>
            <a:ext cx="1543564" cy="923330"/>
          </a:xfrm>
          <a:prstGeom prst="rect">
            <a:avLst/>
          </a:prstGeom>
          <a:noFill/>
        </p:spPr>
        <p:txBody>
          <a:bodyPr wrap="none" rtlCol="0">
            <a:spAutoFit/>
          </a:bodyPr>
          <a:lstStyle/>
          <a:p>
            <a:pPr defTabSz="913448"/>
            <a:r>
              <a:rPr lang="en-US" baseline="30000" dirty="0">
                <a:solidFill>
                  <a:prstClr val="black"/>
                </a:solidFill>
              </a:rPr>
              <a:t>25</a:t>
            </a:r>
            <a:r>
              <a:rPr lang="en-US" dirty="0">
                <a:solidFill>
                  <a:prstClr val="black"/>
                </a:solidFill>
              </a:rPr>
              <a:t> </a:t>
            </a:r>
            <a:r>
              <a:rPr lang="en-US" dirty="0" err="1" smtClean="0">
                <a:solidFill>
                  <a:prstClr val="black"/>
                </a:solidFill>
              </a:rPr>
              <a:t>Orden</a:t>
            </a:r>
            <a:r>
              <a:rPr lang="en-US" dirty="0" smtClean="0">
                <a:solidFill>
                  <a:prstClr val="black"/>
                </a:solidFill>
              </a:rPr>
              <a:t> para</a:t>
            </a:r>
            <a:br>
              <a:rPr lang="en-US" dirty="0" smtClean="0">
                <a:solidFill>
                  <a:prstClr val="black"/>
                </a:solidFill>
              </a:rPr>
            </a:br>
            <a:r>
              <a:rPr lang="en-US" dirty="0" err="1" smtClean="0">
                <a:solidFill>
                  <a:prstClr val="black"/>
                </a:solidFill>
              </a:rPr>
              <a:t>restaurar</a:t>
            </a:r>
            <a:r>
              <a:rPr lang="en-US" dirty="0" smtClean="0">
                <a:solidFill>
                  <a:prstClr val="black"/>
                </a:solidFill>
              </a:rPr>
              <a:t> y re-</a:t>
            </a:r>
            <a:br>
              <a:rPr lang="en-US" dirty="0" smtClean="0">
                <a:solidFill>
                  <a:prstClr val="black"/>
                </a:solidFill>
              </a:rPr>
            </a:br>
            <a:r>
              <a:rPr lang="en-US" dirty="0" err="1" smtClean="0">
                <a:solidFill>
                  <a:prstClr val="black"/>
                </a:solidFill>
              </a:rPr>
              <a:t>construir</a:t>
            </a:r>
            <a:r>
              <a:rPr lang="en-US" dirty="0" smtClean="0">
                <a:solidFill>
                  <a:prstClr val="black"/>
                </a:solidFill>
              </a:rPr>
              <a:t> a Jer.</a:t>
            </a:r>
            <a:endParaRPr lang="en-US" dirty="0">
              <a:solidFill>
                <a:prstClr val="black"/>
              </a:solidFill>
            </a:endParaRPr>
          </a:p>
        </p:txBody>
      </p:sp>
      <p:sp>
        <p:nvSpPr>
          <p:cNvPr id="7" name="Rectangle 6"/>
          <p:cNvSpPr/>
          <p:nvPr/>
        </p:nvSpPr>
        <p:spPr>
          <a:xfrm>
            <a:off x="7210425" y="2324117"/>
            <a:ext cx="1790700" cy="646331"/>
          </a:xfrm>
          <a:prstGeom prst="rect">
            <a:avLst/>
          </a:prstGeom>
        </p:spPr>
        <p:txBody>
          <a:bodyPr wrap="square">
            <a:spAutoFit/>
          </a:bodyPr>
          <a:lstStyle/>
          <a:p>
            <a:pPr defTabSz="913448"/>
            <a:r>
              <a:rPr lang="en-US" baseline="30000" dirty="0">
                <a:solidFill>
                  <a:prstClr val="black"/>
                </a:solidFill>
              </a:rPr>
              <a:t>25</a:t>
            </a:r>
            <a:r>
              <a:rPr lang="en-US" dirty="0">
                <a:solidFill>
                  <a:prstClr val="black"/>
                </a:solidFill>
              </a:rPr>
              <a:t> </a:t>
            </a:r>
            <a:r>
              <a:rPr lang="en-US" dirty="0" smtClean="0">
                <a:solidFill>
                  <a:prstClr val="black"/>
                </a:solidFill>
              </a:rPr>
              <a:t>Hasta el </a:t>
            </a:r>
            <a:r>
              <a:rPr lang="en-US" dirty="0" err="1" smtClean="0">
                <a:solidFill>
                  <a:prstClr val="black"/>
                </a:solidFill>
              </a:rPr>
              <a:t>Mesías</a:t>
            </a:r>
            <a:r>
              <a:rPr lang="en-US" dirty="0" smtClean="0">
                <a:solidFill>
                  <a:prstClr val="black"/>
                </a:solidFill>
              </a:rPr>
              <a:t> Príncipe</a:t>
            </a:r>
            <a:endParaRPr lang="en-US" dirty="0">
              <a:solidFill>
                <a:prstClr val="black"/>
              </a:solidFill>
            </a:endParaRPr>
          </a:p>
        </p:txBody>
      </p:sp>
      <p:sp>
        <p:nvSpPr>
          <p:cNvPr id="8" name="TextBox 7"/>
          <p:cNvSpPr txBox="1"/>
          <p:nvPr/>
        </p:nvSpPr>
        <p:spPr>
          <a:xfrm>
            <a:off x="1035175" y="3248041"/>
            <a:ext cx="1039067" cy="646331"/>
          </a:xfrm>
          <a:prstGeom prst="rect">
            <a:avLst/>
          </a:prstGeom>
          <a:noFill/>
        </p:spPr>
        <p:txBody>
          <a:bodyPr wrap="none" rtlCol="0">
            <a:spAutoFit/>
          </a:bodyPr>
          <a:lstStyle/>
          <a:p>
            <a:pPr algn="ctr" defTabSz="913448"/>
            <a:r>
              <a:rPr lang="en-US" b="1" dirty="0">
                <a:solidFill>
                  <a:prstClr val="black"/>
                </a:solidFill>
              </a:rPr>
              <a:t>7 </a:t>
            </a:r>
          </a:p>
          <a:p>
            <a:pPr algn="ctr" defTabSz="913448"/>
            <a:r>
              <a:rPr lang="en-US" b="1" dirty="0" err="1" smtClean="0">
                <a:solidFill>
                  <a:prstClr val="black"/>
                </a:solidFill>
              </a:rPr>
              <a:t>Semanas</a:t>
            </a:r>
            <a:endParaRPr lang="en-US" b="1" dirty="0">
              <a:solidFill>
                <a:prstClr val="black"/>
              </a:solidFill>
            </a:endParaRPr>
          </a:p>
        </p:txBody>
      </p:sp>
      <p:sp>
        <p:nvSpPr>
          <p:cNvPr id="10" name="TextBox 9"/>
          <p:cNvSpPr txBox="1"/>
          <p:nvPr/>
        </p:nvSpPr>
        <p:spPr>
          <a:xfrm>
            <a:off x="4124526" y="3503830"/>
            <a:ext cx="1308371" cy="369332"/>
          </a:xfrm>
          <a:prstGeom prst="rect">
            <a:avLst/>
          </a:prstGeom>
          <a:noFill/>
        </p:spPr>
        <p:txBody>
          <a:bodyPr wrap="none" rtlCol="0">
            <a:spAutoFit/>
          </a:bodyPr>
          <a:lstStyle/>
          <a:p>
            <a:pPr defTabSz="913448"/>
            <a:r>
              <a:rPr lang="en-US" b="1" dirty="0">
                <a:solidFill>
                  <a:prstClr val="black"/>
                </a:solidFill>
              </a:rPr>
              <a:t>62 </a:t>
            </a:r>
            <a:r>
              <a:rPr lang="en-US" b="1" dirty="0" err="1" smtClean="0">
                <a:solidFill>
                  <a:prstClr val="black"/>
                </a:solidFill>
              </a:rPr>
              <a:t>semanas</a:t>
            </a:r>
            <a:endParaRPr lang="en-US" b="1" dirty="0">
              <a:solidFill>
                <a:prstClr val="black"/>
              </a:solidFill>
            </a:endParaRPr>
          </a:p>
        </p:txBody>
      </p:sp>
      <p:sp>
        <p:nvSpPr>
          <p:cNvPr id="9" name="Rectangle 8"/>
          <p:cNvSpPr/>
          <p:nvPr/>
        </p:nvSpPr>
        <p:spPr>
          <a:xfrm>
            <a:off x="3358855" y="4882634"/>
            <a:ext cx="3070199" cy="369332"/>
          </a:xfrm>
          <a:prstGeom prst="rect">
            <a:avLst/>
          </a:prstGeom>
        </p:spPr>
        <p:txBody>
          <a:bodyPr wrap="none">
            <a:spAutoFit/>
          </a:bodyPr>
          <a:lstStyle/>
          <a:p>
            <a:pPr defTabSz="913448"/>
            <a:r>
              <a:rPr lang="en-US" baseline="30000" dirty="0">
                <a:solidFill>
                  <a:prstClr val="black"/>
                </a:solidFill>
              </a:rPr>
              <a:t>25</a:t>
            </a:r>
            <a:r>
              <a:rPr lang="en-US" dirty="0">
                <a:solidFill>
                  <a:prstClr val="black"/>
                </a:solidFill>
              </a:rPr>
              <a:t> </a:t>
            </a:r>
            <a:r>
              <a:rPr lang="en-US" dirty="0" err="1" smtClean="0">
                <a:solidFill>
                  <a:prstClr val="black"/>
                </a:solidFill>
              </a:rPr>
              <a:t>pero</a:t>
            </a:r>
            <a:r>
              <a:rPr lang="en-US" dirty="0" smtClean="0">
                <a:solidFill>
                  <a:prstClr val="black"/>
                </a:solidFill>
              </a:rPr>
              <a:t> </a:t>
            </a:r>
            <a:r>
              <a:rPr lang="en-US" dirty="0" err="1" smtClean="0">
                <a:solidFill>
                  <a:prstClr val="black"/>
                </a:solidFill>
              </a:rPr>
              <a:t>en</a:t>
            </a:r>
            <a:r>
              <a:rPr lang="en-US" dirty="0" smtClean="0">
                <a:solidFill>
                  <a:prstClr val="black"/>
                </a:solidFill>
              </a:rPr>
              <a:t> </a:t>
            </a:r>
            <a:r>
              <a:rPr lang="en-US" dirty="0" err="1" smtClean="0">
                <a:solidFill>
                  <a:prstClr val="black"/>
                </a:solidFill>
              </a:rPr>
              <a:t>tiempos</a:t>
            </a:r>
            <a:r>
              <a:rPr lang="en-US" dirty="0" smtClean="0">
                <a:solidFill>
                  <a:prstClr val="black"/>
                </a:solidFill>
              </a:rPr>
              <a:t> de </a:t>
            </a:r>
            <a:r>
              <a:rPr lang="en-US" dirty="0" err="1" smtClean="0">
                <a:solidFill>
                  <a:prstClr val="black"/>
                </a:solidFill>
              </a:rPr>
              <a:t>angustia</a:t>
            </a:r>
            <a:endParaRPr lang="en-US" dirty="0">
              <a:solidFill>
                <a:prstClr val="black"/>
              </a:solidFill>
            </a:endParaRPr>
          </a:p>
        </p:txBody>
      </p:sp>
      <p:grpSp>
        <p:nvGrpSpPr>
          <p:cNvPr id="27" name="Group 26"/>
          <p:cNvGrpSpPr/>
          <p:nvPr/>
        </p:nvGrpSpPr>
        <p:grpSpPr>
          <a:xfrm>
            <a:off x="958468" y="3855272"/>
            <a:ext cx="7823607" cy="817882"/>
            <a:chOff x="1225143" y="3855272"/>
            <a:chExt cx="7823607" cy="817882"/>
          </a:xfrm>
        </p:grpSpPr>
        <p:grpSp>
          <p:nvGrpSpPr>
            <p:cNvPr id="22" name="Group 21"/>
            <p:cNvGrpSpPr/>
            <p:nvPr/>
          </p:nvGrpSpPr>
          <p:grpSpPr>
            <a:xfrm>
              <a:off x="1491843" y="3855272"/>
              <a:ext cx="640080" cy="809625"/>
              <a:chOff x="-1571625" y="1979980"/>
              <a:chExt cx="1476375" cy="1125170"/>
            </a:xfrm>
          </p:grpSpPr>
          <p:sp>
            <p:nvSpPr>
              <p:cNvPr id="23" name="Rounded Rectangle 22"/>
              <p:cNvSpPr/>
              <p:nvPr/>
            </p:nvSpPr>
            <p:spPr>
              <a:xfrm>
                <a:off x="-1571625" y="2295525"/>
                <a:ext cx="1476375" cy="809625"/>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48"/>
                <a:endParaRPr lang="en-US">
                  <a:solidFill>
                    <a:prstClr val="white"/>
                  </a:solidFill>
                </a:endParaRPr>
              </a:p>
            </p:txBody>
          </p:sp>
          <p:sp>
            <p:nvSpPr>
              <p:cNvPr id="24" name="Rectangle 23"/>
              <p:cNvSpPr/>
              <p:nvPr/>
            </p:nvSpPr>
            <p:spPr>
              <a:xfrm>
                <a:off x="-1571625" y="2238375"/>
                <a:ext cx="1476375"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48"/>
                <a:endParaRPr lang="en-US">
                  <a:solidFill>
                    <a:prstClr val="white"/>
                  </a:solidFill>
                </a:endParaRPr>
              </a:p>
            </p:txBody>
          </p:sp>
          <p:cxnSp>
            <p:nvCxnSpPr>
              <p:cNvPr id="25" name="Straight Connector 24"/>
              <p:cNvCxnSpPr/>
              <p:nvPr/>
            </p:nvCxnSpPr>
            <p:spPr>
              <a:xfrm flipV="1">
                <a:off x="-95250" y="1982419"/>
                <a:ext cx="0" cy="43883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571625" y="1979980"/>
                <a:ext cx="0" cy="438836"/>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2131923" y="3857027"/>
              <a:ext cx="5669280" cy="809625"/>
              <a:chOff x="-1571625" y="1979980"/>
              <a:chExt cx="1476375" cy="1125170"/>
            </a:xfrm>
          </p:grpSpPr>
          <p:sp>
            <p:nvSpPr>
              <p:cNvPr id="29" name="Rounded Rectangle 28"/>
              <p:cNvSpPr/>
              <p:nvPr/>
            </p:nvSpPr>
            <p:spPr>
              <a:xfrm>
                <a:off x="-1571625" y="2295525"/>
                <a:ext cx="1476375" cy="809625"/>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48"/>
                <a:endParaRPr lang="en-US">
                  <a:solidFill>
                    <a:prstClr val="white"/>
                  </a:solidFill>
                </a:endParaRPr>
              </a:p>
            </p:txBody>
          </p:sp>
          <p:sp>
            <p:nvSpPr>
              <p:cNvPr id="30" name="Rectangle 29"/>
              <p:cNvSpPr/>
              <p:nvPr/>
            </p:nvSpPr>
            <p:spPr>
              <a:xfrm>
                <a:off x="-1571625" y="2238375"/>
                <a:ext cx="1476375"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48"/>
                <a:endParaRPr lang="en-US">
                  <a:solidFill>
                    <a:prstClr val="white"/>
                  </a:solidFill>
                </a:endParaRPr>
              </a:p>
            </p:txBody>
          </p:sp>
          <p:cxnSp>
            <p:nvCxnSpPr>
              <p:cNvPr id="31" name="Straight Connector 30"/>
              <p:cNvCxnSpPr/>
              <p:nvPr/>
            </p:nvCxnSpPr>
            <p:spPr>
              <a:xfrm flipV="1">
                <a:off x="-95250" y="1982419"/>
                <a:ext cx="0" cy="43883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571625" y="1979980"/>
                <a:ext cx="0" cy="438836"/>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7801203" y="3863529"/>
              <a:ext cx="640080" cy="809625"/>
              <a:chOff x="-1571625" y="1979980"/>
              <a:chExt cx="1476375" cy="1125170"/>
            </a:xfrm>
          </p:grpSpPr>
          <p:sp>
            <p:nvSpPr>
              <p:cNvPr id="39" name="Rounded Rectangle 38"/>
              <p:cNvSpPr/>
              <p:nvPr/>
            </p:nvSpPr>
            <p:spPr>
              <a:xfrm>
                <a:off x="-1571625" y="2295525"/>
                <a:ext cx="1476375" cy="809625"/>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48"/>
                <a:endParaRPr lang="en-US">
                  <a:solidFill>
                    <a:prstClr val="white"/>
                  </a:solidFill>
                </a:endParaRPr>
              </a:p>
            </p:txBody>
          </p:sp>
          <p:sp>
            <p:nvSpPr>
              <p:cNvPr id="40" name="Rectangle 39"/>
              <p:cNvSpPr/>
              <p:nvPr/>
            </p:nvSpPr>
            <p:spPr>
              <a:xfrm>
                <a:off x="-1571625" y="2238375"/>
                <a:ext cx="1476375"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48"/>
                <a:endParaRPr lang="en-US">
                  <a:solidFill>
                    <a:prstClr val="white"/>
                  </a:solidFill>
                </a:endParaRPr>
              </a:p>
            </p:txBody>
          </p:sp>
          <p:cxnSp>
            <p:nvCxnSpPr>
              <p:cNvPr id="41" name="Straight Connector 40"/>
              <p:cNvCxnSpPr/>
              <p:nvPr/>
            </p:nvCxnSpPr>
            <p:spPr>
              <a:xfrm flipV="1">
                <a:off x="-95250" y="1982419"/>
                <a:ext cx="0" cy="43883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1571625" y="1979980"/>
                <a:ext cx="0" cy="438836"/>
              </a:xfrm>
              <a:prstGeom prst="line">
                <a:avLst/>
              </a:prstGeom>
              <a:ln w="57150"/>
            </p:spPr>
            <p:style>
              <a:lnRef idx="1">
                <a:schemeClr val="accent1"/>
              </a:lnRef>
              <a:fillRef idx="0">
                <a:schemeClr val="accent1"/>
              </a:fillRef>
              <a:effectRef idx="0">
                <a:schemeClr val="accent1"/>
              </a:effectRef>
              <a:fontRef idx="minor">
                <a:schemeClr val="tx1"/>
              </a:fontRef>
            </p:style>
          </p:cxnSp>
        </p:grpSp>
        <p:cxnSp>
          <p:nvCxnSpPr>
            <p:cNvPr id="12" name="Straight Connector 11"/>
            <p:cNvCxnSpPr/>
            <p:nvPr/>
          </p:nvCxnSpPr>
          <p:spPr>
            <a:xfrm>
              <a:off x="1225143" y="4055447"/>
              <a:ext cx="7823607" cy="0"/>
            </a:xfrm>
            <a:prstGeom prst="line">
              <a:avLst/>
            </a:prstGeom>
            <a:ln w="76200"/>
          </p:spPr>
          <p:style>
            <a:lnRef idx="1">
              <a:schemeClr val="accent1"/>
            </a:lnRef>
            <a:fillRef idx="0">
              <a:schemeClr val="accent1"/>
            </a:fillRef>
            <a:effectRef idx="0">
              <a:schemeClr val="accent1"/>
            </a:effectRef>
            <a:fontRef idx="minor">
              <a:schemeClr val="tx1"/>
            </a:fontRef>
          </p:style>
        </p:cxnSp>
      </p:grpSp>
      <p:sp>
        <p:nvSpPr>
          <p:cNvPr id="44" name="Rectangle 43"/>
          <p:cNvSpPr/>
          <p:nvPr/>
        </p:nvSpPr>
        <p:spPr>
          <a:xfrm>
            <a:off x="538554" y="1276068"/>
            <a:ext cx="4795446" cy="923330"/>
          </a:xfrm>
          <a:prstGeom prst="rect">
            <a:avLst/>
          </a:prstGeom>
        </p:spPr>
        <p:txBody>
          <a:bodyPr wrap="square">
            <a:spAutoFit/>
          </a:bodyPr>
          <a:lstStyle/>
          <a:p>
            <a:pPr defTabSz="913448"/>
            <a:r>
              <a:rPr lang="en-US" baseline="30000" dirty="0">
                <a:solidFill>
                  <a:prstClr val="black"/>
                </a:solidFill>
              </a:rPr>
              <a:t>24</a:t>
            </a:r>
            <a:r>
              <a:rPr lang="en-US" dirty="0">
                <a:solidFill>
                  <a:prstClr val="black"/>
                </a:solidFill>
              </a:rPr>
              <a:t> </a:t>
            </a:r>
            <a:r>
              <a:rPr lang="en-US" dirty="0" smtClean="0">
                <a:solidFill>
                  <a:prstClr val="black"/>
                </a:solidFill>
              </a:rPr>
              <a:t>“</a:t>
            </a:r>
            <a:r>
              <a:rPr lang="es-ES" dirty="0">
                <a:solidFill>
                  <a:prstClr val="black"/>
                </a:solidFill>
              </a:rPr>
              <a:t>Setenta </a:t>
            </a:r>
            <a:r>
              <a:rPr lang="es-ES" dirty="0" smtClean="0">
                <a:solidFill>
                  <a:prstClr val="black"/>
                </a:solidFill>
              </a:rPr>
              <a:t>semanas (sietes) </a:t>
            </a:r>
            <a:r>
              <a:rPr lang="es-ES" dirty="0">
                <a:solidFill>
                  <a:prstClr val="black"/>
                </a:solidFill>
              </a:rPr>
              <a:t>han sido decretadas </a:t>
            </a:r>
          </a:p>
          <a:p>
            <a:pPr defTabSz="913448"/>
            <a:r>
              <a:rPr lang="es-ES" dirty="0">
                <a:solidFill>
                  <a:prstClr val="black"/>
                </a:solidFill>
              </a:rPr>
              <a:t>sobre tu pueblo y sobre tu santa ciudad, </a:t>
            </a:r>
          </a:p>
          <a:p>
            <a:pPr defTabSz="913448"/>
            <a:r>
              <a:rPr lang="es-ES" dirty="0">
                <a:solidFill>
                  <a:prstClr val="black"/>
                </a:solidFill>
              </a:rPr>
              <a:t>para poner fin a la transgresión, </a:t>
            </a:r>
          </a:p>
        </p:txBody>
      </p:sp>
      <p:sp>
        <p:nvSpPr>
          <p:cNvPr id="47" name="TextBox 46"/>
          <p:cNvSpPr txBox="1"/>
          <p:nvPr/>
        </p:nvSpPr>
        <p:spPr>
          <a:xfrm>
            <a:off x="7472066" y="4026841"/>
            <a:ext cx="764953" cy="523220"/>
          </a:xfrm>
          <a:prstGeom prst="rect">
            <a:avLst/>
          </a:prstGeom>
          <a:noFill/>
        </p:spPr>
        <p:txBody>
          <a:bodyPr wrap="none" rtlCol="0">
            <a:spAutoFit/>
          </a:bodyPr>
          <a:lstStyle/>
          <a:p>
            <a:pPr algn="ctr" defTabSz="913448"/>
            <a:r>
              <a:rPr lang="en-US" sz="1400" b="1" dirty="0">
                <a:solidFill>
                  <a:prstClr val="black"/>
                </a:solidFill>
              </a:rPr>
              <a:t>1 </a:t>
            </a:r>
          </a:p>
          <a:p>
            <a:pPr algn="ctr" defTabSz="913448"/>
            <a:r>
              <a:rPr lang="es-ES" sz="1400" b="1" dirty="0" smtClean="0">
                <a:solidFill>
                  <a:prstClr val="black"/>
                </a:solidFill>
              </a:rPr>
              <a:t>semana</a:t>
            </a:r>
            <a:endParaRPr lang="en-US" sz="1400" b="1" dirty="0">
              <a:solidFill>
                <a:prstClr val="black"/>
              </a:solidFill>
            </a:endParaRPr>
          </a:p>
        </p:txBody>
      </p:sp>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8195" y="3358161"/>
            <a:ext cx="1587480" cy="678070"/>
          </a:xfrm>
          <a:prstGeom prst="rect">
            <a:avLst/>
          </a:prstGeom>
        </p:spPr>
      </p:pic>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177" y="2428885"/>
            <a:ext cx="509619" cy="866699"/>
          </a:xfrm>
          <a:prstGeom prst="rect">
            <a:avLst/>
          </a:prstGeom>
        </p:spPr>
      </p:pic>
      <p:pic>
        <p:nvPicPr>
          <p:cNvPr id="51" name="Picture 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4528" y="3047865"/>
            <a:ext cx="525551" cy="997416"/>
          </a:xfrm>
          <a:prstGeom prst="rect">
            <a:avLst/>
          </a:prstGeom>
        </p:spPr>
      </p:pic>
      <p:pic>
        <p:nvPicPr>
          <p:cNvPr id="49" name="Picture 4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71" y="3513858"/>
            <a:ext cx="1649958" cy="718607"/>
          </a:xfrm>
          <a:prstGeom prst="rect">
            <a:avLst/>
          </a:prstGeom>
        </p:spPr>
      </p:pic>
      <p:sp>
        <p:nvSpPr>
          <p:cNvPr id="52" name="Rectangle 51"/>
          <p:cNvSpPr/>
          <p:nvPr/>
        </p:nvSpPr>
        <p:spPr>
          <a:xfrm>
            <a:off x="5629275" y="1276068"/>
            <a:ext cx="3517190" cy="923330"/>
          </a:xfrm>
          <a:prstGeom prst="rect">
            <a:avLst/>
          </a:prstGeom>
        </p:spPr>
        <p:txBody>
          <a:bodyPr wrap="square">
            <a:spAutoFit/>
          </a:bodyPr>
          <a:lstStyle/>
          <a:p>
            <a:pPr defTabSz="913448"/>
            <a:r>
              <a:rPr lang="en-US" baseline="30000" dirty="0">
                <a:solidFill>
                  <a:prstClr val="black"/>
                </a:solidFill>
              </a:rPr>
              <a:t>27</a:t>
            </a:r>
            <a:r>
              <a:rPr lang="en-US" dirty="0">
                <a:solidFill>
                  <a:prstClr val="black"/>
                </a:solidFill>
              </a:rPr>
              <a:t> </a:t>
            </a:r>
            <a:r>
              <a:rPr lang="es-ES" dirty="0">
                <a:solidFill>
                  <a:prstClr val="black"/>
                </a:solidFill>
              </a:rPr>
              <a:t>pero a la mitad de la semana pondrá fin al sacrificio y a la ofrenda de cereal</a:t>
            </a:r>
            <a:endParaRPr lang="en-US" dirty="0">
              <a:solidFill>
                <a:prstClr val="black"/>
              </a:solidFill>
            </a:endParaRPr>
          </a:p>
        </p:txBody>
      </p:sp>
      <p:sp>
        <p:nvSpPr>
          <p:cNvPr id="53" name="Rectangle 52"/>
          <p:cNvSpPr/>
          <p:nvPr/>
        </p:nvSpPr>
        <p:spPr>
          <a:xfrm>
            <a:off x="6597243" y="4720779"/>
            <a:ext cx="2514600" cy="923330"/>
          </a:xfrm>
          <a:prstGeom prst="rect">
            <a:avLst/>
          </a:prstGeom>
          <a:solidFill>
            <a:schemeClr val="bg1"/>
          </a:solidFill>
        </p:spPr>
        <p:txBody>
          <a:bodyPr wrap="square">
            <a:spAutoFit/>
          </a:bodyPr>
          <a:lstStyle/>
          <a:p>
            <a:pPr defTabSz="913448"/>
            <a:r>
              <a:rPr lang="en-US" baseline="30000" dirty="0">
                <a:solidFill>
                  <a:prstClr val="black"/>
                </a:solidFill>
              </a:rPr>
              <a:t>27</a:t>
            </a:r>
            <a:r>
              <a:rPr lang="en-US" dirty="0">
                <a:solidFill>
                  <a:prstClr val="black"/>
                </a:solidFill>
              </a:rPr>
              <a:t> </a:t>
            </a:r>
            <a:r>
              <a:rPr lang="es-ES" dirty="0">
                <a:solidFill>
                  <a:prstClr val="black"/>
                </a:solidFill>
              </a:rPr>
              <a:t>Sobre el ala de abominaciones vendrá el desolador</a:t>
            </a:r>
            <a:endParaRPr lang="en-US" dirty="0">
              <a:solidFill>
                <a:prstClr val="black"/>
              </a:solidFill>
            </a:endParaRPr>
          </a:p>
        </p:txBody>
      </p:sp>
      <p:sp>
        <p:nvSpPr>
          <p:cNvPr id="3" name="TextBox 2"/>
          <p:cNvSpPr txBox="1"/>
          <p:nvPr/>
        </p:nvSpPr>
        <p:spPr>
          <a:xfrm>
            <a:off x="277515" y="4357890"/>
            <a:ext cx="824265" cy="369332"/>
          </a:xfrm>
          <a:prstGeom prst="rect">
            <a:avLst/>
          </a:prstGeom>
          <a:noFill/>
        </p:spPr>
        <p:txBody>
          <a:bodyPr wrap="none" rtlCol="0">
            <a:spAutoFit/>
          </a:bodyPr>
          <a:lstStyle/>
          <a:p>
            <a:pPr defTabSz="913448"/>
            <a:r>
              <a:rPr lang="en-US" b="1" dirty="0">
                <a:solidFill>
                  <a:srgbClr val="0000CC"/>
                </a:solidFill>
              </a:rPr>
              <a:t>539 </a:t>
            </a:r>
            <a:r>
              <a:rPr lang="en-US" b="1" dirty="0" err="1" smtClean="0">
                <a:solidFill>
                  <a:srgbClr val="0000CC"/>
                </a:solidFill>
              </a:rPr>
              <a:t>aC</a:t>
            </a:r>
            <a:endParaRPr lang="en-US" b="1" dirty="0">
              <a:solidFill>
                <a:srgbClr val="0000CC"/>
              </a:solidFill>
            </a:endParaRPr>
          </a:p>
        </p:txBody>
      </p:sp>
      <p:sp>
        <p:nvSpPr>
          <p:cNvPr id="36" name="TextBox 35"/>
          <p:cNvSpPr txBox="1"/>
          <p:nvPr/>
        </p:nvSpPr>
        <p:spPr>
          <a:xfrm>
            <a:off x="1883986" y="4295565"/>
            <a:ext cx="840295" cy="369332"/>
          </a:xfrm>
          <a:prstGeom prst="rect">
            <a:avLst/>
          </a:prstGeom>
          <a:noFill/>
        </p:spPr>
        <p:txBody>
          <a:bodyPr wrap="none" rtlCol="0">
            <a:spAutoFit/>
          </a:bodyPr>
          <a:lstStyle/>
          <a:p>
            <a:pPr defTabSz="913448"/>
            <a:r>
              <a:rPr lang="en-US" b="1" dirty="0">
                <a:solidFill>
                  <a:srgbClr val="0000CC"/>
                </a:solidFill>
              </a:rPr>
              <a:t>444 </a:t>
            </a:r>
            <a:r>
              <a:rPr lang="en-US" b="1" dirty="0" err="1" smtClean="0">
                <a:solidFill>
                  <a:srgbClr val="0000CC"/>
                </a:solidFill>
              </a:rPr>
              <a:t>aC</a:t>
            </a:r>
            <a:endParaRPr lang="en-US" b="1" dirty="0">
              <a:solidFill>
                <a:srgbClr val="0000CC"/>
              </a:solidFill>
            </a:endParaRPr>
          </a:p>
        </p:txBody>
      </p:sp>
      <p:sp>
        <p:nvSpPr>
          <p:cNvPr id="37" name="TextBox 36"/>
          <p:cNvSpPr txBox="1"/>
          <p:nvPr/>
        </p:nvSpPr>
        <p:spPr>
          <a:xfrm>
            <a:off x="6884341" y="4312395"/>
            <a:ext cx="606256" cy="369332"/>
          </a:xfrm>
          <a:prstGeom prst="rect">
            <a:avLst/>
          </a:prstGeom>
          <a:noFill/>
        </p:spPr>
        <p:txBody>
          <a:bodyPr wrap="none" rtlCol="0">
            <a:spAutoFit/>
          </a:bodyPr>
          <a:lstStyle/>
          <a:p>
            <a:pPr defTabSz="913448"/>
            <a:r>
              <a:rPr lang="en-US" b="1" dirty="0">
                <a:solidFill>
                  <a:srgbClr val="0000CC"/>
                </a:solidFill>
              </a:rPr>
              <a:t>4 BC</a:t>
            </a:r>
          </a:p>
        </p:txBody>
      </p:sp>
      <p:sp>
        <p:nvSpPr>
          <p:cNvPr id="45" name="TextBox 44"/>
          <p:cNvSpPr txBox="1"/>
          <p:nvPr/>
        </p:nvSpPr>
        <p:spPr>
          <a:xfrm>
            <a:off x="8175794" y="4349988"/>
            <a:ext cx="716863" cy="369332"/>
          </a:xfrm>
          <a:prstGeom prst="rect">
            <a:avLst/>
          </a:prstGeom>
          <a:noFill/>
        </p:spPr>
        <p:txBody>
          <a:bodyPr wrap="none" rtlCol="0">
            <a:spAutoFit/>
          </a:bodyPr>
          <a:lstStyle/>
          <a:p>
            <a:pPr defTabSz="913448"/>
            <a:r>
              <a:rPr lang="en-US" b="1" dirty="0">
                <a:solidFill>
                  <a:srgbClr val="0000CC"/>
                </a:solidFill>
              </a:rPr>
              <a:t>70 </a:t>
            </a:r>
            <a:r>
              <a:rPr lang="en-US" b="1" dirty="0" err="1" smtClean="0">
                <a:solidFill>
                  <a:srgbClr val="0000CC"/>
                </a:solidFill>
              </a:rPr>
              <a:t>dC</a:t>
            </a:r>
            <a:endParaRPr lang="en-US" b="1" dirty="0">
              <a:solidFill>
                <a:srgbClr val="0000CC"/>
              </a:solidFill>
            </a:endParaRPr>
          </a:p>
        </p:txBody>
      </p:sp>
      <p:sp>
        <p:nvSpPr>
          <p:cNvPr id="46" name="TextBox 45"/>
          <p:cNvSpPr txBox="1"/>
          <p:nvPr/>
        </p:nvSpPr>
        <p:spPr>
          <a:xfrm>
            <a:off x="4242679" y="3201858"/>
            <a:ext cx="1040670" cy="369332"/>
          </a:xfrm>
          <a:prstGeom prst="rect">
            <a:avLst/>
          </a:prstGeom>
          <a:noFill/>
        </p:spPr>
        <p:txBody>
          <a:bodyPr wrap="none" rtlCol="0">
            <a:spAutoFit/>
          </a:bodyPr>
          <a:lstStyle/>
          <a:p>
            <a:pPr defTabSz="913448"/>
            <a:r>
              <a:rPr lang="en-US" b="1" dirty="0">
                <a:solidFill>
                  <a:srgbClr val="A50021"/>
                </a:solidFill>
              </a:rPr>
              <a:t>440 a</a:t>
            </a:r>
            <a:r>
              <a:rPr lang="es-ES" b="1" dirty="0" err="1">
                <a:solidFill>
                  <a:srgbClr val="A50021"/>
                </a:solidFill>
              </a:rPr>
              <a:t>ños</a:t>
            </a:r>
            <a:endParaRPr lang="en-US" b="1" dirty="0">
              <a:solidFill>
                <a:srgbClr val="A50021"/>
              </a:solidFill>
            </a:endParaRPr>
          </a:p>
        </p:txBody>
      </p:sp>
      <p:sp>
        <p:nvSpPr>
          <p:cNvPr id="54" name="TextBox 53"/>
          <p:cNvSpPr txBox="1"/>
          <p:nvPr/>
        </p:nvSpPr>
        <p:spPr>
          <a:xfrm>
            <a:off x="1797108" y="3227484"/>
            <a:ext cx="923651" cy="369332"/>
          </a:xfrm>
          <a:prstGeom prst="rect">
            <a:avLst/>
          </a:prstGeom>
          <a:noFill/>
        </p:spPr>
        <p:txBody>
          <a:bodyPr wrap="none" rtlCol="0">
            <a:spAutoFit/>
          </a:bodyPr>
          <a:lstStyle/>
          <a:p>
            <a:pPr defTabSz="913448"/>
            <a:r>
              <a:rPr lang="en-US" b="1" dirty="0">
                <a:solidFill>
                  <a:srgbClr val="A50021"/>
                </a:solidFill>
              </a:rPr>
              <a:t>95 </a:t>
            </a:r>
            <a:r>
              <a:rPr lang="en-US" b="1" dirty="0" smtClean="0">
                <a:solidFill>
                  <a:srgbClr val="A50021"/>
                </a:solidFill>
              </a:rPr>
              <a:t>a</a:t>
            </a:r>
            <a:r>
              <a:rPr lang="es-ES" b="1" dirty="0" err="1" smtClean="0">
                <a:solidFill>
                  <a:srgbClr val="A50021"/>
                </a:solidFill>
              </a:rPr>
              <a:t>ños</a:t>
            </a:r>
            <a:endParaRPr lang="en-US" b="1" dirty="0">
              <a:solidFill>
                <a:srgbClr val="A50021"/>
              </a:solidFill>
            </a:endParaRPr>
          </a:p>
        </p:txBody>
      </p:sp>
      <p:sp>
        <p:nvSpPr>
          <p:cNvPr id="55" name="TextBox 54"/>
          <p:cNvSpPr txBox="1"/>
          <p:nvPr/>
        </p:nvSpPr>
        <p:spPr>
          <a:xfrm>
            <a:off x="6783617" y="3252572"/>
            <a:ext cx="923651" cy="369332"/>
          </a:xfrm>
          <a:prstGeom prst="rect">
            <a:avLst/>
          </a:prstGeom>
          <a:noFill/>
        </p:spPr>
        <p:txBody>
          <a:bodyPr wrap="none" rtlCol="0">
            <a:spAutoFit/>
          </a:bodyPr>
          <a:lstStyle/>
          <a:p>
            <a:pPr defTabSz="913448"/>
            <a:r>
              <a:rPr lang="en-US" b="1" dirty="0">
                <a:solidFill>
                  <a:srgbClr val="A50021"/>
                </a:solidFill>
              </a:rPr>
              <a:t>74 a</a:t>
            </a:r>
            <a:r>
              <a:rPr lang="es-ES" b="1" dirty="0" err="1">
                <a:solidFill>
                  <a:srgbClr val="A50021"/>
                </a:solidFill>
              </a:rPr>
              <a:t>ños</a:t>
            </a:r>
            <a:endParaRPr lang="en-US" b="1" dirty="0">
              <a:solidFill>
                <a:srgbClr val="A50021"/>
              </a:solidFill>
            </a:endParaRPr>
          </a:p>
        </p:txBody>
      </p:sp>
      <p:sp>
        <p:nvSpPr>
          <p:cNvPr id="4" name="TextBox 3"/>
          <p:cNvSpPr txBox="1"/>
          <p:nvPr/>
        </p:nvSpPr>
        <p:spPr>
          <a:xfrm>
            <a:off x="2547994" y="2278528"/>
            <a:ext cx="1150315" cy="923330"/>
          </a:xfrm>
          <a:prstGeom prst="rect">
            <a:avLst/>
          </a:prstGeom>
          <a:noFill/>
        </p:spPr>
        <p:txBody>
          <a:bodyPr wrap="none" rtlCol="0">
            <a:spAutoFit/>
          </a:bodyPr>
          <a:lstStyle/>
          <a:p>
            <a:pPr defTabSz="913448"/>
            <a:r>
              <a:rPr lang="en-US" b="1" dirty="0" err="1" smtClean="0">
                <a:solidFill>
                  <a:srgbClr val="0000CC"/>
                </a:solidFill>
              </a:rPr>
              <a:t>Zorobabel</a:t>
            </a:r>
            <a:endParaRPr lang="en-US" b="1" dirty="0">
              <a:solidFill>
                <a:srgbClr val="0000CC"/>
              </a:solidFill>
            </a:endParaRPr>
          </a:p>
          <a:p>
            <a:pPr defTabSz="913448"/>
            <a:r>
              <a:rPr lang="en-US" b="1" dirty="0" smtClean="0">
                <a:solidFill>
                  <a:srgbClr val="0000CC"/>
                </a:solidFill>
              </a:rPr>
              <a:t>Esdras</a:t>
            </a:r>
            <a:endParaRPr lang="en-US" b="1" dirty="0">
              <a:solidFill>
                <a:srgbClr val="0000CC"/>
              </a:solidFill>
            </a:endParaRPr>
          </a:p>
          <a:p>
            <a:pPr defTabSz="913448"/>
            <a:r>
              <a:rPr lang="en-US" b="1" dirty="0" err="1" smtClean="0">
                <a:solidFill>
                  <a:srgbClr val="0000CC"/>
                </a:solidFill>
              </a:rPr>
              <a:t>Nehemías</a:t>
            </a:r>
            <a:endParaRPr lang="en-US" b="1" dirty="0">
              <a:solidFill>
                <a:srgbClr val="0000CC"/>
              </a:solidFill>
            </a:endParaRPr>
          </a:p>
        </p:txBody>
      </p:sp>
      <p:sp>
        <p:nvSpPr>
          <p:cNvPr id="6" name="TextBox 5"/>
          <p:cNvSpPr txBox="1"/>
          <p:nvPr/>
        </p:nvSpPr>
        <p:spPr>
          <a:xfrm>
            <a:off x="3911194" y="2492892"/>
            <a:ext cx="2259914" cy="369332"/>
          </a:xfrm>
          <a:prstGeom prst="rect">
            <a:avLst/>
          </a:prstGeom>
          <a:noFill/>
        </p:spPr>
        <p:txBody>
          <a:bodyPr wrap="none" rtlCol="0">
            <a:spAutoFit/>
          </a:bodyPr>
          <a:lstStyle>
            <a:defPPr>
              <a:defRPr lang="en-US"/>
            </a:defPPr>
            <a:lvl1pPr>
              <a:defRPr>
                <a:solidFill>
                  <a:srgbClr val="0000CC"/>
                </a:solidFill>
              </a:defRPr>
            </a:lvl1pPr>
          </a:lstStyle>
          <a:p>
            <a:pPr defTabSz="913448"/>
            <a:r>
              <a:rPr lang="en-US" b="1" dirty="0" smtClean="0"/>
              <a:t>Entre </a:t>
            </a:r>
            <a:r>
              <a:rPr lang="en-US" b="1" dirty="0" err="1" smtClean="0"/>
              <a:t>los</a:t>
            </a:r>
            <a:r>
              <a:rPr lang="en-US" b="1" dirty="0" smtClean="0"/>
              <a:t> </a:t>
            </a:r>
            <a:r>
              <a:rPr lang="en-US" b="1" dirty="0" err="1" smtClean="0"/>
              <a:t>testamentos</a:t>
            </a:r>
            <a:endParaRPr lang="en-US" b="1" dirty="0"/>
          </a:p>
        </p:txBody>
      </p:sp>
      <p:sp>
        <p:nvSpPr>
          <p:cNvPr id="56" name="TextBox 55"/>
          <p:cNvSpPr txBox="1"/>
          <p:nvPr/>
        </p:nvSpPr>
        <p:spPr>
          <a:xfrm>
            <a:off x="7796139" y="2832526"/>
            <a:ext cx="716863" cy="369332"/>
          </a:xfrm>
          <a:prstGeom prst="rect">
            <a:avLst/>
          </a:prstGeom>
          <a:noFill/>
        </p:spPr>
        <p:txBody>
          <a:bodyPr wrap="none" rtlCol="0">
            <a:spAutoFit/>
          </a:bodyPr>
          <a:lstStyle/>
          <a:p>
            <a:pPr defTabSz="913448"/>
            <a:r>
              <a:rPr lang="en-US" b="1" dirty="0" smtClean="0">
                <a:solidFill>
                  <a:srgbClr val="0000CC"/>
                </a:solidFill>
              </a:rPr>
              <a:t>30 </a:t>
            </a:r>
            <a:r>
              <a:rPr lang="en-US" b="1" dirty="0" err="1" smtClean="0">
                <a:solidFill>
                  <a:srgbClr val="0000CC"/>
                </a:solidFill>
              </a:rPr>
              <a:t>dC</a:t>
            </a:r>
            <a:endParaRPr lang="en-US" b="1" dirty="0">
              <a:solidFill>
                <a:srgbClr val="0000CC"/>
              </a:solidFill>
            </a:endParaRPr>
          </a:p>
        </p:txBody>
      </p:sp>
    </p:spTree>
    <p:extLst>
      <p:ext uri="{BB962C8B-B14F-4D97-AF65-F5344CB8AC3E}">
        <p14:creationId xmlns:p14="http://schemas.microsoft.com/office/powerpoint/2010/main" val="338283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p:cTn id="21" dur="1000" fill="hold"/>
                                        <p:tgtEl>
                                          <p:spTgt spid="36"/>
                                        </p:tgtEl>
                                        <p:attrNameLst>
                                          <p:attrName>ppt_w</p:attrName>
                                        </p:attrNameLst>
                                      </p:cBhvr>
                                      <p:tavLst>
                                        <p:tav tm="0">
                                          <p:val>
                                            <p:fltVal val="0"/>
                                          </p:val>
                                        </p:tav>
                                        <p:tav tm="100000">
                                          <p:val>
                                            <p:strVal val="#ppt_w"/>
                                          </p:val>
                                        </p:tav>
                                      </p:tavLst>
                                    </p:anim>
                                    <p:anim calcmode="lin" valueType="num">
                                      <p:cBhvr>
                                        <p:cTn id="22" dur="1000" fill="hold"/>
                                        <p:tgtEl>
                                          <p:spTgt spid="36"/>
                                        </p:tgtEl>
                                        <p:attrNameLst>
                                          <p:attrName>ppt_h</p:attrName>
                                        </p:attrNameLst>
                                      </p:cBhvr>
                                      <p:tavLst>
                                        <p:tav tm="0">
                                          <p:val>
                                            <p:fltVal val="0"/>
                                          </p:val>
                                        </p:tav>
                                        <p:tav tm="100000">
                                          <p:val>
                                            <p:strVal val="#ppt_h"/>
                                          </p:val>
                                        </p:tav>
                                      </p:tavLst>
                                    </p:anim>
                                    <p:anim calcmode="lin" valueType="num">
                                      <p:cBhvr>
                                        <p:cTn id="23" dur="1000" fill="hold"/>
                                        <p:tgtEl>
                                          <p:spTgt spid="36"/>
                                        </p:tgtEl>
                                        <p:attrNameLst>
                                          <p:attrName>style.rotation</p:attrName>
                                        </p:attrNameLst>
                                      </p:cBhvr>
                                      <p:tavLst>
                                        <p:tav tm="0">
                                          <p:val>
                                            <p:fltVal val="90"/>
                                          </p:val>
                                        </p:tav>
                                        <p:tav tm="100000">
                                          <p:val>
                                            <p:fltVal val="0"/>
                                          </p:val>
                                        </p:tav>
                                      </p:tavLst>
                                    </p:anim>
                                    <p:animEffect transition="in" filter="fade">
                                      <p:cBhvr>
                                        <p:cTn id="24" dur="1000"/>
                                        <p:tgtEl>
                                          <p:spTgt spid="36"/>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fltVal val="0"/>
                                          </p:val>
                                        </p:tav>
                                        <p:tav tm="100000">
                                          <p:val>
                                            <p:strVal val="#ppt_w"/>
                                          </p:val>
                                        </p:tav>
                                      </p:tavLst>
                                    </p:anim>
                                    <p:anim calcmode="lin" valueType="num">
                                      <p:cBhvr>
                                        <p:cTn id="28" dur="1000" fill="hold"/>
                                        <p:tgtEl>
                                          <p:spTgt spid="3"/>
                                        </p:tgtEl>
                                        <p:attrNameLst>
                                          <p:attrName>ppt_h</p:attrName>
                                        </p:attrNameLst>
                                      </p:cBhvr>
                                      <p:tavLst>
                                        <p:tav tm="0">
                                          <p:val>
                                            <p:fltVal val="0"/>
                                          </p:val>
                                        </p:tav>
                                        <p:tav tm="100000">
                                          <p:val>
                                            <p:strVal val="#ppt_h"/>
                                          </p:val>
                                        </p:tav>
                                      </p:tavLst>
                                    </p:anim>
                                    <p:anim calcmode="lin" valueType="num">
                                      <p:cBhvr>
                                        <p:cTn id="29" dur="1000" fill="hold"/>
                                        <p:tgtEl>
                                          <p:spTgt spid="3"/>
                                        </p:tgtEl>
                                        <p:attrNameLst>
                                          <p:attrName>style.rotation</p:attrName>
                                        </p:attrNameLst>
                                      </p:cBhvr>
                                      <p:tavLst>
                                        <p:tav tm="0">
                                          <p:val>
                                            <p:fltVal val="90"/>
                                          </p:val>
                                        </p:tav>
                                        <p:tav tm="100000">
                                          <p:val>
                                            <p:fltVal val="0"/>
                                          </p:val>
                                        </p:tav>
                                      </p:tavLst>
                                    </p:anim>
                                    <p:animEffect transition="in" filter="fade">
                                      <p:cBhvr>
                                        <p:cTn id="30" dur="1000"/>
                                        <p:tgtEl>
                                          <p:spTgt spid="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p:cTn id="33" dur="1000" fill="hold"/>
                                        <p:tgtEl>
                                          <p:spTgt spid="37"/>
                                        </p:tgtEl>
                                        <p:attrNameLst>
                                          <p:attrName>ppt_w</p:attrName>
                                        </p:attrNameLst>
                                      </p:cBhvr>
                                      <p:tavLst>
                                        <p:tav tm="0">
                                          <p:val>
                                            <p:fltVal val="0"/>
                                          </p:val>
                                        </p:tav>
                                        <p:tav tm="100000">
                                          <p:val>
                                            <p:strVal val="#ppt_w"/>
                                          </p:val>
                                        </p:tav>
                                      </p:tavLst>
                                    </p:anim>
                                    <p:anim calcmode="lin" valueType="num">
                                      <p:cBhvr>
                                        <p:cTn id="34" dur="1000" fill="hold"/>
                                        <p:tgtEl>
                                          <p:spTgt spid="37"/>
                                        </p:tgtEl>
                                        <p:attrNameLst>
                                          <p:attrName>ppt_h</p:attrName>
                                        </p:attrNameLst>
                                      </p:cBhvr>
                                      <p:tavLst>
                                        <p:tav tm="0">
                                          <p:val>
                                            <p:fltVal val="0"/>
                                          </p:val>
                                        </p:tav>
                                        <p:tav tm="100000">
                                          <p:val>
                                            <p:strVal val="#ppt_h"/>
                                          </p:val>
                                        </p:tav>
                                      </p:tavLst>
                                    </p:anim>
                                    <p:anim calcmode="lin" valueType="num">
                                      <p:cBhvr>
                                        <p:cTn id="35" dur="1000" fill="hold"/>
                                        <p:tgtEl>
                                          <p:spTgt spid="37"/>
                                        </p:tgtEl>
                                        <p:attrNameLst>
                                          <p:attrName>style.rotation</p:attrName>
                                        </p:attrNameLst>
                                      </p:cBhvr>
                                      <p:tavLst>
                                        <p:tav tm="0">
                                          <p:val>
                                            <p:fltVal val="90"/>
                                          </p:val>
                                        </p:tav>
                                        <p:tav tm="100000">
                                          <p:val>
                                            <p:fltVal val="0"/>
                                          </p:val>
                                        </p:tav>
                                      </p:tavLst>
                                    </p:anim>
                                    <p:animEffect transition="in" filter="fade">
                                      <p:cBhvr>
                                        <p:cTn id="36" dur="1000"/>
                                        <p:tgtEl>
                                          <p:spTgt spid="37"/>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anim calcmode="lin" valueType="num">
                                      <p:cBhvr>
                                        <p:cTn id="39" dur="1000" fill="hold"/>
                                        <p:tgtEl>
                                          <p:spTgt spid="45"/>
                                        </p:tgtEl>
                                        <p:attrNameLst>
                                          <p:attrName>ppt_w</p:attrName>
                                        </p:attrNameLst>
                                      </p:cBhvr>
                                      <p:tavLst>
                                        <p:tav tm="0">
                                          <p:val>
                                            <p:fltVal val="0"/>
                                          </p:val>
                                        </p:tav>
                                        <p:tav tm="100000">
                                          <p:val>
                                            <p:strVal val="#ppt_w"/>
                                          </p:val>
                                        </p:tav>
                                      </p:tavLst>
                                    </p:anim>
                                    <p:anim calcmode="lin" valueType="num">
                                      <p:cBhvr>
                                        <p:cTn id="40" dur="1000" fill="hold"/>
                                        <p:tgtEl>
                                          <p:spTgt spid="45"/>
                                        </p:tgtEl>
                                        <p:attrNameLst>
                                          <p:attrName>ppt_h</p:attrName>
                                        </p:attrNameLst>
                                      </p:cBhvr>
                                      <p:tavLst>
                                        <p:tav tm="0">
                                          <p:val>
                                            <p:fltVal val="0"/>
                                          </p:val>
                                        </p:tav>
                                        <p:tav tm="100000">
                                          <p:val>
                                            <p:strVal val="#ppt_h"/>
                                          </p:val>
                                        </p:tav>
                                      </p:tavLst>
                                    </p:anim>
                                    <p:anim calcmode="lin" valueType="num">
                                      <p:cBhvr>
                                        <p:cTn id="41" dur="1000" fill="hold"/>
                                        <p:tgtEl>
                                          <p:spTgt spid="45"/>
                                        </p:tgtEl>
                                        <p:attrNameLst>
                                          <p:attrName>style.rotation</p:attrName>
                                        </p:attrNameLst>
                                      </p:cBhvr>
                                      <p:tavLst>
                                        <p:tav tm="0">
                                          <p:val>
                                            <p:fltVal val="90"/>
                                          </p:val>
                                        </p:tav>
                                        <p:tav tm="100000">
                                          <p:val>
                                            <p:fltVal val="0"/>
                                          </p:val>
                                        </p:tav>
                                      </p:tavLst>
                                    </p:anim>
                                    <p:animEffect transition="in" filter="fade">
                                      <p:cBhvr>
                                        <p:cTn id="42" dur="10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anim calcmode="lin" valueType="num">
                                      <p:cBhvr>
                                        <p:cTn id="47" dur="500" fill="hold"/>
                                        <p:tgtEl>
                                          <p:spTgt spid="54"/>
                                        </p:tgtEl>
                                        <p:attrNameLst>
                                          <p:attrName>ppt_w</p:attrName>
                                        </p:attrNameLst>
                                      </p:cBhvr>
                                      <p:tavLst>
                                        <p:tav tm="0">
                                          <p:val>
                                            <p:fltVal val="0"/>
                                          </p:val>
                                        </p:tav>
                                        <p:tav tm="100000">
                                          <p:val>
                                            <p:strVal val="#ppt_w"/>
                                          </p:val>
                                        </p:tav>
                                      </p:tavLst>
                                    </p:anim>
                                    <p:anim calcmode="lin" valueType="num">
                                      <p:cBhvr>
                                        <p:cTn id="48" dur="500" fill="hold"/>
                                        <p:tgtEl>
                                          <p:spTgt spid="54"/>
                                        </p:tgtEl>
                                        <p:attrNameLst>
                                          <p:attrName>ppt_h</p:attrName>
                                        </p:attrNameLst>
                                      </p:cBhvr>
                                      <p:tavLst>
                                        <p:tav tm="0">
                                          <p:val>
                                            <p:fltVal val="0"/>
                                          </p:val>
                                        </p:tav>
                                        <p:tav tm="100000">
                                          <p:val>
                                            <p:strVal val="#ppt_h"/>
                                          </p:val>
                                        </p:tav>
                                      </p:tavLst>
                                    </p:anim>
                                    <p:animEffect transition="in" filter="fade">
                                      <p:cBhvr>
                                        <p:cTn id="49" dur="500"/>
                                        <p:tgtEl>
                                          <p:spTgt spid="5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500" fill="hold"/>
                                        <p:tgtEl>
                                          <p:spTgt spid="46"/>
                                        </p:tgtEl>
                                        <p:attrNameLst>
                                          <p:attrName>ppt_w</p:attrName>
                                        </p:attrNameLst>
                                      </p:cBhvr>
                                      <p:tavLst>
                                        <p:tav tm="0">
                                          <p:val>
                                            <p:fltVal val="0"/>
                                          </p:val>
                                        </p:tav>
                                        <p:tav tm="100000">
                                          <p:val>
                                            <p:strVal val="#ppt_w"/>
                                          </p:val>
                                        </p:tav>
                                      </p:tavLst>
                                    </p:anim>
                                    <p:anim calcmode="lin" valueType="num">
                                      <p:cBhvr>
                                        <p:cTn id="53" dur="500" fill="hold"/>
                                        <p:tgtEl>
                                          <p:spTgt spid="46"/>
                                        </p:tgtEl>
                                        <p:attrNameLst>
                                          <p:attrName>ppt_h</p:attrName>
                                        </p:attrNameLst>
                                      </p:cBhvr>
                                      <p:tavLst>
                                        <p:tav tm="0">
                                          <p:val>
                                            <p:fltVal val="0"/>
                                          </p:val>
                                        </p:tav>
                                        <p:tav tm="100000">
                                          <p:val>
                                            <p:strVal val="#ppt_h"/>
                                          </p:val>
                                        </p:tav>
                                      </p:tavLst>
                                    </p:anim>
                                    <p:animEffect transition="in" filter="fade">
                                      <p:cBhvr>
                                        <p:cTn id="54" dur="500"/>
                                        <p:tgtEl>
                                          <p:spTgt spid="46"/>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55"/>
                                        </p:tgtEl>
                                        <p:attrNameLst>
                                          <p:attrName>style.visibility</p:attrName>
                                        </p:attrNameLst>
                                      </p:cBhvr>
                                      <p:to>
                                        <p:strVal val="visible"/>
                                      </p:to>
                                    </p:set>
                                    <p:anim calcmode="lin" valueType="num">
                                      <p:cBhvr>
                                        <p:cTn id="57" dur="500" fill="hold"/>
                                        <p:tgtEl>
                                          <p:spTgt spid="55"/>
                                        </p:tgtEl>
                                        <p:attrNameLst>
                                          <p:attrName>ppt_w</p:attrName>
                                        </p:attrNameLst>
                                      </p:cBhvr>
                                      <p:tavLst>
                                        <p:tav tm="0">
                                          <p:val>
                                            <p:fltVal val="0"/>
                                          </p:val>
                                        </p:tav>
                                        <p:tav tm="100000">
                                          <p:val>
                                            <p:strVal val="#ppt_w"/>
                                          </p:val>
                                        </p:tav>
                                      </p:tavLst>
                                    </p:anim>
                                    <p:anim calcmode="lin" valueType="num">
                                      <p:cBhvr>
                                        <p:cTn id="58" dur="500" fill="hold"/>
                                        <p:tgtEl>
                                          <p:spTgt spid="55"/>
                                        </p:tgtEl>
                                        <p:attrNameLst>
                                          <p:attrName>ppt_h</p:attrName>
                                        </p:attrNameLst>
                                      </p:cBhvr>
                                      <p:tavLst>
                                        <p:tav tm="0">
                                          <p:val>
                                            <p:fltVal val="0"/>
                                          </p:val>
                                        </p:tav>
                                        <p:tav tm="100000">
                                          <p:val>
                                            <p:strVal val="#ppt_h"/>
                                          </p:val>
                                        </p:tav>
                                      </p:tavLst>
                                    </p:anim>
                                    <p:animEffect transition="in" filter="fade">
                                      <p:cBhvr>
                                        <p:cTn id="59" dur="500"/>
                                        <p:tgtEl>
                                          <p:spTgt spid="55"/>
                                        </p:tgtEl>
                                      </p:cBhvr>
                                    </p:animEffect>
                                  </p:childTnLst>
                                </p:cTn>
                              </p:par>
                              <p:par>
                                <p:cTn id="60" presetID="31" presetClass="entr" presetSubtype="0" fill="hold" grpId="0" nodeType="withEffect">
                                  <p:stCondLst>
                                    <p:cond delay="0"/>
                                  </p:stCondLst>
                                  <p:childTnLst>
                                    <p:set>
                                      <p:cBhvr>
                                        <p:cTn id="61" dur="1" fill="hold">
                                          <p:stCondLst>
                                            <p:cond delay="0"/>
                                          </p:stCondLst>
                                        </p:cTn>
                                        <p:tgtEl>
                                          <p:spTgt spid="56"/>
                                        </p:tgtEl>
                                        <p:attrNameLst>
                                          <p:attrName>style.visibility</p:attrName>
                                        </p:attrNameLst>
                                      </p:cBhvr>
                                      <p:to>
                                        <p:strVal val="visible"/>
                                      </p:to>
                                    </p:set>
                                    <p:anim calcmode="lin" valueType="num">
                                      <p:cBhvr>
                                        <p:cTn id="62" dur="1000" fill="hold"/>
                                        <p:tgtEl>
                                          <p:spTgt spid="56"/>
                                        </p:tgtEl>
                                        <p:attrNameLst>
                                          <p:attrName>ppt_w</p:attrName>
                                        </p:attrNameLst>
                                      </p:cBhvr>
                                      <p:tavLst>
                                        <p:tav tm="0">
                                          <p:val>
                                            <p:fltVal val="0"/>
                                          </p:val>
                                        </p:tav>
                                        <p:tav tm="100000">
                                          <p:val>
                                            <p:strVal val="#ppt_w"/>
                                          </p:val>
                                        </p:tav>
                                      </p:tavLst>
                                    </p:anim>
                                    <p:anim calcmode="lin" valueType="num">
                                      <p:cBhvr>
                                        <p:cTn id="63" dur="1000" fill="hold"/>
                                        <p:tgtEl>
                                          <p:spTgt spid="56"/>
                                        </p:tgtEl>
                                        <p:attrNameLst>
                                          <p:attrName>ppt_h</p:attrName>
                                        </p:attrNameLst>
                                      </p:cBhvr>
                                      <p:tavLst>
                                        <p:tav tm="0">
                                          <p:val>
                                            <p:fltVal val="0"/>
                                          </p:val>
                                        </p:tav>
                                        <p:tav tm="100000">
                                          <p:val>
                                            <p:strVal val="#ppt_h"/>
                                          </p:val>
                                        </p:tav>
                                      </p:tavLst>
                                    </p:anim>
                                    <p:anim calcmode="lin" valueType="num">
                                      <p:cBhvr>
                                        <p:cTn id="64" dur="1000" fill="hold"/>
                                        <p:tgtEl>
                                          <p:spTgt spid="56"/>
                                        </p:tgtEl>
                                        <p:attrNameLst>
                                          <p:attrName>style.rotation</p:attrName>
                                        </p:attrNameLst>
                                      </p:cBhvr>
                                      <p:tavLst>
                                        <p:tav tm="0">
                                          <p:val>
                                            <p:fltVal val="90"/>
                                          </p:val>
                                        </p:tav>
                                        <p:tav tm="100000">
                                          <p:val>
                                            <p:fltVal val="0"/>
                                          </p:val>
                                        </p:tav>
                                      </p:tavLst>
                                    </p:anim>
                                    <p:animEffect transition="in" filter="fade">
                                      <p:cBhvr>
                                        <p:cTn id="65"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6" grpId="0"/>
      <p:bldP spid="37" grpId="0"/>
      <p:bldP spid="45" grpId="0"/>
      <p:bldP spid="46" grpId="0"/>
      <p:bldP spid="54" grpId="0"/>
      <p:bldP spid="55" grpId="0"/>
      <p:bldP spid="4" grpId="0"/>
      <p:bldP spid="6" grpId="0"/>
      <p:bldP spid="56" grpId="0"/>
    </p:bldLst>
  </p:timing>
</p:sld>
</file>

<file path=ppt/slides/slide2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1" y="0"/>
            <a:ext cx="9144000"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4307" y="260350"/>
            <a:ext cx="3746500" cy="5194300"/>
          </a:xfrm>
          <a:prstGeom prst="rect">
            <a:avLst/>
          </a:prstGeom>
        </p:spPr>
      </p:pic>
      <p:sp>
        <p:nvSpPr>
          <p:cNvPr id="7" name="TextBox 6"/>
          <p:cNvSpPr txBox="1"/>
          <p:nvPr/>
        </p:nvSpPr>
        <p:spPr>
          <a:xfrm>
            <a:off x="4328704" y="165348"/>
            <a:ext cx="795411" cy="369332"/>
          </a:xfrm>
          <a:prstGeom prst="rect">
            <a:avLst/>
          </a:prstGeom>
          <a:noFill/>
        </p:spPr>
        <p:txBody>
          <a:bodyPr wrap="none" rtlCol="0">
            <a:spAutoFit/>
          </a:bodyPr>
          <a:lstStyle/>
          <a:p>
            <a:r>
              <a:rPr lang="en-US" b="1" dirty="0">
                <a:solidFill>
                  <a:srgbClr val="0000CC"/>
                </a:solidFill>
              </a:rPr>
              <a:t>Daniel</a:t>
            </a:r>
          </a:p>
        </p:txBody>
      </p:sp>
      <p:graphicFrame>
        <p:nvGraphicFramePr>
          <p:cNvPr id="3" name="Table 2"/>
          <p:cNvGraphicFramePr>
            <a:graphicFrameLocks noGrp="1"/>
          </p:cNvGraphicFramePr>
          <p:nvPr>
            <p:extLst/>
          </p:nvPr>
        </p:nvGraphicFramePr>
        <p:xfrm>
          <a:off x="5686675" y="27516"/>
          <a:ext cx="1653997" cy="5700480"/>
        </p:xfrm>
        <a:graphic>
          <a:graphicData uri="http://schemas.openxmlformats.org/drawingml/2006/table">
            <a:tbl>
              <a:tblPr firstRow="1" firstCol="1" bandRow="1">
                <a:tableStyleId>{5C22544A-7EE6-4342-B048-85BDC9FD1C3A}</a:tableStyleId>
              </a:tblPr>
              <a:tblGrid>
                <a:gridCol w="1653997">
                  <a:extLst>
                    <a:ext uri="{9D8B030D-6E8A-4147-A177-3AD203B41FA5}">
                      <a16:colId xmlns="" xmlns:a16="http://schemas.microsoft.com/office/drawing/2014/main" val="20000"/>
                    </a:ext>
                  </a:extLst>
                </a:gridCol>
              </a:tblGrid>
              <a:tr h="315468">
                <a:tc>
                  <a:txBody>
                    <a:bodyPr/>
                    <a:lstStyle/>
                    <a:p>
                      <a:pPr marL="0" marR="0" algn="ctr">
                        <a:lnSpc>
                          <a:spcPct val="115000"/>
                        </a:lnSpc>
                        <a:spcBef>
                          <a:spcPts val="0"/>
                        </a:spcBef>
                        <a:spcAft>
                          <a:spcPts val="0"/>
                        </a:spcAft>
                      </a:pPr>
                      <a:r>
                        <a:rPr lang="en-US" sz="1800" dirty="0" smtClean="0">
                          <a:solidFill>
                            <a:schemeClr val="tx1"/>
                          </a:solidFill>
                          <a:effectLst/>
                        </a:rPr>
                        <a:t>539 </a:t>
                      </a:r>
                      <a:r>
                        <a:rPr lang="en-US" sz="1800" dirty="0" err="1" smtClean="0">
                          <a:solidFill>
                            <a:schemeClr val="tx1"/>
                          </a:solidFill>
                          <a:effectLst/>
                        </a:rPr>
                        <a:t>aC</a:t>
                      </a:r>
                      <a:endParaRPr lang="en-US" sz="1800" dirty="0">
                        <a:solidFill>
                          <a:schemeClr val="tx1"/>
                        </a:solidFill>
                        <a:effectLst/>
                        <a:latin typeface="Calibri"/>
                        <a:ea typeface="Calibri"/>
                        <a:cs typeface="Times New Roman"/>
                      </a:endParaRPr>
                    </a:p>
                  </a:txBody>
                  <a:tcPr marL="68580" marR="68580" marT="0" marB="0">
                    <a:solidFill>
                      <a:schemeClr val="bg1"/>
                    </a:solidFill>
                  </a:tcPr>
                </a:tc>
                <a:extLst>
                  <a:ext uri="{0D108BD9-81ED-4DB2-BD59-A6C34878D82A}">
                    <a16:rowId xmlns="" xmlns:a16="http://schemas.microsoft.com/office/drawing/2014/main" val="10000"/>
                  </a:ext>
                </a:extLst>
              </a:tr>
              <a:tr h="1587712">
                <a:tc>
                  <a:txBody>
                    <a:bodyPr/>
                    <a:lstStyle/>
                    <a:p>
                      <a:pPr marL="0" marR="0" algn="ctr">
                        <a:lnSpc>
                          <a:spcPct val="115000"/>
                        </a:lnSpc>
                        <a:spcBef>
                          <a:spcPts val="0"/>
                        </a:spcBef>
                        <a:spcAft>
                          <a:spcPts val="0"/>
                        </a:spcAft>
                      </a:pPr>
                      <a:endParaRPr lang="en-US" sz="1800" dirty="0">
                        <a:solidFill>
                          <a:schemeClr val="tx1"/>
                        </a:solidFill>
                        <a:effectLst/>
                      </a:endParaRPr>
                    </a:p>
                    <a:p>
                      <a:pPr marL="0" marR="0" algn="ctr">
                        <a:lnSpc>
                          <a:spcPct val="115000"/>
                        </a:lnSpc>
                        <a:spcBef>
                          <a:spcPts val="0"/>
                        </a:spcBef>
                        <a:spcAft>
                          <a:spcPts val="0"/>
                        </a:spcAft>
                      </a:pPr>
                      <a:r>
                        <a:rPr lang="en-US" sz="1800" dirty="0">
                          <a:solidFill>
                            <a:schemeClr val="tx1"/>
                          </a:solidFill>
                          <a:effectLst/>
                        </a:rPr>
                        <a:t>530-522</a:t>
                      </a:r>
                    </a:p>
                    <a:p>
                      <a:pPr marL="0" marR="0" algn="ctr">
                        <a:lnSpc>
                          <a:spcPct val="115000"/>
                        </a:lnSpc>
                        <a:spcBef>
                          <a:spcPts val="0"/>
                        </a:spcBef>
                        <a:spcAft>
                          <a:spcPts val="0"/>
                        </a:spcAft>
                      </a:pPr>
                      <a:r>
                        <a:rPr lang="en-US" sz="1800" dirty="0">
                          <a:solidFill>
                            <a:schemeClr val="tx1"/>
                          </a:solidFill>
                          <a:effectLst/>
                        </a:rPr>
                        <a:t>522</a:t>
                      </a:r>
                    </a:p>
                    <a:p>
                      <a:pPr marL="0" marR="0" algn="ctr">
                        <a:lnSpc>
                          <a:spcPct val="115000"/>
                        </a:lnSpc>
                        <a:spcBef>
                          <a:spcPts val="0"/>
                        </a:spcBef>
                        <a:spcAft>
                          <a:spcPts val="0"/>
                        </a:spcAft>
                      </a:pPr>
                      <a:r>
                        <a:rPr lang="en-US" sz="1800" dirty="0">
                          <a:solidFill>
                            <a:schemeClr val="tx1"/>
                          </a:solidFill>
                          <a:effectLst/>
                        </a:rPr>
                        <a:t>522-486</a:t>
                      </a:r>
                    </a:p>
                    <a:p>
                      <a:pPr marL="0" marR="0" algn="ctr">
                        <a:lnSpc>
                          <a:spcPct val="115000"/>
                        </a:lnSpc>
                        <a:spcBef>
                          <a:spcPts val="0"/>
                        </a:spcBef>
                        <a:spcAft>
                          <a:spcPts val="0"/>
                        </a:spcAft>
                      </a:pPr>
                      <a:r>
                        <a:rPr lang="en-US" sz="1800" dirty="0">
                          <a:solidFill>
                            <a:schemeClr val="tx1"/>
                          </a:solidFill>
                          <a:effectLst/>
                        </a:rPr>
                        <a:t>486-465</a:t>
                      </a:r>
                      <a:endParaRPr lang="en-US" sz="1800" dirty="0">
                        <a:solidFill>
                          <a:schemeClr val="tx1"/>
                        </a:solidFill>
                        <a:effectLst/>
                        <a:latin typeface="Calibri"/>
                        <a:ea typeface="Calibri"/>
                        <a:cs typeface="Times New Roman"/>
                      </a:endParaRPr>
                    </a:p>
                  </a:txBody>
                  <a:tcPr marL="68580" marR="68580" marT="0" marB="0">
                    <a:solidFill>
                      <a:schemeClr val="bg1"/>
                    </a:solidFill>
                  </a:tcPr>
                </a:tc>
                <a:extLst>
                  <a:ext uri="{0D108BD9-81ED-4DB2-BD59-A6C34878D82A}">
                    <a16:rowId xmlns="" xmlns:a16="http://schemas.microsoft.com/office/drawing/2014/main" val="10001"/>
                  </a:ext>
                </a:extLst>
              </a:tr>
              <a:tr h="302472">
                <a:tc>
                  <a:txBody>
                    <a:bodyPr/>
                    <a:lstStyle/>
                    <a:p>
                      <a:pPr marL="0" marR="0" algn="ctr">
                        <a:lnSpc>
                          <a:spcPct val="115000"/>
                        </a:lnSpc>
                        <a:spcBef>
                          <a:spcPts val="0"/>
                        </a:spcBef>
                        <a:spcAft>
                          <a:spcPts val="0"/>
                        </a:spcAft>
                      </a:pPr>
                      <a:r>
                        <a:rPr lang="en-US" sz="1800" dirty="0">
                          <a:solidFill>
                            <a:schemeClr val="tx1"/>
                          </a:solidFill>
                          <a:effectLst/>
                        </a:rPr>
                        <a:t>336-323</a:t>
                      </a:r>
                      <a:endParaRPr lang="en-US" sz="1800" dirty="0">
                        <a:solidFill>
                          <a:schemeClr val="tx1"/>
                        </a:solidFill>
                        <a:effectLst/>
                        <a:latin typeface="Calibri"/>
                        <a:ea typeface="Calibri"/>
                        <a:cs typeface="Times New Roman"/>
                      </a:endParaRPr>
                    </a:p>
                  </a:txBody>
                  <a:tcPr marL="68580" marR="68580" marT="0" marB="0">
                    <a:solidFill>
                      <a:schemeClr val="bg1"/>
                    </a:solidFill>
                  </a:tcPr>
                </a:tc>
                <a:extLst>
                  <a:ext uri="{0D108BD9-81ED-4DB2-BD59-A6C34878D82A}">
                    <a16:rowId xmlns="" xmlns:a16="http://schemas.microsoft.com/office/drawing/2014/main" val="10002"/>
                  </a:ext>
                </a:extLst>
              </a:tr>
              <a:tr h="321310">
                <a:tc>
                  <a:txBody>
                    <a:bodyPr/>
                    <a:lstStyle/>
                    <a:p>
                      <a:pPr marL="0" marR="0" algn="ctr">
                        <a:lnSpc>
                          <a:spcPct val="115000"/>
                        </a:lnSpc>
                        <a:spcBef>
                          <a:spcPts val="0"/>
                        </a:spcBef>
                        <a:spcAft>
                          <a:spcPts val="0"/>
                        </a:spcAft>
                      </a:pPr>
                      <a:endParaRPr lang="en-US" sz="1800" dirty="0">
                        <a:solidFill>
                          <a:schemeClr val="tx1"/>
                        </a:solidFill>
                        <a:effectLst/>
                        <a:latin typeface="Calibri"/>
                        <a:ea typeface="Calibri"/>
                        <a:cs typeface="Times New Roman"/>
                      </a:endParaRPr>
                    </a:p>
                  </a:txBody>
                  <a:tcPr marL="68580" marR="68580" marT="0" marB="0">
                    <a:solidFill>
                      <a:schemeClr val="bg1"/>
                    </a:solidFill>
                  </a:tcPr>
                </a:tc>
                <a:extLst>
                  <a:ext uri="{0D108BD9-81ED-4DB2-BD59-A6C34878D82A}">
                    <a16:rowId xmlns="" xmlns:a16="http://schemas.microsoft.com/office/drawing/2014/main" val="10003"/>
                  </a:ext>
                </a:extLst>
              </a:tr>
              <a:tr h="302472">
                <a:tc>
                  <a:txBody>
                    <a:bodyPr/>
                    <a:lstStyle/>
                    <a:p>
                      <a:pPr marL="0" marR="0" algn="ctr">
                        <a:lnSpc>
                          <a:spcPct val="115000"/>
                        </a:lnSpc>
                        <a:spcBef>
                          <a:spcPts val="0"/>
                        </a:spcBef>
                        <a:spcAft>
                          <a:spcPts val="0"/>
                        </a:spcAft>
                      </a:pPr>
                      <a:r>
                        <a:rPr lang="en-US" sz="1800" dirty="0">
                          <a:solidFill>
                            <a:schemeClr val="tx1"/>
                          </a:solidFill>
                          <a:effectLst/>
                        </a:rPr>
                        <a:t>323</a:t>
                      </a:r>
                      <a:endParaRPr lang="en-US" sz="1800" dirty="0">
                        <a:solidFill>
                          <a:schemeClr val="tx1"/>
                        </a:solidFill>
                        <a:effectLst/>
                        <a:latin typeface="Calibri"/>
                        <a:ea typeface="Calibri"/>
                        <a:cs typeface="Times New Roman"/>
                      </a:endParaRPr>
                    </a:p>
                  </a:txBody>
                  <a:tcPr marL="68580" marR="68580" marT="0" marB="0">
                    <a:solidFill>
                      <a:schemeClr val="bg1"/>
                    </a:solidFill>
                  </a:tcPr>
                </a:tc>
                <a:extLst>
                  <a:ext uri="{0D108BD9-81ED-4DB2-BD59-A6C34878D82A}">
                    <a16:rowId xmlns="" xmlns:a16="http://schemas.microsoft.com/office/drawing/2014/main" val="10004"/>
                  </a:ext>
                </a:extLst>
              </a:tr>
              <a:tr h="302472">
                <a:tc>
                  <a:txBody>
                    <a:bodyPr/>
                    <a:lstStyle/>
                    <a:p>
                      <a:pPr marL="0" marR="0" algn="ctr">
                        <a:lnSpc>
                          <a:spcPct val="115000"/>
                        </a:lnSpc>
                        <a:spcBef>
                          <a:spcPts val="0"/>
                        </a:spcBef>
                        <a:spcAft>
                          <a:spcPts val="0"/>
                        </a:spcAft>
                      </a:pPr>
                      <a:r>
                        <a:rPr lang="en-US" sz="1800" dirty="0">
                          <a:solidFill>
                            <a:schemeClr val="tx1"/>
                          </a:solidFill>
                          <a:effectLst/>
                        </a:rPr>
                        <a:t>274 – 271</a:t>
                      </a:r>
                      <a:endParaRPr lang="en-US" sz="1800" dirty="0">
                        <a:solidFill>
                          <a:schemeClr val="tx1"/>
                        </a:solidFill>
                        <a:effectLst/>
                        <a:latin typeface="Calibri"/>
                        <a:ea typeface="Calibri"/>
                        <a:cs typeface="Times New Roman"/>
                      </a:endParaRPr>
                    </a:p>
                  </a:txBody>
                  <a:tcPr marL="68580" marR="68580" marT="0" marB="0">
                    <a:solidFill>
                      <a:schemeClr val="bg1"/>
                    </a:solidFill>
                  </a:tcPr>
                </a:tc>
                <a:extLst>
                  <a:ext uri="{0D108BD9-81ED-4DB2-BD59-A6C34878D82A}">
                    <a16:rowId xmlns="" xmlns:a16="http://schemas.microsoft.com/office/drawing/2014/main" val="10005"/>
                  </a:ext>
                </a:extLst>
              </a:tr>
              <a:tr h="302472">
                <a:tc>
                  <a:txBody>
                    <a:bodyPr/>
                    <a:lstStyle/>
                    <a:p>
                      <a:pPr marL="0" marR="0" algn="ctr">
                        <a:lnSpc>
                          <a:spcPct val="115000"/>
                        </a:lnSpc>
                        <a:spcBef>
                          <a:spcPts val="0"/>
                        </a:spcBef>
                        <a:spcAft>
                          <a:spcPts val="0"/>
                        </a:spcAft>
                      </a:pPr>
                      <a:r>
                        <a:rPr lang="en-US" sz="1800" dirty="0">
                          <a:solidFill>
                            <a:schemeClr val="tx1"/>
                          </a:solidFill>
                          <a:effectLst/>
                        </a:rPr>
                        <a:t>~246 </a:t>
                      </a:r>
                      <a:r>
                        <a:rPr lang="en-US" sz="1800" dirty="0" err="1" smtClean="0">
                          <a:solidFill>
                            <a:schemeClr val="tx1"/>
                          </a:solidFill>
                          <a:effectLst/>
                        </a:rPr>
                        <a:t>muerte</a:t>
                      </a:r>
                      <a:endParaRPr lang="en-US" sz="1800" dirty="0">
                        <a:solidFill>
                          <a:schemeClr val="tx1"/>
                        </a:solidFill>
                        <a:effectLst/>
                        <a:latin typeface="Calibri"/>
                        <a:ea typeface="Calibri"/>
                        <a:cs typeface="Times New Roman"/>
                      </a:endParaRPr>
                    </a:p>
                  </a:txBody>
                  <a:tcPr marL="68580" marR="68580" marT="0" marB="0">
                    <a:solidFill>
                      <a:schemeClr val="bg1"/>
                    </a:solidFill>
                  </a:tcPr>
                </a:tc>
                <a:extLst>
                  <a:ext uri="{0D108BD9-81ED-4DB2-BD59-A6C34878D82A}">
                    <a16:rowId xmlns="" xmlns:a16="http://schemas.microsoft.com/office/drawing/2014/main" val="10006"/>
                  </a:ext>
                </a:extLst>
              </a:tr>
              <a:tr h="302472">
                <a:tc>
                  <a:txBody>
                    <a:bodyPr/>
                    <a:lstStyle/>
                    <a:p>
                      <a:pPr marL="0" marR="0" algn="ctr">
                        <a:lnSpc>
                          <a:spcPct val="115000"/>
                        </a:lnSpc>
                        <a:spcBef>
                          <a:spcPts val="0"/>
                        </a:spcBef>
                        <a:spcAft>
                          <a:spcPts val="0"/>
                        </a:spcAft>
                      </a:pPr>
                      <a:r>
                        <a:rPr lang="en-US" sz="1800" dirty="0">
                          <a:solidFill>
                            <a:schemeClr val="tx1"/>
                          </a:solidFill>
                          <a:effectLst/>
                        </a:rPr>
                        <a:t>246-241</a:t>
                      </a:r>
                      <a:endParaRPr lang="en-US" sz="1800" dirty="0">
                        <a:solidFill>
                          <a:schemeClr val="tx1"/>
                        </a:solidFill>
                        <a:effectLst/>
                        <a:latin typeface="Calibri"/>
                        <a:ea typeface="Calibri"/>
                        <a:cs typeface="Times New Roman"/>
                      </a:endParaRPr>
                    </a:p>
                  </a:txBody>
                  <a:tcPr marL="68580" marR="68580" marT="0" marB="0">
                    <a:solidFill>
                      <a:schemeClr val="bg1"/>
                    </a:solidFill>
                  </a:tcPr>
                </a:tc>
                <a:extLst>
                  <a:ext uri="{0D108BD9-81ED-4DB2-BD59-A6C34878D82A}">
                    <a16:rowId xmlns="" xmlns:a16="http://schemas.microsoft.com/office/drawing/2014/main" val="10007"/>
                  </a:ext>
                </a:extLst>
              </a:tr>
              <a:tr h="302472">
                <a:tc>
                  <a:txBody>
                    <a:bodyPr/>
                    <a:lstStyle/>
                    <a:p>
                      <a:pPr marL="0" marR="0" algn="ctr">
                        <a:lnSpc>
                          <a:spcPct val="115000"/>
                        </a:lnSpc>
                        <a:spcBef>
                          <a:spcPts val="0"/>
                        </a:spcBef>
                        <a:spcAft>
                          <a:spcPts val="0"/>
                        </a:spcAft>
                      </a:pPr>
                      <a:r>
                        <a:rPr lang="en-US" sz="1800" dirty="0">
                          <a:solidFill>
                            <a:schemeClr val="tx1"/>
                          </a:solidFill>
                          <a:effectLst/>
                        </a:rPr>
                        <a:t>240 </a:t>
                      </a:r>
                      <a:endParaRPr lang="en-US" sz="1800" dirty="0">
                        <a:solidFill>
                          <a:schemeClr val="tx1"/>
                        </a:solidFill>
                        <a:effectLst/>
                        <a:latin typeface="Calibri"/>
                        <a:ea typeface="Calibri"/>
                        <a:cs typeface="Times New Roman"/>
                      </a:endParaRPr>
                    </a:p>
                  </a:txBody>
                  <a:tcPr marL="68580" marR="68580" marT="0" marB="0">
                    <a:solidFill>
                      <a:schemeClr val="bg1"/>
                    </a:solidFill>
                  </a:tcPr>
                </a:tc>
                <a:extLst>
                  <a:ext uri="{0D108BD9-81ED-4DB2-BD59-A6C34878D82A}">
                    <a16:rowId xmlns="" xmlns:a16="http://schemas.microsoft.com/office/drawing/2014/main" val="10008"/>
                  </a:ext>
                </a:extLst>
              </a:tr>
              <a:tr h="302472">
                <a:tc>
                  <a:txBody>
                    <a:bodyPr/>
                    <a:lstStyle/>
                    <a:p>
                      <a:pPr marL="0" marR="0" algn="ctr">
                        <a:lnSpc>
                          <a:spcPct val="115000"/>
                        </a:lnSpc>
                        <a:spcBef>
                          <a:spcPts val="0"/>
                        </a:spcBef>
                        <a:spcAft>
                          <a:spcPts val="0"/>
                        </a:spcAft>
                      </a:pPr>
                      <a:r>
                        <a:rPr lang="en-US" sz="1800" dirty="0">
                          <a:solidFill>
                            <a:schemeClr val="tx1"/>
                          </a:solidFill>
                          <a:effectLst/>
                        </a:rPr>
                        <a:t>240-187</a:t>
                      </a:r>
                      <a:endParaRPr lang="en-US" sz="1800" dirty="0">
                        <a:solidFill>
                          <a:schemeClr val="tx1"/>
                        </a:solidFill>
                        <a:effectLst/>
                        <a:latin typeface="Calibri"/>
                        <a:ea typeface="Calibri"/>
                        <a:cs typeface="Times New Roman"/>
                      </a:endParaRPr>
                    </a:p>
                  </a:txBody>
                  <a:tcPr marL="68580" marR="68580" marT="0" marB="0">
                    <a:solidFill>
                      <a:schemeClr val="bg1"/>
                    </a:solidFill>
                  </a:tcPr>
                </a:tc>
                <a:extLst>
                  <a:ext uri="{0D108BD9-81ED-4DB2-BD59-A6C34878D82A}">
                    <a16:rowId xmlns="" xmlns:a16="http://schemas.microsoft.com/office/drawing/2014/main" val="10009"/>
                  </a:ext>
                </a:extLst>
              </a:tr>
              <a:tr h="302472">
                <a:tc>
                  <a:txBody>
                    <a:bodyPr/>
                    <a:lstStyle/>
                    <a:p>
                      <a:pPr marL="0" marR="0" algn="ctr">
                        <a:lnSpc>
                          <a:spcPct val="115000"/>
                        </a:lnSpc>
                        <a:spcBef>
                          <a:spcPts val="0"/>
                        </a:spcBef>
                        <a:spcAft>
                          <a:spcPts val="0"/>
                        </a:spcAft>
                      </a:pPr>
                      <a:r>
                        <a:rPr lang="en-US" sz="1800" dirty="0">
                          <a:solidFill>
                            <a:schemeClr val="tx1"/>
                          </a:solidFill>
                          <a:effectLst/>
                        </a:rPr>
                        <a:t>217</a:t>
                      </a:r>
                      <a:endParaRPr lang="en-US" sz="1800" dirty="0">
                        <a:solidFill>
                          <a:schemeClr val="tx1"/>
                        </a:solidFill>
                        <a:effectLst/>
                        <a:latin typeface="Calibri"/>
                        <a:ea typeface="Calibri"/>
                        <a:cs typeface="Times New Roman"/>
                      </a:endParaRPr>
                    </a:p>
                  </a:txBody>
                  <a:tcPr marL="68580" marR="68580" marT="0" marB="0">
                    <a:solidFill>
                      <a:schemeClr val="bg1"/>
                    </a:solidFill>
                  </a:tcPr>
                </a:tc>
                <a:extLst>
                  <a:ext uri="{0D108BD9-81ED-4DB2-BD59-A6C34878D82A}">
                    <a16:rowId xmlns="" xmlns:a16="http://schemas.microsoft.com/office/drawing/2014/main" val="10010"/>
                  </a:ext>
                </a:extLst>
              </a:tr>
              <a:tr h="302472">
                <a:tc>
                  <a:txBody>
                    <a:bodyPr/>
                    <a:lstStyle/>
                    <a:p>
                      <a:pPr marL="0" marR="0" algn="ctr">
                        <a:lnSpc>
                          <a:spcPct val="115000"/>
                        </a:lnSpc>
                        <a:spcBef>
                          <a:spcPts val="0"/>
                        </a:spcBef>
                        <a:spcAft>
                          <a:spcPts val="0"/>
                        </a:spcAft>
                      </a:pPr>
                      <a:r>
                        <a:rPr lang="en-US" sz="1800" dirty="0">
                          <a:solidFill>
                            <a:schemeClr val="tx1"/>
                          </a:solidFill>
                          <a:effectLst/>
                        </a:rPr>
                        <a:t>204</a:t>
                      </a:r>
                      <a:endParaRPr lang="en-US" sz="1800" dirty="0">
                        <a:solidFill>
                          <a:schemeClr val="tx1"/>
                        </a:solidFill>
                        <a:effectLst/>
                        <a:latin typeface="Calibri"/>
                        <a:ea typeface="Calibri"/>
                        <a:cs typeface="Times New Roman"/>
                      </a:endParaRPr>
                    </a:p>
                  </a:txBody>
                  <a:tcPr marL="68580" marR="68580" marT="0" marB="0">
                    <a:solidFill>
                      <a:schemeClr val="bg1"/>
                    </a:solidFill>
                  </a:tcPr>
                </a:tc>
                <a:extLst>
                  <a:ext uri="{0D108BD9-81ED-4DB2-BD59-A6C34878D82A}">
                    <a16:rowId xmlns="" xmlns:a16="http://schemas.microsoft.com/office/drawing/2014/main" val="10011"/>
                  </a:ext>
                </a:extLst>
              </a:tr>
              <a:tr h="321310">
                <a:tc>
                  <a:txBody>
                    <a:bodyPr/>
                    <a:lstStyle/>
                    <a:p>
                      <a:pPr marL="0" marR="0" algn="ctr">
                        <a:lnSpc>
                          <a:spcPct val="115000"/>
                        </a:lnSpc>
                        <a:spcBef>
                          <a:spcPts val="0"/>
                        </a:spcBef>
                        <a:spcAft>
                          <a:spcPts val="0"/>
                        </a:spcAft>
                      </a:pPr>
                      <a:endParaRPr lang="en-US" sz="1800" dirty="0">
                        <a:solidFill>
                          <a:schemeClr val="tx1"/>
                        </a:solidFill>
                        <a:effectLst/>
                        <a:latin typeface="Calibri"/>
                        <a:ea typeface="Calibri"/>
                        <a:cs typeface="Times New Roman"/>
                      </a:endParaRPr>
                    </a:p>
                  </a:txBody>
                  <a:tcPr marL="68580" marR="68580" marT="0" marB="0">
                    <a:solidFill>
                      <a:schemeClr val="bg1"/>
                    </a:solidFill>
                  </a:tcPr>
                </a:tc>
                <a:extLst>
                  <a:ext uri="{0D108BD9-81ED-4DB2-BD59-A6C34878D82A}">
                    <a16:rowId xmlns="" xmlns:a16="http://schemas.microsoft.com/office/drawing/2014/main" val="10012"/>
                  </a:ext>
                </a:extLst>
              </a:tr>
              <a:tr h="315468">
                <a:tc>
                  <a:txBody>
                    <a:bodyPr/>
                    <a:lstStyle/>
                    <a:p>
                      <a:pPr marL="0" marR="0" algn="ctr">
                        <a:lnSpc>
                          <a:spcPct val="115000"/>
                        </a:lnSpc>
                        <a:spcBef>
                          <a:spcPts val="0"/>
                        </a:spcBef>
                        <a:spcAft>
                          <a:spcPts val="0"/>
                        </a:spcAft>
                      </a:pPr>
                      <a:r>
                        <a:rPr lang="en-US" sz="1800" dirty="0">
                          <a:solidFill>
                            <a:schemeClr val="tx1"/>
                          </a:solidFill>
                          <a:effectLst/>
                        </a:rPr>
                        <a:t>198</a:t>
                      </a:r>
                      <a:endParaRPr lang="en-US" sz="1800" dirty="0">
                        <a:solidFill>
                          <a:schemeClr val="tx1"/>
                        </a:solidFill>
                        <a:effectLst/>
                        <a:latin typeface="Calibri"/>
                        <a:ea typeface="Calibri"/>
                        <a:cs typeface="Times New Roman"/>
                      </a:endParaRPr>
                    </a:p>
                  </a:txBody>
                  <a:tcPr marL="68580" marR="68580" marT="0" marB="0">
                    <a:solidFill>
                      <a:schemeClr val="bg1"/>
                    </a:solidFill>
                  </a:tcPr>
                </a:tc>
                <a:extLst>
                  <a:ext uri="{0D108BD9-81ED-4DB2-BD59-A6C34878D82A}">
                    <a16:rowId xmlns="" xmlns:a16="http://schemas.microsoft.com/office/drawing/2014/main" val="10013"/>
                  </a:ext>
                </a:extLst>
              </a:tr>
            </a:tbl>
          </a:graphicData>
        </a:graphic>
      </p:graphicFrame>
      <p:graphicFrame>
        <p:nvGraphicFramePr>
          <p:cNvPr id="8" name="Table 7"/>
          <p:cNvGraphicFramePr>
            <a:graphicFrameLocks noGrp="1"/>
          </p:cNvGraphicFramePr>
          <p:nvPr>
            <p:extLst/>
          </p:nvPr>
        </p:nvGraphicFramePr>
        <p:xfrm>
          <a:off x="7131820" y="165348"/>
          <a:ext cx="1573976" cy="5047488"/>
        </p:xfrm>
        <a:graphic>
          <a:graphicData uri="http://schemas.openxmlformats.org/drawingml/2006/table">
            <a:tbl>
              <a:tblPr firstRow="1" firstCol="1" bandRow="1">
                <a:tableStyleId>{5C22544A-7EE6-4342-B048-85BDC9FD1C3A}</a:tableStyleId>
              </a:tblPr>
              <a:tblGrid>
                <a:gridCol w="1573976">
                  <a:extLst>
                    <a:ext uri="{9D8B030D-6E8A-4147-A177-3AD203B41FA5}">
                      <a16:colId xmlns="" xmlns:a16="http://schemas.microsoft.com/office/drawing/2014/main" val="20000"/>
                    </a:ext>
                  </a:extLst>
                </a:gridCol>
              </a:tblGrid>
              <a:tr h="315468">
                <a:tc>
                  <a:txBody>
                    <a:bodyPr/>
                    <a:lstStyle/>
                    <a:p>
                      <a:pPr marL="0" marR="0" algn="ctr">
                        <a:lnSpc>
                          <a:spcPct val="115000"/>
                        </a:lnSpc>
                        <a:spcBef>
                          <a:spcPts val="0"/>
                        </a:spcBef>
                        <a:spcAft>
                          <a:spcPts val="0"/>
                        </a:spcAft>
                      </a:pPr>
                      <a:r>
                        <a:rPr lang="en-US" sz="1800" dirty="0">
                          <a:solidFill>
                            <a:schemeClr val="tx1"/>
                          </a:solidFill>
                          <a:effectLst/>
                        </a:rPr>
                        <a:t>197-190 </a:t>
                      </a:r>
                      <a:r>
                        <a:rPr lang="en-US" sz="1800" dirty="0" err="1" smtClean="0">
                          <a:solidFill>
                            <a:schemeClr val="tx1"/>
                          </a:solidFill>
                          <a:effectLst/>
                        </a:rPr>
                        <a:t>aC</a:t>
                      </a:r>
                      <a:endParaRPr lang="en-US" sz="1800" dirty="0">
                        <a:solidFill>
                          <a:schemeClr val="tx1"/>
                        </a:solidFill>
                        <a:effectLst/>
                        <a:latin typeface="Calibri"/>
                        <a:ea typeface="Calibri"/>
                        <a:cs typeface="Times New Roman"/>
                      </a:endParaRPr>
                    </a:p>
                  </a:txBody>
                  <a:tcPr marL="68580" marR="68580" marT="0" marB="0">
                    <a:solidFill>
                      <a:schemeClr val="bg1"/>
                    </a:solidFill>
                  </a:tcPr>
                </a:tc>
                <a:extLst>
                  <a:ext uri="{0D108BD9-81ED-4DB2-BD59-A6C34878D82A}">
                    <a16:rowId xmlns="" xmlns:a16="http://schemas.microsoft.com/office/drawing/2014/main" val="10000"/>
                  </a:ext>
                </a:extLst>
              </a:tr>
              <a:tr h="315468">
                <a:tc>
                  <a:txBody>
                    <a:bodyPr/>
                    <a:lstStyle/>
                    <a:p>
                      <a:pPr marL="0" marR="0" algn="ctr">
                        <a:lnSpc>
                          <a:spcPct val="115000"/>
                        </a:lnSpc>
                        <a:spcBef>
                          <a:spcPts val="0"/>
                        </a:spcBef>
                        <a:spcAft>
                          <a:spcPts val="0"/>
                        </a:spcAft>
                      </a:pPr>
                      <a:r>
                        <a:rPr lang="en-US" sz="1800" dirty="0">
                          <a:solidFill>
                            <a:schemeClr val="tx1"/>
                          </a:solidFill>
                          <a:effectLst/>
                        </a:rPr>
                        <a:t> 187</a:t>
                      </a:r>
                      <a:endParaRPr lang="en-US" sz="1800" dirty="0">
                        <a:solidFill>
                          <a:schemeClr val="tx1"/>
                        </a:solidFill>
                        <a:effectLst/>
                        <a:latin typeface="Calibri"/>
                        <a:ea typeface="Calibri"/>
                        <a:cs typeface="Times New Roman"/>
                      </a:endParaRPr>
                    </a:p>
                  </a:txBody>
                  <a:tcPr marL="68580" marR="68580" marT="0" marB="0">
                    <a:solidFill>
                      <a:schemeClr val="bg1"/>
                    </a:solidFill>
                  </a:tcPr>
                </a:tc>
                <a:extLst>
                  <a:ext uri="{0D108BD9-81ED-4DB2-BD59-A6C34878D82A}">
                    <a16:rowId xmlns="" xmlns:a16="http://schemas.microsoft.com/office/drawing/2014/main" val="10001"/>
                  </a:ext>
                </a:extLst>
              </a:tr>
              <a:tr h="315468">
                <a:tc>
                  <a:txBody>
                    <a:bodyPr/>
                    <a:lstStyle/>
                    <a:p>
                      <a:pPr marL="0" marR="0" algn="ctr">
                        <a:lnSpc>
                          <a:spcPct val="115000"/>
                        </a:lnSpc>
                        <a:spcBef>
                          <a:spcPts val="0"/>
                        </a:spcBef>
                        <a:spcAft>
                          <a:spcPts val="0"/>
                        </a:spcAft>
                      </a:pPr>
                      <a:r>
                        <a:rPr lang="en-US" sz="1800">
                          <a:solidFill>
                            <a:schemeClr val="tx1"/>
                          </a:solidFill>
                          <a:effectLst/>
                        </a:rPr>
                        <a:t>178 </a:t>
                      </a:r>
                      <a:endParaRPr lang="en-US" sz="1800">
                        <a:solidFill>
                          <a:schemeClr val="tx1"/>
                        </a:solidFill>
                        <a:effectLst/>
                        <a:latin typeface="Calibri"/>
                        <a:ea typeface="Calibri"/>
                        <a:cs typeface="Times New Roman"/>
                      </a:endParaRPr>
                    </a:p>
                  </a:txBody>
                  <a:tcPr marL="68580" marR="68580" marT="0" marB="0">
                    <a:solidFill>
                      <a:schemeClr val="bg1"/>
                    </a:solidFill>
                  </a:tcPr>
                </a:tc>
                <a:extLst>
                  <a:ext uri="{0D108BD9-81ED-4DB2-BD59-A6C34878D82A}">
                    <a16:rowId xmlns="" xmlns:a16="http://schemas.microsoft.com/office/drawing/2014/main" val="10002"/>
                  </a:ext>
                </a:extLst>
              </a:tr>
              <a:tr h="315468">
                <a:tc>
                  <a:txBody>
                    <a:bodyPr/>
                    <a:lstStyle/>
                    <a:p>
                      <a:pPr marL="0" marR="0" algn="ctr">
                        <a:lnSpc>
                          <a:spcPct val="115000"/>
                        </a:lnSpc>
                        <a:spcBef>
                          <a:spcPts val="0"/>
                        </a:spcBef>
                        <a:spcAft>
                          <a:spcPts val="0"/>
                        </a:spcAft>
                      </a:pPr>
                      <a:r>
                        <a:rPr lang="en-US" sz="1800">
                          <a:solidFill>
                            <a:schemeClr val="tx1"/>
                          </a:solidFill>
                          <a:effectLst/>
                        </a:rPr>
                        <a:t>175-164 </a:t>
                      </a:r>
                      <a:endParaRPr lang="en-US" sz="1800">
                        <a:solidFill>
                          <a:schemeClr val="tx1"/>
                        </a:solidFill>
                        <a:effectLst/>
                        <a:latin typeface="Calibri"/>
                        <a:ea typeface="Calibri"/>
                        <a:cs typeface="Times New Roman"/>
                      </a:endParaRPr>
                    </a:p>
                  </a:txBody>
                  <a:tcPr marL="68580" marR="68580" marT="0" marB="0">
                    <a:solidFill>
                      <a:schemeClr val="bg1"/>
                    </a:solidFill>
                  </a:tcPr>
                </a:tc>
                <a:extLst>
                  <a:ext uri="{0D108BD9-81ED-4DB2-BD59-A6C34878D82A}">
                    <a16:rowId xmlns="" xmlns:a16="http://schemas.microsoft.com/office/drawing/2014/main" val="10003"/>
                  </a:ext>
                </a:extLst>
              </a:tr>
              <a:tr h="315468">
                <a:tc>
                  <a:txBody>
                    <a:bodyPr/>
                    <a:lstStyle/>
                    <a:p>
                      <a:pPr marL="0" marR="0" algn="ctr">
                        <a:lnSpc>
                          <a:spcPct val="115000"/>
                        </a:lnSpc>
                        <a:spcBef>
                          <a:spcPts val="0"/>
                        </a:spcBef>
                        <a:spcAft>
                          <a:spcPts val="0"/>
                        </a:spcAft>
                      </a:pPr>
                      <a:r>
                        <a:rPr lang="en-US" sz="1800">
                          <a:solidFill>
                            <a:schemeClr val="tx1"/>
                          </a:solidFill>
                          <a:effectLst/>
                        </a:rPr>
                        <a:t>~175</a:t>
                      </a:r>
                      <a:endParaRPr lang="en-US" sz="1800">
                        <a:solidFill>
                          <a:schemeClr val="tx1"/>
                        </a:solidFill>
                        <a:effectLst/>
                        <a:latin typeface="Calibri"/>
                        <a:ea typeface="Calibri"/>
                        <a:cs typeface="Times New Roman"/>
                      </a:endParaRPr>
                    </a:p>
                  </a:txBody>
                  <a:tcPr marL="68580" marR="68580" marT="0" marB="0">
                    <a:solidFill>
                      <a:schemeClr val="bg1"/>
                    </a:solidFill>
                  </a:tcPr>
                </a:tc>
                <a:extLst>
                  <a:ext uri="{0D108BD9-81ED-4DB2-BD59-A6C34878D82A}">
                    <a16:rowId xmlns="" xmlns:a16="http://schemas.microsoft.com/office/drawing/2014/main" val="10004"/>
                  </a:ext>
                </a:extLst>
              </a:tr>
              <a:tr h="315468">
                <a:tc>
                  <a:txBody>
                    <a:bodyPr/>
                    <a:lstStyle/>
                    <a:p>
                      <a:pPr marL="0" marR="0" algn="ctr">
                        <a:lnSpc>
                          <a:spcPct val="115000"/>
                        </a:lnSpc>
                        <a:spcBef>
                          <a:spcPts val="0"/>
                        </a:spcBef>
                        <a:spcAft>
                          <a:spcPts val="0"/>
                        </a:spcAft>
                      </a:pPr>
                      <a:r>
                        <a:rPr lang="en-US" sz="1800">
                          <a:solidFill>
                            <a:schemeClr val="tx1"/>
                          </a:solidFill>
                          <a:effectLst/>
                        </a:rPr>
                        <a:t> </a:t>
                      </a:r>
                      <a:endParaRPr lang="en-US" sz="1800">
                        <a:solidFill>
                          <a:schemeClr val="tx1"/>
                        </a:solidFill>
                        <a:effectLst/>
                        <a:latin typeface="Calibri"/>
                        <a:ea typeface="Calibri"/>
                        <a:cs typeface="Times New Roman"/>
                      </a:endParaRPr>
                    </a:p>
                  </a:txBody>
                  <a:tcPr marL="68580" marR="68580" marT="0" marB="0">
                    <a:solidFill>
                      <a:schemeClr val="bg1"/>
                    </a:solidFill>
                  </a:tcPr>
                </a:tc>
                <a:extLst>
                  <a:ext uri="{0D108BD9-81ED-4DB2-BD59-A6C34878D82A}">
                    <a16:rowId xmlns="" xmlns:a16="http://schemas.microsoft.com/office/drawing/2014/main" val="10005"/>
                  </a:ext>
                </a:extLst>
              </a:tr>
              <a:tr h="315468">
                <a:tc>
                  <a:txBody>
                    <a:bodyPr/>
                    <a:lstStyle/>
                    <a:p>
                      <a:pPr marL="0" marR="0" algn="ctr">
                        <a:lnSpc>
                          <a:spcPct val="115000"/>
                        </a:lnSpc>
                        <a:spcBef>
                          <a:spcPts val="0"/>
                        </a:spcBef>
                        <a:spcAft>
                          <a:spcPts val="0"/>
                        </a:spcAft>
                      </a:pPr>
                      <a:r>
                        <a:rPr lang="en-US" sz="1800">
                          <a:solidFill>
                            <a:schemeClr val="tx1"/>
                          </a:solidFill>
                          <a:effectLst/>
                        </a:rPr>
                        <a:t> </a:t>
                      </a:r>
                      <a:endParaRPr lang="en-US" sz="1800">
                        <a:solidFill>
                          <a:schemeClr val="tx1"/>
                        </a:solidFill>
                        <a:effectLst/>
                        <a:latin typeface="Calibri"/>
                        <a:ea typeface="Calibri"/>
                        <a:cs typeface="Times New Roman"/>
                      </a:endParaRPr>
                    </a:p>
                  </a:txBody>
                  <a:tcPr marL="68580" marR="68580" marT="0" marB="0">
                    <a:solidFill>
                      <a:schemeClr val="bg1"/>
                    </a:solidFill>
                  </a:tcPr>
                </a:tc>
                <a:extLst>
                  <a:ext uri="{0D108BD9-81ED-4DB2-BD59-A6C34878D82A}">
                    <a16:rowId xmlns="" xmlns:a16="http://schemas.microsoft.com/office/drawing/2014/main" val="10006"/>
                  </a:ext>
                </a:extLst>
              </a:tr>
              <a:tr h="315468">
                <a:tc>
                  <a:txBody>
                    <a:bodyPr/>
                    <a:lstStyle/>
                    <a:p>
                      <a:pPr marL="0" marR="0" algn="ctr">
                        <a:lnSpc>
                          <a:spcPct val="115000"/>
                        </a:lnSpc>
                        <a:spcBef>
                          <a:spcPts val="0"/>
                        </a:spcBef>
                        <a:spcAft>
                          <a:spcPts val="0"/>
                        </a:spcAft>
                      </a:pPr>
                      <a:r>
                        <a:rPr lang="en-US" sz="1800" dirty="0">
                          <a:solidFill>
                            <a:schemeClr val="tx1"/>
                          </a:solidFill>
                          <a:effectLst/>
                        </a:rPr>
                        <a:t> </a:t>
                      </a:r>
                      <a:endParaRPr lang="en-US" sz="1800" dirty="0">
                        <a:solidFill>
                          <a:schemeClr val="tx1"/>
                        </a:solidFill>
                        <a:effectLst/>
                        <a:latin typeface="Calibri"/>
                        <a:ea typeface="Calibri"/>
                        <a:cs typeface="Times New Roman"/>
                      </a:endParaRPr>
                    </a:p>
                  </a:txBody>
                  <a:tcPr marL="68580" marR="68580" marT="0" marB="0">
                    <a:solidFill>
                      <a:schemeClr val="bg1"/>
                    </a:solidFill>
                  </a:tcPr>
                </a:tc>
                <a:extLst>
                  <a:ext uri="{0D108BD9-81ED-4DB2-BD59-A6C34878D82A}">
                    <a16:rowId xmlns="" xmlns:a16="http://schemas.microsoft.com/office/drawing/2014/main" val="10007"/>
                  </a:ext>
                </a:extLst>
              </a:tr>
              <a:tr h="315468">
                <a:tc>
                  <a:txBody>
                    <a:bodyPr/>
                    <a:lstStyle/>
                    <a:p>
                      <a:pPr marL="0" marR="0" algn="ctr">
                        <a:lnSpc>
                          <a:spcPct val="115000"/>
                        </a:lnSpc>
                        <a:spcBef>
                          <a:spcPts val="0"/>
                        </a:spcBef>
                        <a:spcAft>
                          <a:spcPts val="0"/>
                        </a:spcAft>
                      </a:pPr>
                      <a:r>
                        <a:rPr lang="en-US" sz="1800">
                          <a:solidFill>
                            <a:schemeClr val="tx1"/>
                          </a:solidFill>
                          <a:effectLst/>
                        </a:rPr>
                        <a:t>168</a:t>
                      </a:r>
                      <a:endParaRPr lang="en-US" sz="1800">
                        <a:solidFill>
                          <a:schemeClr val="tx1"/>
                        </a:solidFill>
                        <a:effectLst/>
                        <a:latin typeface="Calibri"/>
                        <a:ea typeface="Calibri"/>
                        <a:cs typeface="Times New Roman"/>
                      </a:endParaRPr>
                    </a:p>
                  </a:txBody>
                  <a:tcPr marL="68580" marR="68580" marT="0" marB="0">
                    <a:solidFill>
                      <a:schemeClr val="bg1"/>
                    </a:solidFill>
                  </a:tcPr>
                </a:tc>
                <a:extLst>
                  <a:ext uri="{0D108BD9-81ED-4DB2-BD59-A6C34878D82A}">
                    <a16:rowId xmlns="" xmlns:a16="http://schemas.microsoft.com/office/drawing/2014/main" val="10008"/>
                  </a:ext>
                </a:extLst>
              </a:tr>
              <a:tr h="315468">
                <a:tc>
                  <a:txBody>
                    <a:bodyPr/>
                    <a:lstStyle/>
                    <a:p>
                      <a:pPr marL="0" marR="0" algn="ctr">
                        <a:lnSpc>
                          <a:spcPct val="115000"/>
                        </a:lnSpc>
                        <a:spcBef>
                          <a:spcPts val="0"/>
                        </a:spcBef>
                        <a:spcAft>
                          <a:spcPts val="0"/>
                        </a:spcAft>
                      </a:pPr>
                      <a:r>
                        <a:rPr lang="en-US" sz="1800">
                          <a:solidFill>
                            <a:schemeClr val="tx1"/>
                          </a:solidFill>
                          <a:effectLst/>
                        </a:rPr>
                        <a:t> </a:t>
                      </a:r>
                      <a:endParaRPr lang="en-US" sz="1800">
                        <a:solidFill>
                          <a:schemeClr val="tx1"/>
                        </a:solidFill>
                        <a:effectLst/>
                        <a:latin typeface="Calibri"/>
                        <a:ea typeface="Calibri"/>
                        <a:cs typeface="Times New Roman"/>
                      </a:endParaRPr>
                    </a:p>
                  </a:txBody>
                  <a:tcPr marL="68580" marR="68580" marT="0" marB="0">
                    <a:solidFill>
                      <a:schemeClr val="bg1"/>
                    </a:solidFill>
                  </a:tcPr>
                </a:tc>
                <a:extLst>
                  <a:ext uri="{0D108BD9-81ED-4DB2-BD59-A6C34878D82A}">
                    <a16:rowId xmlns="" xmlns:a16="http://schemas.microsoft.com/office/drawing/2014/main" val="10009"/>
                  </a:ext>
                </a:extLst>
              </a:tr>
              <a:tr h="315468">
                <a:tc>
                  <a:txBody>
                    <a:bodyPr/>
                    <a:lstStyle/>
                    <a:p>
                      <a:pPr marL="0" marR="0" algn="ctr">
                        <a:lnSpc>
                          <a:spcPct val="115000"/>
                        </a:lnSpc>
                        <a:spcBef>
                          <a:spcPts val="0"/>
                        </a:spcBef>
                        <a:spcAft>
                          <a:spcPts val="0"/>
                        </a:spcAft>
                      </a:pPr>
                      <a:r>
                        <a:rPr lang="en-US" sz="1800">
                          <a:solidFill>
                            <a:schemeClr val="tx1"/>
                          </a:solidFill>
                          <a:effectLst/>
                        </a:rPr>
                        <a:t>167</a:t>
                      </a:r>
                      <a:endParaRPr lang="en-US" sz="1800">
                        <a:solidFill>
                          <a:schemeClr val="tx1"/>
                        </a:solidFill>
                        <a:effectLst/>
                        <a:latin typeface="Calibri"/>
                        <a:ea typeface="Calibri"/>
                        <a:cs typeface="Times New Roman"/>
                      </a:endParaRPr>
                    </a:p>
                  </a:txBody>
                  <a:tcPr marL="68580" marR="68580" marT="0" marB="0">
                    <a:solidFill>
                      <a:schemeClr val="bg1"/>
                    </a:solidFill>
                  </a:tcPr>
                </a:tc>
                <a:extLst>
                  <a:ext uri="{0D108BD9-81ED-4DB2-BD59-A6C34878D82A}">
                    <a16:rowId xmlns="" xmlns:a16="http://schemas.microsoft.com/office/drawing/2014/main" val="10010"/>
                  </a:ext>
                </a:extLst>
              </a:tr>
              <a:tr h="315468">
                <a:tc>
                  <a:txBody>
                    <a:bodyPr/>
                    <a:lstStyle/>
                    <a:p>
                      <a:pPr marL="0" marR="0" algn="ctr">
                        <a:lnSpc>
                          <a:spcPct val="115000"/>
                        </a:lnSpc>
                        <a:spcBef>
                          <a:spcPts val="0"/>
                        </a:spcBef>
                        <a:spcAft>
                          <a:spcPts val="0"/>
                        </a:spcAft>
                      </a:pPr>
                      <a:r>
                        <a:rPr lang="en-US" sz="1800">
                          <a:solidFill>
                            <a:schemeClr val="tx1"/>
                          </a:solidFill>
                          <a:effectLst/>
                        </a:rPr>
                        <a:t>166-37</a:t>
                      </a:r>
                      <a:endParaRPr lang="en-US" sz="1800">
                        <a:solidFill>
                          <a:schemeClr val="tx1"/>
                        </a:solidFill>
                        <a:effectLst/>
                        <a:latin typeface="Calibri"/>
                        <a:ea typeface="Calibri"/>
                        <a:cs typeface="Times New Roman"/>
                      </a:endParaRPr>
                    </a:p>
                  </a:txBody>
                  <a:tcPr marL="68580" marR="68580" marT="0" marB="0">
                    <a:solidFill>
                      <a:schemeClr val="bg1"/>
                    </a:solidFill>
                  </a:tcPr>
                </a:tc>
                <a:extLst>
                  <a:ext uri="{0D108BD9-81ED-4DB2-BD59-A6C34878D82A}">
                    <a16:rowId xmlns="" xmlns:a16="http://schemas.microsoft.com/office/drawing/2014/main" val="10011"/>
                  </a:ext>
                </a:extLst>
              </a:tr>
              <a:tr h="315468">
                <a:tc>
                  <a:txBody>
                    <a:bodyPr/>
                    <a:lstStyle/>
                    <a:p>
                      <a:pPr marL="0" marR="0" algn="ctr">
                        <a:lnSpc>
                          <a:spcPct val="115000"/>
                        </a:lnSpc>
                        <a:spcBef>
                          <a:spcPts val="0"/>
                        </a:spcBef>
                        <a:spcAft>
                          <a:spcPts val="0"/>
                        </a:spcAft>
                      </a:pPr>
                      <a:r>
                        <a:rPr lang="en-US" sz="1800">
                          <a:solidFill>
                            <a:schemeClr val="tx1"/>
                          </a:solidFill>
                          <a:effectLst/>
                        </a:rPr>
                        <a:t>37-4AD</a:t>
                      </a:r>
                      <a:endParaRPr lang="en-US" sz="1800">
                        <a:solidFill>
                          <a:schemeClr val="tx1"/>
                        </a:solidFill>
                        <a:effectLst/>
                        <a:latin typeface="Calibri"/>
                        <a:ea typeface="Calibri"/>
                        <a:cs typeface="Times New Roman"/>
                      </a:endParaRPr>
                    </a:p>
                  </a:txBody>
                  <a:tcPr marL="68580" marR="68580" marT="0" marB="0">
                    <a:solidFill>
                      <a:schemeClr val="bg1"/>
                    </a:solidFill>
                  </a:tcPr>
                </a:tc>
                <a:extLst>
                  <a:ext uri="{0D108BD9-81ED-4DB2-BD59-A6C34878D82A}">
                    <a16:rowId xmlns="" xmlns:a16="http://schemas.microsoft.com/office/drawing/2014/main" val="10012"/>
                  </a:ext>
                </a:extLst>
              </a:tr>
              <a:tr h="315468">
                <a:tc>
                  <a:txBody>
                    <a:bodyPr/>
                    <a:lstStyle/>
                    <a:p>
                      <a:pPr marL="0" marR="0" algn="ctr">
                        <a:lnSpc>
                          <a:spcPct val="115000"/>
                        </a:lnSpc>
                        <a:spcBef>
                          <a:spcPts val="0"/>
                        </a:spcBef>
                        <a:spcAft>
                          <a:spcPts val="0"/>
                        </a:spcAft>
                      </a:pPr>
                      <a:r>
                        <a:rPr lang="en-US" sz="1800">
                          <a:solidFill>
                            <a:schemeClr val="tx1"/>
                          </a:solidFill>
                          <a:effectLst/>
                        </a:rPr>
                        <a:t>31 BC</a:t>
                      </a:r>
                      <a:endParaRPr lang="en-US" sz="1800">
                        <a:solidFill>
                          <a:schemeClr val="tx1"/>
                        </a:solidFill>
                        <a:effectLst/>
                        <a:latin typeface="Calibri"/>
                        <a:ea typeface="Calibri"/>
                        <a:cs typeface="Times New Roman"/>
                      </a:endParaRPr>
                    </a:p>
                  </a:txBody>
                  <a:tcPr marL="68580" marR="68580" marT="0" marB="0">
                    <a:solidFill>
                      <a:schemeClr val="bg1"/>
                    </a:solidFill>
                  </a:tcPr>
                </a:tc>
                <a:extLst>
                  <a:ext uri="{0D108BD9-81ED-4DB2-BD59-A6C34878D82A}">
                    <a16:rowId xmlns="" xmlns:a16="http://schemas.microsoft.com/office/drawing/2014/main" val="10013"/>
                  </a:ext>
                </a:extLst>
              </a:tr>
              <a:tr h="315468">
                <a:tc>
                  <a:txBody>
                    <a:bodyPr/>
                    <a:lstStyle/>
                    <a:p>
                      <a:pPr marL="0" marR="0" algn="ctr">
                        <a:lnSpc>
                          <a:spcPct val="115000"/>
                        </a:lnSpc>
                        <a:spcBef>
                          <a:spcPts val="0"/>
                        </a:spcBef>
                        <a:spcAft>
                          <a:spcPts val="0"/>
                        </a:spcAft>
                      </a:pPr>
                      <a:r>
                        <a:rPr lang="en-US" sz="1800">
                          <a:solidFill>
                            <a:schemeClr val="tx1"/>
                          </a:solidFill>
                          <a:effectLst/>
                        </a:rPr>
                        <a:t> </a:t>
                      </a:r>
                      <a:endParaRPr lang="en-US" sz="1800">
                        <a:solidFill>
                          <a:schemeClr val="tx1"/>
                        </a:solidFill>
                        <a:effectLst/>
                        <a:latin typeface="Calibri"/>
                        <a:ea typeface="Calibri"/>
                        <a:cs typeface="Times New Roman"/>
                      </a:endParaRPr>
                    </a:p>
                  </a:txBody>
                  <a:tcPr marL="68580" marR="68580" marT="0" marB="0">
                    <a:solidFill>
                      <a:schemeClr val="bg1"/>
                    </a:solidFill>
                  </a:tcPr>
                </a:tc>
                <a:extLst>
                  <a:ext uri="{0D108BD9-81ED-4DB2-BD59-A6C34878D82A}">
                    <a16:rowId xmlns="" xmlns:a16="http://schemas.microsoft.com/office/drawing/2014/main" val="10014"/>
                  </a:ext>
                </a:extLst>
              </a:tr>
              <a:tr h="315468">
                <a:tc>
                  <a:txBody>
                    <a:bodyPr/>
                    <a:lstStyle/>
                    <a:p>
                      <a:pPr marL="0" marR="0" algn="ctr">
                        <a:lnSpc>
                          <a:spcPct val="115000"/>
                        </a:lnSpc>
                        <a:spcBef>
                          <a:spcPts val="0"/>
                        </a:spcBef>
                        <a:spcAft>
                          <a:spcPts val="0"/>
                        </a:spcAft>
                      </a:pPr>
                      <a:r>
                        <a:rPr lang="en-US" sz="1800" dirty="0">
                          <a:solidFill>
                            <a:schemeClr val="tx1"/>
                          </a:solidFill>
                          <a:effectLst/>
                        </a:rPr>
                        <a:t>14 AD</a:t>
                      </a:r>
                      <a:endParaRPr lang="en-US" sz="1800" dirty="0">
                        <a:solidFill>
                          <a:schemeClr val="tx1"/>
                        </a:solidFill>
                        <a:effectLst/>
                        <a:latin typeface="Calibri"/>
                        <a:ea typeface="Calibri"/>
                        <a:cs typeface="Times New Roman"/>
                      </a:endParaRPr>
                    </a:p>
                  </a:txBody>
                  <a:tcPr marL="68580" marR="68580" marT="0" marB="0">
                    <a:solidFill>
                      <a:schemeClr val="bg1"/>
                    </a:solidFill>
                  </a:tcPr>
                </a:tc>
                <a:extLst>
                  <a:ext uri="{0D108BD9-81ED-4DB2-BD59-A6C34878D82A}">
                    <a16:rowId xmlns="" xmlns:a16="http://schemas.microsoft.com/office/drawing/2014/main" val="10015"/>
                  </a:ext>
                </a:extLst>
              </a:tr>
            </a:tbl>
          </a:graphicData>
        </a:graphic>
      </p:graphicFrame>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554" y="3696115"/>
            <a:ext cx="2999630" cy="2262879"/>
          </a:xfrm>
          <a:prstGeom prst="rect">
            <a:avLst/>
          </a:prstGeom>
        </p:spPr>
      </p:pic>
      <p:sp>
        <p:nvSpPr>
          <p:cNvPr id="9" name="TextBox 8"/>
          <p:cNvSpPr txBox="1"/>
          <p:nvPr/>
        </p:nvSpPr>
        <p:spPr>
          <a:xfrm>
            <a:off x="4572003" y="4642887"/>
            <a:ext cx="1281185" cy="923330"/>
          </a:xfrm>
          <a:prstGeom prst="rect">
            <a:avLst/>
          </a:prstGeom>
          <a:noFill/>
        </p:spPr>
        <p:txBody>
          <a:bodyPr wrap="none" rtlCol="0">
            <a:spAutoFit/>
          </a:bodyPr>
          <a:lstStyle/>
          <a:p>
            <a:r>
              <a:rPr lang="en-US" dirty="0" err="1" smtClean="0"/>
              <a:t>Emperador</a:t>
            </a:r>
            <a:r>
              <a:rPr lang="en-US" dirty="0" smtClean="0"/>
              <a:t> </a:t>
            </a:r>
            <a:br>
              <a:rPr lang="en-US" dirty="0" smtClean="0"/>
            </a:br>
            <a:r>
              <a:rPr lang="en-US" dirty="0" smtClean="0"/>
              <a:t>Augusto</a:t>
            </a:r>
            <a:br>
              <a:rPr lang="en-US" dirty="0" smtClean="0"/>
            </a:br>
            <a:r>
              <a:rPr lang="en-US" dirty="0" smtClean="0"/>
              <a:t>4o </a:t>
            </a:r>
            <a:r>
              <a:rPr lang="en-US" dirty="0" err="1" smtClean="0"/>
              <a:t>reino</a:t>
            </a:r>
            <a:endParaRPr lang="en-US" dirty="0"/>
          </a:p>
        </p:txBody>
      </p:sp>
      <p:sp>
        <p:nvSpPr>
          <p:cNvPr id="11" name="TextBox 10"/>
          <p:cNvSpPr txBox="1"/>
          <p:nvPr/>
        </p:nvSpPr>
        <p:spPr>
          <a:xfrm>
            <a:off x="7490129" y="5131486"/>
            <a:ext cx="1653873" cy="646331"/>
          </a:xfrm>
          <a:prstGeom prst="rect">
            <a:avLst/>
          </a:prstGeom>
          <a:noFill/>
        </p:spPr>
        <p:txBody>
          <a:bodyPr wrap="square" rtlCol="0">
            <a:spAutoFit/>
          </a:bodyPr>
          <a:lstStyle>
            <a:defPPr>
              <a:defRPr lang="en-US"/>
            </a:defPPr>
            <a:lvl1pPr>
              <a:defRPr b="1">
                <a:solidFill>
                  <a:srgbClr val="0000CC"/>
                </a:solidFill>
              </a:defRPr>
            </a:lvl1pPr>
          </a:lstStyle>
          <a:p>
            <a:r>
              <a:rPr lang="en-US" dirty="0" err="1" smtClean="0"/>
              <a:t>Jesús</a:t>
            </a:r>
            <a:r>
              <a:rPr lang="en-US" dirty="0"/>
              <a:t> </a:t>
            </a:r>
            <a:r>
              <a:rPr lang="en-US" dirty="0" err="1" smtClean="0"/>
              <a:t>aprox</a:t>
            </a:r>
            <a:r>
              <a:rPr lang="en-US" dirty="0" smtClean="0"/>
              <a:t>. 18 </a:t>
            </a:r>
            <a:r>
              <a:rPr lang="en-US" dirty="0" err="1" smtClean="0"/>
              <a:t>años</a:t>
            </a:r>
            <a:r>
              <a:rPr lang="en-US" dirty="0" smtClean="0"/>
              <a:t> de </a:t>
            </a:r>
            <a:r>
              <a:rPr lang="en-US" dirty="0" err="1" smtClean="0"/>
              <a:t>edad</a:t>
            </a:r>
            <a:endParaRPr lang="en-US" dirty="0"/>
          </a:p>
        </p:txBody>
      </p:sp>
      <p:sp>
        <p:nvSpPr>
          <p:cNvPr id="20" name="TextBox 19"/>
          <p:cNvSpPr txBox="1"/>
          <p:nvPr/>
        </p:nvSpPr>
        <p:spPr>
          <a:xfrm>
            <a:off x="2922004" y="282568"/>
            <a:ext cx="1007121" cy="276999"/>
          </a:xfrm>
          <a:prstGeom prst="rect">
            <a:avLst/>
          </a:prstGeom>
          <a:solidFill>
            <a:schemeClr val="bg1"/>
          </a:solidFill>
        </p:spPr>
        <p:txBody>
          <a:bodyPr wrap="square" rtlCol="0">
            <a:spAutoFit/>
          </a:bodyPr>
          <a:lstStyle/>
          <a:p>
            <a:r>
              <a:rPr lang="es-ES" sz="1200" dirty="0" smtClean="0"/>
              <a:t>Observador</a:t>
            </a:r>
            <a:endParaRPr lang="en-US" sz="1200" dirty="0"/>
          </a:p>
        </p:txBody>
      </p:sp>
      <p:sp>
        <p:nvSpPr>
          <p:cNvPr id="21" name="TextBox 20"/>
          <p:cNvSpPr txBox="1"/>
          <p:nvPr/>
        </p:nvSpPr>
        <p:spPr>
          <a:xfrm>
            <a:off x="4600746" y="1885895"/>
            <a:ext cx="1007121" cy="646331"/>
          </a:xfrm>
          <a:prstGeom prst="rect">
            <a:avLst/>
          </a:prstGeom>
          <a:solidFill>
            <a:schemeClr val="bg1"/>
          </a:solidFill>
        </p:spPr>
        <p:txBody>
          <a:bodyPr wrap="square" rtlCol="0">
            <a:spAutoFit/>
          </a:bodyPr>
          <a:lstStyle/>
          <a:p>
            <a:r>
              <a:rPr lang="es-ES" sz="1200" dirty="0" smtClean="0"/>
              <a:t>Imagen verdadera del objetivo</a:t>
            </a:r>
            <a:endParaRPr lang="en-US" sz="1200" dirty="0"/>
          </a:p>
        </p:txBody>
      </p:sp>
      <p:sp>
        <p:nvSpPr>
          <p:cNvPr id="22" name="TextBox 21"/>
          <p:cNvSpPr txBox="1"/>
          <p:nvPr/>
        </p:nvSpPr>
        <p:spPr>
          <a:xfrm>
            <a:off x="5135636" y="4032146"/>
            <a:ext cx="1007121" cy="461665"/>
          </a:xfrm>
          <a:prstGeom prst="rect">
            <a:avLst/>
          </a:prstGeom>
          <a:solidFill>
            <a:schemeClr val="bg1"/>
          </a:solidFill>
        </p:spPr>
        <p:txBody>
          <a:bodyPr wrap="square" rtlCol="0">
            <a:spAutoFit/>
          </a:bodyPr>
          <a:lstStyle/>
          <a:p>
            <a:r>
              <a:rPr lang="es-ES" sz="1200" dirty="0" smtClean="0"/>
              <a:t>Muestra bajo examinación</a:t>
            </a:r>
            <a:endParaRPr lang="en-US" sz="1200" dirty="0"/>
          </a:p>
        </p:txBody>
      </p:sp>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9758" y="4051616"/>
            <a:ext cx="909606" cy="963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2040969" y="4021693"/>
            <a:ext cx="978153" cy="369332"/>
          </a:xfrm>
          <a:prstGeom prst="rect">
            <a:avLst/>
          </a:prstGeom>
          <a:solidFill>
            <a:schemeClr val="bg1"/>
          </a:solidFill>
        </p:spPr>
        <p:txBody>
          <a:bodyPr wrap="none" rtlCol="0">
            <a:spAutoFit/>
          </a:bodyPr>
          <a:lstStyle>
            <a:defPPr>
              <a:defRPr lang="en-US"/>
            </a:defPPr>
            <a:lvl1pPr>
              <a:defRPr b="1">
                <a:solidFill>
                  <a:srgbClr val="0000CC"/>
                </a:solidFill>
              </a:defRPr>
            </a:lvl1pPr>
          </a:lstStyle>
          <a:p>
            <a:r>
              <a:rPr lang="en-US" dirty="0" err="1" smtClean="0"/>
              <a:t>Visiones</a:t>
            </a:r>
            <a:endParaRPr lang="en-US" dirty="0"/>
          </a:p>
        </p:txBody>
      </p:sp>
      <p:sp>
        <p:nvSpPr>
          <p:cNvPr id="27" name="TextBox 26"/>
          <p:cNvSpPr txBox="1"/>
          <p:nvPr/>
        </p:nvSpPr>
        <p:spPr>
          <a:xfrm>
            <a:off x="431370" y="259444"/>
            <a:ext cx="2472335" cy="2031325"/>
          </a:xfrm>
          <a:prstGeom prst="rect">
            <a:avLst/>
          </a:prstGeom>
          <a:noFill/>
        </p:spPr>
        <p:txBody>
          <a:bodyPr wrap="square" rtlCol="0">
            <a:spAutoFit/>
          </a:bodyPr>
          <a:lstStyle/>
          <a:p>
            <a:r>
              <a:rPr lang="en-US" b="1" dirty="0">
                <a:solidFill>
                  <a:prstClr val="black"/>
                </a:solidFill>
              </a:rPr>
              <a:t>Daniel </a:t>
            </a:r>
            <a:r>
              <a:rPr lang="en-US" b="1" dirty="0" smtClean="0">
                <a:solidFill>
                  <a:prstClr val="black"/>
                </a:solidFill>
              </a:rPr>
              <a:t>10:14 (NBLA) </a:t>
            </a:r>
            <a:r>
              <a:rPr lang="en-US" dirty="0">
                <a:solidFill>
                  <a:prstClr val="black"/>
                </a:solidFill>
              </a:rPr>
              <a:t/>
            </a:r>
            <a:br>
              <a:rPr lang="en-US" dirty="0">
                <a:solidFill>
                  <a:prstClr val="black"/>
                </a:solidFill>
              </a:rPr>
            </a:br>
            <a:r>
              <a:rPr lang="en-US" baseline="30000" dirty="0" smtClean="0">
                <a:solidFill>
                  <a:prstClr val="black"/>
                </a:solidFill>
              </a:rPr>
              <a:t>14</a:t>
            </a:r>
            <a:r>
              <a:rPr lang="es-ES" dirty="0" smtClean="0">
                <a:solidFill>
                  <a:prstClr val="black"/>
                </a:solidFill>
              </a:rPr>
              <a:t>Y </a:t>
            </a:r>
            <a:r>
              <a:rPr lang="es-ES" dirty="0">
                <a:solidFill>
                  <a:prstClr val="black"/>
                </a:solidFill>
              </a:rPr>
              <a:t>he venido para darte a conocer lo que sucederá a tu pueblo al final de los días, porque la visión es para días aún lejanos</a:t>
            </a:r>
            <a:r>
              <a:rPr lang="en-US" dirty="0">
                <a:solidFill>
                  <a:prstClr val="black"/>
                </a:solidFill>
              </a:rPr>
              <a:t>  </a:t>
            </a:r>
          </a:p>
        </p:txBody>
      </p:sp>
      <p:sp>
        <p:nvSpPr>
          <p:cNvPr id="28" name="TextBox 27"/>
          <p:cNvSpPr txBox="1"/>
          <p:nvPr/>
        </p:nvSpPr>
        <p:spPr>
          <a:xfrm>
            <a:off x="249762" y="2783982"/>
            <a:ext cx="2207191" cy="1200329"/>
          </a:xfrm>
          <a:prstGeom prst="rect">
            <a:avLst/>
          </a:prstGeom>
          <a:solidFill>
            <a:schemeClr val="tx1"/>
          </a:solidFill>
        </p:spPr>
        <p:txBody>
          <a:bodyPr wrap="square" rtlCol="0">
            <a:spAutoFit/>
          </a:bodyPr>
          <a:lstStyle/>
          <a:p>
            <a:pPr algn="ctr" defTabSz="914400"/>
            <a:r>
              <a:rPr lang="en-US" dirty="0" err="1" smtClean="0">
                <a:solidFill>
                  <a:srgbClr val="FFFF00"/>
                </a:solidFill>
              </a:rPr>
              <a:t>Libro</a:t>
            </a:r>
            <a:r>
              <a:rPr lang="en-US" dirty="0" smtClean="0">
                <a:solidFill>
                  <a:srgbClr val="FFFF00"/>
                </a:solidFill>
              </a:rPr>
              <a:t> de Daniel, </a:t>
            </a:r>
            <a:r>
              <a:rPr lang="en-US" dirty="0" err="1" smtClean="0">
                <a:solidFill>
                  <a:srgbClr val="FFFF00"/>
                </a:solidFill>
              </a:rPr>
              <a:t>una</a:t>
            </a:r>
            <a:r>
              <a:rPr lang="en-US" dirty="0" smtClean="0">
                <a:solidFill>
                  <a:srgbClr val="FFFF00"/>
                </a:solidFill>
              </a:rPr>
              <a:t> </a:t>
            </a:r>
            <a:r>
              <a:rPr lang="en-US" dirty="0" err="1" smtClean="0">
                <a:solidFill>
                  <a:srgbClr val="FFFF00"/>
                </a:solidFill>
              </a:rPr>
              <a:t>guía</a:t>
            </a:r>
            <a:r>
              <a:rPr lang="en-US" dirty="0" smtClean="0">
                <a:solidFill>
                  <a:srgbClr val="FFFF00"/>
                </a:solidFill>
              </a:rPr>
              <a:t> de </a:t>
            </a:r>
            <a:r>
              <a:rPr lang="en-US" dirty="0" err="1" smtClean="0">
                <a:solidFill>
                  <a:srgbClr val="FFFF00"/>
                </a:solidFill>
              </a:rPr>
              <a:t>supervivencia</a:t>
            </a:r>
            <a:r>
              <a:rPr lang="en-US" dirty="0" smtClean="0">
                <a:solidFill>
                  <a:srgbClr val="FFFF00"/>
                </a:solidFill>
              </a:rPr>
              <a:t> para Entre </a:t>
            </a:r>
            <a:r>
              <a:rPr lang="en-US" dirty="0" err="1" smtClean="0">
                <a:solidFill>
                  <a:srgbClr val="FFFF00"/>
                </a:solidFill>
              </a:rPr>
              <a:t>los</a:t>
            </a:r>
            <a:r>
              <a:rPr lang="en-US" dirty="0" smtClean="0">
                <a:solidFill>
                  <a:srgbClr val="FFFF00"/>
                </a:solidFill>
              </a:rPr>
              <a:t> </a:t>
            </a:r>
            <a:r>
              <a:rPr lang="en-US" dirty="0" err="1" smtClean="0">
                <a:solidFill>
                  <a:srgbClr val="FFFF00"/>
                </a:solidFill>
              </a:rPr>
              <a:t>Testamentos</a:t>
            </a:r>
            <a:endParaRPr lang="en-US" dirty="0">
              <a:solidFill>
                <a:srgbClr val="FFFF00"/>
              </a:solidFill>
            </a:endParaRPr>
          </a:p>
        </p:txBody>
      </p:sp>
    </p:spTree>
    <p:extLst>
      <p:ext uri="{BB962C8B-B14F-4D97-AF65-F5344CB8AC3E}">
        <p14:creationId xmlns:p14="http://schemas.microsoft.com/office/powerpoint/2010/main" val="2897519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326" y="238393"/>
            <a:ext cx="8229600" cy="571235"/>
          </a:xfrm>
        </p:spPr>
        <p:txBody>
          <a:bodyPr>
            <a:normAutofit fontScale="90000"/>
          </a:bodyPr>
          <a:lstStyle/>
          <a:p>
            <a:r>
              <a:rPr lang="en-US" b="1" dirty="0" err="1" smtClean="0">
                <a:solidFill>
                  <a:srgbClr val="FFFF00"/>
                </a:solidFill>
                <a:effectLst>
                  <a:outerShdw blurRad="38100" dist="38100" dir="2700000" algn="tl">
                    <a:srgbClr val="000000">
                      <a:alpha val="43137"/>
                    </a:srgbClr>
                  </a:outerShdw>
                </a:effectLst>
              </a:rPr>
              <a:t>Contenido</a:t>
            </a:r>
            <a:r>
              <a:rPr lang="en-US" b="1" dirty="0" smtClean="0">
                <a:solidFill>
                  <a:srgbClr val="FFFF00"/>
                </a:solidFill>
                <a:effectLst>
                  <a:outerShdw blurRad="38100" dist="38100" dir="2700000" algn="tl">
                    <a:srgbClr val="000000">
                      <a:alpha val="43137"/>
                    </a:srgbClr>
                  </a:outerShdw>
                </a:effectLst>
              </a:rPr>
              <a:t> de </a:t>
            </a:r>
            <a:r>
              <a:rPr lang="en-US" b="1" dirty="0" err="1" smtClean="0">
                <a:solidFill>
                  <a:srgbClr val="FFFF00"/>
                </a:solidFill>
                <a:effectLst>
                  <a:outerShdw blurRad="38100" dist="38100" dir="2700000" algn="tl">
                    <a:srgbClr val="000000">
                      <a:alpha val="43137"/>
                    </a:srgbClr>
                  </a:outerShdw>
                </a:effectLst>
              </a:rPr>
              <a:t>los</a:t>
            </a:r>
            <a:r>
              <a:rPr lang="en-US" b="1" dirty="0" smtClean="0">
                <a:solidFill>
                  <a:srgbClr val="FFFF00"/>
                </a:solidFill>
                <a:effectLst>
                  <a:outerShdw blurRad="38100" dist="38100" dir="2700000" algn="tl">
                    <a:srgbClr val="000000">
                      <a:alpha val="43137"/>
                    </a:srgbClr>
                  </a:outerShdw>
                </a:effectLst>
              </a:rPr>
              <a:t> </a:t>
            </a:r>
            <a:r>
              <a:rPr lang="en-US" b="1" dirty="0" err="1" smtClean="0">
                <a:solidFill>
                  <a:srgbClr val="FFFF00"/>
                </a:solidFill>
                <a:effectLst>
                  <a:outerShdw blurRad="38100" dist="38100" dir="2700000" algn="tl">
                    <a:srgbClr val="000000">
                      <a:alpha val="43137"/>
                    </a:srgbClr>
                  </a:outerShdw>
                </a:effectLst>
              </a:rPr>
              <a:t>capítulos</a:t>
            </a:r>
            <a:endParaRPr lang="en-US" b="1" dirty="0">
              <a:solidFill>
                <a:srgbClr val="FFFF00"/>
              </a:solidFill>
              <a:effectLst>
                <a:outerShdw blurRad="38100" dist="38100" dir="2700000" algn="tl">
                  <a:srgbClr val="000000">
                    <a:alpha val="43137"/>
                  </a:srgbClr>
                </a:outerShdw>
              </a:effectLst>
            </a:endParaRPr>
          </a:p>
        </p:txBody>
      </p:sp>
      <p:sp>
        <p:nvSpPr>
          <p:cNvPr id="3" name="TextBox 2"/>
          <p:cNvSpPr txBox="1"/>
          <p:nvPr/>
        </p:nvSpPr>
        <p:spPr>
          <a:xfrm>
            <a:off x="381000" y="1181104"/>
            <a:ext cx="8534400" cy="4524315"/>
          </a:xfrm>
          <a:prstGeom prst="rect">
            <a:avLst/>
          </a:prstGeom>
          <a:noFill/>
        </p:spPr>
        <p:txBody>
          <a:bodyPr wrap="square" rtlCol="0">
            <a:spAutoFit/>
          </a:bodyPr>
          <a:lstStyle/>
          <a:p>
            <a:pPr defTabSz="609600">
              <a:tabLst>
                <a:tab pos="1601788" algn="l"/>
              </a:tabLst>
            </a:pPr>
            <a:r>
              <a:rPr lang="en-US" sz="2400" b="1" i="1" u="sng" dirty="0" err="1" smtClean="0"/>
              <a:t>Capítulo</a:t>
            </a:r>
            <a:r>
              <a:rPr lang="en-US" sz="2400" dirty="0"/>
              <a:t>		</a:t>
            </a:r>
            <a:r>
              <a:rPr lang="en-US" sz="2400" b="1" i="1" u="sng" dirty="0"/>
              <a:t>Content</a:t>
            </a:r>
            <a:endParaRPr lang="en-US" sz="2400" b="1" i="1" dirty="0"/>
          </a:p>
          <a:p>
            <a:pPr defTabSz="609600">
              <a:tabLst>
                <a:tab pos="1601788" algn="l"/>
                <a:tab pos="1997075" algn="l"/>
              </a:tabLst>
            </a:pPr>
            <a:r>
              <a:rPr lang="en-US" sz="2400" dirty="0" smtClean="0"/>
              <a:t>____ 1</a:t>
            </a:r>
            <a:r>
              <a:rPr lang="en-US" sz="2400" dirty="0"/>
              <a:t>	</a:t>
            </a:r>
            <a:r>
              <a:rPr lang="en-US" sz="2400" dirty="0" smtClean="0"/>
              <a:t>a</a:t>
            </a:r>
            <a:r>
              <a:rPr lang="en-US" sz="2400" dirty="0"/>
              <a:t>.  </a:t>
            </a:r>
            <a:r>
              <a:rPr lang="en-US" sz="2400" dirty="0" smtClean="0"/>
              <a:t>Los amigos de Daniel </a:t>
            </a:r>
            <a:r>
              <a:rPr lang="en-US" sz="2400" dirty="0" err="1" smtClean="0"/>
              <a:t>en</a:t>
            </a:r>
            <a:r>
              <a:rPr lang="en-US" sz="2400" dirty="0" smtClean="0"/>
              <a:t> el </a:t>
            </a:r>
            <a:r>
              <a:rPr lang="en-US" sz="2400" dirty="0" err="1" smtClean="0"/>
              <a:t>horno</a:t>
            </a:r>
            <a:r>
              <a:rPr lang="en-US" sz="2400" dirty="0" smtClean="0"/>
              <a:t> de </a:t>
            </a:r>
            <a:r>
              <a:rPr lang="en-US" sz="2400" dirty="0" err="1" smtClean="0"/>
              <a:t>fuego</a:t>
            </a:r>
            <a:endParaRPr lang="en-US" sz="2400" dirty="0"/>
          </a:p>
          <a:p>
            <a:pPr defTabSz="609600">
              <a:tabLst>
                <a:tab pos="1601788" algn="l"/>
                <a:tab pos="1997075" algn="l"/>
              </a:tabLst>
            </a:pPr>
            <a:r>
              <a:rPr lang="en-US" sz="2400" dirty="0"/>
              <a:t>____ </a:t>
            </a:r>
            <a:r>
              <a:rPr lang="en-US" sz="2400" dirty="0" smtClean="0"/>
              <a:t>2</a:t>
            </a:r>
            <a:r>
              <a:rPr lang="en-US" sz="2400" dirty="0"/>
              <a:t>	</a:t>
            </a:r>
            <a:r>
              <a:rPr lang="en-US" sz="2400" dirty="0" smtClean="0"/>
              <a:t>b</a:t>
            </a:r>
            <a:r>
              <a:rPr lang="en-US" sz="2400" dirty="0"/>
              <a:t>.  </a:t>
            </a:r>
            <a:r>
              <a:rPr lang="en-US" sz="2400" dirty="0" smtClean="0"/>
              <a:t>La </a:t>
            </a:r>
            <a:r>
              <a:rPr lang="en-US" sz="2400" dirty="0" err="1" smtClean="0"/>
              <a:t>visión</a:t>
            </a:r>
            <a:r>
              <a:rPr lang="en-US" sz="2400" dirty="0" smtClean="0"/>
              <a:t> final de Daniel </a:t>
            </a:r>
            <a:r>
              <a:rPr lang="en-US" sz="2400" dirty="0" err="1" smtClean="0"/>
              <a:t>sobre</a:t>
            </a:r>
            <a:r>
              <a:rPr lang="en-US" sz="2400" dirty="0" smtClean="0"/>
              <a:t> </a:t>
            </a:r>
            <a:r>
              <a:rPr lang="en-US" sz="2400" dirty="0" err="1" smtClean="0"/>
              <a:t>los</a:t>
            </a:r>
            <a:r>
              <a:rPr lang="en-US" sz="2400" dirty="0" smtClean="0"/>
              <a:t> “</a:t>
            </a:r>
            <a:r>
              <a:rPr lang="en-US" sz="2400" dirty="0" err="1" smtClean="0"/>
              <a:t>días</a:t>
            </a:r>
            <a:r>
              <a:rPr lang="en-US" sz="2400" dirty="0" smtClean="0"/>
              <a:t> del fin”</a:t>
            </a:r>
            <a:endParaRPr lang="en-US" sz="2400" dirty="0"/>
          </a:p>
          <a:p>
            <a:pPr defTabSz="609600">
              <a:tabLst>
                <a:tab pos="1601788" algn="l"/>
                <a:tab pos="1997075" algn="l"/>
              </a:tabLst>
            </a:pPr>
            <a:r>
              <a:rPr lang="en-US" sz="2400" dirty="0"/>
              <a:t>____ </a:t>
            </a:r>
            <a:r>
              <a:rPr lang="en-US" sz="2400" dirty="0" smtClean="0"/>
              <a:t>3</a:t>
            </a:r>
            <a:r>
              <a:rPr lang="en-US" sz="2400" dirty="0"/>
              <a:t>	</a:t>
            </a:r>
            <a:r>
              <a:rPr lang="en-US" sz="2400" dirty="0" smtClean="0"/>
              <a:t>c.	La </a:t>
            </a:r>
            <a:r>
              <a:rPr lang="en-US" sz="2400" dirty="0" err="1" smtClean="0"/>
              <a:t>visión</a:t>
            </a:r>
            <a:r>
              <a:rPr lang="en-US" sz="2400" dirty="0" smtClean="0"/>
              <a:t> de Daniel del </a:t>
            </a:r>
            <a:r>
              <a:rPr lang="en-US" sz="2400" dirty="0" err="1" smtClean="0"/>
              <a:t>carnero</a:t>
            </a:r>
            <a:r>
              <a:rPr lang="en-US" sz="2400" dirty="0" smtClean="0"/>
              <a:t> y el macho </a:t>
            </a:r>
            <a:r>
              <a:rPr lang="en-US" sz="2400" dirty="0" err="1" smtClean="0"/>
              <a:t>cabrío</a:t>
            </a:r>
            <a:endParaRPr lang="en-US" sz="2400" dirty="0"/>
          </a:p>
          <a:p>
            <a:pPr defTabSz="609600">
              <a:tabLst>
                <a:tab pos="1601788" algn="l"/>
                <a:tab pos="1997075" algn="l"/>
              </a:tabLst>
            </a:pPr>
            <a:r>
              <a:rPr lang="en-US" sz="2400" dirty="0"/>
              <a:t>____ </a:t>
            </a:r>
            <a:r>
              <a:rPr lang="en-US" sz="2400" dirty="0" smtClean="0"/>
              <a:t>4</a:t>
            </a:r>
            <a:r>
              <a:rPr lang="en-US" sz="2400" dirty="0"/>
              <a:t>	</a:t>
            </a:r>
            <a:r>
              <a:rPr lang="en-US" sz="2400" dirty="0" smtClean="0"/>
              <a:t>d</a:t>
            </a:r>
            <a:r>
              <a:rPr lang="en-US" sz="2400" dirty="0"/>
              <a:t>.  Daniel </a:t>
            </a:r>
            <a:r>
              <a:rPr lang="en-US" sz="2400" dirty="0" err="1" smtClean="0"/>
              <a:t>en</a:t>
            </a:r>
            <a:r>
              <a:rPr lang="en-US" sz="2400" dirty="0" smtClean="0"/>
              <a:t> el </a:t>
            </a:r>
            <a:r>
              <a:rPr lang="en-US" sz="2400" dirty="0" err="1" smtClean="0"/>
              <a:t>foso</a:t>
            </a:r>
            <a:r>
              <a:rPr lang="en-US" sz="2400" dirty="0" smtClean="0"/>
              <a:t> de </a:t>
            </a:r>
            <a:r>
              <a:rPr lang="en-US" sz="2400" dirty="0" err="1" smtClean="0"/>
              <a:t>leones</a:t>
            </a:r>
            <a:endParaRPr lang="en-US" sz="2400" dirty="0"/>
          </a:p>
          <a:p>
            <a:pPr defTabSz="609600">
              <a:tabLst>
                <a:tab pos="1601788" algn="l"/>
                <a:tab pos="1997075" algn="l"/>
              </a:tabLst>
            </a:pPr>
            <a:r>
              <a:rPr lang="en-US" sz="2400" dirty="0"/>
              <a:t>____ </a:t>
            </a:r>
            <a:r>
              <a:rPr lang="en-US" sz="2400" dirty="0" smtClean="0"/>
              <a:t>5</a:t>
            </a:r>
            <a:r>
              <a:rPr lang="en-US" sz="2400" dirty="0"/>
              <a:t>	</a:t>
            </a:r>
            <a:r>
              <a:rPr lang="en-US" sz="2400" dirty="0" smtClean="0"/>
              <a:t>e.	Daniel y </a:t>
            </a:r>
            <a:r>
              <a:rPr lang="en-US" sz="2400" dirty="0" err="1" smtClean="0"/>
              <a:t>sus</a:t>
            </a:r>
            <a:r>
              <a:rPr lang="en-US" sz="2400" dirty="0" smtClean="0"/>
              <a:t> amigos son </a:t>
            </a:r>
            <a:r>
              <a:rPr lang="en-US" sz="2400" dirty="0" err="1" smtClean="0"/>
              <a:t>seleccionados</a:t>
            </a:r>
            <a:r>
              <a:rPr lang="en-US" sz="2400" dirty="0" smtClean="0"/>
              <a:t> y </a:t>
            </a:r>
            <a:r>
              <a:rPr lang="en-US" sz="2400" dirty="0" err="1" smtClean="0"/>
              <a:t>probados</a:t>
            </a:r>
            <a:endParaRPr lang="en-US" sz="2400" dirty="0"/>
          </a:p>
          <a:p>
            <a:pPr defTabSz="609600">
              <a:tabLst>
                <a:tab pos="1601788" algn="l"/>
                <a:tab pos="1997075" algn="l"/>
              </a:tabLst>
            </a:pPr>
            <a:r>
              <a:rPr lang="en-US" sz="2400" dirty="0"/>
              <a:t>____ </a:t>
            </a:r>
            <a:r>
              <a:rPr lang="en-US" sz="2400" dirty="0" smtClean="0"/>
              <a:t>6</a:t>
            </a:r>
            <a:r>
              <a:rPr lang="en-US" sz="2400" dirty="0"/>
              <a:t>	</a:t>
            </a:r>
            <a:r>
              <a:rPr lang="en-US" sz="2400" dirty="0" smtClean="0"/>
              <a:t>f.	La </a:t>
            </a:r>
            <a:r>
              <a:rPr lang="en-US" sz="2400" dirty="0" err="1" smtClean="0"/>
              <a:t>visión</a:t>
            </a:r>
            <a:r>
              <a:rPr lang="en-US" sz="2400" dirty="0" smtClean="0"/>
              <a:t> de Daniel de las 4 </a:t>
            </a:r>
            <a:r>
              <a:rPr lang="en-US" sz="2400" dirty="0" err="1" smtClean="0"/>
              <a:t>grandes</a:t>
            </a:r>
            <a:r>
              <a:rPr lang="en-US" sz="2400" dirty="0" smtClean="0"/>
              <a:t> </a:t>
            </a:r>
            <a:r>
              <a:rPr lang="en-US" sz="2400" dirty="0" err="1" smtClean="0"/>
              <a:t>bestias</a:t>
            </a:r>
            <a:endParaRPr lang="en-US" sz="2400" dirty="0"/>
          </a:p>
          <a:p>
            <a:pPr defTabSz="609600">
              <a:tabLst>
                <a:tab pos="1601788" algn="l"/>
                <a:tab pos="1997075" algn="l"/>
              </a:tabLst>
            </a:pPr>
            <a:r>
              <a:rPr lang="en-US" sz="2400" dirty="0"/>
              <a:t>____ </a:t>
            </a:r>
            <a:r>
              <a:rPr lang="en-US" sz="2400" dirty="0" smtClean="0"/>
              <a:t>7</a:t>
            </a:r>
            <a:r>
              <a:rPr lang="en-US" sz="2400" dirty="0"/>
              <a:t>	</a:t>
            </a:r>
            <a:r>
              <a:rPr lang="en-US" sz="2400" dirty="0" smtClean="0"/>
              <a:t>g.	El </a:t>
            </a:r>
            <a:r>
              <a:rPr lang="en-US" sz="2400" dirty="0" err="1" smtClean="0"/>
              <a:t>sueño</a:t>
            </a:r>
            <a:r>
              <a:rPr lang="en-US" sz="2400" dirty="0" smtClean="0"/>
              <a:t> de </a:t>
            </a:r>
            <a:r>
              <a:rPr lang="en-US" sz="2400" dirty="0" err="1" smtClean="0"/>
              <a:t>Nabucodonosor</a:t>
            </a:r>
            <a:r>
              <a:rPr lang="en-US" sz="2400" dirty="0" smtClean="0"/>
              <a:t> del hombre </a:t>
            </a:r>
            <a:r>
              <a:rPr lang="en-US" sz="2400" dirty="0" err="1" smtClean="0"/>
              <a:t>metálico</a:t>
            </a:r>
            <a:endParaRPr lang="en-US" sz="2400" dirty="0"/>
          </a:p>
          <a:p>
            <a:pPr defTabSz="609600">
              <a:tabLst>
                <a:tab pos="1601788" algn="l"/>
                <a:tab pos="1997075" algn="l"/>
              </a:tabLst>
            </a:pPr>
            <a:r>
              <a:rPr lang="en-US" sz="2400" dirty="0"/>
              <a:t>____ </a:t>
            </a:r>
            <a:r>
              <a:rPr lang="en-US" sz="2400" dirty="0" smtClean="0"/>
              <a:t>8</a:t>
            </a:r>
            <a:r>
              <a:rPr lang="en-US" sz="2400" dirty="0"/>
              <a:t>	</a:t>
            </a:r>
            <a:r>
              <a:rPr lang="en-US" sz="2400" dirty="0" smtClean="0"/>
              <a:t>h.	El </a:t>
            </a:r>
            <a:r>
              <a:rPr lang="en-US" sz="2400" dirty="0" err="1" smtClean="0"/>
              <a:t>varón</a:t>
            </a:r>
            <a:r>
              <a:rPr lang="en-US" sz="2400" dirty="0" smtClean="0"/>
              <a:t> </a:t>
            </a:r>
            <a:r>
              <a:rPr lang="en-US" sz="2400" dirty="0" err="1" smtClean="0"/>
              <a:t>glorioso</a:t>
            </a:r>
            <a:r>
              <a:rPr lang="en-US" sz="2400" dirty="0" smtClean="0"/>
              <a:t> </a:t>
            </a:r>
            <a:r>
              <a:rPr lang="en-US" sz="2400" dirty="0" err="1" smtClean="0"/>
              <a:t>cuenta</a:t>
            </a:r>
            <a:r>
              <a:rPr lang="en-US" sz="2400" dirty="0" smtClean="0"/>
              <a:t> de </a:t>
            </a:r>
            <a:r>
              <a:rPr lang="en-US" sz="2400" dirty="0" err="1" smtClean="0"/>
              <a:t>los</a:t>
            </a:r>
            <a:r>
              <a:rPr lang="en-US" sz="2400" dirty="0" smtClean="0"/>
              <a:t> </a:t>
            </a:r>
            <a:r>
              <a:rPr lang="en-US" sz="2400" dirty="0" err="1" smtClean="0"/>
              <a:t>reyes</a:t>
            </a:r>
            <a:r>
              <a:rPr lang="en-US" sz="2400" dirty="0" smtClean="0"/>
              <a:t> del </a:t>
            </a:r>
            <a:r>
              <a:rPr lang="en-US" sz="2400" dirty="0" err="1" smtClean="0"/>
              <a:t>norte</a:t>
            </a:r>
            <a:r>
              <a:rPr lang="en-US" sz="2400" dirty="0" smtClean="0"/>
              <a:t> y sur</a:t>
            </a:r>
            <a:endParaRPr lang="en-US" sz="2400" dirty="0"/>
          </a:p>
          <a:p>
            <a:pPr defTabSz="609600">
              <a:tabLst>
                <a:tab pos="1601788" algn="l"/>
                <a:tab pos="1997075" algn="l"/>
              </a:tabLst>
            </a:pPr>
            <a:r>
              <a:rPr lang="en-US" sz="2400" dirty="0"/>
              <a:t>____ </a:t>
            </a:r>
            <a:r>
              <a:rPr lang="en-US" sz="2400" dirty="0" smtClean="0"/>
              <a:t>9</a:t>
            </a:r>
            <a:r>
              <a:rPr lang="en-US" sz="2400" dirty="0"/>
              <a:t>	</a:t>
            </a:r>
            <a:r>
              <a:rPr lang="en-US" sz="2400" dirty="0" err="1" smtClean="0"/>
              <a:t>i</a:t>
            </a:r>
            <a:r>
              <a:rPr lang="en-US" sz="2400" dirty="0" smtClean="0"/>
              <a:t>.	El </a:t>
            </a:r>
            <a:r>
              <a:rPr lang="en-US" sz="2400" dirty="0" err="1" smtClean="0"/>
              <a:t>banquete</a:t>
            </a:r>
            <a:r>
              <a:rPr lang="en-US" sz="2400" dirty="0" smtClean="0"/>
              <a:t> de </a:t>
            </a:r>
            <a:r>
              <a:rPr lang="en-US" sz="2400" dirty="0" err="1" smtClean="0"/>
              <a:t>Belsasar</a:t>
            </a:r>
            <a:r>
              <a:rPr lang="en-US" sz="2400" dirty="0" smtClean="0"/>
              <a:t> y la </a:t>
            </a:r>
            <a:r>
              <a:rPr lang="en-US" sz="2400" dirty="0" err="1" smtClean="0"/>
              <a:t>caída</a:t>
            </a:r>
            <a:r>
              <a:rPr lang="en-US" sz="2400" dirty="0" smtClean="0"/>
              <a:t> de </a:t>
            </a:r>
            <a:r>
              <a:rPr lang="en-US" sz="2400" dirty="0" err="1" smtClean="0"/>
              <a:t>Babilonia</a:t>
            </a:r>
            <a:endParaRPr lang="en-US" sz="2400" dirty="0"/>
          </a:p>
          <a:p>
            <a:pPr defTabSz="609600">
              <a:tabLst>
                <a:tab pos="1601788" algn="l"/>
                <a:tab pos="1997075" algn="l"/>
              </a:tabLst>
            </a:pPr>
            <a:r>
              <a:rPr lang="en-US" sz="2400" dirty="0"/>
              <a:t>____ </a:t>
            </a:r>
            <a:r>
              <a:rPr lang="en-US" sz="2400" dirty="0" smtClean="0"/>
              <a:t>10-11</a:t>
            </a:r>
            <a:r>
              <a:rPr lang="en-US" sz="2400" dirty="0"/>
              <a:t>	</a:t>
            </a:r>
            <a:r>
              <a:rPr lang="en-US" sz="2400" dirty="0" smtClean="0"/>
              <a:t>j.	La </a:t>
            </a:r>
            <a:r>
              <a:rPr lang="en-US" sz="2400" dirty="0" err="1" smtClean="0"/>
              <a:t>oración</a:t>
            </a:r>
            <a:r>
              <a:rPr lang="en-US" sz="2400" dirty="0" smtClean="0"/>
              <a:t> de Daniel y la </a:t>
            </a:r>
            <a:r>
              <a:rPr lang="en-US" sz="2400" dirty="0" err="1" smtClean="0"/>
              <a:t>visión</a:t>
            </a:r>
            <a:r>
              <a:rPr lang="en-US" sz="2400" dirty="0" smtClean="0"/>
              <a:t> de las “70 </a:t>
            </a:r>
            <a:r>
              <a:rPr lang="en-US" sz="2400" dirty="0" err="1" smtClean="0"/>
              <a:t>semanas</a:t>
            </a:r>
            <a:r>
              <a:rPr lang="en-US" sz="2400" dirty="0" smtClean="0"/>
              <a:t>”</a:t>
            </a:r>
            <a:endParaRPr lang="en-US" sz="2400" dirty="0"/>
          </a:p>
          <a:p>
            <a:pPr defTabSz="609600">
              <a:tabLst>
                <a:tab pos="1601788" algn="l"/>
                <a:tab pos="1997075" algn="l"/>
              </a:tabLst>
            </a:pPr>
            <a:r>
              <a:rPr lang="en-US" sz="2400" dirty="0"/>
              <a:t>____ </a:t>
            </a:r>
            <a:r>
              <a:rPr lang="en-US" sz="2400" dirty="0" smtClean="0"/>
              <a:t>12</a:t>
            </a:r>
            <a:r>
              <a:rPr lang="en-US" sz="2400" dirty="0"/>
              <a:t>	</a:t>
            </a:r>
            <a:r>
              <a:rPr lang="en-US" sz="2400" dirty="0" smtClean="0"/>
              <a:t>k.	</a:t>
            </a:r>
            <a:r>
              <a:rPr lang="en-US" sz="2400" dirty="0" err="1" smtClean="0"/>
              <a:t>Nabucodonosor</a:t>
            </a:r>
            <a:r>
              <a:rPr lang="en-US" sz="2400" dirty="0" smtClean="0"/>
              <a:t> </a:t>
            </a:r>
            <a:r>
              <a:rPr lang="en-US" sz="2400" dirty="0" err="1" smtClean="0"/>
              <a:t>humillado</a:t>
            </a:r>
            <a:endParaRPr lang="en-US" sz="2400" dirty="0"/>
          </a:p>
        </p:txBody>
      </p:sp>
      <p:sp>
        <p:nvSpPr>
          <p:cNvPr id="4" name="TextBox 3"/>
          <p:cNvSpPr txBox="1"/>
          <p:nvPr/>
        </p:nvSpPr>
        <p:spPr>
          <a:xfrm>
            <a:off x="533400" y="1562100"/>
            <a:ext cx="533400" cy="4154984"/>
          </a:xfrm>
          <a:prstGeom prst="rect">
            <a:avLst/>
          </a:prstGeom>
          <a:noFill/>
        </p:spPr>
        <p:txBody>
          <a:bodyPr wrap="square" rtlCol="0">
            <a:spAutoFit/>
          </a:bodyPr>
          <a:lstStyle/>
          <a:p>
            <a:r>
              <a:rPr lang="en-US" sz="2400" i="1" dirty="0" smtClean="0">
                <a:solidFill>
                  <a:srgbClr val="0000CC"/>
                </a:solidFill>
                <a:latin typeface="Lucida Handwriting" panose="03010101010101010101" pitchFamily="66" charset="0"/>
              </a:rPr>
              <a:t>e</a:t>
            </a:r>
          </a:p>
          <a:p>
            <a:r>
              <a:rPr lang="en-US" sz="2400" i="1" dirty="0" smtClean="0">
                <a:solidFill>
                  <a:srgbClr val="0000CC"/>
                </a:solidFill>
                <a:latin typeface="Lucida Handwriting" panose="03010101010101010101" pitchFamily="66" charset="0"/>
              </a:rPr>
              <a:t>g</a:t>
            </a:r>
          </a:p>
          <a:p>
            <a:r>
              <a:rPr lang="en-US" sz="2400" i="1" dirty="0" smtClean="0">
                <a:solidFill>
                  <a:srgbClr val="0000CC"/>
                </a:solidFill>
                <a:latin typeface="Lucida Handwriting" panose="03010101010101010101" pitchFamily="66" charset="0"/>
              </a:rPr>
              <a:t>a</a:t>
            </a:r>
          </a:p>
          <a:p>
            <a:r>
              <a:rPr lang="en-US" sz="2400" i="1" dirty="0" smtClean="0">
                <a:solidFill>
                  <a:srgbClr val="0000CC"/>
                </a:solidFill>
                <a:latin typeface="Lucida Handwriting" panose="03010101010101010101" pitchFamily="66" charset="0"/>
              </a:rPr>
              <a:t>k</a:t>
            </a:r>
          </a:p>
          <a:p>
            <a:r>
              <a:rPr lang="en-US" sz="2400" i="1" dirty="0" err="1" smtClean="0">
                <a:solidFill>
                  <a:srgbClr val="0000CC"/>
                </a:solidFill>
                <a:latin typeface="Lucida Handwriting" panose="03010101010101010101" pitchFamily="66" charset="0"/>
              </a:rPr>
              <a:t>i</a:t>
            </a:r>
            <a:endParaRPr lang="en-US" sz="2400" i="1" dirty="0" smtClean="0">
              <a:solidFill>
                <a:srgbClr val="0000CC"/>
              </a:solidFill>
              <a:latin typeface="Lucida Handwriting" panose="03010101010101010101" pitchFamily="66" charset="0"/>
            </a:endParaRPr>
          </a:p>
          <a:p>
            <a:r>
              <a:rPr lang="en-US" sz="2400" i="1" dirty="0" smtClean="0">
                <a:solidFill>
                  <a:srgbClr val="0000CC"/>
                </a:solidFill>
                <a:latin typeface="Lucida Handwriting" panose="03010101010101010101" pitchFamily="66" charset="0"/>
              </a:rPr>
              <a:t>d</a:t>
            </a:r>
          </a:p>
          <a:p>
            <a:r>
              <a:rPr lang="en-US" sz="2400" i="1" dirty="0" smtClean="0">
                <a:solidFill>
                  <a:srgbClr val="0000CC"/>
                </a:solidFill>
                <a:latin typeface="Lucida Handwriting" panose="03010101010101010101" pitchFamily="66" charset="0"/>
              </a:rPr>
              <a:t>f</a:t>
            </a:r>
          </a:p>
          <a:p>
            <a:r>
              <a:rPr lang="en-US" sz="2400" i="1" dirty="0" smtClean="0">
                <a:solidFill>
                  <a:srgbClr val="0000CC"/>
                </a:solidFill>
                <a:latin typeface="Lucida Handwriting" panose="03010101010101010101" pitchFamily="66" charset="0"/>
              </a:rPr>
              <a:t>c</a:t>
            </a:r>
          </a:p>
          <a:p>
            <a:r>
              <a:rPr lang="en-US" sz="2400" i="1" dirty="0" smtClean="0">
                <a:solidFill>
                  <a:srgbClr val="0000CC"/>
                </a:solidFill>
                <a:latin typeface="Lucida Handwriting" panose="03010101010101010101" pitchFamily="66" charset="0"/>
              </a:rPr>
              <a:t>j</a:t>
            </a:r>
          </a:p>
          <a:p>
            <a:r>
              <a:rPr lang="en-US" sz="2400" i="1" dirty="0" smtClean="0">
                <a:solidFill>
                  <a:srgbClr val="0000CC"/>
                </a:solidFill>
                <a:latin typeface="Lucida Handwriting" panose="03010101010101010101" pitchFamily="66" charset="0"/>
              </a:rPr>
              <a:t>h</a:t>
            </a:r>
          </a:p>
          <a:p>
            <a:r>
              <a:rPr lang="en-US" sz="2400" i="1" dirty="0" smtClean="0">
                <a:solidFill>
                  <a:srgbClr val="0000CC"/>
                </a:solidFill>
                <a:latin typeface="Lucida Handwriting" panose="03010101010101010101" pitchFamily="66" charset="0"/>
              </a:rPr>
              <a:t>b</a:t>
            </a:r>
          </a:p>
        </p:txBody>
      </p:sp>
    </p:spTree>
    <p:extLst>
      <p:ext uri="{BB962C8B-B14F-4D97-AF65-F5344CB8AC3E}">
        <p14:creationId xmlns:p14="http://schemas.microsoft.com/office/powerpoint/2010/main" val="227460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9269" y="-56500"/>
            <a:ext cx="8905461" cy="700643"/>
          </a:xfrm>
          <a:solidFill>
            <a:schemeClr val="bg1">
              <a:alpha val="50000"/>
            </a:schemeClr>
          </a:solidFill>
        </p:spPr>
        <p:txBody>
          <a:bodyPr>
            <a:normAutofit/>
          </a:bodyPr>
          <a:lstStyle/>
          <a:p>
            <a:r>
              <a:rPr lang="en-US" sz="3200" dirty="0" err="1" smtClean="0">
                <a:solidFill>
                  <a:schemeClr val="tx1"/>
                </a:solidFill>
              </a:rPr>
              <a:t>Bosquejo</a:t>
            </a:r>
            <a:r>
              <a:rPr lang="en-US" sz="3200" dirty="0" smtClean="0">
                <a:solidFill>
                  <a:schemeClr val="tx1"/>
                </a:solidFill>
              </a:rPr>
              <a:t> de </a:t>
            </a:r>
            <a:r>
              <a:rPr lang="en-US" sz="3200" dirty="0" err="1" smtClean="0">
                <a:solidFill>
                  <a:schemeClr val="tx1"/>
                </a:solidFill>
              </a:rPr>
              <a:t>los</a:t>
            </a:r>
            <a:r>
              <a:rPr lang="en-US" sz="3200" dirty="0" smtClean="0">
                <a:solidFill>
                  <a:schemeClr val="tx1"/>
                </a:solidFill>
              </a:rPr>
              <a:t> </a:t>
            </a:r>
            <a:r>
              <a:rPr lang="en-US" sz="3200" dirty="0" err="1" smtClean="0">
                <a:solidFill>
                  <a:schemeClr val="tx1"/>
                </a:solidFill>
              </a:rPr>
              <a:t>capítulos</a:t>
            </a:r>
            <a:r>
              <a:rPr lang="en-US" sz="3200" dirty="0" smtClean="0">
                <a:solidFill>
                  <a:schemeClr val="tx1"/>
                </a:solidFill>
              </a:rPr>
              <a:t> 10 y 11</a:t>
            </a:r>
            <a:endParaRPr lang="en-US" sz="3200" dirty="0">
              <a:solidFill>
                <a:schemeClr val="tx1"/>
              </a:solidFill>
            </a:endParaRPr>
          </a:p>
        </p:txBody>
      </p:sp>
      <p:sp>
        <p:nvSpPr>
          <p:cNvPr id="3" name="Content Placeholder 2"/>
          <p:cNvSpPr>
            <a:spLocks noGrp="1"/>
          </p:cNvSpPr>
          <p:nvPr>
            <p:ph idx="1"/>
          </p:nvPr>
        </p:nvSpPr>
        <p:spPr>
          <a:xfrm>
            <a:off x="243454" y="3661690"/>
            <a:ext cx="8900557" cy="2119249"/>
          </a:xfrm>
        </p:spPr>
        <p:txBody>
          <a:bodyPr>
            <a:normAutofit/>
          </a:bodyPr>
          <a:lstStyle/>
          <a:p>
            <a:r>
              <a:rPr lang="en-US" sz="2800" b="1" dirty="0"/>
              <a:t>1–4 </a:t>
            </a:r>
            <a:r>
              <a:rPr lang="en-US" sz="2800" b="1" dirty="0" err="1" smtClean="0"/>
              <a:t>Cuatro</a:t>
            </a:r>
            <a:r>
              <a:rPr lang="en-US" sz="2800" b="1" dirty="0" smtClean="0"/>
              <a:t> </a:t>
            </a:r>
            <a:r>
              <a:rPr lang="en-US" sz="2800" b="1" dirty="0" err="1" smtClean="0"/>
              <a:t>reyes</a:t>
            </a:r>
            <a:r>
              <a:rPr lang="en-US" sz="2800" b="1" dirty="0" smtClean="0"/>
              <a:t> </a:t>
            </a:r>
            <a:r>
              <a:rPr lang="en-US" sz="2800" b="1" dirty="0" err="1" smtClean="0"/>
              <a:t>persas</a:t>
            </a:r>
            <a:r>
              <a:rPr lang="en-US" sz="2800" b="1" dirty="0" smtClean="0"/>
              <a:t> y Alejandro </a:t>
            </a:r>
            <a:r>
              <a:rPr lang="en-US" sz="2800" b="1" dirty="0" err="1" smtClean="0"/>
              <a:t>Magno</a:t>
            </a:r>
            <a:r>
              <a:rPr lang="en-US" sz="2800" b="1" dirty="0" smtClean="0"/>
              <a:t> </a:t>
            </a:r>
            <a:r>
              <a:rPr lang="en-US" sz="2800" b="1" dirty="0" err="1" smtClean="0"/>
              <a:t>han</a:t>
            </a:r>
            <a:r>
              <a:rPr lang="en-US" sz="2800" b="1" dirty="0" smtClean="0"/>
              <a:t> de </a:t>
            </a:r>
            <a:r>
              <a:rPr lang="en-US" sz="2800" b="1" dirty="0" err="1" smtClean="0"/>
              <a:t>venir</a:t>
            </a:r>
            <a:endParaRPr lang="en-US" sz="2800" b="1" i="1" dirty="0"/>
          </a:p>
          <a:p>
            <a:r>
              <a:rPr lang="en-US" sz="2800" b="1" dirty="0"/>
              <a:t>5–20 </a:t>
            </a:r>
            <a:r>
              <a:rPr lang="en-US" sz="2800" b="1" i="1" dirty="0" err="1" smtClean="0"/>
              <a:t>Conflicto</a:t>
            </a:r>
            <a:r>
              <a:rPr lang="en-US" sz="2800" b="1" i="1" dirty="0" smtClean="0"/>
              <a:t> de </a:t>
            </a:r>
            <a:r>
              <a:rPr lang="en-US" sz="2800" b="1" i="1" dirty="0" err="1" smtClean="0"/>
              <a:t>los</a:t>
            </a:r>
            <a:r>
              <a:rPr lang="en-US" sz="2800" b="1" i="1" dirty="0" smtClean="0"/>
              <a:t> </a:t>
            </a:r>
            <a:r>
              <a:rPr lang="en-US" sz="2800" b="1" i="1" dirty="0" err="1" smtClean="0"/>
              <a:t>reyes</a:t>
            </a:r>
            <a:r>
              <a:rPr lang="en-US" sz="2800" b="1" i="1" dirty="0" smtClean="0"/>
              <a:t> </a:t>
            </a:r>
            <a:r>
              <a:rPr lang="en-US" sz="2800" b="1" i="1" dirty="0" err="1" smtClean="0"/>
              <a:t>griegos</a:t>
            </a:r>
            <a:r>
              <a:rPr lang="en-US" sz="2800" b="1" i="1" dirty="0" smtClean="0"/>
              <a:t> del </a:t>
            </a:r>
            <a:r>
              <a:rPr lang="en-US" sz="2800" b="1" i="1" dirty="0" err="1" smtClean="0"/>
              <a:t>norte</a:t>
            </a:r>
            <a:r>
              <a:rPr lang="en-US" sz="2800" b="1" i="1" dirty="0" smtClean="0"/>
              <a:t> y del sur</a:t>
            </a:r>
          </a:p>
          <a:p>
            <a:r>
              <a:rPr lang="en-US" sz="2800" b="1" i="1" dirty="0" smtClean="0"/>
              <a:t>21-35 Antíoco </a:t>
            </a:r>
            <a:r>
              <a:rPr lang="en-US" sz="2800" b="1" i="1" dirty="0"/>
              <a:t>Epiphanes</a:t>
            </a:r>
          </a:p>
          <a:p>
            <a:r>
              <a:rPr lang="en-US" sz="2800" b="1" i="1" dirty="0"/>
              <a:t>36-45 Willful King/Roman Empire</a:t>
            </a:r>
          </a:p>
        </p:txBody>
      </p:sp>
      <p:sp>
        <p:nvSpPr>
          <p:cNvPr id="4" name="Content Placeholder 2"/>
          <p:cNvSpPr txBox="1">
            <a:spLocks/>
          </p:cNvSpPr>
          <p:nvPr/>
        </p:nvSpPr>
        <p:spPr>
          <a:xfrm>
            <a:off x="243443" y="911253"/>
            <a:ext cx="8900557" cy="2597231"/>
          </a:xfrm>
          <a:prstGeom prst="rect">
            <a:avLst/>
          </a:prstGeom>
        </p:spPr>
        <p:txBody>
          <a:bodyPr vert="horz" lIns="91345" tIns="45671" rIns="91345" bIns="45671" rtlCol="0">
            <a:normAutofit fontScale="92500"/>
          </a:bodyPr>
          <a:lstStyle>
            <a:lvl1pPr marL="342543" indent="-342543" algn="l" defTabSz="91344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174" indent="-285452" algn="l" defTabSz="91344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810" indent="-228362" algn="l" defTabSz="91344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533"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255"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979"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8706"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543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215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b="1" dirty="0"/>
              <a:t>1–3 </a:t>
            </a:r>
            <a:r>
              <a:rPr lang="en-US" sz="2800" b="1" dirty="0" err="1" smtClean="0"/>
              <a:t>Escenario</a:t>
            </a:r>
            <a:r>
              <a:rPr lang="en-US" sz="2800" b="1" dirty="0" smtClean="0"/>
              <a:t> de la </a:t>
            </a:r>
            <a:r>
              <a:rPr lang="en-US" sz="2800" b="1" dirty="0" err="1" smtClean="0"/>
              <a:t>visión</a:t>
            </a:r>
            <a:endParaRPr lang="en-US" sz="2800" b="1" i="1" dirty="0"/>
          </a:p>
          <a:p>
            <a:r>
              <a:rPr lang="en-US" sz="2800" b="1" dirty="0"/>
              <a:t>4–9 </a:t>
            </a:r>
            <a:r>
              <a:rPr lang="en-US" sz="2800" b="1" i="1" dirty="0" err="1" smtClean="0"/>
              <a:t>Visión</a:t>
            </a:r>
            <a:r>
              <a:rPr lang="en-US" sz="2800" b="1" i="1" dirty="0" smtClean="0"/>
              <a:t> de un </a:t>
            </a:r>
            <a:r>
              <a:rPr lang="en-US" sz="2800" b="1" i="1" dirty="0" err="1" smtClean="0"/>
              <a:t>mensajero</a:t>
            </a:r>
            <a:r>
              <a:rPr lang="en-US" sz="2800" b="1" i="1" dirty="0" smtClean="0"/>
              <a:t> celestial</a:t>
            </a:r>
            <a:endParaRPr lang="en-US" sz="2800" b="1" i="1" dirty="0"/>
          </a:p>
          <a:p>
            <a:r>
              <a:rPr lang="en-US" sz="2800" b="1" i="1" dirty="0"/>
              <a:t>10-13 </a:t>
            </a:r>
            <a:r>
              <a:rPr lang="en-US" sz="2800" b="1" i="1" dirty="0" err="1" smtClean="0"/>
              <a:t>Recuperación</a:t>
            </a:r>
            <a:r>
              <a:rPr lang="en-US" sz="2800" b="1" i="1" dirty="0" smtClean="0"/>
              <a:t> de Daniel</a:t>
            </a:r>
            <a:endParaRPr lang="en-US" sz="2800" b="1" i="1" dirty="0"/>
          </a:p>
          <a:p>
            <a:r>
              <a:rPr lang="en-US" sz="2800" b="1" i="1" dirty="0"/>
              <a:t>14-17 </a:t>
            </a:r>
            <a:r>
              <a:rPr lang="en-US" sz="2800" b="1" i="1" dirty="0" smtClean="0"/>
              <a:t>Lo que se </a:t>
            </a:r>
            <a:r>
              <a:rPr lang="en-US" sz="2800" b="1" i="1" dirty="0" err="1" smtClean="0"/>
              <a:t>trata</a:t>
            </a:r>
            <a:r>
              <a:rPr lang="en-US" sz="2800" b="1" i="1" dirty="0" smtClean="0"/>
              <a:t> el </a:t>
            </a:r>
            <a:r>
              <a:rPr lang="en-US" sz="2800" b="1" i="1" dirty="0" err="1" smtClean="0"/>
              <a:t>mensaje</a:t>
            </a:r>
            <a:r>
              <a:rPr lang="en-US" sz="2800" b="1" i="1" dirty="0" smtClean="0"/>
              <a:t> y </a:t>
            </a:r>
            <a:r>
              <a:rPr lang="en-US" sz="2800" b="1" i="1" dirty="0" err="1" smtClean="0"/>
              <a:t>efecto</a:t>
            </a:r>
            <a:r>
              <a:rPr lang="en-US" sz="2800" b="1" i="1" dirty="0" smtClean="0"/>
              <a:t> </a:t>
            </a:r>
            <a:r>
              <a:rPr lang="en-US" sz="2800" b="1" i="1" dirty="0" err="1" smtClean="0"/>
              <a:t>adicional</a:t>
            </a:r>
            <a:r>
              <a:rPr lang="en-US" sz="2800" b="1" i="1" dirty="0" smtClean="0"/>
              <a:t> </a:t>
            </a:r>
            <a:r>
              <a:rPr lang="en-US" sz="2800" b="1" i="1" dirty="0" err="1" smtClean="0"/>
              <a:t>en</a:t>
            </a:r>
            <a:r>
              <a:rPr lang="en-US" sz="2800" b="1" i="1" dirty="0" smtClean="0"/>
              <a:t> Daniel</a:t>
            </a:r>
            <a:endParaRPr lang="en-US" sz="2800" b="1" i="1" dirty="0"/>
          </a:p>
          <a:p>
            <a:r>
              <a:rPr lang="en-US" sz="2800" b="1" dirty="0"/>
              <a:t>18–21 </a:t>
            </a:r>
            <a:r>
              <a:rPr lang="en-US" sz="2800" b="1" i="1" dirty="0" err="1" smtClean="0"/>
              <a:t>Fortalecido</a:t>
            </a:r>
            <a:r>
              <a:rPr lang="en-US" sz="2800" b="1" i="1" dirty="0" smtClean="0"/>
              <a:t> </a:t>
            </a:r>
            <a:r>
              <a:rPr lang="en-US" sz="2800" b="1" i="1" dirty="0" err="1" smtClean="0"/>
              <a:t>por</a:t>
            </a:r>
            <a:r>
              <a:rPr lang="en-US" sz="2800" b="1" i="1" dirty="0" smtClean="0"/>
              <a:t> el </a:t>
            </a:r>
            <a:r>
              <a:rPr lang="en-US" sz="2800" b="1" i="1" dirty="0" err="1" smtClean="0"/>
              <a:t>mensajero</a:t>
            </a:r>
            <a:r>
              <a:rPr lang="en-US" sz="2800" b="1" i="1" dirty="0" smtClean="0"/>
              <a:t> celestial</a:t>
            </a:r>
            <a:endParaRPr lang="en-US" b="1" i="1" dirty="0"/>
          </a:p>
          <a:p>
            <a:pPr marL="0" indent="0">
              <a:buFont typeface="Arial" panose="020B0604020202020204" pitchFamily="34" charset="0"/>
              <a:buNone/>
            </a:pPr>
            <a:endParaRPr lang="en-US" sz="2800" dirty="0"/>
          </a:p>
        </p:txBody>
      </p:sp>
      <p:sp>
        <p:nvSpPr>
          <p:cNvPr id="6" name="TextBox 5"/>
          <p:cNvSpPr txBox="1"/>
          <p:nvPr/>
        </p:nvSpPr>
        <p:spPr>
          <a:xfrm>
            <a:off x="344383" y="459136"/>
            <a:ext cx="1879041" cy="523220"/>
          </a:xfrm>
          <a:prstGeom prst="rect">
            <a:avLst/>
          </a:prstGeom>
          <a:noFill/>
        </p:spPr>
        <p:txBody>
          <a:bodyPr wrap="none" rtlCol="0">
            <a:spAutoFit/>
          </a:bodyPr>
          <a:lstStyle/>
          <a:p>
            <a:r>
              <a:rPr lang="en-US" sz="2800" b="1" dirty="0" err="1" smtClean="0">
                <a:solidFill>
                  <a:srgbClr val="0000CC"/>
                </a:solidFill>
              </a:rPr>
              <a:t>Capítulo</a:t>
            </a:r>
            <a:r>
              <a:rPr lang="en-US" sz="2800" b="1" dirty="0" smtClean="0">
                <a:solidFill>
                  <a:srgbClr val="0000CC"/>
                </a:solidFill>
              </a:rPr>
              <a:t> </a:t>
            </a:r>
            <a:r>
              <a:rPr lang="en-US" sz="2800" b="1" dirty="0">
                <a:solidFill>
                  <a:srgbClr val="0000CC"/>
                </a:solidFill>
              </a:rPr>
              <a:t>10</a:t>
            </a:r>
          </a:p>
        </p:txBody>
      </p:sp>
      <p:sp>
        <p:nvSpPr>
          <p:cNvPr id="7" name="TextBox 6"/>
          <p:cNvSpPr txBox="1"/>
          <p:nvPr/>
        </p:nvSpPr>
        <p:spPr>
          <a:xfrm>
            <a:off x="344384" y="3246874"/>
            <a:ext cx="1879041" cy="523220"/>
          </a:xfrm>
          <a:prstGeom prst="rect">
            <a:avLst/>
          </a:prstGeom>
          <a:noFill/>
        </p:spPr>
        <p:txBody>
          <a:bodyPr wrap="none" rtlCol="0">
            <a:spAutoFit/>
          </a:bodyPr>
          <a:lstStyle/>
          <a:p>
            <a:r>
              <a:rPr lang="en-US" sz="2800" b="1" dirty="0" err="1" smtClean="0">
                <a:solidFill>
                  <a:srgbClr val="0000CC"/>
                </a:solidFill>
              </a:rPr>
              <a:t>Capítulo</a:t>
            </a:r>
            <a:r>
              <a:rPr lang="en-US" sz="2800" b="1" dirty="0" smtClean="0">
                <a:solidFill>
                  <a:srgbClr val="0000CC"/>
                </a:solidFill>
              </a:rPr>
              <a:t> </a:t>
            </a:r>
            <a:r>
              <a:rPr lang="en-US" sz="2800" b="1" dirty="0">
                <a:solidFill>
                  <a:srgbClr val="0000CC"/>
                </a:solidFill>
              </a:rPr>
              <a:t>11</a:t>
            </a:r>
          </a:p>
        </p:txBody>
      </p:sp>
    </p:spTree>
    <p:extLst>
      <p:ext uri="{BB962C8B-B14F-4D97-AF65-F5344CB8AC3E}">
        <p14:creationId xmlns:p14="http://schemas.microsoft.com/office/powerpoint/2010/main" val="3656275129"/>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Escenario</a:t>
            </a:r>
            <a:r>
              <a:rPr lang="en-US" dirty="0" smtClean="0"/>
              <a:t> de la </a:t>
            </a:r>
            <a:r>
              <a:rPr lang="en-US" dirty="0" err="1" smtClean="0"/>
              <a:t>visi</a:t>
            </a:r>
            <a:r>
              <a:rPr lang="es-ES" dirty="0" err="1" smtClean="0"/>
              <a:t>ón</a:t>
            </a:r>
            <a:endParaRPr lang="en-US" dirty="0"/>
          </a:p>
        </p:txBody>
      </p:sp>
      <p:sp>
        <p:nvSpPr>
          <p:cNvPr id="4" name="TextBox 3"/>
          <p:cNvSpPr txBox="1"/>
          <p:nvPr/>
        </p:nvSpPr>
        <p:spPr>
          <a:xfrm>
            <a:off x="380011" y="1353787"/>
            <a:ext cx="8487765" cy="3170099"/>
          </a:xfrm>
          <a:prstGeom prst="rect">
            <a:avLst/>
          </a:prstGeom>
          <a:noFill/>
        </p:spPr>
        <p:txBody>
          <a:bodyPr wrap="square" rtlCol="0">
            <a:spAutoFit/>
          </a:bodyPr>
          <a:lstStyle/>
          <a:p>
            <a:r>
              <a:rPr lang="en-US" sz="2000" b="1" dirty="0"/>
              <a:t>Daniel 10:1-3 </a:t>
            </a:r>
            <a:r>
              <a:rPr lang="en-US" sz="2000" b="1" dirty="0" smtClean="0"/>
              <a:t> (NBLA) </a:t>
            </a:r>
            <a:r>
              <a:rPr lang="en-US" sz="2000" dirty="0"/>
              <a:t/>
            </a:r>
            <a:br>
              <a:rPr lang="en-US" sz="2000" dirty="0"/>
            </a:br>
            <a:r>
              <a:rPr lang="en-US" sz="2000" baseline="30000" dirty="0" smtClean="0"/>
              <a:t>1</a:t>
            </a:r>
            <a:r>
              <a:rPr lang="es-ES" sz="2000" dirty="0" smtClean="0"/>
              <a:t>En </a:t>
            </a:r>
            <a:r>
              <a:rPr lang="es-ES" sz="2000" dirty="0"/>
              <a:t>el </a:t>
            </a:r>
            <a:r>
              <a:rPr lang="es-ES" sz="2000" b="1" u="sng" dirty="0"/>
              <a:t>tercer año de Ciro, rey de Persia</a:t>
            </a:r>
            <a:r>
              <a:rPr lang="es-ES" sz="2000" dirty="0"/>
              <a:t>, un mensaje fue revelado a Daniel, </a:t>
            </a:r>
            <a:r>
              <a:rPr lang="es-ES" sz="2000" dirty="0" smtClean="0"/>
              <a:t/>
            </a:r>
            <a:br>
              <a:rPr lang="es-ES" sz="2000" dirty="0" smtClean="0"/>
            </a:br>
            <a:r>
              <a:rPr lang="es-ES" sz="2000" dirty="0" smtClean="0"/>
              <a:t>a </a:t>
            </a:r>
            <a:r>
              <a:rPr lang="es-ES" sz="2000" dirty="0"/>
              <a:t>quien llamaban </a:t>
            </a:r>
            <a:r>
              <a:rPr lang="es-ES" sz="2000" dirty="0" err="1"/>
              <a:t>Beltsasar</a:t>
            </a:r>
            <a:r>
              <a:rPr lang="es-ES" sz="2000" dirty="0"/>
              <a:t>. </a:t>
            </a:r>
            <a:r>
              <a:rPr lang="es-ES" sz="2000" dirty="0" smtClean="0"/>
              <a:t/>
            </a:r>
            <a:br>
              <a:rPr lang="es-ES" sz="2000" dirty="0" smtClean="0"/>
            </a:br>
            <a:r>
              <a:rPr lang="es-ES" sz="2000" dirty="0" smtClean="0"/>
              <a:t>El </a:t>
            </a:r>
            <a:r>
              <a:rPr lang="es-ES" sz="2000" dirty="0"/>
              <a:t>mensaje </a:t>
            </a:r>
            <a:r>
              <a:rPr lang="es-ES" sz="2000" b="1" u="sng" dirty="0"/>
              <a:t>era verdadero </a:t>
            </a:r>
            <a:r>
              <a:rPr lang="es-ES" sz="2000" dirty="0"/>
              <a:t>y </a:t>
            </a:r>
            <a:r>
              <a:rPr lang="es-ES" sz="2000" b="1" u="sng" dirty="0"/>
              <a:t>acerca de un gran conflicto</a:t>
            </a:r>
            <a:r>
              <a:rPr lang="es-ES" sz="2000" dirty="0"/>
              <a:t>; </a:t>
            </a:r>
            <a:r>
              <a:rPr lang="es-ES" sz="2000" dirty="0" smtClean="0"/>
              <a:t/>
            </a:r>
            <a:br>
              <a:rPr lang="es-ES" sz="2000" dirty="0" smtClean="0"/>
            </a:br>
            <a:r>
              <a:rPr lang="es-ES" sz="2000" dirty="0" smtClean="0"/>
              <a:t>él </a:t>
            </a:r>
            <a:r>
              <a:rPr lang="es-ES" sz="2000" b="1" u="sng" dirty="0"/>
              <a:t>comprendió el mensaje </a:t>
            </a:r>
            <a:r>
              <a:rPr lang="es-ES" sz="2000" dirty="0"/>
              <a:t>y </a:t>
            </a:r>
            <a:r>
              <a:rPr lang="es-ES" sz="2000" b="1" u="sng" dirty="0"/>
              <a:t>tuvo entendimiento de la visión</a:t>
            </a:r>
            <a:r>
              <a:rPr lang="es-ES" sz="2000" dirty="0"/>
              <a:t>. </a:t>
            </a:r>
          </a:p>
          <a:p>
            <a:r>
              <a:rPr lang="es-ES" sz="2000" dirty="0" smtClean="0"/>
              <a:t>2</a:t>
            </a:r>
            <a:r>
              <a:rPr lang="es-ES" sz="2000" dirty="0"/>
              <a:t>  En aquellos días, yo, Daniel, había estado en duelo durante tres semanas completas. </a:t>
            </a:r>
          </a:p>
          <a:p>
            <a:r>
              <a:rPr lang="es-ES" sz="2000" dirty="0" smtClean="0"/>
              <a:t>3</a:t>
            </a:r>
            <a:r>
              <a:rPr lang="es-ES" sz="2000" dirty="0"/>
              <a:t>  No comí manjar delicado ni entró en mi boca carne ni vino, </a:t>
            </a:r>
            <a:r>
              <a:rPr lang="es-ES" sz="2000" dirty="0" smtClean="0"/>
              <a:t/>
            </a:r>
            <a:br>
              <a:rPr lang="es-ES" sz="2000" dirty="0" smtClean="0"/>
            </a:br>
            <a:r>
              <a:rPr lang="es-ES" sz="2000" dirty="0" smtClean="0"/>
              <a:t>ni </a:t>
            </a:r>
            <a:r>
              <a:rPr lang="es-ES" sz="2000" dirty="0"/>
              <a:t>usé ungüento alguno, hasta que se cumplieron las tres semanas. </a:t>
            </a:r>
            <a:r>
              <a:rPr lang="en-US" sz="2000" dirty="0"/>
              <a:t/>
            </a:r>
            <a:br>
              <a:rPr lang="en-US" sz="2000" dirty="0"/>
            </a:br>
            <a:r>
              <a:rPr lang="en-US" sz="2000" dirty="0"/>
              <a:t>  </a:t>
            </a:r>
          </a:p>
        </p:txBody>
      </p:sp>
      <p:sp>
        <p:nvSpPr>
          <p:cNvPr id="5" name="TextBox 4"/>
          <p:cNvSpPr txBox="1"/>
          <p:nvPr/>
        </p:nvSpPr>
        <p:spPr>
          <a:xfrm>
            <a:off x="3752604" y="1318161"/>
            <a:ext cx="912429" cy="400110"/>
          </a:xfrm>
          <a:prstGeom prst="rect">
            <a:avLst/>
          </a:prstGeom>
          <a:noFill/>
        </p:spPr>
        <p:txBody>
          <a:bodyPr wrap="none" rtlCol="0">
            <a:spAutoFit/>
          </a:bodyPr>
          <a:lstStyle/>
          <a:p>
            <a:r>
              <a:rPr lang="en-US" sz="2000" b="1" dirty="0">
                <a:solidFill>
                  <a:srgbClr val="0000CC"/>
                </a:solidFill>
              </a:rPr>
              <a:t>536 </a:t>
            </a:r>
            <a:r>
              <a:rPr lang="en-US" sz="2000" b="1" dirty="0" err="1" smtClean="0">
                <a:solidFill>
                  <a:srgbClr val="0000CC"/>
                </a:solidFill>
              </a:rPr>
              <a:t>aC</a:t>
            </a:r>
            <a:endParaRPr lang="en-US" sz="2000" b="1" dirty="0">
              <a:solidFill>
                <a:srgbClr val="0000CC"/>
              </a:solidFill>
            </a:endParaRPr>
          </a:p>
        </p:txBody>
      </p:sp>
    </p:spTree>
    <p:extLst>
      <p:ext uri="{BB962C8B-B14F-4D97-AF65-F5344CB8AC3E}">
        <p14:creationId xmlns:p14="http://schemas.microsoft.com/office/powerpoint/2010/main" val="3873684952"/>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err="1" smtClean="0"/>
              <a:t>Visión</a:t>
            </a:r>
            <a:r>
              <a:rPr lang="en-US" i="1" dirty="0" smtClean="0"/>
              <a:t> del </a:t>
            </a:r>
            <a:r>
              <a:rPr lang="en-US" i="1" dirty="0" err="1" smtClean="0"/>
              <a:t>mensajero</a:t>
            </a:r>
            <a:r>
              <a:rPr lang="en-US" i="1" dirty="0" smtClean="0"/>
              <a:t> celestial</a:t>
            </a:r>
            <a:endParaRPr lang="en-US" dirty="0"/>
          </a:p>
        </p:txBody>
      </p:sp>
      <p:pic>
        <p:nvPicPr>
          <p:cNvPr id="4"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5457" y="4099283"/>
            <a:ext cx="6817391" cy="1672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68137" y="1389414"/>
            <a:ext cx="8274009" cy="2862322"/>
          </a:xfrm>
          <a:prstGeom prst="rect">
            <a:avLst/>
          </a:prstGeom>
          <a:noFill/>
        </p:spPr>
        <p:txBody>
          <a:bodyPr wrap="square" rtlCol="0">
            <a:spAutoFit/>
          </a:bodyPr>
          <a:lstStyle/>
          <a:p>
            <a:r>
              <a:rPr lang="en-US" sz="2000" b="1" dirty="0"/>
              <a:t>Daniel </a:t>
            </a:r>
            <a:r>
              <a:rPr lang="en-US" sz="2000" b="1" dirty="0" smtClean="0"/>
              <a:t>10:4-6 (NBLA) </a:t>
            </a:r>
            <a:r>
              <a:rPr lang="en-US" sz="2000" dirty="0"/>
              <a:t/>
            </a:r>
            <a:br>
              <a:rPr lang="en-US" sz="2000" dirty="0"/>
            </a:br>
            <a:r>
              <a:rPr lang="en-US" sz="2000" baseline="30000" dirty="0" smtClean="0"/>
              <a:t>4</a:t>
            </a:r>
            <a:r>
              <a:rPr lang="es-ES" sz="2000" dirty="0" smtClean="0"/>
              <a:t>Y </a:t>
            </a:r>
            <a:r>
              <a:rPr lang="es-ES" sz="2000" dirty="0"/>
              <a:t>el </a:t>
            </a:r>
            <a:r>
              <a:rPr lang="es-ES" sz="2000" b="1" u="sng" dirty="0"/>
              <a:t>día veinticuatro del primer mes</a:t>
            </a:r>
            <a:r>
              <a:rPr lang="es-ES" sz="2000" dirty="0"/>
              <a:t>, estando yo junto a la orilla del gran río, es decir, el Tigris, </a:t>
            </a:r>
          </a:p>
          <a:p>
            <a:r>
              <a:rPr lang="es-ES" sz="2000" dirty="0" smtClean="0"/>
              <a:t>5</a:t>
            </a:r>
            <a:r>
              <a:rPr lang="es-ES" sz="2000" dirty="0"/>
              <a:t>  alcé los ojos y miré, y había un hombre vestido de lino, cuya cintura estaba ceñida con un cinturón de oro puro de </a:t>
            </a:r>
            <a:r>
              <a:rPr lang="es-ES" sz="2000" dirty="0" err="1"/>
              <a:t>Ufaz</a:t>
            </a:r>
            <a:r>
              <a:rPr lang="es-ES" sz="2000" dirty="0"/>
              <a:t>. </a:t>
            </a:r>
          </a:p>
          <a:p>
            <a:r>
              <a:rPr lang="es-ES" sz="2000" dirty="0" smtClean="0"/>
              <a:t>6</a:t>
            </a:r>
            <a:r>
              <a:rPr lang="es-ES" sz="2000" dirty="0"/>
              <a:t>  Su cuerpo era como de berilo, su rostro tenía la apariencia de un relámpago, sus ojos eran como antorchas de fuego, sus brazos y pies como el brillo del bronce bruñido, y el sonido de sus palabras como el estruendo de una multitud. </a:t>
            </a:r>
            <a:endParaRPr lang="en-US" sz="2000" dirty="0"/>
          </a:p>
        </p:txBody>
      </p:sp>
      <p:sp>
        <p:nvSpPr>
          <p:cNvPr id="6" name="TextBox 5"/>
          <p:cNvSpPr txBox="1"/>
          <p:nvPr/>
        </p:nvSpPr>
        <p:spPr>
          <a:xfrm>
            <a:off x="3669475" y="1359126"/>
            <a:ext cx="3967305" cy="369332"/>
          </a:xfrm>
          <a:prstGeom prst="rect">
            <a:avLst/>
          </a:prstGeom>
          <a:noFill/>
        </p:spPr>
        <p:txBody>
          <a:bodyPr wrap="none" rtlCol="0">
            <a:spAutoFit/>
          </a:bodyPr>
          <a:lstStyle/>
          <a:p>
            <a:r>
              <a:rPr lang="en-US" dirty="0" smtClean="0"/>
              <a:t>(</a:t>
            </a:r>
            <a:r>
              <a:rPr lang="en-US" dirty="0" err="1" smtClean="0"/>
              <a:t>Acaba</a:t>
            </a:r>
            <a:r>
              <a:rPr lang="en-US" dirty="0" smtClean="0"/>
              <a:t> de </a:t>
            </a:r>
            <a:r>
              <a:rPr lang="en-US" dirty="0" err="1" smtClean="0"/>
              <a:t>pasar</a:t>
            </a:r>
            <a:r>
              <a:rPr lang="en-US" dirty="0" smtClean="0"/>
              <a:t> el </a:t>
            </a:r>
            <a:r>
              <a:rPr lang="en-US" dirty="0" err="1" smtClean="0"/>
              <a:t>periodo</a:t>
            </a:r>
            <a:r>
              <a:rPr lang="en-US" dirty="0" smtClean="0"/>
              <a:t> de la Pascua)</a:t>
            </a:r>
            <a:endParaRPr lang="en-US" dirty="0"/>
          </a:p>
        </p:txBody>
      </p:sp>
      <p:sp>
        <p:nvSpPr>
          <p:cNvPr id="7" name="TextBox 6"/>
          <p:cNvSpPr txBox="1"/>
          <p:nvPr/>
        </p:nvSpPr>
        <p:spPr>
          <a:xfrm>
            <a:off x="2413121" y="4143524"/>
            <a:ext cx="1007121" cy="276999"/>
          </a:xfrm>
          <a:prstGeom prst="rect">
            <a:avLst/>
          </a:prstGeom>
          <a:solidFill>
            <a:schemeClr val="bg1"/>
          </a:solidFill>
        </p:spPr>
        <p:txBody>
          <a:bodyPr wrap="square" rtlCol="0">
            <a:spAutoFit/>
          </a:bodyPr>
          <a:lstStyle/>
          <a:p>
            <a:r>
              <a:rPr lang="es-ES" sz="1200" b="1" dirty="0" smtClean="0"/>
              <a:t>Mes</a:t>
            </a:r>
            <a:endParaRPr lang="en-US" sz="1200" b="1" dirty="0"/>
          </a:p>
        </p:txBody>
      </p:sp>
      <p:sp>
        <p:nvSpPr>
          <p:cNvPr id="8" name="TextBox 7"/>
          <p:cNvSpPr txBox="1"/>
          <p:nvPr/>
        </p:nvSpPr>
        <p:spPr>
          <a:xfrm>
            <a:off x="4163734" y="4143524"/>
            <a:ext cx="941004" cy="276999"/>
          </a:xfrm>
          <a:prstGeom prst="rect">
            <a:avLst/>
          </a:prstGeom>
          <a:solidFill>
            <a:schemeClr val="bg1"/>
          </a:solidFill>
        </p:spPr>
        <p:txBody>
          <a:bodyPr wrap="square" rtlCol="0">
            <a:spAutoFit/>
          </a:bodyPr>
          <a:lstStyle/>
          <a:p>
            <a:r>
              <a:rPr lang="es-ES" sz="1200" b="1" dirty="0" smtClean="0"/>
              <a:t>Temporada</a:t>
            </a:r>
            <a:endParaRPr lang="en-US" sz="1200" b="1" dirty="0"/>
          </a:p>
        </p:txBody>
      </p:sp>
      <p:sp>
        <p:nvSpPr>
          <p:cNvPr id="9" name="TextBox 8"/>
          <p:cNvSpPr txBox="1"/>
          <p:nvPr/>
        </p:nvSpPr>
        <p:spPr>
          <a:xfrm>
            <a:off x="5400054" y="4143122"/>
            <a:ext cx="2455834" cy="276999"/>
          </a:xfrm>
          <a:prstGeom prst="rect">
            <a:avLst/>
          </a:prstGeom>
          <a:solidFill>
            <a:schemeClr val="bg1"/>
          </a:solidFill>
        </p:spPr>
        <p:txBody>
          <a:bodyPr wrap="square" rtlCol="0">
            <a:spAutoFit/>
          </a:bodyPr>
          <a:lstStyle/>
          <a:p>
            <a:r>
              <a:rPr lang="es-ES" sz="1200" b="1" dirty="0" smtClean="0"/>
              <a:t>Días especiales</a:t>
            </a:r>
            <a:endParaRPr lang="en-US" sz="1200" b="1" dirty="0"/>
          </a:p>
        </p:txBody>
      </p:sp>
      <p:sp>
        <p:nvSpPr>
          <p:cNvPr id="10" name="TextBox 9"/>
          <p:cNvSpPr txBox="1"/>
          <p:nvPr/>
        </p:nvSpPr>
        <p:spPr>
          <a:xfrm>
            <a:off x="8014914" y="4161328"/>
            <a:ext cx="675037" cy="276999"/>
          </a:xfrm>
          <a:prstGeom prst="rect">
            <a:avLst/>
          </a:prstGeom>
          <a:solidFill>
            <a:schemeClr val="bg1"/>
          </a:solidFill>
        </p:spPr>
        <p:txBody>
          <a:bodyPr wrap="square" rtlCol="0">
            <a:spAutoFit/>
          </a:bodyPr>
          <a:lstStyle/>
          <a:p>
            <a:r>
              <a:rPr lang="es-ES" sz="1200" b="1" dirty="0" smtClean="0"/>
              <a:t>Fiesta</a:t>
            </a:r>
            <a:endParaRPr lang="en-US" sz="1200" b="1" dirty="0"/>
          </a:p>
        </p:txBody>
      </p:sp>
      <p:sp>
        <p:nvSpPr>
          <p:cNvPr id="11" name="TextBox 10"/>
          <p:cNvSpPr txBox="1"/>
          <p:nvPr/>
        </p:nvSpPr>
        <p:spPr>
          <a:xfrm>
            <a:off x="2378075" y="4527977"/>
            <a:ext cx="969424" cy="830997"/>
          </a:xfrm>
          <a:prstGeom prst="rect">
            <a:avLst/>
          </a:prstGeom>
          <a:solidFill>
            <a:schemeClr val="bg1"/>
          </a:solidFill>
        </p:spPr>
        <p:txBody>
          <a:bodyPr wrap="square" rtlCol="0">
            <a:spAutoFit/>
          </a:bodyPr>
          <a:lstStyle/>
          <a:p>
            <a:r>
              <a:rPr lang="es-ES" sz="1200" b="1" dirty="0" err="1" smtClean="0"/>
              <a:t>Nisan</a:t>
            </a:r>
            <a:r>
              <a:rPr lang="es-ES" sz="1200" b="1" dirty="0" smtClean="0"/>
              <a:t> </a:t>
            </a:r>
            <a:r>
              <a:rPr lang="es-ES" sz="1200" dirty="0" smtClean="0"/>
              <a:t>(</a:t>
            </a:r>
            <a:r>
              <a:rPr lang="es-ES" sz="1200" dirty="0" err="1" smtClean="0"/>
              <a:t>Abib</a:t>
            </a:r>
            <a:r>
              <a:rPr lang="es-ES" sz="1200" dirty="0" smtClean="0"/>
              <a:t>) comienzo del año religioso</a:t>
            </a:r>
            <a:endParaRPr lang="en-US" sz="1200" b="1" dirty="0"/>
          </a:p>
        </p:txBody>
      </p:sp>
      <p:sp>
        <p:nvSpPr>
          <p:cNvPr id="12" name="TextBox 11"/>
          <p:cNvSpPr txBox="1"/>
          <p:nvPr/>
        </p:nvSpPr>
        <p:spPr>
          <a:xfrm>
            <a:off x="3470275" y="4612574"/>
            <a:ext cx="612775" cy="646331"/>
          </a:xfrm>
          <a:prstGeom prst="rect">
            <a:avLst/>
          </a:prstGeom>
          <a:solidFill>
            <a:schemeClr val="bg1"/>
          </a:solidFill>
        </p:spPr>
        <p:txBody>
          <a:bodyPr wrap="square" rtlCol="0">
            <a:spAutoFit/>
          </a:bodyPr>
          <a:lstStyle/>
          <a:p>
            <a:pPr algn="ctr"/>
            <a:r>
              <a:rPr lang="es-ES" sz="1200" dirty="0" smtClean="0"/>
              <a:t>Marzo </a:t>
            </a:r>
          </a:p>
          <a:p>
            <a:pPr algn="ctr"/>
            <a:r>
              <a:rPr lang="es-ES" sz="1200" dirty="0" smtClean="0"/>
              <a:t>-</a:t>
            </a:r>
          </a:p>
          <a:p>
            <a:pPr algn="ctr"/>
            <a:r>
              <a:rPr lang="es-ES" sz="1200" dirty="0" smtClean="0"/>
              <a:t>Abril</a:t>
            </a:r>
            <a:endParaRPr lang="en-US" sz="1200" dirty="0"/>
          </a:p>
        </p:txBody>
      </p:sp>
      <p:sp>
        <p:nvSpPr>
          <p:cNvPr id="13" name="TextBox 12"/>
          <p:cNvSpPr txBox="1"/>
          <p:nvPr/>
        </p:nvSpPr>
        <p:spPr>
          <a:xfrm>
            <a:off x="4163735" y="4506152"/>
            <a:ext cx="973416" cy="830997"/>
          </a:xfrm>
          <a:prstGeom prst="rect">
            <a:avLst/>
          </a:prstGeom>
          <a:solidFill>
            <a:schemeClr val="bg1"/>
          </a:solidFill>
        </p:spPr>
        <p:txBody>
          <a:bodyPr wrap="square" rtlCol="0">
            <a:spAutoFit/>
          </a:bodyPr>
          <a:lstStyle/>
          <a:p>
            <a:pPr algn="ctr"/>
            <a:r>
              <a:rPr lang="es-ES" sz="1200" i="1" dirty="0" smtClean="0"/>
              <a:t>Cosecha de lino</a:t>
            </a:r>
            <a:br>
              <a:rPr lang="es-ES" sz="1200" i="1" dirty="0" smtClean="0"/>
            </a:br>
            <a:r>
              <a:rPr lang="es-ES" sz="1200" i="1" dirty="0" smtClean="0"/>
              <a:t>Lluvias de primavera</a:t>
            </a:r>
            <a:endParaRPr lang="en-US" sz="1200" i="1" dirty="0"/>
          </a:p>
        </p:txBody>
      </p:sp>
      <p:sp>
        <p:nvSpPr>
          <p:cNvPr id="14" name="TextBox 13"/>
          <p:cNvSpPr txBox="1"/>
          <p:nvPr/>
        </p:nvSpPr>
        <p:spPr>
          <a:xfrm>
            <a:off x="5187394" y="4552318"/>
            <a:ext cx="2724706" cy="738664"/>
          </a:xfrm>
          <a:prstGeom prst="rect">
            <a:avLst/>
          </a:prstGeom>
          <a:solidFill>
            <a:schemeClr val="bg1"/>
          </a:solidFill>
        </p:spPr>
        <p:txBody>
          <a:bodyPr wrap="square" rtlCol="0">
            <a:spAutoFit/>
          </a:bodyPr>
          <a:lstStyle/>
          <a:p>
            <a:r>
              <a:rPr lang="es-ES" sz="1400" dirty="0" smtClean="0"/>
              <a:t>14 </a:t>
            </a:r>
            <a:r>
              <a:rPr lang="es-ES" sz="1400" b="1" dirty="0" smtClean="0"/>
              <a:t>Pascua</a:t>
            </a:r>
            <a:r>
              <a:rPr lang="es-ES" sz="1400" dirty="0" smtClean="0"/>
              <a:t> (</a:t>
            </a:r>
            <a:r>
              <a:rPr lang="es-ES" sz="1400" dirty="0" err="1" smtClean="0"/>
              <a:t>Éx</a:t>
            </a:r>
            <a:r>
              <a:rPr lang="es-ES" sz="1400" dirty="0" smtClean="0"/>
              <a:t> 12, Lev 23:5)</a:t>
            </a:r>
          </a:p>
          <a:p>
            <a:r>
              <a:rPr lang="es-ES" sz="1400" dirty="0" smtClean="0"/>
              <a:t>15 – 21 </a:t>
            </a:r>
            <a:r>
              <a:rPr lang="es-ES" sz="1400" b="1" dirty="0" smtClean="0"/>
              <a:t>Pan sin levadura </a:t>
            </a:r>
            <a:r>
              <a:rPr lang="es-ES" sz="1400" dirty="0" smtClean="0"/>
              <a:t>(Lev 23:6)</a:t>
            </a:r>
            <a:br>
              <a:rPr lang="es-ES" sz="1400" dirty="0" smtClean="0"/>
            </a:br>
            <a:r>
              <a:rPr lang="es-ES" sz="1400" dirty="0" smtClean="0"/>
              <a:t>21 Pascua – último día (Lev 23:8)</a:t>
            </a:r>
            <a:endParaRPr lang="en-US" sz="1400" dirty="0"/>
          </a:p>
        </p:txBody>
      </p:sp>
    </p:spTree>
    <p:extLst>
      <p:ext uri="{BB962C8B-B14F-4D97-AF65-F5344CB8AC3E}">
        <p14:creationId xmlns:p14="http://schemas.microsoft.com/office/powerpoint/2010/main" val="1520192417"/>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err="1"/>
              <a:t>Visión</a:t>
            </a:r>
            <a:r>
              <a:rPr lang="en-US" i="1" dirty="0"/>
              <a:t> del </a:t>
            </a:r>
            <a:r>
              <a:rPr lang="en-US" i="1" dirty="0" err="1"/>
              <a:t>mensajero</a:t>
            </a:r>
            <a:r>
              <a:rPr lang="en-US" i="1" dirty="0"/>
              <a:t> celestial</a:t>
            </a:r>
            <a:endParaRPr lang="en-US" dirty="0"/>
          </a:p>
        </p:txBody>
      </p:sp>
      <p:sp>
        <p:nvSpPr>
          <p:cNvPr id="5" name="TextBox 4"/>
          <p:cNvSpPr txBox="1"/>
          <p:nvPr/>
        </p:nvSpPr>
        <p:spPr>
          <a:xfrm>
            <a:off x="249383" y="1310871"/>
            <a:ext cx="8783310" cy="2308324"/>
          </a:xfrm>
          <a:prstGeom prst="rect">
            <a:avLst/>
          </a:prstGeom>
          <a:noFill/>
        </p:spPr>
        <p:txBody>
          <a:bodyPr wrap="square" rtlCol="0">
            <a:spAutoFit/>
          </a:bodyPr>
          <a:lstStyle/>
          <a:p>
            <a:r>
              <a:rPr lang="en-US" b="1" dirty="0">
                <a:solidFill>
                  <a:prstClr val="black"/>
                </a:solidFill>
              </a:rPr>
              <a:t>Daniel </a:t>
            </a:r>
            <a:r>
              <a:rPr lang="en-US" b="1" dirty="0" smtClean="0">
                <a:solidFill>
                  <a:prstClr val="black"/>
                </a:solidFill>
              </a:rPr>
              <a:t>10:4-6 (NBLA) </a:t>
            </a:r>
            <a:r>
              <a:rPr lang="en-US" dirty="0">
                <a:solidFill>
                  <a:prstClr val="black"/>
                </a:solidFill>
              </a:rPr>
              <a:t/>
            </a:r>
            <a:br>
              <a:rPr lang="en-US" dirty="0">
                <a:solidFill>
                  <a:prstClr val="black"/>
                </a:solidFill>
              </a:rPr>
            </a:br>
            <a:r>
              <a:rPr lang="es-ES" dirty="0" smtClean="0">
                <a:solidFill>
                  <a:prstClr val="black"/>
                </a:solidFill>
              </a:rPr>
              <a:t>4  Y </a:t>
            </a:r>
            <a:r>
              <a:rPr lang="es-ES" dirty="0">
                <a:solidFill>
                  <a:prstClr val="black"/>
                </a:solidFill>
              </a:rPr>
              <a:t>el </a:t>
            </a:r>
            <a:r>
              <a:rPr lang="es-ES" b="1" u="sng" dirty="0">
                <a:solidFill>
                  <a:schemeClr val="bg1">
                    <a:lumMod val="50000"/>
                  </a:schemeClr>
                </a:solidFill>
              </a:rPr>
              <a:t>día veinticuatro del primer mes</a:t>
            </a:r>
            <a:r>
              <a:rPr lang="es-ES" dirty="0">
                <a:solidFill>
                  <a:prstClr val="black"/>
                </a:solidFill>
              </a:rPr>
              <a:t>, estando yo junto a la orilla del gran río, es decir, el Tigris, </a:t>
            </a:r>
          </a:p>
          <a:p>
            <a:r>
              <a:rPr lang="es-ES" dirty="0">
                <a:solidFill>
                  <a:prstClr val="black"/>
                </a:solidFill>
              </a:rPr>
              <a:t>5  alcé los ojos y miré, y había </a:t>
            </a:r>
            <a:r>
              <a:rPr lang="es-ES" b="1" u="sng" dirty="0">
                <a:solidFill>
                  <a:prstClr val="black"/>
                </a:solidFill>
              </a:rPr>
              <a:t>un hombre vestido de lino, cuya cintura estaba ceñida con un cinturón de oro puro de </a:t>
            </a:r>
            <a:r>
              <a:rPr lang="es-ES" b="1" u="sng" dirty="0" err="1">
                <a:solidFill>
                  <a:prstClr val="black"/>
                </a:solidFill>
              </a:rPr>
              <a:t>Ufaz</a:t>
            </a:r>
            <a:r>
              <a:rPr lang="es-ES" dirty="0">
                <a:solidFill>
                  <a:prstClr val="black"/>
                </a:solidFill>
              </a:rPr>
              <a:t>. </a:t>
            </a:r>
          </a:p>
          <a:p>
            <a:r>
              <a:rPr lang="es-ES" dirty="0">
                <a:solidFill>
                  <a:prstClr val="black"/>
                </a:solidFill>
              </a:rPr>
              <a:t>6  Su cuerpo era como de berilo, su rostro tenía la apariencia de un relámpago, sus </a:t>
            </a:r>
            <a:r>
              <a:rPr lang="es-ES" b="1" u="sng" dirty="0">
                <a:solidFill>
                  <a:srgbClr val="FF0000"/>
                </a:solidFill>
              </a:rPr>
              <a:t>ojos eran como antorchas de fuego</a:t>
            </a:r>
            <a:r>
              <a:rPr lang="es-ES" dirty="0">
                <a:solidFill>
                  <a:prstClr val="black"/>
                </a:solidFill>
              </a:rPr>
              <a:t>, </a:t>
            </a:r>
            <a:r>
              <a:rPr lang="es-ES" b="1" u="sng" dirty="0">
                <a:solidFill>
                  <a:srgbClr val="FFC000"/>
                </a:solidFill>
              </a:rPr>
              <a:t>sus brazos y pies como el brillo del bronce bruñido</a:t>
            </a:r>
            <a:r>
              <a:rPr lang="es-ES" dirty="0">
                <a:solidFill>
                  <a:prstClr val="black"/>
                </a:solidFill>
              </a:rPr>
              <a:t>, y </a:t>
            </a:r>
            <a:r>
              <a:rPr lang="es-ES" b="1" u="sng" dirty="0">
                <a:solidFill>
                  <a:srgbClr val="7030A0"/>
                </a:solidFill>
              </a:rPr>
              <a:t>el sonido de sus palabras como el estruendo de una multitud</a:t>
            </a:r>
            <a:r>
              <a:rPr lang="es-ES" dirty="0">
                <a:solidFill>
                  <a:prstClr val="black"/>
                </a:solidFill>
              </a:rPr>
              <a:t>. </a:t>
            </a:r>
          </a:p>
        </p:txBody>
      </p:sp>
      <p:sp>
        <p:nvSpPr>
          <p:cNvPr id="6" name="TextBox 5"/>
          <p:cNvSpPr txBox="1"/>
          <p:nvPr/>
        </p:nvSpPr>
        <p:spPr>
          <a:xfrm>
            <a:off x="3669475" y="1359126"/>
            <a:ext cx="970009" cy="369332"/>
          </a:xfrm>
          <a:prstGeom prst="rect">
            <a:avLst/>
          </a:prstGeom>
          <a:noFill/>
        </p:spPr>
        <p:txBody>
          <a:bodyPr wrap="none" rtlCol="0">
            <a:spAutoFit/>
          </a:bodyPr>
          <a:lstStyle/>
          <a:p>
            <a:r>
              <a:rPr lang="en-US" dirty="0">
                <a:solidFill>
                  <a:prstClr val="black"/>
                </a:solidFill>
              </a:rPr>
              <a:t>(</a:t>
            </a:r>
            <a:r>
              <a:rPr lang="en-US" dirty="0" smtClean="0">
                <a:solidFill>
                  <a:prstClr val="black"/>
                </a:solidFill>
              </a:rPr>
              <a:t>Pascua)</a:t>
            </a:r>
            <a:endParaRPr lang="en-US" dirty="0">
              <a:solidFill>
                <a:prstClr val="black"/>
              </a:solidFill>
            </a:endParaRPr>
          </a:p>
        </p:txBody>
      </p:sp>
      <p:sp>
        <p:nvSpPr>
          <p:cNvPr id="3" name="TextBox 2"/>
          <p:cNvSpPr txBox="1"/>
          <p:nvPr/>
        </p:nvSpPr>
        <p:spPr>
          <a:xfrm>
            <a:off x="249382" y="3683675"/>
            <a:ext cx="8894618" cy="2031325"/>
          </a:xfrm>
          <a:prstGeom prst="rect">
            <a:avLst/>
          </a:prstGeom>
          <a:noFill/>
        </p:spPr>
        <p:txBody>
          <a:bodyPr wrap="square" rtlCol="0">
            <a:spAutoFit/>
          </a:bodyPr>
          <a:lstStyle/>
          <a:p>
            <a:r>
              <a:rPr lang="en-US" b="1" dirty="0" err="1" smtClean="0"/>
              <a:t>Apocalipsis</a:t>
            </a:r>
            <a:r>
              <a:rPr lang="en-US" b="1" dirty="0" smtClean="0"/>
              <a:t> 1:13-15 (NBLA) </a:t>
            </a:r>
            <a:r>
              <a:rPr lang="en-US" dirty="0"/>
              <a:t/>
            </a:r>
            <a:br>
              <a:rPr lang="en-US" dirty="0"/>
            </a:br>
            <a:r>
              <a:rPr lang="en-US" baseline="30000" dirty="0" smtClean="0"/>
              <a:t>13</a:t>
            </a:r>
            <a:r>
              <a:rPr lang="es-ES" dirty="0" smtClean="0"/>
              <a:t>En </a:t>
            </a:r>
            <a:r>
              <a:rPr lang="es-ES" dirty="0"/>
              <a:t>medio de los candelabros, vi a uno semejante al Hijo del Hombre, </a:t>
            </a:r>
            <a:r>
              <a:rPr lang="es-ES" b="1" u="sng" dirty="0"/>
              <a:t>vestido con una túnica que le llegaba hasta los pies y ceñido por el pecho con un cinto de oro</a:t>
            </a:r>
            <a:r>
              <a:rPr lang="es-ES" dirty="0"/>
              <a:t>. </a:t>
            </a:r>
          </a:p>
          <a:p>
            <a:r>
              <a:rPr lang="es-ES" dirty="0" smtClean="0"/>
              <a:t>14</a:t>
            </a:r>
            <a:r>
              <a:rPr lang="es-ES" dirty="0"/>
              <a:t>  Su cabeza y Sus cabellos eran blancos como la blanca lana, como la nieve. </a:t>
            </a:r>
            <a:r>
              <a:rPr lang="es-ES" b="1" u="sng" dirty="0">
                <a:solidFill>
                  <a:srgbClr val="FF0000"/>
                </a:solidFill>
              </a:rPr>
              <a:t>Sus ojos eran como una llama de fuego. </a:t>
            </a:r>
          </a:p>
          <a:p>
            <a:r>
              <a:rPr lang="es-ES" dirty="0" smtClean="0"/>
              <a:t>15</a:t>
            </a:r>
            <a:r>
              <a:rPr lang="es-ES" dirty="0"/>
              <a:t>  </a:t>
            </a:r>
            <a:r>
              <a:rPr lang="es-ES" b="1" u="sng" dirty="0">
                <a:solidFill>
                  <a:srgbClr val="FFC000"/>
                </a:solidFill>
              </a:rPr>
              <a:t>Sus pies se parecían al bronce bruñido cuando se le ha hecho refulgir en el horno</a:t>
            </a:r>
            <a:r>
              <a:rPr lang="es-ES" dirty="0"/>
              <a:t>, y </a:t>
            </a:r>
            <a:r>
              <a:rPr lang="es-ES" b="1" u="sng" dirty="0">
                <a:solidFill>
                  <a:srgbClr val="7030A0"/>
                </a:solidFill>
              </a:rPr>
              <a:t>Su voz como el ruido de muchas aguas</a:t>
            </a:r>
            <a:r>
              <a:rPr lang="es-ES" dirty="0"/>
              <a:t>. </a:t>
            </a:r>
            <a:endParaRPr lang="en-US" b="1" u="sng" dirty="0">
              <a:solidFill>
                <a:schemeClr val="accent4">
                  <a:lumMod val="75000"/>
                </a:schemeClr>
              </a:solidFill>
            </a:endParaRPr>
          </a:p>
        </p:txBody>
      </p:sp>
    </p:spTree>
    <p:extLst>
      <p:ext uri="{BB962C8B-B14F-4D97-AF65-F5344CB8AC3E}">
        <p14:creationId xmlns:p14="http://schemas.microsoft.com/office/powerpoint/2010/main" val="655863147"/>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err="1"/>
              <a:t>Visión</a:t>
            </a:r>
            <a:r>
              <a:rPr lang="en-US" i="1" dirty="0"/>
              <a:t> del </a:t>
            </a:r>
            <a:r>
              <a:rPr lang="en-US" i="1" dirty="0" err="1"/>
              <a:t>mensajero</a:t>
            </a:r>
            <a:r>
              <a:rPr lang="en-US" i="1" dirty="0"/>
              <a:t> celestial</a:t>
            </a:r>
            <a:endParaRPr lang="en-US" dirty="0"/>
          </a:p>
        </p:txBody>
      </p:sp>
      <p:sp>
        <p:nvSpPr>
          <p:cNvPr id="5" name="TextBox 4"/>
          <p:cNvSpPr txBox="1"/>
          <p:nvPr/>
        </p:nvSpPr>
        <p:spPr>
          <a:xfrm>
            <a:off x="368136" y="1389413"/>
            <a:ext cx="8775865" cy="3477875"/>
          </a:xfrm>
          <a:prstGeom prst="rect">
            <a:avLst/>
          </a:prstGeom>
          <a:noFill/>
        </p:spPr>
        <p:txBody>
          <a:bodyPr wrap="square" rtlCol="0">
            <a:spAutoFit/>
          </a:bodyPr>
          <a:lstStyle/>
          <a:p>
            <a:r>
              <a:rPr lang="en-US" sz="2000" b="1" dirty="0"/>
              <a:t>Daniel </a:t>
            </a:r>
            <a:r>
              <a:rPr lang="en-US" sz="2000" b="1" dirty="0" smtClean="0"/>
              <a:t>10:7-9 (NBLA) </a:t>
            </a:r>
            <a:r>
              <a:rPr lang="en-US" sz="2000" dirty="0"/>
              <a:t/>
            </a:r>
            <a:br>
              <a:rPr lang="en-US" sz="2000" dirty="0"/>
            </a:br>
            <a:r>
              <a:rPr lang="en-US" sz="2000" baseline="30000" dirty="0" smtClean="0"/>
              <a:t>7</a:t>
            </a:r>
            <a:r>
              <a:rPr lang="es-ES" sz="2000" dirty="0" smtClean="0"/>
              <a:t>Y </a:t>
            </a:r>
            <a:r>
              <a:rPr lang="es-ES" sz="2000" dirty="0"/>
              <a:t>solo yo, Daniel, vi la visión. </a:t>
            </a:r>
            <a:endParaRPr lang="es-ES" sz="2000" dirty="0" smtClean="0"/>
          </a:p>
          <a:p>
            <a:pPr algn="r"/>
            <a:r>
              <a:rPr lang="es-ES" sz="2000" dirty="0"/>
              <a:t>	</a:t>
            </a:r>
            <a:r>
              <a:rPr lang="es-ES" sz="2000" dirty="0" smtClean="0"/>
              <a:t>	Los </a:t>
            </a:r>
            <a:r>
              <a:rPr lang="es-ES" sz="2000" dirty="0"/>
              <a:t>hombres que estaban conmigo no vieron la visión, </a:t>
            </a:r>
            <a:endParaRPr lang="es-ES" sz="2000" dirty="0" smtClean="0"/>
          </a:p>
          <a:p>
            <a:pPr algn="r"/>
            <a:r>
              <a:rPr lang="es-ES" sz="2000" dirty="0" smtClean="0"/>
              <a:t>pero </a:t>
            </a:r>
            <a:r>
              <a:rPr lang="es-ES" sz="2000" dirty="0"/>
              <a:t>un gran terror cayó sobre ellos </a:t>
            </a:r>
            <a:endParaRPr lang="es-ES" sz="2000" dirty="0" smtClean="0"/>
          </a:p>
          <a:p>
            <a:pPr algn="r"/>
            <a:r>
              <a:rPr lang="es-ES" sz="2000" dirty="0" smtClean="0"/>
              <a:t>y </a:t>
            </a:r>
            <a:r>
              <a:rPr lang="es-ES" sz="2000" dirty="0"/>
              <a:t>huyeron a esconderse. </a:t>
            </a:r>
          </a:p>
          <a:p>
            <a:r>
              <a:rPr lang="es-ES" sz="2000" dirty="0" smtClean="0"/>
              <a:t>8</a:t>
            </a:r>
            <a:r>
              <a:rPr lang="es-ES" sz="2000" dirty="0"/>
              <a:t>  Me quedé solo viendo esta gran visión</a:t>
            </a:r>
            <a:r>
              <a:rPr lang="es-ES" sz="2000" dirty="0" smtClean="0"/>
              <a:t>.</a:t>
            </a:r>
          </a:p>
          <a:p>
            <a:r>
              <a:rPr lang="es-ES" sz="2000" dirty="0"/>
              <a:t>	</a:t>
            </a:r>
            <a:r>
              <a:rPr lang="es-ES" sz="2000" dirty="0" smtClean="0"/>
              <a:t> </a:t>
            </a:r>
            <a:r>
              <a:rPr lang="es-ES" sz="2000" dirty="0"/>
              <a:t>No me quedaron fuerzas, </a:t>
            </a:r>
            <a:endParaRPr lang="es-ES" sz="2000" dirty="0" smtClean="0"/>
          </a:p>
          <a:p>
            <a:r>
              <a:rPr lang="es-ES" sz="2000" dirty="0"/>
              <a:t>	</a:t>
            </a:r>
            <a:r>
              <a:rPr lang="es-ES" sz="2000" dirty="0" smtClean="0"/>
              <a:t>y </a:t>
            </a:r>
            <a:r>
              <a:rPr lang="es-ES" sz="2000" dirty="0"/>
              <a:t>mi rostro se demudó, desfigurándose, </a:t>
            </a:r>
            <a:endParaRPr lang="es-ES" sz="2000" dirty="0" smtClean="0"/>
          </a:p>
          <a:p>
            <a:r>
              <a:rPr lang="es-ES" sz="2000" dirty="0"/>
              <a:t>	</a:t>
            </a:r>
            <a:r>
              <a:rPr lang="es-ES" sz="2000" dirty="0" smtClean="0"/>
              <a:t>sin </a:t>
            </a:r>
            <a:r>
              <a:rPr lang="es-ES" sz="2000" dirty="0"/>
              <a:t>retener yo fuerza alguna. </a:t>
            </a:r>
          </a:p>
          <a:p>
            <a:r>
              <a:rPr lang="es-ES" sz="2000" dirty="0" smtClean="0"/>
              <a:t>9</a:t>
            </a:r>
            <a:r>
              <a:rPr lang="es-ES" sz="2000" dirty="0"/>
              <a:t>  Pero oí el sonido de sus palabras, y al oír el sonido de sus palabras, caí en un sueño profundo sobre mi rostro, con mi rostro en tierra.</a:t>
            </a:r>
            <a:endParaRPr lang="en-US" sz="2000" dirty="0">
              <a:solidFill>
                <a:prstClr val="black"/>
              </a:solidFill>
            </a:endParaRPr>
          </a:p>
        </p:txBody>
      </p:sp>
    </p:spTree>
    <p:extLst>
      <p:ext uri="{BB962C8B-B14F-4D97-AF65-F5344CB8AC3E}">
        <p14:creationId xmlns:p14="http://schemas.microsoft.com/office/powerpoint/2010/main" val="2439974659"/>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smtClean="0"/>
              <a:t>La </a:t>
            </a:r>
            <a:r>
              <a:rPr lang="en-US" i="1" dirty="0" err="1" smtClean="0"/>
              <a:t>recuperaci</a:t>
            </a:r>
            <a:r>
              <a:rPr lang="es-ES" i="1" dirty="0" err="1" smtClean="0"/>
              <a:t>ón</a:t>
            </a:r>
            <a:r>
              <a:rPr lang="es-ES" i="1" dirty="0" smtClean="0"/>
              <a:t> de Daniel</a:t>
            </a:r>
            <a:endParaRPr lang="en-US" dirty="0"/>
          </a:p>
        </p:txBody>
      </p:sp>
      <p:sp>
        <p:nvSpPr>
          <p:cNvPr id="4" name="TextBox 3"/>
          <p:cNvSpPr txBox="1"/>
          <p:nvPr/>
        </p:nvSpPr>
        <p:spPr>
          <a:xfrm>
            <a:off x="154380" y="1211284"/>
            <a:ext cx="8452139" cy="2554545"/>
          </a:xfrm>
          <a:prstGeom prst="rect">
            <a:avLst/>
          </a:prstGeom>
          <a:noFill/>
        </p:spPr>
        <p:txBody>
          <a:bodyPr wrap="square" rtlCol="0">
            <a:spAutoFit/>
          </a:bodyPr>
          <a:lstStyle/>
          <a:p>
            <a:r>
              <a:rPr lang="en-US" sz="2000" b="1" dirty="0"/>
              <a:t>Daniel </a:t>
            </a:r>
            <a:r>
              <a:rPr lang="en-US" sz="2000" b="1" dirty="0" smtClean="0"/>
              <a:t>10:10-13 (NBLA) </a:t>
            </a:r>
            <a:r>
              <a:rPr lang="en-US" sz="2000" dirty="0"/>
              <a:t/>
            </a:r>
            <a:br>
              <a:rPr lang="en-US" sz="2000" dirty="0"/>
            </a:br>
            <a:r>
              <a:rPr lang="en-US" sz="2000" baseline="30000" dirty="0" smtClean="0"/>
              <a:t>10</a:t>
            </a:r>
            <a:r>
              <a:rPr lang="es-ES" sz="2000" dirty="0" smtClean="0"/>
              <a:t>Entonces</a:t>
            </a:r>
            <a:r>
              <a:rPr lang="es-ES" sz="2000" dirty="0"/>
              <a:t>, una mano me tocó, </a:t>
            </a:r>
            <a:endParaRPr lang="es-ES" sz="2000" dirty="0" smtClean="0"/>
          </a:p>
          <a:p>
            <a:r>
              <a:rPr lang="es-ES" sz="2000" dirty="0"/>
              <a:t>	</a:t>
            </a:r>
            <a:r>
              <a:rPr lang="es-ES" sz="2000" dirty="0" smtClean="0"/>
              <a:t>y </a:t>
            </a:r>
            <a:r>
              <a:rPr lang="es-ES" sz="2000" dirty="0"/>
              <a:t>me hizo temblar sobre mis rodillas y sobre las palmas de mis manos. </a:t>
            </a:r>
          </a:p>
          <a:p>
            <a:r>
              <a:rPr lang="es-ES" sz="2000" dirty="0" smtClean="0"/>
              <a:t>11</a:t>
            </a:r>
            <a:r>
              <a:rPr lang="es-ES" sz="2000" dirty="0"/>
              <a:t>  </a:t>
            </a:r>
            <a:r>
              <a:rPr lang="es-ES" sz="2000" b="1" dirty="0" smtClean="0"/>
              <a:t>«</a:t>
            </a:r>
            <a:r>
              <a:rPr lang="es-ES" sz="2000" b="1" dirty="0"/>
              <a:t>Daniel, hombre muy estimado,</a:t>
            </a:r>
            <a:r>
              <a:rPr lang="es-ES" sz="2000" dirty="0"/>
              <a:t> </a:t>
            </a:r>
            <a:endParaRPr lang="es-ES" sz="2000" dirty="0" smtClean="0"/>
          </a:p>
          <a:p>
            <a:r>
              <a:rPr lang="es-ES" sz="2000" dirty="0" smtClean="0"/>
              <a:t>	entiende </a:t>
            </a:r>
            <a:r>
              <a:rPr lang="es-ES" sz="2000" dirty="0"/>
              <a:t>las palabras que te voy a decir </a:t>
            </a:r>
            <a:endParaRPr lang="es-ES" sz="2000" dirty="0" smtClean="0"/>
          </a:p>
          <a:p>
            <a:r>
              <a:rPr lang="es-ES" sz="2000" dirty="0" smtClean="0"/>
              <a:t>	y </a:t>
            </a:r>
            <a:r>
              <a:rPr lang="es-ES" sz="2000" dirty="0"/>
              <a:t>ponte en pie, porque ahora he sido enviado a ti», </a:t>
            </a:r>
            <a:endParaRPr lang="es-ES" sz="2000" dirty="0" smtClean="0"/>
          </a:p>
          <a:p>
            <a:r>
              <a:rPr lang="es-ES" sz="2000" dirty="0" smtClean="0"/>
              <a:t>me </a:t>
            </a:r>
            <a:r>
              <a:rPr lang="es-ES" sz="2000" dirty="0"/>
              <a:t>dijo. </a:t>
            </a:r>
            <a:endParaRPr lang="es-ES" sz="2000" dirty="0" smtClean="0"/>
          </a:p>
          <a:p>
            <a:r>
              <a:rPr lang="es-ES" sz="2000" dirty="0" smtClean="0"/>
              <a:t>Cuando </a:t>
            </a:r>
            <a:r>
              <a:rPr lang="es-ES" sz="2000" dirty="0"/>
              <a:t>él me dijo estas palabras, me puse en pie temblando. </a:t>
            </a:r>
            <a:endParaRPr lang="en-US" sz="2000" dirty="0"/>
          </a:p>
        </p:txBody>
      </p:sp>
      <p:sp>
        <p:nvSpPr>
          <p:cNvPr id="5" name="TextBox 4"/>
          <p:cNvSpPr txBox="1"/>
          <p:nvPr/>
        </p:nvSpPr>
        <p:spPr>
          <a:xfrm>
            <a:off x="154378" y="3896458"/>
            <a:ext cx="8989622" cy="1015663"/>
          </a:xfrm>
          <a:prstGeom prst="rect">
            <a:avLst/>
          </a:prstGeom>
          <a:noFill/>
        </p:spPr>
        <p:txBody>
          <a:bodyPr wrap="square" rtlCol="0">
            <a:spAutoFit/>
          </a:bodyPr>
          <a:lstStyle/>
          <a:p>
            <a:r>
              <a:rPr lang="en-US" sz="2000" baseline="30000" dirty="0" smtClean="0"/>
              <a:t>13</a:t>
            </a:r>
            <a:r>
              <a:rPr lang="es-ES" sz="2000" dirty="0" smtClean="0"/>
              <a:t>Pero </a:t>
            </a:r>
            <a:r>
              <a:rPr lang="es-ES" sz="2000" dirty="0"/>
              <a:t>el príncipe del reino de Persia se me opuso por veintiún días, </a:t>
            </a:r>
            <a:endParaRPr lang="es-ES" sz="2000" dirty="0" smtClean="0"/>
          </a:p>
          <a:p>
            <a:r>
              <a:rPr lang="es-ES" sz="2000" dirty="0"/>
              <a:t>	</a:t>
            </a:r>
            <a:r>
              <a:rPr lang="es-ES" sz="2000" dirty="0" smtClean="0"/>
              <a:t>pero </a:t>
            </a:r>
            <a:r>
              <a:rPr lang="es-ES" sz="2000" dirty="0"/>
              <a:t>Miguel, uno de los primeros príncipes, </a:t>
            </a:r>
            <a:endParaRPr lang="es-ES" sz="2000" dirty="0" smtClean="0"/>
          </a:p>
          <a:p>
            <a:r>
              <a:rPr lang="es-ES" sz="2000" dirty="0"/>
              <a:t>	</a:t>
            </a:r>
            <a:r>
              <a:rPr lang="es-ES" sz="2000" dirty="0" smtClean="0"/>
              <a:t>vino </a:t>
            </a:r>
            <a:r>
              <a:rPr lang="es-ES" sz="2000" dirty="0"/>
              <a:t>en mi ayuda, ya que yo había sido dejado allí con los reyes de Persia. </a:t>
            </a:r>
            <a:r>
              <a:rPr lang="en-US" sz="2000" dirty="0" smtClean="0"/>
              <a:t> </a:t>
            </a:r>
            <a:endParaRPr lang="en-US" sz="2000" b="1" u="sng" dirty="0"/>
          </a:p>
        </p:txBody>
      </p:sp>
      <p:sp>
        <p:nvSpPr>
          <p:cNvPr id="3" name="TextBox 2"/>
          <p:cNvSpPr txBox="1"/>
          <p:nvPr/>
        </p:nvSpPr>
        <p:spPr>
          <a:xfrm>
            <a:off x="6896100" y="4945390"/>
            <a:ext cx="851515" cy="523220"/>
          </a:xfrm>
          <a:prstGeom prst="rect">
            <a:avLst/>
          </a:prstGeom>
          <a:noFill/>
        </p:spPr>
        <p:txBody>
          <a:bodyPr wrap="none" rtlCol="0">
            <a:spAutoFit/>
          </a:bodyPr>
          <a:lstStyle/>
          <a:p>
            <a:r>
              <a:rPr lang="en-US" sz="2800" b="1" dirty="0" smtClean="0"/>
              <a:t>¿¿??</a:t>
            </a:r>
            <a:endParaRPr lang="en-US" sz="2800" b="1" dirty="0"/>
          </a:p>
        </p:txBody>
      </p:sp>
      <p:sp>
        <p:nvSpPr>
          <p:cNvPr id="6" name="TextBox 5"/>
          <p:cNvSpPr txBox="1"/>
          <p:nvPr/>
        </p:nvSpPr>
        <p:spPr>
          <a:xfrm>
            <a:off x="548640" y="4912121"/>
            <a:ext cx="6347460" cy="738664"/>
          </a:xfrm>
          <a:prstGeom prst="rect">
            <a:avLst/>
          </a:prstGeom>
          <a:noFill/>
        </p:spPr>
        <p:txBody>
          <a:bodyPr wrap="square" rtlCol="0">
            <a:spAutoFit/>
          </a:bodyPr>
          <a:lstStyle/>
          <a:p>
            <a:pPr defTabSz="914400"/>
            <a:r>
              <a:rPr lang="en-US" sz="1400" dirty="0" err="1" smtClean="0">
                <a:solidFill>
                  <a:srgbClr val="0000CC"/>
                </a:solidFill>
              </a:rPr>
              <a:t>Ef</a:t>
            </a:r>
            <a:r>
              <a:rPr lang="en-US" sz="1400" dirty="0" smtClean="0">
                <a:solidFill>
                  <a:srgbClr val="0000CC"/>
                </a:solidFill>
              </a:rPr>
              <a:t> 1:20-21 </a:t>
            </a:r>
            <a:r>
              <a:rPr lang="es-ES" sz="1400" dirty="0">
                <a:solidFill>
                  <a:srgbClr val="0000CC"/>
                </a:solidFill>
              </a:rPr>
              <a:t>Ese poder obró en Cristo cuando lo resucitó de entre los muertos </a:t>
            </a:r>
            <a:endParaRPr lang="es-ES" sz="1400" dirty="0" smtClean="0">
              <a:solidFill>
                <a:srgbClr val="0000CC"/>
              </a:solidFill>
            </a:endParaRPr>
          </a:p>
          <a:p>
            <a:pPr defTabSz="914400"/>
            <a:r>
              <a:rPr lang="es-ES" sz="1400" dirty="0">
                <a:solidFill>
                  <a:srgbClr val="0000CC"/>
                </a:solidFill>
              </a:rPr>
              <a:t>	</a:t>
            </a:r>
            <a:r>
              <a:rPr lang="es-ES" sz="1400" dirty="0" smtClean="0">
                <a:solidFill>
                  <a:srgbClr val="0000CC"/>
                </a:solidFill>
              </a:rPr>
              <a:t>y </a:t>
            </a:r>
            <a:r>
              <a:rPr lang="es-ES" sz="1400" dirty="0">
                <a:solidFill>
                  <a:srgbClr val="0000CC"/>
                </a:solidFill>
              </a:rPr>
              <a:t>lo sentó a Su diestra en los lugares celestiales, </a:t>
            </a:r>
          </a:p>
          <a:p>
            <a:pPr defTabSz="914400"/>
            <a:r>
              <a:rPr lang="es-ES" sz="1400" dirty="0">
                <a:solidFill>
                  <a:srgbClr val="0000CC"/>
                </a:solidFill>
              </a:rPr>
              <a:t>	</a:t>
            </a:r>
            <a:r>
              <a:rPr lang="es-ES" sz="1400" u="sng" dirty="0" smtClean="0">
                <a:solidFill>
                  <a:srgbClr val="0000CC"/>
                </a:solidFill>
              </a:rPr>
              <a:t>muy </a:t>
            </a:r>
            <a:r>
              <a:rPr lang="es-ES" sz="1400" u="sng" dirty="0">
                <a:solidFill>
                  <a:srgbClr val="0000CC"/>
                </a:solidFill>
              </a:rPr>
              <a:t>por encima de todo principado, autoridad, poder, </a:t>
            </a:r>
            <a:r>
              <a:rPr lang="es-ES" sz="1400" u="sng" dirty="0" smtClean="0">
                <a:solidFill>
                  <a:srgbClr val="0000CC"/>
                </a:solidFill>
              </a:rPr>
              <a:t>dominio…</a:t>
            </a:r>
            <a:endParaRPr lang="en-US" sz="1400" u="sng" dirty="0">
              <a:solidFill>
                <a:srgbClr val="0000CC"/>
              </a:solidFill>
            </a:endParaRPr>
          </a:p>
        </p:txBody>
      </p:sp>
    </p:spTree>
    <p:extLst>
      <p:ext uri="{BB962C8B-B14F-4D97-AF65-F5344CB8AC3E}">
        <p14:creationId xmlns:p14="http://schemas.microsoft.com/office/powerpoint/2010/main" val="205765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i="1" dirty="0"/>
              <a:t>Lo que se trata el mensaje </a:t>
            </a:r>
            <a:r>
              <a:rPr lang="es-ES" i="1" dirty="0" smtClean="0"/>
              <a:t/>
            </a:r>
            <a:br>
              <a:rPr lang="es-ES" i="1" dirty="0" smtClean="0"/>
            </a:br>
            <a:r>
              <a:rPr lang="es-ES" i="1" dirty="0" smtClean="0"/>
              <a:t>y </a:t>
            </a:r>
            <a:r>
              <a:rPr lang="es-ES" i="1" dirty="0"/>
              <a:t>efecto adicional en Daniel</a:t>
            </a:r>
            <a:endParaRPr lang="en-US" dirty="0"/>
          </a:p>
        </p:txBody>
      </p:sp>
      <p:sp>
        <p:nvSpPr>
          <p:cNvPr id="4" name="TextBox 3"/>
          <p:cNvSpPr txBox="1"/>
          <p:nvPr/>
        </p:nvSpPr>
        <p:spPr>
          <a:xfrm>
            <a:off x="320636" y="1520042"/>
            <a:ext cx="8547141" cy="369332"/>
          </a:xfrm>
          <a:prstGeom prst="rect">
            <a:avLst/>
          </a:prstGeom>
          <a:noFill/>
        </p:spPr>
        <p:txBody>
          <a:bodyPr wrap="square" rtlCol="0">
            <a:spAutoFit/>
          </a:bodyPr>
          <a:lstStyle/>
          <a:p>
            <a:endParaRPr lang="en-US" dirty="0"/>
          </a:p>
        </p:txBody>
      </p:sp>
      <p:sp>
        <p:nvSpPr>
          <p:cNvPr id="5" name="TextBox 4"/>
          <p:cNvSpPr txBox="1"/>
          <p:nvPr/>
        </p:nvSpPr>
        <p:spPr>
          <a:xfrm>
            <a:off x="166255" y="1330036"/>
            <a:ext cx="8701520" cy="4401205"/>
          </a:xfrm>
          <a:prstGeom prst="rect">
            <a:avLst/>
          </a:prstGeom>
          <a:noFill/>
        </p:spPr>
        <p:txBody>
          <a:bodyPr wrap="square" rtlCol="0">
            <a:spAutoFit/>
          </a:bodyPr>
          <a:lstStyle/>
          <a:p>
            <a:r>
              <a:rPr lang="en-US" sz="2000" b="1" dirty="0"/>
              <a:t>Daniel </a:t>
            </a:r>
            <a:r>
              <a:rPr lang="en-US" sz="2000" b="1" dirty="0" smtClean="0"/>
              <a:t>10:14-17 (NBLA) </a:t>
            </a:r>
            <a:r>
              <a:rPr lang="en-US" sz="2000" dirty="0"/>
              <a:t/>
            </a:r>
            <a:br>
              <a:rPr lang="en-US" sz="2000" dirty="0"/>
            </a:br>
            <a:r>
              <a:rPr lang="en-US" sz="2000" b="1" u="sng" baseline="30000" dirty="0" smtClean="0"/>
              <a:t>14</a:t>
            </a:r>
            <a:r>
              <a:rPr lang="es-ES" sz="2000" b="1" u="sng" dirty="0" smtClean="0"/>
              <a:t>Y </a:t>
            </a:r>
            <a:r>
              <a:rPr lang="es-ES" sz="2000" b="1" u="sng" dirty="0"/>
              <a:t>he venido para darte a conocer lo que sucederá a tu pueblo al final de los días, porque la visión es para días aún </a:t>
            </a:r>
            <a:r>
              <a:rPr lang="es-ES" sz="2000" b="1" u="sng" dirty="0" smtClean="0"/>
              <a:t>lejanos.</a:t>
            </a:r>
          </a:p>
          <a:p>
            <a:r>
              <a:rPr lang="en-US" sz="2000" dirty="0"/>
              <a:t/>
            </a:r>
            <a:br>
              <a:rPr lang="en-US" sz="2000" dirty="0"/>
            </a:br>
            <a:r>
              <a:rPr lang="en-US" sz="2000" baseline="30000" dirty="0" smtClean="0"/>
              <a:t>15</a:t>
            </a:r>
            <a:r>
              <a:rPr lang="es-ES" sz="2000" dirty="0" smtClean="0"/>
              <a:t>Cuando </a:t>
            </a:r>
            <a:r>
              <a:rPr lang="es-ES" sz="2000" dirty="0"/>
              <a:t>habló conmigo estas palabras, </a:t>
            </a:r>
            <a:endParaRPr lang="es-ES" sz="2000" dirty="0" smtClean="0"/>
          </a:p>
          <a:p>
            <a:r>
              <a:rPr lang="es-ES" sz="2000" dirty="0"/>
              <a:t>	</a:t>
            </a:r>
            <a:r>
              <a:rPr lang="es-ES" sz="2000" dirty="0" smtClean="0"/>
              <a:t>volví </a:t>
            </a:r>
            <a:r>
              <a:rPr lang="es-ES" sz="2000" dirty="0"/>
              <a:t>mi rostro a tierra y enmudecí. </a:t>
            </a:r>
          </a:p>
          <a:p>
            <a:r>
              <a:rPr lang="es-ES" sz="2000" dirty="0" smtClean="0"/>
              <a:t>16</a:t>
            </a:r>
            <a:r>
              <a:rPr lang="es-ES" sz="2000" dirty="0"/>
              <a:t>  Y uno semejante a un hombre tocó mis labios. </a:t>
            </a:r>
            <a:endParaRPr lang="es-ES" sz="2000" dirty="0" smtClean="0"/>
          </a:p>
          <a:p>
            <a:r>
              <a:rPr lang="es-ES" sz="2000" dirty="0"/>
              <a:t>	</a:t>
            </a:r>
            <a:r>
              <a:rPr lang="es-ES" sz="2000" dirty="0" smtClean="0"/>
              <a:t>Entonces </a:t>
            </a:r>
            <a:r>
              <a:rPr lang="es-ES" sz="2000" dirty="0"/>
              <a:t>abrí mi boca y hablé, y dije al que estaba delante de mí: </a:t>
            </a:r>
            <a:endParaRPr lang="es-ES" sz="2000" dirty="0" smtClean="0"/>
          </a:p>
          <a:p>
            <a:r>
              <a:rPr lang="es-ES" sz="2000" dirty="0"/>
              <a:t>	</a:t>
            </a:r>
            <a:r>
              <a:rPr lang="es-ES" sz="2000" dirty="0" smtClean="0"/>
              <a:t>«</a:t>
            </a:r>
            <a:r>
              <a:rPr lang="es-ES" sz="2000" dirty="0"/>
              <a:t>Señor mío, a causa de la visión me ha invadido la angustia </a:t>
            </a:r>
            <a:endParaRPr lang="es-ES" sz="2000" dirty="0" smtClean="0"/>
          </a:p>
          <a:p>
            <a:r>
              <a:rPr lang="es-ES" sz="2000" dirty="0"/>
              <a:t>	</a:t>
            </a:r>
            <a:r>
              <a:rPr lang="es-ES" sz="2000" dirty="0" smtClean="0"/>
              <a:t>y </a:t>
            </a:r>
            <a:r>
              <a:rPr lang="es-ES" sz="2000" dirty="0"/>
              <a:t>me he quedado sin fuerzas. </a:t>
            </a:r>
            <a:endParaRPr lang="es-ES" sz="2000" dirty="0" smtClean="0"/>
          </a:p>
          <a:p>
            <a:r>
              <a:rPr lang="es-ES" sz="2000" dirty="0" smtClean="0"/>
              <a:t>	17</a:t>
            </a:r>
            <a:r>
              <a:rPr lang="es-ES" sz="2000" dirty="0"/>
              <a:t>  ¿Cómo podrá, pues, este siervo de mi señor hablar con uno como mi </a:t>
            </a:r>
            <a:r>
              <a:rPr lang="es-ES" sz="2000" dirty="0" smtClean="0"/>
              <a:t>		señor</a:t>
            </a:r>
            <a:r>
              <a:rPr lang="es-ES" sz="2000" dirty="0"/>
              <a:t>? </a:t>
            </a:r>
            <a:endParaRPr lang="es-ES" sz="2000" dirty="0" smtClean="0"/>
          </a:p>
          <a:p>
            <a:r>
              <a:rPr lang="es-ES" sz="2000" dirty="0"/>
              <a:t>	</a:t>
            </a:r>
            <a:r>
              <a:rPr lang="es-ES" sz="2000" dirty="0" smtClean="0"/>
              <a:t>Porque </a:t>
            </a:r>
            <a:r>
              <a:rPr lang="es-ES" sz="2000" dirty="0"/>
              <a:t>a mí en este momento no me queda fuerza alguna, ni tampoco </a:t>
            </a:r>
            <a:r>
              <a:rPr lang="es-ES" sz="2000" dirty="0" smtClean="0"/>
              <a:t>		me </a:t>
            </a:r>
            <a:r>
              <a:rPr lang="es-ES" sz="2000" dirty="0"/>
              <a:t>queda aliento». </a:t>
            </a:r>
            <a:endParaRPr lang="en-US" sz="2000" dirty="0"/>
          </a:p>
        </p:txBody>
      </p:sp>
    </p:spTree>
    <p:extLst>
      <p:ext uri="{BB962C8B-B14F-4D97-AF65-F5344CB8AC3E}">
        <p14:creationId xmlns:p14="http://schemas.microsoft.com/office/powerpoint/2010/main" val="4102210276"/>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err="1" smtClean="0"/>
              <a:t>Fortalecido</a:t>
            </a:r>
            <a:r>
              <a:rPr lang="en-US" i="1" dirty="0" smtClean="0"/>
              <a:t> </a:t>
            </a:r>
            <a:r>
              <a:rPr lang="en-US" i="1" dirty="0" err="1" smtClean="0"/>
              <a:t>por</a:t>
            </a:r>
            <a:r>
              <a:rPr lang="en-US" i="1" dirty="0" smtClean="0"/>
              <a:t> el </a:t>
            </a:r>
            <a:r>
              <a:rPr lang="en-US" i="1" dirty="0" err="1" smtClean="0"/>
              <a:t>mensajero</a:t>
            </a:r>
            <a:r>
              <a:rPr lang="en-US" i="1" dirty="0" smtClean="0"/>
              <a:t> celestial</a:t>
            </a:r>
            <a:endParaRPr lang="en-US" dirty="0"/>
          </a:p>
        </p:txBody>
      </p:sp>
      <p:sp>
        <p:nvSpPr>
          <p:cNvPr id="4" name="TextBox 3"/>
          <p:cNvSpPr txBox="1"/>
          <p:nvPr/>
        </p:nvSpPr>
        <p:spPr>
          <a:xfrm>
            <a:off x="142506" y="1175658"/>
            <a:ext cx="9001495" cy="2246769"/>
          </a:xfrm>
          <a:prstGeom prst="rect">
            <a:avLst/>
          </a:prstGeom>
          <a:noFill/>
        </p:spPr>
        <p:txBody>
          <a:bodyPr wrap="square" rtlCol="0">
            <a:spAutoFit/>
          </a:bodyPr>
          <a:lstStyle/>
          <a:p>
            <a:r>
              <a:rPr lang="en-US" sz="2000" b="1" dirty="0"/>
              <a:t>Daniel </a:t>
            </a:r>
            <a:r>
              <a:rPr lang="en-US" sz="2000" b="1" dirty="0" smtClean="0"/>
              <a:t>10:18-21 y 11:1 (NBLA) </a:t>
            </a:r>
            <a:r>
              <a:rPr lang="en-US" sz="2000" dirty="0"/>
              <a:t/>
            </a:r>
            <a:br>
              <a:rPr lang="en-US" sz="2000" dirty="0"/>
            </a:br>
            <a:r>
              <a:rPr lang="en-US" sz="2000" baseline="30000" dirty="0" smtClean="0"/>
              <a:t>18</a:t>
            </a:r>
            <a:r>
              <a:rPr lang="es-ES" sz="2000" dirty="0" smtClean="0"/>
              <a:t>Entonces </a:t>
            </a:r>
            <a:r>
              <a:rPr lang="es-ES" sz="2000" dirty="0"/>
              <a:t>el que tenía semejanza de hombre me tocó otra vez y me fortaleció, </a:t>
            </a:r>
            <a:r>
              <a:rPr lang="en-US" sz="2000" dirty="0"/>
              <a:t>  </a:t>
            </a:r>
            <a:endParaRPr lang="en-US" sz="2000" dirty="0" smtClean="0"/>
          </a:p>
          <a:p>
            <a:r>
              <a:rPr lang="en-US" sz="2000" dirty="0"/>
              <a:t/>
            </a:r>
            <a:br>
              <a:rPr lang="en-US" sz="2000" dirty="0"/>
            </a:br>
            <a:r>
              <a:rPr lang="en-US" sz="2000" baseline="30000" dirty="0" smtClean="0"/>
              <a:t>19</a:t>
            </a:r>
            <a:r>
              <a:rPr lang="es-ES" sz="2000" dirty="0" smtClean="0"/>
              <a:t>y </a:t>
            </a:r>
            <a:r>
              <a:rPr lang="es-ES" sz="2000" dirty="0"/>
              <a:t>me dijo: «No temas, hombre muy estimado. </a:t>
            </a:r>
            <a:endParaRPr lang="es-ES" sz="2000" dirty="0" smtClean="0"/>
          </a:p>
          <a:p>
            <a:r>
              <a:rPr lang="es-ES" sz="2000" dirty="0"/>
              <a:t>	</a:t>
            </a:r>
            <a:r>
              <a:rPr lang="es-ES" sz="2000" dirty="0" smtClean="0"/>
              <a:t>La </a:t>
            </a:r>
            <a:r>
              <a:rPr lang="es-ES" sz="2000" dirty="0"/>
              <a:t>paz sea contigo. </a:t>
            </a:r>
            <a:r>
              <a:rPr lang="es-ES" sz="2000" b="1" u="sng" dirty="0"/>
              <a:t>Sé fuerte y aliéntate</a:t>
            </a:r>
            <a:r>
              <a:rPr lang="es-ES" sz="2000" dirty="0"/>
              <a:t>». </a:t>
            </a:r>
            <a:endParaRPr lang="es-ES" sz="2000" dirty="0" smtClean="0"/>
          </a:p>
          <a:p>
            <a:pPr algn="r"/>
            <a:r>
              <a:rPr lang="es-ES" sz="2000" dirty="0"/>
              <a:t>	</a:t>
            </a:r>
            <a:r>
              <a:rPr lang="es-ES" sz="2000" dirty="0" smtClean="0"/>
              <a:t>		Cuando </a:t>
            </a:r>
            <a:r>
              <a:rPr lang="es-ES" sz="2000" dirty="0"/>
              <a:t>habló conmigo, recobré las fuerzas, y dije: </a:t>
            </a:r>
            <a:endParaRPr lang="es-ES" sz="2000" dirty="0" smtClean="0"/>
          </a:p>
          <a:p>
            <a:pPr algn="r"/>
            <a:r>
              <a:rPr lang="es-ES" sz="2000" dirty="0" smtClean="0"/>
              <a:t>«Hable mi </a:t>
            </a:r>
            <a:r>
              <a:rPr lang="es-ES" sz="2000" dirty="0"/>
              <a:t>señor, porque me has fortalecido». </a:t>
            </a:r>
            <a:endParaRPr lang="en-US" sz="2000" dirty="0"/>
          </a:p>
        </p:txBody>
      </p:sp>
      <p:sp>
        <p:nvSpPr>
          <p:cNvPr id="5" name="TextBox 4"/>
          <p:cNvSpPr txBox="1"/>
          <p:nvPr/>
        </p:nvSpPr>
        <p:spPr>
          <a:xfrm>
            <a:off x="320633" y="3538846"/>
            <a:ext cx="8668988" cy="1631216"/>
          </a:xfrm>
          <a:prstGeom prst="rect">
            <a:avLst/>
          </a:prstGeom>
          <a:noFill/>
        </p:spPr>
        <p:txBody>
          <a:bodyPr wrap="square" rtlCol="0">
            <a:spAutoFit/>
          </a:bodyPr>
          <a:lstStyle/>
          <a:p>
            <a:r>
              <a:rPr lang="en-US" sz="2000" b="1" dirty="0"/>
              <a:t>Daniel </a:t>
            </a:r>
            <a:r>
              <a:rPr lang="en-US" sz="2000" b="1" dirty="0" smtClean="0"/>
              <a:t>10:19 (PDT) </a:t>
            </a:r>
            <a:r>
              <a:rPr lang="en-US" sz="2000" dirty="0"/>
              <a:t/>
            </a:r>
            <a:br>
              <a:rPr lang="en-US" sz="2000" dirty="0"/>
            </a:br>
            <a:r>
              <a:rPr lang="en-US" sz="2000" baseline="30000" dirty="0" smtClean="0"/>
              <a:t>19</a:t>
            </a:r>
            <a:r>
              <a:rPr lang="es-ES" sz="2000" dirty="0" smtClean="0"/>
              <a:t>Me </a:t>
            </a:r>
            <a:r>
              <a:rPr lang="es-ES" sz="2000" dirty="0"/>
              <a:t>dijo: «Daniel no tengas miedo. Dios te ama. </a:t>
            </a:r>
            <a:endParaRPr lang="es-ES" sz="2000" dirty="0" smtClean="0"/>
          </a:p>
          <a:p>
            <a:r>
              <a:rPr lang="es-ES" sz="2000" dirty="0"/>
              <a:t>	</a:t>
            </a:r>
            <a:r>
              <a:rPr lang="es-ES" sz="2000" b="1" u="sng" dirty="0" smtClean="0"/>
              <a:t>Recupera </a:t>
            </a:r>
            <a:r>
              <a:rPr lang="es-ES" sz="2000" b="1" u="sng" dirty="0"/>
              <a:t>tu fuerza y ten valor</a:t>
            </a:r>
            <a:r>
              <a:rPr lang="es-ES" sz="2000" dirty="0"/>
              <a:t>». </a:t>
            </a:r>
            <a:endParaRPr lang="es-ES" sz="2000" dirty="0" smtClean="0"/>
          </a:p>
          <a:p>
            <a:pPr algn="r"/>
            <a:r>
              <a:rPr lang="es-ES" sz="2000" dirty="0" smtClean="0"/>
              <a:t>Mientras </a:t>
            </a:r>
            <a:r>
              <a:rPr lang="es-ES" sz="2000" dirty="0"/>
              <a:t>él me hablaba, yo empecé a sentirme mejor y dije: </a:t>
            </a:r>
            <a:endParaRPr lang="es-ES" sz="2000" dirty="0" smtClean="0"/>
          </a:p>
          <a:p>
            <a:pPr algn="r"/>
            <a:r>
              <a:rPr lang="es-ES" sz="2000" dirty="0" smtClean="0"/>
              <a:t>«</a:t>
            </a:r>
            <a:r>
              <a:rPr lang="es-ES" sz="2000" dirty="0"/>
              <a:t>Señor, háblame. Ya tengo fuerzas».</a:t>
            </a:r>
            <a:r>
              <a:rPr lang="en-US" sz="2000" dirty="0"/>
              <a:t>  </a:t>
            </a:r>
          </a:p>
        </p:txBody>
      </p:sp>
    </p:spTree>
    <p:extLst>
      <p:ext uri="{BB962C8B-B14F-4D97-AF65-F5344CB8AC3E}">
        <p14:creationId xmlns:p14="http://schemas.microsoft.com/office/powerpoint/2010/main" val="115956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t>Strengthened by Heavenly Messenger</a:t>
            </a:r>
            <a:endParaRPr lang="en-US" dirty="0"/>
          </a:p>
        </p:txBody>
      </p:sp>
      <p:sp>
        <p:nvSpPr>
          <p:cNvPr id="4" name="TextBox 3"/>
          <p:cNvSpPr txBox="1"/>
          <p:nvPr/>
        </p:nvSpPr>
        <p:spPr>
          <a:xfrm>
            <a:off x="127232" y="1318782"/>
            <a:ext cx="9001495" cy="4093428"/>
          </a:xfrm>
          <a:prstGeom prst="rect">
            <a:avLst/>
          </a:prstGeom>
          <a:noFill/>
        </p:spPr>
        <p:txBody>
          <a:bodyPr wrap="square" rtlCol="0">
            <a:spAutoFit/>
          </a:bodyPr>
          <a:lstStyle/>
          <a:p>
            <a:r>
              <a:rPr lang="en-US" sz="2000" b="1" dirty="0"/>
              <a:t>Daniel 10:18-21 y 11:1 (NBLA) </a:t>
            </a:r>
            <a:r>
              <a:rPr lang="en-US" sz="2000" dirty="0"/>
              <a:t/>
            </a:r>
            <a:br>
              <a:rPr lang="en-US" sz="2000" dirty="0"/>
            </a:br>
            <a:r>
              <a:rPr lang="en-US" sz="2000" baseline="30000" dirty="0"/>
              <a:t>18</a:t>
            </a:r>
            <a:r>
              <a:rPr lang="es-ES" sz="2000" dirty="0"/>
              <a:t>Entonces el que tenía semejanza de hombre me tocó otra vez y me fortaleció, </a:t>
            </a:r>
            <a:r>
              <a:rPr lang="en-US" sz="2000" dirty="0"/>
              <a:t>  </a:t>
            </a:r>
          </a:p>
          <a:p>
            <a:r>
              <a:rPr lang="en-US" sz="2000" baseline="30000" dirty="0" smtClean="0"/>
              <a:t>19</a:t>
            </a:r>
            <a:r>
              <a:rPr lang="es-ES" sz="2000" dirty="0"/>
              <a:t>y me dijo: «No temas, hombre muy estimado. </a:t>
            </a:r>
          </a:p>
          <a:p>
            <a:r>
              <a:rPr lang="es-ES" sz="2000" dirty="0"/>
              <a:t>	La paz sea contigo. </a:t>
            </a:r>
            <a:r>
              <a:rPr lang="es-ES" sz="2000" b="1" u="sng" dirty="0"/>
              <a:t>Sé fuerte y aliéntate</a:t>
            </a:r>
            <a:r>
              <a:rPr lang="es-ES" sz="2000" dirty="0"/>
              <a:t>». </a:t>
            </a:r>
          </a:p>
          <a:p>
            <a:pPr algn="r"/>
            <a:r>
              <a:rPr lang="es-ES" sz="2000" dirty="0"/>
              <a:t>			Cuando habló conmigo, recobré las fuerzas, y dije: </a:t>
            </a:r>
          </a:p>
          <a:p>
            <a:pPr algn="r"/>
            <a:r>
              <a:rPr lang="es-ES" sz="2000" dirty="0"/>
              <a:t>«Hable mi señor, porque me has fortalecido</a:t>
            </a:r>
            <a:r>
              <a:rPr lang="es-ES" sz="2000" dirty="0" smtClean="0"/>
              <a:t>».</a:t>
            </a:r>
          </a:p>
          <a:p>
            <a:r>
              <a:rPr lang="en-US" sz="2000" dirty="0" smtClean="0">
                <a:solidFill>
                  <a:prstClr val="black"/>
                </a:solidFill>
              </a:rPr>
              <a:t> </a:t>
            </a:r>
            <a:r>
              <a:rPr lang="en-US" sz="2000" baseline="30000" dirty="0" smtClean="0">
                <a:solidFill>
                  <a:prstClr val="black"/>
                </a:solidFill>
              </a:rPr>
              <a:t>20</a:t>
            </a:r>
            <a:r>
              <a:rPr lang="en-US" sz="2000" dirty="0" smtClean="0">
                <a:solidFill>
                  <a:prstClr val="black"/>
                </a:solidFill>
              </a:rPr>
              <a:t>E</a:t>
            </a:r>
            <a:r>
              <a:rPr lang="es-ES" sz="2000" dirty="0" err="1" smtClean="0">
                <a:solidFill>
                  <a:prstClr val="black"/>
                </a:solidFill>
              </a:rPr>
              <a:t>ntonces</a:t>
            </a:r>
            <a:r>
              <a:rPr lang="es-ES" sz="2000" dirty="0" smtClean="0">
                <a:solidFill>
                  <a:prstClr val="black"/>
                </a:solidFill>
              </a:rPr>
              <a:t> </a:t>
            </a:r>
            <a:r>
              <a:rPr lang="es-ES" sz="2000" dirty="0">
                <a:solidFill>
                  <a:prstClr val="black"/>
                </a:solidFill>
              </a:rPr>
              <a:t>él dijo: «¿Sabes por qué he venido a ti? </a:t>
            </a:r>
            <a:endParaRPr lang="es-ES" sz="2000" dirty="0" smtClean="0">
              <a:solidFill>
                <a:prstClr val="black"/>
              </a:solidFill>
            </a:endParaRPr>
          </a:p>
          <a:p>
            <a:r>
              <a:rPr lang="es-ES" sz="2000" dirty="0">
                <a:solidFill>
                  <a:prstClr val="black"/>
                </a:solidFill>
              </a:rPr>
              <a:t>	</a:t>
            </a:r>
            <a:r>
              <a:rPr lang="es-ES" sz="2000" dirty="0" smtClean="0">
                <a:solidFill>
                  <a:srgbClr val="0000CC"/>
                </a:solidFill>
              </a:rPr>
              <a:t>	Ahora </a:t>
            </a:r>
            <a:r>
              <a:rPr lang="es-ES" sz="2000" dirty="0">
                <a:solidFill>
                  <a:srgbClr val="0000CC"/>
                </a:solidFill>
              </a:rPr>
              <a:t>vuelvo para luchar contra el príncipe de Persia, </a:t>
            </a:r>
            <a:endParaRPr lang="es-ES" sz="2000" dirty="0" smtClean="0">
              <a:solidFill>
                <a:srgbClr val="0000CC"/>
              </a:solidFill>
            </a:endParaRPr>
          </a:p>
          <a:p>
            <a:r>
              <a:rPr lang="es-ES" sz="2000" dirty="0">
                <a:solidFill>
                  <a:srgbClr val="0000CC"/>
                </a:solidFill>
              </a:rPr>
              <a:t>	</a:t>
            </a:r>
            <a:r>
              <a:rPr lang="es-ES" sz="2000" dirty="0" smtClean="0">
                <a:solidFill>
                  <a:srgbClr val="0000CC"/>
                </a:solidFill>
              </a:rPr>
              <a:t>	y </a:t>
            </a:r>
            <a:r>
              <a:rPr lang="es-ES" sz="2000" dirty="0">
                <a:solidFill>
                  <a:srgbClr val="0000CC"/>
                </a:solidFill>
              </a:rPr>
              <a:t>cuando yo </a:t>
            </a:r>
            <a:r>
              <a:rPr lang="es-ES" sz="2000" dirty="0" smtClean="0">
                <a:solidFill>
                  <a:srgbClr val="0000CC"/>
                </a:solidFill>
              </a:rPr>
              <a:t>termine</a:t>
            </a:r>
            <a:r>
              <a:rPr lang="es-ES" sz="2000" dirty="0">
                <a:solidFill>
                  <a:srgbClr val="0000CC"/>
                </a:solidFill>
              </a:rPr>
              <a:t>, el príncipe de Grecia vendrá. </a:t>
            </a:r>
          </a:p>
          <a:p>
            <a:r>
              <a:rPr lang="es-ES" sz="2000" dirty="0" smtClean="0">
                <a:solidFill>
                  <a:prstClr val="black"/>
                </a:solidFill>
              </a:rPr>
              <a:t>21</a:t>
            </a:r>
            <a:r>
              <a:rPr lang="es-ES" sz="2000" dirty="0">
                <a:solidFill>
                  <a:prstClr val="black"/>
                </a:solidFill>
              </a:rPr>
              <a:t> </a:t>
            </a:r>
            <a:r>
              <a:rPr lang="es-ES" sz="2000" dirty="0" smtClean="0">
                <a:solidFill>
                  <a:prstClr val="black"/>
                </a:solidFill>
              </a:rPr>
              <a:t> </a:t>
            </a:r>
            <a:r>
              <a:rPr lang="es-ES" sz="2000" u="sng" dirty="0" smtClean="0">
                <a:solidFill>
                  <a:prstClr val="black"/>
                </a:solidFill>
              </a:rPr>
              <a:t>Sin embargo, te declararé lo que está inscrito en el libro de la verdad</a:t>
            </a:r>
            <a:r>
              <a:rPr lang="es-ES" sz="2000" dirty="0" smtClean="0">
                <a:solidFill>
                  <a:prstClr val="black"/>
                </a:solidFill>
              </a:rPr>
              <a:t>, </a:t>
            </a:r>
          </a:p>
          <a:p>
            <a:r>
              <a:rPr lang="es-ES" sz="2000" dirty="0" smtClean="0">
                <a:solidFill>
                  <a:srgbClr val="0000CC"/>
                </a:solidFill>
              </a:rPr>
              <a:t>pero </a:t>
            </a:r>
            <a:r>
              <a:rPr lang="es-ES" sz="2000" dirty="0">
                <a:solidFill>
                  <a:srgbClr val="0000CC"/>
                </a:solidFill>
              </a:rPr>
              <a:t>no hay nadie que se mantenga firme a mi lado contra estas fuerzas, sino Miguel, el príncipe de ustedes. 1 Y en el primer año de Darío el Medo, yo mismo me levanté para serle fortalecedor y protector. </a:t>
            </a:r>
            <a:endParaRPr lang="en-US" sz="2000" dirty="0">
              <a:solidFill>
                <a:srgbClr val="0000CC"/>
              </a:solidFill>
            </a:endParaRPr>
          </a:p>
        </p:txBody>
      </p:sp>
    </p:spTree>
    <p:extLst>
      <p:ext uri="{BB962C8B-B14F-4D97-AF65-F5344CB8AC3E}">
        <p14:creationId xmlns:p14="http://schemas.microsoft.com/office/powerpoint/2010/main" val="1452763710"/>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7451" y="1"/>
            <a:ext cx="7305242" cy="1181364"/>
          </a:xfrm>
        </p:spPr>
        <p:txBody>
          <a:bodyPr>
            <a:normAutofit fontScale="90000"/>
          </a:bodyPr>
          <a:lstStyle/>
          <a:p>
            <a:r>
              <a:rPr lang="en-US" dirty="0" err="1" smtClean="0"/>
              <a:t>Cuatro</a:t>
            </a:r>
            <a:r>
              <a:rPr lang="en-US" dirty="0" smtClean="0"/>
              <a:t> </a:t>
            </a:r>
            <a:r>
              <a:rPr lang="en-US" dirty="0" err="1" smtClean="0"/>
              <a:t>reyes</a:t>
            </a:r>
            <a:r>
              <a:rPr lang="en-US" dirty="0" smtClean="0"/>
              <a:t> </a:t>
            </a:r>
            <a:r>
              <a:rPr lang="en-US" dirty="0" err="1" smtClean="0"/>
              <a:t>persas</a:t>
            </a:r>
            <a:r>
              <a:rPr lang="en-US" dirty="0"/>
              <a:t/>
            </a:r>
            <a:br>
              <a:rPr lang="en-US" dirty="0"/>
            </a:br>
            <a:r>
              <a:rPr lang="en-US" dirty="0" smtClean="0"/>
              <a:t>y Alejandro </a:t>
            </a:r>
            <a:r>
              <a:rPr lang="en-US" dirty="0" err="1" smtClean="0"/>
              <a:t>Magno</a:t>
            </a:r>
            <a:r>
              <a:rPr lang="en-US" dirty="0" smtClean="0"/>
              <a:t> </a:t>
            </a:r>
            <a:r>
              <a:rPr lang="en-US" dirty="0" err="1" smtClean="0"/>
              <a:t>han</a:t>
            </a:r>
            <a:r>
              <a:rPr lang="en-US" dirty="0" smtClean="0"/>
              <a:t> de </a:t>
            </a:r>
            <a:r>
              <a:rPr lang="en-US" dirty="0" err="1" smtClean="0"/>
              <a:t>venir</a:t>
            </a:r>
            <a:endParaRPr lang="en-US" dirty="0"/>
          </a:p>
        </p:txBody>
      </p:sp>
      <p:sp>
        <p:nvSpPr>
          <p:cNvPr id="4" name="Rectangle 3"/>
          <p:cNvSpPr/>
          <p:nvPr/>
        </p:nvSpPr>
        <p:spPr>
          <a:xfrm>
            <a:off x="2119745" y="1530625"/>
            <a:ext cx="5943600" cy="3970318"/>
          </a:xfrm>
          <a:prstGeom prst="rect">
            <a:avLst/>
          </a:prstGeom>
        </p:spPr>
        <p:txBody>
          <a:bodyPr wrap="square">
            <a:spAutoFit/>
          </a:bodyPr>
          <a:lstStyle/>
          <a:p>
            <a:r>
              <a:rPr lang="en-US" b="1" i="1" dirty="0" smtClean="0"/>
              <a:t>V. </a:t>
            </a:r>
            <a:r>
              <a:rPr lang="en-US" b="1" i="1" dirty="0"/>
              <a:t>2</a:t>
            </a:r>
          </a:p>
          <a:p>
            <a:r>
              <a:rPr lang="es-ES" b="1" i="1" dirty="0" smtClean="0"/>
              <a:t>Se </a:t>
            </a:r>
            <a:r>
              <a:rPr lang="es-ES" b="1" i="1" dirty="0"/>
              <a:t>levantarán tres reyes más en Persia, y un cuarto </a:t>
            </a:r>
            <a:r>
              <a:rPr lang="es-ES" b="1" i="1" dirty="0" smtClean="0"/>
              <a:t>…provocará </a:t>
            </a:r>
            <a:r>
              <a:rPr lang="es-ES" b="1" i="1" dirty="0"/>
              <a:t>a todo el imperio contra el reino de Grecia. </a:t>
            </a:r>
            <a:endParaRPr lang="es-ES" b="1" i="1" dirty="0" smtClean="0"/>
          </a:p>
          <a:p>
            <a:endParaRPr lang="en-US" b="1" i="1" dirty="0"/>
          </a:p>
          <a:p>
            <a:r>
              <a:rPr lang="en-US" dirty="0"/>
              <a:t>530-522 </a:t>
            </a:r>
            <a:r>
              <a:rPr lang="en-US" dirty="0" err="1" smtClean="0"/>
              <a:t>aC</a:t>
            </a:r>
            <a:r>
              <a:rPr lang="en-US" dirty="0" smtClean="0"/>
              <a:t> </a:t>
            </a:r>
            <a:r>
              <a:rPr lang="en-US" dirty="0"/>
              <a:t>	</a:t>
            </a:r>
            <a:r>
              <a:rPr lang="en-US" dirty="0" err="1" smtClean="0"/>
              <a:t>Cambises</a:t>
            </a:r>
            <a:r>
              <a:rPr lang="en-US" dirty="0" smtClean="0"/>
              <a:t> </a:t>
            </a:r>
            <a:r>
              <a:rPr lang="en-US" dirty="0"/>
              <a:t>II (</a:t>
            </a:r>
            <a:r>
              <a:rPr lang="en-US" dirty="0" err="1" smtClean="0"/>
              <a:t>conquista</a:t>
            </a:r>
            <a:r>
              <a:rPr lang="en-US" dirty="0" smtClean="0"/>
              <a:t> a </a:t>
            </a:r>
            <a:r>
              <a:rPr lang="en-US" dirty="0" err="1" smtClean="0"/>
              <a:t>Egipto</a:t>
            </a:r>
            <a:r>
              <a:rPr lang="en-US" dirty="0" smtClean="0"/>
              <a:t>)</a:t>
            </a:r>
          </a:p>
          <a:p>
            <a:endParaRPr lang="en-US" dirty="0"/>
          </a:p>
          <a:p>
            <a:r>
              <a:rPr lang="en-US" dirty="0"/>
              <a:t>522 		</a:t>
            </a:r>
            <a:r>
              <a:rPr lang="en-US" dirty="0" err="1"/>
              <a:t>Bardiya</a:t>
            </a:r>
            <a:r>
              <a:rPr lang="en-US" dirty="0"/>
              <a:t> </a:t>
            </a:r>
            <a:r>
              <a:rPr lang="en-US" dirty="0" smtClean="0"/>
              <a:t>(</a:t>
            </a:r>
            <a:r>
              <a:rPr lang="en-US" dirty="0" err="1" smtClean="0"/>
              <a:t>Esmerdis</a:t>
            </a:r>
            <a:r>
              <a:rPr lang="en-US" dirty="0"/>
              <a:t>) </a:t>
            </a:r>
            <a:r>
              <a:rPr lang="en-US" dirty="0" smtClean="0"/>
              <a:t>Imposter/</a:t>
            </a:r>
            <a:r>
              <a:rPr lang="en-US" dirty="0" err="1" smtClean="0"/>
              <a:t>Ursurpador</a:t>
            </a:r>
            <a:endParaRPr lang="en-US" dirty="0"/>
          </a:p>
          <a:p>
            <a:r>
              <a:rPr lang="en-US" dirty="0"/>
              <a:t>522-486 		</a:t>
            </a:r>
            <a:r>
              <a:rPr lang="en-US" dirty="0" err="1" smtClean="0"/>
              <a:t>Darío</a:t>
            </a:r>
            <a:r>
              <a:rPr lang="en-US" dirty="0" smtClean="0"/>
              <a:t> I (490 </a:t>
            </a:r>
            <a:r>
              <a:rPr lang="en-US" dirty="0" err="1" smtClean="0"/>
              <a:t>invasión</a:t>
            </a:r>
            <a:r>
              <a:rPr lang="en-US" dirty="0" smtClean="0"/>
              <a:t> de </a:t>
            </a:r>
            <a:r>
              <a:rPr lang="en-US" dirty="0" err="1" smtClean="0"/>
              <a:t>Grecia</a:t>
            </a:r>
            <a:r>
              <a:rPr lang="en-US" dirty="0" smtClean="0"/>
              <a:t>)</a:t>
            </a:r>
          </a:p>
          <a:p>
            <a:endParaRPr lang="en-US" dirty="0"/>
          </a:p>
          <a:p>
            <a:r>
              <a:rPr lang="en-US" dirty="0"/>
              <a:t>486-465 		</a:t>
            </a:r>
            <a:r>
              <a:rPr lang="en-US" dirty="0" err="1" smtClean="0"/>
              <a:t>Jerjes</a:t>
            </a:r>
            <a:r>
              <a:rPr lang="en-US" dirty="0" smtClean="0"/>
              <a:t> </a:t>
            </a:r>
            <a:r>
              <a:rPr lang="en-US" dirty="0"/>
              <a:t>I (</a:t>
            </a:r>
            <a:r>
              <a:rPr lang="en-US" dirty="0" err="1" smtClean="0"/>
              <a:t>Asuero</a:t>
            </a:r>
            <a:r>
              <a:rPr lang="en-US" dirty="0" smtClean="0"/>
              <a:t>) </a:t>
            </a:r>
            <a:endParaRPr lang="en-US" dirty="0"/>
          </a:p>
          <a:p>
            <a:r>
              <a:rPr lang="en-US" dirty="0"/>
              <a:t>		– 480 </a:t>
            </a:r>
            <a:r>
              <a:rPr lang="en-US" dirty="0" err="1"/>
              <a:t>invasión</a:t>
            </a:r>
            <a:r>
              <a:rPr lang="en-US" dirty="0"/>
              <a:t> de </a:t>
            </a:r>
            <a:r>
              <a:rPr lang="en-US" dirty="0" err="1" smtClean="0"/>
              <a:t>Grecia</a:t>
            </a:r>
            <a:r>
              <a:rPr lang="en-US" dirty="0" smtClean="0"/>
              <a:t>/Ester</a:t>
            </a:r>
            <a:endParaRPr lang="en-US" dirty="0"/>
          </a:p>
          <a:p>
            <a:r>
              <a:rPr lang="en-US" dirty="0"/>
              <a:t>		480/479 </a:t>
            </a:r>
            <a:r>
              <a:rPr lang="en-US" dirty="0" err="1" smtClean="0"/>
              <a:t>aC</a:t>
            </a:r>
            <a:r>
              <a:rPr lang="en-US" dirty="0" smtClean="0"/>
              <a:t> </a:t>
            </a:r>
            <a:r>
              <a:rPr lang="en-US" dirty="0" err="1" smtClean="0"/>
              <a:t>Persas</a:t>
            </a:r>
            <a:r>
              <a:rPr lang="en-US" dirty="0" smtClean="0"/>
              <a:t> </a:t>
            </a:r>
            <a:r>
              <a:rPr lang="en-US" dirty="0" err="1" smtClean="0"/>
              <a:t>derrotados</a:t>
            </a:r>
            <a:r>
              <a:rPr lang="en-US" dirty="0" smtClean="0"/>
              <a:t> </a:t>
            </a:r>
            <a:r>
              <a:rPr lang="en-US" dirty="0" err="1" smtClean="0"/>
              <a:t>en</a:t>
            </a:r>
            <a:r>
              <a:rPr lang="en-US" dirty="0" smtClean="0"/>
              <a:t> </a:t>
            </a:r>
            <a:r>
              <a:rPr lang="en-US" dirty="0"/>
              <a:t>			</a:t>
            </a:r>
            <a:r>
              <a:rPr lang="en-US" dirty="0" err="1" smtClean="0"/>
              <a:t>Termópilas</a:t>
            </a:r>
            <a:r>
              <a:rPr lang="en-US" dirty="0" smtClean="0"/>
              <a:t> y Salamis</a:t>
            </a:r>
            <a:endParaRPr lang="en-US" dirty="0">
              <a:ea typeface="SimSun"/>
              <a:cs typeface="Times New Roman"/>
            </a:endParaRPr>
          </a:p>
          <a:p>
            <a:endParaRPr lang="en-US"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481" y="2565070"/>
            <a:ext cx="1520970" cy="2777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91886" y="5223944"/>
            <a:ext cx="824265" cy="369332"/>
          </a:xfrm>
          <a:prstGeom prst="rect">
            <a:avLst/>
          </a:prstGeom>
          <a:noFill/>
        </p:spPr>
        <p:txBody>
          <a:bodyPr wrap="none" rtlCol="0">
            <a:spAutoFit/>
          </a:bodyPr>
          <a:lstStyle/>
          <a:p>
            <a:r>
              <a:rPr lang="en-US" dirty="0" err="1" smtClean="0">
                <a:solidFill>
                  <a:srgbClr val="0000CC"/>
                </a:solidFill>
              </a:rPr>
              <a:t>Jerjes</a:t>
            </a:r>
            <a:r>
              <a:rPr lang="en-US" dirty="0" smtClean="0">
                <a:solidFill>
                  <a:srgbClr val="0000CC"/>
                </a:solidFill>
              </a:rPr>
              <a:t> </a:t>
            </a:r>
            <a:r>
              <a:rPr lang="en-US" dirty="0">
                <a:solidFill>
                  <a:srgbClr val="0000CC"/>
                </a:solidFill>
              </a:rPr>
              <a:t>I</a:t>
            </a:r>
          </a:p>
        </p:txBody>
      </p:sp>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7391" y="3788229"/>
            <a:ext cx="1707157" cy="1789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906965" y="5191780"/>
            <a:ext cx="3721982" cy="523220"/>
          </a:xfrm>
          <a:prstGeom prst="rect">
            <a:avLst/>
          </a:prstGeom>
          <a:noFill/>
        </p:spPr>
        <p:txBody>
          <a:bodyPr wrap="square" rtlCol="0">
            <a:spAutoFit/>
          </a:bodyPr>
          <a:lstStyle/>
          <a:p>
            <a:r>
              <a:rPr lang="es-ES" sz="1400" dirty="0" smtClean="0">
                <a:solidFill>
                  <a:srgbClr val="0000CC"/>
                </a:solidFill>
              </a:rPr>
              <a:t>Siclo </a:t>
            </a:r>
            <a:r>
              <a:rPr lang="es-ES" sz="1400" dirty="0">
                <a:solidFill>
                  <a:srgbClr val="0000CC"/>
                </a:solidFill>
              </a:rPr>
              <a:t>de plata del rey Darío I, </a:t>
            </a:r>
          </a:p>
          <a:p>
            <a:r>
              <a:rPr lang="es-ES" sz="1400" dirty="0">
                <a:solidFill>
                  <a:srgbClr val="0000CC"/>
                </a:solidFill>
              </a:rPr>
              <a:t>mostrando al Rey de Persia disparando su arco</a:t>
            </a:r>
            <a:endParaRPr lang="en-US" sz="1400" dirty="0">
              <a:solidFill>
                <a:srgbClr val="0000CC"/>
              </a:solidFill>
            </a:endParaRPr>
          </a:p>
        </p:txBody>
      </p:sp>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481" y="687325"/>
            <a:ext cx="1568132" cy="1877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774613" y="1257751"/>
            <a:ext cx="1293944" cy="369332"/>
          </a:xfrm>
          <a:prstGeom prst="rect">
            <a:avLst/>
          </a:prstGeom>
        </p:spPr>
        <p:txBody>
          <a:bodyPr wrap="none">
            <a:spAutoFit/>
          </a:bodyPr>
          <a:lstStyle/>
          <a:p>
            <a:r>
              <a:rPr lang="en-US" dirty="0" err="1" smtClean="0">
                <a:solidFill>
                  <a:srgbClr val="0000CC"/>
                </a:solidFill>
              </a:rPr>
              <a:t>Cambises</a:t>
            </a:r>
            <a:r>
              <a:rPr lang="en-US" dirty="0" smtClean="0">
                <a:solidFill>
                  <a:srgbClr val="0000CC"/>
                </a:solidFill>
              </a:rPr>
              <a:t> </a:t>
            </a:r>
            <a:r>
              <a:rPr lang="en-US" dirty="0">
                <a:solidFill>
                  <a:srgbClr val="0000CC"/>
                </a:solidFill>
              </a:rPr>
              <a:t>II </a:t>
            </a:r>
          </a:p>
        </p:txBody>
      </p:sp>
      <p:sp>
        <p:nvSpPr>
          <p:cNvPr id="3" name="TextBox 2"/>
          <p:cNvSpPr txBox="1"/>
          <p:nvPr/>
        </p:nvSpPr>
        <p:spPr>
          <a:xfrm>
            <a:off x="1818059" y="2539154"/>
            <a:ext cx="301686" cy="369332"/>
          </a:xfrm>
          <a:prstGeom prst="rect">
            <a:avLst/>
          </a:prstGeom>
          <a:solidFill>
            <a:schemeClr val="tx1"/>
          </a:solidFill>
        </p:spPr>
        <p:txBody>
          <a:bodyPr wrap="none" rtlCol="0">
            <a:spAutoFit/>
          </a:bodyPr>
          <a:lstStyle/>
          <a:p>
            <a:r>
              <a:rPr lang="en-US" dirty="0" smtClean="0">
                <a:solidFill>
                  <a:schemeClr val="bg1"/>
                </a:solidFill>
              </a:rPr>
              <a:t>1</a:t>
            </a:r>
            <a:endParaRPr lang="en-US" dirty="0">
              <a:solidFill>
                <a:schemeClr val="bg1"/>
              </a:solidFill>
            </a:endParaRPr>
          </a:p>
        </p:txBody>
      </p:sp>
      <p:sp>
        <p:nvSpPr>
          <p:cNvPr id="11" name="TextBox 10"/>
          <p:cNvSpPr txBox="1"/>
          <p:nvPr/>
        </p:nvSpPr>
        <p:spPr>
          <a:xfrm>
            <a:off x="1818059" y="3075134"/>
            <a:ext cx="301686" cy="369332"/>
          </a:xfrm>
          <a:prstGeom prst="rect">
            <a:avLst/>
          </a:prstGeom>
          <a:solidFill>
            <a:schemeClr val="tx1"/>
          </a:solidFill>
        </p:spPr>
        <p:txBody>
          <a:bodyPr wrap="none" rtlCol="0">
            <a:spAutoFit/>
          </a:bodyPr>
          <a:lstStyle/>
          <a:p>
            <a:r>
              <a:rPr lang="en-US" dirty="0" smtClean="0">
                <a:solidFill>
                  <a:schemeClr val="bg1"/>
                </a:solidFill>
              </a:rPr>
              <a:t>2</a:t>
            </a:r>
            <a:endParaRPr lang="en-US" dirty="0">
              <a:solidFill>
                <a:schemeClr val="bg1"/>
              </a:solidFill>
            </a:endParaRPr>
          </a:p>
        </p:txBody>
      </p:sp>
      <p:sp>
        <p:nvSpPr>
          <p:cNvPr id="12" name="TextBox 11"/>
          <p:cNvSpPr txBox="1"/>
          <p:nvPr/>
        </p:nvSpPr>
        <p:spPr>
          <a:xfrm>
            <a:off x="1818059" y="3476090"/>
            <a:ext cx="301686" cy="369332"/>
          </a:xfrm>
          <a:prstGeom prst="rect">
            <a:avLst/>
          </a:prstGeom>
          <a:solidFill>
            <a:schemeClr val="tx1"/>
          </a:solidFill>
        </p:spPr>
        <p:txBody>
          <a:bodyPr wrap="none" rtlCol="0">
            <a:spAutoFit/>
          </a:bodyPr>
          <a:lstStyle/>
          <a:p>
            <a:r>
              <a:rPr lang="en-US" dirty="0" smtClean="0">
                <a:solidFill>
                  <a:schemeClr val="bg1"/>
                </a:solidFill>
              </a:rPr>
              <a:t>3</a:t>
            </a:r>
            <a:endParaRPr lang="en-US" dirty="0">
              <a:solidFill>
                <a:schemeClr val="bg1"/>
              </a:solidFill>
            </a:endParaRPr>
          </a:p>
        </p:txBody>
      </p:sp>
      <p:sp>
        <p:nvSpPr>
          <p:cNvPr id="13" name="TextBox 12"/>
          <p:cNvSpPr txBox="1"/>
          <p:nvPr/>
        </p:nvSpPr>
        <p:spPr>
          <a:xfrm>
            <a:off x="5942737" y="1330570"/>
            <a:ext cx="3089307" cy="400110"/>
          </a:xfrm>
          <a:prstGeom prst="rect">
            <a:avLst/>
          </a:prstGeom>
          <a:noFill/>
        </p:spPr>
        <p:txBody>
          <a:bodyPr wrap="none" rtlCol="0">
            <a:spAutoFit/>
          </a:bodyPr>
          <a:lstStyle/>
          <a:p>
            <a:r>
              <a:rPr lang="en-US" sz="2000" b="1" dirty="0" smtClean="0">
                <a:solidFill>
                  <a:srgbClr val="0000CC"/>
                </a:solidFill>
              </a:rPr>
              <a:t>La </a:t>
            </a:r>
            <a:r>
              <a:rPr lang="en-US" sz="2000" b="1" dirty="0" err="1" smtClean="0">
                <a:solidFill>
                  <a:srgbClr val="0000CC"/>
                </a:solidFill>
              </a:rPr>
              <a:t>visión</a:t>
            </a:r>
            <a:r>
              <a:rPr lang="en-US" sz="2000" b="1" dirty="0" smtClean="0">
                <a:solidFill>
                  <a:srgbClr val="0000CC"/>
                </a:solidFill>
              </a:rPr>
              <a:t> de Daniel - 536 </a:t>
            </a:r>
            <a:r>
              <a:rPr lang="en-US" sz="2000" b="1" dirty="0" err="1" smtClean="0">
                <a:solidFill>
                  <a:srgbClr val="0000CC"/>
                </a:solidFill>
              </a:rPr>
              <a:t>aC</a:t>
            </a:r>
            <a:endParaRPr lang="en-US" sz="2000" b="1" dirty="0">
              <a:solidFill>
                <a:srgbClr val="0000CC"/>
              </a:solidFill>
            </a:endParaRPr>
          </a:p>
        </p:txBody>
      </p:sp>
      <p:sp>
        <p:nvSpPr>
          <p:cNvPr id="5" name="Down Arrow 4"/>
          <p:cNvSpPr/>
          <p:nvPr/>
        </p:nvSpPr>
        <p:spPr>
          <a:xfrm>
            <a:off x="8185150" y="1730680"/>
            <a:ext cx="393700" cy="17887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947071" y="3462298"/>
            <a:ext cx="1135247" cy="400110"/>
          </a:xfrm>
          <a:prstGeom prst="rect">
            <a:avLst/>
          </a:prstGeom>
          <a:noFill/>
        </p:spPr>
        <p:txBody>
          <a:bodyPr wrap="none" rtlCol="0">
            <a:spAutoFit/>
          </a:bodyPr>
          <a:lstStyle/>
          <a:p>
            <a:r>
              <a:rPr lang="en-US" sz="2000" b="1" dirty="0">
                <a:solidFill>
                  <a:srgbClr val="0000CC"/>
                </a:solidFill>
              </a:rPr>
              <a:t>50+ </a:t>
            </a:r>
            <a:r>
              <a:rPr lang="en-US" sz="2000" b="1" dirty="0" err="1" smtClean="0">
                <a:solidFill>
                  <a:srgbClr val="0000CC"/>
                </a:solidFill>
              </a:rPr>
              <a:t>años</a:t>
            </a:r>
            <a:endParaRPr lang="en-US" sz="2000" b="1" dirty="0">
              <a:solidFill>
                <a:srgbClr val="0000CC"/>
              </a:solidFill>
            </a:endParaRPr>
          </a:p>
        </p:txBody>
      </p:sp>
      <p:sp>
        <p:nvSpPr>
          <p:cNvPr id="16" name="TextBox 15"/>
          <p:cNvSpPr txBox="1"/>
          <p:nvPr/>
        </p:nvSpPr>
        <p:spPr>
          <a:xfrm>
            <a:off x="1819616" y="3957372"/>
            <a:ext cx="301686" cy="369332"/>
          </a:xfrm>
          <a:prstGeom prst="rect">
            <a:avLst/>
          </a:prstGeom>
          <a:solidFill>
            <a:schemeClr val="tx1"/>
          </a:solidFill>
        </p:spPr>
        <p:txBody>
          <a:bodyPr wrap="none" rtlCol="0">
            <a:spAutoFit/>
          </a:bodyPr>
          <a:lstStyle/>
          <a:p>
            <a:r>
              <a:rPr lang="en-US" dirty="0" smtClean="0">
                <a:solidFill>
                  <a:schemeClr val="bg1"/>
                </a:solidFill>
              </a:rPr>
              <a:t>4</a:t>
            </a:r>
            <a:endParaRPr lang="en-US" dirty="0">
              <a:solidFill>
                <a:schemeClr val="bg1"/>
              </a:solidFill>
            </a:endParaRPr>
          </a:p>
        </p:txBody>
      </p:sp>
    </p:spTree>
    <p:extLst>
      <p:ext uri="{BB962C8B-B14F-4D97-AF65-F5344CB8AC3E}">
        <p14:creationId xmlns:p14="http://schemas.microsoft.com/office/powerpoint/2010/main" val="25368779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252" y="1104900"/>
            <a:ext cx="9123874" cy="5078313"/>
          </a:xfrm>
          <a:prstGeom prst="rect">
            <a:avLst/>
          </a:prstGeom>
          <a:noFill/>
        </p:spPr>
        <p:txBody>
          <a:bodyPr wrap="square" rtlCol="0">
            <a:spAutoFit/>
          </a:bodyPr>
          <a:lstStyle/>
          <a:p>
            <a:pPr defTabSz="609600">
              <a:tabLst>
                <a:tab pos="1601788" algn="l"/>
                <a:tab pos="1997075" algn="l"/>
              </a:tabLst>
            </a:pPr>
            <a:r>
              <a:rPr lang="en-US" sz="2700" dirty="0"/>
              <a:t>1	Daniel y </a:t>
            </a:r>
            <a:r>
              <a:rPr lang="en-US" sz="2700" dirty="0" err="1"/>
              <a:t>sus</a:t>
            </a:r>
            <a:r>
              <a:rPr lang="en-US" sz="2700" dirty="0"/>
              <a:t> amigos son </a:t>
            </a:r>
            <a:r>
              <a:rPr lang="en-US" sz="2700" dirty="0" err="1"/>
              <a:t>seleccionados</a:t>
            </a:r>
            <a:r>
              <a:rPr lang="en-US" sz="2700" dirty="0"/>
              <a:t> y </a:t>
            </a:r>
            <a:r>
              <a:rPr lang="en-US" sz="2700" dirty="0" err="1"/>
              <a:t>probados</a:t>
            </a:r>
            <a:endParaRPr lang="en-US" sz="2700" dirty="0"/>
          </a:p>
          <a:p>
            <a:pPr defTabSz="609600">
              <a:tabLst>
                <a:tab pos="1601788" algn="l"/>
                <a:tab pos="1997075" algn="l"/>
              </a:tabLst>
            </a:pPr>
            <a:r>
              <a:rPr lang="en-US" sz="2700" dirty="0"/>
              <a:t>2	El </a:t>
            </a:r>
            <a:r>
              <a:rPr lang="en-US" sz="2700" dirty="0" err="1"/>
              <a:t>sueño</a:t>
            </a:r>
            <a:r>
              <a:rPr lang="en-US" sz="2700" dirty="0"/>
              <a:t> de </a:t>
            </a:r>
            <a:r>
              <a:rPr lang="en-US" sz="2700" dirty="0" err="1"/>
              <a:t>Nabucodonosor</a:t>
            </a:r>
            <a:r>
              <a:rPr lang="en-US" sz="2700" dirty="0"/>
              <a:t> del hombre </a:t>
            </a:r>
            <a:r>
              <a:rPr lang="en-US" sz="2700" dirty="0" err="1"/>
              <a:t>metálico</a:t>
            </a:r>
            <a:endParaRPr lang="en-US" sz="2700" dirty="0"/>
          </a:p>
          <a:p>
            <a:pPr defTabSz="609600">
              <a:tabLst>
                <a:tab pos="1601788" algn="l"/>
                <a:tab pos="1997075" algn="l"/>
              </a:tabLst>
            </a:pPr>
            <a:r>
              <a:rPr lang="en-US" sz="2700" dirty="0" smtClean="0"/>
              <a:t>3	Los </a:t>
            </a:r>
            <a:r>
              <a:rPr lang="en-US" sz="2700" dirty="0"/>
              <a:t>amigos de Daniel </a:t>
            </a:r>
            <a:r>
              <a:rPr lang="en-US" sz="2700" dirty="0" err="1"/>
              <a:t>en</a:t>
            </a:r>
            <a:r>
              <a:rPr lang="en-US" sz="2700" dirty="0"/>
              <a:t> el </a:t>
            </a:r>
            <a:r>
              <a:rPr lang="en-US" sz="2700" dirty="0" err="1"/>
              <a:t>horno</a:t>
            </a:r>
            <a:r>
              <a:rPr lang="en-US" sz="2700" dirty="0"/>
              <a:t> de </a:t>
            </a:r>
            <a:r>
              <a:rPr lang="en-US" sz="2700" dirty="0" err="1"/>
              <a:t>fuego</a:t>
            </a:r>
            <a:endParaRPr lang="en-US" sz="2700" dirty="0"/>
          </a:p>
          <a:p>
            <a:pPr defTabSz="609600">
              <a:tabLst>
                <a:tab pos="1601788" algn="l"/>
                <a:tab pos="1997075" algn="l"/>
              </a:tabLst>
            </a:pPr>
            <a:r>
              <a:rPr lang="en-US" sz="2700" dirty="0"/>
              <a:t>4	</a:t>
            </a:r>
            <a:r>
              <a:rPr lang="en-US" sz="2700" dirty="0" err="1"/>
              <a:t>Nabucodonosor</a:t>
            </a:r>
            <a:r>
              <a:rPr lang="en-US" sz="2700" dirty="0"/>
              <a:t> </a:t>
            </a:r>
            <a:r>
              <a:rPr lang="en-US" sz="2700" dirty="0" err="1"/>
              <a:t>humillado</a:t>
            </a:r>
            <a:endParaRPr lang="en-US" sz="2700" dirty="0"/>
          </a:p>
          <a:p>
            <a:pPr defTabSz="609600">
              <a:tabLst>
                <a:tab pos="1601788" algn="l"/>
                <a:tab pos="1997075" algn="l"/>
              </a:tabLst>
            </a:pPr>
            <a:r>
              <a:rPr lang="en-US" sz="2700" dirty="0"/>
              <a:t>5	El </a:t>
            </a:r>
            <a:r>
              <a:rPr lang="en-US" sz="2700" dirty="0" err="1"/>
              <a:t>banquete</a:t>
            </a:r>
            <a:r>
              <a:rPr lang="en-US" sz="2700" dirty="0"/>
              <a:t> de </a:t>
            </a:r>
            <a:r>
              <a:rPr lang="en-US" sz="2700" dirty="0" err="1"/>
              <a:t>Belsasar</a:t>
            </a:r>
            <a:r>
              <a:rPr lang="en-US" sz="2700" dirty="0"/>
              <a:t> y la </a:t>
            </a:r>
            <a:r>
              <a:rPr lang="en-US" sz="2700" dirty="0" err="1"/>
              <a:t>caída</a:t>
            </a:r>
            <a:r>
              <a:rPr lang="en-US" sz="2700" dirty="0"/>
              <a:t> de </a:t>
            </a:r>
            <a:r>
              <a:rPr lang="en-US" sz="2700" dirty="0" err="1"/>
              <a:t>Babilonia</a:t>
            </a:r>
            <a:endParaRPr lang="en-US" sz="2700" dirty="0"/>
          </a:p>
          <a:p>
            <a:pPr defTabSz="609600">
              <a:tabLst>
                <a:tab pos="1601788" algn="l"/>
                <a:tab pos="1997075" algn="l"/>
              </a:tabLst>
            </a:pPr>
            <a:r>
              <a:rPr lang="en-US" sz="2700" dirty="0"/>
              <a:t>6	Daniel </a:t>
            </a:r>
            <a:r>
              <a:rPr lang="en-US" sz="2700" dirty="0" err="1"/>
              <a:t>en</a:t>
            </a:r>
            <a:r>
              <a:rPr lang="en-US" sz="2700" dirty="0"/>
              <a:t> el </a:t>
            </a:r>
            <a:r>
              <a:rPr lang="en-US" sz="2700" dirty="0" err="1"/>
              <a:t>foso</a:t>
            </a:r>
            <a:r>
              <a:rPr lang="en-US" sz="2700" dirty="0"/>
              <a:t> de </a:t>
            </a:r>
            <a:r>
              <a:rPr lang="en-US" sz="2700" dirty="0" err="1"/>
              <a:t>leones</a:t>
            </a:r>
            <a:endParaRPr lang="en-US" sz="2700" dirty="0"/>
          </a:p>
          <a:p>
            <a:pPr defTabSz="609600">
              <a:tabLst>
                <a:tab pos="1601788" algn="l"/>
                <a:tab pos="1997075" algn="l"/>
              </a:tabLst>
            </a:pPr>
            <a:r>
              <a:rPr lang="en-US" sz="2700" dirty="0"/>
              <a:t>7	La </a:t>
            </a:r>
            <a:r>
              <a:rPr lang="en-US" sz="2700" dirty="0" err="1"/>
              <a:t>visión</a:t>
            </a:r>
            <a:r>
              <a:rPr lang="en-US" sz="2700" dirty="0"/>
              <a:t> de Daniel de las 4 </a:t>
            </a:r>
            <a:r>
              <a:rPr lang="en-US" sz="2700" dirty="0" err="1"/>
              <a:t>grandes</a:t>
            </a:r>
            <a:r>
              <a:rPr lang="en-US" sz="2700" dirty="0"/>
              <a:t> </a:t>
            </a:r>
            <a:r>
              <a:rPr lang="en-US" sz="2700" dirty="0" err="1"/>
              <a:t>bestias</a:t>
            </a:r>
            <a:endParaRPr lang="en-US" sz="2700" dirty="0"/>
          </a:p>
          <a:p>
            <a:pPr defTabSz="609600">
              <a:tabLst>
                <a:tab pos="1601788" algn="l"/>
                <a:tab pos="1997075" algn="l"/>
              </a:tabLst>
            </a:pPr>
            <a:r>
              <a:rPr lang="en-US" sz="2700" dirty="0" smtClean="0"/>
              <a:t>8	La </a:t>
            </a:r>
            <a:r>
              <a:rPr lang="en-US" sz="2700" dirty="0" err="1"/>
              <a:t>visión</a:t>
            </a:r>
            <a:r>
              <a:rPr lang="en-US" sz="2700" dirty="0"/>
              <a:t> de Daniel del </a:t>
            </a:r>
            <a:r>
              <a:rPr lang="en-US" sz="2700" dirty="0" err="1"/>
              <a:t>carnero</a:t>
            </a:r>
            <a:r>
              <a:rPr lang="en-US" sz="2700" dirty="0"/>
              <a:t> y el macho </a:t>
            </a:r>
            <a:r>
              <a:rPr lang="en-US" sz="2700" dirty="0" err="1"/>
              <a:t>cabrío</a:t>
            </a:r>
            <a:endParaRPr lang="en-US" sz="2700" dirty="0"/>
          </a:p>
          <a:p>
            <a:pPr defTabSz="609600">
              <a:tabLst>
                <a:tab pos="1601788" algn="l"/>
                <a:tab pos="1997075" algn="l"/>
              </a:tabLst>
            </a:pPr>
            <a:r>
              <a:rPr lang="en-US" sz="2700" dirty="0"/>
              <a:t>9	La </a:t>
            </a:r>
            <a:r>
              <a:rPr lang="en-US" sz="2700" dirty="0" err="1"/>
              <a:t>oración</a:t>
            </a:r>
            <a:r>
              <a:rPr lang="en-US" sz="2700" dirty="0"/>
              <a:t> de Daniel y la </a:t>
            </a:r>
            <a:r>
              <a:rPr lang="en-US" sz="2700" dirty="0" err="1"/>
              <a:t>visión</a:t>
            </a:r>
            <a:r>
              <a:rPr lang="en-US" sz="2700" dirty="0"/>
              <a:t> de las “70 </a:t>
            </a:r>
            <a:r>
              <a:rPr lang="en-US" sz="2700" dirty="0" err="1"/>
              <a:t>semanas</a:t>
            </a:r>
            <a:r>
              <a:rPr lang="en-US" sz="2700" dirty="0"/>
              <a:t>” </a:t>
            </a:r>
            <a:r>
              <a:rPr lang="en-US" sz="2700" dirty="0" smtClean="0"/>
              <a:t>10-11	El </a:t>
            </a:r>
            <a:r>
              <a:rPr lang="en-US" sz="2700" dirty="0" err="1"/>
              <a:t>varón</a:t>
            </a:r>
            <a:r>
              <a:rPr lang="en-US" sz="2700" dirty="0"/>
              <a:t> </a:t>
            </a:r>
            <a:r>
              <a:rPr lang="en-US" sz="2700" dirty="0" err="1"/>
              <a:t>glorioso</a:t>
            </a:r>
            <a:r>
              <a:rPr lang="en-US" sz="2700" dirty="0"/>
              <a:t> </a:t>
            </a:r>
            <a:r>
              <a:rPr lang="en-US" sz="2700" dirty="0" err="1"/>
              <a:t>cuenta</a:t>
            </a:r>
            <a:r>
              <a:rPr lang="en-US" sz="2700" dirty="0"/>
              <a:t> de </a:t>
            </a:r>
            <a:r>
              <a:rPr lang="en-US" sz="2700" dirty="0" err="1"/>
              <a:t>los</a:t>
            </a:r>
            <a:r>
              <a:rPr lang="en-US" sz="2700" dirty="0"/>
              <a:t> </a:t>
            </a:r>
            <a:r>
              <a:rPr lang="en-US" sz="2700" dirty="0" err="1"/>
              <a:t>reyes</a:t>
            </a:r>
            <a:r>
              <a:rPr lang="en-US" sz="2700" dirty="0"/>
              <a:t> del </a:t>
            </a:r>
            <a:r>
              <a:rPr lang="en-US" sz="2700" dirty="0" err="1"/>
              <a:t>norte</a:t>
            </a:r>
            <a:r>
              <a:rPr lang="en-US" sz="2700" dirty="0"/>
              <a:t> y sur</a:t>
            </a:r>
          </a:p>
          <a:p>
            <a:pPr defTabSz="609600">
              <a:tabLst>
                <a:tab pos="1601788" algn="l"/>
                <a:tab pos="1997075" algn="l"/>
              </a:tabLst>
            </a:pPr>
            <a:r>
              <a:rPr lang="en-US" sz="2700" dirty="0" smtClean="0"/>
              <a:t>12</a:t>
            </a:r>
            <a:r>
              <a:rPr lang="en-US" sz="2700" dirty="0"/>
              <a:t>	La </a:t>
            </a:r>
            <a:r>
              <a:rPr lang="en-US" sz="2700" dirty="0" err="1"/>
              <a:t>visión</a:t>
            </a:r>
            <a:r>
              <a:rPr lang="en-US" sz="2700" dirty="0"/>
              <a:t> final de Daniel </a:t>
            </a:r>
            <a:r>
              <a:rPr lang="en-US" sz="2700" dirty="0" err="1"/>
              <a:t>sobre</a:t>
            </a:r>
            <a:r>
              <a:rPr lang="en-US" sz="2700" dirty="0"/>
              <a:t> </a:t>
            </a:r>
            <a:r>
              <a:rPr lang="en-US" sz="2700" dirty="0" err="1"/>
              <a:t>los</a:t>
            </a:r>
            <a:r>
              <a:rPr lang="en-US" sz="2700" dirty="0"/>
              <a:t> “</a:t>
            </a:r>
            <a:r>
              <a:rPr lang="en-US" sz="2700" dirty="0" err="1"/>
              <a:t>días</a:t>
            </a:r>
            <a:r>
              <a:rPr lang="en-US" sz="2700" dirty="0"/>
              <a:t> del fin”</a:t>
            </a:r>
          </a:p>
          <a:p>
            <a:pPr defTabSz="609600">
              <a:tabLst>
                <a:tab pos="1601788" algn="l"/>
                <a:tab pos="1997075" algn="l"/>
              </a:tabLst>
            </a:pPr>
            <a:endParaRPr lang="en-US" sz="2700" dirty="0"/>
          </a:p>
        </p:txBody>
      </p:sp>
      <p:sp>
        <p:nvSpPr>
          <p:cNvPr id="6" name="Title 1"/>
          <p:cNvSpPr txBox="1">
            <a:spLocks/>
          </p:cNvSpPr>
          <p:nvPr/>
        </p:nvSpPr>
        <p:spPr>
          <a:xfrm>
            <a:off x="457200" y="347798"/>
            <a:ext cx="8229600" cy="49503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err="1">
                <a:solidFill>
                  <a:srgbClr val="FFFF00"/>
                </a:solidFill>
                <a:effectLst>
                  <a:outerShdw blurRad="38100" dist="38100" dir="2700000" algn="tl">
                    <a:srgbClr val="000000">
                      <a:alpha val="43137"/>
                    </a:srgbClr>
                  </a:outerShdw>
                </a:effectLst>
              </a:rPr>
              <a:t>Contenido</a:t>
            </a:r>
            <a:r>
              <a:rPr lang="en-US" sz="4000" b="1" dirty="0">
                <a:solidFill>
                  <a:srgbClr val="FFFF00"/>
                </a:solidFill>
                <a:effectLst>
                  <a:outerShdw blurRad="38100" dist="38100" dir="2700000" algn="tl">
                    <a:srgbClr val="000000">
                      <a:alpha val="43137"/>
                    </a:srgbClr>
                  </a:outerShdw>
                </a:effectLst>
              </a:rPr>
              <a:t> de </a:t>
            </a:r>
            <a:r>
              <a:rPr lang="en-US" sz="4000" b="1" dirty="0" err="1">
                <a:solidFill>
                  <a:srgbClr val="FFFF00"/>
                </a:solidFill>
                <a:effectLst>
                  <a:outerShdw blurRad="38100" dist="38100" dir="2700000" algn="tl">
                    <a:srgbClr val="000000">
                      <a:alpha val="43137"/>
                    </a:srgbClr>
                  </a:outerShdw>
                </a:effectLst>
              </a:rPr>
              <a:t>los</a:t>
            </a:r>
            <a:r>
              <a:rPr lang="en-US" sz="4000" b="1" dirty="0">
                <a:solidFill>
                  <a:srgbClr val="FFFF00"/>
                </a:solidFill>
                <a:effectLst>
                  <a:outerShdw blurRad="38100" dist="38100" dir="2700000" algn="tl">
                    <a:srgbClr val="000000">
                      <a:alpha val="43137"/>
                    </a:srgbClr>
                  </a:outerShdw>
                </a:effectLst>
              </a:rPr>
              <a:t> </a:t>
            </a:r>
            <a:r>
              <a:rPr lang="en-US" sz="4000" b="1" dirty="0" err="1" smtClean="0">
                <a:solidFill>
                  <a:srgbClr val="FFFF00"/>
                </a:solidFill>
                <a:effectLst>
                  <a:outerShdw blurRad="38100" dist="38100" dir="2700000" algn="tl">
                    <a:srgbClr val="000000">
                      <a:alpha val="43137"/>
                    </a:srgbClr>
                  </a:outerShdw>
                </a:effectLst>
              </a:rPr>
              <a:t>capítulos</a:t>
            </a:r>
            <a:r>
              <a:rPr lang="en-US" sz="4000" b="1" dirty="0" smtClean="0">
                <a:solidFill>
                  <a:srgbClr val="FFFF00"/>
                </a:solidFill>
                <a:effectLst>
                  <a:outerShdw blurRad="38100" dist="38100" dir="2700000" algn="tl">
                    <a:srgbClr val="000000">
                      <a:alpha val="43137"/>
                    </a:srgbClr>
                  </a:outerShdw>
                </a:effectLst>
              </a:rPr>
              <a:t> de Daniel</a:t>
            </a:r>
            <a:endParaRPr lang="en-US" sz="40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88214392"/>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anny Haynes\Pictures\002 Unsplash\photo-1429041966141-44d228a4277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036"/>
          <a:stretch/>
        </p:blipFill>
        <p:spPr bwMode="auto">
          <a:xfrm>
            <a:off x="13" y="1"/>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6258" y="3803803"/>
            <a:ext cx="1107996" cy="523220"/>
          </a:xfrm>
          <a:prstGeom prst="rect">
            <a:avLst/>
          </a:prstGeom>
          <a:solidFill>
            <a:schemeClr val="tx1"/>
          </a:solidFill>
        </p:spPr>
        <p:txBody>
          <a:bodyPr wrap="none" rtlCol="0">
            <a:spAutoFit/>
          </a:bodyPr>
          <a:lstStyle/>
          <a:p>
            <a:r>
              <a:rPr lang="en-US" sz="2800" dirty="0">
                <a:solidFill>
                  <a:srgbClr val="FFFF00"/>
                </a:solidFill>
              </a:rPr>
              <a:t>Daniel</a:t>
            </a:r>
          </a:p>
        </p:txBody>
      </p:sp>
      <p:sp>
        <p:nvSpPr>
          <p:cNvPr id="11" name="TextBox 10"/>
          <p:cNvSpPr txBox="1"/>
          <p:nvPr/>
        </p:nvSpPr>
        <p:spPr>
          <a:xfrm rot="20661328">
            <a:off x="4836682" y="2609706"/>
            <a:ext cx="2218877" cy="369332"/>
          </a:xfrm>
          <a:prstGeom prst="rect">
            <a:avLst/>
          </a:prstGeom>
          <a:noFill/>
        </p:spPr>
        <p:txBody>
          <a:bodyPr wrap="none" rtlCol="0">
            <a:spAutoFit/>
          </a:bodyPr>
          <a:lstStyle/>
          <a:p>
            <a:r>
              <a:rPr lang="en-US" dirty="0">
                <a:solidFill>
                  <a:prstClr val="black"/>
                </a:solidFill>
              </a:rPr>
              <a:t>400+ </a:t>
            </a:r>
            <a:r>
              <a:rPr lang="en-US" dirty="0" err="1" smtClean="0">
                <a:solidFill>
                  <a:prstClr val="black"/>
                </a:solidFill>
              </a:rPr>
              <a:t>Años</a:t>
            </a:r>
            <a:r>
              <a:rPr lang="en-US" dirty="0" smtClean="0">
                <a:solidFill>
                  <a:prstClr val="black"/>
                </a:solidFill>
              </a:rPr>
              <a:t> de </a:t>
            </a:r>
            <a:r>
              <a:rPr lang="en-US" dirty="0" err="1" smtClean="0">
                <a:solidFill>
                  <a:prstClr val="black"/>
                </a:solidFill>
              </a:rPr>
              <a:t>silencio</a:t>
            </a:r>
            <a:endParaRPr lang="en-US" dirty="0">
              <a:solidFill>
                <a:prstClr val="black"/>
              </a:solidFill>
            </a:endParaRPr>
          </a:p>
        </p:txBody>
      </p:sp>
      <p:pic>
        <p:nvPicPr>
          <p:cNvPr id="14" name="Picture 2" descr="O:\Images\Life-Scribes-Scrolls-Reading-Bible History\scroll-ro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258" y="3436821"/>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16844" y="3452508"/>
            <a:ext cx="905825"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11</a:t>
            </a:r>
            <a:endParaRPr lang="en-US" sz="1100" dirty="0">
              <a:solidFill>
                <a:prstClr val="black"/>
              </a:solidFill>
              <a:latin typeface="Arial" panose="020B0604020202020204" pitchFamily="34" charset="0"/>
              <a:cs typeface="Arial" panose="020B0604020202020204" pitchFamily="34" charset="0"/>
            </a:endParaRPr>
          </a:p>
        </p:txBody>
      </p:sp>
      <p:cxnSp>
        <p:nvCxnSpPr>
          <p:cNvPr id="4" name="Straight Connector 3"/>
          <p:cNvCxnSpPr/>
          <p:nvPr/>
        </p:nvCxnSpPr>
        <p:spPr>
          <a:xfrm>
            <a:off x="2494611" y="5486400"/>
            <a:ext cx="493776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442200" y="1797050"/>
            <a:ext cx="6350" cy="368935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4254" y="3803803"/>
            <a:ext cx="463101" cy="807380"/>
          </a:xfrm>
          <a:prstGeom prst="rect">
            <a:avLst/>
          </a:prstGeom>
        </p:spPr>
      </p:pic>
      <p:sp>
        <p:nvSpPr>
          <p:cNvPr id="27" name="TextBox 26"/>
          <p:cNvSpPr txBox="1"/>
          <p:nvPr/>
        </p:nvSpPr>
        <p:spPr>
          <a:xfrm>
            <a:off x="1574359" y="4611183"/>
            <a:ext cx="611065" cy="276999"/>
          </a:xfrm>
          <a:prstGeom prst="rect">
            <a:avLst/>
          </a:prstGeom>
          <a:solidFill>
            <a:schemeClr val="tx1"/>
          </a:solidFill>
        </p:spPr>
        <p:txBody>
          <a:bodyPr wrap="none" rtlCol="0">
            <a:spAutoFit/>
          </a:bodyPr>
          <a:lstStyle/>
          <a:p>
            <a:r>
              <a:rPr lang="en-US" sz="1200" dirty="0" smtClean="0">
                <a:solidFill>
                  <a:schemeClr val="bg1"/>
                </a:solidFill>
              </a:rPr>
              <a:t>536 </a:t>
            </a:r>
            <a:r>
              <a:rPr lang="en-US" sz="1200" dirty="0" err="1" smtClean="0">
                <a:solidFill>
                  <a:schemeClr val="bg1"/>
                </a:solidFill>
              </a:rPr>
              <a:t>aC</a:t>
            </a:r>
            <a:endParaRPr lang="en-US" sz="1200" dirty="0">
              <a:solidFill>
                <a:schemeClr val="bg1"/>
              </a:solidFill>
            </a:endParaRPr>
          </a:p>
        </p:txBody>
      </p:sp>
      <p:cxnSp>
        <p:nvCxnSpPr>
          <p:cNvPr id="30" name="Straight Connector 29"/>
          <p:cNvCxnSpPr/>
          <p:nvPr/>
        </p:nvCxnSpPr>
        <p:spPr>
          <a:xfrm>
            <a:off x="2494611" y="5486400"/>
            <a:ext cx="51206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rot="16200000">
            <a:off x="1676795" y="3801611"/>
            <a:ext cx="2377126" cy="276999"/>
          </a:xfrm>
          <a:prstGeom prst="rect">
            <a:avLst/>
          </a:prstGeom>
          <a:solidFill>
            <a:schemeClr val="tx1"/>
          </a:solidFill>
        </p:spPr>
        <p:txBody>
          <a:bodyPr wrap="none" rtlCol="0">
            <a:spAutoFit/>
          </a:bodyPr>
          <a:lstStyle/>
          <a:p>
            <a:r>
              <a:rPr lang="en-US" sz="1200" dirty="0" err="1" smtClean="0">
                <a:solidFill>
                  <a:schemeClr val="bg1"/>
                </a:solidFill>
              </a:rPr>
              <a:t>Jerjes</a:t>
            </a:r>
            <a:r>
              <a:rPr lang="en-US" sz="1200" dirty="0" smtClean="0">
                <a:solidFill>
                  <a:schemeClr val="bg1"/>
                </a:solidFill>
              </a:rPr>
              <a:t> I invade a </a:t>
            </a:r>
            <a:r>
              <a:rPr lang="en-US" sz="1200" dirty="0" err="1" smtClean="0">
                <a:solidFill>
                  <a:schemeClr val="bg1"/>
                </a:solidFill>
              </a:rPr>
              <a:t>Grecia</a:t>
            </a:r>
            <a:r>
              <a:rPr lang="en-US" sz="1200" dirty="0" smtClean="0">
                <a:solidFill>
                  <a:schemeClr val="bg1"/>
                </a:solidFill>
              </a:rPr>
              <a:t> 480 </a:t>
            </a:r>
            <a:r>
              <a:rPr lang="en-US" sz="1200" dirty="0" err="1" smtClean="0">
                <a:solidFill>
                  <a:schemeClr val="bg1"/>
                </a:solidFill>
              </a:rPr>
              <a:t>aC</a:t>
            </a:r>
            <a:r>
              <a:rPr lang="en-US" sz="1200" dirty="0" smtClean="0">
                <a:solidFill>
                  <a:schemeClr val="bg1"/>
                </a:solidFill>
              </a:rPr>
              <a:t> 11:2</a:t>
            </a:r>
            <a:endParaRPr lang="en-US" sz="1200" dirty="0">
              <a:solidFill>
                <a:schemeClr val="bg1"/>
              </a:solidFill>
            </a:endParaRPr>
          </a:p>
        </p:txBody>
      </p:sp>
      <p:sp>
        <p:nvSpPr>
          <p:cNvPr id="35" name="TextBox 34"/>
          <p:cNvSpPr txBox="1"/>
          <p:nvPr/>
        </p:nvSpPr>
        <p:spPr>
          <a:xfrm>
            <a:off x="2440776" y="5209401"/>
            <a:ext cx="673582" cy="276999"/>
          </a:xfrm>
          <a:prstGeom prst="rect">
            <a:avLst/>
          </a:prstGeom>
          <a:solidFill>
            <a:schemeClr val="tx1"/>
          </a:solidFill>
        </p:spPr>
        <p:txBody>
          <a:bodyPr wrap="none" rtlCol="0">
            <a:spAutoFit/>
          </a:bodyPr>
          <a:lstStyle/>
          <a:p>
            <a:r>
              <a:rPr lang="en-US" sz="1200" dirty="0" smtClean="0">
                <a:solidFill>
                  <a:srgbClr val="FFFF00"/>
                </a:solidFill>
              </a:rPr>
              <a:t>56 </a:t>
            </a:r>
            <a:r>
              <a:rPr lang="en-US" sz="1200" dirty="0" err="1" smtClean="0">
                <a:solidFill>
                  <a:srgbClr val="FFFF00"/>
                </a:solidFill>
              </a:rPr>
              <a:t>años</a:t>
            </a:r>
            <a:endParaRPr lang="en-US" sz="1200" dirty="0">
              <a:solidFill>
                <a:srgbClr val="FFFF00"/>
              </a:solidFill>
            </a:endParaRPr>
          </a:p>
        </p:txBody>
      </p:sp>
      <p:cxnSp>
        <p:nvCxnSpPr>
          <p:cNvPr id="33" name="Straight Connector 32"/>
          <p:cNvCxnSpPr/>
          <p:nvPr/>
        </p:nvCxnSpPr>
        <p:spPr>
          <a:xfrm>
            <a:off x="2991566" y="3124863"/>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4484553" y="476379"/>
            <a:ext cx="4572000" cy="1200329"/>
          </a:xfrm>
          <a:prstGeom prst="rect">
            <a:avLst/>
          </a:prstGeom>
        </p:spPr>
        <p:txBody>
          <a:bodyPr>
            <a:spAutoFit/>
          </a:bodyPr>
          <a:lstStyle/>
          <a:p>
            <a:r>
              <a:rPr lang="en-US" b="1" i="1" dirty="0"/>
              <a:t>V. 2</a:t>
            </a:r>
          </a:p>
          <a:p>
            <a:r>
              <a:rPr lang="es-ES" b="1" i="1" dirty="0"/>
              <a:t>Se levantarán tres reyes más en Persia, y un cuarto …provocará a todo el imperio contra el reino de Grecia. </a:t>
            </a:r>
          </a:p>
        </p:txBody>
      </p:sp>
    </p:spTree>
    <p:extLst>
      <p:ext uri="{BB962C8B-B14F-4D97-AF65-F5344CB8AC3E}">
        <p14:creationId xmlns:p14="http://schemas.microsoft.com/office/powerpoint/2010/main" val="218328832"/>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6" y="0"/>
            <a:ext cx="9144000" cy="5301501"/>
          </a:xfrm>
          <a:prstGeom prst="rect">
            <a:avLst/>
          </a:prstGeom>
        </p:spPr>
      </p:pic>
      <p:sp>
        <p:nvSpPr>
          <p:cNvPr id="4" name="Rectangle 3"/>
          <p:cNvSpPr/>
          <p:nvPr/>
        </p:nvSpPr>
        <p:spPr>
          <a:xfrm>
            <a:off x="4186052" y="30963"/>
            <a:ext cx="4572000" cy="1366528"/>
          </a:xfrm>
          <a:prstGeom prst="rect">
            <a:avLst/>
          </a:prstGeom>
          <a:solidFill>
            <a:schemeClr val="bg1"/>
          </a:solidFill>
        </p:spPr>
        <p:txBody>
          <a:bodyPr>
            <a:spAutoFit/>
          </a:bodyPr>
          <a:lstStyle/>
          <a:p>
            <a:pPr>
              <a:lnSpc>
                <a:spcPct val="115000"/>
              </a:lnSpc>
            </a:pPr>
            <a:r>
              <a:rPr lang="en-US" b="1" i="1" dirty="0">
                <a:ea typeface="SimSun"/>
                <a:cs typeface="Times New Roman"/>
              </a:rPr>
              <a:t>11:3 </a:t>
            </a:r>
          </a:p>
          <a:p>
            <a:pPr>
              <a:lnSpc>
                <a:spcPct val="115000"/>
              </a:lnSpc>
            </a:pPr>
            <a:r>
              <a:rPr lang="es-ES" b="1" i="1" dirty="0">
                <a:ea typeface="SimSun"/>
                <a:cs typeface="Times New Roman"/>
              </a:rPr>
              <a:t>Se levantará entonces un rey poderoso que gobernará con gran autoridad y hará lo que le plazca. </a:t>
            </a:r>
            <a:r>
              <a:rPr lang="en-US" dirty="0" smtClean="0">
                <a:ea typeface="SimSun"/>
                <a:cs typeface="Times New Roman"/>
              </a:rPr>
              <a:t>– Alejandro </a:t>
            </a:r>
            <a:r>
              <a:rPr lang="en-US" dirty="0" err="1" smtClean="0">
                <a:ea typeface="SimSun"/>
                <a:cs typeface="Times New Roman"/>
              </a:rPr>
              <a:t>Magno</a:t>
            </a:r>
            <a:r>
              <a:rPr lang="en-US" dirty="0" smtClean="0">
                <a:ea typeface="SimSun"/>
                <a:cs typeface="Times New Roman"/>
              </a:rPr>
              <a:t> </a:t>
            </a:r>
            <a:r>
              <a:rPr lang="en-US" dirty="0" smtClean="0">
                <a:ea typeface="SimSun"/>
                <a:cs typeface="Arial"/>
              </a:rPr>
              <a:t>336-323</a:t>
            </a:r>
            <a:r>
              <a:rPr lang="en-US" dirty="0" smtClean="0">
                <a:ea typeface="SimSun"/>
                <a:cs typeface="Times New Roman"/>
              </a:rPr>
              <a:t> </a:t>
            </a:r>
            <a:r>
              <a:rPr lang="en-US" dirty="0" err="1" smtClean="0">
                <a:ea typeface="SimSun"/>
                <a:cs typeface="Times New Roman"/>
              </a:rPr>
              <a:t>aC</a:t>
            </a:r>
            <a:endParaRPr lang="en-US" dirty="0">
              <a:ea typeface="SimSun"/>
              <a:cs typeface="Times New Roman"/>
            </a:endParaRPr>
          </a:p>
        </p:txBody>
      </p:sp>
      <p:pic>
        <p:nvPicPr>
          <p:cNvPr id="5" name="Picture 4" descr="http://www.ancient.eu/uploads/images/132.jpg?v=14310305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594" y="30963"/>
            <a:ext cx="2270155" cy="1566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213463"/>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anny Haynes\Pictures\002 Unsplash\photo-1429041966141-44d228a4277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036"/>
          <a:stretch/>
        </p:blipFill>
        <p:spPr bwMode="auto">
          <a:xfrm>
            <a:off x="13" y="1"/>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6258" y="3803803"/>
            <a:ext cx="1107996" cy="523220"/>
          </a:xfrm>
          <a:prstGeom prst="rect">
            <a:avLst/>
          </a:prstGeom>
          <a:solidFill>
            <a:schemeClr val="tx1"/>
          </a:solidFill>
        </p:spPr>
        <p:txBody>
          <a:bodyPr wrap="none" rtlCol="0">
            <a:spAutoFit/>
          </a:bodyPr>
          <a:lstStyle/>
          <a:p>
            <a:r>
              <a:rPr lang="en-US" sz="2800" dirty="0">
                <a:solidFill>
                  <a:srgbClr val="FFFF00"/>
                </a:solidFill>
              </a:rPr>
              <a:t>Daniel</a:t>
            </a:r>
          </a:p>
        </p:txBody>
      </p:sp>
      <p:sp>
        <p:nvSpPr>
          <p:cNvPr id="11" name="TextBox 10"/>
          <p:cNvSpPr txBox="1"/>
          <p:nvPr/>
        </p:nvSpPr>
        <p:spPr>
          <a:xfrm rot="20661328">
            <a:off x="4836682" y="2609706"/>
            <a:ext cx="2218877" cy="369332"/>
          </a:xfrm>
          <a:prstGeom prst="rect">
            <a:avLst/>
          </a:prstGeom>
          <a:noFill/>
        </p:spPr>
        <p:txBody>
          <a:bodyPr wrap="none" rtlCol="0">
            <a:spAutoFit/>
          </a:bodyPr>
          <a:lstStyle/>
          <a:p>
            <a:r>
              <a:rPr lang="en-US" dirty="0">
                <a:solidFill>
                  <a:prstClr val="black"/>
                </a:solidFill>
              </a:rPr>
              <a:t>400+ </a:t>
            </a:r>
            <a:r>
              <a:rPr lang="en-US" dirty="0" err="1" smtClean="0">
                <a:solidFill>
                  <a:prstClr val="black"/>
                </a:solidFill>
              </a:rPr>
              <a:t>Años</a:t>
            </a:r>
            <a:r>
              <a:rPr lang="en-US" dirty="0" smtClean="0">
                <a:solidFill>
                  <a:prstClr val="black"/>
                </a:solidFill>
              </a:rPr>
              <a:t> de </a:t>
            </a:r>
            <a:r>
              <a:rPr lang="en-US" dirty="0" err="1" smtClean="0">
                <a:solidFill>
                  <a:prstClr val="black"/>
                </a:solidFill>
              </a:rPr>
              <a:t>silencio</a:t>
            </a:r>
            <a:endParaRPr lang="en-US" dirty="0">
              <a:solidFill>
                <a:prstClr val="black"/>
              </a:solidFill>
            </a:endParaRPr>
          </a:p>
        </p:txBody>
      </p:sp>
      <p:pic>
        <p:nvPicPr>
          <p:cNvPr id="14" name="Picture 2" descr="O:\Images\Life-Scribes-Scrolls-Reading-Bible History\scroll-ro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258" y="3436821"/>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16844" y="3452508"/>
            <a:ext cx="905825"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11</a:t>
            </a:r>
            <a:endParaRPr lang="en-US" sz="1100" dirty="0">
              <a:solidFill>
                <a:prstClr val="black"/>
              </a:solidFill>
              <a:latin typeface="Arial" panose="020B0604020202020204" pitchFamily="34" charset="0"/>
              <a:cs typeface="Arial" panose="020B0604020202020204" pitchFamily="34" charset="0"/>
            </a:endParaRPr>
          </a:p>
        </p:txBody>
      </p:sp>
      <p:cxnSp>
        <p:nvCxnSpPr>
          <p:cNvPr id="4" name="Straight Connector 3"/>
          <p:cNvCxnSpPr/>
          <p:nvPr/>
        </p:nvCxnSpPr>
        <p:spPr>
          <a:xfrm>
            <a:off x="2494611" y="5486400"/>
            <a:ext cx="493776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442200" y="1797050"/>
            <a:ext cx="6350" cy="368935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4254" y="3803803"/>
            <a:ext cx="463101" cy="807380"/>
          </a:xfrm>
          <a:prstGeom prst="rect">
            <a:avLst/>
          </a:prstGeom>
        </p:spPr>
      </p:pic>
      <p:sp>
        <p:nvSpPr>
          <p:cNvPr id="27" name="TextBox 26"/>
          <p:cNvSpPr txBox="1"/>
          <p:nvPr/>
        </p:nvSpPr>
        <p:spPr>
          <a:xfrm>
            <a:off x="1574359" y="4611183"/>
            <a:ext cx="611065" cy="276999"/>
          </a:xfrm>
          <a:prstGeom prst="rect">
            <a:avLst/>
          </a:prstGeom>
          <a:solidFill>
            <a:schemeClr val="tx1"/>
          </a:solidFill>
        </p:spPr>
        <p:txBody>
          <a:bodyPr wrap="none" rtlCol="0">
            <a:spAutoFit/>
          </a:bodyPr>
          <a:lstStyle/>
          <a:p>
            <a:r>
              <a:rPr lang="en-US" sz="1200" dirty="0" smtClean="0">
                <a:solidFill>
                  <a:schemeClr val="bg1"/>
                </a:solidFill>
              </a:rPr>
              <a:t>536 </a:t>
            </a:r>
            <a:r>
              <a:rPr lang="en-US" sz="1200" dirty="0" err="1" smtClean="0">
                <a:solidFill>
                  <a:schemeClr val="bg1"/>
                </a:solidFill>
              </a:rPr>
              <a:t>aC</a:t>
            </a:r>
            <a:endParaRPr lang="en-US" sz="1200" dirty="0">
              <a:solidFill>
                <a:schemeClr val="bg1"/>
              </a:solidFill>
            </a:endParaRPr>
          </a:p>
        </p:txBody>
      </p:sp>
      <p:cxnSp>
        <p:nvCxnSpPr>
          <p:cNvPr id="30" name="Straight Connector 29"/>
          <p:cNvCxnSpPr/>
          <p:nvPr/>
        </p:nvCxnSpPr>
        <p:spPr>
          <a:xfrm>
            <a:off x="2494611" y="5486400"/>
            <a:ext cx="51206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rot="16200000">
            <a:off x="1676795" y="3801611"/>
            <a:ext cx="2377126" cy="276999"/>
          </a:xfrm>
          <a:prstGeom prst="rect">
            <a:avLst/>
          </a:prstGeom>
          <a:solidFill>
            <a:schemeClr val="tx1"/>
          </a:solidFill>
        </p:spPr>
        <p:txBody>
          <a:bodyPr wrap="none" rtlCol="0">
            <a:spAutoFit/>
          </a:bodyPr>
          <a:lstStyle/>
          <a:p>
            <a:r>
              <a:rPr lang="en-US" sz="1200" dirty="0" err="1" smtClean="0">
                <a:solidFill>
                  <a:schemeClr val="bg1"/>
                </a:solidFill>
              </a:rPr>
              <a:t>Jerjes</a:t>
            </a:r>
            <a:r>
              <a:rPr lang="en-US" sz="1200" dirty="0" smtClean="0">
                <a:solidFill>
                  <a:schemeClr val="bg1"/>
                </a:solidFill>
              </a:rPr>
              <a:t> I invade a </a:t>
            </a:r>
            <a:r>
              <a:rPr lang="en-US" sz="1200" dirty="0" err="1" smtClean="0">
                <a:solidFill>
                  <a:schemeClr val="bg1"/>
                </a:solidFill>
              </a:rPr>
              <a:t>Grecia</a:t>
            </a:r>
            <a:r>
              <a:rPr lang="en-US" sz="1200" dirty="0" smtClean="0">
                <a:solidFill>
                  <a:schemeClr val="bg1"/>
                </a:solidFill>
              </a:rPr>
              <a:t> 480 </a:t>
            </a:r>
            <a:r>
              <a:rPr lang="en-US" sz="1200" dirty="0" err="1" smtClean="0">
                <a:solidFill>
                  <a:schemeClr val="bg1"/>
                </a:solidFill>
              </a:rPr>
              <a:t>aC</a:t>
            </a:r>
            <a:r>
              <a:rPr lang="en-US" sz="1200" dirty="0" smtClean="0">
                <a:solidFill>
                  <a:schemeClr val="bg1"/>
                </a:solidFill>
              </a:rPr>
              <a:t> 11:2</a:t>
            </a:r>
            <a:endParaRPr lang="en-US" sz="1200" dirty="0">
              <a:solidFill>
                <a:schemeClr val="bg1"/>
              </a:solidFill>
            </a:endParaRPr>
          </a:p>
        </p:txBody>
      </p:sp>
      <p:sp>
        <p:nvSpPr>
          <p:cNvPr id="35" name="TextBox 34"/>
          <p:cNvSpPr txBox="1"/>
          <p:nvPr/>
        </p:nvSpPr>
        <p:spPr>
          <a:xfrm>
            <a:off x="2440776" y="5209401"/>
            <a:ext cx="673582" cy="276999"/>
          </a:xfrm>
          <a:prstGeom prst="rect">
            <a:avLst/>
          </a:prstGeom>
          <a:solidFill>
            <a:schemeClr val="tx1"/>
          </a:solidFill>
        </p:spPr>
        <p:txBody>
          <a:bodyPr wrap="none" rtlCol="0">
            <a:spAutoFit/>
          </a:bodyPr>
          <a:lstStyle/>
          <a:p>
            <a:r>
              <a:rPr lang="en-US" sz="1200" dirty="0" smtClean="0">
                <a:solidFill>
                  <a:srgbClr val="FFFF00"/>
                </a:solidFill>
              </a:rPr>
              <a:t>56 </a:t>
            </a:r>
            <a:r>
              <a:rPr lang="en-US" sz="1200" dirty="0" err="1" smtClean="0">
                <a:solidFill>
                  <a:srgbClr val="FFFF00"/>
                </a:solidFill>
              </a:rPr>
              <a:t>años</a:t>
            </a:r>
            <a:endParaRPr lang="en-US" sz="1200" dirty="0">
              <a:solidFill>
                <a:srgbClr val="FFFF00"/>
              </a:solidFill>
            </a:endParaRPr>
          </a:p>
        </p:txBody>
      </p:sp>
      <p:cxnSp>
        <p:nvCxnSpPr>
          <p:cNvPr id="33" name="Straight Connector 32"/>
          <p:cNvCxnSpPr/>
          <p:nvPr/>
        </p:nvCxnSpPr>
        <p:spPr>
          <a:xfrm>
            <a:off x="2991566" y="3124863"/>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4461631" y="97447"/>
            <a:ext cx="4572000" cy="1347805"/>
          </a:xfrm>
          <a:prstGeom prst="rect">
            <a:avLst/>
          </a:prstGeom>
        </p:spPr>
        <p:txBody>
          <a:bodyPr>
            <a:spAutoFit/>
          </a:bodyPr>
          <a:lstStyle/>
          <a:p>
            <a:pPr>
              <a:lnSpc>
                <a:spcPct val="115000"/>
              </a:lnSpc>
            </a:pPr>
            <a:r>
              <a:rPr lang="en-US" b="1" i="1" dirty="0">
                <a:ea typeface="SimSun"/>
                <a:cs typeface="Times New Roman"/>
              </a:rPr>
              <a:t>11:3 </a:t>
            </a:r>
          </a:p>
          <a:p>
            <a:pPr>
              <a:lnSpc>
                <a:spcPct val="115000"/>
              </a:lnSpc>
            </a:pPr>
            <a:r>
              <a:rPr lang="es-ES" b="1" i="1" dirty="0">
                <a:ea typeface="SimSun"/>
                <a:cs typeface="Times New Roman"/>
              </a:rPr>
              <a:t>Se levantará entonces un rey poderoso que gobernará con gran autoridad y hará lo que le plazca. </a:t>
            </a:r>
            <a:r>
              <a:rPr lang="en-US" dirty="0">
                <a:ea typeface="SimSun"/>
                <a:cs typeface="Times New Roman"/>
              </a:rPr>
              <a:t>– Alejandro </a:t>
            </a:r>
            <a:r>
              <a:rPr lang="en-US" dirty="0" err="1">
                <a:ea typeface="SimSun"/>
                <a:cs typeface="Times New Roman"/>
              </a:rPr>
              <a:t>Magno</a:t>
            </a:r>
            <a:r>
              <a:rPr lang="en-US" dirty="0">
                <a:ea typeface="SimSun"/>
                <a:cs typeface="Times New Roman"/>
              </a:rPr>
              <a:t> </a:t>
            </a:r>
            <a:r>
              <a:rPr lang="en-US" dirty="0">
                <a:ea typeface="SimSun"/>
                <a:cs typeface="Arial"/>
              </a:rPr>
              <a:t>336-323</a:t>
            </a:r>
            <a:r>
              <a:rPr lang="en-US" dirty="0">
                <a:ea typeface="SimSun"/>
                <a:cs typeface="Times New Roman"/>
              </a:rPr>
              <a:t> </a:t>
            </a:r>
            <a:r>
              <a:rPr lang="en-US" dirty="0" err="1">
                <a:ea typeface="SimSun"/>
                <a:cs typeface="Times New Roman"/>
              </a:rPr>
              <a:t>aC</a:t>
            </a:r>
            <a:endParaRPr lang="en-US" dirty="0">
              <a:ea typeface="SimSun"/>
              <a:cs typeface="Times New Roman"/>
            </a:endParaRPr>
          </a:p>
        </p:txBody>
      </p:sp>
      <p:sp>
        <p:nvSpPr>
          <p:cNvPr id="16" name="Rectangle 15"/>
          <p:cNvSpPr/>
          <p:nvPr/>
        </p:nvSpPr>
        <p:spPr>
          <a:xfrm rot="16200000">
            <a:off x="2922649" y="3473020"/>
            <a:ext cx="2567434" cy="276999"/>
          </a:xfrm>
          <a:prstGeom prst="rect">
            <a:avLst/>
          </a:prstGeom>
          <a:solidFill>
            <a:schemeClr val="tx1"/>
          </a:solidFill>
        </p:spPr>
        <p:txBody>
          <a:bodyPr wrap="none" rtlCol="0">
            <a:spAutoFit/>
          </a:bodyPr>
          <a:lstStyle/>
          <a:p>
            <a:r>
              <a:rPr lang="en-US" sz="1200" dirty="0" smtClean="0">
                <a:solidFill>
                  <a:prstClr val="white"/>
                </a:solidFill>
              </a:rPr>
              <a:t>Alejandro </a:t>
            </a:r>
            <a:r>
              <a:rPr lang="en-US" sz="1200" dirty="0" err="1" smtClean="0">
                <a:solidFill>
                  <a:prstClr val="white"/>
                </a:solidFill>
              </a:rPr>
              <a:t>Magno</a:t>
            </a:r>
            <a:r>
              <a:rPr lang="en-US" sz="1200" dirty="0" smtClean="0">
                <a:solidFill>
                  <a:prstClr val="white"/>
                </a:solidFill>
              </a:rPr>
              <a:t> 336-323 </a:t>
            </a:r>
            <a:r>
              <a:rPr lang="en-US" sz="1200" dirty="0" err="1">
                <a:solidFill>
                  <a:prstClr val="white"/>
                </a:solidFill>
              </a:rPr>
              <a:t>a</a:t>
            </a:r>
            <a:r>
              <a:rPr lang="en-US" sz="1200" dirty="0" err="1" smtClean="0">
                <a:solidFill>
                  <a:prstClr val="white"/>
                </a:solidFill>
              </a:rPr>
              <a:t>C</a:t>
            </a:r>
            <a:r>
              <a:rPr lang="en-US" sz="1200" dirty="0" smtClean="0">
                <a:solidFill>
                  <a:prstClr val="white"/>
                </a:solidFill>
              </a:rPr>
              <a:t> – 11:3-4</a:t>
            </a:r>
            <a:endParaRPr lang="en-US" sz="1200" dirty="0">
              <a:solidFill>
                <a:prstClr val="white"/>
              </a:solidFill>
            </a:endParaRPr>
          </a:p>
        </p:txBody>
      </p:sp>
      <p:cxnSp>
        <p:nvCxnSpPr>
          <p:cNvPr id="17" name="Straight Connector 16"/>
          <p:cNvCxnSpPr/>
          <p:nvPr/>
        </p:nvCxnSpPr>
        <p:spPr>
          <a:xfrm>
            <a:off x="4344567" y="3150047"/>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709502" y="5201449"/>
            <a:ext cx="752129" cy="276999"/>
          </a:xfrm>
          <a:prstGeom prst="rect">
            <a:avLst/>
          </a:prstGeom>
          <a:solidFill>
            <a:schemeClr val="tx1"/>
          </a:solidFill>
        </p:spPr>
        <p:txBody>
          <a:bodyPr wrap="none" rtlCol="0">
            <a:spAutoFit/>
          </a:bodyPr>
          <a:lstStyle/>
          <a:p>
            <a:r>
              <a:rPr lang="en-US" sz="1200" dirty="0" smtClean="0">
                <a:solidFill>
                  <a:srgbClr val="FFFF00"/>
                </a:solidFill>
              </a:rPr>
              <a:t>200 </a:t>
            </a:r>
            <a:r>
              <a:rPr lang="en-US" sz="1200" dirty="0" err="1" smtClean="0">
                <a:solidFill>
                  <a:srgbClr val="FFFF00"/>
                </a:solidFill>
              </a:rPr>
              <a:t>años</a:t>
            </a:r>
            <a:endParaRPr lang="en-US" sz="1200" dirty="0">
              <a:solidFill>
                <a:srgbClr val="FFFF00"/>
              </a:solidFill>
            </a:endParaRPr>
          </a:p>
        </p:txBody>
      </p:sp>
    </p:spTree>
    <p:extLst>
      <p:ext uri="{BB962C8B-B14F-4D97-AF65-F5344CB8AC3E}">
        <p14:creationId xmlns:p14="http://schemas.microsoft.com/office/powerpoint/2010/main" val="4158294250"/>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O:\OT Lessons-Danny\Daniel\Maps\321B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25961"/>
            <a:ext cx="9144002" cy="48096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18" y="552513"/>
            <a:ext cx="1733385" cy="417546"/>
          </a:xfrm>
          <a:prstGeom prst="rect">
            <a:avLst/>
          </a:prstGeom>
        </p:spPr>
      </p:pic>
      <p:sp>
        <p:nvSpPr>
          <p:cNvPr id="8" name="Rectangle 7"/>
          <p:cNvSpPr/>
          <p:nvPr/>
        </p:nvSpPr>
        <p:spPr>
          <a:xfrm>
            <a:off x="111318" y="2474628"/>
            <a:ext cx="3549617" cy="2959272"/>
          </a:xfrm>
          <a:prstGeom prst="rect">
            <a:avLst/>
          </a:prstGeom>
          <a:solidFill>
            <a:schemeClr val="bg1"/>
          </a:solidFill>
        </p:spPr>
        <p:txBody>
          <a:bodyPr wrap="square">
            <a:spAutoFit/>
          </a:bodyPr>
          <a:lstStyle/>
          <a:p>
            <a:pPr>
              <a:lnSpc>
                <a:spcPct val="115000"/>
              </a:lnSpc>
            </a:pPr>
            <a:r>
              <a:rPr lang="en-US" b="1" i="1" dirty="0" smtClean="0">
                <a:solidFill>
                  <a:prstClr val="black"/>
                </a:solidFill>
                <a:ea typeface="SimSun"/>
                <a:cs typeface="Times New Roman"/>
              </a:rPr>
              <a:t>V. </a:t>
            </a:r>
            <a:r>
              <a:rPr lang="en-US" b="1" i="1" dirty="0">
                <a:solidFill>
                  <a:prstClr val="black"/>
                </a:solidFill>
                <a:ea typeface="SimSun"/>
                <a:cs typeface="Times New Roman"/>
              </a:rPr>
              <a:t>4 </a:t>
            </a:r>
            <a:r>
              <a:rPr lang="es-ES" b="1" i="1" dirty="0">
                <a:solidFill>
                  <a:prstClr val="black"/>
                </a:solidFill>
                <a:ea typeface="SimSun"/>
                <a:cs typeface="Times New Roman"/>
              </a:rPr>
              <a:t>Pero cuando se haya levantado, su reino será fragmentado y repartido hacia los cuatro vientos del </a:t>
            </a:r>
            <a:r>
              <a:rPr lang="es-ES" b="1" i="1" dirty="0" smtClean="0">
                <a:solidFill>
                  <a:prstClr val="black"/>
                </a:solidFill>
                <a:ea typeface="SimSun"/>
                <a:cs typeface="Times New Roman"/>
              </a:rPr>
              <a:t>cielo</a:t>
            </a:r>
            <a:br>
              <a:rPr lang="es-ES" b="1" i="1" dirty="0" smtClean="0">
                <a:solidFill>
                  <a:prstClr val="black"/>
                </a:solidFill>
                <a:ea typeface="SimSun"/>
                <a:cs typeface="Times New Roman"/>
              </a:rPr>
            </a:br>
            <a:r>
              <a:rPr lang="en-US" dirty="0" smtClean="0">
                <a:solidFill>
                  <a:prstClr val="black"/>
                </a:solidFill>
                <a:ea typeface="SimSun"/>
                <a:cs typeface="Times New Roman"/>
              </a:rPr>
              <a:t>– </a:t>
            </a:r>
            <a:r>
              <a:rPr lang="en-US" dirty="0" err="1" smtClean="0">
                <a:solidFill>
                  <a:prstClr val="black"/>
                </a:solidFill>
                <a:ea typeface="SimSun"/>
                <a:cs typeface="Times New Roman"/>
              </a:rPr>
              <a:t>Reino</a:t>
            </a:r>
            <a:r>
              <a:rPr lang="en-US" dirty="0" smtClean="0">
                <a:solidFill>
                  <a:prstClr val="black"/>
                </a:solidFill>
                <a:ea typeface="SimSun"/>
                <a:cs typeface="Times New Roman"/>
              </a:rPr>
              <a:t> </a:t>
            </a:r>
            <a:r>
              <a:rPr lang="en-US" dirty="0" err="1" smtClean="0">
                <a:solidFill>
                  <a:prstClr val="black"/>
                </a:solidFill>
                <a:ea typeface="SimSun"/>
                <a:cs typeface="Times New Roman"/>
              </a:rPr>
              <a:t>dividido</a:t>
            </a:r>
            <a:r>
              <a:rPr lang="en-US" dirty="0" smtClean="0">
                <a:solidFill>
                  <a:prstClr val="black"/>
                </a:solidFill>
                <a:ea typeface="SimSun"/>
                <a:cs typeface="Times New Roman"/>
              </a:rPr>
              <a:t> </a:t>
            </a:r>
            <a:r>
              <a:rPr lang="en-US" dirty="0" err="1" smtClean="0">
                <a:solidFill>
                  <a:prstClr val="black"/>
                </a:solidFill>
                <a:ea typeface="SimSun"/>
                <a:cs typeface="Times New Roman"/>
              </a:rPr>
              <a:t>en</a:t>
            </a:r>
            <a:r>
              <a:rPr lang="en-US" dirty="0" smtClean="0">
                <a:solidFill>
                  <a:prstClr val="black"/>
                </a:solidFill>
                <a:ea typeface="SimSun"/>
                <a:cs typeface="Times New Roman"/>
              </a:rPr>
              <a:t> 4</a:t>
            </a:r>
            <a:endParaRPr lang="en-US" dirty="0">
              <a:solidFill>
                <a:prstClr val="black"/>
              </a:solidFill>
              <a:ea typeface="SimSun"/>
              <a:cs typeface="Times New Roman"/>
            </a:endParaRPr>
          </a:p>
          <a:p>
            <a:pPr>
              <a:lnSpc>
                <a:spcPct val="115000"/>
              </a:lnSpc>
            </a:pPr>
            <a:r>
              <a:rPr lang="en-US" dirty="0">
                <a:solidFill>
                  <a:prstClr val="black"/>
                </a:solidFill>
                <a:ea typeface="SimSun"/>
                <a:cs typeface="Times New Roman"/>
              </a:rPr>
              <a:t>1) </a:t>
            </a:r>
            <a:r>
              <a:rPr lang="en-US" dirty="0" err="1" smtClean="0">
                <a:solidFill>
                  <a:prstClr val="black"/>
                </a:solidFill>
                <a:ea typeface="SimSun"/>
                <a:cs typeface="Times New Roman"/>
              </a:rPr>
              <a:t>Lisímaco</a:t>
            </a:r>
            <a:r>
              <a:rPr lang="en-US" dirty="0" smtClean="0">
                <a:solidFill>
                  <a:prstClr val="black"/>
                </a:solidFill>
                <a:ea typeface="SimSun"/>
                <a:cs typeface="Times New Roman"/>
              </a:rPr>
              <a:t>                                                         </a:t>
            </a:r>
            <a:r>
              <a:rPr lang="en-US" dirty="0">
                <a:solidFill>
                  <a:prstClr val="black"/>
                </a:solidFill>
                <a:ea typeface="SimSun"/>
                <a:cs typeface="Times New Roman"/>
              </a:rPr>
              <a:t>3) </a:t>
            </a:r>
            <a:r>
              <a:rPr lang="en-US" dirty="0" smtClean="0">
                <a:solidFill>
                  <a:prstClr val="black"/>
                </a:solidFill>
                <a:ea typeface="SimSun"/>
                <a:cs typeface="Times New Roman"/>
              </a:rPr>
              <a:t>Seleuco</a:t>
            </a:r>
            <a:endParaRPr lang="en-US" dirty="0">
              <a:solidFill>
                <a:prstClr val="black"/>
              </a:solidFill>
              <a:ea typeface="SimSun"/>
              <a:cs typeface="Times New Roman"/>
            </a:endParaRPr>
          </a:p>
          <a:p>
            <a:pPr>
              <a:lnSpc>
                <a:spcPct val="115000"/>
              </a:lnSpc>
            </a:pPr>
            <a:r>
              <a:rPr lang="en-US" dirty="0">
                <a:solidFill>
                  <a:prstClr val="black"/>
                </a:solidFill>
                <a:ea typeface="SimSun"/>
                <a:cs typeface="Times New Roman"/>
              </a:rPr>
              <a:t>2) </a:t>
            </a:r>
            <a:r>
              <a:rPr lang="en-US" dirty="0" err="1" smtClean="0">
                <a:solidFill>
                  <a:prstClr val="black"/>
                </a:solidFill>
                <a:ea typeface="SimSun"/>
                <a:cs typeface="Times New Roman"/>
              </a:rPr>
              <a:t>Casandro</a:t>
            </a:r>
            <a:r>
              <a:rPr lang="en-US" dirty="0" smtClean="0">
                <a:solidFill>
                  <a:prstClr val="black"/>
                </a:solidFill>
                <a:ea typeface="SimSun"/>
                <a:cs typeface="Times New Roman"/>
              </a:rPr>
              <a:t> </a:t>
            </a:r>
            <a:r>
              <a:rPr lang="en-US" dirty="0" err="1" smtClean="0">
                <a:solidFill>
                  <a:prstClr val="black"/>
                </a:solidFill>
                <a:ea typeface="SimSun"/>
                <a:cs typeface="Times New Roman"/>
              </a:rPr>
              <a:t>hijo</a:t>
            </a:r>
            <a:r>
              <a:rPr lang="en-US" dirty="0" smtClean="0">
                <a:solidFill>
                  <a:prstClr val="black"/>
                </a:solidFill>
                <a:ea typeface="SimSun"/>
                <a:cs typeface="Times New Roman"/>
              </a:rPr>
              <a:t> de </a:t>
            </a:r>
            <a:r>
              <a:rPr lang="en-US" dirty="0" err="1" smtClean="0">
                <a:solidFill>
                  <a:prstClr val="black"/>
                </a:solidFill>
                <a:ea typeface="SimSun"/>
                <a:cs typeface="Times New Roman"/>
              </a:rPr>
              <a:t>Antípatro</a:t>
            </a:r>
            <a:endParaRPr lang="en-US" dirty="0" smtClean="0">
              <a:solidFill>
                <a:prstClr val="black"/>
              </a:solidFill>
              <a:ea typeface="SimSun"/>
              <a:cs typeface="Times New Roman"/>
            </a:endParaRPr>
          </a:p>
          <a:p>
            <a:pPr>
              <a:lnSpc>
                <a:spcPct val="115000"/>
              </a:lnSpc>
            </a:pPr>
            <a:r>
              <a:rPr lang="en-US" dirty="0" smtClean="0">
                <a:solidFill>
                  <a:prstClr val="black"/>
                </a:solidFill>
                <a:ea typeface="SimSun"/>
                <a:cs typeface="Times New Roman"/>
              </a:rPr>
              <a:t>4</a:t>
            </a:r>
            <a:r>
              <a:rPr lang="en-US" dirty="0">
                <a:solidFill>
                  <a:prstClr val="black"/>
                </a:solidFill>
                <a:ea typeface="SimSun"/>
                <a:cs typeface="Times New Roman"/>
              </a:rPr>
              <a:t>) </a:t>
            </a:r>
            <a:r>
              <a:rPr lang="en-US" dirty="0" err="1" smtClean="0">
                <a:solidFill>
                  <a:prstClr val="black"/>
                </a:solidFill>
                <a:ea typeface="SimSun"/>
                <a:cs typeface="Times New Roman"/>
              </a:rPr>
              <a:t>PtolomeoI</a:t>
            </a:r>
            <a:endParaRPr lang="en-US" dirty="0">
              <a:solidFill>
                <a:prstClr val="black"/>
              </a:solidFill>
              <a:ea typeface="SimSun"/>
              <a:cs typeface="Times New Roman"/>
            </a:endParaRPr>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82067" y="63094"/>
            <a:ext cx="3191813" cy="2133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6247908" y="1891717"/>
            <a:ext cx="2323599" cy="292259"/>
          </a:xfrm>
          <a:prstGeom prst="rect">
            <a:avLst/>
          </a:prstGeom>
          <a:solidFill>
            <a:schemeClr val="bg1"/>
          </a:solidFill>
        </p:spPr>
        <p:txBody>
          <a:bodyPr wrap="square">
            <a:spAutoFit/>
          </a:bodyPr>
          <a:lstStyle/>
          <a:p>
            <a:pPr algn="ctr">
              <a:lnSpc>
                <a:spcPct val="115000"/>
              </a:lnSpc>
            </a:pPr>
            <a:r>
              <a:rPr lang="en-US" sz="1200" dirty="0" err="1" smtClean="0">
                <a:solidFill>
                  <a:prstClr val="black"/>
                </a:solidFill>
                <a:ea typeface="SimSun"/>
                <a:cs typeface="Times New Roman"/>
              </a:rPr>
              <a:t>Mundo</a:t>
            </a:r>
            <a:r>
              <a:rPr lang="en-US" sz="1200" dirty="0" smtClean="0">
                <a:solidFill>
                  <a:prstClr val="black"/>
                </a:solidFill>
                <a:ea typeface="SimSun"/>
                <a:cs typeface="Times New Roman"/>
              </a:rPr>
              <a:t> </a:t>
            </a:r>
            <a:r>
              <a:rPr lang="en-US" sz="1200" dirty="0" err="1" smtClean="0">
                <a:solidFill>
                  <a:prstClr val="black"/>
                </a:solidFill>
                <a:ea typeface="SimSun"/>
                <a:cs typeface="Times New Roman"/>
              </a:rPr>
              <a:t>helenístico</a:t>
            </a:r>
            <a:r>
              <a:rPr lang="en-US" sz="1200" dirty="0" smtClean="0">
                <a:solidFill>
                  <a:prstClr val="black"/>
                </a:solidFill>
                <a:ea typeface="SimSun"/>
                <a:cs typeface="Times New Roman"/>
              </a:rPr>
              <a:t>, 300 </a:t>
            </a:r>
            <a:r>
              <a:rPr lang="en-US" sz="1200" dirty="0" err="1" smtClean="0">
                <a:solidFill>
                  <a:prstClr val="black"/>
                </a:solidFill>
                <a:ea typeface="SimSun"/>
                <a:cs typeface="Times New Roman"/>
              </a:rPr>
              <a:t>aC</a:t>
            </a:r>
            <a:endParaRPr lang="en-US" sz="1200" dirty="0">
              <a:solidFill>
                <a:prstClr val="black"/>
              </a:solidFill>
              <a:ea typeface="SimSun"/>
              <a:cs typeface="Times New Roman"/>
            </a:endParaRPr>
          </a:p>
        </p:txBody>
      </p:sp>
      <p:sp>
        <p:nvSpPr>
          <p:cNvPr id="11" name="Rectangle 10"/>
          <p:cNvSpPr/>
          <p:nvPr/>
        </p:nvSpPr>
        <p:spPr>
          <a:xfrm rot="1158324">
            <a:off x="5636963" y="2642935"/>
            <a:ext cx="3411570" cy="800219"/>
          </a:xfrm>
          <a:prstGeom prst="rect">
            <a:avLst/>
          </a:prstGeom>
          <a:solidFill>
            <a:schemeClr val="bg1"/>
          </a:solidFill>
        </p:spPr>
        <p:txBody>
          <a:bodyPr wrap="square">
            <a:spAutoFit/>
          </a:bodyPr>
          <a:lstStyle/>
          <a:p>
            <a:pPr algn="ctr">
              <a:lnSpc>
                <a:spcPct val="115000"/>
              </a:lnSpc>
            </a:pPr>
            <a:r>
              <a:rPr lang="en-US" sz="4000" dirty="0" smtClean="0">
                <a:solidFill>
                  <a:prstClr val="black"/>
                </a:solidFill>
                <a:ea typeface="SimSun"/>
                <a:cs typeface="Times New Roman"/>
              </a:rPr>
              <a:t>ALEJANDRO</a:t>
            </a:r>
            <a:endParaRPr lang="en-US" sz="4000" dirty="0">
              <a:solidFill>
                <a:prstClr val="black"/>
              </a:solidFill>
              <a:ea typeface="SimSun"/>
              <a:cs typeface="Times New Roman"/>
            </a:endParaRPr>
          </a:p>
        </p:txBody>
      </p:sp>
      <p:sp>
        <p:nvSpPr>
          <p:cNvPr id="12" name="Rectangle 11"/>
          <p:cNvSpPr/>
          <p:nvPr/>
        </p:nvSpPr>
        <p:spPr>
          <a:xfrm>
            <a:off x="4166483" y="745383"/>
            <a:ext cx="808701" cy="304699"/>
          </a:xfrm>
          <a:prstGeom prst="rect">
            <a:avLst/>
          </a:prstGeom>
          <a:solidFill>
            <a:schemeClr val="bg1"/>
          </a:solidFill>
        </p:spPr>
        <p:txBody>
          <a:bodyPr wrap="square">
            <a:spAutoFit/>
          </a:bodyPr>
          <a:lstStyle/>
          <a:p>
            <a:pPr algn="ctr">
              <a:lnSpc>
                <a:spcPct val="115000"/>
              </a:lnSpc>
            </a:pPr>
            <a:r>
              <a:rPr lang="en-US" sz="1200" dirty="0" smtClean="0">
                <a:solidFill>
                  <a:prstClr val="black"/>
                </a:solidFill>
                <a:ea typeface="SimSun"/>
                <a:cs typeface="Times New Roman"/>
              </a:rPr>
              <a:t>321 </a:t>
            </a:r>
            <a:r>
              <a:rPr lang="en-US" sz="1200" dirty="0" err="1" smtClean="0">
                <a:solidFill>
                  <a:prstClr val="black"/>
                </a:solidFill>
                <a:ea typeface="SimSun"/>
                <a:cs typeface="Times New Roman"/>
              </a:rPr>
              <a:t>aC</a:t>
            </a:r>
            <a:endParaRPr lang="en-US" sz="1200" dirty="0">
              <a:solidFill>
                <a:prstClr val="black"/>
              </a:solidFill>
              <a:ea typeface="SimSun"/>
              <a:cs typeface="Times New Roman"/>
            </a:endParaRPr>
          </a:p>
        </p:txBody>
      </p:sp>
    </p:spTree>
    <p:extLst>
      <p:ext uri="{BB962C8B-B14F-4D97-AF65-F5344CB8AC3E}">
        <p14:creationId xmlns:p14="http://schemas.microsoft.com/office/powerpoint/2010/main" val="1852182048"/>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O:\OT Lessons-Danny\Daniel\Maps\321B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25961"/>
            <a:ext cx="9144002" cy="48096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3834" y="6549885"/>
            <a:ext cx="9144000" cy="519611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18" y="552513"/>
            <a:ext cx="1733385" cy="417546"/>
          </a:xfrm>
          <a:prstGeom prst="rect">
            <a:avLst/>
          </a:prstGeom>
        </p:spPr>
      </p:pic>
      <p:sp>
        <p:nvSpPr>
          <p:cNvPr id="7" name="Rectangle 6"/>
          <p:cNvSpPr/>
          <p:nvPr/>
        </p:nvSpPr>
        <p:spPr>
          <a:xfrm>
            <a:off x="246490" y="2474628"/>
            <a:ext cx="3549617" cy="2959272"/>
          </a:xfrm>
          <a:prstGeom prst="rect">
            <a:avLst/>
          </a:prstGeom>
          <a:solidFill>
            <a:schemeClr val="bg1"/>
          </a:solidFill>
        </p:spPr>
        <p:txBody>
          <a:bodyPr wrap="square">
            <a:spAutoFit/>
          </a:bodyPr>
          <a:lstStyle/>
          <a:p>
            <a:pPr>
              <a:lnSpc>
                <a:spcPct val="115000"/>
              </a:lnSpc>
            </a:pPr>
            <a:r>
              <a:rPr lang="en-US" b="1" i="1" dirty="0" smtClean="0">
                <a:solidFill>
                  <a:prstClr val="black"/>
                </a:solidFill>
                <a:ea typeface="SimSun"/>
                <a:cs typeface="Times New Roman"/>
              </a:rPr>
              <a:t>V. </a:t>
            </a:r>
            <a:r>
              <a:rPr lang="en-US" b="1" i="1" dirty="0">
                <a:solidFill>
                  <a:prstClr val="black"/>
                </a:solidFill>
                <a:ea typeface="SimSun"/>
                <a:cs typeface="Times New Roman"/>
              </a:rPr>
              <a:t>4 </a:t>
            </a:r>
            <a:r>
              <a:rPr lang="es-ES" b="1" i="1" dirty="0">
                <a:solidFill>
                  <a:prstClr val="black"/>
                </a:solidFill>
                <a:ea typeface="SimSun"/>
                <a:cs typeface="Times New Roman"/>
              </a:rPr>
              <a:t>Pero cuando se haya levantado, su reino será fragmentado y repartido hacia los cuatro vientos del </a:t>
            </a:r>
            <a:r>
              <a:rPr lang="es-ES" b="1" i="1" dirty="0" smtClean="0">
                <a:solidFill>
                  <a:prstClr val="black"/>
                </a:solidFill>
                <a:ea typeface="SimSun"/>
                <a:cs typeface="Times New Roman"/>
              </a:rPr>
              <a:t>cielo</a:t>
            </a:r>
            <a:br>
              <a:rPr lang="es-ES" b="1" i="1" dirty="0" smtClean="0">
                <a:solidFill>
                  <a:prstClr val="black"/>
                </a:solidFill>
                <a:ea typeface="SimSun"/>
                <a:cs typeface="Times New Roman"/>
              </a:rPr>
            </a:br>
            <a:r>
              <a:rPr lang="en-US" dirty="0" smtClean="0">
                <a:solidFill>
                  <a:prstClr val="black"/>
                </a:solidFill>
                <a:ea typeface="SimSun"/>
                <a:cs typeface="Times New Roman"/>
              </a:rPr>
              <a:t>– </a:t>
            </a:r>
            <a:r>
              <a:rPr lang="en-US" dirty="0" err="1" smtClean="0">
                <a:solidFill>
                  <a:prstClr val="black"/>
                </a:solidFill>
                <a:ea typeface="SimSun"/>
                <a:cs typeface="Times New Roman"/>
              </a:rPr>
              <a:t>Reino</a:t>
            </a:r>
            <a:r>
              <a:rPr lang="en-US" dirty="0" smtClean="0">
                <a:solidFill>
                  <a:prstClr val="black"/>
                </a:solidFill>
                <a:ea typeface="SimSun"/>
                <a:cs typeface="Times New Roman"/>
              </a:rPr>
              <a:t> </a:t>
            </a:r>
            <a:r>
              <a:rPr lang="en-US" dirty="0" err="1" smtClean="0">
                <a:solidFill>
                  <a:prstClr val="black"/>
                </a:solidFill>
                <a:ea typeface="SimSun"/>
                <a:cs typeface="Times New Roman"/>
              </a:rPr>
              <a:t>dividido</a:t>
            </a:r>
            <a:r>
              <a:rPr lang="en-US" dirty="0" smtClean="0">
                <a:solidFill>
                  <a:prstClr val="black"/>
                </a:solidFill>
                <a:ea typeface="SimSun"/>
                <a:cs typeface="Times New Roman"/>
              </a:rPr>
              <a:t> </a:t>
            </a:r>
            <a:r>
              <a:rPr lang="en-US" dirty="0" err="1" smtClean="0">
                <a:solidFill>
                  <a:prstClr val="black"/>
                </a:solidFill>
                <a:ea typeface="SimSun"/>
                <a:cs typeface="Times New Roman"/>
              </a:rPr>
              <a:t>en</a:t>
            </a:r>
            <a:r>
              <a:rPr lang="en-US" dirty="0" smtClean="0">
                <a:solidFill>
                  <a:prstClr val="black"/>
                </a:solidFill>
                <a:ea typeface="SimSun"/>
                <a:cs typeface="Times New Roman"/>
              </a:rPr>
              <a:t> 4</a:t>
            </a:r>
            <a:endParaRPr lang="en-US" dirty="0">
              <a:solidFill>
                <a:prstClr val="black"/>
              </a:solidFill>
              <a:ea typeface="SimSun"/>
              <a:cs typeface="Times New Roman"/>
            </a:endParaRPr>
          </a:p>
          <a:p>
            <a:pPr>
              <a:lnSpc>
                <a:spcPct val="115000"/>
              </a:lnSpc>
            </a:pPr>
            <a:r>
              <a:rPr lang="en-US" dirty="0">
                <a:solidFill>
                  <a:prstClr val="black"/>
                </a:solidFill>
                <a:ea typeface="SimSun"/>
                <a:cs typeface="Times New Roman"/>
              </a:rPr>
              <a:t>1) </a:t>
            </a:r>
            <a:r>
              <a:rPr lang="en-US" dirty="0" err="1" smtClean="0">
                <a:solidFill>
                  <a:prstClr val="black"/>
                </a:solidFill>
                <a:ea typeface="SimSun"/>
                <a:cs typeface="Times New Roman"/>
              </a:rPr>
              <a:t>Lisímaco</a:t>
            </a:r>
            <a:r>
              <a:rPr lang="en-US" dirty="0" smtClean="0">
                <a:solidFill>
                  <a:prstClr val="black"/>
                </a:solidFill>
                <a:ea typeface="SimSun"/>
                <a:cs typeface="Times New Roman"/>
              </a:rPr>
              <a:t>                                                         </a:t>
            </a:r>
            <a:r>
              <a:rPr lang="en-US" dirty="0">
                <a:solidFill>
                  <a:prstClr val="black"/>
                </a:solidFill>
                <a:ea typeface="SimSun"/>
                <a:cs typeface="Times New Roman"/>
              </a:rPr>
              <a:t>3) </a:t>
            </a:r>
            <a:r>
              <a:rPr lang="en-US" dirty="0" smtClean="0">
                <a:solidFill>
                  <a:prstClr val="black"/>
                </a:solidFill>
                <a:ea typeface="SimSun"/>
                <a:cs typeface="Times New Roman"/>
              </a:rPr>
              <a:t>Seleuco</a:t>
            </a:r>
            <a:endParaRPr lang="en-US" dirty="0">
              <a:solidFill>
                <a:prstClr val="black"/>
              </a:solidFill>
              <a:ea typeface="SimSun"/>
              <a:cs typeface="Times New Roman"/>
            </a:endParaRPr>
          </a:p>
          <a:p>
            <a:pPr>
              <a:lnSpc>
                <a:spcPct val="115000"/>
              </a:lnSpc>
            </a:pPr>
            <a:r>
              <a:rPr lang="en-US" dirty="0">
                <a:solidFill>
                  <a:prstClr val="black"/>
                </a:solidFill>
                <a:ea typeface="SimSun"/>
                <a:cs typeface="Times New Roman"/>
              </a:rPr>
              <a:t>2) </a:t>
            </a:r>
            <a:r>
              <a:rPr lang="en-US" dirty="0" err="1" smtClean="0">
                <a:solidFill>
                  <a:prstClr val="black"/>
                </a:solidFill>
                <a:ea typeface="SimSun"/>
                <a:cs typeface="Times New Roman"/>
              </a:rPr>
              <a:t>Casandro</a:t>
            </a:r>
            <a:r>
              <a:rPr lang="en-US" dirty="0" smtClean="0">
                <a:solidFill>
                  <a:prstClr val="black"/>
                </a:solidFill>
                <a:ea typeface="SimSun"/>
                <a:cs typeface="Times New Roman"/>
              </a:rPr>
              <a:t> </a:t>
            </a:r>
            <a:r>
              <a:rPr lang="en-US" dirty="0" err="1" smtClean="0">
                <a:solidFill>
                  <a:prstClr val="black"/>
                </a:solidFill>
                <a:ea typeface="SimSun"/>
                <a:cs typeface="Times New Roman"/>
              </a:rPr>
              <a:t>hijo</a:t>
            </a:r>
            <a:r>
              <a:rPr lang="en-US" dirty="0" smtClean="0">
                <a:solidFill>
                  <a:prstClr val="black"/>
                </a:solidFill>
                <a:ea typeface="SimSun"/>
                <a:cs typeface="Times New Roman"/>
              </a:rPr>
              <a:t> de </a:t>
            </a:r>
            <a:r>
              <a:rPr lang="en-US" dirty="0" err="1" smtClean="0">
                <a:solidFill>
                  <a:prstClr val="black"/>
                </a:solidFill>
                <a:ea typeface="SimSun"/>
                <a:cs typeface="Times New Roman"/>
              </a:rPr>
              <a:t>Antípatro</a:t>
            </a:r>
            <a:endParaRPr lang="en-US" dirty="0" smtClean="0">
              <a:solidFill>
                <a:prstClr val="black"/>
              </a:solidFill>
              <a:ea typeface="SimSun"/>
              <a:cs typeface="Times New Roman"/>
            </a:endParaRPr>
          </a:p>
          <a:p>
            <a:pPr>
              <a:lnSpc>
                <a:spcPct val="115000"/>
              </a:lnSpc>
            </a:pPr>
            <a:r>
              <a:rPr lang="en-US" dirty="0" smtClean="0">
                <a:solidFill>
                  <a:prstClr val="black"/>
                </a:solidFill>
                <a:ea typeface="SimSun"/>
                <a:cs typeface="Times New Roman"/>
              </a:rPr>
              <a:t>4</a:t>
            </a:r>
            <a:r>
              <a:rPr lang="en-US" dirty="0">
                <a:solidFill>
                  <a:prstClr val="black"/>
                </a:solidFill>
                <a:ea typeface="SimSun"/>
                <a:cs typeface="Times New Roman"/>
              </a:rPr>
              <a:t>) </a:t>
            </a:r>
            <a:r>
              <a:rPr lang="en-US" dirty="0" err="1" smtClean="0">
                <a:solidFill>
                  <a:prstClr val="black"/>
                </a:solidFill>
                <a:ea typeface="SimSun"/>
                <a:cs typeface="Times New Roman"/>
              </a:rPr>
              <a:t>PtolomeoI</a:t>
            </a:r>
            <a:endParaRPr lang="en-US" dirty="0">
              <a:solidFill>
                <a:prstClr val="black"/>
              </a:solidFill>
              <a:ea typeface="SimSun"/>
              <a:cs typeface="Times New Roman"/>
            </a:endParaRPr>
          </a:p>
        </p:txBody>
      </p:sp>
      <p:sp>
        <p:nvSpPr>
          <p:cNvPr id="10" name="Rectangle 9"/>
          <p:cNvSpPr/>
          <p:nvPr/>
        </p:nvSpPr>
        <p:spPr>
          <a:xfrm rot="1158324">
            <a:off x="5636963" y="2642935"/>
            <a:ext cx="3411570" cy="800219"/>
          </a:xfrm>
          <a:prstGeom prst="rect">
            <a:avLst/>
          </a:prstGeom>
          <a:solidFill>
            <a:schemeClr val="bg1"/>
          </a:solidFill>
        </p:spPr>
        <p:txBody>
          <a:bodyPr wrap="square">
            <a:spAutoFit/>
          </a:bodyPr>
          <a:lstStyle/>
          <a:p>
            <a:pPr algn="ctr">
              <a:lnSpc>
                <a:spcPct val="115000"/>
              </a:lnSpc>
            </a:pPr>
            <a:r>
              <a:rPr lang="en-US" sz="4000" dirty="0" smtClean="0">
                <a:solidFill>
                  <a:prstClr val="black"/>
                </a:solidFill>
                <a:ea typeface="SimSun"/>
                <a:cs typeface="Times New Roman"/>
              </a:rPr>
              <a:t>ALEJANDRO</a:t>
            </a:r>
            <a:endParaRPr lang="en-US" sz="4000" dirty="0">
              <a:solidFill>
                <a:prstClr val="black"/>
              </a:solidFill>
              <a:ea typeface="SimSun"/>
              <a:cs typeface="Times New Roman"/>
            </a:endParaRPr>
          </a:p>
        </p:txBody>
      </p:sp>
      <p:sp>
        <p:nvSpPr>
          <p:cNvPr id="11" name="Rectangle 10"/>
          <p:cNvSpPr/>
          <p:nvPr/>
        </p:nvSpPr>
        <p:spPr>
          <a:xfrm>
            <a:off x="4166483" y="745383"/>
            <a:ext cx="808701" cy="304699"/>
          </a:xfrm>
          <a:prstGeom prst="rect">
            <a:avLst/>
          </a:prstGeom>
          <a:solidFill>
            <a:schemeClr val="bg1"/>
          </a:solidFill>
        </p:spPr>
        <p:txBody>
          <a:bodyPr wrap="square">
            <a:spAutoFit/>
          </a:bodyPr>
          <a:lstStyle/>
          <a:p>
            <a:pPr algn="ctr">
              <a:lnSpc>
                <a:spcPct val="115000"/>
              </a:lnSpc>
            </a:pPr>
            <a:r>
              <a:rPr lang="en-US" sz="1200" dirty="0" smtClean="0">
                <a:solidFill>
                  <a:prstClr val="black"/>
                </a:solidFill>
                <a:ea typeface="SimSun"/>
                <a:cs typeface="Times New Roman"/>
              </a:rPr>
              <a:t>321 </a:t>
            </a:r>
            <a:r>
              <a:rPr lang="en-US" sz="1200" dirty="0" err="1" smtClean="0">
                <a:solidFill>
                  <a:prstClr val="black"/>
                </a:solidFill>
                <a:ea typeface="SimSun"/>
                <a:cs typeface="Times New Roman"/>
              </a:rPr>
              <a:t>aC</a:t>
            </a:r>
            <a:endParaRPr lang="en-US" sz="1200" dirty="0">
              <a:solidFill>
                <a:prstClr val="black"/>
              </a:solidFill>
              <a:ea typeface="SimSun"/>
              <a:cs typeface="Times New Roman"/>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3269498"/>
            <a:ext cx="3606550" cy="2445502"/>
          </a:xfrm>
          <a:prstGeom prst="rect">
            <a:avLst/>
          </a:prstGeom>
        </p:spPr>
      </p:pic>
      <p:sp>
        <p:nvSpPr>
          <p:cNvPr id="15" name="Rectangle 14"/>
          <p:cNvSpPr/>
          <p:nvPr/>
        </p:nvSpPr>
        <p:spPr>
          <a:xfrm rot="18975964">
            <a:off x="5253560" y="3443373"/>
            <a:ext cx="771016" cy="304699"/>
          </a:xfrm>
          <a:prstGeom prst="rect">
            <a:avLst/>
          </a:prstGeom>
          <a:solidFill>
            <a:schemeClr val="bg1"/>
          </a:solidFill>
        </p:spPr>
        <p:txBody>
          <a:bodyPr wrap="square">
            <a:spAutoFit/>
          </a:bodyPr>
          <a:lstStyle/>
          <a:p>
            <a:pPr algn="ctr">
              <a:lnSpc>
                <a:spcPct val="115000"/>
              </a:lnSpc>
            </a:pPr>
            <a:r>
              <a:rPr lang="en-US" sz="1200" dirty="0" err="1" smtClean="0">
                <a:solidFill>
                  <a:prstClr val="black"/>
                </a:solidFill>
                <a:ea typeface="SimSun"/>
                <a:cs typeface="Times New Roman"/>
              </a:rPr>
              <a:t>Casandro</a:t>
            </a:r>
            <a:endParaRPr lang="en-US" sz="1200" dirty="0">
              <a:solidFill>
                <a:prstClr val="black"/>
              </a:solidFill>
              <a:ea typeface="SimSun"/>
              <a:cs typeface="Times New Roman"/>
            </a:endParaRPr>
          </a:p>
        </p:txBody>
      </p:sp>
      <p:sp>
        <p:nvSpPr>
          <p:cNvPr id="16" name="Rectangle 15"/>
          <p:cNvSpPr/>
          <p:nvPr/>
        </p:nvSpPr>
        <p:spPr>
          <a:xfrm rot="18975964">
            <a:off x="5603411" y="3597151"/>
            <a:ext cx="806834" cy="304699"/>
          </a:xfrm>
          <a:prstGeom prst="rect">
            <a:avLst/>
          </a:prstGeom>
          <a:solidFill>
            <a:schemeClr val="bg1"/>
          </a:solidFill>
        </p:spPr>
        <p:txBody>
          <a:bodyPr wrap="square">
            <a:spAutoFit/>
          </a:bodyPr>
          <a:lstStyle/>
          <a:p>
            <a:pPr algn="ctr">
              <a:lnSpc>
                <a:spcPct val="115000"/>
              </a:lnSpc>
            </a:pPr>
            <a:r>
              <a:rPr lang="en-US" sz="1200" dirty="0" err="1" smtClean="0">
                <a:solidFill>
                  <a:prstClr val="black"/>
                </a:solidFill>
                <a:ea typeface="SimSun"/>
                <a:cs typeface="Times New Roman"/>
              </a:rPr>
              <a:t>Ptolomeo</a:t>
            </a:r>
            <a:endParaRPr lang="en-US" sz="1200" dirty="0">
              <a:solidFill>
                <a:prstClr val="black"/>
              </a:solidFill>
              <a:ea typeface="SimSun"/>
              <a:cs typeface="Times New Roman"/>
            </a:endParaRPr>
          </a:p>
        </p:txBody>
      </p:sp>
      <p:sp>
        <p:nvSpPr>
          <p:cNvPr id="17" name="Rectangle 16"/>
          <p:cNvSpPr/>
          <p:nvPr/>
        </p:nvSpPr>
        <p:spPr>
          <a:xfrm rot="3710014">
            <a:off x="7038239" y="3747819"/>
            <a:ext cx="806834" cy="292259"/>
          </a:xfrm>
          <a:prstGeom prst="rect">
            <a:avLst/>
          </a:prstGeom>
          <a:solidFill>
            <a:schemeClr val="bg1"/>
          </a:solidFill>
        </p:spPr>
        <p:txBody>
          <a:bodyPr wrap="square">
            <a:spAutoFit/>
          </a:bodyPr>
          <a:lstStyle/>
          <a:p>
            <a:pPr algn="ctr">
              <a:lnSpc>
                <a:spcPct val="115000"/>
              </a:lnSpc>
            </a:pPr>
            <a:r>
              <a:rPr lang="en-US" sz="1200" dirty="0" smtClean="0">
                <a:solidFill>
                  <a:prstClr val="black"/>
                </a:solidFill>
                <a:ea typeface="SimSun"/>
                <a:cs typeface="Times New Roman"/>
              </a:rPr>
              <a:t>Seleuco</a:t>
            </a:r>
            <a:endParaRPr lang="en-US" sz="1200" dirty="0">
              <a:solidFill>
                <a:prstClr val="black"/>
              </a:solidFill>
              <a:ea typeface="SimSun"/>
              <a:cs typeface="Times New Roman"/>
            </a:endParaRPr>
          </a:p>
        </p:txBody>
      </p:sp>
      <p:sp>
        <p:nvSpPr>
          <p:cNvPr id="18" name="Rectangle 17"/>
          <p:cNvSpPr/>
          <p:nvPr/>
        </p:nvSpPr>
        <p:spPr>
          <a:xfrm rot="1804791">
            <a:off x="7067792" y="3321538"/>
            <a:ext cx="806834" cy="292259"/>
          </a:xfrm>
          <a:prstGeom prst="rect">
            <a:avLst/>
          </a:prstGeom>
          <a:solidFill>
            <a:schemeClr val="bg1"/>
          </a:solidFill>
        </p:spPr>
        <p:txBody>
          <a:bodyPr wrap="square">
            <a:spAutoFit/>
          </a:bodyPr>
          <a:lstStyle/>
          <a:p>
            <a:pPr algn="ctr">
              <a:lnSpc>
                <a:spcPct val="115000"/>
              </a:lnSpc>
            </a:pPr>
            <a:r>
              <a:rPr lang="en-US" sz="1200" dirty="0" err="1" smtClean="0">
                <a:solidFill>
                  <a:prstClr val="black"/>
                </a:solidFill>
                <a:ea typeface="SimSun"/>
                <a:cs typeface="Times New Roman"/>
              </a:rPr>
              <a:t>Lisímaco</a:t>
            </a:r>
            <a:endParaRPr lang="en-US" sz="1200" dirty="0">
              <a:solidFill>
                <a:prstClr val="black"/>
              </a:solidFill>
              <a:ea typeface="SimSun"/>
              <a:cs typeface="Times New Roman"/>
            </a:endParaRPr>
          </a:p>
        </p:txBody>
      </p:sp>
      <p:sp>
        <p:nvSpPr>
          <p:cNvPr id="19" name="Rectangle 18"/>
          <p:cNvSpPr/>
          <p:nvPr/>
        </p:nvSpPr>
        <p:spPr>
          <a:xfrm>
            <a:off x="4826868" y="4361535"/>
            <a:ext cx="1717055" cy="304699"/>
          </a:xfrm>
          <a:prstGeom prst="rect">
            <a:avLst/>
          </a:prstGeom>
          <a:solidFill>
            <a:schemeClr val="bg1"/>
          </a:solidFill>
        </p:spPr>
        <p:txBody>
          <a:bodyPr wrap="square">
            <a:spAutoFit/>
          </a:bodyPr>
          <a:lstStyle/>
          <a:p>
            <a:pPr algn="ctr">
              <a:lnSpc>
                <a:spcPct val="115000"/>
              </a:lnSpc>
            </a:pPr>
            <a:r>
              <a:rPr lang="en-US" sz="1200" dirty="0" smtClean="0">
                <a:solidFill>
                  <a:prstClr val="black"/>
                </a:solidFill>
                <a:ea typeface="SimSun"/>
                <a:cs typeface="Times New Roman"/>
              </a:rPr>
              <a:t>Alejandro </a:t>
            </a:r>
            <a:r>
              <a:rPr lang="en-US" sz="1200" dirty="0" err="1" smtClean="0">
                <a:solidFill>
                  <a:prstClr val="black"/>
                </a:solidFill>
                <a:ea typeface="SimSun"/>
                <a:cs typeface="Times New Roman"/>
              </a:rPr>
              <a:t>Magno</a:t>
            </a:r>
            <a:endParaRPr lang="en-US" sz="1200" dirty="0">
              <a:solidFill>
                <a:prstClr val="black"/>
              </a:solidFill>
              <a:ea typeface="SimSun"/>
              <a:cs typeface="Times New Roman"/>
            </a:endParaRPr>
          </a:p>
        </p:txBody>
      </p:sp>
    </p:spTree>
    <p:extLst>
      <p:ext uri="{BB962C8B-B14F-4D97-AF65-F5344CB8AC3E}">
        <p14:creationId xmlns:p14="http://schemas.microsoft.com/office/powerpoint/2010/main" val="480939290"/>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6491" y="4738977"/>
            <a:ext cx="2218414" cy="77922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97822" y="200847"/>
            <a:ext cx="5290457" cy="1047979"/>
          </a:xfrm>
          <a:prstGeom prst="rect">
            <a:avLst/>
          </a:prstGeom>
        </p:spPr>
        <p:txBody>
          <a:bodyPr wrap="square">
            <a:spAutoFit/>
          </a:bodyPr>
          <a:lstStyle/>
          <a:p>
            <a:pPr>
              <a:lnSpc>
                <a:spcPct val="115000"/>
              </a:lnSpc>
            </a:pPr>
            <a:r>
              <a:rPr lang="en-US" b="1" i="1" dirty="0" smtClean="0">
                <a:ea typeface="SimSun"/>
                <a:cs typeface="Times New Roman"/>
              </a:rPr>
              <a:t>V. </a:t>
            </a:r>
            <a:r>
              <a:rPr lang="en-US" b="1" i="1" dirty="0">
                <a:ea typeface="SimSun"/>
                <a:cs typeface="Times New Roman"/>
              </a:rPr>
              <a:t>4 </a:t>
            </a:r>
            <a:r>
              <a:rPr lang="en-US" b="1" i="1" dirty="0" smtClean="0">
                <a:ea typeface="SimSun"/>
                <a:cs typeface="Times New Roman"/>
              </a:rPr>
              <a:t>no a </a:t>
            </a:r>
            <a:r>
              <a:rPr lang="en-US" b="1" i="1" dirty="0" err="1" smtClean="0">
                <a:ea typeface="SimSun"/>
                <a:cs typeface="Times New Roman"/>
              </a:rPr>
              <a:t>sus</a:t>
            </a:r>
            <a:r>
              <a:rPr lang="en-US" b="1" i="1" dirty="0" smtClean="0">
                <a:ea typeface="SimSun"/>
                <a:cs typeface="Times New Roman"/>
              </a:rPr>
              <a:t> </a:t>
            </a:r>
            <a:r>
              <a:rPr lang="en-US" b="1" i="1" dirty="0" err="1" smtClean="0">
                <a:ea typeface="SimSun"/>
                <a:cs typeface="Times New Roman"/>
              </a:rPr>
              <a:t>descendientes</a:t>
            </a:r>
            <a:endParaRPr lang="en-US" dirty="0">
              <a:ea typeface="SimSun"/>
              <a:cs typeface="Times New Roman"/>
            </a:endParaRPr>
          </a:p>
          <a:p>
            <a:pPr>
              <a:lnSpc>
                <a:spcPct val="115000"/>
              </a:lnSpc>
            </a:pPr>
            <a:r>
              <a:rPr lang="en-US" dirty="0">
                <a:ea typeface="SimSun"/>
                <a:cs typeface="Times New Roman"/>
              </a:rPr>
              <a:t>- </a:t>
            </a:r>
            <a:r>
              <a:rPr lang="en-US" dirty="0" err="1">
                <a:ea typeface="SimSun"/>
                <a:cs typeface="Times New Roman"/>
              </a:rPr>
              <a:t>Esposa</a:t>
            </a:r>
            <a:r>
              <a:rPr lang="en-US" dirty="0">
                <a:ea typeface="SimSun"/>
                <a:cs typeface="Times New Roman"/>
              </a:rPr>
              <a:t> e </a:t>
            </a:r>
            <a:r>
              <a:rPr lang="en-US" dirty="0" err="1">
                <a:ea typeface="SimSun"/>
                <a:cs typeface="Times New Roman"/>
              </a:rPr>
              <a:t>hijo</a:t>
            </a:r>
            <a:r>
              <a:rPr lang="en-US" dirty="0">
                <a:ea typeface="SimSun"/>
                <a:cs typeface="Times New Roman"/>
              </a:rPr>
              <a:t> de Alejandro </a:t>
            </a:r>
            <a:r>
              <a:rPr lang="en-US" dirty="0" err="1">
                <a:ea typeface="SimSun"/>
                <a:cs typeface="Times New Roman"/>
              </a:rPr>
              <a:t>nacidos</a:t>
            </a:r>
            <a:r>
              <a:rPr lang="en-US" dirty="0">
                <a:ea typeface="SimSun"/>
                <a:cs typeface="Times New Roman"/>
              </a:rPr>
              <a:t> </a:t>
            </a:r>
            <a:r>
              <a:rPr lang="en-US" dirty="0" err="1">
                <a:ea typeface="SimSun"/>
                <a:cs typeface="Times New Roman"/>
              </a:rPr>
              <a:t>póstumamente</a:t>
            </a:r>
            <a:r>
              <a:rPr lang="en-US" dirty="0">
                <a:ea typeface="SimSun"/>
                <a:cs typeface="Times New Roman"/>
              </a:rPr>
              <a:t> </a:t>
            </a:r>
          </a:p>
          <a:p>
            <a:pPr>
              <a:lnSpc>
                <a:spcPct val="115000"/>
              </a:lnSpc>
            </a:pPr>
            <a:r>
              <a:rPr lang="en-US" dirty="0">
                <a:ea typeface="SimSun"/>
                <a:cs typeface="Times New Roman"/>
              </a:rPr>
              <a:t> </a:t>
            </a:r>
            <a:r>
              <a:rPr lang="en-US" dirty="0" err="1">
                <a:ea typeface="SimSun"/>
                <a:cs typeface="Times New Roman"/>
              </a:rPr>
              <a:t>hijo</a:t>
            </a:r>
            <a:r>
              <a:rPr lang="en-US" dirty="0">
                <a:ea typeface="SimSun"/>
                <a:cs typeface="Times New Roman"/>
              </a:rPr>
              <a:t> y </a:t>
            </a:r>
            <a:r>
              <a:rPr lang="en-US" dirty="0" err="1">
                <a:ea typeface="SimSun"/>
                <a:cs typeface="Times New Roman"/>
              </a:rPr>
              <a:t>esposa</a:t>
            </a:r>
            <a:r>
              <a:rPr lang="en-US" dirty="0">
                <a:ea typeface="SimSun"/>
                <a:cs typeface="Times New Roman"/>
              </a:rPr>
              <a:t> </a:t>
            </a:r>
            <a:r>
              <a:rPr lang="en-US" dirty="0" err="1">
                <a:ea typeface="SimSun"/>
                <a:cs typeface="Times New Roman"/>
              </a:rPr>
              <a:t>asesinados</a:t>
            </a:r>
            <a:r>
              <a:rPr lang="en-US" dirty="0">
                <a:ea typeface="SimSun"/>
                <a:cs typeface="Times New Roman"/>
              </a:rPr>
              <a:t> - 323 </a:t>
            </a:r>
            <a:r>
              <a:rPr lang="en-US" dirty="0" err="1">
                <a:ea typeface="SimSun"/>
                <a:cs typeface="Times New Roman"/>
              </a:rPr>
              <a:t>a.C</a:t>
            </a:r>
            <a:r>
              <a:rPr lang="en-US" dirty="0">
                <a:ea typeface="SimSun"/>
                <a:cs typeface="Times New Roman"/>
              </a:rPr>
              <a:t>.</a:t>
            </a:r>
          </a:p>
        </p:txBody>
      </p:sp>
      <p:pic>
        <p:nvPicPr>
          <p:cNvPr id="10244" name="Picture 4" descr="http://www.ancient.eu/uploads/images/132.jpg?v=14310305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59309"/>
            <a:ext cx="4656074" cy="3212691"/>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6672" y="1354228"/>
            <a:ext cx="4551103" cy="3217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97821" y="5111894"/>
            <a:ext cx="864339" cy="246221"/>
          </a:xfrm>
          <a:prstGeom prst="rect">
            <a:avLst/>
          </a:prstGeom>
          <a:noFill/>
        </p:spPr>
        <p:txBody>
          <a:bodyPr wrap="none" rtlCol="0">
            <a:spAutoFit/>
          </a:bodyPr>
          <a:lstStyle/>
          <a:p>
            <a:r>
              <a:rPr lang="en-US" sz="1000" dirty="0" smtClean="0"/>
              <a:t>290 </a:t>
            </a:r>
            <a:r>
              <a:rPr lang="en-US" sz="1000" dirty="0" err="1" smtClean="0"/>
              <a:t>aC</a:t>
            </a:r>
            <a:r>
              <a:rPr lang="en-US" sz="1000" dirty="0" smtClean="0"/>
              <a:t> Nagai</a:t>
            </a:r>
            <a:endParaRPr lang="en-US" sz="1000" dirty="0"/>
          </a:p>
        </p:txBody>
      </p:sp>
      <p:sp>
        <p:nvSpPr>
          <p:cNvPr id="6" name="TextBox 5"/>
          <p:cNvSpPr txBox="1"/>
          <p:nvPr/>
        </p:nvSpPr>
        <p:spPr>
          <a:xfrm>
            <a:off x="431483" y="4865673"/>
            <a:ext cx="843501" cy="246221"/>
          </a:xfrm>
          <a:prstGeom prst="rect">
            <a:avLst/>
          </a:prstGeom>
          <a:noFill/>
        </p:spPr>
        <p:txBody>
          <a:bodyPr wrap="none" rtlCol="0">
            <a:spAutoFit/>
          </a:bodyPr>
          <a:lstStyle/>
          <a:p>
            <a:r>
              <a:rPr lang="en-US" sz="1000" dirty="0"/>
              <a:t>315 </a:t>
            </a:r>
            <a:r>
              <a:rPr lang="en-US" sz="1000" dirty="0" err="1" smtClean="0"/>
              <a:t>aC</a:t>
            </a:r>
            <a:r>
              <a:rPr lang="en-US" sz="1000" dirty="0" smtClean="0"/>
              <a:t> Maat</a:t>
            </a:r>
            <a:endParaRPr lang="en-US" sz="1000" dirty="0"/>
          </a:p>
        </p:txBody>
      </p:sp>
      <p:sp>
        <p:nvSpPr>
          <p:cNvPr id="7" name="TextBox 6"/>
          <p:cNvSpPr txBox="1"/>
          <p:nvPr/>
        </p:nvSpPr>
        <p:spPr>
          <a:xfrm>
            <a:off x="1455682" y="4856927"/>
            <a:ext cx="878767" cy="246221"/>
          </a:xfrm>
          <a:prstGeom prst="rect">
            <a:avLst/>
          </a:prstGeom>
          <a:noFill/>
        </p:spPr>
        <p:txBody>
          <a:bodyPr wrap="none" rtlCol="0">
            <a:spAutoFit/>
          </a:bodyPr>
          <a:lstStyle/>
          <a:p>
            <a:r>
              <a:rPr lang="en-US" sz="1000" dirty="0"/>
              <a:t>315 </a:t>
            </a:r>
            <a:r>
              <a:rPr lang="en-US" sz="1000" dirty="0" err="1" smtClean="0"/>
              <a:t>aC</a:t>
            </a:r>
            <a:r>
              <a:rPr lang="en-US" sz="1000" dirty="0" smtClean="0"/>
              <a:t> </a:t>
            </a:r>
            <a:r>
              <a:rPr lang="en-US" sz="1000" dirty="0" err="1" smtClean="0"/>
              <a:t>Sadoc</a:t>
            </a:r>
            <a:endParaRPr lang="en-US" sz="1000" dirty="0"/>
          </a:p>
        </p:txBody>
      </p:sp>
      <p:pic>
        <p:nvPicPr>
          <p:cNvPr id="8" name="Picture 7"/>
          <p:cNvPicPr>
            <a:picLocks noChangeAspect="1"/>
          </p:cNvPicPr>
          <p:nvPr/>
        </p:nvPicPr>
        <p:blipFill>
          <a:blip r:embed="rId4"/>
          <a:stretch>
            <a:fillRect/>
          </a:stretch>
        </p:blipFill>
        <p:spPr>
          <a:xfrm>
            <a:off x="5269163" y="2528514"/>
            <a:ext cx="3874837" cy="3196563"/>
          </a:xfrm>
          <a:prstGeom prst="rect">
            <a:avLst/>
          </a:prstGeom>
        </p:spPr>
      </p:pic>
      <p:sp>
        <p:nvSpPr>
          <p:cNvPr id="4" name="Left Brace 3"/>
          <p:cNvSpPr/>
          <p:nvPr/>
        </p:nvSpPr>
        <p:spPr>
          <a:xfrm>
            <a:off x="8086477" y="3420650"/>
            <a:ext cx="79513" cy="443683"/>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21033662"/>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6565" y="388904"/>
            <a:ext cx="7019615" cy="923330"/>
          </a:xfrm>
          <a:prstGeom prst="rect">
            <a:avLst/>
          </a:prstGeom>
        </p:spPr>
        <p:txBody>
          <a:bodyPr wrap="square">
            <a:spAutoFit/>
          </a:bodyPr>
          <a:lstStyle/>
          <a:p>
            <a:r>
              <a:rPr lang="en-US" b="1" i="1" dirty="0" smtClean="0">
                <a:solidFill>
                  <a:prstClr val="black"/>
                </a:solidFill>
              </a:rPr>
              <a:t>V. </a:t>
            </a:r>
            <a:r>
              <a:rPr lang="en-US" b="1" i="1" dirty="0">
                <a:solidFill>
                  <a:prstClr val="black"/>
                </a:solidFill>
              </a:rPr>
              <a:t>5 </a:t>
            </a:r>
            <a:r>
              <a:rPr lang="es-ES" b="1" i="1" dirty="0">
                <a:solidFill>
                  <a:prstClr val="black"/>
                </a:solidFill>
              </a:rPr>
              <a:t>Entonces el rey del sur se hará poderoso, </a:t>
            </a:r>
            <a:r>
              <a:rPr lang="es-ES" b="1" i="1" dirty="0" smtClean="0">
                <a:solidFill>
                  <a:prstClr val="black"/>
                </a:solidFill>
              </a:rPr>
              <a:t/>
            </a:r>
            <a:br>
              <a:rPr lang="es-ES" b="1" i="1" dirty="0" smtClean="0">
                <a:solidFill>
                  <a:prstClr val="black"/>
                </a:solidFill>
              </a:rPr>
            </a:br>
            <a:r>
              <a:rPr lang="es-ES" b="1" i="1" dirty="0" smtClean="0">
                <a:solidFill>
                  <a:prstClr val="black"/>
                </a:solidFill>
              </a:rPr>
              <a:t>y </a:t>
            </a:r>
            <a:r>
              <a:rPr lang="es-ES" b="1" i="1" dirty="0">
                <a:solidFill>
                  <a:prstClr val="black"/>
                </a:solidFill>
              </a:rPr>
              <a:t>uno de sus príncipes se hará más poderoso que él </a:t>
            </a:r>
            <a:r>
              <a:rPr lang="es-ES" b="1" i="1" dirty="0" smtClean="0">
                <a:solidFill>
                  <a:prstClr val="black"/>
                </a:solidFill>
              </a:rPr>
              <a:t/>
            </a:r>
            <a:br>
              <a:rPr lang="es-ES" b="1" i="1" dirty="0" smtClean="0">
                <a:solidFill>
                  <a:prstClr val="black"/>
                </a:solidFill>
              </a:rPr>
            </a:br>
            <a:r>
              <a:rPr lang="es-ES" b="1" i="1" dirty="0" smtClean="0">
                <a:solidFill>
                  <a:prstClr val="black"/>
                </a:solidFill>
              </a:rPr>
              <a:t>y </a:t>
            </a:r>
            <a:r>
              <a:rPr lang="es-ES" b="1" i="1" dirty="0">
                <a:solidFill>
                  <a:prstClr val="black"/>
                </a:solidFill>
              </a:rPr>
              <a:t>dominará.  </a:t>
            </a:r>
            <a:endParaRPr lang="en-US" b="1" i="1" dirty="0">
              <a:solidFill>
                <a:prstClr val="black"/>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3997" y="2659512"/>
            <a:ext cx="1845539" cy="1731513"/>
          </a:xfrm>
          <a:prstGeom prst="rect">
            <a:avLst/>
          </a:prstGeom>
        </p:spPr>
      </p:pic>
      <p:sp>
        <p:nvSpPr>
          <p:cNvPr id="12" name="TextBox 11"/>
          <p:cNvSpPr txBox="1"/>
          <p:nvPr/>
        </p:nvSpPr>
        <p:spPr>
          <a:xfrm>
            <a:off x="5295569" y="138814"/>
            <a:ext cx="3657600" cy="1477328"/>
          </a:xfrm>
          <a:prstGeom prst="rect">
            <a:avLst/>
          </a:prstGeom>
          <a:noFill/>
        </p:spPr>
        <p:txBody>
          <a:bodyPr wrap="square" rtlCol="0">
            <a:spAutoFit/>
          </a:bodyPr>
          <a:lstStyle/>
          <a:p>
            <a:r>
              <a:rPr lang="es-ES" dirty="0"/>
              <a:t>Tras la muerte de Alejandro, </a:t>
            </a:r>
            <a:r>
              <a:rPr lang="es-ES" dirty="0" err="1"/>
              <a:t>Pérdicas</a:t>
            </a:r>
            <a:r>
              <a:rPr lang="es-ES" dirty="0"/>
              <a:t> se convirtió en el regente efectivo. </a:t>
            </a:r>
            <a:r>
              <a:rPr lang="es-ES" dirty="0" err="1"/>
              <a:t>Seleuco</a:t>
            </a:r>
            <a:r>
              <a:rPr lang="es-ES" dirty="0"/>
              <a:t> fue uno de sus generales y formó parte del grupo que asesinó a </a:t>
            </a:r>
            <a:r>
              <a:rPr lang="es-ES" dirty="0" err="1"/>
              <a:t>Pérdicas</a:t>
            </a:r>
            <a:r>
              <a:rPr lang="es-ES" dirty="0"/>
              <a:t> en el 321 a.C.</a:t>
            </a:r>
            <a:endParaRPr lang="en-US" dirty="0"/>
          </a:p>
        </p:txBody>
      </p:sp>
      <p:sp>
        <p:nvSpPr>
          <p:cNvPr id="13" name="Rectangle 12"/>
          <p:cNvSpPr/>
          <p:nvPr/>
        </p:nvSpPr>
        <p:spPr>
          <a:xfrm>
            <a:off x="5383032" y="1616142"/>
            <a:ext cx="3760967" cy="3970318"/>
          </a:xfrm>
          <a:prstGeom prst="rect">
            <a:avLst/>
          </a:prstGeom>
        </p:spPr>
        <p:txBody>
          <a:bodyPr wrap="square">
            <a:spAutoFit/>
          </a:bodyPr>
          <a:lstStyle/>
          <a:p>
            <a:r>
              <a:rPr lang="es-ES" dirty="0"/>
              <a:t>Se hizo con el control de Babilonia, pero fue obligado a huir por el sucesor de </a:t>
            </a:r>
            <a:r>
              <a:rPr lang="es-ES" dirty="0" err="1"/>
              <a:t>Pérdicas</a:t>
            </a:r>
            <a:r>
              <a:rPr lang="es-ES" dirty="0"/>
              <a:t>, </a:t>
            </a:r>
            <a:r>
              <a:rPr lang="es-ES" dirty="0" err="1"/>
              <a:t>Antígono</a:t>
            </a:r>
            <a:r>
              <a:rPr lang="es-ES" dirty="0"/>
              <a:t>. </a:t>
            </a:r>
            <a:r>
              <a:rPr lang="es-ES" dirty="0" err="1"/>
              <a:t>Seleuco</a:t>
            </a:r>
            <a:r>
              <a:rPr lang="es-ES" dirty="0"/>
              <a:t> fue uno de los generales de Ptolomeo entre 316 y 312. </a:t>
            </a:r>
            <a:endParaRPr lang="es-ES" dirty="0" smtClean="0"/>
          </a:p>
          <a:p>
            <a:endParaRPr lang="es-ES" dirty="0"/>
          </a:p>
          <a:p>
            <a:r>
              <a:rPr lang="es-ES" dirty="0" smtClean="0"/>
              <a:t>Luego </a:t>
            </a:r>
            <a:r>
              <a:rPr lang="es-ES" dirty="0" err="1"/>
              <a:t>Antígono</a:t>
            </a:r>
            <a:r>
              <a:rPr lang="es-ES" dirty="0"/>
              <a:t> fue derrotado en Gaza en 312 a.C. y </a:t>
            </a:r>
            <a:r>
              <a:rPr lang="es-ES" dirty="0" err="1"/>
              <a:t>Seleuco</a:t>
            </a:r>
            <a:r>
              <a:rPr lang="es-ES" dirty="0"/>
              <a:t> regresó a </a:t>
            </a:r>
            <a:r>
              <a:rPr lang="es-ES" dirty="0" smtClean="0"/>
              <a:t>Babilonia para </a:t>
            </a:r>
            <a:r>
              <a:rPr lang="es-ES" dirty="0"/>
              <a:t>recuperar su antigua autoridad. Aumentó considerablemente su poder y se apoderó de las zonas de Babilonia, Siria y Media, de modo que era más fuerte que Ptolomeo I </a:t>
            </a:r>
            <a:r>
              <a:rPr lang="es-ES" dirty="0" err="1"/>
              <a:t>Soter</a:t>
            </a:r>
            <a:r>
              <a:rPr lang="es-ES" dirty="0"/>
              <a:t>.</a:t>
            </a:r>
            <a:endParaRPr lang="en-US"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783" y="1575899"/>
            <a:ext cx="1797005" cy="1684692"/>
          </a:xfrm>
          <a:prstGeom prst="rect">
            <a:avLst/>
          </a:prstGeom>
        </p:spPr>
      </p:pic>
      <p:sp>
        <p:nvSpPr>
          <p:cNvPr id="15" name="Rectangle 14"/>
          <p:cNvSpPr/>
          <p:nvPr/>
        </p:nvSpPr>
        <p:spPr>
          <a:xfrm>
            <a:off x="331382" y="3258790"/>
            <a:ext cx="1620828" cy="646331"/>
          </a:xfrm>
          <a:prstGeom prst="rect">
            <a:avLst/>
          </a:prstGeom>
        </p:spPr>
        <p:txBody>
          <a:bodyPr wrap="none">
            <a:spAutoFit/>
          </a:bodyPr>
          <a:lstStyle/>
          <a:p>
            <a:r>
              <a:rPr lang="en-US" dirty="0" smtClean="0">
                <a:solidFill>
                  <a:prstClr val="black"/>
                </a:solidFill>
              </a:rPr>
              <a:t>Antíoco </a:t>
            </a:r>
            <a:r>
              <a:rPr lang="en-US" dirty="0" err="1" smtClean="0">
                <a:solidFill>
                  <a:prstClr val="black"/>
                </a:solidFill>
              </a:rPr>
              <a:t>Sóter</a:t>
            </a:r>
            <a:r>
              <a:rPr lang="en-US" dirty="0" smtClean="0">
                <a:solidFill>
                  <a:prstClr val="black"/>
                </a:solidFill>
              </a:rPr>
              <a:t> </a:t>
            </a:r>
            <a:r>
              <a:rPr lang="en-US" dirty="0">
                <a:solidFill>
                  <a:prstClr val="black"/>
                </a:solidFill>
              </a:rPr>
              <a:t>I </a:t>
            </a:r>
            <a:endParaRPr lang="en-US" dirty="0" smtClean="0">
              <a:solidFill>
                <a:prstClr val="black"/>
              </a:solidFill>
            </a:endParaRPr>
          </a:p>
          <a:p>
            <a:r>
              <a:rPr lang="en-US" dirty="0" smtClean="0">
                <a:solidFill>
                  <a:prstClr val="black"/>
                </a:solidFill>
              </a:rPr>
              <a:t>(</a:t>
            </a:r>
            <a:r>
              <a:rPr lang="en-US" dirty="0">
                <a:solidFill>
                  <a:prstClr val="black"/>
                </a:solidFill>
              </a:rPr>
              <a:t>325-285 </a:t>
            </a:r>
            <a:r>
              <a:rPr lang="en-US" dirty="0" err="1" smtClean="0">
                <a:solidFill>
                  <a:prstClr val="black"/>
                </a:solidFill>
              </a:rPr>
              <a:t>aC</a:t>
            </a:r>
            <a:r>
              <a:rPr lang="en-US" dirty="0">
                <a:solidFill>
                  <a:prstClr val="black"/>
                </a:solidFill>
              </a:rPr>
              <a:t>)</a:t>
            </a:r>
          </a:p>
        </p:txBody>
      </p:sp>
      <p:sp>
        <p:nvSpPr>
          <p:cNvPr id="16" name="TextBox 15"/>
          <p:cNvSpPr txBox="1"/>
          <p:nvPr/>
        </p:nvSpPr>
        <p:spPr>
          <a:xfrm>
            <a:off x="3531116" y="4359441"/>
            <a:ext cx="1870833" cy="646331"/>
          </a:xfrm>
          <a:prstGeom prst="rect">
            <a:avLst/>
          </a:prstGeom>
          <a:noFill/>
        </p:spPr>
        <p:txBody>
          <a:bodyPr wrap="none" rtlCol="0">
            <a:spAutoFit/>
          </a:bodyPr>
          <a:lstStyle/>
          <a:p>
            <a:r>
              <a:rPr lang="en-US" dirty="0" smtClean="0"/>
              <a:t>Seleuco I </a:t>
            </a:r>
            <a:r>
              <a:rPr lang="en-US" dirty="0" err="1" smtClean="0"/>
              <a:t>Nicátor</a:t>
            </a:r>
            <a:r>
              <a:rPr lang="en-US" dirty="0" smtClean="0"/>
              <a:t> </a:t>
            </a:r>
          </a:p>
          <a:p>
            <a:r>
              <a:rPr lang="en-US" dirty="0" smtClean="0"/>
              <a:t>311-280 </a:t>
            </a:r>
            <a:r>
              <a:rPr lang="en-US" dirty="0" err="1" smtClean="0"/>
              <a:t>aC</a:t>
            </a:r>
            <a:endParaRPr lang="en-US" dirty="0"/>
          </a:p>
        </p:txBody>
      </p:sp>
    </p:spTree>
    <p:extLst>
      <p:ext uri="{BB962C8B-B14F-4D97-AF65-F5344CB8AC3E}">
        <p14:creationId xmlns:p14="http://schemas.microsoft.com/office/powerpoint/2010/main" val="4015981572"/>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1350"/>
            <a:ext cx="9144000" cy="481229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783" y="2934427"/>
            <a:ext cx="1797005" cy="168469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4489" y="3420135"/>
            <a:ext cx="1845539" cy="1731513"/>
          </a:xfrm>
          <a:prstGeom prst="rect">
            <a:avLst/>
          </a:prstGeom>
        </p:spPr>
      </p:pic>
      <p:sp>
        <p:nvSpPr>
          <p:cNvPr id="7" name="Rectangle 6"/>
          <p:cNvSpPr/>
          <p:nvPr/>
        </p:nvSpPr>
        <p:spPr>
          <a:xfrm>
            <a:off x="3923327" y="982257"/>
            <a:ext cx="990656" cy="369332"/>
          </a:xfrm>
          <a:prstGeom prst="rect">
            <a:avLst/>
          </a:prstGeom>
        </p:spPr>
        <p:txBody>
          <a:bodyPr wrap="none">
            <a:spAutoFit/>
          </a:bodyPr>
          <a:lstStyle/>
          <a:p>
            <a:r>
              <a:rPr lang="en-US" dirty="0" err="1" smtClean="0">
                <a:solidFill>
                  <a:prstClr val="black"/>
                </a:solidFill>
                <a:ea typeface="SimSun"/>
                <a:cs typeface="Times New Roman"/>
              </a:rPr>
              <a:t>Lisímaco</a:t>
            </a:r>
            <a:endParaRPr lang="en-US" dirty="0"/>
          </a:p>
        </p:txBody>
      </p:sp>
      <p:sp>
        <p:nvSpPr>
          <p:cNvPr id="8" name="Rectangle 7"/>
          <p:cNvSpPr/>
          <p:nvPr/>
        </p:nvSpPr>
        <p:spPr>
          <a:xfrm>
            <a:off x="927164" y="1461842"/>
            <a:ext cx="1766894" cy="646331"/>
          </a:xfrm>
          <a:prstGeom prst="rect">
            <a:avLst/>
          </a:prstGeom>
        </p:spPr>
        <p:txBody>
          <a:bodyPr wrap="none">
            <a:spAutoFit/>
          </a:bodyPr>
          <a:lstStyle/>
          <a:p>
            <a:r>
              <a:rPr lang="en-US" dirty="0" err="1" smtClean="0">
                <a:solidFill>
                  <a:prstClr val="black"/>
                </a:solidFill>
                <a:ea typeface="SimSun"/>
                <a:cs typeface="Times New Roman"/>
              </a:rPr>
              <a:t>Casando</a:t>
            </a:r>
            <a:r>
              <a:rPr lang="en-US" dirty="0" smtClean="0">
                <a:solidFill>
                  <a:prstClr val="black"/>
                </a:solidFill>
                <a:ea typeface="SimSun"/>
                <a:cs typeface="Times New Roman"/>
              </a:rPr>
              <a:t> </a:t>
            </a:r>
          </a:p>
          <a:p>
            <a:r>
              <a:rPr lang="en-US" dirty="0" err="1" smtClean="0">
                <a:solidFill>
                  <a:prstClr val="black"/>
                </a:solidFill>
                <a:ea typeface="SimSun"/>
                <a:cs typeface="Times New Roman"/>
              </a:rPr>
              <a:t>hijo</a:t>
            </a:r>
            <a:r>
              <a:rPr lang="en-US" dirty="0" smtClean="0">
                <a:solidFill>
                  <a:prstClr val="black"/>
                </a:solidFill>
                <a:ea typeface="SimSun"/>
                <a:cs typeface="Times New Roman"/>
              </a:rPr>
              <a:t> de </a:t>
            </a:r>
            <a:r>
              <a:rPr lang="en-US" dirty="0" err="1" smtClean="0">
                <a:solidFill>
                  <a:prstClr val="black"/>
                </a:solidFill>
                <a:ea typeface="SimSun"/>
                <a:cs typeface="Times New Roman"/>
              </a:rPr>
              <a:t>Antípatro</a:t>
            </a:r>
            <a:endParaRPr lang="en-US"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18" y="552513"/>
            <a:ext cx="1733385" cy="417546"/>
          </a:xfrm>
          <a:prstGeom prst="rect">
            <a:avLst/>
          </a:prstGeom>
        </p:spPr>
      </p:pic>
      <p:sp>
        <p:nvSpPr>
          <p:cNvPr id="10" name="Rectangle 9"/>
          <p:cNvSpPr/>
          <p:nvPr/>
        </p:nvSpPr>
        <p:spPr>
          <a:xfrm>
            <a:off x="421003" y="4707279"/>
            <a:ext cx="1620828" cy="646331"/>
          </a:xfrm>
          <a:prstGeom prst="rect">
            <a:avLst/>
          </a:prstGeom>
        </p:spPr>
        <p:txBody>
          <a:bodyPr wrap="none">
            <a:spAutoFit/>
          </a:bodyPr>
          <a:lstStyle/>
          <a:p>
            <a:r>
              <a:rPr lang="en-US" dirty="0" smtClean="0">
                <a:solidFill>
                  <a:prstClr val="black"/>
                </a:solidFill>
              </a:rPr>
              <a:t>Antíoco </a:t>
            </a:r>
            <a:r>
              <a:rPr lang="en-US" dirty="0" err="1" smtClean="0">
                <a:solidFill>
                  <a:prstClr val="black"/>
                </a:solidFill>
              </a:rPr>
              <a:t>Sóter</a:t>
            </a:r>
            <a:r>
              <a:rPr lang="en-US" dirty="0" smtClean="0">
                <a:solidFill>
                  <a:prstClr val="black"/>
                </a:solidFill>
              </a:rPr>
              <a:t> </a:t>
            </a:r>
            <a:r>
              <a:rPr lang="en-US" dirty="0">
                <a:solidFill>
                  <a:prstClr val="black"/>
                </a:solidFill>
              </a:rPr>
              <a:t>I </a:t>
            </a:r>
            <a:endParaRPr lang="en-US" dirty="0" smtClean="0">
              <a:solidFill>
                <a:prstClr val="black"/>
              </a:solidFill>
            </a:endParaRPr>
          </a:p>
          <a:p>
            <a:r>
              <a:rPr lang="en-US" dirty="0" smtClean="0">
                <a:solidFill>
                  <a:prstClr val="black"/>
                </a:solidFill>
              </a:rPr>
              <a:t>(</a:t>
            </a:r>
            <a:r>
              <a:rPr lang="en-US" dirty="0">
                <a:solidFill>
                  <a:prstClr val="black"/>
                </a:solidFill>
              </a:rPr>
              <a:t>325-285 </a:t>
            </a:r>
            <a:r>
              <a:rPr lang="en-US" dirty="0" err="1" smtClean="0">
                <a:solidFill>
                  <a:prstClr val="black"/>
                </a:solidFill>
              </a:rPr>
              <a:t>aC</a:t>
            </a:r>
            <a:r>
              <a:rPr lang="en-US" dirty="0">
                <a:solidFill>
                  <a:prstClr val="black"/>
                </a:solidFill>
              </a:rPr>
              <a:t>)</a:t>
            </a:r>
          </a:p>
        </p:txBody>
      </p:sp>
      <p:sp>
        <p:nvSpPr>
          <p:cNvPr id="11" name="TextBox 10"/>
          <p:cNvSpPr txBox="1"/>
          <p:nvPr/>
        </p:nvSpPr>
        <p:spPr>
          <a:xfrm>
            <a:off x="7134737" y="4828482"/>
            <a:ext cx="1870833" cy="646331"/>
          </a:xfrm>
          <a:prstGeom prst="rect">
            <a:avLst/>
          </a:prstGeom>
          <a:noFill/>
        </p:spPr>
        <p:txBody>
          <a:bodyPr wrap="none" rtlCol="0">
            <a:spAutoFit/>
          </a:bodyPr>
          <a:lstStyle/>
          <a:p>
            <a:r>
              <a:rPr lang="en-US" dirty="0" smtClean="0"/>
              <a:t>Seleuco I </a:t>
            </a:r>
            <a:r>
              <a:rPr lang="en-US" dirty="0" err="1" smtClean="0"/>
              <a:t>Nicátor</a:t>
            </a:r>
            <a:r>
              <a:rPr lang="en-US" dirty="0" smtClean="0"/>
              <a:t> </a:t>
            </a:r>
          </a:p>
          <a:p>
            <a:r>
              <a:rPr lang="en-US" dirty="0" smtClean="0"/>
              <a:t>311-280 </a:t>
            </a:r>
            <a:r>
              <a:rPr lang="en-US" dirty="0" err="1" smtClean="0"/>
              <a:t>aC</a:t>
            </a:r>
            <a:endParaRPr lang="en-US" dirty="0"/>
          </a:p>
        </p:txBody>
      </p:sp>
      <p:sp>
        <p:nvSpPr>
          <p:cNvPr id="12" name="Rectangle 11"/>
          <p:cNvSpPr/>
          <p:nvPr/>
        </p:nvSpPr>
        <p:spPr>
          <a:xfrm>
            <a:off x="4167647" y="677558"/>
            <a:ext cx="808701" cy="304699"/>
          </a:xfrm>
          <a:prstGeom prst="rect">
            <a:avLst/>
          </a:prstGeom>
          <a:solidFill>
            <a:schemeClr val="bg1"/>
          </a:solidFill>
        </p:spPr>
        <p:txBody>
          <a:bodyPr wrap="square">
            <a:spAutoFit/>
          </a:bodyPr>
          <a:lstStyle/>
          <a:p>
            <a:pPr algn="ctr">
              <a:lnSpc>
                <a:spcPct val="115000"/>
              </a:lnSpc>
            </a:pPr>
            <a:r>
              <a:rPr lang="en-US" sz="1200" dirty="0" smtClean="0">
                <a:solidFill>
                  <a:prstClr val="black"/>
                </a:solidFill>
                <a:ea typeface="SimSun"/>
                <a:cs typeface="Times New Roman"/>
              </a:rPr>
              <a:t>280 </a:t>
            </a:r>
            <a:r>
              <a:rPr lang="en-US" sz="1200" dirty="0" err="1" smtClean="0">
                <a:solidFill>
                  <a:prstClr val="black"/>
                </a:solidFill>
                <a:ea typeface="SimSun"/>
                <a:cs typeface="Times New Roman"/>
              </a:rPr>
              <a:t>aC</a:t>
            </a:r>
            <a:endParaRPr lang="en-US" sz="1200" dirty="0">
              <a:solidFill>
                <a:prstClr val="black"/>
              </a:solidFill>
              <a:ea typeface="SimSun"/>
              <a:cs typeface="Times New Roman"/>
            </a:endParaRPr>
          </a:p>
        </p:txBody>
      </p:sp>
    </p:spTree>
    <p:extLst>
      <p:ext uri="{BB962C8B-B14F-4D97-AF65-F5344CB8AC3E}">
        <p14:creationId xmlns:p14="http://schemas.microsoft.com/office/powerpoint/2010/main" val="142411235"/>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anny Haynes\Pictures\002 Unsplash\photo-1429041966141-44d228a4277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036"/>
          <a:stretch/>
        </p:blipFill>
        <p:spPr bwMode="auto">
          <a:xfrm>
            <a:off x="13" y="1"/>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4350917" y="66858"/>
            <a:ext cx="4572000" cy="1560427"/>
          </a:xfrm>
          <a:prstGeom prst="rect">
            <a:avLst/>
          </a:prstGeom>
          <a:noFill/>
        </p:spPr>
        <p:txBody>
          <a:bodyPr>
            <a:spAutoFit/>
          </a:bodyPr>
          <a:lstStyle/>
          <a:p>
            <a:pPr>
              <a:lnSpc>
                <a:spcPct val="115000"/>
              </a:lnSpc>
            </a:pPr>
            <a:r>
              <a:rPr lang="en-US" b="1" i="1" dirty="0" smtClean="0">
                <a:solidFill>
                  <a:prstClr val="black"/>
                </a:solidFill>
                <a:ea typeface="SimSun"/>
                <a:cs typeface="Times New Roman"/>
              </a:rPr>
              <a:t>11:5 </a:t>
            </a:r>
          </a:p>
          <a:p>
            <a:r>
              <a:rPr lang="es-ES" b="1" i="1" dirty="0" smtClean="0">
                <a:solidFill>
                  <a:prstClr val="black"/>
                </a:solidFill>
              </a:rPr>
              <a:t>Entonces </a:t>
            </a:r>
            <a:r>
              <a:rPr lang="es-ES" b="1" i="1" dirty="0">
                <a:solidFill>
                  <a:prstClr val="black"/>
                </a:solidFill>
              </a:rPr>
              <a:t>el rey del sur se hará poderoso, </a:t>
            </a:r>
            <a:br>
              <a:rPr lang="es-ES" b="1" i="1" dirty="0">
                <a:solidFill>
                  <a:prstClr val="black"/>
                </a:solidFill>
              </a:rPr>
            </a:br>
            <a:r>
              <a:rPr lang="es-ES" b="1" i="1" dirty="0">
                <a:solidFill>
                  <a:prstClr val="black"/>
                </a:solidFill>
              </a:rPr>
              <a:t>y uno de sus príncipes se hará más poderoso que él </a:t>
            </a:r>
            <a:r>
              <a:rPr lang="es-ES" b="1" i="1" dirty="0" smtClean="0">
                <a:solidFill>
                  <a:prstClr val="black"/>
                </a:solidFill>
              </a:rPr>
              <a:t>y </a:t>
            </a:r>
            <a:r>
              <a:rPr lang="es-ES" b="1" i="1" dirty="0">
                <a:solidFill>
                  <a:prstClr val="black"/>
                </a:solidFill>
              </a:rPr>
              <a:t>dominará.  </a:t>
            </a:r>
            <a:endParaRPr lang="en-US" b="1" i="1" dirty="0">
              <a:solidFill>
                <a:prstClr val="black"/>
              </a:solidFill>
            </a:endParaRPr>
          </a:p>
          <a:p>
            <a:pPr>
              <a:lnSpc>
                <a:spcPct val="115000"/>
              </a:lnSpc>
            </a:pPr>
            <a:r>
              <a:rPr lang="en-US" dirty="0" smtClean="0">
                <a:solidFill>
                  <a:prstClr val="black"/>
                </a:solidFill>
                <a:ea typeface="SimSun"/>
                <a:cs typeface="Times New Roman"/>
              </a:rPr>
              <a:t>Seleuco I  </a:t>
            </a:r>
            <a:r>
              <a:rPr lang="en-US" dirty="0" smtClean="0">
                <a:solidFill>
                  <a:prstClr val="black"/>
                </a:solidFill>
                <a:ea typeface="SimSun"/>
                <a:cs typeface="Arial"/>
              </a:rPr>
              <a:t>311-280</a:t>
            </a:r>
            <a:r>
              <a:rPr lang="en-US" dirty="0" smtClean="0">
                <a:solidFill>
                  <a:prstClr val="black"/>
                </a:solidFill>
                <a:ea typeface="SimSun"/>
                <a:cs typeface="Times New Roman"/>
              </a:rPr>
              <a:t> </a:t>
            </a:r>
            <a:r>
              <a:rPr lang="en-US" dirty="0" err="1" smtClean="0">
                <a:solidFill>
                  <a:prstClr val="black"/>
                </a:solidFill>
                <a:ea typeface="SimSun"/>
                <a:cs typeface="Times New Roman"/>
              </a:rPr>
              <a:t>aC</a:t>
            </a:r>
            <a:endParaRPr lang="en-US" dirty="0">
              <a:solidFill>
                <a:prstClr val="black"/>
              </a:solidFill>
              <a:ea typeface="SimSun"/>
              <a:cs typeface="Times New Roman"/>
            </a:endParaRPr>
          </a:p>
        </p:txBody>
      </p:sp>
      <p:sp>
        <p:nvSpPr>
          <p:cNvPr id="49" name="TextBox 48"/>
          <p:cNvSpPr txBox="1"/>
          <p:nvPr/>
        </p:nvSpPr>
        <p:spPr>
          <a:xfrm>
            <a:off x="386258" y="3803803"/>
            <a:ext cx="1107996" cy="523220"/>
          </a:xfrm>
          <a:prstGeom prst="rect">
            <a:avLst/>
          </a:prstGeom>
          <a:solidFill>
            <a:schemeClr val="tx1"/>
          </a:solidFill>
        </p:spPr>
        <p:txBody>
          <a:bodyPr wrap="none" rtlCol="0">
            <a:spAutoFit/>
          </a:bodyPr>
          <a:lstStyle/>
          <a:p>
            <a:r>
              <a:rPr lang="en-US" sz="2800" dirty="0">
                <a:solidFill>
                  <a:srgbClr val="FFFF00"/>
                </a:solidFill>
              </a:rPr>
              <a:t>Daniel</a:t>
            </a:r>
          </a:p>
        </p:txBody>
      </p:sp>
      <p:sp>
        <p:nvSpPr>
          <p:cNvPr id="50" name="TextBox 49"/>
          <p:cNvSpPr txBox="1"/>
          <p:nvPr/>
        </p:nvSpPr>
        <p:spPr>
          <a:xfrm rot="20661328">
            <a:off x="4836682" y="2609706"/>
            <a:ext cx="2218877" cy="369332"/>
          </a:xfrm>
          <a:prstGeom prst="rect">
            <a:avLst/>
          </a:prstGeom>
          <a:noFill/>
        </p:spPr>
        <p:txBody>
          <a:bodyPr wrap="none" rtlCol="0">
            <a:spAutoFit/>
          </a:bodyPr>
          <a:lstStyle/>
          <a:p>
            <a:r>
              <a:rPr lang="en-US" dirty="0">
                <a:solidFill>
                  <a:prstClr val="black"/>
                </a:solidFill>
              </a:rPr>
              <a:t>400+ </a:t>
            </a:r>
            <a:r>
              <a:rPr lang="en-US" dirty="0" err="1" smtClean="0">
                <a:solidFill>
                  <a:prstClr val="black"/>
                </a:solidFill>
              </a:rPr>
              <a:t>Años</a:t>
            </a:r>
            <a:r>
              <a:rPr lang="en-US" dirty="0" smtClean="0">
                <a:solidFill>
                  <a:prstClr val="black"/>
                </a:solidFill>
              </a:rPr>
              <a:t> de </a:t>
            </a:r>
            <a:r>
              <a:rPr lang="en-US" dirty="0" err="1" smtClean="0">
                <a:solidFill>
                  <a:prstClr val="black"/>
                </a:solidFill>
              </a:rPr>
              <a:t>silencio</a:t>
            </a:r>
            <a:endParaRPr lang="en-US" dirty="0">
              <a:solidFill>
                <a:prstClr val="black"/>
              </a:solidFill>
            </a:endParaRPr>
          </a:p>
        </p:txBody>
      </p:sp>
      <p:pic>
        <p:nvPicPr>
          <p:cNvPr id="51" name="Picture 2" descr="O:\Images\Life-Scribes-Scrolls-Reading-Bible History\scroll-ro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258" y="3436821"/>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516844" y="3452508"/>
            <a:ext cx="905825"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11</a:t>
            </a:r>
            <a:endParaRPr lang="en-US" sz="1100" dirty="0">
              <a:solidFill>
                <a:prstClr val="black"/>
              </a:solidFill>
              <a:latin typeface="Arial" panose="020B0604020202020204" pitchFamily="34" charset="0"/>
              <a:cs typeface="Arial" panose="020B0604020202020204" pitchFamily="34" charset="0"/>
            </a:endParaRPr>
          </a:p>
        </p:txBody>
      </p:sp>
      <p:cxnSp>
        <p:nvCxnSpPr>
          <p:cNvPr id="53" name="Straight Connector 52"/>
          <p:cNvCxnSpPr/>
          <p:nvPr/>
        </p:nvCxnSpPr>
        <p:spPr>
          <a:xfrm>
            <a:off x="2494611" y="5486400"/>
            <a:ext cx="493776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442200" y="1797050"/>
            <a:ext cx="6350" cy="368935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4254" y="3803803"/>
            <a:ext cx="463101" cy="807380"/>
          </a:xfrm>
          <a:prstGeom prst="rect">
            <a:avLst/>
          </a:prstGeom>
        </p:spPr>
      </p:pic>
      <p:sp>
        <p:nvSpPr>
          <p:cNvPr id="56" name="TextBox 55"/>
          <p:cNvSpPr txBox="1"/>
          <p:nvPr/>
        </p:nvSpPr>
        <p:spPr>
          <a:xfrm>
            <a:off x="1574359" y="4611183"/>
            <a:ext cx="611065" cy="276999"/>
          </a:xfrm>
          <a:prstGeom prst="rect">
            <a:avLst/>
          </a:prstGeom>
          <a:solidFill>
            <a:schemeClr val="tx1"/>
          </a:solidFill>
        </p:spPr>
        <p:txBody>
          <a:bodyPr wrap="none" rtlCol="0">
            <a:spAutoFit/>
          </a:bodyPr>
          <a:lstStyle/>
          <a:p>
            <a:r>
              <a:rPr lang="en-US" sz="1200" dirty="0" smtClean="0">
                <a:solidFill>
                  <a:schemeClr val="bg1"/>
                </a:solidFill>
              </a:rPr>
              <a:t>536 </a:t>
            </a:r>
            <a:r>
              <a:rPr lang="en-US" sz="1200" dirty="0" err="1" smtClean="0">
                <a:solidFill>
                  <a:schemeClr val="bg1"/>
                </a:solidFill>
              </a:rPr>
              <a:t>aC</a:t>
            </a:r>
            <a:endParaRPr lang="en-US" sz="1200" dirty="0">
              <a:solidFill>
                <a:schemeClr val="bg1"/>
              </a:solidFill>
            </a:endParaRPr>
          </a:p>
        </p:txBody>
      </p:sp>
      <p:cxnSp>
        <p:nvCxnSpPr>
          <p:cNvPr id="57" name="Straight Connector 56"/>
          <p:cNvCxnSpPr/>
          <p:nvPr/>
        </p:nvCxnSpPr>
        <p:spPr>
          <a:xfrm>
            <a:off x="2494611" y="5486400"/>
            <a:ext cx="51206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rot="16200000">
            <a:off x="1676795" y="3801611"/>
            <a:ext cx="2377126" cy="276999"/>
          </a:xfrm>
          <a:prstGeom prst="rect">
            <a:avLst/>
          </a:prstGeom>
          <a:solidFill>
            <a:schemeClr val="tx1"/>
          </a:solidFill>
        </p:spPr>
        <p:txBody>
          <a:bodyPr wrap="none" rtlCol="0">
            <a:spAutoFit/>
          </a:bodyPr>
          <a:lstStyle/>
          <a:p>
            <a:r>
              <a:rPr lang="en-US" sz="1200" dirty="0" err="1" smtClean="0">
                <a:solidFill>
                  <a:schemeClr val="bg1"/>
                </a:solidFill>
              </a:rPr>
              <a:t>Jerjes</a:t>
            </a:r>
            <a:r>
              <a:rPr lang="en-US" sz="1200" dirty="0" smtClean="0">
                <a:solidFill>
                  <a:schemeClr val="bg1"/>
                </a:solidFill>
              </a:rPr>
              <a:t> I invade a </a:t>
            </a:r>
            <a:r>
              <a:rPr lang="en-US" sz="1200" dirty="0" err="1" smtClean="0">
                <a:solidFill>
                  <a:schemeClr val="bg1"/>
                </a:solidFill>
              </a:rPr>
              <a:t>Grecia</a:t>
            </a:r>
            <a:r>
              <a:rPr lang="en-US" sz="1200" dirty="0" smtClean="0">
                <a:solidFill>
                  <a:schemeClr val="bg1"/>
                </a:solidFill>
              </a:rPr>
              <a:t> 480 </a:t>
            </a:r>
            <a:r>
              <a:rPr lang="en-US" sz="1200" dirty="0" err="1" smtClean="0">
                <a:solidFill>
                  <a:schemeClr val="bg1"/>
                </a:solidFill>
              </a:rPr>
              <a:t>aC</a:t>
            </a:r>
            <a:r>
              <a:rPr lang="en-US" sz="1200" dirty="0" smtClean="0">
                <a:solidFill>
                  <a:schemeClr val="bg1"/>
                </a:solidFill>
              </a:rPr>
              <a:t> 11:2</a:t>
            </a:r>
            <a:endParaRPr lang="en-US" sz="1200" dirty="0">
              <a:solidFill>
                <a:schemeClr val="bg1"/>
              </a:solidFill>
            </a:endParaRPr>
          </a:p>
        </p:txBody>
      </p:sp>
      <p:sp>
        <p:nvSpPr>
          <p:cNvPr id="59" name="TextBox 58"/>
          <p:cNvSpPr txBox="1"/>
          <p:nvPr/>
        </p:nvSpPr>
        <p:spPr>
          <a:xfrm>
            <a:off x="2440776" y="5209401"/>
            <a:ext cx="673582" cy="276999"/>
          </a:xfrm>
          <a:prstGeom prst="rect">
            <a:avLst/>
          </a:prstGeom>
          <a:solidFill>
            <a:schemeClr val="tx1"/>
          </a:solidFill>
        </p:spPr>
        <p:txBody>
          <a:bodyPr wrap="none" rtlCol="0">
            <a:spAutoFit/>
          </a:bodyPr>
          <a:lstStyle/>
          <a:p>
            <a:r>
              <a:rPr lang="en-US" sz="1200" dirty="0" smtClean="0">
                <a:solidFill>
                  <a:srgbClr val="FFFF00"/>
                </a:solidFill>
              </a:rPr>
              <a:t>56 </a:t>
            </a:r>
            <a:r>
              <a:rPr lang="en-US" sz="1200" dirty="0" err="1" smtClean="0">
                <a:solidFill>
                  <a:srgbClr val="FFFF00"/>
                </a:solidFill>
              </a:rPr>
              <a:t>años</a:t>
            </a:r>
            <a:endParaRPr lang="en-US" sz="1200" dirty="0">
              <a:solidFill>
                <a:srgbClr val="FFFF00"/>
              </a:solidFill>
            </a:endParaRPr>
          </a:p>
        </p:txBody>
      </p:sp>
      <p:cxnSp>
        <p:nvCxnSpPr>
          <p:cNvPr id="60" name="Straight Connector 59"/>
          <p:cNvCxnSpPr/>
          <p:nvPr/>
        </p:nvCxnSpPr>
        <p:spPr>
          <a:xfrm>
            <a:off x="2991566" y="3124863"/>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rot="16200000">
            <a:off x="2922649" y="3473020"/>
            <a:ext cx="2567434" cy="276999"/>
          </a:xfrm>
          <a:prstGeom prst="rect">
            <a:avLst/>
          </a:prstGeom>
          <a:solidFill>
            <a:schemeClr val="tx1"/>
          </a:solidFill>
        </p:spPr>
        <p:txBody>
          <a:bodyPr wrap="none" rtlCol="0">
            <a:spAutoFit/>
          </a:bodyPr>
          <a:lstStyle/>
          <a:p>
            <a:r>
              <a:rPr lang="en-US" sz="1200" dirty="0" smtClean="0">
                <a:solidFill>
                  <a:prstClr val="white"/>
                </a:solidFill>
              </a:rPr>
              <a:t>Alejandro </a:t>
            </a:r>
            <a:r>
              <a:rPr lang="en-US" sz="1200" dirty="0" err="1" smtClean="0">
                <a:solidFill>
                  <a:prstClr val="white"/>
                </a:solidFill>
              </a:rPr>
              <a:t>Magno</a:t>
            </a:r>
            <a:r>
              <a:rPr lang="en-US" sz="1200" dirty="0" smtClean="0">
                <a:solidFill>
                  <a:prstClr val="white"/>
                </a:solidFill>
              </a:rPr>
              <a:t> 336-323 </a:t>
            </a:r>
            <a:r>
              <a:rPr lang="en-US" sz="1200" dirty="0" err="1">
                <a:solidFill>
                  <a:prstClr val="white"/>
                </a:solidFill>
              </a:rPr>
              <a:t>a</a:t>
            </a:r>
            <a:r>
              <a:rPr lang="en-US" sz="1200" dirty="0" err="1" smtClean="0">
                <a:solidFill>
                  <a:prstClr val="white"/>
                </a:solidFill>
              </a:rPr>
              <a:t>C</a:t>
            </a:r>
            <a:r>
              <a:rPr lang="en-US" sz="1200" dirty="0" smtClean="0">
                <a:solidFill>
                  <a:prstClr val="white"/>
                </a:solidFill>
              </a:rPr>
              <a:t> – 11:3-4</a:t>
            </a:r>
            <a:endParaRPr lang="en-US" sz="1200" dirty="0">
              <a:solidFill>
                <a:prstClr val="white"/>
              </a:solidFill>
            </a:endParaRPr>
          </a:p>
        </p:txBody>
      </p:sp>
      <p:cxnSp>
        <p:nvCxnSpPr>
          <p:cNvPr id="62" name="Straight Connector 61"/>
          <p:cNvCxnSpPr/>
          <p:nvPr/>
        </p:nvCxnSpPr>
        <p:spPr>
          <a:xfrm>
            <a:off x="4344567" y="3150047"/>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3709502" y="5201449"/>
            <a:ext cx="752129" cy="276999"/>
          </a:xfrm>
          <a:prstGeom prst="rect">
            <a:avLst/>
          </a:prstGeom>
          <a:solidFill>
            <a:schemeClr val="tx1"/>
          </a:solidFill>
        </p:spPr>
        <p:txBody>
          <a:bodyPr wrap="none" rtlCol="0">
            <a:spAutoFit/>
          </a:bodyPr>
          <a:lstStyle/>
          <a:p>
            <a:r>
              <a:rPr lang="en-US" sz="1200" dirty="0" smtClean="0">
                <a:solidFill>
                  <a:srgbClr val="FFFF00"/>
                </a:solidFill>
              </a:rPr>
              <a:t>200 </a:t>
            </a:r>
            <a:r>
              <a:rPr lang="en-US" sz="1200" dirty="0" err="1" smtClean="0">
                <a:solidFill>
                  <a:srgbClr val="FFFF00"/>
                </a:solidFill>
              </a:rPr>
              <a:t>años</a:t>
            </a:r>
            <a:endParaRPr lang="en-US" sz="1200" dirty="0">
              <a:solidFill>
                <a:srgbClr val="FFFF00"/>
              </a:solidFill>
            </a:endParaRPr>
          </a:p>
        </p:txBody>
      </p:sp>
      <p:sp>
        <p:nvSpPr>
          <p:cNvPr id="64" name="Rectangle 63"/>
          <p:cNvSpPr/>
          <p:nvPr/>
        </p:nvSpPr>
        <p:spPr>
          <a:xfrm rot="16200000">
            <a:off x="3330108" y="3480954"/>
            <a:ext cx="2760018" cy="276999"/>
          </a:xfrm>
          <a:prstGeom prst="rect">
            <a:avLst/>
          </a:prstGeom>
          <a:solidFill>
            <a:schemeClr val="tx1"/>
          </a:solidFill>
        </p:spPr>
        <p:txBody>
          <a:bodyPr wrap="square" rtlCol="0">
            <a:spAutoFit/>
          </a:bodyPr>
          <a:lstStyle/>
          <a:p>
            <a:r>
              <a:rPr lang="en-US" sz="1200" dirty="0" smtClean="0">
                <a:solidFill>
                  <a:schemeClr val="bg1"/>
                </a:solidFill>
              </a:rPr>
              <a:t>Seleuco </a:t>
            </a:r>
            <a:r>
              <a:rPr lang="en-US" sz="1200" dirty="0" err="1" smtClean="0">
                <a:solidFill>
                  <a:schemeClr val="bg1"/>
                </a:solidFill>
              </a:rPr>
              <a:t>Nicátor</a:t>
            </a:r>
            <a:r>
              <a:rPr lang="en-US" sz="1200" dirty="0" smtClean="0">
                <a:solidFill>
                  <a:schemeClr val="bg1"/>
                </a:solidFill>
              </a:rPr>
              <a:t> I 311-280 </a:t>
            </a:r>
            <a:r>
              <a:rPr lang="en-US" sz="1200" dirty="0" err="1" smtClean="0">
                <a:solidFill>
                  <a:schemeClr val="bg1"/>
                </a:solidFill>
              </a:rPr>
              <a:t>aC</a:t>
            </a:r>
            <a:r>
              <a:rPr lang="en-US" sz="1200" dirty="0" smtClean="0">
                <a:solidFill>
                  <a:schemeClr val="bg1"/>
                </a:solidFill>
              </a:rPr>
              <a:t> – 11:5</a:t>
            </a:r>
            <a:endParaRPr lang="en-US" sz="1200" dirty="0">
              <a:solidFill>
                <a:schemeClr val="bg1"/>
              </a:solidFill>
            </a:endParaRPr>
          </a:p>
        </p:txBody>
      </p:sp>
      <p:sp>
        <p:nvSpPr>
          <p:cNvPr id="65" name="TextBox 64"/>
          <p:cNvSpPr txBox="1"/>
          <p:nvPr/>
        </p:nvSpPr>
        <p:spPr>
          <a:xfrm>
            <a:off x="4461402" y="5195383"/>
            <a:ext cx="420308" cy="276999"/>
          </a:xfrm>
          <a:prstGeom prst="rect">
            <a:avLst/>
          </a:prstGeom>
          <a:solidFill>
            <a:schemeClr val="tx1"/>
          </a:solidFill>
        </p:spPr>
        <p:txBody>
          <a:bodyPr wrap="none" rtlCol="0">
            <a:spAutoFit/>
          </a:bodyPr>
          <a:lstStyle/>
          <a:p>
            <a:r>
              <a:rPr lang="en-US" sz="1200" dirty="0" smtClean="0">
                <a:solidFill>
                  <a:srgbClr val="FFFF00"/>
                </a:solidFill>
              </a:rPr>
              <a:t>256</a:t>
            </a:r>
            <a:endParaRPr lang="en-US" sz="1200" dirty="0">
              <a:solidFill>
                <a:srgbClr val="FFFF00"/>
              </a:solidFill>
            </a:endParaRPr>
          </a:p>
        </p:txBody>
      </p:sp>
      <p:cxnSp>
        <p:nvCxnSpPr>
          <p:cNvPr id="66" name="Straight Connector 65"/>
          <p:cNvCxnSpPr/>
          <p:nvPr/>
        </p:nvCxnSpPr>
        <p:spPr>
          <a:xfrm>
            <a:off x="4851815" y="3152319"/>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0339692"/>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9273" y="2456540"/>
            <a:ext cx="7018502" cy="3006259"/>
          </a:xfrm>
          <a:prstGeom prst="rect">
            <a:avLst/>
          </a:prstGeom>
        </p:spPr>
      </p:pic>
      <p:sp>
        <p:nvSpPr>
          <p:cNvPr id="2" name="Rectangle 1"/>
          <p:cNvSpPr/>
          <p:nvPr/>
        </p:nvSpPr>
        <p:spPr>
          <a:xfrm>
            <a:off x="1849272" y="59717"/>
            <a:ext cx="3357349" cy="1477328"/>
          </a:xfrm>
          <a:prstGeom prst="rect">
            <a:avLst/>
          </a:prstGeom>
        </p:spPr>
        <p:txBody>
          <a:bodyPr wrap="square">
            <a:spAutoFit/>
          </a:bodyPr>
          <a:lstStyle/>
          <a:p>
            <a:r>
              <a:rPr lang="en-US" b="1" i="1" dirty="0" smtClean="0"/>
              <a:t>V. </a:t>
            </a:r>
            <a:r>
              <a:rPr lang="en-US" b="1" i="1" dirty="0"/>
              <a:t>5 </a:t>
            </a:r>
            <a:r>
              <a:rPr lang="es-ES" b="1" i="1" dirty="0">
                <a:solidFill>
                  <a:prstClr val="black"/>
                </a:solidFill>
              </a:rPr>
              <a:t>Entonces el rey del sur se hará poderoso, </a:t>
            </a:r>
            <a:br>
              <a:rPr lang="es-ES" b="1" i="1" dirty="0">
                <a:solidFill>
                  <a:prstClr val="black"/>
                </a:solidFill>
              </a:rPr>
            </a:br>
            <a:r>
              <a:rPr lang="es-ES" b="1" i="1" dirty="0">
                <a:solidFill>
                  <a:prstClr val="black"/>
                </a:solidFill>
              </a:rPr>
              <a:t>y uno de sus príncipes se hará más poderoso que él y dominará.  </a:t>
            </a:r>
            <a:endParaRPr lang="en-US" b="1" i="1" dirty="0">
              <a:solidFill>
                <a:prstClr val="black"/>
              </a:solidFill>
            </a:endParaRPr>
          </a:p>
        </p:txBody>
      </p:sp>
      <p:sp>
        <p:nvSpPr>
          <p:cNvPr id="4" name="Rectangle 3"/>
          <p:cNvSpPr/>
          <p:nvPr/>
        </p:nvSpPr>
        <p:spPr>
          <a:xfrm>
            <a:off x="5584637" y="152050"/>
            <a:ext cx="3556660" cy="1754326"/>
          </a:xfrm>
          <a:prstGeom prst="rect">
            <a:avLst/>
          </a:prstGeom>
        </p:spPr>
        <p:txBody>
          <a:bodyPr wrap="square">
            <a:spAutoFit/>
          </a:bodyPr>
          <a:lstStyle/>
          <a:p>
            <a:pPr lvl="0"/>
            <a:r>
              <a:rPr lang="en-US" b="1" dirty="0" err="1" smtClean="0"/>
              <a:t>Primera</a:t>
            </a:r>
            <a:r>
              <a:rPr lang="en-US" b="1" dirty="0" smtClean="0"/>
              <a:t> Guerra </a:t>
            </a:r>
            <a:r>
              <a:rPr lang="en-US" b="1" dirty="0" err="1" smtClean="0"/>
              <a:t>Siria</a:t>
            </a:r>
            <a:r>
              <a:rPr lang="en-US" b="1" dirty="0" smtClean="0"/>
              <a:t> (274 </a:t>
            </a:r>
            <a:r>
              <a:rPr lang="en-US" b="1" dirty="0"/>
              <a:t>– 271 </a:t>
            </a:r>
            <a:r>
              <a:rPr lang="en-US" b="1" dirty="0" err="1" smtClean="0"/>
              <a:t>aC</a:t>
            </a:r>
            <a:r>
              <a:rPr lang="en-US" b="1" dirty="0"/>
              <a:t>)</a:t>
            </a:r>
          </a:p>
          <a:p>
            <a:pPr lvl="0"/>
            <a:r>
              <a:rPr lang="en-US" b="1" dirty="0" err="1" smtClean="0"/>
              <a:t>Segunda</a:t>
            </a:r>
            <a:r>
              <a:rPr lang="en-US" b="1" dirty="0" smtClean="0"/>
              <a:t> Guerra </a:t>
            </a:r>
            <a:r>
              <a:rPr lang="en-US" b="1" dirty="0" err="1" smtClean="0"/>
              <a:t>Siria</a:t>
            </a:r>
            <a:r>
              <a:rPr lang="en-US" b="1" dirty="0" smtClean="0"/>
              <a:t> (260 </a:t>
            </a:r>
            <a:r>
              <a:rPr lang="en-US" b="1" dirty="0"/>
              <a:t>– 253 </a:t>
            </a:r>
            <a:r>
              <a:rPr lang="en-US" b="1" dirty="0" err="1" smtClean="0"/>
              <a:t>aC</a:t>
            </a:r>
            <a:r>
              <a:rPr lang="en-US" dirty="0"/>
              <a:t>)</a:t>
            </a:r>
          </a:p>
          <a:p>
            <a:pPr lvl="0"/>
            <a:r>
              <a:rPr lang="en-US" dirty="0" err="1" smtClean="0"/>
              <a:t>Tercera</a:t>
            </a:r>
            <a:r>
              <a:rPr lang="en-US" dirty="0" smtClean="0"/>
              <a:t> Guerra </a:t>
            </a:r>
            <a:r>
              <a:rPr lang="en-US" dirty="0" err="1" smtClean="0"/>
              <a:t>Siria</a:t>
            </a:r>
            <a:r>
              <a:rPr lang="en-US" dirty="0" smtClean="0"/>
              <a:t> </a:t>
            </a:r>
            <a:r>
              <a:rPr lang="en-US" dirty="0"/>
              <a:t>(246 – 241 </a:t>
            </a:r>
            <a:r>
              <a:rPr lang="en-US" dirty="0" err="1" smtClean="0"/>
              <a:t>aC</a:t>
            </a:r>
            <a:r>
              <a:rPr lang="en-US" dirty="0"/>
              <a:t>)</a:t>
            </a:r>
          </a:p>
          <a:p>
            <a:pPr lvl="0"/>
            <a:r>
              <a:rPr lang="en-US" dirty="0" err="1" smtClean="0"/>
              <a:t>Cuarta</a:t>
            </a:r>
            <a:r>
              <a:rPr lang="en-US" dirty="0" smtClean="0"/>
              <a:t> </a:t>
            </a:r>
            <a:r>
              <a:rPr lang="en-US" dirty="0"/>
              <a:t>Guerra </a:t>
            </a:r>
            <a:r>
              <a:rPr lang="en-US" dirty="0" err="1" smtClean="0"/>
              <a:t>Siria</a:t>
            </a:r>
            <a:r>
              <a:rPr lang="en-US" dirty="0" smtClean="0"/>
              <a:t> (</a:t>
            </a:r>
            <a:r>
              <a:rPr lang="en-US" dirty="0"/>
              <a:t>219 – 217 </a:t>
            </a:r>
            <a:r>
              <a:rPr lang="en-US" dirty="0" err="1" smtClean="0"/>
              <a:t>aC</a:t>
            </a:r>
            <a:r>
              <a:rPr lang="en-US" dirty="0"/>
              <a:t>)</a:t>
            </a:r>
          </a:p>
          <a:p>
            <a:pPr lvl="0"/>
            <a:r>
              <a:rPr lang="en-US" dirty="0" smtClean="0"/>
              <a:t>Quinta </a:t>
            </a:r>
            <a:r>
              <a:rPr lang="en-US" dirty="0"/>
              <a:t>Guerra </a:t>
            </a:r>
            <a:r>
              <a:rPr lang="en-US" dirty="0" err="1" smtClean="0"/>
              <a:t>Siria</a:t>
            </a:r>
            <a:r>
              <a:rPr lang="en-US" dirty="0" smtClean="0"/>
              <a:t> </a:t>
            </a:r>
            <a:r>
              <a:rPr lang="en-US" dirty="0"/>
              <a:t>(202 – 195 </a:t>
            </a:r>
            <a:r>
              <a:rPr lang="en-US" dirty="0" err="1" smtClean="0"/>
              <a:t>aC</a:t>
            </a:r>
            <a:r>
              <a:rPr lang="en-US" dirty="0"/>
              <a:t>)</a:t>
            </a:r>
          </a:p>
          <a:p>
            <a:pPr lvl="0"/>
            <a:r>
              <a:rPr lang="en-US" dirty="0" err="1" smtClean="0"/>
              <a:t>Sexta</a:t>
            </a:r>
            <a:r>
              <a:rPr lang="en-US" dirty="0" smtClean="0"/>
              <a:t> </a:t>
            </a:r>
            <a:r>
              <a:rPr lang="en-US" dirty="0"/>
              <a:t>Guerra </a:t>
            </a:r>
            <a:r>
              <a:rPr lang="en-US" dirty="0" err="1" smtClean="0"/>
              <a:t>Siria</a:t>
            </a:r>
            <a:r>
              <a:rPr lang="en-US" dirty="0" smtClean="0"/>
              <a:t> </a:t>
            </a:r>
            <a:r>
              <a:rPr lang="en-US" dirty="0"/>
              <a:t>(170 – 168 </a:t>
            </a:r>
            <a:r>
              <a:rPr lang="en-US" dirty="0" err="1" smtClean="0"/>
              <a:t>aC</a:t>
            </a:r>
            <a:r>
              <a:rPr lang="en-US" dirty="0"/>
              <a:t>)</a:t>
            </a:r>
          </a:p>
        </p:txBody>
      </p:sp>
      <p:sp>
        <p:nvSpPr>
          <p:cNvPr id="8" name="TextBox 7"/>
          <p:cNvSpPr txBox="1"/>
          <p:nvPr/>
        </p:nvSpPr>
        <p:spPr>
          <a:xfrm>
            <a:off x="1892919" y="2177179"/>
            <a:ext cx="748923" cy="246221"/>
          </a:xfrm>
          <a:prstGeom prst="rect">
            <a:avLst/>
          </a:prstGeom>
          <a:noFill/>
        </p:spPr>
        <p:txBody>
          <a:bodyPr wrap="none" rtlCol="0">
            <a:spAutoFit/>
          </a:bodyPr>
          <a:lstStyle/>
          <a:p>
            <a:r>
              <a:rPr lang="en-US" sz="1000" dirty="0"/>
              <a:t>265 BC </a:t>
            </a:r>
            <a:r>
              <a:rPr lang="en-US" sz="1000" dirty="0" err="1"/>
              <a:t>Esli</a:t>
            </a:r>
            <a:endParaRPr lang="en-US" sz="1000" dirty="0"/>
          </a:p>
        </p:txBody>
      </p:sp>
      <p:sp>
        <p:nvSpPr>
          <p:cNvPr id="9" name="TextBox 8"/>
          <p:cNvSpPr txBox="1"/>
          <p:nvPr/>
        </p:nvSpPr>
        <p:spPr>
          <a:xfrm>
            <a:off x="2845675" y="2177178"/>
            <a:ext cx="918841" cy="246221"/>
          </a:xfrm>
          <a:prstGeom prst="rect">
            <a:avLst/>
          </a:prstGeom>
          <a:noFill/>
        </p:spPr>
        <p:txBody>
          <a:bodyPr wrap="none" rtlCol="0">
            <a:spAutoFit/>
          </a:bodyPr>
          <a:lstStyle/>
          <a:p>
            <a:r>
              <a:rPr lang="en-US" sz="1000" dirty="0"/>
              <a:t>270 BC </a:t>
            </a:r>
            <a:r>
              <a:rPr lang="en-US" sz="1000" dirty="0" err="1" smtClean="0"/>
              <a:t>Aquim</a:t>
            </a:r>
            <a:endParaRPr lang="en-US" sz="1000" dirty="0"/>
          </a:p>
        </p:txBody>
      </p:sp>
      <p:pic>
        <p:nvPicPr>
          <p:cNvPr id="13" name="Picture 12"/>
          <p:cNvPicPr>
            <a:picLocks noChangeAspect="1"/>
          </p:cNvPicPr>
          <p:nvPr/>
        </p:nvPicPr>
        <p:blipFill>
          <a:blip r:embed="rId4"/>
          <a:stretch>
            <a:fillRect/>
          </a:stretch>
        </p:blipFill>
        <p:spPr>
          <a:xfrm>
            <a:off x="-198783" y="2518437"/>
            <a:ext cx="3874837" cy="3196563"/>
          </a:xfrm>
          <a:prstGeom prst="rect">
            <a:avLst/>
          </a:prstGeom>
        </p:spPr>
      </p:pic>
      <p:sp>
        <p:nvSpPr>
          <p:cNvPr id="12" name="Left Brace 11"/>
          <p:cNvSpPr/>
          <p:nvPr/>
        </p:nvSpPr>
        <p:spPr>
          <a:xfrm>
            <a:off x="2641842" y="3839058"/>
            <a:ext cx="79513" cy="241221"/>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662498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2473625" y="824304"/>
          <a:ext cx="6264995" cy="4861560"/>
        </p:xfrm>
        <a:graphic>
          <a:graphicData uri="http://schemas.openxmlformats.org/drawingml/2006/table">
            <a:tbl>
              <a:tblPr firstRow="1" bandRow="1">
                <a:tableStyleId>{5C22544A-7EE6-4342-B048-85BDC9FD1C3A}</a:tableStyleId>
              </a:tblPr>
              <a:tblGrid>
                <a:gridCol w="955375"/>
                <a:gridCol w="4343400"/>
                <a:gridCol w="966220"/>
              </a:tblGrid>
              <a:tr h="335280">
                <a:tc>
                  <a:txBody>
                    <a:bodyPr/>
                    <a:lstStyle/>
                    <a:p>
                      <a:r>
                        <a:rPr lang="en-US" sz="1700" dirty="0" err="1" smtClean="0"/>
                        <a:t>Capítulo</a:t>
                      </a:r>
                      <a:endParaRPr lang="en-US" sz="1700" dirty="0"/>
                    </a:p>
                  </a:txBody>
                  <a:tcPr marT="38100" marB="38100">
                    <a:blipFill dpi="0" rotWithShape="1">
                      <a:blip r:embed="rId3">
                        <a:extLst>
                          <a:ext uri="{28A0092B-C50C-407E-A947-70E740481C1C}">
                            <a14:useLocalDpi xmlns:a14="http://schemas.microsoft.com/office/drawing/2010/main" val="0"/>
                          </a:ext>
                        </a:extLst>
                      </a:blip>
                      <a:srcRect/>
                      <a:stretch>
                        <a:fillRect/>
                      </a:stretch>
                    </a:blipFill>
                  </a:tcPr>
                </a:tc>
                <a:tc>
                  <a:txBody>
                    <a:bodyPr/>
                    <a:lstStyle/>
                    <a:p>
                      <a:r>
                        <a:rPr lang="en-US" sz="1700" dirty="0" err="1" smtClean="0"/>
                        <a:t>Descripción</a:t>
                      </a:r>
                      <a:endParaRPr lang="en-US" sz="1700" dirty="0"/>
                    </a:p>
                  </a:txBody>
                  <a:tcPr marT="38100" marB="38100">
                    <a:blipFill dpi="0" rotWithShape="1">
                      <a:blip r:embed="rId3">
                        <a:extLst>
                          <a:ext uri="{28A0092B-C50C-407E-A947-70E740481C1C}">
                            <a14:useLocalDpi xmlns:a14="http://schemas.microsoft.com/office/drawing/2010/main" val="0"/>
                          </a:ext>
                        </a:extLst>
                      </a:blip>
                      <a:srcRect/>
                      <a:stretch>
                        <a:fillRect/>
                      </a:stretch>
                    </a:blipFill>
                  </a:tcPr>
                </a:tc>
                <a:tc>
                  <a:txBody>
                    <a:bodyPr/>
                    <a:lstStyle/>
                    <a:p>
                      <a:r>
                        <a:rPr lang="en-US" sz="1700" dirty="0" err="1" smtClean="0"/>
                        <a:t>Idioma</a:t>
                      </a:r>
                      <a:endParaRPr lang="en-US" sz="1700" dirty="0"/>
                    </a:p>
                  </a:txBody>
                  <a:tcPr marT="38100" marB="38100">
                    <a:blipFill dpi="0" rotWithShape="1">
                      <a:blip r:embed="rId3">
                        <a:extLst>
                          <a:ext uri="{28A0092B-C50C-407E-A947-70E740481C1C}">
                            <a14:useLocalDpi xmlns:a14="http://schemas.microsoft.com/office/drawing/2010/main" val="0"/>
                          </a:ext>
                        </a:extLst>
                      </a:blip>
                      <a:srcRect/>
                      <a:stretch>
                        <a:fillRect/>
                      </a:stretch>
                    </a:blipFill>
                  </a:tcPr>
                </a:tc>
              </a:tr>
              <a:tr h="335280">
                <a:tc>
                  <a:txBody>
                    <a:bodyPr/>
                    <a:lstStyle/>
                    <a:p>
                      <a:pPr algn="ctr"/>
                      <a:r>
                        <a:rPr lang="es-ES" sz="1600" dirty="0" smtClean="0">
                          <a:solidFill>
                            <a:schemeClr val="bg1"/>
                          </a:solidFill>
                        </a:rPr>
                        <a:t>1</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FFFF00"/>
                          </a:solidFill>
                        </a:rPr>
                        <a:t>Daniel y amigos</a:t>
                      </a:r>
                      <a:r>
                        <a:rPr lang="es-ES" sz="1600" b="1" baseline="0" dirty="0" smtClean="0">
                          <a:solidFill>
                            <a:srgbClr val="FFFF00"/>
                          </a:solidFill>
                        </a:rPr>
                        <a:t> probados en cautiverio</a:t>
                      </a:r>
                      <a:endParaRPr lang="en-US" sz="1600" b="1" dirty="0">
                        <a:solidFill>
                          <a:srgbClr val="FFFF00"/>
                        </a:solidFill>
                      </a:endParaRPr>
                    </a:p>
                  </a:txBody>
                  <a:tcPr>
                    <a:solidFill>
                      <a:schemeClr val="tx1">
                        <a:alpha val="55000"/>
                      </a:schemeClr>
                    </a:solidFill>
                  </a:tcPr>
                </a:tc>
                <a:tc>
                  <a:txBody>
                    <a:bodyPr/>
                    <a:lstStyle/>
                    <a:p>
                      <a:pPr algn="ctr"/>
                      <a:r>
                        <a:rPr lang="es-ES" sz="1400" i="1" dirty="0" smtClean="0">
                          <a:solidFill>
                            <a:srgbClr val="FFFF00"/>
                          </a:solidFill>
                        </a:rPr>
                        <a:t>HEBREO</a:t>
                      </a:r>
                      <a:endParaRPr lang="en-US" sz="1400" i="1" dirty="0">
                        <a:solidFill>
                          <a:srgbClr val="FFFF00"/>
                        </a:solidFill>
                      </a:endParaRPr>
                    </a:p>
                  </a:txBody>
                  <a:tcPr>
                    <a:solidFill>
                      <a:schemeClr val="tx1">
                        <a:alpha val="55000"/>
                      </a:schemeClr>
                    </a:solidFill>
                  </a:tcPr>
                </a:tc>
              </a:tr>
              <a:tr h="372036">
                <a:tc>
                  <a:txBody>
                    <a:bodyPr/>
                    <a:lstStyle/>
                    <a:p>
                      <a:pPr algn="ctr"/>
                      <a:r>
                        <a:rPr lang="es-ES" sz="1600" dirty="0" smtClean="0">
                          <a:solidFill>
                            <a:schemeClr val="bg1"/>
                          </a:solidFill>
                        </a:rPr>
                        <a:t>2</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FFFF00"/>
                          </a:solidFill>
                        </a:rPr>
                        <a:t>Daniel y el sueño</a:t>
                      </a:r>
                      <a:r>
                        <a:rPr lang="es-ES" sz="1600" b="1" baseline="0" dirty="0" smtClean="0">
                          <a:solidFill>
                            <a:srgbClr val="FFFF00"/>
                          </a:solidFill>
                        </a:rPr>
                        <a:t> de Nabucodonosor de cuatro reinos</a:t>
                      </a:r>
                      <a:endParaRPr lang="en-US" sz="1600" b="1" dirty="0">
                        <a:solidFill>
                          <a:srgbClr val="FFFF00"/>
                        </a:solidFill>
                      </a:endParaRPr>
                    </a:p>
                  </a:txBody>
                  <a:tcPr>
                    <a:solidFill>
                      <a:schemeClr val="tx1">
                        <a:alpha val="55000"/>
                      </a:schemeClr>
                    </a:solidFill>
                  </a:tcPr>
                </a:tc>
                <a:tc>
                  <a:txBody>
                    <a:bodyPr/>
                    <a:lstStyle/>
                    <a:p>
                      <a:pPr algn="ctr"/>
                      <a:r>
                        <a:rPr lang="es-ES" sz="1400" i="1" dirty="0" smtClean="0">
                          <a:solidFill>
                            <a:srgbClr val="FFFF00"/>
                          </a:solidFill>
                        </a:rPr>
                        <a:t>ARAMEO</a:t>
                      </a:r>
                      <a:endParaRPr lang="en-US" sz="1400" i="1" dirty="0">
                        <a:solidFill>
                          <a:srgbClr val="FFFF00"/>
                        </a:solidFill>
                      </a:endParaRPr>
                    </a:p>
                  </a:txBody>
                  <a:tcPr>
                    <a:solidFill>
                      <a:schemeClr val="tx1">
                        <a:alpha val="55000"/>
                      </a:schemeClr>
                    </a:solidFill>
                  </a:tcPr>
                </a:tc>
              </a:tr>
              <a:tr h="335280">
                <a:tc>
                  <a:txBody>
                    <a:bodyPr/>
                    <a:lstStyle/>
                    <a:p>
                      <a:pPr algn="ctr"/>
                      <a:r>
                        <a:rPr lang="es-ES" sz="1600" dirty="0" smtClean="0">
                          <a:solidFill>
                            <a:schemeClr val="bg1"/>
                          </a:solidFill>
                        </a:rPr>
                        <a:t>3</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FFFF00"/>
                          </a:solidFill>
                        </a:rPr>
                        <a:t>Fe probada</a:t>
                      </a:r>
                      <a:r>
                        <a:rPr lang="es-ES" sz="1600" b="1" baseline="0" dirty="0" smtClean="0">
                          <a:solidFill>
                            <a:srgbClr val="FFFF00"/>
                          </a:solidFill>
                        </a:rPr>
                        <a:t> por fuego</a:t>
                      </a:r>
                      <a:endParaRPr lang="en-US" sz="1600" b="1" dirty="0">
                        <a:solidFill>
                          <a:srgbClr val="FFFF00"/>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ARAMEO</a:t>
                      </a:r>
                      <a:endParaRPr lang="en-US" sz="1400" i="1" dirty="0" smtClean="0">
                        <a:solidFill>
                          <a:srgbClr val="FFFF00"/>
                        </a:solidFill>
                      </a:endParaRPr>
                    </a:p>
                  </a:txBody>
                  <a:tcPr>
                    <a:solidFill>
                      <a:schemeClr val="tx1">
                        <a:alpha val="55000"/>
                      </a:schemeClr>
                    </a:solidFill>
                  </a:tcPr>
                </a:tc>
              </a:tr>
              <a:tr h="594360">
                <a:tc>
                  <a:txBody>
                    <a:bodyPr/>
                    <a:lstStyle/>
                    <a:p>
                      <a:pPr algn="ctr"/>
                      <a:r>
                        <a:rPr lang="es-ES" sz="1600" dirty="0" smtClean="0">
                          <a:solidFill>
                            <a:schemeClr val="bg1"/>
                          </a:solidFill>
                        </a:rPr>
                        <a:t>4</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FFFF00"/>
                          </a:solidFill>
                        </a:rPr>
                        <a:t>A</a:t>
                      </a:r>
                      <a:r>
                        <a:rPr lang="es-ES" sz="1600" b="1" baseline="0" dirty="0" smtClean="0">
                          <a:solidFill>
                            <a:srgbClr val="FFFF00"/>
                          </a:solidFill>
                        </a:rPr>
                        <a:t> Nabucodonosor se le muestra que Dios domina en las naciones</a:t>
                      </a:r>
                      <a:endParaRPr lang="en-US" sz="1600" b="1" dirty="0">
                        <a:solidFill>
                          <a:srgbClr val="FFFF00"/>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ARAMEO</a:t>
                      </a:r>
                      <a:endParaRPr lang="en-US" sz="1400" i="1" dirty="0" smtClean="0">
                        <a:solidFill>
                          <a:srgbClr val="FFFF00"/>
                        </a:solidFill>
                      </a:endParaRPr>
                    </a:p>
                  </a:txBody>
                  <a:tcPr>
                    <a:solidFill>
                      <a:schemeClr val="tx1">
                        <a:alpha val="55000"/>
                      </a:schemeClr>
                    </a:solidFill>
                  </a:tcPr>
                </a:tc>
              </a:tr>
              <a:tr h="335280">
                <a:tc>
                  <a:txBody>
                    <a:bodyPr/>
                    <a:lstStyle/>
                    <a:p>
                      <a:pPr algn="ctr"/>
                      <a:r>
                        <a:rPr lang="es-ES" sz="1600" dirty="0" smtClean="0">
                          <a:solidFill>
                            <a:schemeClr val="bg1"/>
                          </a:solidFill>
                        </a:rPr>
                        <a:t>5</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FFFF00"/>
                          </a:solidFill>
                        </a:rPr>
                        <a:t>El banquete</a:t>
                      </a:r>
                      <a:r>
                        <a:rPr lang="es-ES" sz="1600" b="1" baseline="0" dirty="0" smtClean="0">
                          <a:solidFill>
                            <a:srgbClr val="FFFF00"/>
                          </a:solidFill>
                        </a:rPr>
                        <a:t> de </a:t>
                      </a:r>
                      <a:r>
                        <a:rPr lang="es-ES" sz="1600" b="1" baseline="0" dirty="0" err="1" smtClean="0">
                          <a:solidFill>
                            <a:srgbClr val="FFFF00"/>
                          </a:solidFill>
                        </a:rPr>
                        <a:t>Belsasar</a:t>
                      </a:r>
                      <a:r>
                        <a:rPr lang="es-ES" sz="1600" b="1" baseline="0" dirty="0" smtClean="0">
                          <a:solidFill>
                            <a:srgbClr val="FFFF00"/>
                          </a:solidFill>
                        </a:rPr>
                        <a:t> y la caída de Babilonia</a:t>
                      </a:r>
                      <a:endParaRPr lang="en-US" sz="1600" b="1" dirty="0">
                        <a:solidFill>
                          <a:srgbClr val="FFFF00"/>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ARAMEO</a:t>
                      </a:r>
                      <a:endParaRPr lang="en-US" sz="1400" i="1" dirty="0" smtClean="0">
                        <a:solidFill>
                          <a:srgbClr val="FFFF00"/>
                        </a:solidFill>
                      </a:endParaRPr>
                    </a:p>
                  </a:txBody>
                  <a:tcPr>
                    <a:solidFill>
                      <a:schemeClr val="tx1">
                        <a:alpha val="55000"/>
                      </a:schemeClr>
                    </a:solidFill>
                  </a:tcPr>
                </a:tc>
              </a:tr>
              <a:tr h="335280">
                <a:tc>
                  <a:txBody>
                    <a:bodyPr/>
                    <a:lstStyle/>
                    <a:p>
                      <a:pPr algn="ctr"/>
                      <a:r>
                        <a:rPr lang="es-ES" sz="1600" dirty="0" smtClean="0">
                          <a:solidFill>
                            <a:schemeClr val="bg1"/>
                          </a:solidFill>
                        </a:rPr>
                        <a:t>6</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FFFF00"/>
                          </a:solidFill>
                        </a:rPr>
                        <a:t>La fe de Daniel en un foso de leones</a:t>
                      </a:r>
                      <a:endParaRPr lang="en-US" sz="1600" b="1" dirty="0">
                        <a:solidFill>
                          <a:srgbClr val="FFFF00"/>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ARAMEO</a:t>
                      </a:r>
                      <a:endParaRPr lang="en-US" sz="1400" i="1" dirty="0" smtClean="0">
                        <a:solidFill>
                          <a:srgbClr val="FFFF00"/>
                        </a:solidFill>
                      </a:endParaRPr>
                    </a:p>
                  </a:txBody>
                  <a:tcPr>
                    <a:solidFill>
                      <a:schemeClr val="tx1">
                        <a:alpha val="55000"/>
                      </a:schemeClr>
                    </a:solidFill>
                  </a:tcPr>
                </a:tc>
              </a:tr>
              <a:tr h="335280">
                <a:tc>
                  <a:txBody>
                    <a:bodyPr/>
                    <a:lstStyle/>
                    <a:p>
                      <a:pPr algn="ctr"/>
                      <a:r>
                        <a:rPr lang="es-ES" sz="1600" dirty="0" smtClean="0">
                          <a:solidFill>
                            <a:schemeClr val="bg1"/>
                          </a:solidFill>
                        </a:rPr>
                        <a:t>7</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FFFF00"/>
                          </a:solidFill>
                        </a:rPr>
                        <a:t>La visión de Daniel de 4 bestias</a:t>
                      </a:r>
                      <a:endParaRPr lang="en-US" sz="1600" b="1" dirty="0">
                        <a:solidFill>
                          <a:srgbClr val="FFFF00"/>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ARAMEO</a:t>
                      </a:r>
                      <a:endParaRPr lang="en-US" sz="1400" i="1" dirty="0" smtClean="0">
                        <a:solidFill>
                          <a:srgbClr val="FFFF00"/>
                        </a:solidFill>
                      </a:endParaRPr>
                    </a:p>
                  </a:txBody>
                  <a:tcPr>
                    <a:solidFill>
                      <a:schemeClr val="tx1">
                        <a:alpha val="55000"/>
                      </a:schemeClr>
                    </a:solidFill>
                  </a:tcPr>
                </a:tc>
              </a:tr>
              <a:tr h="335280">
                <a:tc>
                  <a:txBody>
                    <a:bodyPr/>
                    <a:lstStyle/>
                    <a:p>
                      <a:pPr algn="ctr"/>
                      <a:r>
                        <a:rPr lang="es-ES" sz="1600" dirty="0" smtClean="0">
                          <a:solidFill>
                            <a:schemeClr val="bg1"/>
                          </a:solidFill>
                        </a:rPr>
                        <a:t>8</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FFFF00"/>
                          </a:solidFill>
                        </a:rPr>
                        <a:t>La visión</a:t>
                      </a:r>
                      <a:r>
                        <a:rPr lang="es-ES" sz="1600" b="1" baseline="0" dirty="0" smtClean="0">
                          <a:solidFill>
                            <a:srgbClr val="FFFF00"/>
                          </a:solidFill>
                        </a:rPr>
                        <a:t> de Daniel del macho cabrío y el carnero</a:t>
                      </a:r>
                      <a:endParaRPr lang="en-US" sz="1600" b="1" dirty="0">
                        <a:solidFill>
                          <a:srgbClr val="FFFF00"/>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HEBREO</a:t>
                      </a:r>
                      <a:endParaRPr lang="en-US" sz="1400" i="1" dirty="0" smtClean="0">
                        <a:solidFill>
                          <a:srgbClr val="FFFF00"/>
                        </a:solidFill>
                      </a:endParaRPr>
                    </a:p>
                  </a:txBody>
                  <a:tcPr>
                    <a:solidFill>
                      <a:schemeClr val="tx1">
                        <a:alpha val="55000"/>
                      </a:schemeClr>
                    </a:solidFill>
                  </a:tcPr>
                </a:tc>
              </a:tr>
              <a:tr h="335280">
                <a:tc>
                  <a:txBody>
                    <a:bodyPr/>
                    <a:lstStyle/>
                    <a:p>
                      <a:pPr algn="ctr"/>
                      <a:r>
                        <a:rPr lang="es-ES" sz="1600" dirty="0" smtClean="0">
                          <a:solidFill>
                            <a:schemeClr val="bg1"/>
                          </a:solidFill>
                        </a:rPr>
                        <a:t>9</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FFFF00"/>
                          </a:solidFill>
                        </a:rPr>
                        <a:t>La oración de Daniel</a:t>
                      </a:r>
                      <a:r>
                        <a:rPr lang="es-ES" sz="1600" b="1" baseline="0" dirty="0" smtClean="0">
                          <a:solidFill>
                            <a:srgbClr val="FFFF00"/>
                          </a:solidFill>
                        </a:rPr>
                        <a:t> por el retorno</a:t>
                      </a:r>
                      <a:endParaRPr lang="en-US" sz="1600" b="1" dirty="0">
                        <a:solidFill>
                          <a:srgbClr val="FFFF00"/>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HEBREO</a:t>
                      </a:r>
                      <a:endParaRPr lang="en-US" sz="1400" i="1" dirty="0" smtClean="0">
                        <a:solidFill>
                          <a:srgbClr val="FFFF00"/>
                        </a:solidFill>
                      </a:endParaRPr>
                    </a:p>
                  </a:txBody>
                  <a:tcPr>
                    <a:solidFill>
                      <a:schemeClr val="tx1">
                        <a:alpha val="55000"/>
                      </a:schemeClr>
                    </a:solidFill>
                  </a:tcPr>
                </a:tc>
              </a:tr>
              <a:tr h="335280">
                <a:tc>
                  <a:txBody>
                    <a:bodyPr/>
                    <a:lstStyle/>
                    <a:p>
                      <a:pPr algn="ctr"/>
                      <a:r>
                        <a:rPr lang="es-ES" sz="1600" dirty="0" smtClean="0">
                          <a:solidFill>
                            <a:schemeClr val="bg1"/>
                          </a:solidFill>
                        </a:rPr>
                        <a:t>10</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FFFF00"/>
                          </a:solidFill>
                        </a:rPr>
                        <a:t>Introducción a las últimas</a:t>
                      </a:r>
                      <a:r>
                        <a:rPr lang="es-ES" sz="1600" b="1" baseline="0" dirty="0" smtClean="0">
                          <a:solidFill>
                            <a:srgbClr val="FFFF00"/>
                          </a:solidFill>
                        </a:rPr>
                        <a:t> visiones de Daniel</a:t>
                      </a:r>
                      <a:endParaRPr lang="en-US" sz="1600" b="1" dirty="0">
                        <a:solidFill>
                          <a:srgbClr val="FFFF00"/>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HEBREO</a:t>
                      </a:r>
                      <a:endParaRPr lang="en-US" sz="1400" i="1" dirty="0" smtClean="0">
                        <a:solidFill>
                          <a:srgbClr val="FFFF00"/>
                        </a:solidFill>
                      </a:endParaRPr>
                    </a:p>
                  </a:txBody>
                  <a:tcPr>
                    <a:solidFill>
                      <a:schemeClr val="tx1">
                        <a:alpha val="55000"/>
                      </a:schemeClr>
                    </a:solidFill>
                  </a:tcPr>
                </a:tc>
              </a:tr>
              <a:tr h="335280">
                <a:tc>
                  <a:txBody>
                    <a:bodyPr/>
                    <a:lstStyle/>
                    <a:p>
                      <a:pPr algn="ctr"/>
                      <a:r>
                        <a:rPr lang="es-ES" sz="1600" dirty="0" smtClean="0">
                          <a:solidFill>
                            <a:schemeClr val="bg1"/>
                          </a:solidFill>
                        </a:rPr>
                        <a:t>11</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FFFF00"/>
                          </a:solidFill>
                        </a:rPr>
                        <a:t>La visión de Daniel de</a:t>
                      </a:r>
                      <a:r>
                        <a:rPr lang="es-ES" sz="1600" b="1" baseline="0" dirty="0" smtClean="0">
                          <a:solidFill>
                            <a:srgbClr val="FFFF00"/>
                          </a:solidFill>
                        </a:rPr>
                        <a:t> entre los testamentos</a:t>
                      </a:r>
                      <a:endParaRPr lang="en-US" sz="1600" b="1" dirty="0">
                        <a:solidFill>
                          <a:srgbClr val="FFFF00"/>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HEBREO</a:t>
                      </a:r>
                      <a:endParaRPr lang="en-US" sz="1400" i="1" dirty="0" smtClean="0">
                        <a:solidFill>
                          <a:srgbClr val="FFFF00"/>
                        </a:solidFill>
                      </a:endParaRPr>
                    </a:p>
                  </a:txBody>
                  <a:tcPr>
                    <a:solidFill>
                      <a:schemeClr val="tx1">
                        <a:alpha val="55000"/>
                      </a:schemeClr>
                    </a:solidFill>
                  </a:tcPr>
                </a:tc>
              </a:tr>
              <a:tr h="335280">
                <a:tc>
                  <a:txBody>
                    <a:bodyPr/>
                    <a:lstStyle/>
                    <a:p>
                      <a:pPr algn="ctr"/>
                      <a:r>
                        <a:rPr lang="es-ES" sz="1600" dirty="0" smtClean="0">
                          <a:solidFill>
                            <a:schemeClr val="bg1"/>
                          </a:solidFill>
                        </a:rPr>
                        <a:t>12</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FFFF00"/>
                          </a:solidFill>
                        </a:rPr>
                        <a:t>La visión de Daniel</a:t>
                      </a:r>
                      <a:r>
                        <a:rPr lang="es-ES" sz="1600" b="1" baseline="0" dirty="0" smtClean="0">
                          <a:solidFill>
                            <a:srgbClr val="FFFF00"/>
                          </a:solidFill>
                        </a:rPr>
                        <a:t> de los últimos días</a:t>
                      </a:r>
                      <a:endParaRPr lang="en-US" sz="1600" b="1" dirty="0">
                        <a:solidFill>
                          <a:srgbClr val="FFFF00"/>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HEBREO</a:t>
                      </a:r>
                      <a:endParaRPr lang="en-US" sz="1400" i="1" dirty="0" smtClean="0">
                        <a:solidFill>
                          <a:srgbClr val="FFFF00"/>
                        </a:solidFill>
                      </a:endParaRPr>
                    </a:p>
                  </a:txBody>
                  <a:tcPr>
                    <a:solidFill>
                      <a:schemeClr val="tx1">
                        <a:alpha val="55000"/>
                      </a:schemeClr>
                    </a:solidFill>
                  </a:tcPr>
                </a:tc>
              </a:tr>
            </a:tbl>
          </a:graphicData>
        </a:graphic>
      </p:graphicFrame>
      <p:sp>
        <p:nvSpPr>
          <p:cNvPr id="3" name="Freeform 2"/>
          <p:cNvSpPr/>
          <p:nvPr/>
        </p:nvSpPr>
        <p:spPr>
          <a:xfrm>
            <a:off x="492398" y="1486682"/>
            <a:ext cx="1956079" cy="2676097"/>
          </a:xfrm>
          <a:custGeom>
            <a:avLst/>
            <a:gdLst>
              <a:gd name="connsiteX0" fmla="*/ 1956079 w 1956079"/>
              <a:gd name="connsiteY0" fmla="*/ 342119 h 2676097"/>
              <a:gd name="connsiteX1" fmla="*/ 558029 w 1956079"/>
              <a:gd name="connsiteY1" fmla="*/ 9610 h 2676097"/>
              <a:gd name="connsiteX2" fmla="*/ 74380 w 1956079"/>
              <a:gd name="connsiteY2" fmla="*/ 674628 h 2676097"/>
              <a:gd name="connsiteX3" fmla="*/ 44152 w 1956079"/>
              <a:gd name="connsiteY3" fmla="*/ 1173392 h 2676097"/>
              <a:gd name="connsiteX4" fmla="*/ 490016 w 1956079"/>
              <a:gd name="connsiteY4" fmla="*/ 2586555 h 2676097"/>
              <a:gd name="connsiteX5" fmla="*/ 1933408 w 1956079"/>
              <a:gd name="connsiteY5" fmla="*/ 2412744 h 2676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079" h="2676097">
                <a:moveTo>
                  <a:pt x="1956079" y="342119"/>
                </a:moveTo>
                <a:cubicBezTo>
                  <a:pt x="1413862" y="148155"/>
                  <a:pt x="871645" y="-45808"/>
                  <a:pt x="558029" y="9610"/>
                </a:cubicBezTo>
                <a:cubicBezTo>
                  <a:pt x="244412" y="65028"/>
                  <a:pt x="160026" y="480664"/>
                  <a:pt x="74380" y="674628"/>
                </a:cubicBezTo>
                <a:cubicBezTo>
                  <a:pt x="-11266" y="868592"/>
                  <a:pt x="-25121" y="854738"/>
                  <a:pt x="44152" y="1173392"/>
                </a:cubicBezTo>
                <a:cubicBezTo>
                  <a:pt x="113425" y="1492047"/>
                  <a:pt x="175140" y="2379996"/>
                  <a:pt x="490016" y="2586555"/>
                </a:cubicBezTo>
                <a:cubicBezTo>
                  <a:pt x="804892" y="2793114"/>
                  <a:pt x="1369150" y="2602929"/>
                  <a:pt x="1933408" y="2412744"/>
                </a:cubicBezTo>
              </a:path>
            </a:pathLst>
          </a:custGeom>
          <a:noFill/>
          <a:ln w="76200">
            <a:solidFill>
              <a:schemeClr val="bg2"/>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30675" y="2186311"/>
            <a:ext cx="987620" cy="738664"/>
          </a:xfrm>
          <a:prstGeom prst="rect">
            <a:avLst/>
          </a:prstGeom>
          <a:solidFill>
            <a:schemeClr val="bg2">
              <a:lumMod val="10000"/>
            </a:schemeClr>
          </a:solidFill>
        </p:spPr>
        <p:txBody>
          <a:bodyPr wrap="square" lIns="0" rIns="0" rtlCol="0">
            <a:spAutoFit/>
          </a:bodyPr>
          <a:lstStyle/>
          <a:p>
            <a:pPr algn="ctr"/>
            <a:r>
              <a:rPr lang="en-US" sz="1400" dirty="0" smtClean="0">
                <a:solidFill>
                  <a:prstClr val="white"/>
                </a:solidFill>
                <a:latin typeface="Arial" panose="020B0604020202020204" pitchFamily="34" charset="0"/>
                <a:cs typeface="Arial" panose="020B0604020202020204" pitchFamily="34" charset="0"/>
              </a:rPr>
              <a:t>4 </a:t>
            </a:r>
            <a:r>
              <a:rPr lang="en-US" sz="1400" dirty="0" err="1" smtClean="0">
                <a:solidFill>
                  <a:prstClr val="white"/>
                </a:solidFill>
                <a:latin typeface="Arial" panose="020B0604020202020204" pitchFamily="34" charset="0"/>
                <a:cs typeface="Arial" panose="020B0604020202020204" pitchFamily="34" charset="0"/>
              </a:rPr>
              <a:t>imperios</a:t>
            </a:r>
            <a:r>
              <a:rPr lang="en-US" sz="1400" dirty="0" smtClean="0">
                <a:solidFill>
                  <a:prstClr val="white"/>
                </a:solidFill>
                <a:latin typeface="Arial" panose="020B0604020202020204" pitchFamily="34" charset="0"/>
                <a:cs typeface="Arial" panose="020B0604020202020204" pitchFamily="34" charset="0"/>
              </a:rPr>
              <a:t> se </a:t>
            </a:r>
            <a:r>
              <a:rPr lang="en-US" sz="1400" dirty="0" err="1" smtClean="0">
                <a:solidFill>
                  <a:prstClr val="white"/>
                </a:solidFill>
                <a:latin typeface="Arial" panose="020B0604020202020204" pitchFamily="34" charset="0"/>
                <a:cs typeface="Arial" panose="020B0604020202020204" pitchFamily="34" charset="0"/>
              </a:rPr>
              <a:t>levantan</a:t>
            </a:r>
            <a:r>
              <a:rPr lang="en-US" sz="1400" dirty="0" smtClean="0">
                <a:solidFill>
                  <a:prstClr val="white"/>
                </a:solidFill>
                <a:latin typeface="Arial" panose="020B0604020202020204" pitchFamily="34" charset="0"/>
                <a:cs typeface="Arial" panose="020B0604020202020204" pitchFamily="34" charset="0"/>
              </a:rPr>
              <a:t> y </a:t>
            </a:r>
            <a:r>
              <a:rPr lang="en-US" sz="1400" dirty="0" err="1" smtClean="0">
                <a:solidFill>
                  <a:prstClr val="white"/>
                </a:solidFill>
                <a:latin typeface="Arial" panose="020B0604020202020204" pitchFamily="34" charset="0"/>
                <a:cs typeface="Arial" panose="020B0604020202020204" pitchFamily="34" charset="0"/>
              </a:rPr>
              <a:t>caen</a:t>
            </a:r>
            <a:endParaRPr lang="en-US" sz="1400" dirty="0">
              <a:solidFill>
                <a:prstClr val="white"/>
              </a:solidFill>
              <a:latin typeface="Arial" panose="020B0604020202020204" pitchFamily="34" charset="0"/>
              <a:cs typeface="Arial" panose="020B0604020202020204" pitchFamily="34" charset="0"/>
            </a:endParaRPr>
          </a:p>
        </p:txBody>
      </p:sp>
      <p:sp>
        <p:nvSpPr>
          <p:cNvPr id="14" name="Freeform 13"/>
          <p:cNvSpPr/>
          <p:nvPr/>
        </p:nvSpPr>
        <p:spPr>
          <a:xfrm>
            <a:off x="1035887" y="2076127"/>
            <a:ext cx="1420146" cy="1613208"/>
          </a:xfrm>
          <a:custGeom>
            <a:avLst/>
            <a:gdLst>
              <a:gd name="connsiteX0" fmla="*/ 1420146 w 1420146"/>
              <a:gd name="connsiteY0" fmla="*/ 183423 h 1613208"/>
              <a:gd name="connsiteX1" fmla="*/ 377277 w 1420146"/>
              <a:gd name="connsiteY1" fmla="*/ 39840 h 1613208"/>
              <a:gd name="connsiteX2" fmla="*/ 6982 w 1420146"/>
              <a:gd name="connsiteY2" fmla="*/ 818213 h 1613208"/>
              <a:gd name="connsiteX3" fmla="*/ 241250 w 1420146"/>
              <a:gd name="connsiteY3" fmla="*/ 1573916 h 1613208"/>
              <a:gd name="connsiteX4" fmla="*/ 1420146 w 1420146"/>
              <a:gd name="connsiteY4" fmla="*/ 1437890 h 1613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0146" h="1613208">
                <a:moveTo>
                  <a:pt x="1420146" y="183423"/>
                </a:moveTo>
                <a:cubicBezTo>
                  <a:pt x="1016475" y="58732"/>
                  <a:pt x="612804" y="-65958"/>
                  <a:pt x="377277" y="39840"/>
                </a:cubicBezTo>
                <a:cubicBezTo>
                  <a:pt x="141750" y="145638"/>
                  <a:pt x="29653" y="562534"/>
                  <a:pt x="6982" y="818213"/>
                </a:cubicBezTo>
                <a:cubicBezTo>
                  <a:pt x="-15689" y="1073892"/>
                  <a:pt x="5723" y="1470637"/>
                  <a:pt x="241250" y="1573916"/>
                </a:cubicBezTo>
                <a:cubicBezTo>
                  <a:pt x="476777" y="1677195"/>
                  <a:pt x="948461" y="1557542"/>
                  <a:pt x="1420146" y="1437890"/>
                </a:cubicBezTo>
              </a:path>
            </a:pathLst>
          </a:custGeom>
          <a:noFill/>
          <a:ln w="76200">
            <a:solidFill>
              <a:schemeClr val="bg2"/>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57200" y="0"/>
            <a:ext cx="8229600" cy="952500"/>
          </a:xfrm>
        </p:spPr>
        <p:txBody>
          <a:bodyPr/>
          <a:lstStyle/>
          <a:p>
            <a:r>
              <a:rPr lang="en-US" dirty="0" err="1" smtClean="0"/>
              <a:t>Bosquejo</a:t>
            </a:r>
            <a:r>
              <a:rPr lang="en-US" dirty="0" smtClean="0"/>
              <a:t> de Daniel</a:t>
            </a:r>
            <a:endParaRPr lang="en-US" dirty="0"/>
          </a:p>
        </p:txBody>
      </p:sp>
      <p:sp>
        <p:nvSpPr>
          <p:cNvPr id="43" name="Rectangle 42"/>
          <p:cNvSpPr/>
          <p:nvPr/>
        </p:nvSpPr>
        <p:spPr>
          <a:xfrm>
            <a:off x="939639" y="3180399"/>
            <a:ext cx="812771" cy="738664"/>
          </a:xfrm>
          <a:prstGeom prst="rect">
            <a:avLst/>
          </a:prstGeom>
          <a:solidFill>
            <a:schemeClr val="bg2">
              <a:lumMod val="10000"/>
            </a:schemeClr>
          </a:solidFill>
        </p:spPr>
        <p:txBody>
          <a:bodyPr wrap="square" lIns="0" rIns="0" rtlCol="0">
            <a:spAutoFit/>
          </a:bodyPr>
          <a:lstStyle/>
          <a:p>
            <a:pPr algn="ctr"/>
            <a:r>
              <a:rPr lang="en-US" sz="1400" dirty="0" smtClean="0">
                <a:solidFill>
                  <a:prstClr val="white"/>
                </a:solidFill>
                <a:latin typeface="Arial" panose="020B0604020202020204" pitchFamily="34" charset="0"/>
                <a:cs typeface="Arial" panose="020B0604020202020204" pitchFamily="34" charset="0"/>
              </a:rPr>
              <a:t>Dios </a:t>
            </a:r>
            <a:r>
              <a:rPr lang="en-US" sz="1400" dirty="0" err="1" smtClean="0">
                <a:solidFill>
                  <a:prstClr val="white"/>
                </a:solidFill>
                <a:latin typeface="Arial" panose="020B0604020202020204" pitchFamily="34" charset="0"/>
                <a:cs typeface="Arial" panose="020B0604020202020204" pitchFamily="34" charset="0"/>
              </a:rPr>
              <a:t>rescata</a:t>
            </a:r>
            <a:r>
              <a:rPr lang="en-US" sz="1400" dirty="0" smtClean="0">
                <a:solidFill>
                  <a:prstClr val="white"/>
                </a:solidFill>
                <a:latin typeface="Arial" panose="020B0604020202020204" pitchFamily="34" charset="0"/>
                <a:cs typeface="Arial" panose="020B0604020202020204" pitchFamily="34" charset="0"/>
              </a:rPr>
              <a:t> a </a:t>
            </a:r>
            <a:r>
              <a:rPr lang="en-US" sz="1400" dirty="0" err="1" smtClean="0">
                <a:solidFill>
                  <a:prstClr val="white"/>
                </a:solidFill>
                <a:latin typeface="Arial" panose="020B0604020202020204" pitchFamily="34" charset="0"/>
                <a:cs typeface="Arial" panose="020B0604020202020204" pitchFamily="34" charset="0"/>
              </a:rPr>
              <a:t>los</a:t>
            </a:r>
            <a:r>
              <a:rPr lang="en-US" sz="1400" dirty="0" smtClean="0">
                <a:solidFill>
                  <a:prstClr val="white"/>
                </a:solidFill>
                <a:latin typeface="Arial" panose="020B0604020202020204" pitchFamily="34" charset="0"/>
                <a:cs typeface="Arial" panose="020B0604020202020204" pitchFamily="34" charset="0"/>
              </a:rPr>
              <a:t> </a:t>
            </a:r>
            <a:r>
              <a:rPr lang="en-US" sz="1400" dirty="0" err="1" smtClean="0">
                <a:solidFill>
                  <a:prstClr val="white"/>
                </a:solidFill>
                <a:latin typeface="Arial" panose="020B0604020202020204" pitchFamily="34" charset="0"/>
                <a:cs typeface="Arial" panose="020B0604020202020204" pitchFamily="34" charset="0"/>
              </a:rPr>
              <a:t>fieles</a:t>
            </a:r>
            <a:endParaRPr lang="en-US" sz="1400" dirty="0">
              <a:solidFill>
                <a:prstClr val="white"/>
              </a:solidFill>
              <a:latin typeface="Arial" panose="020B0604020202020204" pitchFamily="34" charset="0"/>
              <a:cs typeface="Arial" panose="020B0604020202020204" pitchFamily="34" charset="0"/>
            </a:endParaRPr>
          </a:p>
        </p:txBody>
      </p:sp>
      <p:sp>
        <p:nvSpPr>
          <p:cNvPr id="21" name="Freeform 20"/>
          <p:cNvSpPr/>
          <p:nvPr/>
        </p:nvSpPr>
        <p:spPr>
          <a:xfrm>
            <a:off x="1848659" y="2608904"/>
            <a:ext cx="614932" cy="628521"/>
          </a:xfrm>
          <a:custGeom>
            <a:avLst/>
            <a:gdLst>
              <a:gd name="connsiteX0" fmla="*/ 408453 w 423567"/>
              <a:gd name="connsiteY0" fmla="*/ 73858 h 628521"/>
              <a:gd name="connsiteX1" fmla="*/ 136400 w 423567"/>
              <a:gd name="connsiteY1" fmla="*/ 13402 h 628521"/>
              <a:gd name="connsiteX2" fmla="*/ 374 w 423567"/>
              <a:gd name="connsiteY2" fmla="*/ 300569 h 628521"/>
              <a:gd name="connsiteX3" fmla="*/ 174185 w 423567"/>
              <a:gd name="connsiteY3" fmla="*/ 610407 h 628521"/>
              <a:gd name="connsiteX4" fmla="*/ 423567 w 423567"/>
              <a:gd name="connsiteY4" fmla="*/ 565064 h 628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567" h="628521">
                <a:moveTo>
                  <a:pt x="408453" y="73858"/>
                </a:moveTo>
                <a:cubicBezTo>
                  <a:pt x="306433" y="24737"/>
                  <a:pt x="204413" y="-24383"/>
                  <a:pt x="136400" y="13402"/>
                </a:cubicBezTo>
                <a:cubicBezTo>
                  <a:pt x="68387" y="51187"/>
                  <a:pt x="-5923" y="201068"/>
                  <a:pt x="374" y="300569"/>
                </a:cubicBezTo>
                <a:cubicBezTo>
                  <a:pt x="6671" y="400070"/>
                  <a:pt x="103653" y="566325"/>
                  <a:pt x="174185" y="610407"/>
                </a:cubicBezTo>
                <a:cubicBezTo>
                  <a:pt x="244717" y="654489"/>
                  <a:pt x="334142" y="609776"/>
                  <a:pt x="423567" y="565064"/>
                </a:cubicBezTo>
              </a:path>
            </a:pathLst>
          </a:custGeom>
          <a:noFill/>
          <a:ln w="76200">
            <a:solidFill>
              <a:schemeClr val="bg2"/>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1166434" y="2413154"/>
            <a:ext cx="873737" cy="738664"/>
          </a:xfrm>
          <a:prstGeom prst="rect">
            <a:avLst/>
          </a:prstGeom>
          <a:solidFill>
            <a:schemeClr val="bg2">
              <a:lumMod val="10000"/>
            </a:schemeClr>
          </a:solidFill>
        </p:spPr>
        <p:txBody>
          <a:bodyPr wrap="square" lIns="0" rIns="0" rtlCol="0">
            <a:spAutoFit/>
          </a:bodyPr>
          <a:lstStyle/>
          <a:p>
            <a:pPr algn="r"/>
            <a:r>
              <a:rPr lang="en-US" sz="1400" dirty="0" smtClean="0">
                <a:solidFill>
                  <a:prstClr val="white"/>
                </a:solidFill>
                <a:latin typeface="Arial" panose="020B0604020202020204" pitchFamily="34" charset="0"/>
                <a:cs typeface="Arial" panose="020B0604020202020204" pitchFamily="34" charset="0"/>
              </a:rPr>
              <a:t>Dios </a:t>
            </a:r>
            <a:r>
              <a:rPr lang="en-US" sz="1400" dirty="0" err="1" smtClean="0">
                <a:solidFill>
                  <a:prstClr val="white"/>
                </a:solidFill>
                <a:latin typeface="Arial" panose="020B0604020202020204" pitchFamily="34" charset="0"/>
                <a:cs typeface="Arial" panose="020B0604020202020204" pitchFamily="34" charset="0"/>
              </a:rPr>
              <a:t>humilla</a:t>
            </a:r>
            <a:r>
              <a:rPr lang="en-US" sz="1400" dirty="0" smtClean="0">
                <a:solidFill>
                  <a:prstClr val="white"/>
                </a:solidFill>
                <a:latin typeface="Arial" panose="020B0604020202020204" pitchFamily="34" charset="0"/>
                <a:cs typeface="Arial" panose="020B0604020202020204" pitchFamily="34" charset="0"/>
              </a:rPr>
              <a:t> al </a:t>
            </a:r>
            <a:r>
              <a:rPr lang="en-US" sz="1400" dirty="0" err="1" smtClean="0">
                <a:solidFill>
                  <a:prstClr val="white"/>
                </a:solidFill>
                <a:latin typeface="Arial" panose="020B0604020202020204" pitchFamily="34" charset="0"/>
                <a:cs typeface="Arial" panose="020B0604020202020204" pitchFamily="34" charset="0"/>
              </a:rPr>
              <a:t>soberbio</a:t>
            </a:r>
            <a:endParaRPr lang="en-US" sz="14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1771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1000" fill="hold"/>
                                        <p:tgtEl>
                                          <p:spTgt spid="43"/>
                                        </p:tgtEl>
                                        <p:attrNameLst>
                                          <p:attrName>ppt_w</p:attrName>
                                        </p:attrNameLst>
                                      </p:cBhvr>
                                      <p:tavLst>
                                        <p:tav tm="0">
                                          <p:val>
                                            <p:fltVal val="0"/>
                                          </p:val>
                                        </p:tav>
                                        <p:tav tm="100000">
                                          <p:val>
                                            <p:strVal val="#ppt_w"/>
                                          </p:val>
                                        </p:tav>
                                      </p:tavLst>
                                    </p:anim>
                                    <p:anim calcmode="lin" valueType="num">
                                      <p:cBhvr>
                                        <p:cTn id="16" dur="1000" fill="hold"/>
                                        <p:tgtEl>
                                          <p:spTgt spid="43"/>
                                        </p:tgtEl>
                                        <p:attrNameLst>
                                          <p:attrName>ppt_h</p:attrName>
                                        </p:attrNameLst>
                                      </p:cBhvr>
                                      <p:tavLst>
                                        <p:tav tm="0">
                                          <p:val>
                                            <p:fltVal val="0"/>
                                          </p:val>
                                        </p:tav>
                                        <p:tav tm="100000">
                                          <p:val>
                                            <p:strVal val="#ppt_h"/>
                                          </p:val>
                                        </p:tav>
                                      </p:tavLst>
                                    </p:anim>
                                    <p:anim calcmode="lin" valueType="num">
                                      <p:cBhvr>
                                        <p:cTn id="17" dur="1000" fill="hold"/>
                                        <p:tgtEl>
                                          <p:spTgt spid="43"/>
                                        </p:tgtEl>
                                        <p:attrNameLst>
                                          <p:attrName>style.rotation</p:attrName>
                                        </p:attrNameLst>
                                      </p:cBhvr>
                                      <p:tavLst>
                                        <p:tav tm="0">
                                          <p:val>
                                            <p:fltVal val="90"/>
                                          </p:val>
                                        </p:tav>
                                        <p:tav tm="100000">
                                          <p:val>
                                            <p:fltVal val="0"/>
                                          </p:val>
                                        </p:tav>
                                      </p:tavLst>
                                    </p:anim>
                                    <p:animEffect transition="in" filter="fade">
                                      <p:cBhvr>
                                        <p:cTn id="18" dur="10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p:cTn id="23" dur="1000" fill="hold"/>
                                        <p:tgtEl>
                                          <p:spTgt spid="46"/>
                                        </p:tgtEl>
                                        <p:attrNameLst>
                                          <p:attrName>ppt_w</p:attrName>
                                        </p:attrNameLst>
                                      </p:cBhvr>
                                      <p:tavLst>
                                        <p:tav tm="0">
                                          <p:val>
                                            <p:fltVal val="0"/>
                                          </p:val>
                                        </p:tav>
                                        <p:tav tm="100000">
                                          <p:val>
                                            <p:strVal val="#ppt_w"/>
                                          </p:val>
                                        </p:tav>
                                      </p:tavLst>
                                    </p:anim>
                                    <p:anim calcmode="lin" valueType="num">
                                      <p:cBhvr>
                                        <p:cTn id="24" dur="1000" fill="hold"/>
                                        <p:tgtEl>
                                          <p:spTgt spid="46"/>
                                        </p:tgtEl>
                                        <p:attrNameLst>
                                          <p:attrName>ppt_h</p:attrName>
                                        </p:attrNameLst>
                                      </p:cBhvr>
                                      <p:tavLst>
                                        <p:tav tm="0">
                                          <p:val>
                                            <p:fltVal val="0"/>
                                          </p:val>
                                        </p:tav>
                                        <p:tav tm="100000">
                                          <p:val>
                                            <p:strVal val="#ppt_h"/>
                                          </p:val>
                                        </p:tav>
                                      </p:tavLst>
                                    </p:anim>
                                    <p:anim calcmode="lin" valueType="num">
                                      <p:cBhvr>
                                        <p:cTn id="25" dur="1000" fill="hold"/>
                                        <p:tgtEl>
                                          <p:spTgt spid="46"/>
                                        </p:tgtEl>
                                        <p:attrNameLst>
                                          <p:attrName>style.rotation</p:attrName>
                                        </p:attrNameLst>
                                      </p:cBhvr>
                                      <p:tavLst>
                                        <p:tav tm="0">
                                          <p:val>
                                            <p:fltVal val="90"/>
                                          </p:val>
                                        </p:tav>
                                        <p:tav tm="100000">
                                          <p:val>
                                            <p:fltVal val="0"/>
                                          </p:val>
                                        </p:tav>
                                      </p:tavLst>
                                    </p:anim>
                                    <p:animEffect transition="in" filter="fade">
                                      <p:cBhvr>
                                        <p:cTn id="26"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animBg="1"/>
      <p:bldP spid="46" grpId="0" animBg="1"/>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2627" y="2573025"/>
            <a:ext cx="6581775" cy="2585323"/>
          </a:xfrm>
          <a:prstGeom prst="rect">
            <a:avLst/>
          </a:prstGeom>
        </p:spPr>
        <p:txBody>
          <a:bodyPr wrap="square">
            <a:spAutoFit/>
          </a:bodyPr>
          <a:lstStyle/>
          <a:p>
            <a:r>
              <a:rPr lang="en-US" b="1" i="1" dirty="0" smtClean="0">
                <a:solidFill>
                  <a:prstClr val="black"/>
                </a:solidFill>
              </a:rPr>
              <a:t>V </a:t>
            </a:r>
            <a:r>
              <a:rPr lang="en-US" b="1" i="1" dirty="0">
                <a:solidFill>
                  <a:prstClr val="black"/>
                </a:solidFill>
              </a:rPr>
              <a:t>6</a:t>
            </a:r>
          </a:p>
          <a:p>
            <a:r>
              <a:rPr lang="es-ES" b="1" i="1" dirty="0">
                <a:solidFill>
                  <a:prstClr val="black"/>
                </a:solidFill>
              </a:rPr>
              <a:t>Y años después, harán alianza, y </a:t>
            </a:r>
            <a:r>
              <a:rPr lang="es-ES" b="1" i="1" u="sng" dirty="0">
                <a:solidFill>
                  <a:prstClr val="black"/>
                </a:solidFill>
              </a:rPr>
              <a:t>la hija del rey del sur </a:t>
            </a:r>
            <a:r>
              <a:rPr lang="es-ES" b="1" i="1" dirty="0">
                <a:solidFill>
                  <a:prstClr val="black"/>
                </a:solidFill>
              </a:rPr>
              <a:t>vendrá al rey del norte para hacer el pacto. Pero ella no retendrá su posición de poder, ni él permanecerá con su </a:t>
            </a:r>
            <a:r>
              <a:rPr lang="es-ES" b="1" i="1" dirty="0" smtClean="0">
                <a:solidFill>
                  <a:prstClr val="black"/>
                </a:solidFill>
              </a:rPr>
              <a:t>poder</a:t>
            </a:r>
          </a:p>
          <a:p>
            <a:endParaRPr lang="en-US" dirty="0">
              <a:solidFill>
                <a:prstClr val="black"/>
              </a:solidFill>
            </a:endParaRPr>
          </a:p>
          <a:p>
            <a:r>
              <a:rPr lang="en-US" dirty="0">
                <a:solidFill>
                  <a:prstClr val="black"/>
                </a:solidFill>
              </a:rPr>
              <a:t>Berenice </a:t>
            </a:r>
            <a:r>
              <a:rPr lang="en-US" dirty="0" err="1" smtClean="0">
                <a:solidFill>
                  <a:prstClr val="black"/>
                </a:solidFill>
              </a:rPr>
              <a:t>Hija</a:t>
            </a:r>
            <a:r>
              <a:rPr lang="en-US" dirty="0" smtClean="0">
                <a:solidFill>
                  <a:prstClr val="black"/>
                </a:solidFill>
              </a:rPr>
              <a:t> de </a:t>
            </a:r>
            <a:r>
              <a:rPr lang="en-US" dirty="0" err="1" smtClean="0">
                <a:solidFill>
                  <a:prstClr val="black"/>
                </a:solidFill>
              </a:rPr>
              <a:t>Ptolomeo</a:t>
            </a:r>
            <a:r>
              <a:rPr lang="en-US" dirty="0" smtClean="0">
                <a:solidFill>
                  <a:prstClr val="black"/>
                </a:solidFill>
              </a:rPr>
              <a:t> </a:t>
            </a:r>
            <a:r>
              <a:rPr lang="en-US" dirty="0">
                <a:solidFill>
                  <a:prstClr val="black"/>
                </a:solidFill>
              </a:rPr>
              <a:t>II </a:t>
            </a:r>
            <a:r>
              <a:rPr lang="en-US" dirty="0" smtClean="0">
                <a:solidFill>
                  <a:prstClr val="black"/>
                </a:solidFill>
              </a:rPr>
              <a:t>se casa con </a:t>
            </a:r>
            <a:endParaRPr lang="en-US" dirty="0">
              <a:solidFill>
                <a:prstClr val="black"/>
              </a:solidFill>
            </a:endParaRPr>
          </a:p>
          <a:p>
            <a:r>
              <a:rPr lang="en-US" dirty="0" smtClean="0">
                <a:solidFill>
                  <a:prstClr val="black"/>
                </a:solidFill>
              </a:rPr>
              <a:t>Antíoco </a:t>
            </a:r>
            <a:r>
              <a:rPr lang="en-US" dirty="0">
                <a:solidFill>
                  <a:prstClr val="black"/>
                </a:solidFill>
              </a:rPr>
              <a:t>II </a:t>
            </a:r>
          </a:p>
          <a:p>
            <a:r>
              <a:rPr lang="en-US" dirty="0" smtClean="0">
                <a:solidFill>
                  <a:prstClr val="black"/>
                </a:solidFill>
              </a:rPr>
              <a:t>Pero </a:t>
            </a:r>
            <a:r>
              <a:rPr lang="en-US" dirty="0" err="1" smtClean="0">
                <a:solidFill>
                  <a:prstClr val="black"/>
                </a:solidFill>
              </a:rPr>
              <a:t>su</a:t>
            </a:r>
            <a:r>
              <a:rPr lang="en-US" dirty="0" smtClean="0">
                <a:solidFill>
                  <a:prstClr val="black"/>
                </a:solidFill>
              </a:rPr>
              <a:t> ex </a:t>
            </a:r>
            <a:r>
              <a:rPr lang="en-US" dirty="0" err="1" smtClean="0">
                <a:solidFill>
                  <a:prstClr val="black"/>
                </a:solidFill>
              </a:rPr>
              <a:t>esposa</a:t>
            </a:r>
            <a:r>
              <a:rPr lang="en-US" dirty="0" smtClean="0">
                <a:solidFill>
                  <a:prstClr val="black"/>
                </a:solidFill>
              </a:rPr>
              <a:t> (</a:t>
            </a:r>
            <a:r>
              <a:rPr lang="en-US" dirty="0" err="1" smtClean="0">
                <a:solidFill>
                  <a:prstClr val="black"/>
                </a:solidFill>
              </a:rPr>
              <a:t>Laodice</a:t>
            </a:r>
            <a:r>
              <a:rPr lang="en-US" dirty="0" smtClean="0">
                <a:solidFill>
                  <a:prstClr val="black"/>
                </a:solidFill>
              </a:rPr>
              <a:t>) </a:t>
            </a:r>
            <a:r>
              <a:rPr lang="en-US" dirty="0" err="1" smtClean="0">
                <a:solidFill>
                  <a:prstClr val="black"/>
                </a:solidFill>
              </a:rPr>
              <a:t>envenena</a:t>
            </a:r>
            <a:r>
              <a:rPr lang="en-US" dirty="0" smtClean="0">
                <a:solidFill>
                  <a:prstClr val="black"/>
                </a:solidFill>
              </a:rPr>
              <a:t> a </a:t>
            </a:r>
            <a:r>
              <a:rPr lang="en-US" dirty="0" err="1" smtClean="0">
                <a:solidFill>
                  <a:prstClr val="black"/>
                </a:solidFill>
              </a:rPr>
              <a:t>los</a:t>
            </a:r>
            <a:r>
              <a:rPr lang="en-US" dirty="0" smtClean="0">
                <a:solidFill>
                  <a:prstClr val="black"/>
                </a:solidFill>
              </a:rPr>
              <a:t> dos – </a:t>
            </a:r>
            <a:endParaRPr lang="en-US" dirty="0">
              <a:solidFill>
                <a:prstClr val="black"/>
              </a:solidFill>
            </a:endParaRPr>
          </a:p>
          <a:p>
            <a:r>
              <a:rPr lang="en-US" dirty="0" err="1" smtClean="0">
                <a:solidFill>
                  <a:prstClr val="black"/>
                </a:solidFill>
              </a:rPr>
              <a:t>Comienza</a:t>
            </a:r>
            <a:r>
              <a:rPr lang="en-US" dirty="0" smtClean="0">
                <a:solidFill>
                  <a:prstClr val="black"/>
                </a:solidFill>
              </a:rPr>
              <a:t> la 3ra Guerra </a:t>
            </a:r>
            <a:r>
              <a:rPr lang="en-US" dirty="0" err="1" smtClean="0">
                <a:solidFill>
                  <a:prstClr val="black"/>
                </a:solidFill>
              </a:rPr>
              <a:t>Siria</a:t>
            </a:r>
            <a:r>
              <a:rPr lang="en-US" dirty="0" smtClean="0">
                <a:solidFill>
                  <a:prstClr val="black"/>
                </a:solidFill>
              </a:rPr>
              <a:t> (246-241 </a:t>
            </a:r>
            <a:r>
              <a:rPr lang="en-US" dirty="0" err="1" smtClean="0">
                <a:solidFill>
                  <a:prstClr val="black"/>
                </a:solidFill>
              </a:rPr>
              <a:t>aC</a:t>
            </a:r>
            <a:r>
              <a:rPr lang="en-US" dirty="0">
                <a:solidFill>
                  <a:prstClr val="black"/>
                </a:solidFill>
              </a:rPr>
              <a:t>)</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078" y="119895"/>
            <a:ext cx="1250561" cy="1106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452627" y="614673"/>
            <a:ext cx="1399742" cy="646331"/>
          </a:xfrm>
          <a:prstGeom prst="rect">
            <a:avLst/>
          </a:prstGeom>
        </p:spPr>
        <p:txBody>
          <a:bodyPr wrap="none">
            <a:spAutoFit/>
          </a:bodyPr>
          <a:lstStyle/>
          <a:p>
            <a:r>
              <a:rPr lang="en-US" dirty="0" err="1" smtClean="0">
                <a:solidFill>
                  <a:prstClr val="black"/>
                </a:solidFill>
              </a:rPr>
              <a:t>Ptolomeo</a:t>
            </a:r>
            <a:r>
              <a:rPr lang="en-US" dirty="0" smtClean="0">
                <a:solidFill>
                  <a:prstClr val="black"/>
                </a:solidFill>
              </a:rPr>
              <a:t> </a:t>
            </a:r>
            <a:r>
              <a:rPr lang="en-US" dirty="0">
                <a:solidFill>
                  <a:prstClr val="black"/>
                </a:solidFill>
              </a:rPr>
              <a:t>II </a:t>
            </a:r>
          </a:p>
          <a:p>
            <a:r>
              <a:rPr lang="en-US" dirty="0">
                <a:solidFill>
                  <a:prstClr val="black"/>
                </a:solidFill>
              </a:rPr>
              <a:t>(285-246 </a:t>
            </a:r>
            <a:r>
              <a:rPr lang="en-US" dirty="0" err="1" smtClean="0">
                <a:solidFill>
                  <a:prstClr val="black"/>
                </a:solidFill>
              </a:rPr>
              <a:t>aC</a:t>
            </a:r>
            <a:r>
              <a:rPr lang="en-US" dirty="0">
                <a:solidFill>
                  <a:prstClr val="black"/>
                </a:solidFill>
              </a:rPr>
              <a:t>)</a:t>
            </a:r>
          </a:p>
        </p:txBody>
      </p:sp>
      <p:pic>
        <p:nvPicPr>
          <p:cNvPr id="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5856" y="523310"/>
            <a:ext cx="1061247" cy="1050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775216" y="1599557"/>
            <a:ext cx="1546705" cy="646331"/>
          </a:xfrm>
          <a:prstGeom prst="rect">
            <a:avLst/>
          </a:prstGeom>
        </p:spPr>
        <p:txBody>
          <a:bodyPr wrap="none">
            <a:spAutoFit/>
          </a:bodyPr>
          <a:lstStyle/>
          <a:p>
            <a:r>
              <a:rPr lang="en-US" dirty="0" smtClean="0">
                <a:solidFill>
                  <a:prstClr val="black"/>
                </a:solidFill>
              </a:rPr>
              <a:t>Antíoco </a:t>
            </a:r>
            <a:r>
              <a:rPr lang="en-US" dirty="0">
                <a:solidFill>
                  <a:prstClr val="black"/>
                </a:solidFill>
              </a:rPr>
              <a:t>II </a:t>
            </a:r>
            <a:r>
              <a:rPr lang="en-US" dirty="0" err="1" smtClean="0">
                <a:solidFill>
                  <a:prstClr val="black"/>
                </a:solidFill>
              </a:rPr>
              <a:t>Teos</a:t>
            </a:r>
            <a:endParaRPr lang="en-US" dirty="0">
              <a:solidFill>
                <a:prstClr val="black"/>
              </a:solidFill>
            </a:endParaRPr>
          </a:p>
          <a:p>
            <a:r>
              <a:rPr lang="en-US" dirty="0">
                <a:solidFill>
                  <a:prstClr val="black"/>
                </a:solidFill>
              </a:rPr>
              <a:t>(261-246 </a:t>
            </a:r>
            <a:r>
              <a:rPr lang="en-US" dirty="0" err="1" smtClean="0">
                <a:solidFill>
                  <a:prstClr val="black"/>
                </a:solidFill>
              </a:rPr>
              <a:t>aC</a:t>
            </a:r>
            <a:r>
              <a:rPr lang="en-US" dirty="0">
                <a:solidFill>
                  <a:prstClr val="black"/>
                </a:solidFill>
              </a:rPr>
              <a:t>)</a:t>
            </a:r>
          </a:p>
        </p:txBody>
      </p:sp>
      <p:sp>
        <p:nvSpPr>
          <p:cNvPr id="5" name="TextBox 4"/>
          <p:cNvSpPr txBox="1"/>
          <p:nvPr/>
        </p:nvSpPr>
        <p:spPr>
          <a:xfrm>
            <a:off x="7245874" y="276118"/>
            <a:ext cx="901209" cy="1323439"/>
          </a:xfrm>
          <a:prstGeom prst="rect">
            <a:avLst/>
          </a:prstGeom>
          <a:noFill/>
        </p:spPr>
        <p:txBody>
          <a:bodyPr wrap="none" rtlCol="0">
            <a:spAutoFit/>
          </a:bodyPr>
          <a:lstStyle/>
          <a:p>
            <a:r>
              <a:rPr lang="en-US" sz="8000" dirty="0">
                <a:solidFill>
                  <a:srgbClr val="FF0000"/>
                </a:solidFill>
                <a:latin typeface="Algerian" panose="04020705040A02060702" pitchFamily="82" charset="0"/>
              </a:rPr>
              <a:t>X</a:t>
            </a:r>
          </a:p>
        </p:txBody>
      </p:sp>
      <p:pic>
        <p:nvPicPr>
          <p:cNvPr id="10" name="Picture 9"/>
          <p:cNvPicPr/>
          <p:nvPr/>
        </p:nvPicPr>
        <p:blipFill>
          <a:blip r:embed="rId4" cstate="print">
            <a:extLst>
              <a:ext uri="{28A0092B-C50C-407E-A947-70E740481C1C}">
                <a14:useLocalDpi xmlns:a14="http://schemas.microsoft.com/office/drawing/2010/main" val="0"/>
              </a:ext>
            </a:extLst>
          </a:blip>
          <a:stretch>
            <a:fillRect/>
          </a:stretch>
        </p:blipFill>
        <p:spPr>
          <a:xfrm>
            <a:off x="313036" y="1450800"/>
            <a:ext cx="1124975" cy="1122225"/>
          </a:xfrm>
          <a:prstGeom prst="rect">
            <a:avLst/>
          </a:prstGeom>
        </p:spPr>
      </p:pic>
      <p:sp>
        <p:nvSpPr>
          <p:cNvPr id="11" name="Rectangle 10"/>
          <p:cNvSpPr/>
          <p:nvPr/>
        </p:nvSpPr>
        <p:spPr>
          <a:xfrm>
            <a:off x="1533431" y="1465861"/>
            <a:ext cx="1503938" cy="923330"/>
          </a:xfrm>
          <a:prstGeom prst="rect">
            <a:avLst/>
          </a:prstGeom>
        </p:spPr>
        <p:txBody>
          <a:bodyPr wrap="none">
            <a:spAutoFit/>
          </a:bodyPr>
          <a:lstStyle/>
          <a:p>
            <a:r>
              <a:rPr lang="en-US" dirty="0" err="1" smtClean="0">
                <a:solidFill>
                  <a:prstClr val="black"/>
                </a:solidFill>
              </a:rPr>
              <a:t>Ptolomeo</a:t>
            </a:r>
            <a:r>
              <a:rPr lang="en-US" dirty="0" smtClean="0">
                <a:solidFill>
                  <a:prstClr val="black"/>
                </a:solidFill>
              </a:rPr>
              <a:t> </a:t>
            </a:r>
            <a:r>
              <a:rPr lang="en-US" dirty="0">
                <a:solidFill>
                  <a:prstClr val="black"/>
                </a:solidFill>
              </a:rPr>
              <a:t>III </a:t>
            </a:r>
            <a:endParaRPr lang="en-US" dirty="0" smtClean="0">
              <a:solidFill>
                <a:prstClr val="black"/>
              </a:solidFill>
            </a:endParaRPr>
          </a:p>
          <a:p>
            <a:r>
              <a:rPr lang="en-US" dirty="0" err="1" smtClean="0">
                <a:solidFill>
                  <a:prstClr val="black"/>
                </a:solidFill>
              </a:rPr>
              <a:t>Hijo</a:t>
            </a:r>
            <a:r>
              <a:rPr lang="en-US" dirty="0" smtClean="0">
                <a:solidFill>
                  <a:prstClr val="black"/>
                </a:solidFill>
              </a:rPr>
              <a:t>/</a:t>
            </a:r>
            <a:r>
              <a:rPr lang="en-US" dirty="0" err="1" smtClean="0">
                <a:solidFill>
                  <a:prstClr val="black"/>
                </a:solidFill>
              </a:rPr>
              <a:t>hermano</a:t>
            </a:r>
            <a:endParaRPr lang="en-US" dirty="0">
              <a:solidFill>
                <a:prstClr val="black"/>
              </a:solidFill>
            </a:endParaRPr>
          </a:p>
          <a:p>
            <a:r>
              <a:rPr lang="en-US" dirty="0">
                <a:solidFill>
                  <a:prstClr val="black"/>
                </a:solidFill>
              </a:rPr>
              <a:t>(246-221 </a:t>
            </a:r>
            <a:r>
              <a:rPr lang="en-US" dirty="0" err="1" smtClean="0">
                <a:solidFill>
                  <a:prstClr val="black"/>
                </a:solidFill>
              </a:rPr>
              <a:t>aC</a:t>
            </a:r>
            <a:r>
              <a:rPr lang="en-US" dirty="0">
                <a:solidFill>
                  <a:prstClr val="black"/>
                </a:solidFill>
              </a:rPr>
              <a:t>)</a:t>
            </a:r>
          </a:p>
        </p:txBody>
      </p:sp>
      <p:sp>
        <p:nvSpPr>
          <p:cNvPr id="12" name="Rectangle 11"/>
          <p:cNvSpPr/>
          <p:nvPr/>
        </p:nvSpPr>
        <p:spPr>
          <a:xfrm>
            <a:off x="5342488" y="949452"/>
            <a:ext cx="1265796" cy="923330"/>
          </a:xfrm>
          <a:prstGeom prst="rect">
            <a:avLst/>
          </a:prstGeom>
        </p:spPr>
        <p:txBody>
          <a:bodyPr wrap="none">
            <a:spAutoFit/>
          </a:bodyPr>
          <a:lstStyle/>
          <a:p>
            <a:r>
              <a:rPr lang="en-US" dirty="0" smtClean="0">
                <a:solidFill>
                  <a:prstClr val="black"/>
                </a:solidFill>
              </a:rPr>
              <a:t>Berenice</a:t>
            </a:r>
            <a:endParaRPr lang="en-US" dirty="0">
              <a:solidFill>
                <a:prstClr val="black"/>
              </a:solidFill>
            </a:endParaRPr>
          </a:p>
          <a:p>
            <a:r>
              <a:rPr lang="en-US" dirty="0" err="1" smtClean="0">
                <a:solidFill>
                  <a:prstClr val="black"/>
                </a:solidFill>
              </a:rPr>
              <a:t>Hija</a:t>
            </a:r>
            <a:r>
              <a:rPr lang="en-US" dirty="0" smtClean="0">
                <a:solidFill>
                  <a:prstClr val="black"/>
                </a:solidFill>
              </a:rPr>
              <a:t> de</a:t>
            </a:r>
            <a:br>
              <a:rPr lang="en-US" dirty="0" smtClean="0">
                <a:solidFill>
                  <a:prstClr val="black"/>
                </a:solidFill>
              </a:rPr>
            </a:br>
            <a:r>
              <a:rPr lang="en-US" dirty="0" err="1" smtClean="0">
                <a:solidFill>
                  <a:prstClr val="black"/>
                </a:solidFill>
              </a:rPr>
              <a:t>Ptolomeo</a:t>
            </a:r>
            <a:r>
              <a:rPr lang="en-US" dirty="0" smtClean="0">
                <a:solidFill>
                  <a:prstClr val="black"/>
                </a:solidFill>
              </a:rPr>
              <a:t> </a:t>
            </a:r>
            <a:r>
              <a:rPr lang="en-US" dirty="0">
                <a:solidFill>
                  <a:prstClr val="black"/>
                </a:solidFill>
              </a:rPr>
              <a:t>II</a:t>
            </a:r>
          </a:p>
        </p:txBody>
      </p:sp>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 r="41131"/>
          <a:stretch/>
        </p:blipFill>
        <p:spPr bwMode="auto">
          <a:xfrm>
            <a:off x="3896471" y="190894"/>
            <a:ext cx="1341034" cy="2519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459858" y="2587337"/>
            <a:ext cx="978153" cy="369332"/>
          </a:xfrm>
          <a:prstGeom prst="rect">
            <a:avLst/>
          </a:prstGeom>
        </p:spPr>
        <p:txBody>
          <a:bodyPr wrap="none">
            <a:spAutoFit/>
          </a:bodyPr>
          <a:lstStyle/>
          <a:p>
            <a:r>
              <a:rPr lang="en-US" dirty="0">
                <a:solidFill>
                  <a:prstClr val="black"/>
                </a:solidFill>
              </a:rPr>
              <a:t>(246 </a:t>
            </a:r>
            <a:r>
              <a:rPr lang="en-US" dirty="0" err="1" smtClean="0">
                <a:solidFill>
                  <a:prstClr val="black"/>
                </a:solidFill>
              </a:rPr>
              <a:t>aC</a:t>
            </a:r>
            <a:r>
              <a:rPr lang="en-US" dirty="0">
                <a:solidFill>
                  <a:prstClr val="black"/>
                </a:solidFill>
              </a:rPr>
              <a:t>)</a:t>
            </a:r>
          </a:p>
        </p:txBody>
      </p:sp>
      <p:sp>
        <p:nvSpPr>
          <p:cNvPr id="14" name="TextBox 13"/>
          <p:cNvSpPr txBox="1"/>
          <p:nvPr/>
        </p:nvSpPr>
        <p:spPr>
          <a:xfrm>
            <a:off x="4116383" y="564662"/>
            <a:ext cx="901209" cy="1323439"/>
          </a:xfrm>
          <a:prstGeom prst="rect">
            <a:avLst/>
          </a:prstGeom>
          <a:noFill/>
        </p:spPr>
        <p:txBody>
          <a:bodyPr wrap="none" rtlCol="0">
            <a:spAutoFit/>
          </a:bodyPr>
          <a:lstStyle/>
          <a:p>
            <a:r>
              <a:rPr lang="en-US" sz="8000" dirty="0">
                <a:solidFill>
                  <a:srgbClr val="FF0000"/>
                </a:solidFill>
                <a:latin typeface="Algerian" panose="04020705040A02060702" pitchFamily="82" charset="0"/>
              </a:rPr>
              <a:t>X</a:t>
            </a:r>
          </a:p>
        </p:txBody>
      </p:sp>
      <p:sp>
        <p:nvSpPr>
          <p:cNvPr id="15" name="Right Arrow 14"/>
          <p:cNvSpPr/>
          <p:nvPr/>
        </p:nvSpPr>
        <p:spPr>
          <a:xfrm>
            <a:off x="5390984" y="564662"/>
            <a:ext cx="739472" cy="42262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4803927"/>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anny Haynes\Pictures\002 Unsplash\photo-1429041966141-44d228a4277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036"/>
          <a:stretch/>
        </p:blipFill>
        <p:spPr bwMode="auto">
          <a:xfrm>
            <a:off x="13" y="1"/>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4350917" y="66858"/>
            <a:ext cx="4572000" cy="1685077"/>
          </a:xfrm>
          <a:prstGeom prst="rect">
            <a:avLst/>
          </a:prstGeom>
          <a:noFill/>
        </p:spPr>
        <p:txBody>
          <a:bodyPr>
            <a:spAutoFit/>
          </a:bodyPr>
          <a:lstStyle/>
          <a:p>
            <a:pPr>
              <a:lnSpc>
                <a:spcPct val="115000"/>
              </a:lnSpc>
            </a:pPr>
            <a:r>
              <a:rPr lang="en-US" b="1" i="1" dirty="0" smtClean="0">
                <a:solidFill>
                  <a:prstClr val="black"/>
                </a:solidFill>
                <a:ea typeface="SimSun"/>
                <a:cs typeface="Times New Roman"/>
              </a:rPr>
              <a:t>11:6</a:t>
            </a:r>
            <a:r>
              <a:rPr lang="es-ES" b="1" i="1" dirty="0">
                <a:solidFill>
                  <a:prstClr val="black"/>
                </a:solidFill>
              </a:rPr>
              <a:t/>
            </a:r>
            <a:br>
              <a:rPr lang="es-ES" b="1" i="1" dirty="0">
                <a:solidFill>
                  <a:prstClr val="black"/>
                </a:solidFill>
              </a:rPr>
            </a:br>
            <a:r>
              <a:rPr lang="es-ES" b="1" i="1" dirty="0">
                <a:solidFill>
                  <a:prstClr val="black"/>
                </a:solidFill>
              </a:rPr>
              <a:t>Y años después, harán alianza, y </a:t>
            </a:r>
            <a:r>
              <a:rPr lang="es-ES" b="1" i="1" u="sng" dirty="0">
                <a:solidFill>
                  <a:prstClr val="black"/>
                </a:solidFill>
              </a:rPr>
              <a:t>la hija del rey del sur </a:t>
            </a:r>
            <a:r>
              <a:rPr lang="es-ES" b="1" i="1" dirty="0">
                <a:solidFill>
                  <a:prstClr val="black"/>
                </a:solidFill>
              </a:rPr>
              <a:t>vendrá al rey del norte para hacer el pacto. Pero ella no retendrá su posición de poder, ni él permanecerá con su poder</a:t>
            </a:r>
          </a:p>
        </p:txBody>
      </p:sp>
      <p:sp>
        <p:nvSpPr>
          <p:cNvPr id="49" name="TextBox 48"/>
          <p:cNvSpPr txBox="1"/>
          <p:nvPr/>
        </p:nvSpPr>
        <p:spPr>
          <a:xfrm>
            <a:off x="386258" y="3803803"/>
            <a:ext cx="1107996" cy="523220"/>
          </a:xfrm>
          <a:prstGeom prst="rect">
            <a:avLst/>
          </a:prstGeom>
          <a:solidFill>
            <a:schemeClr val="tx1"/>
          </a:solidFill>
        </p:spPr>
        <p:txBody>
          <a:bodyPr wrap="none" rtlCol="0">
            <a:spAutoFit/>
          </a:bodyPr>
          <a:lstStyle/>
          <a:p>
            <a:r>
              <a:rPr lang="en-US" sz="2800" dirty="0">
                <a:solidFill>
                  <a:srgbClr val="FFFF00"/>
                </a:solidFill>
              </a:rPr>
              <a:t>Daniel</a:t>
            </a:r>
          </a:p>
        </p:txBody>
      </p:sp>
      <p:sp>
        <p:nvSpPr>
          <p:cNvPr id="50" name="TextBox 49"/>
          <p:cNvSpPr txBox="1"/>
          <p:nvPr/>
        </p:nvSpPr>
        <p:spPr>
          <a:xfrm rot="20661328">
            <a:off x="4836682" y="2609706"/>
            <a:ext cx="2218877" cy="369332"/>
          </a:xfrm>
          <a:prstGeom prst="rect">
            <a:avLst/>
          </a:prstGeom>
          <a:noFill/>
        </p:spPr>
        <p:txBody>
          <a:bodyPr wrap="none" rtlCol="0">
            <a:spAutoFit/>
          </a:bodyPr>
          <a:lstStyle/>
          <a:p>
            <a:r>
              <a:rPr lang="en-US" dirty="0">
                <a:solidFill>
                  <a:prstClr val="black"/>
                </a:solidFill>
              </a:rPr>
              <a:t>400+ </a:t>
            </a:r>
            <a:r>
              <a:rPr lang="en-US" dirty="0" err="1" smtClean="0">
                <a:solidFill>
                  <a:prstClr val="black"/>
                </a:solidFill>
              </a:rPr>
              <a:t>Años</a:t>
            </a:r>
            <a:r>
              <a:rPr lang="en-US" dirty="0" smtClean="0">
                <a:solidFill>
                  <a:prstClr val="black"/>
                </a:solidFill>
              </a:rPr>
              <a:t> de </a:t>
            </a:r>
            <a:r>
              <a:rPr lang="en-US" dirty="0" err="1" smtClean="0">
                <a:solidFill>
                  <a:prstClr val="black"/>
                </a:solidFill>
              </a:rPr>
              <a:t>silencio</a:t>
            </a:r>
            <a:endParaRPr lang="en-US" dirty="0">
              <a:solidFill>
                <a:prstClr val="black"/>
              </a:solidFill>
            </a:endParaRPr>
          </a:p>
        </p:txBody>
      </p:sp>
      <p:pic>
        <p:nvPicPr>
          <p:cNvPr id="51" name="Picture 2" descr="O:\Images\Life-Scribes-Scrolls-Reading-Bible History\scroll-ro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258" y="3436821"/>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516844" y="3452508"/>
            <a:ext cx="905825"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11</a:t>
            </a:r>
            <a:endParaRPr lang="en-US" sz="1100" dirty="0">
              <a:solidFill>
                <a:prstClr val="black"/>
              </a:solidFill>
              <a:latin typeface="Arial" panose="020B0604020202020204" pitchFamily="34" charset="0"/>
              <a:cs typeface="Arial" panose="020B0604020202020204" pitchFamily="34" charset="0"/>
            </a:endParaRPr>
          </a:p>
        </p:txBody>
      </p:sp>
      <p:cxnSp>
        <p:nvCxnSpPr>
          <p:cNvPr id="53" name="Straight Connector 52"/>
          <p:cNvCxnSpPr/>
          <p:nvPr/>
        </p:nvCxnSpPr>
        <p:spPr>
          <a:xfrm>
            <a:off x="2494611" y="5486400"/>
            <a:ext cx="493776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442200" y="1797050"/>
            <a:ext cx="6350" cy="368935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4254" y="3803803"/>
            <a:ext cx="463101" cy="807380"/>
          </a:xfrm>
          <a:prstGeom prst="rect">
            <a:avLst/>
          </a:prstGeom>
        </p:spPr>
      </p:pic>
      <p:sp>
        <p:nvSpPr>
          <p:cNvPr id="56" name="TextBox 55"/>
          <p:cNvSpPr txBox="1"/>
          <p:nvPr/>
        </p:nvSpPr>
        <p:spPr>
          <a:xfrm>
            <a:off x="1574359" y="4611183"/>
            <a:ext cx="611065" cy="276999"/>
          </a:xfrm>
          <a:prstGeom prst="rect">
            <a:avLst/>
          </a:prstGeom>
          <a:solidFill>
            <a:schemeClr val="tx1"/>
          </a:solidFill>
        </p:spPr>
        <p:txBody>
          <a:bodyPr wrap="none" rtlCol="0">
            <a:spAutoFit/>
          </a:bodyPr>
          <a:lstStyle/>
          <a:p>
            <a:r>
              <a:rPr lang="en-US" sz="1200" dirty="0" smtClean="0">
                <a:solidFill>
                  <a:schemeClr val="bg1"/>
                </a:solidFill>
              </a:rPr>
              <a:t>536 </a:t>
            </a:r>
            <a:r>
              <a:rPr lang="en-US" sz="1200" dirty="0" err="1" smtClean="0">
                <a:solidFill>
                  <a:schemeClr val="bg1"/>
                </a:solidFill>
              </a:rPr>
              <a:t>aC</a:t>
            </a:r>
            <a:endParaRPr lang="en-US" sz="1200" dirty="0">
              <a:solidFill>
                <a:schemeClr val="bg1"/>
              </a:solidFill>
            </a:endParaRPr>
          </a:p>
        </p:txBody>
      </p:sp>
      <p:cxnSp>
        <p:nvCxnSpPr>
          <p:cNvPr id="57" name="Straight Connector 56"/>
          <p:cNvCxnSpPr/>
          <p:nvPr/>
        </p:nvCxnSpPr>
        <p:spPr>
          <a:xfrm>
            <a:off x="2494611" y="5486400"/>
            <a:ext cx="51206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rot="16200000">
            <a:off x="1676795" y="3801611"/>
            <a:ext cx="2377126" cy="276999"/>
          </a:xfrm>
          <a:prstGeom prst="rect">
            <a:avLst/>
          </a:prstGeom>
          <a:solidFill>
            <a:schemeClr val="tx1"/>
          </a:solidFill>
        </p:spPr>
        <p:txBody>
          <a:bodyPr wrap="none" rtlCol="0">
            <a:spAutoFit/>
          </a:bodyPr>
          <a:lstStyle/>
          <a:p>
            <a:r>
              <a:rPr lang="en-US" sz="1200" dirty="0" err="1" smtClean="0">
                <a:solidFill>
                  <a:schemeClr val="bg1"/>
                </a:solidFill>
              </a:rPr>
              <a:t>Jerjes</a:t>
            </a:r>
            <a:r>
              <a:rPr lang="en-US" sz="1200" dirty="0" smtClean="0">
                <a:solidFill>
                  <a:schemeClr val="bg1"/>
                </a:solidFill>
              </a:rPr>
              <a:t> I invade a </a:t>
            </a:r>
            <a:r>
              <a:rPr lang="en-US" sz="1200" dirty="0" err="1" smtClean="0">
                <a:solidFill>
                  <a:schemeClr val="bg1"/>
                </a:solidFill>
              </a:rPr>
              <a:t>Grecia</a:t>
            </a:r>
            <a:r>
              <a:rPr lang="en-US" sz="1200" dirty="0" smtClean="0">
                <a:solidFill>
                  <a:schemeClr val="bg1"/>
                </a:solidFill>
              </a:rPr>
              <a:t> 480 </a:t>
            </a:r>
            <a:r>
              <a:rPr lang="en-US" sz="1200" dirty="0" err="1" smtClean="0">
                <a:solidFill>
                  <a:schemeClr val="bg1"/>
                </a:solidFill>
              </a:rPr>
              <a:t>aC</a:t>
            </a:r>
            <a:r>
              <a:rPr lang="en-US" sz="1200" dirty="0" smtClean="0">
                <a:solidFill>
                  <a:schemeClr val="bg1"/>
                </a:solidFill>
              </a:rPr>
              <a:t> 11:2</a:t>
            </a:r>
            <a:endParaRPr lang="en-US" sz="1200" dirty="0">
              <a:solidFill>
                <a:schemeClr val="bg1"/>
              </a:solidFill>
            </a:endParaRPr>
          </a:p>
        </p:txBody>
      </p:sp>
      <p:sp>
        <p:nvSpPr>
          <p:cNvPr id="59" name="TextBox 58"/>
          <p:cNvSpPr txBox="1"/>
          <p:nvPr/>
        </p:nvSpPr>
        <p:spPr>
          <a:xfrm>
            <a:off x="2440776" y="5209401"/>
            <a:ext cx="673582" cy="276999"/>
          </a:xfrm>
          <a:prstGeom prst="rect">
            <a:avLst/>
          </a:prstGeom>
          <a:solidFill>
            <a:schemeClr val="tx1"/>
          </a:solidFill>
        </p:spPr>
        <p:txBody>
          <a:bodyPr wrap="none" rtlCol="0">
            <a:spAutoFit/>
          </a:bodyPr>
          <a:lstStyle/>
          <a:p>
            <a:r>
              <a:rPr lang="en-US" sz="1200" dirty="0" smtClean="0">
                <a:solidFill>
                  <a:srgbClr val="FFFF00"/>
                </a:solidFill>
              </a:rPr>
              <a:t>56 </a:t>
            </a:r>
            <a:r>
              <a:rPr lang="en-US" sz="1200" dirty="0" err="1" smtClean="0">
                <a:solidFill>
                  <a:srgbClr val="FFFF00"/>
                </a:solidFill>
              </a:rPr>
              <a:t>años</a:t>
            </a:r>
            <a:endParaRPr lang="en-US" sz="1200" dirty="0">
              <a:solidFill>
                <a:srgbClr val="FFFF00"/>
              </a:solidFill>
            </a:endParaRPr>
          </a:p>
        </p:txBody>
      </p:sp>
      <p:cxnSp>
        <p:nvCxnSpPr>
          <p:cNvPr id="60" name="Straight Connector 59"/>
          <p:cNvCxnSpPr/>
          <p:nvPr/>
        </p:nvCxnSpPr>
        <p:spPr>
          <a:xfrm>
            <a:off x="2991566" y="3124863"/>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rot="16200000">
            <a:off x="2922649" y="3473020"/>
            <a:ext cx="2567434" cy="276999"/>
          </a:xfrm>
          <a:prstGeom prst="rect">
            <a:avLst/>
          </a:prstGeom>
          <a:solidFill>
            <a:schemeClr val="tx1"/>
          </a:solidFill>
        </p:spPr>
        <p:txBody>
          <a:bodyPr wrap="none" rtlCol="0">
            <a:spAutoFit/>
          </a:bodyPr>
          <a:lstStyle/>
          <a:p>
            <a:r>
              <a:rPr lang="en-US" sz="1200" dirty="0" smtClean="0">
                <a:solidFill>
                  <a:prstClr val="white"/>
                </a:solidFill>
              </a:rPr>
              <a:t>Alejandro </a:t>
            </a:r>
            <a:r>
              <a:rPr lang="en-US" sz="1200" dirty="0" err="1" smtClean="0">
                <a:solidFill>
                  <a:prstClr val="white"/>
                </a:solidFill>
              </a:rPr>
              <a:t>Magno</a:t>
            </a:r>
            <a:r>
              <a:rPr lang="en-US" sz="1200" dirty="0" smtClean="0">
                <a:solidFill>
                  <a:prstClr val="white"/>
                </a:solidFill>
              </a:rPr>
              <a:t> 336-323 </a:t>
            </a:r>
            <a:r>
              <a:rPr lang="en-US" sz="1200" dirty="0" err="1">
                <a:solidFill>
                  <a:prstClr val="white"/>
                </a:solidFill>
              </a:rPr>
              <a:t>a</a:t>
            </a:r>
            <a:r>
              <a:rPr lang="en-US" sz="1200" dirty="0" err="1" smtClean="0">
                <a:solidFill>
                  <a:prstClr val="white"/>
                </a:solidFill>
              </a:rPr>
              <a:t>C</a:t>
            </a:r>
            <a:r>
              <a:rPr lang="en-US" sz="1200" dirty="0" smtClean="0">
                <a:solidFill>
                  <a:prstClr val="white"/>
                </a:solidFill>
              </a:rPr>
              <a:t> – 11:3-4</a:t>
            </a:r>
            <a:endParaRPr lang="en-US" sz="1200" dirty="0">
              <a:solidFill>
                <a:prstClr val="white"/>
              </a:solidFill>
            </a:endParaRPr>
          </a:p>
        </p:txBody>
      </p:sp>
      <p:cxnSp>
        <p:nvCxnSpPr>
          <p:cNvPr id="62" name="Straight Connector 61"/>
          <p:cNvCxnSpPr/>
          <p:nvPr/>
        </p:nvCxnSpPr>
        <p:spPr>
          <a:xfrm>
            <a:off x="4344567" y="3150047"/>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3709502" y="5201449"/>
            <a:ext cx="752129" cy="276999"/>
          </a:xfrm>
          <a:prstGeom prst="rect">
            <a:avLst/>
          </a:prstGeom>
          <a:solidFill>
            <a:schemeClr val="tx1"/>
          </a:solidFill>
        </p:spPr>
        <p:txBody>
          <a:bodyPr wrap="none" rtlCol="0">
            <a:spAutoFit/>
          </a:bodyPr>
          <a:lstStyle/>
          <a:p>
            <a:r>
              <a:rPr lang="en-US" sz="1200" dirty="0" smtClean="0">
                <a:solidFill>
                  <a:srgbClr val="FFFF00"/>
                </a:solidFill>
              </a:rPr>
              <a:t>200 </a:t>
            </a:r>
            <a:r>
              <a:rPr lang="en-US" sz="1200" dirty="0" err="1" smtClean="0">
                <a:solidFill>
                  <a:srgbClr val="FFFF00"/>
                </a:solidFill>
              </a:rPr>
              <a:t>años</a:t>
            </a:r>
            <a:endParaRPr lang="en-US" sz="1200" dirty="0">
              <a:solidFill>
                <a:srgbClr val="FFFF00"/>
              </a:solidFill>
            </a:endParaRPr>
          </a:p>
        </p:txBody>
      </p:sp>
      <p:sp>
        <p:nvSpPr>
          <p:cNvPr id="64" name="Rectangle 63"/>
          <p:cNvSpPr/>
          <p:nvPr/>
        </p:nvSpPr>
        <p:spPr>
          <a:xfrm rot="16200000">
            <a:off x="3330108" y="3480954"/>
            <a:ext cx="2760018" cy="276999"/>
          </a:xfrm>
          <a:prstGeom prst="rect">
            <a:avLst/>
          </a:prstGeom>
          <a:solidFill>
            <a:schemeClr val="tx1"/>
          </a:solidFill>
        </p:spPr>
        <p:txBody>
          <a:bodyPr wrap="square" rtlCol="0">
            <a:spAutoFit/>
          </a:bodyPr>
          <a:lstStyle/>
          <a:p>
            <a:r>
              <a:rPr lang="en-US" sz="1200" dirty="0" smtClean="0">
                <a:solidFill>
                  <a:schemeClr val="bg1"/>
                </a:solidFill>
              </a:rPr>
              <a:t>Seleuco </a:t>
            </a:r>
            <a:r>
              <a:rPr lang="en-US" sz="1200" dirty="0" err="1" smtClean="0">
                <a:solidFill>
                  <a:schemeClr val="bg1"/>
                </a:solidFill>
              </a:rPr>
              <a:t>Nicátor</a:t>
            </a:r>
            <a:r>
              <a:rPr lang="en-US" sz="1200" dirty="0" smtClean="0">
                <a:solidFill>
                  <a:schemeClr val="bg1"/>
                </a:solidFill>
              </a:rPr>
              <a:t> I 311-280 </a:t>
            </a:r>
            <a:r>
              <a:rPr lang="en-US" sz="1200" dirty="0" err="1" smtClean="0">
                <a:solidFill>
                  <a:schemeClr val="bg1"/>
                </a:solidFill>
              </a:rPr>
              <a:t>aC</a:t>
            </a:r>
            <a:r>
              <a:rPr lang="en-US" sz="1200" dirty="0" smtClean="0">
                <a:solidFill>
                  <a:schemeClr val="bg1"/>
                </a:solidFill>
              </a:rPr>
              <a:t> – 11:5</a:t>
            </a:r>
            <a:endParaRPr lang="en-US" sz="1200" dirty="0">
              <a:solidFill>
                <a:schemeClr val="bg1"/>
              </a:solidFill>
            </a:endParaRPr>
          </a:p>
        </p:txBody>
      </p:sp>
      <p:sp>
        <p:nvSpPr>
          <p:cNvPr id="65" name="TextBox 64"/>
          <p:cNvSpPr txBox="1"/>
          <p:nvPr/>
        </p:nvSpPr>
        <p:spPr>
          <a:xfrm>
            <a:off x="4461402" y="5195383"/>
            <a:ext cx="420308" cy="276999"/>
          </a:xfrm>
          <a:prstGeom prst="rect">
            <a:avLst/>
          </a:prstGeom>
          <a:solidFill>
            <a:schemeClr val="tx1"/>
          </a:solidFill>
        </p:spPr>
        <p:txBody>
          <a:bodyPr wrap="none" rtlCol="0">
            <a:spAutoFit/>
          </a:bodyPr>
          <a:lstStyle/>
          <a:p>
            <a:r>
              <a:rPr lang="en-US" sz="1200" dirty="0" smtClean="0">
                <a:solidFill>
                  <a:srgbClr val="FFFF00"/>
                </a:solidFill>
              </a:rPr>
              <a:t>256</a:t>
            </a:r>
            <a:endParaRPr lang="en-US" sz="1200" dirty="0">
              <a:solidFill>
                <a:srgbClr val="FFFF00"/>
              </a:solidFill>
            </a:endParaRPr>
          </a:p>
        </p:txBody>
      </p:sp>
      <p:cxnSp>
        <p:nvCxnSpPr>
          <p:cNvPr id="66" name="Straight Connector 65"/>
          <p:cNvCxnSpPr/>
          <p:nvPr/>
        </p:nvCxnSpPr>
        <p:spPr>
          <a:xfrm>
            <a:off x="4851815" y="3152319"/>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851815" y="3152319"/>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922327" y="3147767"/>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rot="16200000">
            <a:off x="3782934" y="3391707"/>
            <a:ext cx="2760018" cy="461665"/>
          </a:xfrm>
          <a:prstGeom prst="rect">
            <a:avLst/>
          </a:prstGeom>
          <a:solidFill>
            <a:schemeClr val="tx1"/>
          </a:solidFill>
        </p:spPr>
        <p:txBody>
          <a:bodyPr wrap="square" rtlCol="0">
            <a:spAutoFit/>
          </a:bodyPr>
          <a:lstStyle/>
          <a:p>
            <a:r>
              <a:rPr lang="en-US" sz="1200" dirty="0" err="1" smtClean="0">
                <a:solidFill>
                  <a:prstClr val="white"/>
                </a:solidFill>
              </a:rPr>
              <a:t>Hija</a:t>
            </a:r>
            <a:r>
              <a:rPr lang="en-US" sz="1200" dirty="0" smtClean="0">
                <a:solidFill>
                  <a:prstClr val="white"/>
                </a:solidFill>
              </a:rPr>
              <a:t> del Sur se </a:t>
            </a:r>
            <a:r>
              <a:rPr lang="en-US" sz="1200" dirty="0" err="1" smtClean="0">
                <a:solidFill>
                  <a:prstClr val="white"/>
                </a:solidFill>
              </a:rPr>
              <a:t>casó</a:t>
            </a:r>
            <a:r>
              <a:rPr lang="en-US" sz="1200" dirty="0" smtClean="0">
                <a:solidFill>
                  <a:prstClr val="white"/>
                </a:solidFill>
              </a:rPr>
              <a:t> con </a:t>
            </a:r>
            <a:r>
              <a:rPr lang="en-US" sz="1200" dirty="0" err="1" smtClean="0">
                <a:solidFill>
                  <a:prstClr val="white"/>
                </a:solidFill>
              </a:rPr>
              <a:t>rey</a:t>
            </a:r>
            <a:r>
              <a:rPr lang="en-US" sz="1200" dirty="0" smtClean="0">
                <a:solidFill>
                  <a:prstClr val="white"/>
                </a:solidFill>
              </a:rPr>
              <a:t> del </a:t>
            </a:r>
            <a:r>
              <a:rPr lang="en-US" sz="1200" dirty="0" err="1" smtClean="0">
                <a:solidFill>
                  <a:prstClr val="white"/>
                </a:solidFill>
              </a:rPr>
              <a:t>norte</a:t>
            </a:r>
            <a:r>
              <a:rPr lang="en-US" sz="1200" dirty="0" smtClean="0">
                <a:solidFill>
                  <a:prstClr val="white"/>
                </a:solidFill>
              </a:rPr>
              <a:t> </a:t>
            </a:r>
            <a:br>
              <a:rPr lang="en-US" sz="1200" dirty="0" smtClean="0">
                <a:solidFill>
                  <a:prstClr val="white"/>
                </a:solidFill>
              </a:rPr>
            </a:br>
            <a:r>
              <a:rPr lang="en-US" sz="1200" dirty="0" smtClean="0">
                <a:solidFill>
                  <a:prstClr val="white"/>
                </a:solidFill>
              </a:rPr>
              <a:t>246 </a:t>
            </a:r>
            <a:r>
              <a:rPr lang="en-US" sz="1200" dirty="0" err="1" smtClean="0">
                <a:solidFill>
                  <a:prstClr val="white"/>
                </a:solidFill>
              </a:rPr>
              <a:t>aC</a:t>
            </a:r>
            <a:r>
              <a:rPr lang="en-US" sz="1200" dirty="0" smtClean="0">
                <a:solidFill>
                  <a:prstClr val="white"/>
                </a:solidFill>
              </a:rPr>
              <a:t> – 11:6</a:t>
            </a:r>
            <a:endParaRPr lang="en-US" sz="1200" dirty="0">
              <a:solidFill>
                <a:prstClr val="white"/>
              </a:solidFill>
            </a:endParaRPr>
          </a:p>
        </p:txBody>
      </p:sp>
      <p:sp>
        <p:nvSpPr>
          <p:cNvPr id="25" name="TextBox 24"/>
          <p:cNvSpPr txBox="1"/>
          <p:nvPr/>
        </p:nvSpPr>
        <p:spPr>
          <a:xfrm>
            <a:off x="4973468" y="5201448"/>
            <a:ext cx="420308" cy="276999"/>
          </a:xfrm>
          <a:prstGeom prst="rect">
            <a:avLst/>
          </a:prstGeom>
          <a:solidFill>
            <a:schemeClr val="tx1"/>
          </a:solidFill>
        </p:spPr>
        <p:txBody>
          <a:bodyPr wrap="none" rtlCol="0">
            <a:spAutoFit/>
          </a:bodyPr>
          <a:lstStyle/>
          <a:p>
            <a:r>
              <a:rPr lang="en-US" sz="1200" dirty="0" smtClean="0">
                <a:solidFill>
                  <a:srgbClr val="FFFF00"/>
                </a:solidFill>
              </a:rPr>
              <a:t>290</a:t>
            </a:r>
            <a:endParaRPr lang="en-US" sz="1200" dirty="0">
              <a:solidFill>
                <a:srgbClr val="FFFF00"/>
              </a:solidFill>
            </a:endParaRPr>
          </a:p>
        </p:txBody>
      </p:sp>
    </p:spTree>
    <p:extLst>
      <p:ext uri="{BB962C8B-B14F-4D97-AF65-F5344CB8AC3E}">
        <p14:creationId xmlns:p14="http://schemas.microsoft.com/office/powerpoint/2010/main" val="304345084"/>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4270" y="1621800"/>
            <a:ext cx="8643505" cy="3416320"/>
          </a:xfrm>
          <a:prstGeom prst="rect">
            <a:avLst/>
          </a:prstGeom>
        </p:spPr>
        <p:txBody>
          <a:bodyPr wrap="square">
            <a:spAutoFit/>
          </a:bodyPr>
          <a:lstStyle/>
          <a:p>
            <a:r>
              <a:rPr lang="en-US" b="1" i="1" dirty="0" err="1" smtClean="0"/>
              <a:t>vv</a:t>
            </a:r>
            <a:r>
              <a:rPr lang="en-US" b="1" i="1" dirty="0" smtClean="0"/>
              <a:t> </a:t>
            </a:r>
            <a:r>
              <a:rPr lang="en-US" b="1" i="1" dirty="0"/>
              <a:t>7-8</a:t>
            </a:r>
          </a:p>
          <a:p>
            <a:r>
              <a:rPr lang="es-ES" b="1" i="1" dirty="0" smtClean="0"/>
              <a:t>Vendrá </a:t>
            </a:r>
            <a:r>
              <a:rPr lang="es-ES" b="1" i="1" dirty="0"/>
              <a:t>contra el ejército y entrará en la fortaleza del rey del norte, y luchará con ellos y prevalecerá. </a:t>
            </a:r>
            <a:r>
              <a:rPr lang="es-ES" b="1" i="1" dirty="0" smtClean="0"/>
              <a:t>Aun </a:t>
            </a:r>
            <a:r>
              <a:rPr lang="es-ES" b="1" i="1" dirty="0"/>
              <a:t>sus dioses, sus imágenes fundidas y sus vasijas preciosas de plata y de oro los tomará y se los llevará a Egipto, y por algunos años él se mantendrá lejos del rey del norte. </a:t>
            </a:r>
            <a:endParaRPr lang="es-ES" b="1" i="1" dirty="0" smtClean="0"/>
          </a:p>
          <a:p>
            <a:endParaRPr lang="en-US" dirty="0"/>
          </a:p>
          <a:p>
            <a:pPr marL="285750" indent="-285750">
              <a:buFontTx/>
              <a:buChar char="-"/>
            </a:pPr>
            <a:r>
              <a:rPr lang="es-ES" dirty="0" smtClean="0"/>
              <a:t>Ptolomeo </a:t>
            </a:r>
            <a:r>
              <a:rPr lang="es-ES" dirty="0"/>
              <a:t>III (hermano de Berenice) derrota victoriosamente a </a:t>
            </a:r>
            <a:r>
              <a:rPr lang="es-ES" dirty="0" err="1"/>
              <a:t>Seleuco</a:t>
            </a:r>
            <a:r>
              <a:rPr lang="es-ES" dirty="0"/>
              <a:t> II para capturar Antioquía y marchó hasta Bactriana y también derrotó a la armada </a:t>
            </a:r>
            <a:r>
              <a:rPr lang="es-ES" dirty="0" err="1"/>
              <a:t>seléucida</a:t>
            </a:r>
            <a:r>
              <a:rPr lang="es-ES" dirty="0"/>
              <a:t> en el Egeo, recuperando las antiguas conquistas de su padre en Asia Menor</a:t>
            </a:r>
            <a:r>
              <a:rPr lang="es-ES" dirty="0" smtClean="0"/>
              <a:t>.</a:t>
            </a:r>
          </a:p>
          <a:p>
            <a:endParaRPr lang="es-ES" dirty="0" smtClean="0"/>
          </a:p>
          <a:p>
            <a:r>
              <a:rPr lang="es-ES" dirty="0" smtClean="0"/>
              <a:t> </a:t>
            </a:r>
            <a:r>
              <a:rPr lang="es-ES" dirty="0"/>
              <a:t>Ptolomeo </a:t>
            </a:r>
            <a:r>
              <a:rPr lang="es-ES" dirty="0" smtClean="0"/>
              <a:t>III más adelante </a:t>
            </a:r>
            <a:r>
              <a:rPr lang="es-ES" dirty="0"/>
              <a:t>recuperó los tesoros que habían sido saqueados de Egipto en tiempos de </a:t>
            </a:r>
            <a:r>
              <a:rPr lang="es-ES" dirty="0" err="1"/>
              <a:t>Cambises</a:t>
            </a:r>
            <a:r>
              <a:rPr lang="es-ES" dirty="0"/>
              <a:t>.</a:t>
            </a:r>
            <a:endParaRPr lang="en-US" dirty="0"/>
          </a:p>
        </p:txBody>
      </p:sp>
      <p:sp>
        <p:nvSpPr>
          <p:cNvPr id="4" name="Rectangle 3"/>
          <p:cNvSpPr/>
          <p:nvPr/>
        </p:nvSpPr>
        <p:spPr>
          <a:xfrm>
            <a:off x="1011886" y="1642363"/>
            <a:ext cx="3008709" cy="369332"/>
          </a:xfrm>
          <a:prstGeom prst="rect">
            <a:avLst/>
          </a:prstGeom>
        </p:spPr>
        <p:txBody>
          <a:bodyPr wrap="none">
            <a:spAutoFit/>
          </a:bodyPr>
          <a:lstStyle/>
          <a:p>
            <a:pPr lvl="0"/>
            <a:r>
              <a:rPr lang="en-US" dirty="0"/>
              <a:t>(246 – 241 </a:t>
            </a:r>
            <a:r>
              <a:rPr lang="en-US" dirty="0" err="1" smtClean="0"/>
              <a:t>aC</a:t>
            </a:r>
            <a:r>
              <a:rPr lang="en-US" dirty="0" smtClean="0"/>
              <a:t> 3</a:t>
            </a:r>
            <a:r>
              <a:rPr lang="en-US" baseline="30000" dirty="0" smtClean="0"/>
              <a:t>ra</a:t>
            </a:r>
            <a:r>
              <a:rPr lang="en-US" dirty="0" smtClean="0"/>
              <a:t> Guerra </a:t>
            </a:r>
            <a:r>
              <a:rPr lang="en-US" dirty="0" err="1" smtClean="0"/>
              <a:t>Siria</a:t>
            </a:r>
            <a:r>
              <a:rPr lang="en-US" dirty="0" smtClean="0"/>
              <a:t>)</a:t>
            </a:r>
            <a:endParaRPr lang="en-US" dirty="0"/>
          </a:p>
        </p:txBody>
      </p:sp>
      <p:sp>
        <p:nvSpPr>
          <p:cNvPr id="8" name="Rectangle 7"/>
          <p:cNvSpPr/>
          <p:nvPr/>
        </p:nvSpPr>
        <p:spPr>
          <a:xfrm>
            <a:off x="6806903" y="1301172"/>
            <a:ext cx="1399742" cy="646331"/>
          </a:xfrm>
          <a:prstGeom prst="rect">
            <a:avLst/>
          </a:prstGeom>
        </p:spPr>
        <p:txBody>
          <a:bodyPr wrap="none">
            <a:spAutoFit/>
          </a:bodyPr>
          <a:lstStyle/>
          <a:p>
            <a:r>
              <a:rPr lang="en-US" dirty="0" err="1"/>
              <a:t>Selucus</a:t>
            </a:r>
            <a:r>
              <a:rPr lang="en-US" dirty="0"/>
              <a:t> II</a:t>
            </a:r>
          </a:p>
          <a:p>
            <a:r>
              <a:rPr lang="en-US" dirty="0"/>
              <a:t>(246-226 </a:t>
            </a:r>
            <a:r>
              <a:rPr lang="en-US" dirty="0" err="1" smtClean="0"/>
              <a:t>aC</a:t>
            </a:r>
            <a:r>
              <a:rPr lang="en-US" dirty="0"/>
              <a:t>)</a:t>
            </a:r>
          </a:p>
        </p:txBody>
      </p:sp>
      <p:pic>
        <p:nvPicPr>
          <p:cNvPr id="10" name="Picture 9"/>
          <p:cNvPicPr/>
          <p:nvPr/>
        </p:nvPicPr>
        <p:blipFill>
          <a:blip r:embed="rId3" cstate="print">
            <a:extLst>
              <a:ext uri="{28A0092B-C50C-407E-A947-70E740481C1C}">
                <a14:useLocalDpi xmlns:a14="http://schemas.microsoft.com/office/drawing/2010/main" val="0"/>
              </a:ext>
            </a:extLst>
          </a:blip>
          <a:stretch>
            <a:fillRect/>
          </a:stretch>
        </p:blipFill>
        <p:spPr>
          <a:xfrm>
            <a:off x="313036" y="388339"/>
            <a:ext cx="1124975" cy="1122225"/>
          </a:xfrm>
          <a:prstGeom prst="rect">
            <a:avLst/>
          </a:prstGeom>
        </p:spPr>
      </p:pic>
      <p:sp>
        <p:nvSpPr>
          <p:cNvPr id="11" name="Rectangle 10"/>
          <p:cNvSpPr/>
          <p:nvPr/>
        </p:nvSpPr>
        <p:spPr>
          <a:xfrm>
            <a:off x="1533431" y="635800"/>
            <a:ext cx="1399742" cy="646331"/>
          </a:xfrm>
          <a:prstGeom prst="rect">
            <a:avLst/>
          </a:prstGeom>
        </p:spPr>
        <p:txBody>
          <a:bodyPr wrap="none">
            <a:spAutoFit/>
          </a:bodyPr>
          <a:lstStyle/>
          <a:p>
            <a:r>
              <a:rPr lang="en-US" dirty="0" err="1" smtClean="0"/>
              <a:t>Ptolomeo</a:t>
            </a:r>
            <a:r>
              <a:rPr lang="en-US" dirty="0" smtClean="0"/>
              <a:t> </a:t>
            </a:r>
            <a:r>
              <a:rPr lang="en-US" dirty="0"/>
              <a:t>III </a:t>
            </a:r>
          </a:p>
          <a:p>
            <a:r>
              <a:rPr lang="en-US" dirty="0"/>
              <a:t>(246-221 </a:t>
            </a:r>
            <a:r>
              <a:rPr lang="en-US" dirty="0" err="1" smtClean="0"/>
              <a:t>aC</a:t>
            </a:r>
            <a:r>
              <a:rPr lang="en-US" dirty="0"/>
              <a:t>)</a:t>
            </a:r>
          </a:p>
        </p:txBody>
      </p:sp>
      <p:pic>
        <p:nvPicPr>
          <p:cNvPr id="13" name="Picture 12"/>
          <p:cNvPicPr/>
          <p:nvPr/>
        </p:nvPicPr>
        <p:blipFill>
          <a:blip r:embed="rId4" cstate="print">
            <a:extLst>
              <a:ext uri="{28A0092B-C50C-407E-A947-70E740481C1C}">
                <a14:useLocalDpi xmlns:a14="http://schemas.microsoft.com/office/drawing/2010/main" val="0"/>
              </a:ext>
            </a:extLst>
          </a:blip>
          <a:stretch>
            <a:fillRect/>
          </a:stretch>
        </p:blipFill>
        <p:spPr>
          <a:xfrm>
            <a:off x="6283878" y="263089"/>
            <a:ext cx="1046050" cy="1019042"/>
          </a:xfrm>
          <a:prstGeom prst="rect">
            <a:avLst/>
          </a:prstGeom>
        </p:spPr>
      </p:pic>
      <p:sp>
        <p:nvSpPr>
          <p:cNvPr id="7" name="Rectangle 6"/>
          <p:cNvSpPr/>
          <p:nvPr/>
        </p:nvSpPr>
        <p:spPr>
          <a:xfrm>
            <a:off x="4082995" y="172445"/>
            <a:ext cx="2518935" cy="1477328"/>
          </a:xfrm>
          <a:prstGeom prst="rect">
            <a:avLst/>
          </a:prstGeom>
        </p:spPr>
        <p:txBody>
          <a:bodyPr wrap="square">
            <a:spAutoFit/>
          </a:bodyPr>
          <a:lstStyle/>
          <a:p>
            <a:r>
              <a:rPr lang="en-US" dirty="0" smtClean="0"/>
              <a:t>(Seleuco </a:t>
            </a:r>
            <a:r>
              <a:rPr lang="en-US" dirty="0"/>
              <a:t>II </a:t>
            </a:r>
            <a:r>
              <a:rPr lang="en-US" dirty="0" err="1" smtClean="0"/>
              <a:t>hjio</a:t>
            </a:r>
            <a:r>
              <a:rPr lang="en-US" dirty="0" smtClean="0"/>
              <a:t> de </a:t>
            </a:r>
            <a:r>
              <a:rPr lang="en-US" dirty="0" err="1" smtClean="0"/>
              <a:t>Laodice</a:t>
            </a:r>
            <a:r>
              <a:rPr lang="en-US" dirty="0" smtClean="0"/>
              <a:t> </a:t>
            </a:r>
            <a:r>
              <a:rPr lang="en-US" dirty="0" err="1" smtClean="0"/>
              <a:t>quien</a:t>
            </a:r>
            <a:r>
              <a:rPr lang="en-US" dirty="0" smtClean="0"/>
              <a:t> </a:t>
            </a:r>
            <a:r>
              <a:rPr lang="en-US" dirty="0" err="1" smtClean="0"/>
              <a:t>había</a:t>
            </a:r>
            <a:r>
              <a:rPr lang="en-US" dirty="0" smtClean="0"/>
              <a:t> </a:t>
            </a:r>
            <a:r>
              <a:rPr lang="en-US" dirty="0" err="1" smtClean="0"/>
              <a:t>envenenado</a:t>
            </a:r>
            <a:r>
              <a:rPr lang="en-US" dirty="0" smtClean="0"/>
              <a:t> a </a:t>
            </a:r>
            <a:r>
              <a:rPr lang="en-US" dirty="0" err="1" smtClean="0"/>
              <a:t>Ptolomeo</a:t>
            </a:r>
            <a:r>
              <a:rPr lang="en-US" dirty="0" smtClean="0"/>
              <a:t> </a:t>
            </a:r>
            <a:r>
              <a:rPr lang="en-US" dirty="0"/>
              <a:t>II </a:t>
            </a:r>
            <a:r>
              <a:rPr lang="en-US" dirty="0" smtClean="0"/>
              <a:t>y </a:t>
            </a:r>
            <a:r>
              <a:rPr lang="en-US" dirty="0"/>
              <a:t>Berenice </a:t>
            </a:r>
            <a:r>
              <a:rPr lang="en-US" dirty="0" smtClean="0"/>
              <a:t>y el </a:t>
            </a:r>
            <a:r>
              <a:rPr lang="en-US" dirty="0" err="1" smtClean="0"/>
              <a:t>hijo</a:t>
            </a:r>
            <a:r>
              <a:rPr lang="en-US" dirty="0" smtClean="0"/>
              <a:t> de </a:t>
            </a:r>
            <a:r>
              <a:rPr lang="en-US" dirty="0" err="1" smtClean="0"/>
              <a:t>ellos</a:t>
            </a:r>
            <a:r>
              <a:rPr lang="en-US" dirty="0" smtClean="0"/>
              <a:t>) </a:t>
            </a:r>
            <a:endParaRPr lang="en-US" dirty="0"/>
          </a:p>
        </p:txBody>
      </p:sp>
    </p:spTree>
    <p:extLst>
      <p:ext uri="{BB962C8B-B14F-4D97-AF65-F5344CB8AC3E}">
        <p14:creationId xmlns:p14="http://schemas.microsoft.com/office/powerpoint/2010/main" val="2114383500"/>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81284" y="1621800"/>
            <a:ext cx="6786491" cy="1477328"/>
          </a:xfrm>
          <a:prstGeom prst="rect">
            <a:avLst/>
          </a:prstGeom>
        </p:spPr>
        <p:txBody>
          <a:bodyPr wrap="square">
            <a:spAutoFit/>
          </a:bodyPr>
          <a:lstStyle/>
          <a:p>
            <a:r>
              <a:rPr lang="en-US" b="1" i="1" dirty="0" smtClean="0">
                <a:solidFill>
                  <a:prstClr val="black"/>
                </a:solidFill>
              </a:rPr>
              <a:t>V 9</a:t>
            </a:r>
            <a:endParaRPr lang="en-US" b="1" i="1" dirty="0">
              <a:solidFill>
                <a:prstClr val="black"/>
              </a:solidFill>
            </a:endParaRPr>
          </a:p>
          <a:p>
            <a:r>
              <a:rPr lang="es-ES" b="1" dirty="0"/>
              <a:t>Y este entrará en el reino del rey del sur, y luego se volverá a su tierra. </a:t>
            </a:r>
            <a:endParaRPr lang="es-ES" b="1" dirty="0" smtClean="0"/>
          </a:p>
          <a:p>
            <a:endParaRPr lang="en-US" b="1" dirty="0"/>
          </a:p>
          <a:p>
            <a:r>
              <a:rPr lang="en-US" dirty="0"/>
              <a:t> – </a:t>
            </a:r>
            <a:r>
              <a:rPr lang="en-US" dirty="0" smtClean="0"/>
              <a:t>Seleuco </a:t>
            </a:r>
            <a:r>
              <a:rPr lang="en-US" dirty="0"/>
              <a:t>II </a:t>
            </a:r>
            <a:r>
              <a:rPr lang="en-US" dirty="0" err="1" smtClean="0"/>
              <a:t>contraataca</a:t>
            </a:r>
            <a:r>
              <a:rPr lang="en-US" dirty="0" smtClean="0"/>
              <a:t> </a:t>
            </a:r>
            <a:r>
              <a:rPr lang="en-US" dirty="0" err="1" smtClean="0"/>
              <a:t>pero</a:t>
            </a:r>
            <a:r>
              <a:rPr lang="en-US" dirty="0" smtClean="0"/>
              <a:t> </a:t>
            </a:r>
            <a:r>
              <a:rPr lang="en-US" dirty="0" err="1" smtClean="0"/>
              <a:t>es</a:t>
            </a:r>
            <a:r>
              <a:rPr lang="en-US" dirty="0" smtClean="0"/>
              <a:t> </a:t>
            </a:r>
            <a:r>
              <a:rPr lang="en-US" dirty="0" err="1" smtClean="0"/>
              <a:t>derrotado</a:t>
            </a:r>
            <a:endParaRPr lang="en-US" dirty="0">
              <a:solidFill>
                <a:prstClr val="black"/>
              </a:solidFill>
            </a:endParaRPr>
          </a:p>
        </p:txBody>
      </p:sp>
      <p:sp>
        <p:nvSpPr>
          <p:cNvPr id="4" name="Rectangle 3"/>
          <p:cNvSpPr/>
          <p:nvPr/>
        </p:nvSpPr>
        <p:spPr>
          <a:xfrm>
            <a:off x="2653104" y="1624337"/>
            <a:ext cx="784189" cy="369332"/>
          </a:xfrm>
          <a:prstGeom prst="rect">
            <a:avLst/>
          </a:prstGeom>
        </p:spPr>
        <p:txBody>
          <a:bodyPr wrap="none">
            <a:spAutoFit/>
          </a:bodyPr>
          <a:lstStyle/>
          <a:p>
            <a:r>
              <a:rPr lang="en-US" dirty="0" smtClean="0">
                <a:solidFill>
                  <a:prstClr val="black"/>
                </a:solidFill>
              </a:rPr>
              <a:t>240aC</a:t>
            </a:r>
            <a:endParaRPr lang="en-US" dirty="0">
              <a:solidFill>
                <a:prstClr val="black"/>
              </a:solidFill>
            </a:endParaRPr>
          </a:p>
        </p:txBody>
      </p:sp>
      <p:sp>
        <p:nvSpPr>
          <p:cNvPr id="8" name="Rectangle 7"/>
          <p:cNvSpPr/>
          <p:nvPr/>
        </p:nvSpPr>
        <p:spPr>
          <a:xfrm>
            <a:off x="6806903" y="1301172"/>
            <a:ext cx="1399742" cy="646331"/>
          </a:xfrm>
          <a:prstGeom prst="rect">
            <a:avLst/>
          </a:prstGeom>
        </p:spPr>
        <p:txBody>
          <a:bodyPr wrap="none">
            <a:spAutoFit/>
          </a:bodyPr>
          <a:lstStyle/>
          <a:p>
            <a:r>
              <a:rPr lang="en-US" dirty="0" err="1">
                <a:solidFill>
                  <a:prstClr val="black"/>
                </a:solidFill>
              </a:rPr>
              <a:t>Selucus</a:t>
            </a:r>
            <a:r>
              <a:rPr lang="en-US" dirty="0">
                <a:solidFill>
                  <a:prstClr val="black"/>
                </a:solidFill>
              </a:rPr>
              <a:t> II</a:t>
            </a:r>
          </a:p>
          <a:p>
            <a:r>
              <a:rPr lang="en-US" dirty="0">
                <a:solidFill>
                  <a:prstClr val="black"/>
                </a:solidFill>
              </a:rPr>
              <a:t>(246-226 </a:t>
            </a:r>
            <a:r>
              <a:rPr lang="en-US" dirty="0" err="1" smtClean="0">
                <a:solidFill>
                  <a:prstClr val="black"/>
                </a:solidFill>
              </a:rPr>
              <a:t>aC</a:t>
            </a:r>
            <a:r>
              <a:rPr lang="en-US" dirty="0">
                <a:solidFill>
                  <a:prstClr val="black"/>
                </a:solidFill>
              </a:rPr>
              <a:t>)</a:t>
            </a:r>
          </a:p>
        </p:txBody>
      </p:sp>
      <p:pic>
        <p:nvPicPr>
          <p:cNvPr id="10" name="Picture 9"/>
          <p:cNvPicPr/>
          <p:nvPr/>
        </p:nvPicPr>
        <p:blipFill>
          <a:blip r:embed="rId3" cstate="print">
            <a:extLst>
              <a:ext uri="{28A0092B-C50C-407E-A947-70E740481C1C}">
                <a14:useLocalDpi xmlns:a14="http://schemas.microsoft.com/office/drawing/2010/main" val="0"/>
              </a:ext>
            </a:extLst>
          </a:blip>
          <a:stretch>
            <a:fillRect/>
          </a:stretch>
        </p:blipFill>
        <p:spPr>
          <a:xfrm>
            <a:off x="2090616" y="3099128"/>
            <a:ext cx="1124975" cy="1122225"/>
          </a:xfrm>
          <a:prstGeom prst="rect">
            <a:avLst/>
          </a:prstGeom>
        </p:spPr>
      </p:pic>
      <p:sp>
        <p:nvSpPr>
          <p:cNvPr id="11" name="Rectangle 10"/>
          <p:cNvSpPr/>
          <p:nvPr/>
        </p:nvSpPr>
        <p:spPr>
          <a:xfrm>
            <a:off x="2345327" y="4313872"/>
            <a:ext cx="1399742" cy="646331"/>
          </a:xfrm>
          <a:prstGeom prst="rect">
            <a:avLst/>
          </a:prstGeom>
        </p:spPr>
        <p:txBody>
          <a:bodyPr wrap="none">
            <a:spAutoFit/>
          </a:bodyPr>
          <a:lstStyle/>
          <a:p>
            <a:r>
              <a:rPr lang="en-US" dirty="0" err="1" smtClean="0">
                <a:solidFill>
                  <a:prstClr val="black"/>
                </a:solidFill>
              </a:rPr>
              <a:t>Ptolomeo</a:t>
            </a:r>
            <a:r>
              <a:rPr lang="en-US" dirty="0" smtClean="0">
                <a:solidFill>
                  <a:prstClr val="black"/>
                </a:solidFill>
              </a:rPr>
              <a:t> </a:t>
            </a:r>
            <a:r>
              <a:rPr lang="en-US" dirty="0">
                <a:solidFill>
                  <a:prstClr val="black"/>
                </a:solidFill>
              </a:rPr>
              <a:t>III </a:t>
            </a:r>
          </a:p>
          <a:p>
            <a:r>
              <a:rPr lang="en-US" dirty="0">
                <a:solidFill>
                  <a:prstClr val="black"/>
                </a:solidFill>
              </a:rPr>
              <a:t>(246-221 </a:t>
            </a:r>
            <a:r>
              <a:rPr lang="en-US" dirty="0" err="1" smtClean="0">
                <a:solidFill>
                  <a:prstClr val="black"/>
                </a:solidFill>
              </a:rPr>
              <a:t>aC</a:t>
            </a:r>
            <a:r>
              <a:rPr lang="en-US" dirty="0">
                <a:solidFill>
                  <a:prstClr val="black"/>
                </a:solidFill>
              </a:rPr>
              <a:t>)</a:t>
            </a:r>
          </a:p>
        </p:txBody>
      </p:sp>
      <p:pic>
        <p:nvPicPr>
          <p:cNvPr id="13" name="Picture 12"/>
          <p:cNvPicPr/>
          <p:nvPr/>
        </p:nvPicPr>
        <p:blipFill>
          <a:blip r:embed="rId4" cstate="print">
            <a:extLst>
              <a:ext uri="{28A0092B-C50C-407E-A947-70E740481C1C}">
                <a14:useLocalDpi xmlns:a14="http://schemas.microsoft.com/office/drawing/2010/main" val="0"/>
              </a:ext>
            </a:extLst>
          </a:blip>
          <a:stretch>
            <a:fillRect/>
          </a:stretch>
        </p:blipFill>
        <p:spPr>
          <a:xfrm>
            <a:off x="6806903" y="280325"/>
            <a:ext cx="1046050" cy="1019042"/>
          </a:xfrm>
          <a:prstGeom prst="rect">
            <a:avLst/>
          </a:prstGeom>
        </p:spPr>
      </p:pic>
      <p:sp>
        <p:nvSpPr>
          <p:cNvPr id="3" name="TextBox 2"/>
          <p:cNvSpPr txBox="1"/>
          <p:nvPr/>
        </p:nvSpPr>
        <p:spPr>
          <a:xfrm>
            <a:off x="3386080" y="110007"/>
            <a:ext cx="3588353" cy="923330"/>
          </a:xfrm>
          <a:prstGeom prst="rect">
            <a:avLst/>
          </a:prstGeom>
          <a:noFill/>
        </p:spPr>
        <p:txBody>
          <a:bodyPr wrap="square" rtlCol="0">
            <a:spAutoFit/>
          </a:bodyPr>
          <a:lstStyle/>
          <a:p>
            <a:r>
              <a:rPr lang="en-US" dirty="0"/>
              <a:t>(Seleuco II </a:t>
            </a:r>
            <a:r>
              <a:rPr lang="en-US" dirty="0" err="1"/>
              <a:t>hjio</a:t>
            </a:r>
            <a:r>
              <a:rPr lang="en-US" dirty="0"/>
              <a:t> de </a:t>
            </a:r>
            <a:r>
              <a:rPr lang="en-US" dirty="0" err="1"/>
              <a:t>Laodice</a:t>
            </a:r>
            <a:r>
              <a:rPr lang="en-US" dirty="0"/>
              <a:t> </a:t>
            </a:r>
            <a:r>
              <a:rPr lang="en-US" dirty="0" err="1"/>
              <a:t>quien</a:t>
            </a:r>
            <a:r>
              <a:rPr lang="en-US" dirty="0"/>
              <a:t> </a:t>
            </a:r>
            <a:r>
              <a:rPr lang="en-US" dirty="0" err="1"/>
              <a:t>había</a:t>
            </a:r>
            <a:r>
              <a:rPr lang="en-US" dirty="0"/>
              <a:t> </a:t>
            </a:r>
            <a:r>
              <a:rPr lang="en-US" dirty="0" err="1"/>
              <a:t>envenenado</a:t>
            </a:r>
            <a:r>
              <a:rPr lang="en-US" dirty="0"/>
              <a:t> a </a:t>
            </a:r>
            <a:r>
              <a:rPr lang="en-US" dirty="0" err="1"/>
              <a:t>Ptolomeo</a:t>
            </a:r>
            <a:r>
              <a:rPr lang="en-US" dirty="0"/>
              <a:t> II y Berenice y el </a:t>
            </a:r>
            <a:r>
              <a:rPr lang="en-US" dirty="0" err="1"/>
              <a:t>hijo</a:t>
            </a:r>
            <a:r>
              <a:rPr lang="en-US" dirty="0"/>
              <a:t> de </a:t>
            </a:r>
            <a:r>
              <a:rPr lang="en-US" dirty="0" err="1"/>
              <a:t>ellos</a:t>
            </a:r>
            <a:r>
              <a:rPr lang="en-US" dirty="0"/>
              <a:t>) </a:t>
            </a:r>
          </a:p>
        </p:txBody>
      </p:sp>
      <p:sp>
        <p:nvSpPr>
          <p:cNvPr id="12" name="TextBox 11"/>
          <p:cNvSpPr txBox="1"/>
          <p:nvPr/>
        </p:nvSpPr>
        <p:spPr>
          <a:xfrm>
            <a:off x="263042" y="1870558"/>
            <a:ext cx="950901" cy="246221"/>
          </a:xfrm>
          <a:prstGeom prst="rect">
            <a:avLst/>
          </a:prstGeom>
          <a:noFill/>
        </p:spPr>
        <p:txBody>
          <a:bodyPr wrap="none" rtlCol="0">
            <a:spAutoFit/>
          </a:bodyPr>
          <a:lstStyle/>
          <a:p>
            <a:r>
              <a:rPr lang="en-US" sz="1000" dirty="0" smtClean="0"/>
              <a:t>240 </a:t>
            </a:r>
            <a:r>
              <a:rPr lang="en-US" sz="1000" dirty="0" err="1" smtClean="0"/>
              <a:t>aC</a:t>
            </a:r>
            <a:r>
              <a:rPr lang="en-US" sz="1000" dirty="0" smtClean="0"/>
              <a:t> Nahum</a:t>
            </a:r>
            <a:endParaRPr lang="en-US" sz="1000" dirty="0"/>
          </a:p>
        </p:txBody>
      </p:sp>
      <p:pic>
        <p:nvPicPr>
          <p:cNvPr id="16" name="Picture 15"/>
          <p:cNvPicPr>
            <a:picLocks noChangeAspect="1"/>
          </p:cNvPicPr>
          <p:nvPr/>
        </p:nvPicPr>
        <p:blipFill>
          <a:blip r:embed="rId5"/>
          <a:stretch>
            <a:fillRect/>
          </a:stretch>
        </p:blipFill>
        <p:spPr>
          <a:xfrm>
            <a:off x="-2011680" y="2360464"/>
            <a:ext cx="3874837" cy="3196563"/>
          </a:xfrm>
          <a:prstGeom prst="rect">
            <a:avLst/>
          </a:prstGeom>
        </p:spPr>
      </p:pic>
      <p:sp>
        <p:nvSpPr>
          <p:cNvPr id="15" name="Left Brace 14"/>
          <p:cNvSpPr/>
          <p:nvPr/>
        </p:nvSpPr>
        <p:spPr>
          <a:xfrm>
            <a:off x="828605" y="3838134"/>
            <a:ext cx="79513" cy="241221"/>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38624028"/>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anny Haynes\Pictures\002 Unsplash\photo-1429041966141-44d228a4277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036"/>
          <a:stretch/>
        </p:blipFill>
        <p:spPr bwMode="auto">
          <a:xfrm>
            <a:off x="13" y="1"/>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386258" y="3803803"/>
            <a:ext cx="1107996" cy="523220"/>
          </a:xfrm>
          <a:prstGeom prst="rect">
            <a:avLst/>
          </a:prstGeom>
          <a:solidFill>
            <a:schemeClr val="tx1"/>
          </a:solidFill>
        </p:spPr>
        <p:txBody>
          <a:bodyPr wrap="none" rtlCol="0">
            <a:spAutoFit/>
          </a:bodyPr>
          <a:lstStyle/>
          <a:p>
            <a:r>
              <a:rPr lang="en-US" sz="2800" dirty="0">
                <a:solidFill>
                  <a:srgbClr val="FFFF00"/>
                </a:solidFill>
              </a:rPr>
              <a:t>Daniel</a:t>
            </a:r>
          </a:p>
        </p:txBody>
      </p:sp>
      <p:sp>
        <p:nvSpPr>
          <p:cNvPr id="50" name="TextBox 49"/>
          <p:cNvSpPr txBox="1"/>
          <p:nvPr/>
        </p:nvSpPr>
        <p:spPr>
          <a:xfrm rot="20661328">
            <a:off x="4836682" y="2609706"/>
            <a:ext cx="2218877" cy="369332"/>
          </a:xfrm>
          <a:prstGeom prst="rect">
            <a:avLst/>
          </a:prstGeom>
          <a:noFill/>
        </p:spPr>
        <p:txBody>
          <a:bodyPr wrap="none" rtlCol="0">
            <a:spAutoFit/>
          </a:bodyPr>
          <a:lstStyle/>
          <a:p>
            <a:r>
              <a:rPr lang="en-US" dirty="0">
                <a:solidFill>
                  <a:prstClr val="black"/>
                </a:solidFill>
              </a:rPr>
              <a:t>400+ </a:t>
            </a:r>
            <a:r>
              <a:rPr lang="en-US" dirty="0" err="1" smtClean="0">
                <a:solidFill>
                  <a:prstClr val="black"/>
                </a:solidFill>
              </a:rPr>
              <a:t>Años</a:t>
            </a:r>
            <a:r>
              <a:rPr lang="en-US" dirty="0" smtClean="0">
                <a:solidFill>
                  <a:prstClr val="black"/>
                </a:solidFill>
              </a:rPr>
              <a:t> de </a:t>
            </a:r>
            <a:r>
              <a:rPr lang="en-US" dirty="0" err="1" smtClean="0">
                <a:solidFill>
                  <a:prstClr val="black"/>
                </a:solidFill>
              </a:rPr>
              <a:t>silencio</a:t>
            </a:r>
            <a:endParaRPr lang="en-US" dirty="0">
              <a:solidFill>
                <a:prstClr val="black"/>
              </a:solidFill>
            </a:endParaRPr>
          </a:p>
        </p:txBody>
      </p:sp>
      <p:pic>
        <p:nvPicPr>
          <p:cNvPr id="51" name="Picture 2" descr="O:\Images\Life-Scribes-Scrolls-Reading-Bible History\scroll-ro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258" y="3436821"/>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516844" y="3452508"/>
            <a:ext cx="905825"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11</a:t>
            </a:r>
            <a:endParaRPr lang="en-US" sz="1100" dirty="0">
              <a:solidFill>
                <a:prstClr val="black"/>
              </a:solidFill>
              <a:latin typeface="Arial" panose="020B0604020202020204" pitchFamily="34" charset="0"/>
              <a:cs typeface="Arial" panose="020B0604020202020204" pitchFamily="34" charset="0"/>
            </a:endParaRPr>
          </a:p>
        </p:txBody>
      </p:sp>
      <p:cxnSp>
        <p:nvCxnSpPr>
          <p:cNvPr id="53" name="Straight Connector 52"/>
          <p:cNvCxnSpPr/>
          <p:nvPr/>
        </p:nvCxnSpPr>
        <p:spPr>
          <a:xfrm>
            <a:off x="2494611" y="5486400"/>
            <a:ext cx="493776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442200" y="1797050"/>
            <a:ext cx="6350" cy="368935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4254" y="3803803"/>
            <a:ext cx="463101" cy="807380"/>
          </a:xfrm>
          <a:prstGeom prst="rect">
            <a:avLst/>
          </a:prstGeom>
        </p:spPr>
      </p:pic>
      <p:sp>
        <p:nvSpPr>
          <p:cNvPr id="56" name="TextBox 55"/>
          <p:cNvSpPr txBox="1"/>
          <p:nvPr/>
        </p:nvSpPr>
        <p:spPr>
          <a:xfrm>
            <a:off x="1574359" y="4611183"/>
            <a:ext cx="611065" cy="276999"/>
          </a:xfrm>
          <a:prstGeom prst="rect">
            <a:avLst/>
          </a:prstGeom>
          <a:solidFill>
            <a:schemeClr val="tx1"/>
          </a:solidFill>
        </p:spPr>
        <p:txBody>
          <a:bodyPr wrap="none" rtlCol="0">
            <a:spAutoFit/>
          </a:bodyPr>
          <a:lstStyle/>
          <a:p>
            <a:r>
              <a:rPr lang="en-US" sz="1200" dirty="0" smtClean="0">
                <a:solidFill>
                  <a:schemeClr val="bg1"/>
                </a:solidFill>
              </a:rPr>
              <a:t>536 </a:t>
            </a:r>
            <a:r>
              <a:rPr lang="en-US" sz="1200" dirty="0" err="1" smtClean="0">
                <a:solidFill>
                  <a:schemeClr val="bg1"/>
                </a:solidFill>
              </a:rPr>
              <a:t>aC</a:t>
            </a:r>
            <a:endParaRPr lang="en-US" sz="1200" dirty="0">
              <a:solidFill>
                <a:schemeClr val="bg1"/>
              </a:solidFill>
            </a:endParaRPr>
          </a:p>
        </p:txBody>
      </p:sp>
      <p:cxnSp>
        <p:nvCxnSpPr>
          <p:cNvPr id="57" name="Straight Connector 56"/>
          <p:cNvCxnSpPr/>
          <p:nvPr/>
        </p:nvCxnSpPr>
        <p:spPr>
          <a:xfrm>
            <a:off x="2494611" y="5486400"/>
            <a:ext cx="51206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rot="16200000">
            <a:off x="1676795" y="3801611"/>
            <a:ext cx="2377126" cy="276999"/>
          </a:xfrm>
          <a:prstGeom prst="rect">
            <a:avLst/>
          </a:prstGeom>
          <a:solidFill>
            <a:schemeClr val="tx1"/>
          </a:solidFill>
        </p:spPr>
        <p:txBody>
          <a:bodyPr wrap="none" rtlCol="0">
            <a:spAutoFit/>
          </a:bodyPr>
          <a:lstStyle/>
          <a:p>
            <a:r>
              <a:rPr lang="en-US" sz="1200" dirty="0" err="1" smtClean="0">
                <a:solidFill>
                  <a:schemeClr val="bg1"/>
                </a:solidFill>
              </a:rPr>
              <a:t>Jerjes</a:t>
            </a:r>
            <a:r>
              <a:rPr lang="en-US" sz="1200" dirty="0" smtClean="0">
                <a:solidFill>
                  <a:schemeClr val="bg1"/>
                </a:solidFill>
              </a:rPr>
              <a:t> I invade a </a:t>
            </a:r>
            <a:r>
              <a:rPr lang="en-US" sz="1200" dirty="0" err="1" smtClean="0">
                <a:solidFill>
                  <a:schemeClr val="bg1"/>
                </a:solidFill>
              </a:rPr>
              <a:t>Grecia</a:t>
            </a:r>
            <a:r>
              <a:rPr lang="en-US" sz="1200" dirty="0" smtClean="0">
                <a:solidFill>
                  <a:schemeClr val="bg1"/>
                </a:solidFill>
              </a:rPr>
              <a:t> 480 </a:t>
            </a:r>
            <a:r>
              <a:rPr lang="en-US" sz="1200" dirty="0" err="1" smtClean="0">
                <a:solidFill>
                  <a:schemeClr val="bg1"/>
                </a:solidFill>
              </a:rPr>
              <a:t>aC</a:t>
            </a:r>
            <a:r>
              <a:rPr lang="en-US" sz="1200" dirty="0" smtClean="0">
                <a:solidFill>
                  <a:schemeClr val="bg1"/>
                </a:solidFill>
              </a:rPr>
              <a:t> 11:2</a:t>
            </a:r>
            <a:endParaRPr lang="en-US" sz="1200" dirty="0">
              <a:solidFill>
                <a:schemeClr val="bg1"/>
              </a:solidFill>
            </a:endParaRPr>
          </a:p>
        </p:txBody>
      </p:sp>
      <p:sp>
        <p:nvSpPr>
          <p:cNvPr id="59" name="TextBox 58"/>
          <p:cNvSpPr txBox="1"/>
          <p:nvPr/>
        </p:nvSpPr>
        <p:spPr>
          <a:xfrm>
            <a:off x="2440776" y="5209401"/>
            <a:ext cx="673582" cy="276999"/>
          </a:xfrm>
          <a:prstGeom prst="rect">
            <a:avLst/>
          </a:prstGeom>
          <a:solidFill>
            <a:schemeClr val="tx1"/>
          </a:solidFill>
        </p:spPr>
        <p:txBody>
          <a:bodyPr wrap="none" rtlCol="0">
            <a:spAutoFit/>
          </a:bodyPr>
          <a:lstStyle/>
          <a:p>
            <a:r>
              <a:rPr lang="en-US" sz="1200" dirty="0" smtClean="0">
                <a:solidFill>
                  <a:srgbClr val="FFFF00"/>
                </a:solidFill>
              </a:rPr>
              <a:t>56 </a:t>
            </a:r>
            <a:r>
              <a:rPr lang="en-US" sz="1200" dirty="0" err="1" smtClean="0">
                <a:solidFill>
                  <a:srgbClr val="FFFF00"/>
                </a:solidFill>
              </a:rPr>
              <a:t>años</a:t>
            </a:r>
            <a:endParaRPr lang="en-US" sz="1200" dirty="0">
              <a:solidFill>
                <a:srgbClr val="FFFF00"/>
              </a:solidFill>
            </a:endParaRPr>
          </a:p>
        </p:txBody>
      </p:sp>
      <p:cxnSp>
        <p:nvCxnSpPr>
          <p:cNvPr id="60" name="Straight Connector 59"/>
          <p:cNvCxnSpPr/>
          <p:nvPr/>
        </p:nvCxnSpPr>
        <p:spPr>
          <a:xfrm>
            <a:off x="2991566" y="3124863"/>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rot="16200000">
            <a:off x="2922649" y="3473020"/>
            <a:ext cx="2567434" cy="276999"/>
          </a:xfrm>
          <a:prstGeom prst="rect">
            <a:avLst/>
          </a:prstGeom>
          <a:solidFill>
            <a:schemeClr val="tx1"/>
          </a:solidFill>
        </p:spPr>
        <p:txBody>
          <a:bodyPr wrap="none" rtlCol="0">
            <a:spAutoFit/>
          </a:bodyPr>
          <a:lstStyle/>
          <a:p>
            <a:r>
              <a:rPr lang="en-US" sz="1200" dirty="0" smtClean="0">
                <a:solidFill>
                  <a:prstClr val="white"/>
                </a:solidFill>
              </a:rPr>
              <a:t>Alejandro </a:t>
            </a:r>
            <a:r>
              <a:rPr lang="en-US" sz="1200" dirty="0" err="1" smtClean="0">
                <a:solidFill>
                  <a:prstClr val="white"/>
                </a:solidFill>
              </a:rPr>
              <a:t>Magno</a:t>
            </a:r>
            <a:r>
              <a:rPr lang="en-US" sz="1200" dirty="0" smtClean="0">
                <a:solidFill>
                  <a:prstClr val="white"/>
                </a:solidFill>
              </a:rPr>
              <a:t> 336-323 </a:t>
            </a:r>
            <a:r>
              <a:rPr lang="en-US" sz="1200" dirty="0" err="1">
                <a:solidFill>
                  <a:prstClr val="white"/>
                </a:solidFill>
              </a:rPr>
              <a:t>a</a:t>
            </a:r>
            <a:r>
              <a:rPr lang="en-US" sz="1200" dirty="0" err="1" smtClean="0">
                <a:solidFill>
                  <a:prstClr val="white"/>
                </a:solidFill>
              </a:rPr>
              <a:t>C</a:t>
            </a:r>
            <a:r>
              <a:rPr lang="en-US" sz="1200" dirty="0" smtClean="0">
                <a:solidFill>
                  <a:prstClr val="white"/>
                </a:solidFill>
              </a:rPr>
              <a:t> – 11:3-4</a:t>
            </a:r>
            <a:endParaRPr lang="en-US" sz="1200" dirty="0">
              <a:solidFill>
                <a:prstClr val="white"/>
              </a:solidFill>
            </a:endParaRPr>
          </a:p>
        </p:txBody>
      </p:sp>
      <p:cxnSp>
        <p:nvCxnSpPr>
          <p:cNvPr id="62" name="Straight Connector 61"/>
          <p:cNvCxnSpPr/>
          <p:nvPr/>
        </p:nvCxnSpPr>
        <p:spPr>
          <a:xfrm>
            <a:off x="4344567" y="3150047"/>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3709502" y="5201449"/>
            <a:ext cx="752129" cy="276999"/>
          </a:xfrm>
          <a:prstGeom prst="rect">
            <a:avLst/>
          </a:prstGeom>
          <a:solidFill>
            <a:schemeClr val="tx1"/>
          </a:solidFill>
        </p:spPr>
        <p:txBody>
          <a:bodyPr wrap="none" rtlCol="0">
            <a:spAutoFit/>
          </a:bodyPr>
          <a:lstStyle/>
          <a:p>
            <a:r>
              <a:rPr lang="en-US" sz="1200" dirty="0" smtClean="0">
                <a:solidFill>
                  <a:srgbClr val="FFFF00"/>
                </a:solidFill>
              </a:rPr>
              <a:t>200 </a:t>
            </a:r>
            <a:r>
              <a:rPr lang="en-US" sz="1200" dirty="0" err="1" smtClean="0">
                <a:solidFill>
                  <a:srgbClr val="FFFF00"/>
                </a:solidFill>
              </a:rPr>
              <a:t>años</a:t>
            </a:r>
            <a:endParaRPr lang="en-US" sz="1200" dirty="0">
              <a:solidFill>
                <a:srgbClr val="FFFF00"/>
              </a:solidFill>
            </a:endParaRPr>
          </a:p>
        </p:txBody>
      </p:sp>
      <p:sp>
        <p:nvSpPr>
          <p:cNvPr id="64" name="Rectangle 63"/>
          <p:cNvSpPr/>
          <p:nvPr/>
        </p:nvSpPr>
        <p:spPr>
          <a:xfrm rot="16200000">
            <a:off x="3330108" y="3480954"/>
            <a:ext cx="2760018" cy="276999"/>
          </a:xfrm>
          <a:prstGeom prst="rect">
            <a:avLst/>
          </a:prstGeom>
          <a:solidFill>
            <a:schemeClr val="tx1"/>
          </a:solidFill>
        </p:spPr>
        <p:txBody>
          <a:bodyPr wrap="square" rtlCol="0">
            <a:spAutoFit/>
          </a:bodyPr>
          <a:lstStyle/>
          <a:p>
            <a:r>
              <a:rPr lang="en-US" sz="1200" dirty="0" smtClean="0">
                <a:solidFill>
                  <a:schemeClr val="bg1"/>
                </a:solidFill>
              </a:rPr>
              <a:t>Seleuco </a:t>
            </a:r>
            <a:r>
              <a:rPr lang="en-US" sz="1200" dirty="0" err="1" smtClean="0">
                <a:solidFill>
                  <a:schemeClr val="bg1"/>
                </a:solidFill>
              </a:rPr>
              <a:t>Nicátor</a:t>
            </a:r>
            <a:r>
              <a:rPr lang="en-US" sz="1200" dirty="0" smtClean="0">
                <a:solidFill>
                  <a:schemeClr val="bg1"/>
                </a:solidFill>
              </a:rPr>
              <a:t> I 311-280 </a:t>
            </a:r>
            <a:r>
              <a:rPr lang="en-US" sz="1200" dirty="0" err="1" smtClean="0">
                <a:solidFill>
                  <a:schemeClr val="bg1"/>
                </a:solidFill>
              </a:rPr>
              <a:t>aC</a:t>
            </a:r>
            <a:r>
              <a:rPr lang="en-US" sz="1200" dirty="0" smtClean="0">
                <a:solidFill>
                  <a:schemeClr val="bg1"/>
                </a:solidFill>
              </a:rPr>
              <a:t> – 11:5</a:t>
            </a:r>
            <a:endParaRPr lang="en-US" sz="1200" dirty="0">
              <a:solidFill>
                <a:schemeClr val="bg1"/>
              </a:solidFill>
            </a:endParaRPr>
          </a:p>
        </p:txBody>
      </p:sp>
      <p:sp>
        <p:nvSpPr>
          <p:cNvPr id="65" name="TextBox 64"/>
          <p:cNvSpPr txBox="1"/>
          <p:nvPr/>
        </p:nvSpPr>
        <p:spPr>
          <a:xfrm>
            <a:off x="4461402" y="5195383"/>
            <a:ext cx="420308" cy="276999"/>
          </a:xfrm>
          <a:prstGeom prst="rect">
            <a:avLst/>
          </a:prstGeom>
          <a:solidFill>
            <a:schemeClr val="tx1"/>
          </a:solidFill>
        </p:spPr>
        <p:txBody>
          <a:bodyPr wrap="none" rtlCol="0">
            <a:spAutoFit/>
          </a:bodyPr>
          <a:lstStyle/>
          <a:p>
            <a:r>
              <a:rPr lang="en-US" sz="1200" dirty="0" smtClean="0">
                <a:solidFill>
                  <a:srgbClr val="FFFF00"/>
                </a:solidFill>
              </a:rPr>
              <a:t>256</a:t>
            </a:r>
            <a:endParaRPr lang="en-US" sz="1200" dirty="0">
              <a:solidFill>
                <a:srgbClr val="FFFF00"/>
              </a:solidFill>
            </a:endParaRPr>
          </a:p>
        </p:txBody>
      </p:sp>
      <p:cxnSp>
        <p:nvCxnSpPr>
          <p:cNvPr id="66" name="Straight Connector 65"/>
          <p:cNvCxnSpPr/>
          <p:nvPr/>
        </p:nvCxnSpPr>
        <p:spPr>
          <a:xfrm>
            <a:off x="4851815" y="3152319"/>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851815" y="3152319"/>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922327" y="3147767"/>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rot="16200000">
            <a:off x="3694222" y="3484040"/>
            <a:ext cx="2760018" cy="276999"/>
          </a:xfrm>
          <a:prstGeom prst="rect">
            <a:avLst/>
          </a:prstGeom>
          <a:solidFill>
            <a:schemeClr val="tx1"/>
          </a:solidFill>
        </p:spPr>
        <p:txBody>
          <a:bodyPr wrap="square" rtlCol="0">
            <a:spAutoFit/>
          </a:bodyPr>
          <a:lstStyle/>
          <a:p>
            <a:r>
              <a:rPr lang="en-US" sz="1200" dirty="0" smtClean="0">
                <a:solidFill>
                  <a:prstClr val="white"/>
                </a:solidFill>
              </a:rPr>
              <a:t>3</a:t>
            </a:r>
            <a:r>
              <a:rPr lang="en-US" sz="1200" baseline="30000" dirty="0" smtClean="0">
                <a:solidFill>
                  <a:prstClr val="white"/>
                </a:solidFill>
              </a:rPr>
              <a:t>ra</a:t>
            </a:r>
            <a:r>
              <a:rPr lang="en-US" sz="1200" dirty="0" smtClean="0">
                <a:solidFill>
                  <a:prstClr val="white"/>
                </a:solidFill>
              </a:rPr>
              <a:t> Guerra </a:t>
            </a:r>
            <a:r>
              <a:rPr lang="en-US" sz="1200" dirty="0" err="1" smtClean="0">
                <a:solidFill>
                  <a:prstClr val="white"/>
                </a:solidFill>
              </a:rPr>
              <a:t>siria</a:t>
            </a:r>
            <a:r>
              <a:rPr lang="en-US" sz="1200" dirty="0" smtClean="0">
                <a:solidFill>
                  <a:prstClr val="white"/>
                </a:solidFill>
              </a:rPr>
              <a:t>   246-241 </a:t>
            </a:r>
            <a:r>
              <a:rPr lang="en-US" sz="1200" dirty="0" err="1" smtClean="0">
                <a:solidFill>
                  <a:prstClr val="white"/>
                </a:solidFill>
              </a:rPr>
              <a:t>aC</a:t>
            </a:r>
            <a:r>
              <a:rPr lang="en-US" sz="1200" dirty="0" smtClean="0">
                <a:solidFill>
                  <a:prstClr val="white"/>
                </a:solidFill>
              </a:rPr>
              <a:t> – 11:7-9</a:t>
            </a:r>
            <a:endParaRPr lang="en-US" sz="1200" dirty="0">
              <a:solidFill>
                <a:prstClr val="white"/>
              </a:solidFill>
            </a:endParaRPr>
          </a:p>
        </p:txBody>
      </p:sp>
      <p:sp>
        <p:nvSpPr>
          <p:cNvPr id="28" name="TextBox 27"/>
          <p:cNvSpPr txBox="1"/>
          <p:nvPr/>
        </p:nvSpPr>
        <p:spPr>
          <a:xfrm>
            <a:off x="5212731" y="5207261"/>
            <a:ext cx="420308" cy="276999"/>
          </a:xfrm>
          <a:prstGeom prst="rect">
            <a:avLst/>
          </a:prstGeom>
          <a:solidFill>
            <a:schemeClr val="tx1"/>
          </a:solidFill>
        </p:spPr>
        <p:txBody>
          <a:bodyPr wrap="none" rtlCol="0">
            <a:spAutoFit/>
          </a:bodyPr>
          <a:lstStyle/>
          <a:p>
            <a:r>
              <a:rPr lang="en-US" sz="1200" dirty="0" smtClean="0">
                <a:solidFill>
                  <a:srgbClr val="FFFF00"/>
                </a:solidFill>
              </a:rPr>
              <a:t>296</a:t>
            </a:r>
            <a:endParaRPr lang="en-US" sz="1200" dirty="0">
              <a:solidFill>
                <a:srgbClr val="FFFF00"/>
              </a:solidFill>
            </a:endParaRPr>
          </a:p>
        </p:txBody>
      </p:sp>
      <p:cxnSp>
        <p:nvCxnSpPr>
          <p:cNvPr id="29" name="Straight Connector 28"/>
          <p:cNvCxnSpPr/>
          <p:nvPr/>
        </p:nvCxnSpPr>
        <p:spPr>
          <a:xfrm>
            <a:off x="5204383" y="3156863"/>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016466"/>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4270" y="1940389"/>
            <a:ext cx="4809373" cy="3693319"/>
          </a:xfrm>
          <a:prstGeom prst="rect">
            <a:avLst/>
          </a:prstGeom>
        </p:spPr>
        <p:txBody>
          <a:bodyPr wrap="square">
            <a:spAutoFit/>
          </a:bodyPr>
          <a:lstStyle/>
          <a:p>
            <a:r>
              <a:rPr lang="en-US" b="1" i="1" dirty="0" smtClean="0">
                <a:solidFill>
                  <a:prstClr val="black"/>
                </a:solidFill>
              </a:rPr>
              <a:t>V. </a:t>
            </a:r>
            <a:r>
              <a:rPr lang="en-US" b="1" i="1" dirty="0">
                <a:solidFill>
                  <a:prstClr val="black"/>
                </a:solidFill>
              </a:rPr>
              <a:t>10</a:t>
            </a:r>
          </a:p>
          <a:p>
            <a:r>
              <a:rPr lang="es-ES" b="1" i="1" dirty="0"/>
              <a:t>Pero sus hijos se movilizarán y reunirán una multitud de grandes ejércitos, y uno de ellos seguirá avanzando e inundará y pasará adelante, para hacer guerra de nuevo hasta la misma fortaleza. </a:t>
            </a:r>
            <a:endParaRPr lang="es-ES" b="1" i="1" dirty="0" smtClean="0"/>
          </a:p>
          <a:p>
            <a:endParaRPr lang="en-US" dirty="0"/>
          </a:p>
          <a:p>
            <a:r>
              <a:rPr lang="en-US" b="1" dirty="0" smtClean="0"/>
              <a:t>4a Guerra </a:t>
            </a:r>
            <a:r>
              <a:rPr lang="en-US" b="1" dirty="0" err="1" smtClean="0"/>
              <a:t>Siria</a:t>
            </a:r>
            <a:r>
              <a:rPr lang="en-US" b="1" dirty="0" smtClean="0"/>
              <a:t> – </a:t>
            </a:r>
            <a:r>
              <a:rPr lang="en-US" b="1" dirty="0"/>
              <a:t>219-217 </a:t>
            </a:r>
            <a:r>
              <a:rPr lang="en-US" b="1" dirty="0" err="1" smtClean="0"/>
              <a:t>aC</a:t>
            </a:r>
            <a:endParaRPr lang="en-US" b="1" dirty="0"/>
          </a:p>
          <a:p>
            <a:endParaRPr lang="en-US" dirty="0"/>
          </a:p>
          <a:p>
            <a:r>
              <a:rPr lang="es-ES" dirty="0"/>
              <a:t>Las primeras campañas de Antíoco III contra el reino ptolemaico fueron infructuosas, pero en años posteriores Antíoco obtuvo varias victorias militares</a:t>
            </a:r>
            <a:endParaRPr lang="en-US" dirty="0">
              <a:solidFill>
                <a:prstClr val="black"/>
              </a:solidFill>
            </a:endParaRPr>
          </a:p>
        </p:txBody>
      </p:sp>
      <p:sp>
        <p:nvSpPr>
          <p:cNvPr id="4" name="Rectangle 3"/>
          <p:cNvSpPr/>
          <p:nvPr/>
        </p:nvSpPr>
        <p:spPr>
          <a:xfrm>
            <a:off x="875523" y="1941227"/>
            <a:ext cx="1258678" cy="369332"/>
          </a:xfrm>
          <a:prstGeom prst="rect">
            <a:avLst/>
          </a:prstGeom>
        </p:spPr>
        <p:txBody>
          <a:bodyPr wrap="none">
            <a:spAutoFit/>
          </a:bodyPr>
          <a:lstStyle/>
          <a:p>
            <a:r>
              <a:rPr lang="en-US" dirty="0">
                <a:solidFill>
                  <a:prstClr val="black"/>
                </a:solidFill>
              </a:rPr>
              <a:t>240-187 </a:t>
            </a:r>
            <a:r>
              <a:rPr lang="en-US" dirty="0" err="1" smtClean="0">
                <a:solidFill>
                  <a:prstClr val="black"/>
                </a:solidFill>
              </a:rPr>
              <a:t>aC</a:t>
            </a:r>
            <a:endParaRPr lang="en-US" dirty="0">
              <a:solidFill>
                <a:prstClr val="black"/>
              </a:solidFill>
            </a:endParaRPr>
          </a:p>
        </p:txBody>
      </p:sp>
      <p:sp>
        <p:nvSpPr>
          <p:cNvPr id="8" name="Rectangle 7"/>
          <p:cNvSpPr/>
          <p:nvPr/>
        </p:nvSpPr>
        <p:spPr>
          <a:xfrm>
            <a:off x="5033643" y="227886"/>
            <a:ext cx="1399742" cy="646331"/>
          </a:xfrm>
          <a:prstGeom prst="rect">
            <a:avLst/>
          </a:prstGeom>
        </p:spPr>
        <p:txBody>
          <a:bodyPr wrap="none">
            <a:spAutoFit/>
          </a:bodyPr>
          <a:lstStyle/>
          <a:p>
            <a:r>
              <a:rPr lang="en-US" dirty="0" smtClean="0">
                <a:solidFill>
                  <a:prstClr val="black"/>
                </a:solidFill>
              </a:rPr>
              <a:t>Antíoco </a:t>
            </a:r>
            <a:r>
              <a:rPr lang="en-US" dirty="0">
                <a:solidFill>
                  <a:prstClr val="black"/>
                </a:solidFill>
              </a:rPr>
              <a:t>III</a:t>
            </a:r>
          </a:p>
          <a:p>
            <a:r>
              <a:rPr lang="en-US" dirty="0">
                <a:solidFill>
                  <a:prstClr val="black"/>
                </a:solidFill>
              </a:rPr>
              <a:t>(223-187 </a:t>
            </a:r>
            <a:r>
              <a:rPr lang="en-US" dirty="0" err="1" smtClean="0">
                <a:solidFill>
                  <a:prstClr val="black"/>
                </a:solidFill>
              </a:rPr>
              <a:t>aC</a:t>
            </a:r>
            <a:r>
              <a:rPr lang="en-US" dirty="0">
                <a:solidFill>
                  <a:prstClr val="black"/>
                </a:solidFill>
              </a:rPr>
              <a:t>)</a:t>
            </a:r>
          </a:p>
        </p:txBody>
      </p:sp>
      <p:sp>
        <p:nvSpPr>
          <p:cNvPr id="11" name="Rectangle 10"/>
          <p:cNvSpPr/>
          <p:nvPr/>
        </p:nvSpPr>
        <p:spPr>
          <a:xfrm>
            <a:off x="1644750" y="227888"/>
            <a:ext cx="1399742" cy="646331"/>
          </a:xfrm>
          <a:prstGeom prst="rect">
            <a:avLst/>
          </a:prstGeom>
        </p:spPr>
        <p:txBody>
          <a:bodyPr wrap="none">
            <a:spAutoFit/>
          </a:bodyPr>
          <a:lstStyle/>
          <a:p>
            <a:r>
              <a:rPr lang="en-US" dirty="0" err="1" smtClean="0">
                <a:solidFill>
                  <a:prstClr val="black"/>
                </a:solidFill>
              </a:rPr>
              <a:t>Ptolomeo</a:t>
            </a:r>
            <a:r>
              <a:rPr lang="en-US" dirty="0" smtClean="0">
                <a:solidFill>
                  <a:prstClr val="black"/>
                </a:solidFill>
              </a:rPr>
              <a:t> </a:t>
            </a:r>
            <a:r>
              <a:rPr lang="en-US" dirty="0">
                <a:solidFill>
                  <a:prstClr val="black"/>
                </a:solidFill>
              </a:rPr>
              <a:t>IV </a:t>
            </a:r>
          </a:p>
          <a:p>
            <a:r>
              <a:rPr lang="en-US" dirty="0">
                <a:solidFill>
                  <a:prstClr val="black"/>
                </a:solidFill>
              </a:rPr>
              <a:t>(221-203 </a:t>
            </a:r>
            <a:r>
              <a:rPr lang="en-US" dirty="0" err="1" smtClean="0">
                <a:solidFill>
                  <a:prstClr val="black"/>
                </a:solidFill>
              </a:rPr>
              <a:t>aC</a:t>
            </a:r>
            <a:r>
              <a:rPr lang="en-US" dirty="0">
                <a:solidFill>
                  <a:prstClr val="black"/>
                </a:solidFill>
              </a:rPr>
              <a:t>)</a:t>
            </a:r>
          </a:p>
        </p:txBody>
      </p:sp>
      <p:sp>
        <p:nvSpPr>
          <p:cNvPr id="12" name="Rectangle 11"/>
          <p:cNvSpPr/>
          <p:nvPr/>
        </p:nvSpPr>
        <p:spPr>
          <a:xfrm>
            <a:off x="9305795" y="3371550"/>
            <a:ext cx="3556660" cy="1754326"/>
          </a:xfrm>
          <a:prstGeom prst="rect">
            <a:avLst/>
          </a:prstGeom>
          <a:solidFill>
            <a:schemeClr val="accent2"/>
          </a:solidFill>
        </p:spPr>
        <p:txBody>
          <a:bodyPr wrap="square">
            <a:spAutoFit/>
          </a:bodyPr>
          <a:lstStyle/>
          <a:p>
            <a:pPr lvl="0"/>
            <a:r>
              <a:rPr lang="en-US" b="1" dirty="0"/>
              <a:t>First Syrian War (274 – 271 BC)</a:t>
            </a:r>
          </a:p>
          <a:p>
            <a:pPr lvl="0"/>
            <a:r>
              <a:rPr lang="en-US" dirty="0"/>
              <a:t>Second Syrian War (260 – 253 BC)</a:t>
            </a:r>
          </a:p>
          <a:p>
            <a:pPr lvl="0"/>
            <a:r>
              <a:rPr lang="en-US" dirty="0"/>
              <a:t>Third Syrian War (246 – 241 BC)</a:t>
            </a:r>
          </a:p>
          <a:p>
            <a:pPr lvl="0"/>
            <a:r>
              <a:rPr lang="en-US" dirty="0"/>
              <a:t>Fourth Syrian War (219 – 217 BC)</a:t>
            </a:r>
          </a:p>
          <a:p>
            <a:pPr lvl="0"/>
            <a:r>
              <a:rPr lang="en-US" dirty="0"/>
              <a:t>Fifth Syrian War (202 – 195 BC)</a:t>
            </a:r>
          </a:p>
          <a:p>
            <a:pPr lvl="0"/>
            <a:r>
              <a:rPr lang="en-US" dirty="0"/>
              <a:t>Sixth Syrian War (170 – 168 BC)</a:t>
            </a:r>
          </a:p>
        </p:txBody>
      </p:sp>
      <p:pic>
        <p:nvPicPr>
          <p:cNvPr id="14" name="Picture 13"/>
          <p:cNvPicPr/>
          <p:nvPr/>
        </p:nvPicPr>
        <p:blipFill>
          <a:blip r:embed="rId3" cstate="print">
            <a:extLst>
              <a:ext uri="{28A0092B-C50C-407E-A947-70E740481C1C}">
                <a14:useLocalDpi xmlns:a14="http://schemas.microsoft.com/office/drawing/2010/main" val="0"/>
              </a:ext>
            </a:extLst>
          </a:blip>
          <a:stretch>
            <a:fillRect/>
          </a:stretch>
        </p:blipFill>
        <p:spPr>
          <a:xfrm>
            <a:off x="3861235" y="0"/>
            <a:ext cx="1046050" cy="996788"/>
          </a:xfrm>
          <a:prstGeom prst="rect">
            <a:avLst/>
          </a:prstGeom>
        </p:spPr>
      </p:pic>
      <p:pic>
        <p:nvPicPr>
          <p:cNvPr id="15" name="Picture 14"/>
          <p:cNvPicPr/>
          <p:nvPr/>
        </p:nvPicPr>
        <p:blipFill>
          <a:blip r:embed="rId4" cstate="print">
            <a:extLst>
              <a:ext uri="{28A0092B-C50C-407E-A947-70E740481C1C}">
                <a14:useLocalDpi xmlns:a14="http://schemas.microsoft.com/office/drawing/2010/main" val="0"/>
              </a:ext>
            </a:extLst>
          </a:blip>
          <a:stretch>
            <a:fillRect/>
          </a:stretch>
        </p:blipFill>
        <p:spPr>
          <a:xfrm>
            <a:off x="362573" y="1038597"/>
            <a:ext cx="1025897" cy="991400"/>
          </a:xfrm>
          <a:prstGeom prst="rect">
            <a:avLst/>
          </a:prstGeom>
        </p:spPr>
      </p:pic>
      <p:pic>
        <p:nvPicPr>
          <p:cNvPr id="16" name="Picture 15"/>
          <p:cNvPicPr/>
          <p:nvPr/>
        </p:nvPicPr>
        <p:blipFill>
          <a:blip r:embed="rId5" cstate="print">
            <a:extLst>
              <a:ext uri="{28A0092B-C50C-407E-A947-70E740481C1C}">
                <a14:useLocalDpi xmlns:a14="http://schemas.microsoft.com/office/drawing/2010/main" val="0"/>
              </a:ext>
            </a:extLst>
          </a:blip>
          <a:stretch>
            <a:fillRect/>
          </a:stretch>
        </p:blipFill>
        <p:spPr>
          <a:xfrm>
            <a:off x="362574" y="55354"/>
            <a:ext cx="1025897" cy="991400"/>
          </a:xfrm>
          <a:prstGeom prst="rect">
            <a:avLst/>
          </a:prstGeom>
        </p:spPr>
      </p:pic>
      <p:sp>
        <p:nvSpPr>
          <p:cNvPr id="17" name="Rectangle 16"/>
          <p:cNvSpPr/>
          <p:nvPr/>
        </p:nvSpPr>
        <p:spPr>
          <a:xfrm>
            <a:off x="1797150" y="1127711"/>
            <a:ext cx="1399742" cy="646331"/>
          </a:xfrm>
          <a:prstGeom prst="rect">
            <a:avLst/>
          </a:prstGeom>
        </p:spPr>
        <p:txBody>
          <a:bodyPr wrap="none">
            <a:spAutoFit/>
          </a:bodyPr>
          <a:lstStyle/>
          <a:p>
            <a:r>
              <a:rPr lang="en-US" dirty="0" err="1" smtClean="0">
                <a:solidFill>
                  <a:prstClr val="black"/>
                </a:solidFill>
              </a:rPr>
              <a:t>Ptolomeo</a:t>
            </a:r>
            <a:r>
              <a:rPr lang="en-US" dirty="0" smtClean="0">
                <a:solidFill>
                  <a:prstClr val="black"/>
                </a:solidFill>
              </a:rPr>
              <a:t> </a:t>
            </a:r>
            <a:r>
              <a:rPr lang="en-US" dirty="0">
                <a:solidFill>
                  <a:prstClr val="black"/>
                </a:solidFill>
              </a:rPr>
              <a:t>V </a:t>
            </a:r>
          </a:p>
          <a:p>
            <a:r>
              <a:rPr lang="en-US" dirty="0">
                <a:solidFill>
                  <a:prstClr val="black"/>
                </a:solidFill>
              </a:rPr>
              <a:t>(203-181 </a:t>
            </a:r>
            <a:r>
              <a:rPr lang="en-US" dirty="0" err="1" smtClean="0">
                <a:solidFill>
                  <a:prstClr val="black"/>
                </a:solidFill>
              </a:rPr>
              <a:t>aC</a:t>
            </a:r>
            <a:r>
              <a:rPr lang="en-US" dirty="0">
                <a:solidFill>
                  <a:prstClr val="black"/>
                </a:solidFill>
              </a:rPr>
              <a:t>)</a:t>
            </a:r>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3644" y="2604453"/>
            <a:ext cx="4024159" cy="2985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1689446"/>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381001" y="785806"/>
          <a:ext cx="4190998" cy="1766184"/>
        </p:xfrm>
        <a:graphic>
          <a:graphicData uri="http://schemas.openxmlformats.org/drawingml/2006/table">
            <a:tbl>
              <a:tblPr firstRow="1" firstCol="1" bandRow="1"/>
              <a:tblGrid>
                <a:gridCol w="445062">
                  <a:extLst>
                    <a:ext uri="{9D8B030D-6E8A-4147-A177-3AD203B41FA5}">
                      <a16:colId xmlns="" xmlns:a16="http://schemas.microsoft.com/office/drawing/2014/main" val="20000"/>
                    </a:ext>
                  </a:extLst>
                </a:gridCol>
                <a:gridCol w="482150">
                  <a:extLst>
                    <a:ext uri="{9D8B030D-6E8A-4147-A177-3AD203B41FA5}">
                      <a16:colId xmlns="" xmlns:a16="http://schemas.microsoft.com/office/drawing/2014/main" val="20001"/>
                    </a:ext>
                  </a:extLst>
                </a:gridCol>
                <a:gridCol w="3263786">
                  <a:extLst>
                    <a:ext uri="{9D8B030D-6E8A-4147-A177-3AD203B41FA5}">
                      <a16:colId xmlns="" xmlns:a16="http://schemas.microsoft.com/office/drawing/2014/main" val="20002"/>
                    </a:ext>
                  </a:extLst>
                </a:gridCol>
              </a:tblGrid>
              <a:tr h="1766184">
                <a:tc>
                  <a:txBody>
                    <a:bodyPr/>
                    <a:lstStyle/>
                    <a:p>
                      <a:pPr marL="0" marR="0" algn="ctr">
                        <a:lnSpc>
                          <a:spcPct val="115000"/>
                        </a:lnSpc>
                        <a:spcBef>
                          <a:spcPts val="0"/>
                        </a:spcBef>
                        <a:spcAft>
                          <a:spcPts val="0"/>
                        </a:spcAft>
                      </a:pPr>
                      <a:r>
                        <a:rPr lang="en-US" sz="1600" dirty="0">
                          <a:effectLst/>
                          <a:latin typeface="Calibri"/>
                          <a:ea typeface="SimSun"/>
                          <a:cs typeface="Arial"/>
                        </a:rPr>
                        <a:t>11</a:t>
                      </a: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effectLst/>
                          <a:latin typeface="Calibri"/>
                          <a:ea typeface="SimSun"/>
                          <a:cs typeface="Arial"/>
                        </a:rPr>
                        <a:t>217</a:t>
                      </a:r>
                      <a:endParaRPr lang="en-US" sz="160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s-ES" sz="1600" b="1" i="1" dirty="0" smtClean="0">
                          <a:effectLst/>
                          <a:latin typeface="+mn-lt"/>
                          <a:ea typeface="SimSun"/>
                          <a:cs typeface="Times New Roman"/>
                        </a:rPr>
                        <a:t>El rey del sur se enfurecerá, y saldrá y peleará contra el rey del norte.</a:t>
                      </a:r>
                    </a:p>
                    <a:p>
                      <a:pPr marL="0" marR="0">
                        <a:lnSpc>
                          <a:spcPct val="115000"/>
                        </a:lnSpc>
                        <a:spcBef>
                          <a:spcPts val="0"/>
                        </a:spcBef>
                        <a:spcAft>
                          <a:spcPts val="0"/>
                        </a:spcAft>
                      </a:pPr>
                      <a:endParaRPr lang="es-ES" sz="1600" b="1" i="1" dirty="0" smtClean="0">
                        <a:effectLst/>
                        <a:latin typeface="+mn-lt"/>
                        <a:ea typeface="SimSun"/>
                        <a:cs typeface="Times New Roman"/>
                      </a:endParaRPr>
                    </a:p>
                    <a:p>
                      <a:pPr marL="0" marR="0">
                        <a:lnSpc>
                          <a:spcPct val="115000"/>
                        </a:lnSpc>
                        <a:spcBef>
                          <a:spcPts val="0"/>
                        </a:spcBef>
                        <a:spcAft>
                          <a:spcPts val="0"/>
                        </a:spcAft>
                      </a:pPr>
                      <a:r>
                        <a:rPr lang="en-US" sz="1600" dirty="0" smtClean="0">
                          <a:effectLst/>
                          <a:latin typeface="Calibri"/>
                          <a:ea typeface="SimSun"/>
                          <a:cs typeface="Times New Roman"/>
                        </a:rPr>
                        <a:t>(</a:t>
                      </a:r>
                      <a:r>
                        <a:rPr lang="en-US" sz="1600" dirty="0" err="1" smtClean="0">
                          <a:effectLst/>
                          <a:latin typeface="Calibri"/>
                          <a:ea typeface="SimSun"/>
                          <a:cs typeface="Times New Roman"/>
                        </a:rPr>
                        <a:t>Batalla</a:t>
                      </a:r>
                      <a:r>
                        <a:rPr lang="en-US" sz="1600" dirty="0" smtClean="0">
                          <a:effectLst/>
                          <a:latin typeface="Calibri"/>
                          <a:ea typeface="SimSun"/>
                          <a:cs typeface="Times New Roman"/>
                        </a:rPr>
                        <a:t> de </a:t>
                      </a:r>
                      <a:r>
                        <a:rPr lang="en-US" sz="1600" dirty="0" err="1" smtClean="0">
                          <a:effectLst/>
                          <a:latin typeface="Calibri"/>
                          <a:ea typeface="SimSun"/>
                          <a:cs typeface="Times New Roman"/>
                        </a:rPr>
                        <a:t>Rafia</a:t>
                      </a:r>
                      <a:r>
                        <a:rPr lang="en-US" sz="1600" dirty="0" smtClean="0">
                          <a:effectLst/>
                          <a:latin typeface="Calibri"/>
                          <a:ea typeface="SimSun"/>
                          <a:cs typeface="Times New Roman"/>
                        </a:rPr>
                        <a:t>) – </a:t>
                      </a:r>
                      <a:r>
                        <a:rPr lang="en-US" sz="1600" dirty="0" err="1" smtClean="0">
                          <a:effectLst/>
                          <a:latin typeface="Calibri"/>
                          <a:ea typeface="SimSun"/>
                          <a:cs typeface="Times New Roman"/>
                        </a:rPr>
                        <a:t>Ptolomeo</a:t>
                      </a:r>
                      <a:r>
                        <a:rPr lang="en-US" sz="1600" dirty="0" smtClean="0">
                          <a:effectLst/>
                          <a:latin typeface="Calibri"/>
                          <a:ea typeface="SimSun"/>
                          <a:cs typeface="Times New Roman"/>
                        </a:rPr>
                        <a:t> </a:t>
                      </a:r>
                      <a:r>
                        <a:rPr lang="en-US" sz="1600" dirty="0">
                          <a:effectLst/>
                          <a:latin typeface="Calibri"/>
                          <a:ea typeface="SimSun"/>
                          <a:cs typeface="Times New Roman"/>
                        </a:rPr>
                        <a:t>IV </a:t>
                      </a:r>
                    </a:p>
                    <a:p>
                      <a:pPr marL="0" marR="0">
                        <a:lnSpc>
                          <a:spcPct val="115000"/>
                        </a:lnSpc>
                        <a:spcBef>
                          <a:spcPts val="0"/>
                        </a:spcBef>
                        <a:spcAft>
                          <a:spcPts val="0"/>
                        </a:spcAft>
                      </a:pPr>
                      <a:endParaRPr lang="en-US" sz="1600" dirty="0">
                        <a:effectLst/>
                        <a:latin typeface="Calibri"/>
                        <a:ea typeface="SimSun"/>
                        <a:cs typeface="Times New Roman"/>
                      </a:endParaRPr>
                    </a:p>
                    <a:p>
                      <a:pPr marL="0" marR="0">
                        <a:lnSpc>
                          <a:spcPct val="115000"/>
                        </a:lnSpc>
                        <a:spcBef>
                          <a:spcPts val="0"/>
                        </a:spcBef>
                        <a:spcAft>
                          <a:spcPts val="0"/>
                        </a:spcAft>
                      </a:pPr>
                      <a:r>
                        <a:rPr lang="en-US" sz="1600" dirty="0" err="1" smtClean="0">
                          <a:effectLst/>
                          <a:latin typeface="Calibri"/>
                          <a:ea typeface="SimSun"/>
                          <a:cs typeface="Times New Roman"/>
                        </a:rPr>
                        <a:t>Derrota</a:t>
                      </a:r>
                      <a:r>
                        <a:rPr lang="en-US" sz="1600" dirty="0" smtClean="0">
                          <a:effectLst/>
                          <a:latin typeface="Calibri"/>
                          <a:ea typeface="SimSun"/>
                          <a:cs typeface="Times New Roman"/>
                        </a:rPr>
                        <a:t> a Antíoco </a:t>
                      </a:r>
                      <a:r>
                        <a:rPr lang="en-US" sz="1600" dirty="0">
                          <a:effectLst/>
                          <a:latin typeface="Calibri"/>
                          <a:ea typeface="SimSun"/>
                          <a:cs typeface="Times New Roman"/>
                        </a:rPr>
                        <a:t>III – </a:t>
                      </a:r>
                      <a:r>
                        <a:rPr lang="en-US" sz="1600" dirty="0" smtClean="0">
                          <a:solidFill>
                            <a:srgbClr val="FF0000"/>
                          </a:solidFill>
                          <a:effectLst/>
                          <a:latin typeface="Calibri"/>
                          <a:ea typeface="SimSun"/>
                          <a:cs typeface="Times New Roman"/>
                        </a:rPr>
                        <a:t>4a Guerra </a:t>
                      </a:r>
                      <a:r>
                        <a:rPr lang="en-US" sz="1600" dirty="0" err="1" smtClean="0">
                          <a:solidFill>
                            <a:srgbClr val="FF0000"/>
                          </a:solidFill>
                          <a:effectLst/>
                          <a:latin typeface="Calibri"/>
                          <a:ea typeface="SimSun"/>
                          <a:cs typeface="Times New Roman"/>
                        </a:rPr>
                        <a:t>Siria</a:t>
                      </a: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bl>
          </a:graphicData>
        </a:graphic>
      </p:graphicFrame>
      <p:graphicFrame>
        <p:nvGraphicFramePr>
          <p:cNvPr id="11" name="Table 10"/>
          <p:cNvGraphicFramePr>
            <a:graphicFrameLocks noGrp="1"/>
          </p:cNvGraphicFramePr>
          <p:nvPr>
            <p:extLst/>
          </p:nvPr>
        </p:nvGraphicFramePr>
        <p:xfrm>
          <a:off x="381000" y="266700"/>
          <a:ext cx="8610600" cy="537158"/>
        </p:xfrm>
        <a:graphic>
          <a:graphicData uri="http://schemas.openxmlformats.org/drawingml/2006/table">
            <a:tbl>
              <a:tblPr firstRow="1" firstCol="1" bandRow="1"/>
              <a:tblGrid>
                <a:gridCol w="914400">
                  <a:extLst>
                    <a:ext uri="{9D8B030D-6E8A-4147-A177-3AD203B41FA5}">
                      <a16:colId xmlns="" xmlns:a16="http://schemas.microsoft.com/office/drawing/2014/main" val="20000"/>
                    </a:ext>
                  </a:extLst>
                </a:gridCol>
                <a:gridCol w="990600">
                  <a:extLst>
                    <a:ext uri="{9D8B030D-6E8A-4147-A177-3AD203B41FA5}">
                      <a16:colId xmlns="" xmlns:a16="http://schemas.microsoft.com/office/drawing/2014/main" val="20001"/>
                    </a:ext>
                  </a:extLst>
                </a:gridCol>
                <a:gridCol w="6705600">
                  <a:extLst>
                    <a:ext uri="{9D8B030D-6E8A-4147-A177-3AD203B41FA5}">
                      <a16:colId xmlns="" xmlns:a16="http://schemas.microsoft.com/office/drawing/2014/main" val="20002"/>
                    </a:ext>
                  </a:extLst>
                </a:gridCol>
              </a:tblGrid>
              <a:tr h="537158">
                <a:tc>
                  <a:txBody>
                    <a:bodyPr/>
                    <a:lstStyle/>
                    <a:p>
                      <a:pPr marL="0" marR="0">
                        <a:lnSpc>
                          <a:spcPct val="115000"/>
                        </a:lnSpc>
                        <a:spcBef>
                          <a:spcPts val="0"/>
                        </a:spcBef>
                        <a:spcAft>
                          <a:spcPts val="0"/>
                        </a:spcAft>
                      </a:pPr>
                      <a:r>
                        <a:rPr lang="en-US" sz="1600" b="1" dirty="0">
                          <a:effectLst/>
                          <a:latin typeface="Arial"/>
                          <a:ea typeface="SimSun"/>
                          <a:cs typeface="Times New Roman"/>
                        </a:rPr>
                        <a:t>Dan 11</a:t>
                      </a: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dirty="0" err="1" smtClean="0">
                          <a:effectLst/>
                          <a:latin typeface="Arial"/>
                          <a:ea typeface="SimSun"/>
                          <a:cs typeface="Times New Roman"/>
                        </a:rPr>
                        <a:t>Año</a:t>
                      </a:r>
                      <a:r>
                        <a:rPr lang="en-US" sz="1600" b="1" baseline="0" dirty="0" smtClean="0">
                          <a:effectLst/>
                          <a:latin typeface="Arial"/>
                          <a:ea typeface="SimSun"/>
                          <a:cs typeface="Times New Roman"/>
                        </a:rPr>
                        <a:t> </a:t>
                      </a: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dirty="0" err="1" smtClean="0">
                          <a:effectLst/>
                          <a:latin typeface="Calibri"/>
                          <a:ea typeface="SimSun"/>
                          <a:cs typeface="Arial"/>
                        </a:rPr>
                        <a:t>Evento</a:t>
                      </a: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bl>
          </a:graphicData>
        </a:graphic>
      </p:graphicFrame>
      <p:pic>
        <p:nvPicPr>
          <p:cNvPr id="15" name="Picture 14"/>
          <p:cNvPicPr/>
          <p:nvPr/>
        </p:nvPicPr>
        <p:blipFill>
          <a:blip r:embed="rId2" cstate="print">
            <a:extLst>
              <a:ext uri="{28A0092B-C50C-407E-A947-70E740481C1C}">
                <a14:useLocalDpi xmlns:a14="http://schemas.microsoft.com/office/drawing/2010/main" val="0"/>
              </a:ext>
            </a:extLst>
          </a:blip>
          <a:stretch>
            <a:fillRect/>
          </a:stretch>
        </p:blipFill>
        <p:spPr>
          <a:xfrm>
            <a:off x="4043616" y="1540234"/>
            <a:ext cx="678815" cy="628650"/>
          </a:xfrm>
          <a:prstGeom prst="rect">
            <a:avLst/>
          </a:prstGeom>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2168" y="-7653"/>
            <a:ext cx="4541837" cy="571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3906" y="2622108"/>
            <a:ext cx="669925" cy="70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5659" y="3067585"/>
            <a:ext cx="4546509" cy="2585323"/>
          </a:xfrm>
          <a:prstGeom prst="rect">
            <a:avLst/>
          </a:prstGeom>
          <a:noFill/>
        </p:spPr>
        <p:txBody>
          <a:bodyPr wrap="square" rtlCol="0">
            <a:spAutoFit/>
          </a:bodyPr>
          <a:lstStyle/>
          <a:p>
            <a:r>
              <a:rPr lang="es-ES" dirty="0"/>
              <a:t>Según </a:t>
            </a:r>
            <a:r>
              <a:rPr lang="es-ES" dirty="0" err="1"/>
              <a:t>Polibio</a:t>
            </a:r>
            <a:r>
              <a:rPr lang="es-ES" dirty="0"/>
              <a:t>, </a:t>
            </a:r>
          </a:p>
          <a:p>
            <a:r>
              <a:rPr lang="es-ES" dirty="0"/>
              <a:t>Batalla de </a:t>
            </a:r>
            <a:r>
              <a:rPr lang="es-ES" dirty="0" err="1"/>
              <a:t>Raphia</a:t>
            </a:r>
            <a:r>
              <a:rPr lang="es-ES" dirty="0"/>
              <a:t> - 217 a.C.</a:t>
            </a:r>
          </a:p>
          <a:p>
            <a:r>
              <a:rPr lang="es-ES" dirty="0"/>
              <a:t>Ptolomeo IV contaba con 70.000 soldados de infantería, 5.000 de caballería y 73 elefantes de guerra. </a:t>
            </a:r>
          </a:p>
          <a:p>
            <a:r>
              <a:rPr lang="es-ES" dirty="0" smtClean="0">
                <a:solidFill>
                  <a:srgbClr val="FF0000"/>
                </a:solidFill>
              </a:rPr>
              <a:t>Ptolomeo </a:t>
            </a:r>
            <a:r>
              <a:rPr lang="es-ES" dirty="0">
                <a:solidFill>
                  <a:srgbClr val="FF0000"/>
                </a:solidFill>
              </a:rPr>
              <a:t>masacró a 10.000 y 4000 más fueron hechos cautivos</a:t>
            </a:r>
          </a:p>
          <a:p>
            <a:r>
              <a:rPr lang="es-ES" dirty="0">
                <a:solidFill>
                  <a:srgbClr val="0000CC"/>
                </a:solidFill>
              </a:rPr>
              <a:t>Antíoco III tenía 62.000 soldados de infantería, 6.000 de caballería y 102 elefantes.</a:t>
            </a:r>
            <a:endParaRPr lang="en-US" dirty="0">
              <a:solidFill>
                <a:srgbClr val="0000CC"/>
              </a:solidFill>
            </a:endParaRPr>
          </a:p>
        </p:txBody>
      </p:sp>
      <p:sp>
        <p:nvSpPr>
          <p:cNvPr id="2" name="Down Arrow 1"/>
          <p:cNvSpPr/>
          <p:nvPr/>
        </p:nvSpPr>
        <p:spPr>
          <a:xfrm>
            <a:off x="5017273" y="3721210"/>
            <a:ext cx="357809" cy="8030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04775" y="2798064"/>
            <a:ext cx="862737" cy="246221"/>
          </a:xfrm>
          <a:prstGeom prst="rect">
            <a:avLst/>
          </a:prstGeom>
          <a:noFill/>
        </p:spPr>
        <p:txBody>
          <a:bodyPr wrap="none" rtlCol="0">
            <a:spAutoFit/>
          </a:bodyPr>
          <a:lstStyle/>
          <a:p>
            <a:r>
              <a:rPr lang="en-US" sz="1000" dirty="0"/>
              <a:t>215 </a:t>
            </a:r>
            <a:r>
              <a:rPr lang="en-US" sz="1000" dirty="0" err="1" smtClean="0"/>
              <a:t>aC</a:t>
            </a:r>
            <a:r>
              <a:rPr lang="en-US" sz="1000" dirty="0" smtClean="0"/>
              <a:t> </a:t>
            </a:r>
            <a:r>
              <a:rPr lang="en-US" sz="1000" dirty="0" err="1" smtClean="0"/>
              <a:t>Amós</a:t>
            </a:r>
            <a:endParaRPr lang="en-US" sz="1000" dirty="0"/>
          </a:p>
        </p:txBody>
      </p:sp>
      <p:sp>
        <p:nvSpPr>
          <p:cNvPr id="10" name="TextBox 9"/>
          <p:cNvSpPr txBox="1"/>
          <p:nvPr/>
        </p:nvSpPr>
        <p:spPr>
          <a:xfrm>
            <a:off x="1429530" y="2813943"/>
            <a:ext cx="824265" cy="246221"/>
          </a:xfrm>
          <a:prstGeom prst="rect">
            <a:avLst/>
          </a:prstGeom>
          <a:noFill/>
        </p:spPr>
        <p:txBody>
          <a:bodyPr wrap="none" rtlCol="0">
            <a:spAutoFit/>
          </a:bodyPr>
          <a:lstStyle/>
          <a:p>
            <a:r>
              <a:rPr lang="en-US" sz="1000" dirty="0"/>
              <a:t>225 </a:t>
            </a:r>
            <a:r>
              <a:rPr lang="en-US" sz="1000" dirty="0" err="1" smtClean="0"/>
              <a:t>aC</a:t>
            </a:r>
            <a:r>
              <a:rPr lang="en-US" sz="1000" dirty="0" smtClean="0"/>
              <a:t> </a:t>
            </a:r>
            <a:r>
              <a:rPr lang="en-US" sz="1000" dirty="0" err="1" smtClean="0"/>
              <a:t>Eliud</a:t>
            </a:r>
            <a:endParaRPr lang="en-US" sz="1000" dirty="0"/>
          </a:p>
        </p:txBody>
      </p:sp>
      <p:sp>
        <p:nvSpPr>
          <p:cNvPr id="3" name="Rectangle 2"/>
          <p:cNvSpPr/>
          <p:nvPr/>
        </p:nvSpPr>
        <p:spPr>
          <a:xfrm>
            <a:off x="6386170" y="4006158"/>
            <a:ext cx="2637566" cy="1569660"/>
          </a:xfrm>
          <a:prstGeom prst="rect">
            <a:avLst/>
          </a:prstGeom>
          <a:solidFill>
            <a:schemeClr val="bg1"/>
          </a:solidFill>
        </p:spPr>
        <p:txBody>
          <a:bodyPr wrap="square">
            <a:spAutoFit/>
          </a:bodyPr>
          <a:lstStyle/>
          <a:p>
            <a:r>
              <a:rPr lang="en-US" sz="1600" b="1" dirty="0"/>
              <a:t>Daniel 11:12 </a:t>
            </a:r>
            <a:r>
              <a:rPr lang="en-US" sz="1600" b="1" dirty="0" smtClean="0"/>
              <a:t> (NBLA) </a:t>
            </a:r>
            <a:r>
              <a:rPr lang="en-US" sz="1600" dirty="0"/>
              <a:t/>
            </a:r>
            <a:br>
              <a:rPr lang="en-US" sz="1600" dirty="0"/>
            </a:br>
            <a:r>
              <a:rPr lang="en-US" sz="1600" baseline="30000" dirty="0"/>
              <a:t>12 </a:t>
            </a:r>
            <a:r>
              <a:rPr lang="en-US" sz="1600" dirty="0"/>
              <a:t> </a:t>
            </a:r>
            <a:r>
              <a:rPr lang="es-ES" sz="1600" dirty="0"/>
              <a:t>Cuando se haya llevado la multitud, su corazón se enaltecerá y hará caer a muchos millares, pero no prevalecerá. </a:t>
            </a:r>
            <a:endParaRPr lang="en-US" sz="1600" dirty="0"/>
          </a:p>
        </p:txBody>
      </p:sp>
    </p:spTree>
    <p:extLst>
      <p:ext uri="{BB962C8B-B14F-4D97-AF65-F5344CB8AC3E}">
        <p14:creationId xmlns:p14="http://schemas.microsoft.com/office/powerpoint/2010/main" val="2705638279"/>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4270" y="1750887"/>
            <a:ext cx="8643505" cy="1477328"/>
          </a:xfrm>
          <a:prstGeom prst="rect">
            <a:avLst/>
          </a:prstGeom>
        </p:spPr>
        <p:txBody>
          <a:bodyPr wrap="square">
            <a:spAutoFit/>
          </a:bodyPr>
          <a:lstStyle/>
          <a:p>
            <a:r>
              <a:rPr lang="en-US" b="1" i="1" dirty="0" smtClean="0">
                <a:solidFill>
                  <a:prstClr val="black"/>
                </a:solidFill>
              </a:rPr>
              <a:t>V </a:t>
            </a:r>
            <a:r>
              <a:rPr lang="en-US" b="1" i="1" dirty="0">
                <a:solidFill>
                  <a:prstClr val="black"/>
                </a:solidFill>
              </a:rPr>
              <a:t>13</a:t>
            </a:r>
          </a:p>
          <a:p>
            <a:r>
              <a:rPr lang="es-ES" b="1" i="1" dirty="0"/>
              <a:t>El rey del norte volverá a levantar una multitud mayor que la primera, y después de algunos años avanzará con un gran ejército y con mucho equipo. </a:t>
            </a:r>
            <a:endParaRPr lang="es-ES" b="1" i="1" dirty="0" smtClean="0"/>
          </a:p>
          <a:p>
            <a:endParaRPr lang="en-US" dirty="0"/>
          </a:p>
          <a:p>
            <a:r>
              <a:rPr lang="en-US" dirty="0" smtClean="0"/>
              <a:t>Antíoco </a:t>
            </a:r>
            <a:r>
              <a:rPr lang="en-US" dirty="0"/>
              <a:t>III </a:t>
            </a:r>
            <a:r>
              <a:rPr lang="en-US" dirty="0" err="1" smtClean="0"/>
              <a:t>ahora</a:t>
            </a:r>
            <a:r>
              <a:rPr lang="en-US" dirty="0" smtClean="0"/>
              <a:t> </a:t>
            </a:r>
            <a:r>
              <a:rPr lang="en-US" dirty="0" err="1" smtClean="0"/>
              <a:t>tiene</a:t>
            </a:r>
            <a:r>
              <a:rPr lang="en-US" dirty="0" smtClean="0"/>
              <a:t> </a:t>
            </a:r>
            <a:r>
              <a:rPr lang="en-US" dirty="0" err="1" smtClean="0"/>
              <a:t>éxito</a:t>
            </a:r>
            <a:r>
              <a:rPr lang="en-US" dirty="0" smtClean="0"/>
              <a:t> con </a:t>
            </a:r>
            <a:r>
              <a:rPr lang="en-US" dirty="0" err="1" smtClean="0"/>
              <a:t>ayuda</a:t>
            </a:r>
            <a:r>
              <a:rPr lang="en-US" dirty="0" smtClean="0"/>
              <a:t> </a:t>
            </a:r>
            <a:r>
              <a:rPr lang="en-US" dirty="0" err="1" smtClean="0"/>
              <a:t>macedonia</a:t>
            </a:r>
            <a:endParaRPr lang="en-US" dirty="0">
              <a:solidFill>
                <a:prstClr val="black"/>
              </a:solidFill>
            </a:endParaRPr>
          </a:p>
        </p:txBody>
      </p:sp>
      <p:sp>
        <p:nvSpPr>
          <p:cNvPr id="4" name="Rectangle 3"/>
          <p:cNvSpPr/>
          <p:nvPr/>
        </p:nvSpPr>
        <p:spPr>
          <a:xfrm>
            <a:off x="875523" y="1750887"/>
            <a:ext cx="769763" cy="369332"/>
          </a:xfrm>
          <a:prstGeom prst="rect">
            <a:avLst/>
          </a:prstGeom>
        </p:spPr>
        <p:txBody>
          <a:bodyPr wrap="none">
            <a:spAutoFit/>
          </a:bodyPr>
          <a:lstStyle/>
          <a:p>
            <a:r>
              <a:rPr lang="en-US" dirty="0" smtClean="0">
                <a:solidFill>
                  <a:prstClr val="black"/>
                </a:solidFill>
              </a:rPr>
              <a:t>204aC</a:t>
            </a:r>
            <a:endParaRPr lang="en-US" dirty="0">
              <a:solidFill>
                <a:prstClr val="black"/>
              </a:solidFill>
            </a:endParaRPr>
          </a:p>
        </p:txBody>
      </p:sp>
      <p:sp>
        <p:nvSpPr>
          <p:cNvPr id="9" name="Rectangle 8"/>
          <p:cNvSpPr/>
          <p:nvPr/>
        </p:nvSpPr>
        <p:spPr>
          <a:xfrm>
            <a:off x="4970032" y="606015"/>
            <a:ext cx="1399742" cy="646331"/>
          </a:xfrm>
          <a:prstGeom prst="rect">
            <a:avLst/>
          </a:prstGeom>
        </p:spPr>
        <p:txBody>
          <a:bodyPr wrap="none">
            <a:spAutoFit/>
          </a:bodyPr>
          <a:lstStyle/>
          <a:p>
            <a:r>
              <a:rPr lang="en-US" dirty="0" smtClean="0">
                <a:solidFill>
                  <a:prstClr val="black"/>
                </a:solidFill>
              </a:rPr>
              <a:t>Antíoco </a:t>
            </a:r>
            <a:r>
              <a:rPr lang="en-US" dirty="0">
                <a:solidFill>
                  <a:prstClr val="black"/>
                </a:solidFill>
              </a:rPr>
              <a:t>III</a:t>
            </a:r>
          </a:p>
          <a:p>
            <a:r>
              <a:rPr lang="en-US" dirty="0">
                <a:solidFill>
                  <a:prstClr val="black"/>
                </a:solidFill>
              </a:rPr>
              <a:t>(223-187 </a:t>
            </a:r>
            <a:r>
              <a:rPr lang="en-US" dirty="0" err="1" smtClean="0">
                <a:solidFill>
                  <a:prstClr val="black"/>
                </a:solidFill>
              </a:rPr>
              <a:t>aC</a:t>
            </a:r>
            <a:r>
              <a:rPr lang="en-US" dirty="0">
                <a:solidFill>
                  <a:prstClr val="black"/>
                </a:solidFill>
              </a:rPr>
              <a:t>)</a:t>
            </a:r>
          </a:p>
        </p:txBody>
      </p:sp>
      <p:sp>
        <p:nvSpPr>
          <p:cNvPr id="12" name="Rectangle 11"/>
          <p:cNvSpPr/>
          <p:nvPr/>
        </p:nvSpPr>
        <p:spPr>
          <a:xfrm>
            <a:off x="1581139" y="606017"/>
            <a:ext cx="1399742" cy="646331"/>
          </a:xfrm>
          <a:prstGeom prst="rect">
            <a:avLst/>
          </a:prstGeom>
        </p:spPr>
        <p:txBody>
          <a:bodyPr wrap="none">
            <a:spAutoFit/>
          </a:bodyPr>
          <a:lstStyle/>
          <a:p>
            <a:r>
              <a:rPr lang="en-US" dirty="0" err="1" smtClean="0">
                <a:solidFill>
                  <a:prstClr val="black"/>
                </a:solidFill>
              </a:rPr>
              <a:t>Ptolomeo</a:t>
            </a:r>
            <a:r>
              <a:rPr lang="en-US" dirty="0" smtClean="0">
                <a:solidFill>
                  <a:prstClr val="black"/>
                </a:solidFill>
              </a:rPr>
              <a:t> </a:t>
            </a:r>
            <a:r>
              <a:rPr lang="en-US" dirty="0">
                <a:solidFill>
                  <a:prstClr val="black"/>
                </a:solidFill>
              </a:rPr>
              <a:t>IV </a:t>
            </a:r>
          </a:p>
          <a:p>
            <a:r>
              <a:rPr lang="en-US" dirty="0">
                <a:solidFill>
                  <a:prstClr val="black"/>
                </a:solidFill>
              </a:rPr>
              <a:t>(221-203 </a:t>
            </a:r>
            <a:r>
              <a:rPr lang="en-US" dirty="0" err="1" smtClean="0">
                <a:solidFill>
                  <a:prstClr val="black"/>
                </a:solidFill>
              </a:rPr>
              <a:t>aC</a:t>
            </a:r>
            <a:r>
              <a:rPr lang="en-US" dirty="0">
                <a:solidFill>
                  <a:prstClr val="black"/>
                </a:solidFill>
              </a:rPr>
              <a:t>)</a:t>
            </a:r>
          </a:p>
        </p:txBody>
      </p:sp>
      <p:pic>
        <p:nvPicPr>
          <p:cNvPr id="14" name="Picture 13"/>
          <p:cNvPicPr/>
          <p:nvPr/>
        </p:nvPicPr>
        <p:blipFill>
          <a:blip r:embed="rId3" cstate="print">
            <a:extLst>
              <a:ext uri="{28A0092B-C50C-407E-A947-70E740481C1C}">
                <a14:useLocalDpi xmlns:a14="http://schemas.microsoft.com/office/drawing/2010/main" val="0"/>
              </a:ext>
            </a:extLst>
          </a:blip>
          <a:stretch>
            <a:fillRect/>
          </a:stretch>
        </p:blipFill>
        <p:spPr>
          <a:xfrm>
            <a:off x="3797624" y="378129"/>
            <a:ext cx="1046050" cy="996788"/>
          </a:xfrm>
          <a:prstGeom prst="rect">
            <a:avLst/>
          </a:prstGeom>
        </p:spPr>
      </p:pic>
      <p:pic>
        <p:nvPicPr>
          <p:cNvPr id="15" name="Picture 14"/>
          <p:cNvPicPr/>
          <p:nvPr/>
        </p:nvPicPr>
        <p:blipFill>
          <a:blip r:embed="rId4" cstate="print">
            <a:extLst>
              <a:ext uri="{28A0092B-C50C-407E-A947-70E740481C1C}">
                <a14:useLocalDpi xmlns:a14="http://schemas.microsoft.com/office/drawing/2010/main" val="0"/>
              </a:ext>
            </a:extLst>
          </a:blip>
          <a:stretch>
            <a:fillRect/>
          </a:stretch>
        </p:blipFill>
        <p:spPr>
          <a:xfrm>
            <a:off x="298963" y="433483"/>
            <a:ext cx="1025897" cy="991400"/>
          </a:xfrm>
          <a:prstGeom prst="rect">
            <a:avLst/>
          </a:prstGeom>
        </p:spPr>
      </p:pic>
      <p:sp>
        <p:nvSpPr>
          <p:cNvPr id="16" name="Rectangle 15"/>
          <p:cNvSpPr/>
          <p:nvPr/>
        </p:nvSpPr>
        <p:spPr>
          <a:xfrm>
            <a:off x="298963" y="3541256"/>
            <a:ext cx="8643505" cy="1200329"/>
          </a:xfrm>
          <a:prstGeom prst="rect">
            <a:avLst/>
          </a:prstGeom>
        </p:spPr>
        <p:txBody>
          <a:bodyPr wrap="square">
            <a:spAutoFit/>
          </a:bodyPr>
          <a:lstStyle/>
          <a:p>
            <a:r>
              <a:rPr lang="en-US" b="1" i="1" dirty="0" smtClean="0">
                <a:solidFill>
                  <a:prstClr val="black"/>
                </a:solidFill>
              </a:rPr>
              <a:t>V </a:t>
            </a:r>
            <a:r>
              <a:rPr lang="en-US" b="1" i="1" dirty="0">
                <a:solidFill>
                  <a:prstClr val="black"/>
                </a:solidFill>
              </a:rPr>
              <a:t>14</a:t>
            </a:r>
          </a:p>
          <a:p>
            <a:r>
              <a:rPr lang="es-ES" b="1" i="1" dirty="0" smtClean="0"/>
              <a:t>Los </a:t>
            </a:r>
            <a:r>
              <a:rPr lang="es-ES" b="1" i="1" dirty="0"/>
              <a:t>violentos de tu pueblo también se levantarán para cumplir la visión, pero caerán. </a:t>
            </a:r>
            <a:r>
              <a:rPr lang="en-US" dirty="0" smtClean="0"/>
              <a:t>– </a:t>
            </a:r>
            <a:endParaRPr lang="en-US" dirty="0"/>
          </a:p>
          <a:p>
            <a:endParaRPr lang="en-US" dirty="0"/>
          </a:p>
          <a:p>
            <a:r>
              <a:rPr lang="en-US" dirty="0" err="1" smtClean="0"/>
              <a:t>Algunos</a:t>
            </a:r>
            <a:r>
              <a:rPr lang="en-US" dirty="0" smtClean="0"/>
              <a:t> </a:t>
            </a:r>
            <a:r>
              <a:rPr lang="en-US" dirty="0" err="1" smtClean="0"/>
              <a:t>judíos</a:t>
            </a:r>
            <a:r>
              <a:rPr lang="en-US" dirty="0" smtClean="0"/>
              <a:t> </a:t>
            </a:r>
            <a:r>
              <a:rPr lang="en-US" dirty="0" err="1" smtClean="0"/>
              <a:t>hacen</a:t>
            </a:r>
            <a:r>
              <a:rPr lang="en-US" dirty="0" smtClean="0"/>
              <a:t> </a:t>
            </a:r>
            <a:r>
              <a:rPr lang="en-US" dirty="0" err="1" smtClean="0"/>
              <a:t>alianza</a:t>
            </a:r>
            <a:r>
              <a:rPr lang="en-US" dirty="0"/>
              <a:t> </a:t>
            </a:r>
            <a:r>
              <a:rPr lang="en-US" dirty="0" smtClean="0"/>
              <a:t>con Antíoco </a:t>
            </a:r>
            <a:r>
              <a:rPr lang="en-US" dirty="0"/>
              <a:t>III</a:t>
            </a:r>
            <a:endParaRPr lang="en-US" dirty="0">
              <a:solidFill>
                <a:prstClr val="black"/>
              </a:solidFill>
            </a:endParaRPr>
          </a:p>
        </p:txBody>
      </p:sp>
    </p:spTree>
    <p:extLst>
      <p:ext uri="{BB962C8B-B14F-4D97-AF65-F5344CB8AC3E}">
        <p14:creationId xmlns:p14="http://schemas.microsoft.com/office/powerpoint/2010/main" val="2311828981"/>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anny Haynes\Pictures\002 Unsplash\photo-1429041966141-44d228a4277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036"/>
          <a:stretch/>
        </p:blipFill>
        <p:spPr bwMode="auto">
          <a:xfrm>
            <a:off x="13" y="1"/>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386258" y="3803803"/>
            <a:ext cx="1107996" cy="523220"/>
          </a:xfrm>
          <a:prstGeom prst="rect">
            <a:avLst/>
          </a:prstGeom>
          <a:solidFill>
            <a:schemeClr val="tx1"/>
          </a:solidFill>
        </p:spPr>
        <p:txBody>
          <a:bodyPr wrap="none" rtlCol="0">
            <a:spAutoFit/>
          </a:bodyPr>
          <a:lstStyle/>
          <a:p>
            <a:r>
              <a:rPr lang="en-US" sz="2800" dirty="0">
                <a:solidFill>
                  <a:srgbClr val="FFFF00"/>
                </a:solidFill>
              </a:rPr>
              <a:t>Daniel</a:t>
            </a:r>
          </a:p>
        </p:txBody>
      </p:sp>
      <p:sp>
        <p:nvSpPr>
          <p:cNvPr id="50" name="TextBox 49"/>
          <p:cNvSpPr txBox="1"/>
          <p:nvPr/>
        </p:nvSpPr>
        <p:spPr>
          <a:xfrm rot="20661328">
            <a:off x="4836682" y="2609706"/>
            <a:ext cx="2218877" cy="369332"/>
          </a:xfrm>
          <a:prstGeom prst="rect">
            <a:avLst/>
          </a:prstGeom>
          <a:noFill/>
        </p:spPr>
        <p:txBody>
          <a:bodyPr wrap="none" rtlCol="0">
            <a:spAutoFit/>
          </a:bodyPr>
          <a:lstStyle/>
          <a:p>
            <a:r>
              <a:rPr lang="en-US" dirty="0">
                <a:solidFill>
                  <a:prstClr val="black"/>
                </a:solidFill>
              </a:rPr>
              <a:t>400+ </a:t>
            </a:r>
            <a:r>
              <a:rPr lang="en-US" dirty="0" err="1" smtClean="0">
                <a:solidFill>
                  <a:prstClr val="black"/>
                </a:solidFill>
              </a:rPr>
              <a:t>Años</a:t>
            </a:r>
            <a:r>
              <a:rPr lang="en-US" dirty="0" smtClean="0">
                <a:solidFill>
                  <a:prstClr val="black"/>
                </a:solidFill>
              </a:rPr>
              <a:t> de </a:t>
            </a:r>
            <a:r>
              <a:rPr lang="en-US" dirty="0" err="1" smtClean="0">
                <a:solidFill>
                  <a:prstClr val="black"/>
                </a:solidFill>
              </a:rPr>
              <a:t>silencio</a:t>
            </a:r>
            <a:endParaRPr lang="en-US" dirty="0">
              <a:solidFill>
                <a:prstClr val="black"/>
              </a:solidFill>
            </a:endParaRPr>
          </a:p>
        </p:txBody>
      </p:sp>
      <p:pic>
        <p:nvPicPr>
          <p:cNvPr id="51" name="Picture 2" descr="O:\Images\Life-Scribes-Scrolls-Reading-Bible History\scroll-ro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258" y="3436821"/>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516844" y="3452508"/>
            <a:ext cx="905825"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11</a:t>
            </a:r>
            <a:endParaRPr lang="en-US" sz="1100" dirty="0">
              <a:solidFill>
                <a:prstClr val="black"/>
              </a:solidFill>
              <a:latin typeface="Arial" panose="020B0604020202020204" pitchFamily="34" charset="0"/>
              <a:cs typeface="Arial" panose="020B0604020202020204" pitchFamily="34" charset="0"/>
            </a:endParaRPr>
          </a:p>
        </p:txBody>
      </p:sp>
      <p:cxnSp>
        <p:nvCxnSpPr>
          <p:cNvPr id="53" name="Straight Connector 52"/>
          <p:cNvCxnSpPr/>
          <p:nvPr/>
        </p:nvCxnSpPr>
        <p:spPr>
          <a:xfrm>
            <a:off x="2494611" y="5486400"/>
            <a:ext cx="493776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442200" y="1797050"/>
            <a:ext cx="6350" cy="368935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4254" y="3803803"/>
            <a:ext cx="463101" cy="807380"/>
          </a:xfrm>
          <a:prstGeom prst="rect">
            <a:avLst/>
          </a:prstGeom>
        </p:spPr>
      </p:pic>
      <p:sp>
        <p:nvSpPr>
          <p:cNvPr id="56" name="TextBox 55"/>
          <p:cNvSpPr txBox="1"/>
          <p:nvPr/>
        </p:nvSpPr>
        <p:spPr>
          <a:xfrm>
            <a:off x="1574359" y="4611183"/>
            <a:ext cx="611065" cy="276999"/>
          </a:xfrm>
          <a:prstGeom prst="rect">
            <a:avLst/>
          </a:prstGeom>
          <a:solidFill>
            <a:schemeClr val="tx1"/>
          </a:solidFill>
        </p:spPr>
        <p:txBody>
          <a:bodyPr wrap="none" rtlCol="0">
            <a:spAutoFit/>
          </a:bodyPr>
          <a:lstStyle/>
          <a:p>
            <a:r>
              <a:rPr lang="en-US" sz="1200" dirty="0" smtClean="0">
                <a:solidFill>
                  <a:schemeClr val="bg1"/>
                </a:solidFill>
              </a:rPr>
              <a:t>536 </a:t>
            </a:r>
            <a:r>
              <a:rPr lang="en-US" sz="1200" dirty="0" err="1" smtClean="0">
                <a:solidFill>
                  <a:schemeClr val="bg1"/>
                </a:solidFill>
              </a:rPr>
              <a:t>aC</a:t>
            </a:r>
            <a:endParaRPr lang="en-US" sz="1200" dirty="0">
              <a:solidFill>
                <a:schemeClr val="bg1"/>
              </a:solidFill>
            </a:endParaRPr>
          </a:p>
        </p:txBody>
      </p:sp>
      <p:cxnSp>
        <p:nvCxnSpPr>
          <p:cNvPr id="57" name="Straight Connector 56"/>
          <p:cNvCxnSpPr/>
          <p:nvPr/>
        </p:nvCxnSpPr>
        <p:spPr>
          <a:xfrm>
            <a:off x="2494611" y="5486400"/>
            <a:ext cx="51206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rot="16200000">
            <a:off x="1676795" y="3801611"/>
            <a:ext cx="2377126" cy="276999"/>
          </a:xfrm>
          <a:prstGeom prst="rect">
            <a:avLst/>
          </a:prstGeom>
          <a:solidFill>
            <a:schemeClr val="tx1"/>
          </a:solidFill>
        </p:spPr>
        <p:txBody>
          <a:bodyPr wrap="none" rtlCol="0">
            <a:spAutoFit/>
          </a:bodyPr>
          <a:lstStyle/>
          <a:p>
            <a:r>
              <a:rPr lang="en-US" sz="1200" dirty="0" err="1" smtClean="0">
                <a:solidFill>
                  <a:schemeClr val="bg1"/>
                </a:solidFill>
              </a:rPr>
              <a:t>Jerjes</a:t>
            </a:r>
            <a:r>
              <a:rPr lang="en-US" sz="1200" dirty="0" smtClean="0">
                <a:solidFill>
                  <a:schemeClr val="bg1"/>
                </a:solidFill>
              </a:rPr>
              <a:t> I invade a </a:t>
            </a:r>
            <a:r>
              <a:rPr lang="en-US" sz="1200" dirty="0" err="1" smtClean="0">
                <a:solidFill>
                  <a:schemeClr val="bg1"/>
                </a:solidFill>
              </a:rPr>
              <a:t>Grecia</a:t>
            </a:r>
            <a:r>
              <a:rPr lang="en-US" sz="1200" dirty="0" smtClean="0">
                <a:solidFill>
                  <a:schemeClr val="bg1"/>
                </a:solidFill>
              </a:rPr>
              <a:t> 480 </a:t>
            </a:r>
            <a:r>
              <a:rPr lang="en-US" sz="1200" dirty="0" err="1" smtClean="0">
                <a:solidFill>
                  <a:schemeClr val="bg1"/>
                </a:solidFill>
              </a:rPr>
              <a:t>aC</a:t>
            </a:r>
            <a:r>
              <a:rPr lang="en-US" sz="1200" dirty="0" smtClean="0">
                <a:solidFill>
                  <a:schemeClr val="bg1"/>
                </a:solidFill>
              </a:rPr>
              <a:t> 11:2</a:t>
            </a:r>
            <a:endParaRPr lang="en-US" sz="1200" dirty="0">
              <a:solidFill>
                <a:schemeClr val="bg1"/>
              </a:solidFill>
            </a:endParaRPr>
          </a:p>
        </p:txBody>
      </p:sp>
      <p:sp>
        <p:nvSpPr>
          <p:cNvPr id="59" name="TextBox 58"/>
          <p:cNvSpPr txBox="1"/>
          <p:nvPr/>
        </p:nvSpPr>
        <p:spPr>
          <a:xfrm>
            <a:off x="2440776" y="5209401"/>
            <a:ext cx="673582" cy="276999"/>
          </a:xfrm>
          <a:prstGeom prst="rect">
            <a:avLst/>
          </a:prstGeom>
          <a:solidFill>
            <a:schemeClr val="tx1"/>
          </a:solidFill>
        </p:spPr>
        <p:txBody>
          <a:bodyPr wrap="none" rtlCol="0">
            <a:spAutoFit/>
          </a:bodyPr>
          <a:lstStyle/>
          <a:p>
            <a:r>
              <a:rPr lang="en-US" sz="1200" dirty="0" smtClean="0">
                <a:solidFill>
                  <a:srgbClr val="FFFF00"/>
                </a:solidFill>
              </a:rPr>
              <a:t>56 </a:t>
            </a:r>
            <a:r>
              <a:rPr lang="en-US" sz="1200" dirty="0" err="1" smtClean="0">
                <a:solidFill>
                  <a:srgbClr val="FFFF00"/>
                </a:solidFill>
              </a:rPr>
              <a:t>años</a:t>
            </a:r>
            <a:endParaRPr lang="en-US" sz="1200" dirty="0">
              <a:solidFill>
                <a:srgbClr val="FFFF00"/>
              </a:solidFill>
            </a:endParaRPr>
          </a:p>
        </p:txBody>
      </p:sp>
      <p:cxnSp>
        <p:nvCxnSpPr>
          <p:cNvPr id="60" name="Straight Connector 59"/>
          <p:cNvCxnSpPr/>
          <p:nvPr/>
        </p:nvCxnSpPr>
        <p:spPr>
          <a:xfrm>
            <a:off x="2991566" y="3124863"/>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rot="16200000">
            <a:off x="2922649" y="3473020"/>
            <a:ext cx="2567434" cy="276999"/>
          </a:xfrm>
          <a:prstGeom prst="rect">
            <a:avLst/>
          </a:prstGeom>
          <a:solidFill>
            <a:schemeClr val="tx1"/>
          </a:solidFill>
        </p:spPr>
        <p:txBody>
          <a:bodyPr wrap="none" rtlCol="0">
            <a:spAutoFit/>
          </a:bodyPr>
          <a:lstStyle/>
          <a:p>
            <a:r>
              <a:rPr lang="en-US" sz="1200" dirty="0" smtClean="0">
                <a:solidFill>
                  <a:prstClr val="white"/>
                </a:solidFill>
              </a:rPr>
              <a:t>Alejandro </a:t>
            </a:r>
            <a:r>
              <a:rPr lang="en-US" sz="1200" dirty="0" err="1" smtClean="0">
                <a:solidFill>
                  <a:prstClr val="white"/>
                </a:solidFill>
              </a:rPr>
              <a:t>Magno</a:t>
            </a:r>
            <a:r>
              <a:rPr lang="en-US" sz="1200" dirty="0" smtClean="0">
                <a:solidFill>
                  <a:prstClr val="white"/>
                </a:solidFill>
              </a:rPr>
              <a:t> 336-323 </a:t>
            </a:r>
            <a:r>
              <a:rPr lang="en-US" sz="1200" dirty="0" err="1">
                <a:solidFill>
                  <a:prstClr val="white"/>
                </a:solidFill>
              </a:rPr>
              <a:t>a</a:t>
            </a:r>
            <a:r>
              <a:rPr lang="en-US" sz="1200" dirty="0" err="1" smtClean="0">
                <a:solidFill>
                  <a:prstClr val="white"/>
                </a:solidFill>
              </a:rPr>
              <a:t>C</a:t>
            </a:r>
            <a:r>
              <a:rPr lang="en-US" sz="1200" dirty="0" smtClean="0">
                <a:solidFill>
                  <a:prstClr val="white"/>
                </a:solidFill>
              </a:rPr>
              <a:t> – 11:3-4</a:t>
            </a:r>
            <a:endParaRPr lang="en-US" sz="1200" dirty="0">
              <a:solidFill>
                <a:prstClr val="white"/>
              </a:solidFill>
            </a:endParaRPr>
          </a:p>
        </p:txBody>
      </p:sp>
      <p:cxnSp>
        <p:nvCxnSpPr>
          <p:cNvPr id="62" name="Straight Connector 61"/>
          <p:cNvCxnSpPr/>
          <p:nvPr/>
        </p:nvCxnSpPr>
        <p:spPr>
          <a:xfrm>
            <a:off x="4344567" y="3150047"/>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3709502" y="5201449"/>
            <a:ext cx="752129" cy="276999"/>
          </a:xfrm>
          <a:prstGeom prst="rect">
            <a:avLst/>
          </a:prstGeom>
          <a:solidFill>
            <a:schemeClr val="tx1"/>
          </a:solidFill>
        </p:spPr>
        <p:txBody>
          <a:bodyPr wrap="none" rtlCol="0">
            <a:spAutoFit/>
          </a:bodyPr>
          <a:lstStyle/>
          <a:p>
            <a:r>
              <a:rPr lang="en-US" sz="1200" dirty="0" smtClean="0">
                <a:solidFill>
                  <a:srgbClr val="FFFF00"/>
                </a:solidFill>
              </a:rPr>
              <a:t>200 </a:t>
            </a:r>
            <a:r>
              <a:rPr lang="en-US" sz="1200" dirty="0" err="1" smtClean="0">
                <a:solidFill>
                  <a:srgbClr val="FFFF00"/>
                </a:solidFill>
              </a:rPr>
              <a:t>años</a:t>
            </a:r>
            <a:endParaRPr lang="en-US" sz="1200" dirty="0">
              <a:solidFill>
                <a:srgbClr val="FFFF00"/>
              </a:solidFill>
            </a:endParaRPr>
          </a:p>
        </p:txBody>
      </p:sp>
      <p:sp>
        <p:nvSpPr>
          <p:cNvPr id="64" name="Rectangle 63"/>
          <p:cNvSpPr/>
          <p:nvPr/>
        </p:nvSpPr>
        <p:spPr>
          <a:xfrm rot="16200000">
            <a:off x="3330108" y="3480954"/>
            <a:ext cx="2760018" cy="276999"/>
          </a:xfrm>
          <a:prstGeom prst="rect">
            <a:avLst/>
          </a:prstGeom>
          <a:solidFill>
            <a:schemeClr val="tx1"/>
          </a:solidFill>
        </p:spPr>
        <p:txBody>
          <a:bodyPr wrap="square" rtlCol="0">
            <a:spAutoFit/>
          </a:bodyPr>
          <a:lstStyle/>
          <a:p>
            <a:r>
              <a:rPr lang="en-US" sz="1200" dirty="0" smtClean="0">
                <a:solidFill>
                  <a:schemeClr val="bg1"/>
                </a:solidFill>
              </a:rPr>
              <a:t>Seleuco </a:t>
            </a:r>
            <a:r>
              <a:rPr lang="en-US" sz="1200" dirty="0" err="1" smtClean="0">
                <a:solidFill>
                  <a:schemeClr val="bg1"/>
                </a:solidFill>
              </a:rPr>
              <a:t>Nicátor</a:t>
            </a:r>
            <a:r>
              <a:rPr lang="en-US" sz="1200" dirty="0" smtClean="0">
                <a:solidFill>
                  <a:schemeClr val="bg1"/>
                </a:solidFill>
              </a:rPr>
              <a:t> I 311-280 </a:t>
            </a:r>
            <a:r>
              <a:rPr lang="en-US" sz="1200" dirty="0" err="1" smtClean="0">
                <a:solidFill>
                  <a:schemeClr val="bg1"/>
                </a:solidFill>
              </a:rPr>
              <a:t>aC</a:t>
            </a:r>
            <a:r>
              <a:rPr lang="en-US" sz="1200" dirty="0" smtClean="0">
                <a:solidFill>
                  <a:schemeClr val="bg1"/>
                </a:solidFill>
              </a:rPr>
              <a:t> – 11:5</a:t>
            </a:r>
            <a:endParaRPr lang="en-US" sz="1200" dirty="0">
              <a:solidFill>
                <a:schemeClr val="bg1"/>
              </a:solidFill>
            </a:endParaRPr>
          </a:p>
        </p:txBody>
      </p:sp>
      <p:sp>
        <p:nvSpPr>
          <p:cNvPr id="65" name="TextBox 64"/>
          <p:cNvSpPr txBox="1"/>
          <p:nvPr/>
        </p:nvSpPr>
        <p:spPr>
          <a:xfrm>
            <a:off x="4461402" y="5195383"/>
            <a:ext cx="420308" cy="276999"/>
          </a:xfrm>
          <a:prstGeom prst="rect">
            <a:avLst/>
          </a:prstGeom>
          <a:solidFill>
            <a:schemeClr val="tx1"/>
          </a:solidFill>
        </p:spPr>
        <p:txBody>
          <a:bodyPr wrap="none" rtlCol="0">
            <a:spAutoFit/>
          </a:bodyPr>
          <a:lstStyle/>
          <a:p>
            <a:r>
              <a:rPr lang="en-US" sz="1200" dirty="0" smtClean="0">
                <a:solidFill>
                  <a:srgbClr val="FFFF00"/>
                </a:solidFill>
              </a:rPr>
              <a:t>256</a:t>
            </a:r>
            <a:endParaRPr lang="en-US" sz="1200" dirty="0">
              <a:solidFill>
                <a:srgbClr val="FFFF00"/>
              </a:solidFill>
            </a:endParaRPr>
          </a:p>
        </p:txBody>
      </p:sp>
      <p:cxnSp>
        <p:nvCxnSpPr>
          <p:cNvPr id="66" name="Straight Connector 65"/>
          <p:cNvCxnSpPr/>
          <p:nvPr/>
        </p:nvCxnSpPr>
        <p:spPr>
          <a:xfrm>
            <a:off x="4851815" y="3152319"/>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851815" y="3152319"/>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922327" y="3147767"/>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rot="16200000">
            <a:off x="3694222" y="3484040"/>
            <a:ext cx="2760018" cy="276999"/>
          </a:xfrm>
          <a:prstGeom prst="rect">
            <a:avLst/>
          </a:prstGeom>
          <a:solidFill>
            <a:schemeClr val="tx1"/>
          </a:solidFill>
        </p:spPr>
        <p:txBody>
          <a:bodyPr wrap="square" rtlCol="0">
            <a:spAutoFit/>
          </a:bodyPr>
          <a:lstStyle/>
          <a:p>
            <a:r>
              <a:rPr lang="en-US" sz="1200" dirty="0" smtClean="0">
                <a:solidFill>
                  <a:prstClr val="white"/>
                </a:solidFill>
              </a:rPr>
              <a:t>3</a:t>
            </a:r>
            <a:r>
              <a:rPr lang="en-US" sz="1200" baseline="30000" dirty="0" smtClean="0">
                <a:solidFill>
                  <a:prstClr val="white"/>
                </a:solidFill>
              </a:rPr>
              <a:t>ra</a:t>
            </a:r>
            <a:r>
              <a:rPr lang="en-US" sz="1200" dirty="0" smtClean="0">
                <a:solidFill>
                  <a:prstClr val="white"/>
                </a:solidFill>
              </a:rPr>
              <a:t> Guerra </a:t>
            </a:r>
            <a:r>
              <a:rPr lang="en-US" sz="1200" dirty="0" err="1" smtClean="0">
                <a:solidFill>
                  <a:prstClr val="white"/>
                </a:solidFill>
              </a:rPr>
              <a:t>siria</a:t>
            </a:r>
            <a:r>
              <a:rPr lang="en-US" sz="1200" dirty="0" smtClean="0">
                <a:solidFill>
                  <a:prstClr val="white"/>
                </a:solidFill>
              </a:rPr>
              <a:t>   246-241 </a:t>
            </a:r>
            <a:r>
              <a:rPr lang="en-US" sz="1200" dirty="0" err="1" smtClean="0">
                <a:solidFill>
                  <a:prstClr val="white"/>
                </a:solidFill>
              </a:rPr>
              <a:t>aC</a:t>
            </a:r>
            <a:r>
              <a:rPr lang="en-US" sz="1200" dirty="0" smtClean="0">
                <a:solidFill>
                  <a:prstClr val="white"/>
                </a:solidFill>
              </a:rPr>
              <a:t> – 11:7-9</a:t>
            </a:r>
            <a:endParaRPr lang="en-US" sz="1200" dirty="0">
              <a:solidFill>
                <a:prstClr val="white"/>
              </a:solidFill>
            </a:endParaRPr>
          </a:p>
        </p:txBody>
      </p:sp>
      <p:cxnSp>
        <p:nvCxnSpPr>
          <p:cNvPr id="29" name="Straight Connector 28"/>
          <p:cNvCxnSpPr/>
          <p:nvPr/>
        </p:nvCxnSpPr>
        <p:spPr>
          <a:xfrm>
            <a:off x="5204383" y="3156863"/>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421653" y="5181731"/>
            <a:ext cx="420308" cy="276999"/>
          </a:xfrm>
          <a:prstGeom prst="rect">
            <a:avLst/>
          </a:prstGeom>
          <a:solidFill>
            <a:schemeClr val="tx1"/>
          </a:solidFill>
        </p:spPr>
        <p:txBody>
          <a:bodyPr wrap="none" rtlCol="0">
            <a:spAutoFit/>
          </a:bodyPr>
          <a:lstStyle/>
          <a:p>
            <a:r>
              <a:rPr lang="en-US" sz="1200" dirty="0" smtClean="0">
                <a:solidFill>
                  <a:srgbClr val="FFFF00"/>
                </a:solidFill>
              </a:rPr>
              <a:t>319</a:t>
            </a:r>
            <a:endParaRPr lang="en-US" sz="1200" dirty="0">
              <a:solidFill>
                <a:srgbClr val="FFFF00"/>
              </a:solidFill>
            </a:endParaRPr>
          </a:p>
        </p:txBody>
      </p:sp>
      <p:cxnSp>
        <p:nvCxnSpPr>
          <p:cNvPr id="31" name="Straight Connector 30"/>
          <p:cNvCxnSpPr/>
          <p:nvPr/>
        </p:nvCxnSpPr>
        <p:spPr>
          <a:xfrm>
            <a:off x="5415303" y="3148333"/>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rot="16200000">
            <a:off x="4189539" y="3506193"/>
            <a:ext cx="2760018" cy="276999"/>
          </a:xfrm>
          <a:prstGeom prst="rect">
            <a:avLst/>
          </a:prstGeom>
          <a:solidFill>
            <a:schemeClr val="tx1"/>
          </a:solidFill>
        </p:spPr>
        <p:txBody>
          <a:bodyPr wrap="square" rtlCol="0">
            <a:spAutoFit/>
          </a:bodyPr>
          <a:lstStyle/>
          <a:p>
            <a:r>
              <a:rPr lang="en-US" sz="1200" dirty="0" err="1" smtClean="0">
                <a:solidFill>
                  <a:prstClr val="white"/>
                </a:solidFill>
              </a:rPr>
              <a:t>Batalla</a:t>
            </a:r>
            <a:r>
              <a:rPr lang="en-US" sz="1200" dirty="0" smtClean="0">
                <a:solidFill>
                  <a:prstClr val="white"/>
                </a:solidFill>
              </a:rPr>
              <a:t> de </a:t>
            </a:r>
            <a:r>
              <a:rPr lang="en-US" sz="1200" dirty="0" err="1" smtClean="0">
                <a:solidFill>
                  <a:prstClr val="white"/>
                </a:solidFill>
              </a:rPr>
              <a:t>Rafia</a:t>
            </a:r>
            <a:r>
              <a:rPr lang="en-US" sz="1200" dirty="0" smtClean="0">
                <a:solidFill>
                  <a:prstClr val="white"/>
                </a:solidFill>
              </a:rPr>
              <a:t>  217 </a:t>
            </a:r>
            <a:r>
              <a:rPr lang="en-US" sz="1200" dirty="0" err="1" smtClean="0">
                <a:solidFill>
                  <a:prstClr val="white"/>
                </a:solidFill>
              </a:rPr>
              <a:t>aC</a:t>
            </a:r>
            <a:r>
              <a:rPr lang="en-US" sz="1200" dirty="0" smtClean="0">
                <a:solidFill>
                  <a:prstClr val="white"/>
                </a:solidFill>
              </a:rPr>
              <a:t> – 11:10-14</a:t>
            </a:r>
            <a:endParaRPr lang="en-US" sz="1200" dirty="0">
              <a:solidFill>
                <a:prstClr val="white"/>
              </a:solidFill>
            </a:endParaRPr>
          </a:p>
        </p:txBody>
      </p:sp>
    </p:spTree>
    <p:extLst>
      <p:ext uri="{BB962C8B-B14F-4D97-AF65-F5344CB8AC3E}">
        <p14:creationId xmlns:p14="http://schemas.microsoft.com/office/powerpoint/2010/main" val="518260740"/>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60267" y="1544153"/>
            <a:ext cx="784189" cy="369332"/>
          </a:xfrm>
          <a:prstGeom prst="rect">
            <a:avLst/>
          </a:prstGeom>
        </p:spPr>
        <p:txBody>
          <a:bodyPr wrap="none">
            <a:spAutoFit/>
          </a:bodyPr>
          <a:lstStyle/>
          <a:p>
            <a:r>
              <a:rPr lang="en-US" dirty="0" smtClean="0">
                <a:solidFill>
                  <a:prstClr val="black"/>
                </a:solidFill>
              </a:rPr>
              <a:t>198aC</a:t>
            </a:r>
            <a:endParaRPr lang="en-US" dirty="0">
              <a:solidFill>
                <a:prstClr val="black"/>
              </a:solidFill>
            </a:endParaRPr>
          </a:p>
        </p:txBody>
      </p:sp>
      <p:sp>
        <p:nvSpPr>
          <p:cNvPr id="9" name="Rectangle 8"/>
          <p:cNvSpPr/>
          <p:nvPr/>
        </p:nvSpPr>
        <p:spPr>
          <a:xfrm>
            <a:off x="7468033" y="409087"/>
            <a:ext cx="1399742" cy="646331"/>
          </a:xfrm>
          <a:prstGeom prst="rect">
            <a:avLst/>
          </a:prstGeom>
        </p:spPr>
        <p:txBody>
          <a:bodyPr wrap="none">
            <a:spAutoFit/>
          </a:bodyPr>
          <a:lstStyle/>
          <a:p>
            <a:r>
              <a:rPr lang="en-US" dirty="0" smtClean="0">
                <a:solidFill>
                  <a:prstClr val="black"/>
                </a:solidFill>
              </a:rPr>
              <a:t>Antíoco </a:t>
            </a:r>
            <a:r>
              <a:rPr lang="en-US" dirty="0">
                <a:solidFill>
                  <a:prstClr val="black"/>
                </a:solidFill>
              </a:rPr>
              <a:t>III</a:t>
            </a:r>
          </a:p>
          <a:p>
            <a:r>
              <a:rPr lang="en-US" dirty="0">
                <a:solidFill>
                  <a:prstClr val="black"/>
                </a:solidFill>
              </a:rPr>
              <a:t>(223-187 </a:t>
            </a:r>
            <a:r>
              <a:rPr lang="en-US" dirty="0" err="1" smtClean="0">
                <a:solidFill>
                  <a:prstClr val="black"/>
                </a:solidFill>
              </a:rPr>
              <a:t>aC</a:t>
            </a:r>
            <a:r>
              <a:rPr lang="en-US" dirty="0">
                <a:solidFill>
                  <a:prstClr val="black"/>
                </a:solidFill>
              </a:rPr>
              <a:t>)</a:t>
            </a:r>
          </a:p>
        </p:txBody>
      </p:sp>
      <p:pic>
        <p:nvPicPr>
          <p:cNvPr id="14" name="Picture 13"/>
          <p:cNvPicPr/>
          <p:nvPr/>
        </p:nvPicPr>
        <p:blipFill>
          <a:blip r:embed="rId3" cstate="print">
            <a:extLst>
              <a:ext uri="{28A0092B-C50C-407E-A947-70E740481C1C}">
                <a14:useLocalDpi xmlns:a14="http://schemas.microsoft.com/office/drawing/2010/main" val="0"/>
              </a:ext>
            </a:extLst>
          </a:blip>
          <a:stretch>
            <a:fillRect/>
          </a:stretch>
        </p:blipFill>
        <p:spPr>
          <a:xfrm>
            <a:off x="6342041" y="378129"/>
            <a:ext cx="1046050" cy="996788"/>
          </a:xfrm>
          <a:prstGeom prst="rect">
            <a:avLst/>
          </a:prstGeom>
        </p:spPr>
      </p:pic>
      <p:graphicFrame>
        <p:nvGraphicFramePr>
          <p:cNvPr id="6" name="Table 5"/>
          <p:cNvGraphicFramePr>
            <a:graphicFrameLocks noGrp="1"/>
          </p:cNvGraphicFramePr>
          <p:nvPr>
            <p:extLst/>
          </p:nvPr>
        </p:nvGraphicFramePr>
        <p:xfrm>
          <a:off x="2100139" y="1991919"/>
          <a:ext cx="6767636" cy="3414522"/>
        </p:xfrm>
        <a:graphic>
          <a:graphicData uri="http://schemas.openxmlformats.org/drawingml/2006/table">
            <a:tbl>
              <a:tblPr firstRow="1" firstCol="1" bandRow="1">
                <a:tableStyleId>{5C22544A-7EE6-4342-B048-85BDC9FD1C3A}</a:tableStyleId>
              </a:tblPr>
              <a:tblGrid>
                <a:gridCol w="6767636">
                  <a:extLst>
                    <a:ext uri="{9D8B030D-6E8A-4147-A177-3AD203B41FA5}">
                      <a16:colId xmlns="" xmlns:a16="http://schemas.microsoft.com/office/drawing/2014/main" val="20000"/>
                    </a:ext>
                  </a:extLst>
                </a:gridCol>
              </a:tblGrid>
              <a:tr h="0">
                <a:tc>
                  <a:txBody>
                    <a:bodyPr/>
                    <a:lstStyle/>
                    <a:p>
                      <a:pPr marL="0" marR="0">
                        <a:lnSpc>
                          <a:spcPct val="115000"/>
                        </a:lnSpc>
                        <a:spcBef>
                          <a:spcPts val="0"/>
                        </a:spcBef>
                        <a:spcAft>
                          <a:spcPts val="0"/>
                        </a:spcAft>
                      </a:pPr>
                      <a:r>
                        <a:rPr lang="en-US" sz="1800" dirty="0" smtClean="0">
                          <a:solidFill>
                            <a:schemeClr val="tx1"/>
                          </a:solidFill>
                          <a:effectLst/>
                        </a:rPr>
                        <a:t>V </a:t>
                      </a:r>
                      <a:r>
                        <a:rPr lang="en-US" sz="1800" dirty="0">
                          <a:solidFill>
                            <a:schemeClr val="tx1"/>
                          </a:solidFill>
                          <a:effectLst/>
                        </a:rPr>
                        <a:t>15</a:t>
                      </a:r>
                    </a:p>
                    <a:p>
                      <a:pPr marL="0" marR="0">
                        <a:lnSpc>
                          <a:spcPct val="115000"/>
                        </a:lnSpc>
                        <a:spcBef>
                          <a:spcPts val="0"/>
                        </a:spcBef>
                        <a:spcAft>
                          <a:spcPts val="0"/>
                        </a:spcAft>
                      </a:pPr>
                      <a:r>
                        <a:rPr lang="es-ES" sz="1800" dirty="0" smtClean="0">
                          <a:solidFill>
                            <a:schemeClr val="tx1"/>
                          </a:solidFill>
                          <a:effectLst/>
                        </a:rPr>
                        <a:t>Vendrá el rey del norte, levantará un terraplén y tomará una ciudad bien fortificada</a:t>
                      </a:r>
                      <a:r>
                        <a:rPr lang="en-US" sz="1800" dirty="0" smtClean="0">
                          <a:solidFill>
                            <a:schemeClr val="tx1"/>
                          </a:solidFill>
                          <a:effectLst/>
                        </a:rPr>
                        <a:t>.  </a:t>
                      </a:r>
                      <a:r>
                        <a:rPr lang="en-US" sz="1800" dirty="0">
                          <a:solidFill>
                            <a:schemeClr val="tx1"/>
                          </a:solidFill>
                          <a:effectLst/>
                        </a:rPr>
                        <a:t>– </a:t>
                      </a:r>
                      <a:r>
                        <a:rPr lang="en-US" sz="1800" b="0" dirty="0" smtClean="0">
                          <a:solidFill>
                            <a:schemeClr val="tx1"/>
                          </a:solidFill>
                          <a:effectLst/>
                        </a:rPr>
                        <a:t>Antíoco </a:t>
                      </a:r>
                      <a:r>
                        <a:rPr lang="en-US" sz="1800" b="0" dirty="0">
                          <a:solidFill>
                            <a:schemeClr val="tx1"/>
                          </a:solidFill>
                          <a:effectLst/>
                        </a:rPr>
                        <a:t>III </a:t>
                      </a:r>
                      <a:r>
                        <a:rPr lang="en-US" sz="1800" b="0" dirty="0" err="1" smtClean="0">
                          <a:solidFill>
                            <a:schemeClr val="tx1"/>
                          </a:solidFill>
                          <a:effectLst/>
                        </a:rPr>
                        <a:t>toma</a:t>
                      </a:r>
                      <a:r>
                        <a:rPr lang="en-US" sz="1800" b="0" dirty="0" smtClean="0">
                          <a:solidFill>
                            <a:schemeClr val="tx1"/>
                          </a:solidFill>
                          <a:effectLst/>
                        </a:rPr>
                        <a:t> </a:t>
                      </a:r>
                      <a:r>
                        <a:rPr lang="en-US" sz="1800" b="0" dirty="0" err="1" smtClean="0">
                          <a:solidFill>
                            <a:schemeClr val="tx1"/>
                          </a:solidFill>
                          <a:effectLst/>
                        </a:rPr>
                        <a:t>Sidón</a:t>
                      </a:r>
                      <a:endParaRPr lang="en-US" sz="1800" b="0" dirty="0">
                        <a:solidFill>
                          <a:schemeClr val="tx1"/>
                        </a:solidFill>
                        <a:effectLst/>
                        <a:latin typeface="Calibri"/>
                        <a:ea typeface="Calibri"/>
                        <a:cs typeface="Times New Roman"/>
                      </a:endParaRPr>
                    </a:p>
                  </a:txBody>
                  <a:tcPr marL="68580" marR="68580" marT="0" marB="0">
                    <a:noFill/>
                  </a:tcPr>
                </a:tc>
                <a:extLst>
                  <a:ext uri="{0D108BD9-81ED-4DB2-BD59-A6C34878D82A}">
                    <a16:rowId xmlns="" xmlns:a16="http://schemas.microsoft.com/office/drawing/2014/main" val="10000"/>
                  </a:ext>
                </a:extLst>
              </a:tr>
              <a:tr h="0">
                <a:tc>
                  <a:txBody>
                    <a:bodyPr/>
                    <a:lstStyle/>
                    <a:p>
                      <a:pPr marL="0" marR="0">
                        <a:lnSpc>
                          <a:spcPct val="115000"/>
                        </a:lnSpc>
                        <a:spcBef>
                          <a:spcPts val="0"/>
                        </a:spcBef>
                        <a:spcAft>
                          <a:spcPts val="0"/>
                        </a:spcAft>
                      </a:pPr>
                      <a:r>
                        <a:rPr lang="en-US" sz="1800" dirty="0" smtClean="0">
                          <a:solidFill>
                            <a:schemeClr val="tx1"/>
                          </a:solidFill>
                          <a:effectLst/>
                        </a:rPr>
                        <a:t>V </a:t>
                      </a:r>
                      <a:r>
                        <a:rPr lang="en-US" sz="1800" dirty="0">
                          <a:solidFill>
                            <a:schemeClr val="tx1"/>
                          </a:solidFill>
                          <a:effectLst/>
                        </a:rPr>
                        <a:t>16</a:t>
                      </a:r>
                    </a:p>
                    <a:p>
                      <a:pPr marL="0" marR="0">
                        <a:lnSpc>
                          <a:spcPct val="115000"/>
                        </a:lnSpc>
                        <a:spcBef>
                          <a:spcPts val="0"/>
                        </a:spcBef>
                        <a:spcAft>
                          <a:spcPts val="0"/>
                        </a:spcAft>
                      </a:pPr>
                      <a:r>
                        <a:rPr lang="es-ES" sz="1800" dirty="0" smtClean="0">
                          <a:solidFill>
                            <a:schemeClr val="tx1"/>
                          </a:solidFill>
                          <a:effectLst/>
                        </a:rPr>
                        <a:t>Permanecerá por algún tiempo en la Tierra Hermosa, llevando la destrucción en su mano. </a:t>
                      </a:r>
                    </a:p>
                    <a:p>
                      <a:pPr marL="0" marR="0">
                        <a:lnSpc>
                          <a:spcPct val="115000"/>
                        </a:lnSpc>
                        <a:spcBef>
                          <a:spcPts val="0"/>
                        </a:spcBef>
                        <a:spcAft>
                          <a:spcPts val="0"/>
                        </a:spcAft>
                      </a:pPr>
                      <a:r>
                        <a:rPr lang="en-US" sz="1800" b="0" dirty="0" smtClean="0">
                          <a:solidFill>
                            <a:schemeClr val="tx1"/>
                          </a:solidFill>
                          <a:effectLst/>
                        </a:rPr>
                        <a:t>y </a:t>
                      </a:r>
                      <a:r>
                        <a:rPr lang="en-US" sz="1800" b="0" dirty="0" err="1" smtClean="0">
                          <a:solidFill>
                            <a:schemeClr val="tx1"/>
                          </a:solidFill>
                          <a:effectLst/>
                        </a:rPr>
                        <a:t>Palestina</a:t>
                      </a:r>
                      <a:endParaRPr lang="en-US" sz="1800" b="0" dirty="0">
                        <a:solidFill>
                          <a:schemeClr val="tx1"/>
                        </a:solidFill>
                        <a:effectLst/>
                        <a:latin typeface="Calibri"/>
                        <a:ea typeface="Calibri"/>
                        <a:cs typeface="Times New Roman"/>
                      </a:endParaRPr>
                    </a:p>
                  </a:txBody>
                  <a:tcPr marL="68580" marR="68580" marT="0" marB="0">
                    <a:noFill/>
                  </a:tcPr>
                </a:tc>
                <a:extLst>
                  <a:ext uri="{0D108BD9-81ED-4DB2-BD59-A6C34878D82A}">
                    <a16:rowId xmlns="" xmlns:a16="http://schemas.microsoft.com/office/drawing/2014/main" val="10001"/>
                  </a:ext>
                </a:extLst>
              </a:tr>
              <a:tr h="0">
                <a:tc>
                  <a:txBody>
                    <a:bodyPr/>
                    <a:lstStyle/>
                    <a:p>
                      <a:pPr marL="0" marR="0">
                        <a:lnSpc>
                          <a:spcPct val="115000"/>
                        </a:lnSpc>
                        <a:spcBef>
                          <a:spcPts val="0"/>
                        </a:spcBef>
                        <a:spcAft>
                          <a:spcPts val="0"/>
                        </a:spcAft>
                      </a:pPr>
                      <a:r>
                        <a:rPr lang="en-US" sz="1800" dirty="0" smtClean="0">
                          <a:solidFill>
                            <a:schemeClr val="tx1"/>
                          </a:solidFill>
                          <a:effectLst/>
                        </a:rPr>
                        <a:t>V </a:t>
                      </a:r>
                      <a:r>
                        <a:rPr lang="en-US" sz="1800" dirty="0">
                          <a:solidFill>
                            <a:schemeClr val="tx1"/>
                          </a:solidFill>
                          <a:effectLst/>
                        </a:rPr>
                        <a:t>17</a:t>
                      </a:r>
                    </a:p>
                    <a:p>
                      <a:pPr marL="0" marR="0">
                        <a:lnSpc>
                          <a:spcPct val="115000"/>
                        </a:lnSpc>
                        <a:spcBef>
                          <a:spcPts val="0"/>
                        </a:spcBef>
                        <a:spcAft>
                          <a:spcPts val="0"/>
                        </a:spcAft>
                      </a:pPr>
                      <a:r>
                        <a:rPr lang="es-ES" sz="1800" dirty="0" smtClean="0">
                          <a:solidFill>
                            <a:schemeClr val="tx1"/>
                          </a:solidFill>
                          <a:effectLst/>
                        </a:rPr>
                        <a:t>También le dará una hija de las mujeres para destruirlo, pero ella no le respaldará ni se pondrá a su lado. </a:t>
                      </a:r>
                      <a:r>
                        <a:rPr lang="en-US" sz="1800" dirty="0" smtClean="0">
                          <a:solidFill>
                            <a:schemeClr val="tx1"/>
                          </a:solidFill>
                          <a:effectLst/>
                        </a:rPr>
                        <a:t>– </a:t>
                      </a:r>
                      <a:r>
                        <a:rPr lang="en-US" sz="1800" b="0" dirty="0" smtClean="0">
                          <a:solidFill>
                            <a:schemeClr val="tx1"/>
                          </a:solidFill>
                          <a:effectLst/>
                        </a:rPr>
                        <a:t>Antíoco </a:t>
                      </a:r>
                      <a:r>
                        <a:rPr lang="en-US" sz="1800" b="0" dirty="0">
                          <a:solidFill>
                            <a:schemeClr val="tx1"/>
                          </a:solidFill>
                          <a:effectLst/>
                        </a:rPr>
                        <a:t>III </a:t>
                      </a:r>
                      <a:r>
                        <a:rPr lang="en-US" sz="1800" b="0" dirty="0" smtClean="0">
                          <a:solidFill>
                            <a:schemeClr val="tx1"/>
                          </a:solidFill>
                          <a:effectLst/>
                        </a:rPr>
                        <a:t>da </a:t>
                      </a:r>
                      <a:r>
                        <a:rPr lang="en-US" sz="1800" b="0" dirty="0" err="1" smtClean="0">
                          <a:solidFill>
                            <a:schemeClr val="tx1"/>
                          </a:solidFill>
                          <a:effectLst/>
                        </a:rPr>
                        <a:t>su</a:t>
                      </a:r>
                      <a:r>
                        <a:rPr lang="en-US" sz="1800" b="0" dirty="0" smtClean="0">
                          <a:solidFill>
                            <a:schemeClr val="tx1"/>
                          </a:solidFill>
                          <a:effectLst/>
                        </a:rPr>
                        <a:t> </a:t>
                      </a:r>
                      <a:r>
                        <a:rPr lang="en-US" sz="1800" b="0" dirty="0" err="1" smtClean="0">
                          <a:solidFill>
                            <a:schemeClr val="tx1"/>
                          </a:solidFill>
                          <a:effectLst/>
                        </a:rPr>
                        <a:t>hija</a:t>
                      </a:r>
                      <a:r>
                        <a:rPr lang="en-US" sz="1800" b="0" dirty="0" smtClean="0">
                          <a:solidFill>
                            <a:schemeClr val="tx1"/>
                          </a:solidFill>
                          <a:effectLst/>
                        </a:rPr>
                        <a:t> a </a:t>
                      </a:r>
                      <a:r>
                        <a:rPr lang="en-US" sz="1800" b="0" dirty="0" err="1" smtClean="0">
                          <a:solidFill>
                            <a:schemeClr val="tx1"/>
                          </a:solidFill>
                          <a:effectLst/>
                        </a:rPr>
                        <a:t>Ptolomeo</a:t>
                      </a:r>
                      <a:r>
                        <a:rPr lang="en-US" sz="1800" b="0" dirty="0" smtClean="0">
                          <a:solidFill>
                            <a:schemeClr val="tx1"/>
                          </a:solidFill>
                          <a:effectLst/>
                        </a:rPr>
                        <a:t> </a:t>
                      </a:r>
                      <a:r>
                        <a:rPr lang="en-US" sz="1800" b="0" dirty="0">
                          <a:solidFill>
                            <a:schemeClr val="tx1"/>
                          </a:solidFill>
                          <a:effectLst/>
                        </a:rPr>
                        <a:t>V </a:t>
                      </a:r>
                      <a:r>
                        <a:rPr lang="en-US" sz="1800" b="1" dirty="0" err="1" smtClean="0">
                          <a:solidFill>
                            <a:srgbClr val="0000CC"/>
                          </a:solidFill>
                          <a:effectLst/>
                        </a:rPr>
                        <a:t>pero</a:t>
                      </a:r>
                      <a:r>
                        <a:rPr lang="en-US" sz="1800" b="1" baseline="0" dirty="0" smtClean="0">
                          <a:solidFill>
                            <a:srgbClr val="0000CC"/>
                          </a:solidFill>
                          <a:effectLst/>
                        </a:rPr>
                        <a:t> </a:t>
                      </a:r>
                      <a:r>
                        <a:rPr lang="en-US" sz="1800" b="1" baseline="0" dirty="0" err="1" smtClean="0">
                          <a:solidFill>
                            <a:srgbClr val="0000CC"/>
                          </a:solidFill>
                          <a:effectLst/>
                        </a:rPr>
                        <a:t>ella</a:t>
                      </a:r>
                      <a:r>
                        <a:rPr lang="en-US" sz="1800" b="1" baseline="0" dirty="0" smtClean="0">
                          <a:solidFill>
                            <a:srgbClr val="0000CC"/>
                          </a:solidFill>
                          <a:effectLst/>
                        </a:rPr>
                        <a:t> </a:t>
                      </a:r>
                      <a:r>
                        <a:rPr lang="en-US" sz="1800" b="1" baseline="0" dirty="0" err="1" smtClean="0">
                          <a:solidFill>
                            <a:srgbClr val="0000CC"/>
                          </a:solidFill>
                          <a:effectLst/>
                        </a:rPr>
                        <a:t>toma</a:t>
                      </a:r>
                      <a:r>
                        <a:rPr lang="en-US" sz="1800" b="1" baseline="0" dirty="0" smtClean="0">
                          <a:solidFill>
                            <a:srgbClr val="0000CC"/>
                          </a:solidFill>
                          <a:effectLst/>
                        </a:rPr>
                        <a:t> el </a:t>
                      </a:r>
                      <a:r>
                        <a:rPr lang="en-US" sz="1800" b="1" baseline="0" dirty="0" err="1" smtClean="0">
                          <a:solidFill>
                            <a:srgbClr val="0000CC"/>
                          </a:solidFill>
                          <a:effectLst/>
                        </a:rPr>
                        <a:t>lado</a:t>
                      </a:r>
                      <a:r>
                        <a:rPr lang="en-US" sz="1800" b="1" baseline="0" dirty="0" smtClean="0">
                          <a:solidFill>
                            <a:srgbClr val="0000CC"/>
                          </a:solidFill>
                          <a:effectLst/>
                        </a:rPr>
                        <a:t> de </a:t>
                      </a:r>
                      <a:r>
                        <a:rPr lang="en-US" sz="1800" b="1" baseline="0" dirty="0" err="1" smtClean="0">
                          <a:solidFill>
                            <a:srgbClr val="0000CC"/>
                          </a:solidFill>
                          <a:effectLst/>
                        </a:rPr>
                        <a:t>su</a:t>
                      </a:r>
                      <a:r>
                        <a:rPr lang="en-US" sz="1800" b="1" baseline="0" dirty="0" smtClean="0">
                          <a:solidFill>
                            <a:srgbClr val="0000CC"/>
                          </a:solidFill>
                          <a:effectLst/>
                        </a:rPr>
                        <a:t> </a:t>
                      </a:r>
                      <a:r>
                        <a:rPr lang="en-US" sz="1800" b="1" baseline="0" dirty="0" err="1" smtClean="0">
                          <a:solidFill>
                            <a:srgbClr val="0000CC"/>
                          </a:solidFill>
                          <a:effectLst/>
                        </a:rPr>
                        <a:t>marido</a:t>
                      </a:r>
                      <a:r>
                        <a:rPr lang="en-US" sz="1800" b="1" baseline="0" dirty="0" smtClean="0">
                          <a:solidFill>
                            <a:srgbClr val="0000CC"/>
                          </a:solidFill>
                          <a:effectLst/>
                        </a:rPr>
                        <a:t>.</a:t>
                      </a:r>
                      <a:endParaRPr lang="en-US" sz="1800" b="0" dirty="0">
                        <a:solidFill>
                          <a:schemeClr val="tx1"/>
                        </a:solidFill>
                        <a:effectLst/>
                        <a:latin typeface="Calibri"/>
                        <a:ea typeface="Calibri"/>
                        <a:cs typeface="Times New Roman"/>
                      </a:endParaRPr>
                    </a:p>
                  </a:txBody>
                  <a:tcPr marL="68580" marR="68580" marT="0" marB="0">
                    <a:noFill/>
                  </a:tcPr>
                </a:tc>
                <a:extLst>
                  <a:ext uri="{0D108BD9-81ED-4DB2-BD59-A6C34878D82A}">
                    <a16:rowId xmlns="" xmlns:a16="http://schemas.microsoft.com/office/drawing/2014/main" val="10002"/>
                  </a:ext>
                </a:extLst>
              </a:tr>
            </a:tbl>
          </a:graphicData>
        </a:graphic>
      </p:graphicFrame>
      <p:pic>
        <p:nvPicPr>
          <p:cNvPr id="13" name="Picture 12"/>
          <p:cNvPicPr/>
          <p:nvPr/>
        </p:nvPicPr>
        <p:blipFill>
          <a:blip r:embed="rId4" cstate="print">
            <a:extLst>
              <a:ext uri="{28A0092B-C50C-407E-A947-70E740481C1C}">
                <a14:useLocalDpi xmlns:a14="http://schemas.microsoft.com/office/drawing/2010/main" val="0"/>
              </a:ext>
            </a:extLst>
          </a:blip>
          <a:stretch>
            <a:fillRect/>
          </a:stretch>
        </p:blipFill>
        <p:spPr>
          <a:xfrm>
            <a:off x="465940" y="383517"/>
            <a:ext cx="1025897" cy="991400"/>
          </a:xfrm>
          <a:prstGeom prst="rect">
            <a:avLst/>
          </a:prstGeom>
        </p:spPr>
      </p:pic>
      <p:sp>
        <p:nvSpPr>
          <p:cNvPr id="16" name="Rectangle 15"/>
          <p:cNvSpPr/>
          <p:nvPr/>
        </p:nvSpPr>
        <p:spPr>
          <a:xfrm>
            <a:off x="1659712" y="452155"/>
            <a:ext cx="1399742" cy="646331"/>
          </a:xfrm>
          <a:prstGeom prst="rect">
            <a:avLst/>
          </a:prstGeom>
        </p:spPr>
        <p:txBody>
          <a:bodyPr wrap="none">
            <a:spAutoFit/>
          </a:bodyPr>
          <a:lstStyle/>
          <a:p>
            <a:r>
              <a:rPr lang="en-US" dirty="0" err="1" smtClean="0">
                <a:solidFill>
                  <a:prstClr val="black"/>
                </a:solidFill>
              </a:rPr>
              <a:t>Ptolomeo</a:t>
            </a:r>
            <a:r>
              <a:rPr lang="en-US" dirty="0" smtClean="0">
                <a:solidFill>
                  <a:prstClr val="black"/>
                </a:solidFill>
              </a:rPr>
              <a:t> </a:t>
            </a:r>
            <a:r>
              <a:rPr lang="en-US" dirty="0">
                <a:solidFill>
                  <a:prstClr val="black"/>
                </a:solidFill>
              </a:rPr>
              <a:t>V </a:t>
            </a:r>
          </a:p>
          <a:p>
            <a:r>
              <a:rPr lang="en-US" dirty="0">
                <a:solidFill>
                  <a:prstClr val="black"/>
                </a:solidFill>
              </a:rPr>
              <a:t>(203-181 </a:t>
            </a:r>
            <a:r>
              <a:rPr lang="en-US" dirty="0" err="1" smtClean="0">
                <a:solidFill>
                  <a:prstClr val="black"/>
                </a:solidFill>
              </a:rPr>
              <a:t>aC</a:t>
            </a:r>
            <a:r>
              <a:rPr lang="en-US" dirty="0">
                <a:solidFill>
                  <a:prstClr val="black"/>
                </a:solidFill>
              </a:rPr>
              <a:t>)</a:t>
            </a:r>
          </a:p>
        </p:txBody>
      </p:sp>
      <p:pic>
        <p:nvPicPr>
          <p:cNvPr id="17"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 r="41131"/>
          <a:stretch/>
        </p:blipFill>
        <p:spPr bwMode="auto">
          <a:xfrm>
            <a:off x="4095253" y="76420"/>
            <a:ext cx="977679" cy="1837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Arrow 6"/>
          <p:cNvSpPr/>
          <p:nvPr/>
        </p:nvSpPr>
        <p:spPr>
          <a:xfrm flipH="1">
            <a:off x="3275937" y="632793"/>
            <a:ext cx="739472" cy="42262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5139917" y="1482143"/>
            <a:ext cx="1202124" cy="369332"/>
          </a:xfrm>
          <a:prstGeom prst="rect">
            <a:avLst/>
          </a:prstGeom>
          <a:noFill/>
        </p:spPr>
        <p:txBody>
          <a:bodyPr wrap="none" rtlCol="0">
            <a:spAutoFit/>
          </a:bodyPr>
          <a:lstStyle/>
          <a:p>
            <a:r>
              <a:rPr lang="en-US" dirty="0">
                <a:solidFill>
                  <a:prstClr val="black"/>
                </a:solidFill>
              </a:rPr>
              <a:t>Cleopatra I</a:t>
            </a:r>
          </a:p>
        </p:txBody>
      </p:sp>
      <p:sp>
        <p:nvSpPr>
          <p:cNvPr id="2" name="Rectangle 1"/>
          <p:cNvSpPr/>
          <p:nvPr/>
        </p:nvSpPr>
        <p:spPr>
          <a:xfrm>
            <a:off x="184287" y="1934473"/>
            <a:ext cx="1739612" cy="923330"/>
          </a:xfrm>
          <a:prstGeom prst="rect">
            <a:avLst/>
          </a:prstGeom>
        </p:spPr>
        <p:txBody>
          <a:bodyPr wrap="square">
            <a:spAutoFit/>
          </a:bodyPr>
          <a:lstStyle/>
          <a:p>
            <a:pPr lvl="0"/>
            <a:r>
              <a:rPr lang="en-US" b="1" dirty="0" smtClean="0"/>
              <a:t>Quinta Guerra </a:t>
            </a:r>
            <a:r>
              <a:rPr lang="en-US" b="1" dirty="0" err="1" smtClean="0"/>
              <a:t>Siria</a:t>
            </a:r>
            <a:r>
              <a:rPr lang="en-US" b="1" dirty="0" smtClean="0"/>
              <a:t> (202 </a:t>
            </a:r>
            <a:r>
              <a:rPr lang="en-US" b="1" dirty="0"/>
              <a:t>– 195 </a:t>
            </a:r>
            <a:r>
              <a:rPr lang="en-US" b="1" dirty="0" err="1" smtClean="0"/>
              <a:t>aC</a:t>
            </a:r>
            <a:r>
              <a:rPr lang="en-US" b="1" dirty="0"/>
              <a:t>)</a:t>
            </a:r>
          </a:p>
        </p:txBody>
      </p:sp>
      <p:sp>
        <p:nvSpPr>
          <p:cNvPr id="12" name="Rectangle 11"/>
          <p:cNvSpPr/>
          <p:nvPr/>
        </p:nvSpPr>
        <p:spPr>
          <a:xfrm>
            <a:off x="254860" y="2772380"/>
            <a:ext cx="1598465" cy="2031325"/>
          </a:xfrm>
          <a:prstGeom prst="rect">
            <a:avLst/>
          </a:prstGeom>
        </p:spPr>
        <p:txBody>
          <a:bodyPr wrap="square">
            <a:spAutoFit/>
          </a:bodyPr>
          <a:lstStyle/>
          <a:p>
            <a:r>
              <a:rPr lang="es-ES" dirty="0"/>
              <a:t>La rendición egipcia en Sidón selló el control de Antíoco III sobre Siria y Palestina.</a:t>
            </a:r>
            <a:endParaRPr lang="en-US" dirty="0"/>
          </a:p>
        </p:txBody>
      </p:sp>
    </p:spTree>
    <p:extLst>
      <p:ext uri="{BB962C8B-B14F-4D97-AF65-F5344CB8AC3E}">
        <p14:creationId xmlns:p14="http://schemas.microsoft.com/office/powerpoint/2010/main" val="26451785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952500"/>
          </a:xfrm>
        </p:spPr>
        <p:txBody>
          <a:bodyPr>
            <a:noAutofit/>
          </a:bodyPr>
          <a:lstStyle/>
          <a:p>
            <a:r>
              <a:rPr lang="en-US" sz="6000" dirty="0" err="1" smtClean="0"/>
              <a:t>Ciclo</a:t>
            </a:r>
            <a:r>
              <a:rPr lang="en-US" sz="6000" dirty="0" smtClean="0"/>
              <a:t> de </a:t>
            </a:r>
            <a:r>
              <a:rPr lang="en-US" sz="6000" dirty="0" err="1" smtClean="0"/>
              <a:t>visiones</a:t>
            </a:r>
            <a:endParaRPr lang="en-US" sz="6000" dirty="0"/>
          </a:p>
        </p:txBody>
      </p:sp>
      <p:sp>
        <p:nvSpPr>
          <p:cNvPr id="3" name="TextBox 2"/>
          <p:cNvSpPr txBox="1"/>
          <p:nvPr/>
        </p:nvSpPr>
        <p:spPr>
          <a:xfrm>
            <a:off x="103314" y="1409700"/>
            <a:ext cx="301686" cy="369332"/>
          </a:xfrm>
          <a:prstGeom prst="rect">
            <a:avLst/>
          </a:prstGeom>
          <a:noFill/>
        </p:spPr>
        <p:txBody>
          <a:bodyPr wrap="none" rtlCol="0">
            <a:spAutoFit/>
          </a:bodyPr>
          <a:lstStyle/>
          <a:p>
            <a:pPr algn="ctr"/>
            <a:r>
              <a:rPr lang="en-US" dirty="0"/>
              <a:t>1</a:t>
            </a:r>
          </a:p>
        </p:txBody>
      </p:sp>
      <p:sp>
        <p:nvSpPr>
          <p:cNvPr id="4" name="TextBox 3"/>
          <p:cNvSpPr txBox="1"/>
          <p:nvPr/>
        </p:nvSpPr>
        <p:spPr>
          <a:xfrm>
            <a:off x="720558" y="1343680"/>
            <a:ext cx="367409" cy="523220"/>
          </a:xfrm>
          <a:prstGeom prst="rect">
            <a:avLst/>
          </a:prstGeom>
          <a:solidFill>
            <a:srgbClr val="FFFF00"/>
          </a:solidFill>
          <a:ln>
            <a:solidFill>
              <a:schemeClr val="tx1"/>
            </a:solidFill>
          </a:ln>
        </p:spPr>
        <p:txBody>
          <a:bodyPr wrap="none" rtlCol="0">
            <a:spAutoFit/>
          </a:bodyPr>
          <a:lstStyle/>
          <a:p>
            <a:pPr algn="ctr"/>
            <a:r>
              <a:rPr lang="en-US" sz="2800" dirty="0" smtClean="0"/>
              <a:t>2</a:t>
            </a:r>
            <a:endParaRPr lang="en-US" sz="2800" dirty="0"/>
          </a:p>
        </p:txBody>
      </p:sp>
      <p:sp>
        <p:nvSpPr>
          <p:cNvPr id="5" name="TextBox 4"/>
          <p:cNvSpPr txBox="1"/>
          <p:nvPr/>
        </p:nvSpPr>
        <p:spPr>
          <a:xfrm>
            <a:off x="1371600" y="1409700"/>
            <a:ext cx="301686" cy="369332"/>
          </a:xfrm>
          <a:prstGeom prst="rect">
            <a:avLst/>
          </a:prstGeom>
          <a:noFill/>
        </p:spPr>
        <p:txBody>
          <a:bodyPr wrap="none" rtlCol="0">
            <a:spAutoFit/>
          </a:bodyPr>
          <a:lstStyle/>
          <a:p>
            <a:pPr algn="ctr"/>
            <a:r>
              <a:rPr lang="en-US" dirty="0" smtClean="0"/>
              <a:t>3</a:t>
            </a:r>
            <a:endParaRPr lang="en-US" dirty="0"/>
          </a:p>
        </p:txBody>
      </p:sp>
      <p:sp>
        <p:nvSpPr>
          <p:cNvPr id="6" name="TextBox 5"/>
          <p:cNvSpPr txBox="1"/>
          <p:nvPr/>
        </p:nvSpPr>
        <p:spPr>
          <a:xfrm>
            <a:off x="1905000" y="1402200"/>
            <a:ext cx="301686" cy="369332"/>
          </a:xfrm>
          <a:prstGeom prst="rect">
            <a:avLst/>
          </a:prstGeom>
          <a:noFill/>
        </p:spPr>
        <p:txBody>
          <a:bodyPr wrap="none" rtlCol="0">
            <a:spAutoFit/>
          </a:bodyPr>
          <a:lstStyle/>
          <a:p>
            <a:pPr algn="ctr"/>
            <a:r>
              <a:rPr lang="en-US" dirty="0" smtClean="0"/>
              <a:t>4</a:t>
            </a:r>
            <a:endParaRPr lang="en-US" dirty="0"/>
          </a:p>
        </p:txBody>
      </p:sp>
      <p:sp>
        <p:nvSpPr>
          <p:cNvPr id="7" name="TextBox 6"/>
          <p:cNvSpPr txBox="1"/>
          <p:nvPr/>
        </p:nvSpPr>
        <p:spPr>
          <a:xfrm>
            <a:off x="2429819" y="1409700"/>
            <a:ext cx="301686" cy="369332"/>
          </a:xfrm>
          <a:prstGeom prst="rect">
            <a:avLst/>
          </a:prstGeom>
          <a:noFill/>
        </p:spPr>
        <p:txBody>
          <a:bodyPr wrap="none" rtlCol="0">
            <a:spAutoFit/>
          </a:bodyPr>
          <a:lstStyle/>
          <a:p>
            <a:pPr algn="ctr"/>
            <a:r>
              <a:rPr lang="en-US" dirty="0" smtClean="0"/>
              <a:t>5</a:t>
            </a:r>
            <a:endParaRPr lang="en-US" dirty="0"/>
          </a:p>
        </p:txBody>
      </p:sp>
      <p:sp>
        <p:nvSpPr>
          <p:cNvPr id="8" name="TextBox 7"/>
          <p:cNvSpPr txBox="1"/>
          <p:nvPr/>
        </p:nvSpPr>
        <p:spPr>
          <a:xfrm>
            <a:off x="2963219" y="1402200"/>
            <a:ext cx="301686" cy="369332"/>
          </a:xfrm>
          <a:prstGeom prst="rect">
            <a:avLst/>
          </a:prstGeom>
          <a:noFill/>
        </p:spPr>
        <p:txBody>
          <a:bodyPr wrap="none" rtlCol="0">
            <a:spAutoFit/>
          </a:bodyPr>
          <a:lstStyle/>
          <a:p>
            <a:pPr algn="ctr"/>
            <a:r>
              <a:rPr lang="en-US" dirty="0" smtClean="0"/>
              <a:t>6</a:t>
            </a:r>
            <a:endParaRPr lang="en-US" dirty="0"/>
          </a:p>
        </p:txBody>
      </p:sp>
      <p:sp>
        <p:nvSpPr>
          <p:cNvPr id="9" name="TextBox 8"/>
          <p:cNvSpPr txBox="1"/>
          <p:nvPr/>
        </p:nvSpPr>
        <p:spPr>
          <a:xfrm>
            <a:off x="3692358" y="1343680"/>
            <a:ext cx="367408" cy="523220"/>
          </a:xfrm>
          <a:prstGeom prst="rect">
            <a:avLst/>
          </a:prstGeom>
          <a:solidFill>
            <a:srgbClr val="FFFF00"/>
          </a:solidFill>
          <a:ln>
            <a:solidFill>
              <a:schemeClr val="tx1"/>
            </a:solidFill>
          </a:ln>
        </p:spPr>
        <p:txBody>
          <a:bodyPr wrap="none" rtlCol="0">
            <a:spAutoFit/>
          </a:bodyPr>
          <a:lstStyle>
            <a:defPPr>
              <a:defRPr lang="en-US"/>
            </a:defPPr>
            <a:lvl1pPr algn="ctr">
              <a:defRPr sz="2800"/>
            </a:lvl1pPr>
          </a:lstStyle>
          <a:p>
            <a:r>
              <a:rPr lang="en-US" dirty="0"/>
              <a:t>7</a:t>
            </a:r>
          </a:p>
        </p:txBody>
      </p:sp>
      <p:sp>
        <p:nvSpPr>
          <p:cNvPr id="10" name="TextBox 9"/>
          <p:cNvSpPr txBox="1"/>
          <p:nvPr/>
        </p:nvSpPr>
        <p:spPr>
          <a:xfrm>
            <a:off x="4636160" y="1402200"/>
            <a:ext cx="301686" cy="369332"/>
          </a:xfrm>
          <a:prstGeom prst="rect">
            <a:avLst/>
          </a:prstGeom>
          <a:noFill/>
        </p:spPr>
        <p:txBody>
          <a:bodyPr wrap="none" rtlCol="0">
            <a:spAutoFit/>
          </a:bodyPr>
          <a:lstStyle/>
          <a:p>
            <a:pPr algn="ctr"/>
            <a:r>
              <a:rPr lang="en-US" dirty="0" smtClean="0"/>
              <a:t>8</a:t>
            </a:r>
            <a:endParaRPr lang="en-US" dirty="0"/>
          </a:p>
        </p:txBody>
      </p:sp>
      <p:sp>
        <p:nvSpPr>
          <p:cNvPr id="11" name="TextBox 10"/>
          <p:cNvSpPr txBox="1"/>
          <p:nvPr/>
        </p:nvSpPr>
        <p:spPr>
          <a:xfrm>
            <a:off x="5652392" y="1333500"/>
            <a:ext cx="367408" cy="523220"/>
          </a:xfrm>
          <a:prstGeom prst="rect">
            <a:avLst/>
          </a:prstGeom>
          <a:solidFill>
            <a:srgbClr val="FFFF00"/>
          </a:solidFill>
          <a:ln>
            <a:solidFill>
              <a:schemeClr val="tx1"/>
            </a:solidFill>
          </a:ln>
        </p:spPr>
        <p:txBody>
          <a:bodyPr wrap="none" rtlCol="0">
            <a:spAutoFit/>
          </a:bodyPr>
          <a:lstStyle>
            <a:defPPr>
              <a:defRPr lang="en-US"/>
            </a:defPPr>
            <a:lvl1pPr algn="ctr">
              <a:defRPr sz="2800"/>
            </a:lvl1pPr>
          </a:lstStyle>
          <a:p>
            <a:r>
              <a:rPr lang="en-US" dirty="0"/>
              <a:t>9</a:t>
            </a:r>
          </a:p>
        </p:txBody>
      </p:sp>
      <p:sp>
        <p:nvSpPr>
          <p:cNvPr id="12" name="TextBox 11"/>
          <p:cNvSpPr txBox="1"/>
          <p:nvPr/>
        </p:nvSpPr>
        <p:spPr>
          <a:xfrm>
            <a:off x="6439296" y="1402200"/>
            <a:ext cx="418704" cy="369332"/>
          </a:xfrm>
          <a:prstGeom prst="rect">
            <a:avLst/>
          </a:prstGeom>
          <a:noFill/>
        </p:spPr>
        <p:txBody>
          <a:bodyPr wrap="none" rtlCol="0">
            <a:spAutoFit/>
          </a:bodyPr>
          <a:lstStyle/>
          <a:p>
            <a:pPr algn="ctr"/>
            <a:r>
              <a:rPr lang="en-US" dirty="0" smtClean="0"/>
              <a:t>10</a:t>
            </a:r>
            <a:endParaRPr lang="en-US" dirty="0"/>
          </a:p>
        </p:txBody>
      </p:sp>
      <p:sp>
        <p:nvSpPr>
          <p:cNvPr id="13" name="TextBox 12"/>
          <p:cNvSpPr txBox="1"/>
          <p:nvPr/>
        </p:nvSpPr>
        <p:spPr>
          <a:xfrm>
            <a:off x="7362640" y="1409700"/>
            <a:ext cx="418704" cy="369332"/>
          </a:xfrm>
          <a:prstGeom prst="rect">
            <a:avLst/>
          </a:prstGeom>
          <a:noFill/>
        </p:spPr>
        <p:txBody>
          <a:bodyPr wrap="none" rtlCol="0">
            <a:spAutoFit/>
          </a:bodyPr>
          <a:lstStyle/>
          <a:p>
            <a:pPr algn="ctr"/>
            <a:r>
              <a:rPr lang="en-US" dirty="0" smtClean="0"/>
              <a:t>11</a:t>
            </a:r>
            <a:endParaRPr lang="en-US" dirty="0"/>
          </a:p>
        </p:txBody>
      </p:sp>
      <p:sp>
        <p:nvSpPr>
          <p:cNvPr id="14" name="TextBox 13"/>
          <p:cNvSpPr txBox="1"/>
          <p:nvPr/>
        </p:nvSpPr>
        <p:spPr>
          <a:xfrm>
            <a:off x="8486515" y="1402200"/>
            <a:ext cx="418704" cy="369332"/>
          </a:xfrm>
          <a:prstGeom prst="rect">
            <a:avLst/>
          </a:prstGeom>
          <a:noFill/>
        </p:spPr>
        <p:txBody>
          <a:bodyPr wrap="none" rtlCol="0">
            <a:spAutoFit/>
          </a:bodyPr>
          <a:lstStyle/>
          <a:p>
            <a:pPr algn="ctr"/>
            <a:r>
              <a:rPr lang="en-US" dirty="0" smtClean="0"/>
              <a:t>12</a:t>
            </a:r>
            <a:endParaRPr lang="en-US" dirty="0"/>
          </a:p>
        </p:txBody>
      </p:sp>
      <p:sp>
        <p:nvSpPr>
          <p:cNvPr id="15" name="TextBox 14"/>
          <p:cNvSpPr txBox="1"/>
          <p:nvPr/>
        </p:nvSpPr>
        <p:spPr>
          <a:xfrm>
            <a:off x="350909" y="1950303"/>
            <a:ext cx="1106713" cy="837152"/>
          </a:xfrm>
          <a:prstGeom prst="rect">
            <a:avLst/>
          </a:prstGeom>
          <a:noFill/>
        </p:spPr>
        <p:txBody>
          <a:bodyPr wrap="none" rtlCol="0">
            <a:spAutoFit/>
          </a:bodyPr>
          <a:lstStyle/>
          <a:p>
            <a:pPr algn="ctr">
              <a:lnSpc>
                <a:spcPct val="80000"/>
              </a:lnSpc>
            </a:pPr>
            <a:r>
              <a:rPr lang="en-US" sz="2000" b="1" dirty="0" smtClean="0"/>
              <a:t>Gran</a:t>
            </a:r>
            <a:br>
              <a:rPr lang="en-US" sz="2000" b="1" dirty="0" smtClean="0"/>
            </a:br>
            <a:r>
              <a:rPr lang="en-US" sz="2000" b="1" dirty="0" smtClean="0"/>
              <a:t>hombre </a:t>
            </a:r>
            <a:br>
              <a:rPr lang="en-US" sz="2000" b="1" dirty="0" smtClean="0"/>
            </a:br>
            <a:r>
              <a:rPr lang="en-US" sz="2000" b="1" dirty="0" err="1" smtClean="0"/>
              <a:t>metálico</a:t>
            </a:r>
            <a:endParaRPr lang="en-US" sz="2000" b="1" dirty="0"/>
          </a:p>
        </p:txBody>
      </p:sp>
      <p:sp>
        <p:nvSpPr>
          <p:cNvPr id="16" name="TextBox 15"/>
          <p:cNvSpPr txBox="1"/>
          <p:nvPr/>
        </p:nvSpPr>
        <p:spPr>
          <a:xfrm>
            <a:off x="3398565" y="1967925"/>
            <a:ext cx="955005" cy="590931"/>
          </a:xfrm>
          <a:prstGeom prst="rect">
            <a:avLst/>
          </a:prstGeom>
          <a:noFill/>
        </p:spPr>
        <p:txBody>
          <a:bodyPr wrap="none" rtlCol="0">
            <a:spAutoFit/>
          </a:bodyPr>
          <a:lstStyle/>
          <a:p>
            <a:pPr algn="ctr">
              <a:lnSpc>
                <a:spcPct val="80000"/>
              </a:lnSpc>
            </a:pPr>
            <a:r>
              <a:rPr lang="en-US" sz="2000" b="1" dirty="0" err="1" smtClean="0"/>
              <a:t>Cuatro</a:t>
            </a:r>
            <a:r>
              <a:rPr lang="en-US" sz="2000" b="1" dirty="0" smtClean="0"/>
              <a:t> </a:t>
            </a:r>
            <a:br>
              <a:rPr lang="en-US" sz="2000" b="1" dirty="0" smtClean="0"/>
            </a:br>
            <a:r>
              <a:rPr lang="en-US" sz="2000" b="1" dirty="0" err="1" smtClean="0"/>
              <a:t>bestias</a:t>
            </a:r>
            <a:endParaRPr lang="en-US" sz="2000" b="1" dirty="0"/>
          </a:p>
        </p:txBody>
      </p:sp>
      <p:sp>
        <p:nvSpPr>
          <p:cNvPr id="17" name="TextBox 16"/>
          <p:cNvSpPr txBox="1"/>
          <p:nvPr/>
        </p:nvSpPr>
        <p:spPr>
          <a:xfrm>
            <a:off x="5250076" y="1967925"/>
            <a:ext cx="1119217" cy="584775"/>
          </a:xfrm>
          <a:prstGeom prst="rect">
            <a:avLst/>
          </a:prstGeom>
          <a:noFill/>
        </p:spPr>
        <p:txBody>
          <a:bodyPr wrap="none" rtlCol="0">
            <a:spAutoFit/>
          </a:bodyPr>
          <a:lstStyle/>
          <a:p>
            <a:pPr algn="ctr">
              <a:lnSpc>
                <a:spcPct val="80000"/>
              </a:lnSpc>
            </a:pPr>
            <a:r>
              <a:rPr lang="en-US" sz="2000" b="1" dirty="0" err="1" smtClean="0"/>
              <a:t>Setenta</a:t>
            </a:r>
            <a:r>
              <a:rPr lang="en-US" sz="2000" b="1" dirty="0" smtClean="0"/>
              <a:t> </a:t>
            </a:r>
            <a:br>
              <a:rPr lang="en-US" sz="2000" b="1" dirty="0" smtClean="0"/>
            </a:br>
            <a:r>
              <a:rPr lang="en-US" sz="2000" b="1" dirty="0" err="1" smtClean="0"/>
              <a:t>semanas</a:t>
            </a:r>
            <a:endParaRPr lang="en-US" sz="2000" b="1" dirty="0"/>
          </a:p>
        </p:txBody>
      </p:sp>
      <p:sp>
        <p:nvSpPr>
          <p:cNvPr id="18" name="TextBox 17"/>
          <p:cNvSpPr txBox="1"/>
          <p:nvPr/>
        </p:nvSpPr>
        <p:spPr>
          <a:xfrm>
            <a:off x="4499629" y="3332776"/>
            <a:ext cx="636713" cy="338554"/>
          </a:xfrm>
          <a:prstGeom prst="rect">
            <a:avLst/>
          </a:prstGeom>
          <a:solidFill>
            <a:schemeClr val="bg1"/>
          </a:solidFill>
        </p:spPr>
        <p:txBody>
          <a:bodyPr wrap="none" rtlCol="0">
            <a:spAutoFit/>
          </a:bodyPr>
          <a:lstStyle/>
          <a:p>
            <a:pPr algn="ctr"/>
            <a:r>
              <a:rPr lang="en-US" sz="1600" b="1" dirty="0" smtClean="0"/>
              <a:t>Ram</a:t>
            </a:r>
            <a:r>
              <a:rPr lang="en-US" sz="1600" b="1" baseline="30000" dirty="0" smtClean="0"/>
              <a:t>3</a:t>
            </a:r>
            <a:endParaRPr lang="en-US" sz="1600" b="1" dirty="0"/>
          </a:p>
        </p:txBody>
      </p:sp>
      <p:sp>
        <p:nvSpPr>
          <p:cNvPr id="19" name="Rectangle 18"/>
          <p:cNvSpPr/>
          <p:nvPr/>
        </p:nvSpPr>
        <p:spPr>
          <a:xfrm>
            <a:off x="533400" y="2781300"/>
            <a:ext cx="783124" cy="457200"/>
          </a:xfrm>
          <a:prstGeom prst="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b="1" dirty="0" smtClean="0">
                <a:solidFill>
                  <a:schemeClr val="tx1"/>
                </a:solidFill>
              </a:rPr>
              <a:t>1</a:t>
            </a:r>
          </a:p>
          <a:p>
            <a:pPr algn="ctr">
              <a:lnSpc>
                <a:spcPct val="80000"/>
              </a:lnSpc>
            </a:pPr>
            <a:r>
              <a:rPr lang="en-US" sz="1600" b="1" dirty="0" smtClean="0">
                <a:solidFill>
                  <a:schemeClr val="tx1"/>
                </a:solidFill>
              </a:rPr>
              <a:t>Oro</a:t>
            </a:r>
            <a:r>
              <a:rPr lang="en-US" sz="1600" b="1" baseline="30000" dirty="0" smtClean="0">
                <a:solidFill>
                  <a:schemeClr val="tx1"/>
                </a:solidFill>
              </a:rPr>
              <a:t>4</a:t>
            </a:r>
            <a:endParaRPr lang="en-US" sz="1600" b="1" dirty="0">
              <a:solidFill>
                <a:schemeClr val="tx1"/>
              </a:solidFill>
            </a:endParaRPr>
          </a:p>
        </p:txBody>
      </p:sp>
      <p:sp>
        <p:nvSpPr>
          <p:cNvPr id="20" name="Rectangle 19"/>
          <p:cNvSpPr/>
          <p:nvPr/>
        </p:nvSpPr>
        <p:spPr>
          <a:xfrm>
            <a:off x="533400" y="3238500"/>
            <a:ext cx="783124" cy="457200"/>
          </a:xfrm>
          <a:prstGeom prst="rect">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b="1" dirty="0" smtClean="0">
                <a:solidFill>
                  <a:schemeClr val="tx1"/>
                </a:solidFill>
              </a:rPr>
              <a:t>2</a:t>
            </a:r>
          </a:p>
          <a:p>
            <a:pPr algn="ctr">
              <a:lnSpc>
                <a:spcPct val="80000"/>
              </a:lnSpc>
            </a:pPr>
            <a:r>
              <a:rPr lang="es-ES" sz="1600" b="1" dirty="0" smtClean="0">
                <a:solidFill>
                  <a:schemeClr val="tx1"/>
                </a:solidFill>
              </a:rPr>
              <a:t>Plata</a:t>
            </a:r>
            <a:endParaRPr lang="en-US" sz="1600" b="1" dirty="0">
              <a:solidFill>
                <a:schemeClr val="tx1"/>
              </a:solidFill>
            </a:endParaRPr>
          </a:p>
        </p:txBody>
      </p:sp>
      <p:sp>
        <p:nvSpPr>
          <p:cNvPr id="21" name="Rectangle 20"/>
          <p:cNvSpPr/>
          <p:nvPr/>
        </p:nvSpPr>
        <p:spPr>
          <a:xfrm>
            <a:off x="534393" y="3695700"/>
            <a:ext cx="783124" cy="457200"/>
          </a:xfrm>
          <a:prstGeom prst="rect">
            <a:avLst/>
          </a:prstGeom>
          <a:solidFill>
            <a:schemeClr val="bg2">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b="1" dirty="0" smtClean="0">
                <a:solidFill>
                  <a:schemeClr val="tx1"/>
                </a:solidFill>
              </a:rPr>
              <a:t>3</a:t>
            </a:r>
          </a:p>
          <a:p>
            <a:pPr algn="ctr">
              <a:lnSpc>
                <a:spcPct val="80000"/>
              </a:lnSpc>
            </a:pPr>
            <a:r>
              <a:rPr lang="en-US" sz="1600" b="1" dirty="0" err="1" smtClean="0">
                <a:solidFill>
                  <a:schemeClr val="tx1"/>
                </a:solidFill>
              </a:rPr>
              <a:t>Bronce</a:t>
            </a:r>
            <a:endParaRPr lang="en-US" sz="1600" b="1" dirty="0">
              <a:solidFill>
                <a:schemeClr val="tx1"/>
              </a:solidFill>
            </a:endParaRPr>
          </a:p>
        </p:txBody>
      </p:sp>
      <p:sp>
        <p:nvSpPr>
          <p:cNvPr id="22" name="Rectangle 21"/>
          <p:cNvSpPr/>
          <p:nvPr/>
        </p:nvSpPr>
        <p:spPr>
          <a:xfrm>
            <a:off x="533400" y="4152899"/>
            <a:ext cx="783124" cy="540603"/>
          </a:xfrm>
          <a:prstGeom prst="rect">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r>
              <a:rPr lang="en-US" sz="1600" b="1" dirty="0" smtClean="0">
                <a:solidFill>
                  <a:schemeClr val="tx1"/>
                </a:solidFill>
              </a:rPr>
              <a:t>4</a:t>
            </a:r>
          </a:p>
          <a:p>
            <a:pPr algn="ctr">
              <a:lnSpc>
                <a:spcPct val="80000"/>
              </a:lnSpc>
            </a:pPr>
            <a:r>
              <a:rPr lang="en-US" sz="1600" b="1" dirty="0" err="1" smtClean="0">
                <a:solidFill>
                  <a:schemeClr val="tx1"/>
                </a:solidFill>
              </a:rPr>
              <a:t>Hierro</a:t>
            </a:r>
            <a:r>
              <a:rPr lang="en-US" sz="1600" b="1" dirty="0" smtClean="0">
                <a:solidFill>
                  <a:schemeClr val="tx1"/>
                </a:solidFill>
              </a:rPr>
              <a:t>/</a:t>
            </a:r>
            <a:br>
              <a:rPr lang="en-US" sz="1600" b="1" dirty="0" smtClean="0">
                <a:solidFill>
                  <a:schemeClr val="tx1"/>
                </a:solidFill>
              </a:rPr>
            </a:br>
            <a:r>
              <a:rPr lang="en-US" sz="1600" b="1" dirty="0" err="1" smtClean="0">
                <a:solidFill>
                  <a:schemeClr val="tx1"/>
                </a:solidFill>
              </a:rPr>
              <a:t>barro</a:t>
            </a:r>
            <a:endParaRPr lang="en-US" sz="1600" b="1" dirty="0">
              <a:solidFill>
                <a:schemeClr val="tx1"/>
              </a:solidFill>
            </a:endParaRPr>
          </a:p>
        </p:txBody>
      </p:sp>
      <p:sp>
        <p:nvSpPr>
          <p:cNvPr id="23" name="Explosion 1 22"/>
          <p:cNvSpPr/>
          <p:nvPr/>
        </p:nvSpPr>
        <p:spPr>
          <a:xfrm>
            <a:off x="76200" y="4342200"/>
            <a:ext cx="1706366" cy="1182300"/>
          </a:xfrm>
          <a:prstGeom prst="irregularSeal1">
            <a:avLst/>
          </a:prstGeom>
          <a:solidFill>
            <a:srgbClr val="0000CC"/>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b" anchorCtr="0" forceAA="0" compatLnSpc="1">
            <a:prstTxWarp prst="textNoShape">
              <a:avLst/>
            </a:prstTxWarp>
            <a:noAutofit/>
          </a:bodyPr>
          <a:lstStyle/>
          <a:p>
            <a:pPr algn="ctr">
              <a:lnSpc>
                <a:spcPct val="80000"/>
              </a:lnSpc>
            </a:pPr>
            <a:r>
              <a:rPr lang="en-US" b="1" dirty="0" smtClean="0"/>
              <a:t>Piedra</a:t>
            </a:r>
            <a:r>
              <a:rPr lang="en-US" b="1" baseline="30000" dirty="0" smtClean="0"/>
              <a:t>34</a:t>
            </a:r>
            <a:endParaRPr lang="en-US" b="1" dirty="0"/>
          </a:p>
        </p:txBody>
      </p:sp>
      <p:sp>
        <p:nvSpPr>
          <p:cNvPr id="24" name="Rectangle 23"/>
          <p:cNvSpPr/>
          <p:nvPr/>
        </p:nvSpPr>
        <p:spPr>
          <a:xfrm>
            <a:off x="3488038" y="2780100"/>
            <a:ext cx="808350" cy="457200"/>
          </a:xfrm>
          <a:prstGeom prst="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b="1" dirty="0" smtClean="0">
                <a:solidFill>
                  <a:schemeClr val="tx1"/>
                </a:solidFill>
              </a:rPr>
              <a:t>1</a:t>
            </a:r>
          </a:p>
          <a:p>
            <a:pPr algn="ctr">
              <a:lnSpc>
                <a:spcPct val="80000"/>
              </a:lnSpc>
            </a:pPr>
            <a:r>
              <a:rPr lang="en-US" sz="1600" b="1" dirty="0" smtClean="0">
                <a:solidFill>
                  <a:schemeClr val="tx1"/>
                </a:solidFill>
              </a:rPr>
              <a:t>León</a:t>
            </a:r>
            <a:r>
              <a:rPr lang="en-US" sz="1600" b="1" baseline="30000" dirty="0" smtClean="0">
                <a:solidFill>
                  <a:schemeClr val="tx1"/>
                </a:solidFill>
              </a:rPr>
              <a:t>4</a:t>
            </a:r>
            <a:endParaRPr lang="en-US" sz="1600" b="1" dirty="0">
              <a:solidFill>
                <a:schemeClr val="tx1"/>
              </a:solidFill>
            </a:endParaRPr>
          </a:p>
        </p:txBody>
      </p:sp>
      <p:sp>
        <p:nvSpPr>
          <p:cNvPr id="25" name="Rectangle 24"/>
          <p:cNvSpPr/>
          <p:nvPr/>
        </p:nvSpPr>
        <p:spPr>
          <a:xfrm>
            <a:off x="3488038" y="3237300"/>
            <a:ext cx="808350" cy="457200"/>
          </a:xfrm>
          <a:prstGeom prst="rect">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b="1" dirty="0" smtClean="0">
                <a:solidFill>
                  <a:schemeClr val="tx1"/>
                </a:solidFill>
              </a:rPr>
              <a:t>2</a:t>
            </a:r>
          </a:p>
          <a:p>
            <a:pPr algn="ctr">
              <a:lnSpc>
                <a:spcPct val="80000"/>
              </a:lnSpc>
            </a:pPr>
            <a:r>
              <a:rPr lang="en-US" sz="1600" b="1" dirty="0" smtClean="0">
                <a:solidFill>
                  <a:schemeClr val="tx1"/>
                </a:solidFill>
              </a:rPr>
              <a:t>Oso</a:t>
            </a:r>
            <a:r>
              <a:rPr lang="en-US" sz="1600" b="1" baseline="30000" dirty="0" smtClean="0">
                <a:solidFill>
                  <a:schemeClr val="tx1"/>
                </a:solidFill>
              </a:rPr>
              <a:t>5</a:t>
            </a:r>
            <a:endParaRPr lang="en-US" sz="1600" b="1" baseline="30000" dirty="0">
              <a:solidFill>
                <a:schemeClr val="tx1"/>
              </a:solidFill>
            </a:endParaRPr>
          </a:p>
        </p:txBody>
      </p:sp>
      <p:sp>
        <p:nvSpPr>
          <p:cNvPr id="26" name="Rectangle 25"/>
          <p:cNvSpPr/>
          <p:nvPr/>
        </p:nvSpPr>
        <p:spPr>
          <a:xfrm>
            <a:off x="3489031" y="3694500"/>
            <a:ext cx="808350" cy="457200"/>
          </a:xfrm>
          <a:prstGeom prst="rect">
            <a:avLst/>
          </a:prstGeom>
          <a:solidFill>
            <a:schemeClr val="bg2">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r>
              <a:rPr lang="en-US" b="1" dirty="0" smtClean="0">
                <a:solidFill>
                  <a:schemeClr val="tx1"/>
                </a:solidFill>
              </a:rPr>
              <a:t>3</a:t>
            </a:r>
          </a:p>
          <a:p>
            <a:pPr algn="ctr">
              <a:lnSpc>
                <a:spcPct val="80000"/>
              </a:lnSpc>
            </a:pPr>
            <a:r>
              <a:rPr lang="en-US" sz="1400" b="1" dirty="0" smtClean="0">
                <a:solidFill>
                  <a:schemeClr val="tx1"/>
                </a:solidFill>
              </a:rPr>
              <a:t>Leopardo</a:t>
            </a:r>
            <a:r>
              <a:rPr lang="en-US" sz="1600" b="1" baseline="30000" dirty="0" smtClean="0">
                <a:solidFill>
                  <a:schemeClr val="tx1"/>
                </a:solidFill>
              </a:rPr>
              <a:t>6</a:t>
            </a:r>
            <a:endParaRPr lang="en-US" sz="1600" b="1" dirty="0">
              <a:solidFill>
                <a:schemeClr val="tx1"/>
              </a:solidFill>
            </a:endParaRPr>
          </a:p>
        </p:txBody>
      </p:sp>
      <p:sp>
        <p:nvSpPr>
          <p:cNvPr id="27" name="Rectangle 26"/>
          <p:cNvSpPr/>
          <p:nvPr/>
        </p:nvSpPr>
        <p:spPr>
          <a:xfrm>
            <a:off x="3488038" y="4151699"/>
            <a:ext cx="808350" cy="540603"/>
          </a:xfrm>
          <a:prstGeom prst="rect">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r>
              <a:rPr lang="en-US" sz="1600" b="1" dirty="0" smtClean="0">
                <a:solidFill>
                  <a:schemeClr val="tx1"/>
                </a:solidFill>
              </a:rPr>
              <a:t>4</a:t>
            </a:r>
          </a:p>
          <a:p>
            <a:pPr algn="ctr">
              <a:lnSpc>
                <a:spcPct val="80000"/>
              </a:lnSpc>
            </a:pPr>
            <a:r>
              <a:rPr lang="en-US" sz="1600" b="1" dirty="0" smtClean="0">
                <a:solidFill>
                  <a:schemeClr val="tx1"/>
                </a:solidFill>
              </a:rPr>
              <a:t>(</a:t>
            </a:r>
            <a:r>
              <a:rPr lang="en-US" sz="1600" b="1" dirty="0" err="1" smtClean="0">
                <a:solidFill>
                  <a:schemeClr val="tx1"/>
                </a:solidFill>
              </a:rPr>
              <a:t>feo</a:t>
            </a:r>
            <a:r>
              <a:rPr lang="en-US" sz="1600" b="1" dirty="0" smtClean="0">
                <a:solidFill>
                  <a:schemeClr val="tx1"/>
                </a:solidFill>
              </a:rPr>
              <a:t>)</a:t>
            </a:r>
            <a:r>
              <a:rPr lang="en-US" sz="1600" b="1" baseline="30000" dirty="0" smtClean="0">
                <a:solidFill>
                  <a:schemeClr val="tx1"/>
                </a:solidFill>
              </a:rPr>
              <a:t>7</a:t>
            </a:r>
            <a:endParaRPr lang="en-US" sz="1600" b="1" baseline="30000" dirty="0">
              <a:solidFill>
                <a:schemeClr val="tx1"/>
              </a:solidFill>
            </a:endParaRPr>
          </a:p>
        </p:txBody>
      </p:sp>
      <p:sp>
        <p:nvSpPr>
          <p:cNvPr id="28" name="Explosion 1 27"/>
          <p:cNvSpPr/>
          <p:nvPr/>
        </p:nvSpPr>
        <p:spPr>
          <a:xfrm>
            <a:off x="3039030" y="4347481"/>
            <a:ext cx="1706366" cy="1182300"/>
          </a:xfrm>
          <a:prstGeom prst="irregularSeal1">
            <a:avLst/>
          </a:prstGeom>
          <a:solidFill>
            <a:srgbClr val="0000CC"/>
          </a:solidFill>
          <a:ln w="9525"/>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lnSpc>
                <a:spcPct val="80000"/>
              </a:lnSpc>
            </a:pPr>
            <a:r>
              <a:rPr lang="en-US" b="1" dirty="0" err="1" smtClean="0"/>
              <a:t>Hijo</a:t>
            </a:r>
            <a:r>
              <a:rPr lang="en-US" b="1" dirty="0" smtClean="0"/>
              <a:t> del Hombre</a:t>
            </a:r>
            <a:r>
              <a:rPr lang="en-US" b="1" baseline="30000" dirty="0" smtClean="0"/>
              <a:t>13</a:t>
            </a:r>
            <a:endParaRPr lang="en-US" b="1" dirty="0"/>
          </a:p>
        </p:txBody>
      </p:sp>
      <p:sp>
        <p:nvSpPr>
          <p:cNvPr id="30" name="TextBox 29"/>
          <p:cNvSpPr txBox="1"/>
          <p:nvPr/>
        </p:nvSpPr>
        <p:spPr>
          <a:xfrm>
            <a:off x="6248400" y="3253990"/>
            <a:ext cx="723660" cy="289310"/>
          </a:xfrm>
          <a:prstGeom prst="rect">
            <a:avLst/>
          </a:prstGeom>
          <a:noFill/>
        </p:spPr>
        <p:txBody>
          <a:bodyPr wrap="none" rtlCol="0">
            <a:spAutoFit/>
          </a:bodyPr>
          <a:lstStyle/>
          <a:p>
            <a:pPr algn="ctr">
              <a:lnSpc>
                <a:spcPct val="80000"/>
              </a:lnSpc>
            </a:pPr>
            <a:r>
              <a:rPr lang="en-US" sz="1600" b="1" dirty="0" smtClean="0"/>
              <a:t>(Intro)</a:t>
            </a:r>
            <a:endParaRPr lang="en-US" sz="1600" b="1" dirty="0"/>
          </a:p>
        </p:txBody>
      </p:sp>
      <p:sp>
        <p:nvSpPr>
          <p:cNvPr id="31" name="TextBox 30"/>
          <p:cNvSpPr txBox="1"/>
          <p:nvPr/>
        </p:nvSpPr>
        <p:spPr>
          <a:xfrm>
            <a:off x="6871955" y="3628192"/>
            <a:ext cx="1432572" cy="338554"/>
          </a:xfrm>
          <a:prstGeom prst="rect">
            <a:avLst/>
          </a:prstGeom>
          <a:noFill/>
        </p:spPr>
        <p:txBody>
          <a:bodyPr wrap="none" rtlCol="0">
            <a:spAutoFit/>
          </a:bodyPr>
          <a:lstStyle/>
          <a:p>
            <a:pPr algn="ctr"/>
            <a:r>
              <a:rPr lang="en-US" sz="1600" b="1" dirty="0" smtClean="0"/>
              <a:t>Reyes del NyS</a:t>
            </a:r>
            <a:r>
              <a:rPr lang="en-US" sz="1600" b="1" baseline="30000" dirty="0" smtClean="0"/>
              <a:t>6</a:t>
            </a:r>
            <a:endParaRPr lang="en-US" sz="1600" b="1" dirty="0"/>
          </a:p>
        </p:txBody>
      </p:sp>
      <p:sp>
        <p:nvSpPr>
          <p:cNvPr id="32" name="TextBox 31"/>
          <p:cNvSpPr txBox="1"/>
          <p:nvPr/>
        </p:nvSpPr>
        <p:spPr>
          <a:xfrm>
            <a:off x="6803144" y="3839171"/>
            <a:ext cx="1597810" cy="338554"/>
          </a:xfrm>
          <a:prstGeom prst="rect">
            <a:avLst/>
          </a:prstGeom>
          <a:noFill/>
        </p:spPr>
        <p:txBody>
          <a:bodyPr wrap="none" rtlCol="0">
            <a:spAutoFit/>
          </a:bodyPr>
          <a:lstStyle/>
          <a:p>
            <a:pPr algn="ctr"/>
            <a:r>
              <a:rPr lang="en-US" sz="1600" b="1" dirty="0" smtClean="0"/>
              <a:t>El despreciable</a:t>
            </a:r>
            <a:r>
              <a:rPr lang="en-US" sz="1600" b="1" baseline="30000" dirty="0" smtClean="0"/>
              <a:t>21</a:t>
            </a:r>
            <a:endParaRPr lang="en-US" sz="1600" b="1" dirty="0"/>
          </a:p>
        </p:txBody>
      </p:sp>
      <p:sp>
        <p:nvSpPr>
          <p:cNvPr id="33" name="TextBox 32"/>
          <p:cNvSpPr txBox="1"/>
          <p:nvPr/>
        </p:nvSpPr>
        <p:spPr>
          <a:xfrm>
            <a:off x="8001000" y="4782010"/>
            <a:ext cx="1150692" cy="880241"/>
          </a:xfrm>
          <a:prstGeom prst="rect">
            <a:avLst/>
          </a:prstGeom>
          <a:noFill/>
        </p:spPr>
        <p:txBody>
          <a:bodyPr wrap="square" rtlCol="0">
            <a:spAutoFit/>
          </a:bodyPr>
          <a:lstStyle>
            <a:defPPr>
              <a:defRPr lang="en-US"/>
            </a:defPPr>
            <a:lvl1pPr algn="ctr">
              <a:lnSpc>
                <a:spcPct val="80000"/>
              </a:lnSpc>
              <a:defRPr sz="2000" b="1"/>
            </a:lvl1pPr>
          </a:lstStyle>
          <a:p>
            <a:r>
              <a:rPr lang="en-US" sz="1600" dirty="0" err="1" smtClean="0"/>
              <a:t>Tiempo</a:t>
            </a:r>
            <a:r>
              <a:rPr lang="en-US" sz="1600" dirty="0" smtClean="0"/>
              <a:t> de angustia</a:t>
            </a:r>
            <a:r>
              <a:rPr lang="en-US" sz="1600" baseline="30000" dirty="0" smtClean="0"/>
              <a:t>1</a:t>
            </a:r>
            <a:r>
              <a:rPr lang="en-US" sz="1600" dirty="0" smtClean="0"/>
              <a:t>, </a:t>
            </a:r>
            <a:r>
              <a:rPr lang="en-US" sz="1600" dirty="0" err="1" smtClean="0"/>
              <a:t>tiempo</a:t>
            </a:r>
            <a:r>
              <a:rPr lang="en-US" sz="1600" dirty="0" smtClean="0"/>
              <a:t> del fin</a:t>
            </a:r>
            <a:r>
              <a:rPr lang="en-US" sz="1600" baseline="30000" dirty="0" smtClean="0"/>
              <a:t>4</a:t>
            </a:r>
            <a:endParaRPr lang="en-US" sz="1600" baseline="30000" dirty="0"/>
          </a:p>
        </p:txBody>
      </p:sp>
      <p:sp>
        <p:nvSpPr>
          <p:cNvPr id="34" name="TextBox 33"/>
          <p:cNvSpPr txBox="1"/>
          <p:nvPr/>
        </p:nvSpPr>
        <p:spPr>
          <a:xfrm>
            <a:off x="6945716" y="3357146"/>
            <a:ext cx="1252139" cy="338554"/>
          </a:xfrm>
          <a:prstGeom prst="rect">
            <a:avLst/>
          </a:prstGeom>
          <a:noFill/>
        </p:spPr>
        <p:txBody>
          <a:bodyPr wrap="none" rtlCol="0">
            <a:spAutoFit/>
          </a:bodyPr>
          <a:lstStyle/>
          <a:p>
            <a:pPr algn="ctr"/>
            <a:r>
              <a:rPr lang="en-US" sz="1600" b="1" dirty="0" smtClean="0"/>
              <a:t>3 </a:t>
            </a:r>
            <a:r>
              <a:rPr lang="en-US" sz="1600" b="1" dirty="0" err="1" smtClean="0"/>
              <a:t>reyes</a:t>
            </a:r>
            <a:r>
              <a:rPr lang="en-US" sz="1600" b="1" dirty="0" smtClean="0"/>
              <a:t> más</a:t>
            </a:r>
            <a:r>
              <a:rPr lang="en-US" sz="1600" b="1" baseline="30000" dirty="0" smtClean="0"/>
              <a:t>2</a:t>
            </a:r>
            <a:endParaRPr lang="en-US" sz="1600" b="1" dirty="0"/>
          </a:p>
        </p:txBody>
      </p:sp>
      <p:sp>
        <p:nvSpPr>
          <p:cNvPr id="40" name="TextBox 39"/>
          <p:cNvSpPr txBox="1"/>
          <p:nvPr/>
        </p:nvSpPr>
        <p:spPr>
          <a:xfrm>
            <a:off x="6983244" y="4042946"/>
            <a:ext cx="1242520" cy="338554"/>
          </a:xfrm>
          <a:prstGeom prst="rect">
            <a:avLst/>
          </a:prstGeom>
          <a:noFill/>
        </p:spPr>
        <p:txBody>
          <a:bodyPr wrap="none" rtlCol="0">
            <a:spAutoFit/>
          </a:bodyPr>
          <a:lstStyle/>
          <a:p>
            <a:pPr algn="ctr"/>
            <a:r>
              <a:rPr lang="en-US" sz="1600" b="1" dirty="0" smtClean="0"/>
              <a:t>Rey [</a:t>
            </a:r>
            <a:r>
              <a:rPr lang="en-US" sz="1600" b="1" dirty="0" err="1" smtClean="0"/>
              <a:t>malo</a:t>
            </a:r>
            <a:r>
              <a:rPr lang="en-US" sz="1600" b="1" dirty="0" smtClean="0"/>
              <a:t>]</a:t>
            </a:r>
            <a:r>
              <a:rPr lang="en-US" sz="1600" b="1" baseline="30000" dirty="0" smtClean="0"/>
              <a:t>36</a:t>
            </a:r>
            <a:endParaRPr lang="en-US" sz="1600" b="1" dirty="0"/>
          </a:p>
        </p:txBody>
      </p:sp>
      <p:sp>
        <p:nvSpPr>
          <p:cNvPr id="41" name="TextBox 40"/>
          <p:cNvSpPr txBox="1"/>
          <p:nvPr/>
        </p:nvSpPr>
        <p:spPr>
          <a:xfrm>
            <a:off x="4275639" y="3890546"/>
            <a:ext cx="1113446" cy="307777"/>
          </a:xfrm>
          <a:prstGeom prst="rect">
            <a:avLst/>
          </a:prstGeom>
          <a:noFill/>
        </p:spPr>
        <p:txBody>
          <a:bodyPr wrap="none" rtlCol="0">
            <a:spAutoFit/>
          </a:bodyPr>
          <a:lstStyle/>
          <a:p>
            <a:pPr algn="ctr"/>
            <a:r>
              <a:rPr lang="en-US" sz="1400" b="1" dirty="0" smtClean="0"/>
              <a:t>Fierce King</a:t>
            </a:r>
            <a:r>
              <a:rPr lang="en-US" sz="1400" b="1" baseline="30000" dirty="0" smtClean="0"/>
              <a:t>23</a:t>
            </a:r>
            <a:endParaRPr lang="en-US" sz="1400" b="1" baseline="30000" dirty="0"/>
          </a:p>
        </p:txBody>
      </p:sp>
      <p:sp>
        <p:nvSpPr>
          <p:cNvPr id="42" name="TextBox 41"/>
          <p:cNvSpPr txBox="1"/>
          <p:nvPr/>
        </p:nvSpPr>
        <p:spPr>
          <a:xfrm>
            <a:off x="4370145" y="3661946"/>
            <a:ext cx="960199" cy="338554"/>
          </a:xfrm>
          <a:prstGeom prst="rect">
            <a:avLst/>
          </a:prstGeom>
          <a:noFill/>
        </p:spPr>
        <p:txBody>
          <a:bodyPr wrap="none" rtlCol="0">
            <a:spAutoFit/>
          </a:bodyPr>
          <a:lstStyle/>
          <a:p>
            <a:pPr algn="ctr"/>
            <a:r>
              <a:rPr lang="en-US" sz="1600" b="1" dirty="0" smtClean="0"/>
              <a:t>He-Goat</a:t>
            </a:r>
            <a:r>
              <a:rPr lang="en-US" sz="1600" b="1" baseline="30000" dirty="0" smtClean="0"/>
              <a:t>8</a:t>
            </a:r>
            <a:endParaRPr lang="en-US" sz="1600" b="1" dirty="0"/>
          </a:p>
        </p:txBody>
      </p:sp>
      <p:sp>
        <p:nvSpPr>
          <p:cNvPr id="44" name="Rectangle 43"/>
          <p:cNvSpPr/>
          <p:nvPr/>
        </p:nvSpPr>
        <p:spPr>
          <a:xfrm>
            <a:off x="5398621" y="2775643"/>
            <a:ext cx="822317" cy="457198"/>
          </a:xfrm>
          <a:prstGeom prst="rect">
            <a:avLst/>
          </a:prstGeom>
          <a:solidFill>
            <a:schemeClr val="bg1"/>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1600" b="1" dirty="0">
              <a:solidFill>
                <a:schemeClr val="tx1"/>
              </a:solidFill>
            </a:endParaRPr>
          </a:p>
        </p:txBody>
      </p:sp>
      <p:sp>
        <p:nvSpPr>
          <p:cNvPr id="45" name="Rectangle 44"/>
          <p:cNvSpPr/>
          <p:nvPr/>
        </p:nvSpPr>
        <p:spPr>
          <a:xfrm>
            <a:off x="5398621" y="3226839"/>
            <a:ext cx="822317" cy="1459461"/>
          </a:xfrm>
          <a:prstGeom prst="rect">
            <a:avLst/>
          </a:prstGeom>
          <a:gradFill flip="none" rotWithShape="1">
            <a:gsLst>
              <a:gs pos="0">
                <a:schemeClr val="accent6"/>
              </a:gs>
              <a:gs pos="50000">
                <a:schemeClr val="bg2">
                  <a:lumMod val="50000"/>
                </a:schemeClr>
              </a:gs>
              <a:gs pos="100000">
                <a:schemeClr val="bg1">
                  <a:lumMod val="75000"/>
                </a:schemeClr>
              </a:gs>
            </a:gsLst>
            <a:lin ang="162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Explosion 1 38"/>
          <p:cNvSpPr/>
          <p:nvPr/>
        </p:nvSpPr>
        <p:spPr>
          <a:xfrm>
            <a:off x="4936261" y="4341000"/>
            <a:ext cx="1706366" cy="1182300"/>
          </a:xfrm>
          <a:prstGeom prst="irregularSeal1">
            <a:avLst/>
          </a:prstGeom>
          <a:solidFill>
            <a:srgbClr val="0000CC"/>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b" anchorCtr="0" forceAA="0" compatLnSpc="1">
            <a:prstTxWarp prst="textNoShape">
              <a:avLst/>
            </a:prstTxWarp>
            <a:noAutofit/>
          </a:bodyPr>
          <a:lstStyle/>
          <a:p>
            <a:pPr algn="ctr"/>
            <a:r>
              <a:rPr lang="en-US" b="1" dirty="0" smtClean="0"/>
              <a:t>Mesías</a:t>
            </a:r>
            <a:r>
              <a:rPr lang="en-US" b="1" baseline="30000" dirty="0" smtClean="0"/>
              <a:t>25</a:t>
            </a:r>
            <a:endParaRPr lang="en-US" b="1" dirty="0"/>
          </a:p>
        </p:txBody>
      </p:sp>
    </p:spTree>
    <p:extLst>
      <p:ext uri="{BB962C8B-B14F-4D97-AF65-F5344CB8AC3E}">
        <p14:creationId xmlns:p14="http://schemas.microsoft.com/office/powerpoint/2010/main" val="338720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500" fill="hold"/>
                                        <p:tgtEl>
                                          <p:spTgt spid="28"/>
                                        </p:tgtEl>
                                        <p:attrNameLst>
                                          <p:attrName>ppt_w</p:attrName>
                                        </p:attrNameLst>
                                      </p:cBhvr>
                                      <p:tavLst>
                                        <p:tav tm="0">
                                          <p:val>
                                            <p:fltVal val="0"/>
                                          </p:val>
                                        </p:tav>
                                        <p:tav tm="100000">
                                          <p:val>
                                            <p:strVal val="#ppt_w"/>
                                          </p:val>
                                        </p:tav>
                                      </p:tavLst>
                                    </p:anim>
                                    <p:anim calcmode="lin" valueType="num">
                                      <p:cBhvr>
                                        <p:cTn id="39" dur="500" fill="hold"/>
                                        <p:tgtEl>
                                          <p:spTgt spid="28"/>
                                        </p:tgtEl>
                                        <p:attrNameLst>
                                          <p:attrName>ppt_h</p:attrName>
                                        </p:attrNameLst>
                                      </p:cBhvr>
                                      <p:tavLst>
                                        <p:tav tm="0">
                                          <p:val>
                                            <p:fltVal val="0"/>
                                          </p:val>
                                        </p:tav>
                                        <p:tav tm="100000">
                                          <p:val>
                                            <p:strVal val="#ppt_h"/>
                                          </p:val>
                                        </p:tav>
                                      </p:tavLst>
                                    </p:anim>
                                    <p:animEffect transition="in" filter="fade">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5"/>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39"/>
                                        </p:tgtEl>
                                        <p:attrNameLst>
                                          <p:attrName>style.visibility</p:attrName>
                                        </p:attrNameLst>
                                      </p:cBhvr>
                                      <p:to>
                                        <p:strVal val="visible"/>
                                      </p:to>
                                    </p:set>
                                    <p:anim calcmode="lin" valueType="num">
                                      <p:cBhvr>
                                        <p:cTn id="66" dur="500" fill="hold"/>
                                        <p:tgtEl>
                                          <p:spTgt spid="39"/>
                                        </p:tgtEl>
                                        <p:attrNameLst>
                                          <p:attrName>ppt_w</p:attrName>
                                        </p:attrNameLst>
                                      </p:cBhvr>
                                      <p:tavLst>
                                        <p:tav tm="0">
                                          <p:val>
                                            <p:fltVal val="0"/>
                                          </p:val>
                                        </p:tav>
                                        <p:tav tm="100000">
                                          <p:val>
                                            <p:strVal val="#ppt_w"/>
                                          </p:val>
                                        </p:tav>
                                      </p:tavLst>
                                    </p:anim>
                                    <p:anim calcmode="lin" valueType="num">
                                      <p:cBhvr>
                                        <p:cTn id="67" dur="500" fill="hold"/>
                                        <p:tgtEl>
                                          <p:spTgt spid="39"/>
                                        </p:tgtEl>
                                        <p:attrNameLst>
                                          <p:attrName>ppt_h</p:attrName>
                                        </p:attrNameLst>
                                      </p:cBhvr>
                                      <p:tavLst>
                                        <p:tav tm="0">
                                          <p:val>
                                            <p:fltVal val="0"/>
                                          </p:val>
                                        </p:tav>
                                        <p:tav tm="100000">
                                          <p:val>
                                            <p:strVal val="#ppt_h"/>
                                          </p:val>
                                        </p:tav>
                                      </p:tavLst>
                                    </p:anim>
                                    <p:animEffect transition="in" filter="fade">
                                      <p:cBhvr>
                                        <p:cTn id="68" dur="500"/>
                                        <p:tgtEl>
                                          <p:spTgt spid="39"/>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p:bldP spid="31" grpId="0"/>
      <p:bldP spid="32" grpId="0"/>
      <p:bldP spid="33" grpId="0"/>
      <p:bldP spid="34" grpId="0"/>
      <p:bldP spid="40" grpId="0"/>
      <p:bldP spid="41" grpId="0"/>
      <p:bldP spid="42" grpId="0"/>
      <p:bldP spid="44" grpId="0" animBg="1"/>
      <p:bldP spid="45" grpId="0" animBg="1"/>
      <p:bldP spid="39"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anny Haynes\Pictures\002 Unsplash\photo-1429041966141-44d228a4277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036"/>
          <a:stretch/>
        </p:blipFill>
        <p:spPr bwMode="auto">
          <a:xfrm>
            <a:off x="13" y="1"/>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386258" y="3803803"/>
            <a:ext cx="1107996" cy="523220"/>
          </a:xfrm>
          <a:prstGeom prst="rect">
            <a:avLst/>
          </a:prstGeom>
          <a:solidFill>
            <a:schemeClr val="tx1"/>
          </a:solidFill>
        </p:spPr>
        <p:txBody>
          <a:bodyPr wrap="none" rtlCol="0">
            <a:spAutoFit/>
          </a:bodyPr>
          <a:lstStyle/>
          <a:p>
            <a:r>
              <a:rPr lang="en-US" sz="2800" dirty="0">
                <a:solidFill>
                  <a:srgbClr val="FFFF00"/>
                </a:solidFill>
              </a:rPr>
              <a:t>Daniel</a:t>
            </a:r>
          </a:p>
        </p:txBody>
      </p:sp>
      <p:sp>
        <p:nvSpPr>
          <p:cNvPr id="50" name="TextBox 49"/>
          <p:cNvSpPr txBox="1"/>
          <p:nvPr/>
        </p:nvSpPr>
        <p:spPr>
          <a:xfrm rot="20661328">
            <a:off x="4836682" y="2609706"/>
            <a:ext cx="2218877" cy="369332"/>
          </a:xfrm>
          <a:prstGeom prst="rect">
            <a:avLst/>
          </a:prstGeom>
          <a:noFill/>
        </p:spPr>
        <p:txBody>
          <a:bodyPr wrap="none" rtlCol="0">
            <a:spAutoFit/>
          </a:bodyPr>
          <a:lstStyle/>
          <a:p>
            <a:r>
              <a:rPr lang="en-US" dirty="0">
                <a:solidFill>
                  <a:prstClr val="black"/>
                </a:solidFill>
              </a:rPr>
              <a:t>400+ </a:t>
            </a:r>
            <a:r>
              <a:rPr lang="en-US" dirty="0" err="1" smtClean="0">
                <a:solidFill>
                  <a:prstClr val="black"/>
                </a:solidFill>
              </a:rPr>
              <a:t>Años</a:t>
            </a:r>
            <a:r>
              <a:rPr lang="en-US" dirty="0" smtClean="0">
                <a:solidFill>
                  <a:prstClr val="black"/>
                </a:solidFill>
              </a:rPr>
              <a:t> de </a:t>
            </a:r>
            <a:r>
              <a:rPr lang="en-US" dirty="0" err="1" smtClean="0">
                <a:solidFill>
                  <a:prstClr val="black"/>
                </a:solidFill>
              </a:rPr>
              <a:t>silencio</a:t>
            </a:r>
            <a:endParaRPr lang="en-US" dirty="0">
              <a:solidFill>
                <a:prstClr val="black"/>
              </a:solidFill>
            </a:endParaRPr>
          </a:p>
        </p:txBody>
      </p:sp>
      <p:pic>
        <p:nvPicPr>
          <p:cNvPr id="51" name="Picture 2" descr="O:\Images\Life-Scribes-Scrolls-Reading-Bible History\scroll-ro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258" y="3436821"/>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516844" y="3452508"/>
            <a:ext cx="905825"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11</a:t>
            </a:r>
            <a:endParaRPr lang="en-US" sz="1100" dirty="0">
              <a:solidFill>
                <a:prstClr val="black"/>
              </a:solidFill>
              <a:latin typeface="Arial" panose="020B0604020202020204" pitchFamily="34" charset="0"/>
              <a:cs typeface="Arial" panose="020B0604020202020204" pitchFamily="34" charset="0"/>
            </a:endParaRPr>
          </a:p>
        </p:txBody>
      </p:sp>
      <p:cxnSp>
        <p:nvCxnSpPr>
          <p:cNvPr id="53" name="Straight Connector 52"/>
          <p:cNvCxnSpPr/>
          <p:nvPr/>
        </p:nvCxnSpPr>
        <p:spPr>
          <a:xfrm>
            <a:off x="2494611" y="5486400"/>
            <a:ext cx="493776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442200" y="1797050"/>
            <a:ext cx="6350" cy="368935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4254" y="3803803"/>
            <a:ext cx="463101" cy="807380"/>
          </a:xfrm>
          <a:prstGeom prst="rect">
            <a:avLst/>
          </a:prstGeom>
        </p:spPr>
      </p:pic>
      <p:sp>
        <p:nvSpPr>
          <p:cNvPr id="56" name="TextBox 55"/>
          <p:cNvSpPr txBox="1"/>
          <p:nvPr/>
        </p:nvSpPr>
        <p:spPr>
          <a:xfrm>
            <a:off x="1574359" y="4611183"/>
            <a:ext cx="611065" cy="276999"/>
          </a:xfrm>
          <a:prstGeom prst="rect">
            <a:avLst/>
          </a:prstGeom>
          <a:solidFill>
            <a:schemeClr val="tx1"/>
          </a:solidFill>
        </p:spPr>
        <p:txBody>
          <a:bodyPr wrap="none" rtlCol="0">
            <a:spAutoFit/>
          </a:bodyPr>
          <a:lstStyle/>
          <a:p>
            <a:r>
              <a:rPr lang="en-US" sz="1200" dirty="0" smtClean="0">
                <a:solidFill>
                  <a:schemeClr val="bg1"/>
                </a:solidFill>
              </a:rPr>
              <a:t>536 </a:t>
            </a:r>
            <a:r>
              <a:rPr lang="en-US" sz="1200" dirty="0" err="1" smtClean="0">
                <a:solidFill>
                  <a:schemeClr val="bg1"/>
                </a:solidFill>
              </a:rPr>
              <a:t>aC</a:t>
            </a:r>
            <a:endParaRPr lang="en-US" sz="1200" dirty="0">
              <a:solidFill>
                <a:schemeClr val="bg1"/>
              </a:solidFill>
            </a:endParaRPr>
          </a:p>
        </p:txBody>
      </p:sp>
      <p:cxnSp>
        <p:nvCxnSpPr>
          <p:cNvPr id="57" name="Straight Connector 56"/>
          <p:cNvCxnSpPr/>
          <p:nvPr/>
        </p:nvCxnSpPr>
        <p:spPr>
          <a:xfrm>
            <a:off x="2494611" y="5486400"/>
            <a:ext cx="51206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rot="16200000">
            <a:off x="1676795" y="3801611"/>
            <a:ext cx="2377126" cy="276999"/>
          </a:xfrm>
          <a:prstGeom prst="rect">
            <a:avLst/>
          </a:prstGeom>
          <a:solidFill>
            <a:schemeClr val="tx1"/>
          </a:solidFill>
        </p:spPr>
        <p:txBody>
          <a:bodyPr wrap="none" rtlCol="0">
            <a:spAutoFit/>
          </a:bodyPr>
          <a:lstStyle/>
          <a:p>
            <a:r>
              <a:rPr lang="en-US" sz="1200" dirty="0" err="1" smtClean="0">
                <a:solidFill>
                  <a:schemeClr val="bg1"/>
                </a:solidFill>
              </a:rPr>
              <a:t>Jerjes</a:t>
            </a:r>
            <a:r>
              <a:rPr lang="en-US" sz="1200" dirty="0" smtClean="0">
                <a:solidFill>
                  <a:schemeClr val="bg1"/>
                </a:solidFill>
              </a:rPr>
              <a:t> I invade a </a:t>
            </a:r>
            <a:r>
              <a:rPr lang="en-US" sz="1200" dirty="0" err="1" smtClean="0">
                <a:solidFill>
                  <a:schemeClr val="bg1"/>
                </a:solidFill>
              </a:rPr>
              <a:t>Grecia</a:t>
            </a:r>
            <a:r>
              <a:rPr lang="en-US" sz="1200" dirty="0" smtClean="0">
                <a:solidFill>
                  <a:schemeClr val="bg1"/>
                </a:solidFill>
              </a:rPr>
              <a:t> 480 </a:t>
            </a:r>
            <a:r>
              <a:rPr lang="en-US" sz="1200" dirty="0" err="1" smtClean="0">
                <a:solidFill>
                  <a:schemeClr val="bg1"/>
                </a:solidFill>
              </a:rPr>
              <a:t>aC</a:t>
            </a:r>
            <a:r>
              <a:rPr lang="en-US" sz="1200" dirty="0" smtClean="0">
                <a:solidFill>
                  <a:schemeClr val="bg1"/>
                </a:solidFill>
              </a:rPr>
              <a:t> 11:2</a:t>
            </a:r>
            <a:endParaRPr lang="en-US" sz="1200" dirty="0">
              <a:solidFill>
                <a:schemeClr val="bg1"/>
              </a:solidFill>
            </a:endParaRPr>
          </a:p>
        </p:txBody>
      </p:sp>
      <p:sp>
        <p:nvSpPr>
          <p:cNvPr id="59" name="TextBox 58"/>
          <p:cNvSpPr txBox="1"/>
          <p:nvPr/>
        </p:nvSpPr>
        <p:spPr>
          <a:xfrm>
            <a:off x="2440776" y="5209401"/>
            <a:ext cx="673582" cy="276999"/>
          </a:xfrm>
          <a:prstGeom prst="rect">
            <a:avLst/>
          </a:prstGeom>
          <a:solidFill>
            <a:schemeClr val="tx1"/>
          </a:solidFill>
        </p:spPr>
        <p:txBody>
          <a:bodyPr wrap="none" rtlCol="0">
            <a:spAutoFit/>
          </a:bodyPr>
          <a:lstStyle/>
          <a:p>
            <a:r>
              <a:rPr lang="en-US" sz="1200" dirty="0" smtClean="0">
                <a:solidFill>
                  <a:srgbClr val="FFFF00"/>
                </a:solidFill>
              </a:rPr>
              <a:t>56 </a:t>
            </a:r>
            <a:r>
              <a:rPr lang="en-US" sz="1200" dirty="0" err="1" smtClean="0">
                <a:solidFill>
                  <a:srgbClr val="FFFF00"/>
                </a:solidFill>
              </a:rPr>
              <a:t>años</a:t>
            </a:r>
            <a:endParaRPr lang="en-US" sz="1200" dirty="0">
              <a:solidFill>
                <a:srgbClr val="FFFF00"/>
              </a:solidFill>
            </a:endParaRPr>
          </a:p>
        </p:txBody>
      </p:sp>
      <p:cxnSp>
        <p:nvCxnSpPr>
          <p:cNvPr id="60" name="Straight Connector 59"/>
          <p:cNvCxnSpPr/>
          <p:nvPr/>
        </p:nvCxnSpPr>
        <p:spPr>
          <a:xfrm>
            <a:off x="2991566" y="3124863"/>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rot="16200000">
            <a:off x="2922649" y="3473020"/>
            <a:ext cx="2567434" cy="276999"/>
          </a:xfrm>
          <a:prstGeom prst="rect">
            <a:avLst/>
          </a:prstGeom>
          <a:solidFill>
            <a:schemeClr val="tx1"/>
          </a:solidFill>
        </p:spPr>
        <p:txBody>
          <a:bodyPr wrap="none" rtlCol="0">
            <a:spAutoFit/>
          </a:bodyPr>
          <a:lstStyle/>
          <a:p>
            <a:r>
              <a:rPr lang="en-US" sz="1200" dirty="0" smtClean="0">
                <a:solidFill>
                  <a:prstClr val="white"/>
                </a:solidFill>
              </a:rPr>
              <a:t>Alejandro </a:t>
            </a:r>
            <a:r>
              <a:rPr lang="en-US" sz="1200" dirty="0" err="1" smtClean="0">
                <a:solidFill>
                  <a:prstClr val="white"/>
                </a:solidFill>
              </a:rPr>
              <a:t>Magno</a:t>
            </a:r>
            <a:r>
              <a:rPr lang="en-US" sz="1200" dirty="0" smtClean="0">
                <a:solidFill>
                  <a:prstClr val="white"/>
                </a:solidFill>
              </a:rPr>
              <a:t> 336-323 </a:t>
            </a:r>
            <a:r>
              <a:rPr lang="en-US" sz="1200" dirty="0" err="1">
                <a:solidFill>
                  <a:prstClr val="white"/>
                </a:solidFill>
              </a:rPr>
              <a:t>a</a:t>
            </a:r>
            <a:r>
              <a:rPr lang="en-US" sz="1200" dirty="0" err="1" smtClean="0">
                <a:solidFill>
                  <a:prstClr val="white"/>
                </a:solidFill>
              </a:rPr>
              <a:t>C</a:t>
            </a:r>
            <a:r>
              <a:rPr lang="en-US" sz="1200" dirty="0" smtClean="0">
                <a:solidFill>
                  <a:prstClr val="white"/>
                </a:solidFill>
              </a:rPr>
              <a:t> – 11:3-4</a:t>
            </a:r>
            <a:endParaRPr lang="en-US" sz="1200" dirty="0">
              <a:solidFill>
                <a:prstClr val="white"/>
              </a:solidFill>
            </a:endParaRPr>
          </a:p>
        </p:txBody>
      </p:sp>
      <p:cxnSp>
        <p:nvCxnSpPr>
          <p:cNvPr id="62" name="Straight Connector 61"/>
          <p:cNvCxnSpPr/>
          <p:nvPr/>
        </p:nvCxnSpPr>
        <p:spPr>
          <a:xfrm>
            <a:off x="4344567" y="3150047"/>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3709502" y="5201449"/>
            <a:ext cx="752129" cy="276999"/>
          </a:xfrm>
          <a:prstGeom prst="rect">
            <a:avLst/>
          </a:prstGeom>
          <a:solidFill>
            <a:schemeClr val="tx1"/>
          </a:solidFill>
        </p:spPr>
        <p:txBody>
          <a:bodyPr wrap="none" rtlCol="0">
            <a:spAutoFit/>
          </a:bodyPr>
          <a:lstStyle/>
          <a:p>
            <a:r>
              <a:rPr lang="en-US" sz="1200" dirty="0" smtClean="0">
                <a:solidFill>
                  <a:srgbClr val="FFFF00"/>
                </a:solidFill>
              </a:rPr>
              <a:t>200 </a:t>
            </a:r>
            <a:r>
              <a:rPr lang="en-US" sz="1200" dirty="0" err="1" smtClean="0">
                <a:solidFill>
                  <a:srgbClr val="FFFF00"/>
                </a:solidFill>
              </a:rPr>
              <a:t>años</a:t>
            </a:r>
            <a:endParaRPr lang="en-US" sz="1200" dirty="0">
              <a:solidFill>
                <a:srgbClr val="FFFF00"/>
              </a:solidFill>
            </a:endParaRPr>
          </a:p>
        </p:txBody>
      </p:sp>
      <p:sp>
        <p:nvSpPr>
          <p:cNvPr id="64" name="Rectangle 63"/>
          <p:cNvSpPr/>
          <p:nvPr/>
        </p:nvSpPr>
        <p:spPr>
          <a:xfrm rot="16200000">
            <a:off x="3330108" y="3480954"/>
            <a:ext cx="2760018" cy="276999"/>
          </a:xfrm>
          <a:prstGeom prst="rect">
            <a:avLst/>
          </a:prstGeom>
          <a:solidFill>
            <a:schemeClr val="tx1"/>
          </a:solidFill>
        </p:spPr>
        <p:txBody>
          <a:bodyPr wrap="square" rtlCol="0">
            <a:spAutoFit/>
          </a:bodyPr>
          <a:lstStyle/>
          <a:p>
            <a:r>
              <a:rPr lang="en-US" sz="1200" dirty="0" smtClean="0">
                <a:solidFill>
                  <a:schemeClr val="bg1"/>
                </a:solidFill>
              </a:rPr>
              <a:t>Seleuco </a:t>
            </a:r>
            <a:r>
              <a:rPr lang="en-US" sz="1200" dirty="0" err="1" smtClean="0">
                <a:solidFill>
                  <a:schemeClr val="bg1"/>
                </a:solidFill>
              </a:rPr>
              <a:t>Nicátor</a:t>
            </a:r>
            <a:r>
              <a:rPr lang="en-US" sz="1200" dirty="0" smtClean="0">
                <a:solidFill>
                  <a:schemeClr val="bg1"/>
                </a:solidFill>
              </a:rPr>
              <a:t> I 311-280 </a:t>
            </a:r>
            <a:r>
              <a:rPr lang="en-US" sz="1200" dirty="0" err="1" smtClean="0">
                <a:solidFill>
                  <a:schemeClr val="bg1"/>
                </a:solidFill>
              </a:rPr>
              <a:t>aC</a:t>
            </a:r>
            <a:r>
              <a:rPr lang="en-US" sz="1200" dirty="0" smtClean="0">
                <a:solidFill>
                  <a:schemeClr val="bg1"/>
                </a:solidFill>
              </a:rPr>
              <a:t> – 11:5</a:t>
            </a:r>
            <a:endParaRPr lang="en-US" sz="1200" dirty="0">
              <a:solidFill>
                <a:schemeClr val="bg1"/>
              </a:solidFill>
            </a:endParaRPr>
          </a:p>
        </p:txBody>
      </p:sp>
      <p:sp>
        <p:nvSpPr>
          <p:cNvPr id="65" name="TextBox 64"/>
          <p:cNvSpPr txBox="1"/>
          <p:nvPr/>
        </p:nvSpPr>
        <p:spPr>
          <a:xfrm>
            <a:off x="4461402" y="5195383"/>
            <a:ext cx="420308" cy="276999"/>
          </a:xfrm>
          <a:prstGeom prst="rect">
            <a:avLst/>
          </a:prstGeom>
          <a:solidFill>
            <a:schemeClr val="tx1"/>
          </a:solidFill>
        </p:spPr>
        <p:txBody>
          <a:bodyPr wrap="none" rtlCol="0">
            <a:spAutoFit/>
          </a:bodyPr>
          <a:lstStyle/>
          <a:p>
            <a:r>
              <a:rPr lang="en-US" sz="1200" dirty="0" smtClean="0">
                <a:solidFill>
                  <a:srgbClr val="FFFF00"/>
                </a:solidFill>
              </a:rPr>
              <a:t>256</a:t>
            </a:r>
            <a:endParaRPr lang="en-US" sz="1200" dirty="0">
              <a:solidFill>
                <a:srgbClr val="FFFF00"/>
              </a:solidFill>
            </a:endParaRPr>
          </a:p>
        </p:txBody>
      </p:sp>
      <p:cxnSp>
        <p:nvCxnSpPr>
          <p:cNvPr id="66" name="Straight Connector 65"/>
          <p:cNvCxnSpPr/>
          <p:nvPr/>
        </p:nvCxnSpPr>
        <p:spPr>
          <a:xfrm>
            <a:off x="4851815" y="3152319"/>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851815" y="3152319"/>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922327" y="3147767"/>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rot="16200000">
            <a:off x="3694222" y="3484040"/>
            <a:ext cx="2760018" cy="276999"/>
          </a:xfrm>
          <a:prstGeom prst="rect">
            <a:avLst/>
          </a:prstGeom>
          <a:solidFill>
            <a:schemeClr val="tx1"/>
          </a:solidFill>
        </p:spPr>
        <p:txBody>
          <a:bodyPr wrap="square" rtlCol="0">
            <a:spAutoFit/>
          </a:bodyPr>
          <a:lstStyle/>
          <a:p>
            <a:r>
              <a:rPr lang="en-US" sz="1200" dirty="0" smtClean="0">
                <a:solidFill>
                  <a:prstClr val="white"/>
                </a:solidFill>
              </a:rPr>
              <a:t>3</a:t>
            </a:r>
            <a:r>
              <a:rPr lang="en-US" sz="1200" baseline="30000" dirty="0" smtClean="0">
                <a:solidFill>
                  <a:prstClr val="white"/>
                </a:solidFill>
              </a:rPr>
              <a:t>ra</a:t>
            </a:r>
            <a:r>
              <a:rPr lang="en-US" sz="1200" dirty="0" smtClean="0">
                <a:solidFill>
                  <a:prstClr val="white"/>
                </a:solidFill>
              </a:rPr>
              <a:t> Guerra </a:t>
            </a:r>
            <a:r>
              <a:rPr lang="en-US" sz="1200" dirty="0" err="1" smtClean="0">
                <a:solidFill>
                  <a:prstClr val="white"/>
                </a:solidFill>
              </a:rPr>
              <a:t>siria</a:t>
            </a:r>
            <a:r>
              <a:rPr lang="en-US" sz="1200" dirty="0" smtClean="0">
                <a:solidFill>
                  <a:prstClr val="white"/>
                </a:solidFill>
              </a:rPr>
              <a:t>   246-241 </a:t>
            </a:r>
            <a:r>
              <a:rPr lang="en-US" sz="1200" dirty="0" err="1" smtClean="0">
                <a:solidFill>
                  <a:prstClr val="white"/>
                </a:solidFill>
              </a:rPr>
              <a:t>aC</a:t>
            </a:r>
            <a:r>
              <a:rPr lang="en-US" sz="1200" dirty="0" smtClean="0">
                <a:solidFill>
                  <a:prstClr val="white"/>
                </a:solidFill>
              </a:rPr>
              <a:t> – 11:7-9</a:t>
            </a:r>
            <a:endParaRPr lang="en-US" sz="1200" dirty="0">
              <a:solidFill>
                <a:prstClr val="white"/>
              </a:solidFill>
            </a:endParaRPr>
          </a:p>
        </p:txBody>
      </p:sp>
      <p:cxnSp>
        <p:nvCxnSpPr>
          <p:cNvPr id="29" name="Straight Connector 28"/>
          <p:cNvCxnSpPr/>
          <p:nvPr/>
        </p:nvCxnSpPr>
        <p:spPr>
          <a:xfrm>
            <a:off x="5204383" y="3156863"/>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374391" y="3156862"/>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rot="16200000">
            <a:off x="4122681" y="3506193"/>
            <a:ext cx="2760018" cy="276999"/>
          </a:xfrm>
          <a:prstGeom prst="rect">
            <a:avLst/>
          </a:prstGeom>
          <a:solidFill>
            <a:schemeClr val="tx1"/>
          </a:solidFill>
        </p:spPr>
        <p:txBody>
          <a:bodyPr wrap="square" rtlCol="0">
            <a:spAutoFit/>
          </a:bodyPr>
          <a:lstStyle/>
          <a:p>
            <a:r>
              <a:rPr lang="en-US" sz="1200" dirty="0" err="1" smtClean="0">
                <a:solidFill>
                  <a:prstClr val="white"/>
                </a:solidFill>
              </a:rPr>
              <a:t>Batalla</a:t>
            </a:r>
            <a:r>
              <a:rPr lang="en-US" sz="1200" dirty="0" smtClean="0">
                <a:solidFill>
                  <a:prstClr val="white"/>
                </a:solidFill>
              </a:rPr>
              <a:t> de </a:t>
            </a:r>
            <a:r>
              <a:rPr lang="en-US" sz="1200" dirty="0" err="1" smtClean="0">
                <a:solidFill>
                  <a:prstClr val="white"/>
                </a:solidFill>
              </a:rPr>
              <a:t>Rafia</a:t>
            </a:r>
            <a:r>
              <a:rPr lang="en-US" sz="1200" dirty="0" smtClean="0">
                <a:solidFill>
                  <a:prstClr val="white"/>
                </a:solidFill>
              </a:rPr>
              <a:t>  217 </a:t>
            </a:r>
            <a:r>
              <a:rPr lang="en-US" sz="1200" dirty="0" err="1" smtClean="0">
                <a:solidFill>
                  <a:prstClr val="white"/>
                </a:solidFill>
              </a:rPr>
              <a:t>aC</a:t>
            </a:r>
            <a:r>
              <a:rPr lang="en-US" sz="1200" dirty="0" smtClean="0">
                <a:solidFill>
                  <a:prstClr val="white"/>
                </a:solidFill>
              </a:rPr>
              <a:t> – 11:10-14</a:t>
            </a:r>
            <a:endParaRPr lang="en-US" sz="1200" dirty="0">
              <a:solidFill>
                <a:prstClr val="white"/>
              </a:solidFill>
            </a:endParaRPr>
          </a:p>
        </p:txBody>
      </p:sp>
      <p:sp>
        <p:nvSpPr>
          <p:cNvPr id="33" name="Rectangle 32"/>
          <p:cNvSpPr/>
          <p:nvPr/>
        </p:nvSpPr>
        <p:spPr>
          <a:xfrm rot="16200000">
            <a:off x="4401678" y="3506193"/>
            <a:ext cx="2760018" cy="276999"/>
          </a:xfrm>
          <a:prstGeom prst="rect">
            <a:avLst/>
          </a:prstGeom>
          <a:solidFill>
            <a:schemeClr val="tx1"/>
          </a:solidFill>
        </p:spPr>
        <p:txBody>
          <a:bodyPr wrap="square" rtlCol="0">
            <a:spAutoFit/>
          </a:bodyPr>
          <a:lstStyle/>
          <a:p>
            <a:r>
              <a:rPr lang="en-US" sz="1200" dirty="0" smtClean="0">
                <a:solidFill>
                  <a:prstClr val="white"/>
                </a:solidFill>
              </a:rPr>
              <a:t>5a Guerra </a:t>
            </a:r>
            <a:r>
              <a:rPr lang="en-US" sz="1200" dirty="0" err="1" smtClean="0">
                <a:solidFill>
                  <a:prstClr val="white"/>
                </a:solidFill>
              </a:rPr>
              <a:t>Siria</a:t>
            </a:r>
            <a:r>
              <a:rPr lang="en-US" sz="1200" dirty="0" smtClean="0">
                <a:solidFill>
                  <a:prstClr val="white"/>
                </a:solidFill>
              </a:rPr>
              <a:t>  202-195  </a:t>
            </a:r>
            <a:r>
              <a:rPr lang="en-US" sz="1200" dirty="0" err="1" smtClean="0">
                <a:solidFill>
                  <a:prstClr val="white"/>
                </a:solidFill>
              </a:rPr>
              <a:t>aC</a:t>
            </a:r>
            <a:r>
              <a:rPr lang="en-US" sz="1200" dirty="0" smtClean="0">
                <a:solidFill>
                  <a:prstClr val="white"/>
                </a:solidFill>
              </a:rPr>
              <a:t> – 11:15-17</a:t>
            </a:r>
            <a:endParaRPr lang="en-US" sz="1200" dirty="0">
              <a:solidFill>
                <a:prstClr val="white"/>
              </a:solidFill>
            </a:endParaRPr>
          </a:p>
        </p:txBody>
      </p:sp>
      <p:sp>
        <p:nvSpPr>
          <p:cNvPr id="34" name="TextBox 33"/>
          <p:cNvSpPr txBox="1"/>
          <p:nvPr/>
        </p:nvSpPr>
        <p:spPr>
          <a:xfrm>
            <a:off x="5708048" y="5181729"/>
            <a:ext cx="420308" cy="276999"/>
          </a:xfrm>
          <a:prstGeom prst="rect">
            <a:avLst/>
          </a:prstGeom>
          <a:solidFill>
            <a:schemeClr val="tx1"/>
          </a:solidFill>
        </p:spPr>
        <p:txBody>
          <a:bodyPr wrap="none" rtlCol="0">
            <a:spAutoFit/>
          </a:bodyPr>
          <a:lstStyle/>
          <a:p>
            <a:r>
              <a:rPr lang="en-US" sz="1200" dirty="0" smtClean="0">
                <a:solidFill>
                  <a:srgbClr val="FFFF00"/>
                </a:solidFill>
              </a:rPr>
              <a:t>341</a:t>
            </a:r>
            <a:endParaRPr lang="en-US" sz="1200" dirty="0">
              <a:solidFill>
                <a:srgbClr val="FFFF00"/>
              </a:solidFill>
            </a:endParaRPr>
          </a:p>
        </p:txBody>
      </p:sp>
      <p:cxnSp>
        <p:nvCxnSpPr>
          <p:cNvPr id="35" name="Straight Connector 34"/>
          <p:cNvCxnSpPr/>
          <p:nvPr/>
        </p:nvCxnSpPr>
        <p:spPr>
          <a:xfrm>
            <a:off x="5626223" y="3161748"/>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2722354"/>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9969" y="419100"/>
            <a:ext cx="5644031" cy="483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76250" y="1733550"/>
            <a:ext cx="2857500" cy="3416320"/>
          </a:xfrm>
          <a:prstGeom prst="rect">
            <a:avLst/>
          </a:prstGeom>
          <a:noFill/>
        </p:spPr>
        <p:txBody>
          <a:bodyPr wrap="square" rtlCol="0">
            <a:spAutoFit/>
          </a:bodyPr>
          <a:lstStyle/>
          <a:p>
            <a:r>
              <a:rPr lang="en-US" b="1" i="1" dirty="0" smtClean="0"/>
              <a:t>V </a:t>
            </a:r>
            <a:r>
              <a:rPr lang="en-US" b="1" i="1" dirty="0"/>
              <a:t>18</a:t>
            </a:r>
          </a:p>
          <a:p>
            <a:r>
              <a:rPr lang="es-ES" b="1" i="1" dirty="0"/>
              <a:t>Entonces volverá su rostro hacia las costas y tomará muchas de ellas. Pero un príncipe pondrá fin a su afrenta.  </a:t>
            </a:r>
            <a:r>
              <a:rPr lang="en-US" dirty="0" smtClean="0"/>
              <a:t>– </a:t>
            </a:r>
            <a:endParaRPr lang="en-US" dirty="0"/>
          </a:p>
          <a:p>
            <a:r>
              <a:rPr lang="en-US" dirty="0" smtClean="0"/>
              <a:t>Antíoco </a:t>
            </a:r>
            <a:r>
              <a:rPr lang="en-US" dirty="0"/>
              <a:t>III </a:t>
            </a:r>
            <a:r>
              <a:rPr lang="en-US" dirty="0" err="1" smtClean="0"/>
              <a:t>toma</a:t>
            </a:r>
            <a:r>
              <a:rPr lang="en-US" dirty="0" smtClean="0"/>
              <a:t> Asia </a:t>
            </a:r>
            <a:r>
              <a:rPr lang="en-US" dirty="0" err="1" smtClean="0"/>
              <a:t>Menor</a:t>
            </a:r>
            <a:r>
              <a:rPr lang="en-US" dirty="0" smtClean="0"/>
              <a:t>, </a:t>
            </a:r>
            <a:r>
              <a:rPr lang="en-US" dirty="0" err="1" smtClean="0"/>
              <a:t>Tracia</a:t>
            </a:r>
            <a:r>
              <a:rPr lang="en-US" dirty="0" smtClean="0"/>
              <a:t>, </a:t>
            </a:r>
            <a:r>
              <a:rPr lang="en-US" dirty="0" err="1" smtClean="0"/>
              <a:t>Grecia</a:t>
            </a:r>
            <a:r>
              <a:rPr lang="en-US" dirty="0" smtClean="0"/>
              <a:t> – </a:t>
            </a:r>
            <a:r>
              <a:rPr lang="en-US" dirty="0" err="1" smtClean="0"/>
              <a:t>derrotado</a:t>
            </a:r>
            <a:r>
              <a:rPr lang="en-US" dirty="0" smtClean="0"/>
              <a:t> </a:t>
            </a:r>
            <a:r>
              <a:rPr lang="en-US" dirty="0" err="1" smtClean="0"/>
              <a:t>por</a:t>
            </a:r>
            <a:r>
              <a:rPr lang="en-US" dirty="0" smtClean="0"/>
              <a:t> </a:t>
            </a:r>
            <a:r>
              <a:rPr lang="en-US" dirty="0" err="1" smtClean="0"/>
              <a:t>los</a:t>
            </a:r>
            <a:r>
              <a:rPr lang="en-US" dirty="0" smtClean="0"/>
              <a:t> </a:t>
            </a:r>
            <a:r>
              <a:rPr lang="en-US" dirty="0" err="1" smtClean="0"/>
              <a:t>romanos</a:t>
            </a:r>
            <a:r>
              <a:rPr lang="en-US" dirty="0" smtClean="0"/>
              <a:t> </a:t>
            </a:r>
            <a:r>
              <a:rPr lang="en-US" dirty="0" err="1" smtClean="0"/>
              <a:t>en</a:t>
            </a:r>
            <a:r>
              <a:rPr lang="en-US" dirty="0" smtClean="0"/>
              <a:t> </a:t>
            </a:r>
            <a:r>
              <a:rPr lang="en-US" dirty="0" err="1" smtClean="0"/>
              <a:t>Termópilas</a:t>
            </a:r>
            <a:r>
              <a:rPr lang="en-US" dirty="0" smtClean="0"/>
              <a:t> </a:t>
            </a:r>
            <a:r>
              <a:rPr lang="en-US" dirty="0" err="1" smtClean="0"/>
              <a:t>en</a:t>
            </a:r>
            <a:r>
              <a:rPr lang="en-US" dirty="0" smtClean="0"/>
              <a:t> 191 y </a:t>
            </a:r>
            <a:r>
              <a:rPr lang="en-US" u="sng" dirty="0" smtClean="0"/>
              <a:t>Lucio </a:t>
            </a:r>
            <a:r>
              <a:rPr lang="en-US" u="sng" dirty="0" err="1" smtClean="0"/>
              <a:t>Escipión</a:t>
            </a:r>
            <a:r>
              <a:rPr lang="en-US" u="sng" dirty="0" smtClean="0"/>
              <a:t> lo </a:t>
            </a:r>
            <a:r>
              <a:rPr lang="en-US" u="sng" dirty="0" err="1" smtClean="0"/>
              <a:t>derrota</a:t>
            </a:r>
            <a:r>
              <a:rPr lang="en-US" u="sng" dirty="0" smtClean="0"/>
              <a:t> </a:t>
            </a:r>
            <a:r>
              <a:rPr lang="en-US" u="sng" dirty="0" err="1" smtClean="0"/>
              <a:t>en</a:t>
            </a:r>
            <a:r>
              <a:rPr lang="en-US" u="sng" dirty="0" smtClean="0"/>
              <a:t> Magnesia </a:t>
            </a:r>
            <a:r>
              <a:rPr lang="en-US" u="sng" dirty="0" err="1" smtClean="0"/>
              <a:t>en</a:t>
            </a:r>
            <a:r>
              <a:rPr lang="en-US" u="sng" dirty="0" smtClean="0"/>
              <a:t> 190</a:t>
            </a:r>
            <a:endParaRPr lang="en-US" u="sng" dirty="0"/>
          </a:p>
        </p:txBody>
      </p:sp>
      <p:sp>
        <p:nvSpPr>
          <p:cNvPr id="5" name="Rectangle 4"/>
          <p:cNvSpPr/>
          <p:nvPr/>
        </p:nvSpPr>
        <p:spPr>
          <a:xfrm>
            <a:off x="1120811" y="1728819"/>
            <a:ext cx="1258678" cy="369332"/>
          </a:xfrm>
          <a:prstGeom prst="rect">
            <a:avLst/>
          </a:prstGeom>
        </p:spPr>
        <p:txBody>
          <a:bodyPr wrap="none">
            <a:spAutoFit/>
          </a:bodyPr>
          <a:lstStyle/>
          <a:p>
            <a:r>
              <a:rPr lang="en-US" dirty="0">
                <a:solidFill>
                  <a:prstClr val="black"/>
                </a:solidFill>
              </a:rPr>
              <a:t>197-190 BC</a:t>
            </a:r>
          </a:p>
        </p:txBody>
      </p:sp>
      <p:sp>
        <p:nvSpPr>
          <p:cNvPr id="6" name="Rectangle 5"/>
          <p:cNvSpPr/>
          <p:nvPr/>
        </p:nvSpPr>
        <p:spPr>
          <a:xfrm>
            <a:off x="1602242" y="404444"/>
            <a:ext cx="1399742" cy="646331"/>
          </a:xfrm>
          <a:prstGeom prst="rect">
            <a:avLst/>
          </a:prstGeom>
        </p:spPr>
        <p:txBody>
          <a:bodyPr wrap="none">
            <a:spAutoFit/>
          </a:bodyPr>
          <a:lstStyle/>
          <a:p>
            <a:r>
              <a:rPr lang="en-US" dirty="0" smtClean="0">
                <a:solidFill>
                  <a:prstClr val="black"/>
                </a:solidFill>
              </a:rPr>
              <a:t>Antíoco </a:t>
            </a:r>
            <a:r>
              <a:rPr lang="en-US" dirty="0">
                <a:solidFill>
                  <a:prstClr val="black"/>
                </a:solidFill>
              </a:rPr>
              <a:t>III</a:t>
            </a:r>
          </a:p>
          <a:p>
            <a:r>
              <a:rPr lang="en-US" dirty="0">
                <a:solidFill>
                  <a:prstClr val="black"/>
                </a:solidFill>
              </a:rPr>
              <a:t>(223-187 BC)</a:t>
            </a:r>
          </a:p>
        </p:txBody>
      </p:sp>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476250" y="373486"/>
            <a:ext cx="1046050" cy="996788"/>
          </a:xfrm>
          <a:prstGeom prst="rect">
            <a:avLst/>
          </a:prstGeom>
        </p:spPr>
      </p:pic>
    </p:spTree>
    <p:extLst>
      <p:ext uri="{BB962C8B-B14F-4D97-AF65-F5344CB8AC3E}">
        <p14:creationId xmlns:p14="http://schemas.microsoft.com/office/powerpoint/2010/main" val="979995050"/>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5305389" y="0"/>
            <a:ext cx="3874837" cy="3196563"/>
          </a:xfrm>
          <a:prstGeom prst="rect">
            <a:avLst/>
          </a:prstGeom>
        </p:spPr>
      </p:pic>
      <p:sp>
        <p:nvSpPr>
          <p:cNvPr id="2" name="Rectangle 1"/>
          <p:cNvSpPr/>
          <p:nvPr/>
        </p:nvSpPr>
        <p:spPr>
          <a:xfrm>
            <a:off x="224270" y="1750887"/>
            <a:ext cx="8643505" cy="923330"/>
          </a:xfrm>
          <a:prstGeom prst="rect">
            <a:avLst/>
          </a:prstGeom>
        </p:spPr>
        <p:txBody>
          <a:bodyPr wrap="square">
            <a:spAutoFit/>
          </a:bodyPr>
          <a:lstStyle/>
          <a:p>
            <a:r>
              <a:rPr lang="en-US" b="1" i="1" dirty="0" smtClean="0">
                <a:solidFill>
                  <a:prstClr val="black"/>
                </a:solidFill>
              </a:rPr>
              <a:t>V </a:t>
            </a:r>
            <a:r>
              <a:rPr lang="en-US" b="1" i="1" dirty="0">
                <a:solidFill>
                  <a:prstClr val="black"/>
                </a:solidFill>
              </a:rPr>
              <a:t>19</a:t>
            </a:r>
          </a:p>
          <a:p>
            <a:r>
              <a:rPr lang="es-ES" b="1" i="1" dirty="0"/>
              <a:t>pero tropezará y caerá, y no se le hallará más. </a:t>
            </a:r>
            <a:endParaRPr lang="es-ES" b="1" i="1" dirty="0" smtClean="0"/>
          </a:p>
          <a:p>
            <a:r>
              <a:rPr lang="en-US" dirty="0" smtClean="0"/>
              <a:t>– Antíoco </a:t>
            </a:r>
            <a:r>
              <a:rPr lang="en-US" dirty="0"/>
              <a:t>III </a:t>
            </a:r>
            <a:r>
              <a:rPr lang="en-US" dirty="0" err="1" smtClean="0"/>
              <a:t>asesinado</a:t>
            </a:r>
            <a:r>
              <a:rPr lang="en-US" dirty="0" smtClean="0"/>
              <a:t> </a:t>
            </a:r>
            <a:r>
              <a:rPr lang="en-US" dirty="0" err="1" smtClean="0"/>
              <a:t>por</a:t>
            </a:r>
            <a:r>
              <a:rPr lang="en-US" dirty="0" smtClean="0"/>
              <a:t> </a:t>
            </a:r>
            <a:r>
              <a:rPr lang="en-US" dirty="0" err="1" smtClean="0"/>
              <a:t>su</a:t>
            </a:r>
            <a:r>
              <a:rPr lang="en-US" dirty="0" smtClean="0"/>
              <a:t> </a:t>
            </a:r>
            <a:r>
              <a:rPr lang="en-US" dirty="0" err="1" smtClean="0"/>
              <a:t>propio</a:t>
            </a:r>
            <a:r>
              <a:rPr lang="en-US" dirty="0" smtClean="0"/>
              <a:t> pueblo</a:t>
            </a:r>
            <a:endParaRPr lang="en-US" dirty="0">
              <a:solidFill>
                <a:prstClr val="black"/>
              </a:solidFill>
            </a:endParaRPr>
          </a:p>
        </p:txBody>
      </p:sp>
      <p:sp>
        <p:nvSpPr>
          <p:cNvPr id="4" name="Rectangle 3"/>
          <p:cNvSpPr/>
          <p:nvPr/>
        </p:nvSpPr>
        <p:spPr>
          <a:xfrm>
            <a:off x="875523" y="1750887"/>
            <a:ext cx="837089" cy="369332"/>
          </a:xfrm>
          <a:prstGeom prst="rect">
            <a:avLst/>
          </a:prstGeom>
        </p:spPr>
        <p:txBody>
          <a:bodyPr wrap="none">
            <a:spAutoFit/>
          </a:bodyPr>
          <a:lstStyle/>
          <a:p>
            <a:r>
              <a:rPr lang="en-US" dirty="0">
                <a:solidFill>
                  <a:prstClr val="black"/>
                </a:solidFill>
              </a:rPr>
              <a:t>187 </a:t>
            </a:r>
            <a:r>
              <a:rPr lang="en-US" dirty="0" err="1" smtClean="0">
                <a:solidFill>
                  <a:prstClr val="black"/>
                </a:solidFill>
              </a:rPr>
              <a:t>aC</a:t>
            </a:r>
            <a:endParaRPr lang="en-US" dirty="0">
              <a:solidFill>
                <a:prstClr val="black"/>
              </a:solidFill>
            </a:endParaRPr>
          </a:p>
        </p:txBody>
      </p:sp>
      <p:sp>
        <p:nvSpPr>
          <p:cNvPr id="9" name="Rectangle 8"/>
          <p:cNvSpPr/>
          <p:nvPr/>
        </p:nvSpPr>
        <p:spPr>
          <a:xfrm>
            <a:off x="1924682" y="430786"/>
            <a:ext cx="1399742" cy="646331"/>
          </a:xfrm>
          <a:prstGeom prst="rect">
            <a:avLst/>
          </a:prstGeom>
        </p:spPr>
        <p:txBody>
          <a:bodyPr wrap="none">
            <a:spAutoFit/>
          </a:bodyPr>
          <a:lstStyle/>
          <a:p>
            <a:r>
              <a:rPr lang="en-US" dirty="0" smtClean="0">
                <a:solidFill>
                  <a:prstClr val="black"/>
                </a:solidFill>
              </a:rPr>
              <a:t>Antíoco </a:t>
            </a:r>
            <a:r>
              <a:rPr lang="en-US" dirty="0">
                <a:solidFill>
                  <a:prstClr val="black"/>
                </a:solidFill>
              </a:rPr>
              <a:t>III</a:t>
            </a:r>
          </a:p>
          <a:p>
            <a:r>
              <a:rPr lang="en-US" dirty="0">
                <a:solidFill>
                  <a:prstClr val="black"/>
                </a:solidFill>
              </a:rPr>
              <a:t>(223-187 </a:t>
            </a:r>
            <a:r>
              <a:rPr lang="en-US" dirty="0" err="1" smtClean="0">
                <a:solidFill>
                  <a:prstClr val="black"/>
                </a:solidFill>
              </a:rPr>
              <a:t>aC</a:t>
            </a:r>
            <a:r>
              <a:rPr lang="en-US" dirty="0">
                <a:solidFill>
                  <a:prstClr val="black"/>
                </a:solidFill>
              </a:rPr>
              <a:t>)</a:t>
            </a:r>
          </a:p>
        </p:txBody>
      </p:sp>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666562" y="430786"/>
            <a:ext cx="1046050" cy="996788"/>
          </a:xfrm>
          <a:prstGeom prst="rect">
            <a:avLst/>
          </a:prstGeom>
        </p:spPr>
      </p:pic>
      <p:sp>
        <p:nvSpPr>
          <p:cNvPr id="16" name="Rectangle 15"/>
          <p:cNvSpPr/>
          <p:nvPr/>
        </p:nvSpPr>
        <p:spPr>
          <a:xfrm>
            <a:off x="298962" y="3661120"/>
            <a:ext cx="5693052" cy="2031325"/>
          </a:xfrm>
          <a:prstGeom prst="rect">
            <a:avLst/>
          </a:prstGeom>
        </p:spPr>
        <p:txBody>
          <a:bodyPr wrap="square">
            <a:spAutoFit/>
          </a:bodyPr>
          <a:lstStyle/>
          <a:p>
            <a:r>
              <a:rPr lang="en-US" b="1" i="1" dirty="0" smtClean="0">
                <a:solidFill>
                  <a:prstClr val="black"/>
                </a:solidFill>
              </a:rPr>
              <a:t>V </a:t>
            </a:r>
            <a:r>
              <a:rPr lang="en-US" b="1" i="1" dirty="0">
                <a:solidFill>
                  <a:prstClr val="black"/>
                </a:solidFill>
              </a:rPr>
              <a:t>20</a:t>
            </a:r>
          </a:p>
          <a:p>
            <a:r>
              <a:rPr lang="es-ES" b="1" i="1" dirty="0"/>
              <a:t>Y se levantará en su lugar otro que enviará un opresor a través de la Joya de su reino. Pero a los pocos días será destruido, aunque no en ira ni en batalla</a:t>
            </a:r>
            <a:r>
              <a:rPr lang="es-ES" b="1" i="1" dirty="0" smtClean="0"/>
              <a:t>. </a:t>
            </a:r>
            <a:r>
              <a:rPr lang="en-US" dirty="0" smtClean="0"/>
              <a:t>– </a:t>
            </a:r>
            <a:r>
              <a:rPr lang="es-ES" dirty="0" err="1"/>
              <a:t>Seleuco</a:t>
            </a:r>
            <a:r>
              <a:rPr lang="es-ES" dirty="0"/>
              <a:t> IV envía a Heliodoro a </a:t>
            </a:r>
            <a:r>
              <a:rPr lang="es-ES" dirty="0" smtClean="0"/>
              <a:t>recaudar impuestos de </a:t>
            </a:r>
            <a:r>
              <a:rPr lang="es-ES" dirty="0"/>
              <a:t>los judíos y apoderarse del tesoro del templo para pagar a los romanos, pero </a:t>
            </a:r>
            <a:r>
              <a:rPr lang="es-ES" dirty="0" smtClean="0"/>
              <a:t>en vez de eso, es </a:t>
            </a:r>
            <a:r>
              <a:rPr lang="es-ES" dirty="0"/>
              <a:t>envenenado.</a:t>
            </a:r>
            <a:endParaRPr lang="en-US" dirty="0">
              <a:solidFill>
                <a:prstClr val="black"/>
              </a:solidFill>
            </a:endParaRPr>
          </a:p>
        </p:txBody>
      </p:sp>
      <p:pic>
        <p:nvPicPr>
          <p:cNvPr id="10" name="Picture 9"/>
          <p:cNvPicPr/>
          <p:nvPr/>
        </p:nvPicPr>
        <p:blipFill>
          <a:blip r:embed="rId5" cstate="print">
            <a:extLst>
              <a:ext uri="{28A0092B-C50C-407E-A947-70E740481C1C}">
                <a14:useLocalDpi xmlns:a14="http://schemas.microsoft.com/office/drawing/2010/main" val="0"/>
              </a:ext>
            </a:extLst>
          </a:blip>
          <a:stretch>
            <a:fillRect/>
          </a:stretch>
        </p:blipFill>
        <p:spPr>
          <a:xfrm>
            <a:off x="536721" y="2674217"/>
            <a:ext cx="1119722" cy="996788"/>
          </a:xfrm>
          <a:prstGeom prst="rect">
            <a:avLst/>
          </a:prstGeom>
        </p:spPr>
      </p:pic>
      <p:sp>
        <p:nvSpPr>
          <p:cNvPr id="11" name="Rectangle 10"/>
          <p:cNvSpPr/>
          <p:nvPr/>
        </p:nvSpPr>
        <p:spPr>
          <a:xfrm>
            <a:off x="1924682" y="2849445"/>
            <a:ext cx="1399742" cy="646331"/>
          </a:xfrm>
          <a:prstGeom prst="rect">
            <a:avLst/>
          </a:prstGeom>
        </p:spPr>
        <p:txBody>
          <a:bodyPr wrap="none">
            <a:spAutoFit/>
          </a:bodyPr>
          <a:lstStyle/>
          <a:p>
            <a:r>
              <a:rPr lang="en-US" dirty="0" smtClean="0">
                <a:solidFill>
                  <a:prstClr val="black"/>
                </a:solidFill>
              </a:rPr>
              <a:t>Seleuco </a:t>
            </a:r>
            <a:r>
              <a:rPr lang="en-US" dirty="0">
                <a:solidFill>
                  <a:prstClr val="black"/>
                </a:solidFill>
              </a:rPr>
              <a:t>IV</a:t>
            </a:r>
          </a:p>
          <a:p>
            <a:r>
              <a:rPr lang="en-US" dirty="0">
                <a:solidFill>
                  <a:prstClr val="black"/>
                </a:solidFill>
              </a:rPr>
              <a:t>(187-175 </a:t>
            </a:r>
            <a:r>
              <a:rPr lang="en-US" dirty="0" err="1" smtClean="0">
                <a:solidFill>
                  <a:prstClr val="black"/>
                </a:solidFill>
              </a:rPr>
              <a:t>aC</a:t>
            </a:r>
            <a:r>
              <a:rPr lang="en-US" dirty="0">
                <a:solidFill>
                  <a:prstClr val="black"/>
                </a:solidFill>
              </a:rPr>
              <a:t>)</a:t>
            </a:r>
          </a:p>
        </p:txBody>
      </p:sp>
      <p:sp>
        <p:nvSpPr>
          <p:cNvPr id="3" name="Rectangle 2"/>
          <p:cNvSpPr/>
          <p:nvPr/>
        </p:nvSpPr>
        <p:spPr>
          <a:xfrm>
            <a:off x="3051953" y="2619387"/>
            <a:ext cx="2313903" cy="369332"/>
          </a:xfrm>
          <a:prstGeom prst="rect">
            <a:avLst/>
          </a:prstGeom>
        </p:spPr>
        <p:txBody>
          <a:bodyPr wrap="none">
            <a:spAutoFit/>
          </a:bodyPr>
          <a:lstStyle/>
          <a:p>
            <a:r>
              <a:rPr lang="en-US" dirty="0" smtClean="0">
                <a:solidFill>
                  <a:prstClr val="black"/>
                </a:solidFill>
              </a:rPr>
              <a:t>Antíoco III y Seleuco IV</a:t>
            </a:r>
            <a:endParaRPr lang="en-US" dirty="0">
              <a:solidFill>
                <a:prstClr val="black"/>
              </a:solidFill>
            </a:endParaRPr>
          </a:p>
        </p:txBody>
      </p:sp>
      <p:sp>
        <p:nvSpPr>
          <p:cNvPr id="15" name="TextBox 14"/>
          <p:cNvSpPr txBox="1"/>
          <p:nvPr/>
        </p:nvSpPr>
        <p:spPr>
          <a:xfrm>
            <a:off x="7735604" y="3776648"/>
            <a:ext cx="952505" cy="246221"/>
          </a:xfrm>
          <a:prstGeom prst="rect">
            <a:avLst/>
          </a:prstGeom>
          <a:noFill/>
        </p:spPr>
        <p:txBody>
          <a:bodyPr wrap="none" rtlCol="0">
            <a:spAutoFit/>
          </a:bodyPr>
          <a:lstStyle/>
          <a:p>
            <a:r>
              <a:rPr lang="en-US" sz="1000" dirty="0"/>
              <a:t>180 BC </a:t>
            </a:r>
            <a:r>
              <a:rPr lang="en-US" sz="1000" dirty="0" err="1"/>
              <a:t>Eleazar</a:t>
            </a:r>
            <a:endParaRPr lang="en-US" sz="1000" dirty="0"/>
          </a:p>
        </p:txBody>
      </p:sp>
      <p:sp>
        <p:nvSpPr>
          <p:cNvPr id="17" name="TextBox 16"/>
          <p:cNvSpPr txBox="1"/>
          <p:nvPr/>
        </p:nvSpPr>
        <p:spPr>
          <a:xfrm>
            <a:off x="6905957" y="3456234"/>
            <a:ext cx="1026243" cy="246221"/>
          </a:xfrm>
          <a:prstGeom prst="rect">
            <a:avLst/>
          </a:prstGeom>
          <a:noFill/>
        </p:spPr>
        <p:txBody>
          <a:bodyPr wrap="none" rtlCol="0">
            <a:spAutoFit/>
          </a:bodyPr>
          <a:lstStyle/>
          <a:p>
            <a:r>
              <a:rPr lang="en-US" sz="1000" dirty="0"/>
              <a:t>190 </a:t>
            </a:r>
            <a:r>
              <a:rPr lang="en-US" sz="1000" dirty="0" err="1" smtClean="0"/>
              <a:t>aC</a:t>
            </a:r>
            <a:r>
              <a:rPr lang="en-US" sz="1000" dirty="0" smtClean="0"/>
              <a:t> </a:t>
            </a:r>
            <a:r>
              <a:rPr lang="en-US" sz="1000" dirty="0" err="1" smtClean="0"/>
              <a:t>Matatías</a:t>
            </a:r>
            <a:endParaRPr lang="en-US" sz="1000" dirty="0"/>
          </a:p>
        </p:txBody>
      </p:sp>
      <p:sp>
        <p:nvSpPr>
          <p:cNvPr id="13" name="Left Brace 12"/>
          <p:cNvSpPr/>
          <p:nvPr/>
        </p:nvSpPr>
        <p:spPr>
          <a:xfrm>
            <a:off x="8132344" y="1743368"/>
            <a:ext cx="79513" cy="241221"/>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767751579"/>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anny Haynes\Pictures\002 Unsplash\photo-1429041966141-44d228a4277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036"/>
          <a:stretch/>
        </p:blipFill>
        <p:spPr bwMode="auto">
          <a:xfrm>
            <a:off x="13" y="1"/>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386258" y="3803803"/>
            <a:ext cx="1107996" cy="523220"/>
          </a:xfrm>
          <a:prstGeom prst="rect">
            <a:avLst/>
          </a:prstGeom>
          <a:solidFill>
            <a:schemeClr val="tx1"/>
          </a:solidFill>
        </p:spPr>
        <p:txBody>
          <a:bodyPr wrap="none" rtlCol="0">
            <a:spAutoFit/>
          </a:bodyPr>
          <a:lstStyle/>
          <a:p>
            <a:r>
              <a:rPr lang="en-US" sz="2800" dirty="0">
                <a:solidFill>
                  <a:srgbClr val="FFFF00"/>
                </a:solidFill>
              </a:rPr>
              <a:t>Daniel</a:t>
            </a:r>
          </a:p>
        </p:txBody>
      </p:sp>
      <p:sp>
        <p:nvSpPr>
          <p:cNvPr id="50" name="TextBox 49"/>
          <p:cNvSpPr txBox="1"/>
          <p:nvPr/>
        </p:nvSpPr>
        <p:spPr>
          <a:xfrm rot="20661328">
            <a:off x="4836682" y="2609706"/>
            <a:ext cx="2218877" cy="369332"/>
          </a:xfrm>
          <a:prstGeom prst="rect">
            <a:avLst/>
          </a:prstGeom>
          <a:noFill/>
        </p:spPr>
        <p:txBody>
          <a:bodyPr wrap="none" rtlCol="0">
            <a:spAutoFit/>
          </a:bodyPr>
          <a:lstStyle/>
          <a:p>
            <a:r>
              <a:rPr lang="en-US" dirty="0">
                <a:solidFill>
                  <a:prstClr val="black"/>
                </a:solidFill>
              </a:rPr>
              <a:t>400+ </a:t>
            </a:r>
            <a:r>
              <a:rPr lang="en-US" dirty="0" err="1" smtClean="0">
                <a:solidFill>
                  <a:prstClr val="black"/>
                </a:solidFill>
              </a:rPr>
              <a:t>Años</a:t>
            </a:r>
            <a:r>
              <a:rPr lang="en-US" dirty="0" smtClean="0">
                <a:solidFill>
                  <a:prstClr val="black"/>
                </a:solidFill>
              </a:rPr>
              <a:t> de </a:t>
            </a:r>
            <a:r>
              <a:rPr lang="en-US" dirty="0" err="1" smtClean="0">
                <a:solidFill>
                  <a:prstClr val="black"/>
                </a:solidFill>
              </a:rPr>
              <a:t>silencio</a:t>
            </a:r>
            <a:endParaRPr lang="en-US" dirty="0">
              <a:solidFill>
                <a:prstClr val="black"/>
              </a:solidFill>
            </a:endParaRPr>
          </a:p>
        </p:txBody>
      </p:sp>
      <p:pic>
        <p:nvPicPr>
          <p:cNvPr id="51" name="Picture 2" descr="O:\Images\Life-Scribes-Scrolls-Reading-Bible History\scroll-ro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258" y="3436821"/>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516844" y="3452508"/>
            <a:ext cx="905825"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11</a:t>
            </a:r>
            <a:endParaRPr lang="en-US" sz="1100" dirty="0">
              <a:solidFill>
                <a:prstClr val="black"/>
              </a:solidFill>
              <a:latin typeface="Arial" panose="020B0604020202020204" pitchFamily="34" charset="0"/>
              <a:cs typeface="Arial" panose="020B0604020202020204" pitchFamily="34" charset="0"/>
            </a:endParaRPr>
          </a:p>
        </p:txBody>
      </p:sp>
      <p:cxnSp>
        <p:nvCxnSpPr>
          <p:cNvPr id="53" name="Straight Connector 52"/>
          <p:cNvCxnSpPr/>
          <p:nvPr/>
        </p:nvCxnSpPr>
        <p:spPr>
          <a:xfrm>
            <a:off x="2494611" y="5486400"/>
            <a:ext cx="493776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442200" y="1797050"/>
            <a:ext cx="6350" cy="368935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4254" y="3803803"/>
            <a:ext cx="463101" cy="807380"/>
          </a:xfrm>
          <a:prstGeom prst="rect">
            <a:avLst/>
          </a:prstGeom>
        </p:spPr>
      </p:pic>
      <p:sp>
        <p:nvSpPr>
          <p:cNvPr id="56" name="TextBox 55"/>
          <p:cNvSpPr txBox="1"/>
          <p:nvPr/>
        </p:nvSpPr>
        <p:spPr>
          <a:xfrm>
            <a:off x="1574359" y="4611183"/>
            <a:ext cx="611065" cy="276999"/>
          </a:xfrm>
          <a:prstGeom prst="rect">
            <a:avLst/>
          </a:prstGeom>
          <a:solidFill>
            <a:schemeClr val="tx1"/>
          </a:solidFill>
        </p:spPr>
        <p:txBody>
          <a:bodyPr wrap="none" rtlCol="0">
            <a:spAutoFit/>
          </a:bodyPr>
          <a:lstStyle/>
          <a:p>
            <a:r>
              <a:rPr lang="en-US" sz="1200" dirty="0" smtClean="0">
                <a:solidFill>
                  <a:schemeClr val="bg1"/>
                </a:solidFill>
              </a:rPr>
              <a:t>536 </a:t>
            </a:r>
            <a:r>
              <a:rPr lang="en-US" sz="1200" dirty="0" err="1" smtClean="0">
                <a:solidFill>
                  <a:schemeClr val="bg1"/>
                </a:solidFill>
              </a:rPr>
              <a:t>aC</a:t>
            </a:r>
            <a:endParaRPr lang="en-US" sz="1200" dirty="0">
              <a:solidFill>
                <a:schemeClr val="bg1"/>
              </a:solidFill>
            </a:endParaRPr>
          </a:p>
        </p:txBody>
      </p:sp>
      <p:cxnSp>
        <p:nvCxnSpPr>
          <p:cNvPr id="57" name="Straight Connector 56"/>
          <p:cNvCxnSpPr/>
          <p:nvPr/>
        </p:nvCxnSpPr>
        <p:spPr>
          <a:xfrm>
            <a:off x="2494611" y="5486400"/>
            <a:ext cx="51206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rot="16200000">
            <a:off x="1676795" y="3801611"/>
            <a:ext cx="2377126" cy="276999"/>
          </a:xfrm>
          <a:prstGeom prst="rect">
            <a:avLst/>
          </a:prstGeom>
          <a:solidFill>
            <a:schemeClr val="tx1"/>
          </a:solidFill>
        </p:spPr>
        <p:txBody>
          <a:bodyPr wrap="none" rtlCol="0">
            <a:spAutoFit/>
          </a:bodyPr>
          <a:lstStyle/>
          <a:p>
            <a:r>
              <a:rPr lang="en-US" sz="1200" dirty="0" err="1" smtClean="0">
                <a:solidFill>
                  <a:schemeClr val="bg1"/>
                </a:solidFill>
              </a:rPr>
              <a:t>Jerjes</a:t>
            </a:r>
            <a:r>
              <a:rPr lang="en-US" sz="1200" dirty="0" smtClean="0">
                <a:solidFill>
                  <a:schemeClr val="bg1"/>
                </a:solidFill>
              </a:rPr>
              <a:t> I invade a </a:t>
            </a:r>
            <a:r>
              <a:rPr lang="en-US" sz="1200" dirty="0" err="1" smtClean="0">
                <a:solidFill>
                  <a:schemeClr val="bg1"/>
                </a:solidFill>
              </a:rPr>
              <a:t>Grecia</a:t>
            </a:r>
            <a:r>
              <a:rPr lang="en-US" sz="1200" dirty="0" smtClean="0">
                <a:solidFill>
                  <a:schemeClr val="bg1"/>
                </a:solidFill>
              </a:rPr>
              <a:t> 480 </a:t>
            </a:r>
            <a:r>
              <a:rPr lang="en-US" sz="1200" dirty="0" err="1" smtClean="0">
                <a:solidFill>
                  <a:schemeClr val="bg1"/>
                </a:solidFill>
              </a:rPr>
              <a:t>aC</a:t>
            </a:r>
            <a:r>
              <a:rPr lang="en-US" sz="1200" dirty="0" smtClean="0">
                <a:solidFill>
                  <a:schemeClr val="bg1"/>
                </a:solidFill>
              </a:rPr>
              <a:t> 11:2</a:t>
            </a:r>
            <a:endParaRPr lang="en-US" sz="1200" dirty="0">
              <a:solidFill>
                <a:schemeClr val="bg1"/>
              </a:solidFill>
            </a:endParaRPr>
          </a:p>
        </p:txBody>
      </p:sp>
      <p:sp>
        <p:nvSpPr>
          <p:cNvPr id="59" name="TextBox 58"/>
          <p:cNvSpPr txBox="1"/>
          <p:nvPr/>
        </p:nvSpPr>
        <p:spPr>
          <a:xfrm>
            <a:off x="2440776" y="5209401"/>
            <a:ext cx="673582" cy="276999"/>
          </a:xfrm>
          <a:prstGeom prst="rect">
            <a:avLst/>
          </a:prstGeom>
          <a:solidFill>
            <a:schemeClr val="tx1"/>
          </a:solidFill>
        </p:spPr>
        <p:txBody>
          <a:bodyPr wrap="none" rtlCol="0">
            <a:spAutoFit/>
          </a:bodyPr>
          <a:lstStyle/>
          <a:p>
            <a:r>
              <a:rPr lang="en-US" sz="1200" dirty="0" smtClean="0">
                <a:solidFill>
                  <a:srgbClr val="FFFF00"/>
                </a:solidFill>
              </a:rPr>
              <a:t>56 </a:t>
            </a:r>
            <a:r>
              <a:rPr lang="en-US" sz="1200" dirty="0" err="1" smtClean="0">
                <a:solidFill>
                  <a:srgbClr val="FFFF00"/>
                </a:solidFill>
              </a:rPr>
              <a:t>años</a:t>
            </a:r>
            <a:endParaRPr lang="en-US" sz="1200" dirty="0">
              <a:solidFill>
                <a:srgbClr val="FFFF00"/>
              </a:solidFill>
            </a:endParaRPr>
          </a:p>
        </p:txBody>
      </p:sp>
      <p:cxnSp>
        <p:nvCxnSpPr>
          <p:cNvPr id="60" name="Straight Connector 59"/>
          <p:cNvCxnSpPr/>
          <p:nvPr/>
        </p:nvCxnSpPr>
        <p:spPr>
          <a:xfrm>
            <a:off x="2991566" y="3124863"/>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rot="16200000">
            <a:off x="2922649" y="3473020"/>
            <a:ext cx="2567434" cy="276999"/>
          </a:xfrm>
          <a:prstGeom prst="rect">
            <a:avLst/>
          </a:prstGeom>
          <a:solidFill>
            <a:schemeClr val="tx1"/>
          </a:solidFill>
        </p:spPr>
        <p:txBody>
          <a:bodyPr wrap="none" rtlCol="0">
            <a:spAutoFit/>
          </a:bodyPr>
          <a:lstStyle/>
          <a:p>
            <a:r>
              <a:rPr lang="en-US" sz="1200" dirty="0" smtClean="0">
                <a:solidFill>
                  <a:prstClr val="white"/>
                </a:solidFill>
              </a:rPr>
              <a:t>Alejandro </a:t>
            </a:r>
            <a:r>
              <a:rPr lang="en-US" sz="1200" dirty="0" err="1" smtClean="0">
                <a:solidFill>
                  <a:prstClr val="white"/>
                </a:solidFill>
              </a:rPr>
              <a:t>Magno</a:t>
            </a:r>
            <a:r>
              <a:rPr lang="en-US" sz="1200" dirty="0" smtClean="0">
                <a:solidFill>
                  <a:prstClr val="white"/>
                </a:solidFill>
              </a:rPr>
              <a:t> 336-323 </a:t>
            </a:r>
            <a:r>
              <a:rPr lang="en-US" sz="1200" dirty="0" err="1">
                <a:solidFill>
                  <a:prstClr val="white"/>
                </a:solidFill>
              </a:rPr>
              <a:t>a</a:t>
            </a:r>
            <a:r>
              <a:rPr lang="en-US" sz="1200" dirty="0" err="1" smtClean="0">
                <a:solidFill>
                  <a:prstClr val="white"/>
                </a:solidFill>
              </a:rPr>
              <a:t>C</a:t>
            </a:r>
            <a:r>
              <a:rPr lang="en-US" sz="1200" dirty="0" smtClean="0">
                <a:solidFill>
                  <a:prstClr val="white"/>
                </a:solidFill>
              </a:rPr>
              <a:t> – 11:3-4</a:t>
            </a:r>
            <a:endParaRPr lang="en-US" sz="1200" dirty="0">
              <a:solidFill>
                <a:prstClr val="white"/>
              </a:solidFill>
            </a:endParaRPr>
          </a:p>
        </p:txBody>
      </p:sp>
      <p:cxnSp>
        <p:nvCxnSpPr>
          <p:cNvPr id="62" name="Straight Connector 61"/>
          <p:cNvCxnSpPr/>
          <p:nvPr/>
        </p:nvCxnSpPr>
        <p:spPr>
          <a:xfrm>
            <a:off x="4344567" y="3150047"/>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3709502" y="5201449"/>
            <a:ext cx="752129" cy="276999"/>
          </a:xfrm>
          <a:prstGeom prst="rect">
            <a:avLst/>
          </a:prstGeom>
          <a:solidFill>
            <a:schemeClr val="tx1"/>
          </a:solidFill>
        </p:spPr>
        <p:txBody>
          <a:bodyPr wrap="none" rtlCol="0">
            <a:spAutoFit/>
          </a:bodyPr>
          <a:lstStyle/>
          <a:p>
            <a:r>
              <a:rPr lang="en-US" sz="1200" dirty="0" smtClean="0">
                <a:solidFill>
                  <a:srgbClr val="FFFF00"/>
                </a:solidFill>
              </a:rPr>
              <a:t>200 </a:t>
            </a:r>
            <a:r>
              <a:rPr lang="en-US" sz="1200" dirty="0" err="1" smtClean="0">
                <a:solidFill>
                  <a:srgbClr val="FFFF00"/>
                </a:solidFill>
              </a:rPr>
              <a:t>años</a:t>
            </a:r>
            <a:endParaRPr lang="en-US" sz="1200" dirty="0">
              <a:solidFill>
                <a:srgbClr val="FFFF00"/>
              </a:solidFill>
            </a:endParaRPr>
          </a:p>
        </p:txBody>
      </p:sp>
      <p:sp>
        <p:nvSpPr>
          <p:cNvPr id="64" name="Rectangle 63"/>
          <p:cNvSpPr/>
          <p:nvPr/>
        </p:nvSpPr>
        <p:spPr>
          <a:xfrm rot="16200000">
            <a:off x="3330108" y="3480954"/>
            <a:ext cx="2760018" cy="276999"/>
          </a:xfrm>
          <a:prstGeom prst="rect">
            <a:avLst/>
          </a:prstGeom>
          <a:solidFill>
            <a:schemeClr val="tx1"/>
          </a:solidFill>
        </p:spPr>
        <p:txBody>
          <a:bodyPr wrap="square" rtlCol="0">
            <a:spAutoFit/>
          </a:bodyPr>
          <a:lstStyle/>
          <a:p>
            <a:r>
              <a:rPr lang="en-US" sz="1200" dirty="0" smtClean="0">
                <a:solidFill>
                  <a:schemeClr val="bg1"/>
                </a:solidFill>
              </a:rPr>
              <a:t>Seleuco </a:t>
            </a:r>
            <a:r>
              <a:rPr lang="en-US" sz="1200" dirty="0" err="1" smtClean="0">
                <a:solidFill>
                  <a:schemeClr val="bg1"/>
                </a:solidFill>
              </a:rPr>
              <a:t>Nicátor</a:t>
            </a:r>
            <a:r>
              <a:rPr lang="en-US" sz="1200" dirty="0" smtClean="0">
                <a:solidFill>
                  <a:schemeClr val="bg1"/>
                </a:solidFill>
              </a:rPr>
              <a:t> I 311-280 </a:t>
            </a:r>
            <a:r>
              <a:rPr lang="en-US" sz="1200" dirty="0" err="1" smtClean="0">
                <a:solidFill>
                  <a:schemeClr val="bg1"/>
                </a:solidFill>
              </a:rPr>
              <a:t>aC</a:t>
            </a:r>
            <a:r>
              <a:rPr lang="en-US" sz="1200" dirty="0" smtClean="0">
                <a:solidFill>
                  <a:schemeClr val="bg1"/>
                </a:solidFill>
              </a:rPr>
              <a:t> – 11:5</a:t>
            </a:r>
            <a:endParaRPr lang="en-US" sz="1200" dirty="0">
              <a:solidFill>
                <a:schemeClr val="bg1"/>
              </a:solidFill>
            </a:endParaRPr>
          </a:p>
        </p:txBody>
      </p:sp>
      <p:sp>
        <p:nvSpPr>
          <p:cNvPr id="65" name="TextBox 64"/>
          <p:cNvSpPr txBox="1"/>
          <p:nvPr/>
        </p:nvSpPr>
        <p:spPr>
          <a:xfrm>
            <a:off x="4461402" y="5195383"/>
            <a:ext cx="420308" cy="276999"/>
          </a:xfrm>
          <a:prstGeom prst="rect">
            <a:avLst/>
          </a:prstGeom>
          <a:solidFill>
            <a:schemeClr val="tx1"/>
          </a:solidFill>
        </p:spPr>
        <p:txBody>
          <a:bodyPr wrap="none" rtlCol="0">
            <a:spAutoFit/>
          </a:bodyPr>
          <a:lstStyle/>
          <a:p>
            <a:r>
              <a:rPr lang="en-US" sz="1200" dirty="0" smtClean="0">
                <a:solidFill>
                  <a:srgbClr val="FFFF00"/>
                </a:solidFill>
              </a:rPr>
              <a:t>256</a:t>
            </a:r>
            <a:endParaRPr lang="en-US" sz="1200" dirty="0">
              <a:solidFill>
                <a:srgbClr val="FFFF00"/>
              </a:solidFill>
            </a:endParaRPr>
          </a:p>
        </p:txBody>
      </p:sp>
      <p:cxnSp>
        <p:nvCxnSpPr>
          <p:cNvPr id="66" name="Straight Connector 65"/>
          <p:cNvCxnSpPr/>
          <p:nvPr/>
        </p:nvCxnSpPr>
        <p:spPr>
          <a:xfrm>
            <a:off x="4851815" y="3152319"/>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851815" y="3152319"/>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922327" y="3147767"/>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rot="16200000">
            <a:off x="3694222" y="3484040"/>
            <a:ext cx="2760018" cy="276999"/>
          </a:xfrm>
          <a:prstGeom prst="rect">
            <a:avLst/>
          </a:prstGeom>
          <a:solidFill>
            <a:schemeClr val="tx1"/>
          </a:solidFill>
        </p:spPr>
        <p:txBody>
          <a:bodyPr wrap="square" rtlCol="0">
            <a:spAutoFit/>
          </a:bodyPr>
          <a:lstStyle/>
          <a:p>
            <a:r>
              <a:rPr lang="en-US" sz="1200" dirty="0" smtClean="0">
                <a:solidFill>
                  <a:prstClr val="white"/>
                </a:solidFill>
              </a:rPr>
              <a:t>3</a:t>
            </a:r>
            <a:r>
              <a:rPr lang="en-US" sz="1200" baseline="30000" dirty="0" smtClean="0">
                <a:solidFill>
                  <a:prstClr val="white"/>
                </a:solidFill>
              </a:rPr>
              <a:t>ra</a:t>
            </a:r>
            <a:r>
              <a:rPr lang="en-US" sz="1200" dirty="0" smtClean="0">
                <a:solidFill>
                  <a:prstClr val="white"/>
                </a:solidFill>
              </a:rPr>
              <a:t> Guerra </a:t>
            </a:r>
            <a:r>
              <a:rPr lang="en-US" sz="1200" dirty="0" err="1" smtClean="0">
                <a:solidFill>
                  <a:prstClr val="white"/>
                </a:solidFill>
              </a:rPr>
              <a:t>siria</a:t>
            </a:r>
            <a:r>
              <a:rPr lang="en-US" sz="1200" dirty="0" smtClean="0">
                <a:solidFill>
                  <a:prstClr val="white"/>
                </a:solidFill>
              </a:rPr>
              <a:t>   246-241 </a:t>
            </a:r>
            <a:r>
              <a:rPr lang="en-US" sz="1200" dirty="0" err="1" smtClean="0">
                <a:solidFill>
                  <a:prstClr val="white"/>
                </a:solidFill>
              </a:rPr>
              <a:t>aC</a:t>
            </a:r>
            <a:r>
              <a:rPr lang="en-US" sz="1200" dirty="0" smtClean="0">
                <a:solidFill>
                  <a:prstClr val="white"/>
                </a:solidFill>
              </a:rPr>
              <a:t> – 11:7-9</a:t>
            </a:r>
            <a:endParaRPr lang="en-US" sz="1200" dirty="0">
              <a:solidFill>
                <a:prstClr val="white"/>
              </a:solidFill>
            </a:endParaRPr>
          </a:p>
        </p:txBody>
      </p:sp>
      <p:cxnSp>
        <p:nvCxnSpPr>
          <p:cNvPr id="29" name="Straight Connector 28"/>
          <p:cNvCxnSpPr/>
          <p:nvPr/>
        </p:nvCxnSpPr>
        <p:spPr>
          <a:xfrm>
            <a:off x="5204383" y="3156863"/>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374391" y="3156862"/>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rot="16200000">
            <a:off x="4122681" y="3506193"/>
            <a:ext cx="2760018" cy="276999"/>
          </a:xfrm>
          <a:prstGeom prst="rect">
            <a:avLst/>
          </a:prstGeom>
          <a:solidFill>
            <a:schemeClr val="tx1"/>
          </a:solidFill>
        </p:spPr>
        <p:txBody>
          <a:bodyPr wrap="square" rtlCol="0">
            <a:spAutoFit/>
          </a:bodyPr>
          <a:lstStyle/>
          <a:p>
            <a:r>
              <a:rPr lang="en-US" sz="1200" dirty="0" err="1" smtClean="0">
                <a:solidFill>
                  <a:prstClr val="white"/>
                </a:solidFill>
              </a:rPr>
              <a:t>Batalla</a:t>
            </a:r>
            <a:r>
              <a:rPr lang="en-US" sz="1200" dirty="0" smtClean="0">
                <a:solidFill>
                  <a:prstClr val="white"/>
                </a:solidFill>
              </a:rPr>
              <a:t> de </a:t>
            </a:r>
            <a:r>
              <a:rPr lang="en-US" sz="1200" dirty="0" err="1" smtClean="0">
                <a:solidFill>
                  <a:prstClr val="white"/>
                </a:solidFill>
              </a:rPr>
              <a:t>Rafia</a:t>
            </a:r>
            <a:r>
              <a:rPr lang="en-US" sz="1200" dirty="0" smtClean="0">
                <a:solidFill>
                  <a:prstClr val="white"/>
                </a:solidFill>
              </a:rPr>
              <a:t>  217 </a:t>
            </a:r>
            <a:r>
              <a:rPr lang="en-US" sz="1200" dirty="0" err="1" smtClean="0">
                <a:solidFill>
                  <a:prstClr val="white"/>
                </a:solidFill>
              </a:rPr>
              <a:t>aC</a:t>
            </a:r>
            <a:r>
              <a:rPr lang="en-US" sz="1200" dirty="0" smtClean="0">
                <a:solidFill>
                  <a:prstClr val="white"/>
                </a:solidFill>
              </a:rPr>
              <a:t> – 11:10-14</a:t>
            </a:r>
            <a:endParaRPr lang="en-US" sz="1200" dirty="0">
              <a:solidFill>
                <a:prstClr val="white"/>
              </a:solidFill>
            </a:endParaRPr>
          </a:p>
        </p:txBody>
      </p:sp>
      <p:sp>
        <p:nvSpPr>
          <p:cNvPr id="33" name="Rectangle 32"/>
          <p:cNvSpPr/>
          <p:nvPr/>
        </p:nvSpPr>
        <p:spPr>
          <a:xfrm rot="16200000">
            <a:off x="4500625" y="1275863"/>
            <a:ext cx="2760018" cy="276999"/>
          </a:xfrm>
          <a:prstGeom prst="rect">
            <a:avLst/>
          </a:prstGeom>
          <a:solidFill>
            <a:schemeClr val="tx1"/>
          </a:solidFill>
        </p:spPr>
        <p:txBody>
          <a:bodyPr wrap="square" rtlCol="0">
            <a:spAutoFit/>
          </a:bodyPr>
          <a:lstStyle/>
          <a:p>
            <a:r>
              <a:rPr lang="en-US" sz="1200" dirty="0" smtClean="0">
                <a:solidFill>
                  <a:prstClr val="white"/>
                </a:solidFill>
              </a:rPr>
              <a:t>5a Guerra </a:t>
            </a:r>
            <a:r>
              <a:rPr lang="en-US" sz="1200" dirty="0" err="1" smtClean="0">
                <a:solidFill>
                  <a:prstClr val="white"/>
                </a:solidFill>
              </a:rPr>
              <a:t>Siria</a:t>
            </a:r>
            <a:r>
              <a:rPr lang="en-US" sz="1200" dirty="0" smtClean="0">
                <a:solidFill>
                  <a:prstClr val="white"/>
                </a:solidFill>
              </a:rPr>
              <a:t>  202-195  </a:t>
            </a:r>
            <a:r>
              <a:rPr lang="en-US" sz="1200" dirty="0" err="1" smtClean="0">
                <a:solidFill>
                  <a:prstClr val="white"/>
                </a:solidFill>
              </a:rPr>
              <a:t>aC</a:t>
            </a:r>
            <a:r>
              <a:rPr lang="en-US" sz="1200" dirty="0" smtClean="0">
                <a:solidFill>
                  <a:prstClr val="white"/>
                </a:solidFill>
              </a:rPr>
              <a:t> – 11:15-17</a:t>
            </a:r>
            <a:endParaRPr lang="en-US" sz="1200" dirty="0">
              <a:solidFill>
                <a:prstClr val="white"/>
              </a:solidFill>
            </a:endParaRPr>
          </a:p>
        </p:txBody>
      </p:sp>
      <p:cxnSp>
        <p:nvCxnSpPr>
          <p:cNvPr id="35" name="Straight Connector 34"/>
          <p:cNvCxnSpPr/>
          <p:nvPr/>
        </p:nvCxnSpPr>
        <p:spPr>
          <a:xfrm>
            <a:off x="5626223" y="3161748"/>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833686" y="5322795"/>
            <a:ext cx="420308" cy="276999"/>
          </a:xfrm>
          <a:prstGeom prst="rect">
            <a:avLst/>
          </a:prstGeom>
          <a:solidFill>
            <a:schemeClr val="tx1"/>
          </a:solidFill>
        </p:spPr>
        <p:txBody>
          <a:bodyPr wrap="none" rtlCol="0">
            <a:spAutoFit/>
          </a:bodyPr>
          <a:lstStyle/>
          <a:p>
            <a:r>
              <a:rPr lang="en-US" sz="1200" dirty="0" smtClean="0">
                <a:solidFill>
                  <a:srgbClr val="FFFF00"/>
                </a:solidFill>
              </a:rPr>
              <a:t>361</a:t>
            </a:r>
            <a:endParaRPr lang="en-US" sz="1200" dirty="0">
              <a:solidFill>
                <a:srgbClr val="FFFF00"/>
              </a:solidFill>
            </a:endParaRPr>
          </a:p>
        </p:txBody>
      </p:sp>
      <p:cxnSp>
        <p:nvCxnSpPr>
          <p:cNvPr id="36" name="Straight Connector 35"/>
          <p:cNvCxnSpPr/>
          <p:nvPr/>
        </p:nvCxnSpPr>
        <p:spPr>
          <a:xfrm>
            <a:off x="5804877" y="3134743"/>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rot="16658188">
            <a:off x="4465286" y="3460667"/>
            <a:ext cx="3421037" cy="276999"/>
          </a:xfrm>
          <a:prstGeom prst="rect">
            <a:avLst/>
          </a:prstGeom>
          <a:solidFill>
            <a:schemeClr val="tx1"/>
          </a:solidFill>
        </p:spPr>
        <p:txBody>
          <a:bodyPr wrap="square" rtlCol="0">
            <a:spAutoFit/>
          </a:bodyPr>
          <a:lstStyle/>
          <a:p>
            <a:r>
              <a:rPr lang="en-US" sz="1200" dirty="0" smtClean="0">
                <a:solidFill>
                  <a:prstClr val="white"/>
                </a:solidFill>
              </a:rPr>
              <a:t>Antíoco </a:t>
            </a:r>
            <a:r>
              <a:rPr lang="en-US" sz="1200" dirty="0">
                <a:solidFill>
                  <a:prstClr val="white"/>
                </a:solidFill>
              </a:rPr>
              <a:t>III </a:t>
            </a:r>
            <a:r>
              <a:rPr lang="en-US" sz="1200" dirty="0" smtClean="0">
                <a:solidFill>
                  <a:prstClr val="white"/>
                </a:solidFill>
              </a:rPr>
              <a:t>y Seleuco IV  187- 175 </a:t>
            </a:r>
            <a:r>
              <a:rPr lang="en-US" sz="1200" dirty="0" err="1" smtClean="0">
                <a:solidFill>
                  <a:prstClr val="white"/>
                </a:solidFill>
              </a:rPr>
              <a:t>aC</a:t>
            </a:r>
            <a:r>
              <a:rPr lang="en-US" sz="1200" dirty="0" smtClean="0">
                <a:solidFill>
                  <a:prstClr val="white"/>
                </a:solidFill>
              </a:rPr>
              <a:t> – 11:18-20</a:t>
            </a:r>
            <a:endParaRPr lang="en-US" sz="1200" dirty="0">
              <a:solidFill>
                <a:prstClr val="white"/>
              </a:solidFill>
            </a:endParaRPr>
          </a:p>
        </p:txBody>
      </p:sp>
    </p:spTree>
    <p:extLst>
      <p:ext uri="{BB962C8B-B14F-4D97-AF65-F5344CB8AC3E}">
        <p14:creationId xmlns:p14="http://schemas.microsoft.com/office/powerpoint/2010/main" val="2756696189"/>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Dinastía</a:t>
            </a:r>
            <a:r>
              <a:rPr lang="en-US" dirty="0" smtClean="0"/>
              <a:t> </a:t>
            </a:r>
            <a:r>
              <a:rPr lang="en-US" dirty="0" err="1" smtClean="0"/>
              <a:t>seléucida</a:t>
            </a:r>
            <a:endParaRPr lang="en-US" dirty="0"/>
          </a:p>
        </p:txBody>
      </p:sp>
      <p:pic>
        <p:nvPicPr>
          <p:cNvPr id="8194" name="Picture 2" descr="File:Seleucidas.gif - Wikimedia Comm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8300"/>
            <a:ext cx="8610600" cy="7669030"/>
          </a:xfrm>
          <a:prstGeom prst="rect">
            <a:avLst/>
          </a:prstGeom>
          <a:noFill/>
          <a:extLst>
            <a:ext uri="{909E8E84-426E-40DD-AFC4-6F175D3DCCD1}">
              <a14:hiddenFill xmlns:a14="http://schemas.microsoft.com/office/drawing/2010/main">
                <a:solidFill>
                  <a:srgbClr val="FFFFFF"/>
                </a:solidFill>
              </a14:hiddenFill>
            </a:ext>
          </a:extLst>
        </p:spPr>
      </p:pic>
      <p:sp>
        <p:nvSpPr>
          <p:cNvPr id="4" name="Down Arrow 3"/>
          <p:cNvSpPr/>
          <p:nvPr/>
        </p:nvSpPr>
        <p:spPr>
          <a:xfrm rot="16200000">
            <a:off x="2718791" y="3896047"/>
            <a:ext cx="414670" cy="25830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7945897"/>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nvPr>
        </p:nvGraphicFramePr>
        <p:xfrm>
          <a:off x="1768475" y="604838"/>
          <a:ext cx="7005638" cy="4565650"/>
        </p:xfrm>
        <a:graphic>
          <a:graphicData uri="http://schemas.openxmlformats.org/presentationml/2006/ole">
            <mc:AlternateContent xmlns:mc="http://schemas.openxmlformats.org/markup-compatibility/2006">
              <mc:Choice xmlns:v="urn:schemas-microsoft-com:vml" Requires="v">
                <p:oleObj spid="_x0000_s6149" name="Document" r:id="rId3" imgW="6484197" imgH="4243275" progId="Word.Document.12">
                  <p:embed/>
                </p:oleObj>
              </mc:Choice>
              <mc:Fallback>
                <p:oleObj name="Document" r:id="rId3" imgW="6484197" imgH="4243275" progId="Word.Document.12">
                  <p:embed/>
                  <p:pic>
                    <p:nvPicPr>
                      <p:cNvPr id="0" name=""/>
                      <p:cNvPicPr/>
                      <p:nvPr/>
                    </p:nvPicPr>
                    <p:blipFill>
                      <a:blip r:embed="rId4"/>
                      <a:stretch>
                        <a:fillRect/>
                      </a:stretch>
                    </p:blipFill>
                    <p:spPr>
                      <a:xfrm>
                        <a:off x="1768475" y="604838"/>
                        <a:ext cx="7005638" cy="4565650"/>
                      </a:xfrm>
                      <a:prstGeom prst="rect">
                        <a:avLst/>
                      </a:prstGeom>
                    </p:spPr>
                  </p:pic>
                </p:oleObj>
              </mc:Fallback>
            </mc:AlternateContent>
          </a:graphicData>
        </a:graphic>
      </p:graphicFrame>
      <p:sp>
        <p:nvSpPr>
          <p:cNvPr id="4" name="TextBox 3"/>
          <p:cNvSpPr txBox="1"/>
          <p:nvPr/>
        </p:nvSpPr>
        <p:spPr>
          <a:xfrm>
            <a:off x="783996" y="1929528"/>
            <a:ext cx="952505" cy="246221"/>
          </a:xfrm>
          <a:prstGeom prst="rect">
            <a:avLst/>
          </a:prstGeom>
          <a:noFill/>
        </p:spPr>
        <p:txBody>
          <a:bodyPr wrap="none" rtlCol="0">
            <a:spAutoFit/>
          </a:bodyPr>
          <a:lstStyle/>
          <a:p>
            <a:r>
              <a:rPr lang="en-US" sz="1000" dirty="0"/>
              <a:t>180 </a:t>
            </a:r>
            <a:r>
              <a:rPr lang="en-US" sz="1000" dirty="0" err="1" smtClean="0"/>
              <a:t>aC</a:t>
            </a:r>
            <a:r>
              <a:rPr lang="en-US" sz="1000" dirty="0" smtClean="0"/>
              <a:t> </a:t>
            </a:r>
            <a:r>
              <a:rPr lang="en-US" sz="1000" dirty="0" err="1"/>
              <a:t>Eleazar</a:t>
            </a:r>
            <a:endParaRPr lang="en-US" sz="1000" dirty="0"/>
          </a:p>
        </p:txBody>
      </p:sp>
      <p:sp>
        <p:nvSpPr>
          <p:cNvPr id="6" name="TextBox 5"/>
          <p:cNvSpPr txBox="1"/>
          <p:nvPr/>
        </p:nvSpPr>
        <p:spPr>
          <a:xfrm>
            <a:off x="96148" y="1382205"/>
            <a:ext cx="1064715" cy="246221"/>
          </a:xfrm>
          <a:prstGeom prst="rect">
            <a:avLst/>
          </a:prstGeom>
          <a:noFill/>
        </p:spPr>
        <p:txBody>
          <a:bodyPr wrap="none" rtlCol="0">
            <a:spAutoFit/>
          </a:bodyPr>
          <a:lstStyle/>
          <a:p>
            <a:r>
              <a:rPr lang="en-US" sz="1000" dirty="0"/>
              <a:t>190 </a:t>
            </a:r>
            <a:r>
              <a:rPr lang="en-US" sz="1000" dirty="0" err="1" smtClean="0"/>
              <a:t>aC</a:t>
            </a:r>
            <a:r>
              <a:rPr lang="en-US" sz="1000" dirty="0" smtClean="0"/>
              <a:t> </a:t>
            </a:r>
            <a:r>
              <a:rPr lang="en-US" sz="1000" dirty="0" err="1" smtClean="0"/>
              <a:t>Matatías</a:t>
            </a:r>
            <a:r>
              <a:rPr lang="en-US" sz="1000" dirty="0" smtClean="0"/>
              <a:t> </a:t>
            </a:r>
            <a:endParaRPr lang="en-US" sz="1000" dirty="0"/>
          </a:p>
        </p:txBody>
      </p:sp>
    </p:spTree>
    <p:extLst>
      <p:ext uri="{BB962C8B-B14F-4D97-AF65-F5344CB8AC3E}">
        <p14:creationId xmlns:p14="http://schemas.microsoft.com/office/powerpoint/2010/main" val="2486426568"/>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622425" y="1023938"/>
            <a:ext cx="7151688" cy="3924300"/>
            <a:chOff x="1566766" y="618422"/>
            <a:chExt cx="7151688" cy="3924300"/>
          </a:xfrm>
        </p:grpSpPr>
        <p:graphicFrame>
          <p:nvGraphicFramePr>
            <p:cNvPr id="2" name="Object 1"/>
            <p:cNvGraphicFramePr>
              <a:graphicFrameLocks noChangeAspect="1"/>
            </p:cNvGraphicFramePr>
            <p:nvPr>
              <p:extLst/>
            </p:nvPr>
          </p:nvGraphicFramePr>
          <p:xfrm>
            <a:off x="1577879" y="1335972"/>
            <a:ext cx="7140575" cy="3206750"/>
          </p:xfrm>
          <a:graphic>
            <a:graphicData uri="http://schemas.openxmlformats.org/presentationml/2006/ole">
              <mc:AlternateContent xmlns:mc="http://schemas.openxmlformats.org/markup-compatibility/2006">
                <mc:Choice xmlns:v="urn:schemas-microsoft-com:vml" Requires="v">
                  <p:oleObj spid="_x0000_s7179" name="Document" r:id="rId4" imgW="6358615" imgH="2863219" progId="Word.Document.12">
                    <p:embed/>
                  </p:oleObj>
                </mc:Choice>
                <mc:Fallback>
                  <p:oleObj name="Document" r:id="rId4" imgW="6358615" imgH="2863219" progId="Word.Document.12">
                    <p:embed/>
                    <p:pic>
                      <p:nvPicPr>
                        <p:cNvPr id="0" name=""/>
                        <p:cNvPicPr/>
                        <p:nvPr/>
                      </p:nvPicPr>
                      <p:blipFill>
                        <a:blip r:embed="rId5"/>
                        <a:stretch>
                          <a:fillRect/>
                        </a:stretch>
                      </p:blipFill>
                      <p:spPr>
                        <a:xfrm>
                          <a:off x="1577879" y="1335972"/>
                          <a:ext cx="7140575" cy="3206750"/>
                        </a:xfrm>
                        <a:prstGeom prst="rect">
                          <a:avLst/>
                        </a:prstGeom>
                      </p:spPr>
                    </p:pic>
                  </p:oleObj>
                </mc:Fallback>
              </mc:AlternateContent>
            </a:graphicData>
          </a:graphic>
        </p:graphicFrame>
        <p:graphicFrame>
          <p:nvGraphicFramePr>
            <p:cNvPr id="3" name="Object 2"/>
            <p:cNvGraphicFramePr>
              <a:graphicFrameLocks noChangeAspect="1"/>
            </p:cNvGraphicFramePr>
            <p:nvPr>
              <p:extLst/>
            </p:nvPr>
          </p:nvGraphicFramePr>
          <p:xfrm>
            <a:off x="1566766" y="618422"/>
            <a:ext cx="7086600" cy="717550"/>
          </p:xfrm>
          <a:graphic>
            <a:graphicData uri="http://schemas.openxmlformats.org/presentationml/2006/ole">
              <mc:AlternateContent xmlns:mc="http://schemas.openxmlformats.org/markup-compatibility/2006">
                <mc:Choice xmlns:v="urn:schemas-microsoft-com:vml" Requires="v">
                  <p:oleObj spid="_x0000_s7180" name="Document" r:id="rId6" imgW="6358615" imgH="647126" progId="Word.Document.12">
                    <p:embed/>
                  </p:oleObj>
                </mc:Choice>
                <mc:Fallback>
                  <p:oleObj name="Document" r:id="rId6" imgW="6358615" imgH="647126" progId="Word.Document.12">
                    <p:embed/>
                    <p:pic>
                      <p:nvPicPr>
                        <p:cNvPr id="0" name=""/>
                        <p:cNvPicPr/>
                        <p:nvPr/>
                      </p:nvPicPr>
                      <p:blipFill>
                        <a:blip r:embed="rId7"/>
                        <a:stretch>
                          <a:fillRect/>
                        </a:stretch>
                      </p:blipFill>
                      <p:spPr>
                        <a:xfrm>
                          <a:off x="1566766" y="618422"/>
                          <a:ext cx="7086600" cy="717550"/>
                        </a:xfrm>
                        <a:prstGeom prst="rect">
                          <a:avLst/>
                        </a:prstGeom>
                      </p:spPr>
                    </p:pic>
                  </p:oleObj>
                </mc:Fallback>
              </mc:AlternateContent>
            </a:graphicData>
          </a:graphic>
        </p:graphicFrame>
        <p:graphicFrame>
          <p:nvGraphicFramePr>
            <p:cNvPr id="5" name="Object 4"/>
            <p:cNvGraphicFramePr>
              <a:graphicFrameLocks noChangeAspect="1"/>
            </p:cNvGraphicFramePr>
            <p:nvPr>
              <p:extLst/>
            </p:nvPr>
          </p:nvGraphicFramePr>
          <p:xfrm>
            <a:off x="1577879" y="943859"/>
            <a:ext cx="7086600" cy="719138"/>
          </p:xfrm>
          <a:graphic>
            <a:graphicData uri="http://schemas.openxmlformats.org/presentationml/2006/ole">
              <mc:AlternateContent xmlns:mc="http://schemas.openxmlformats.org/markup-compatibility/2006">
                <mc:Choice xmlns:v="urn:schemas-microsoft-com:vml" Requires="v">
                  <p:oleObj spid="_x0000_s7181" name="Document" r:id="rId8" imgW="6358615" imgH="647126" progId="Word.Document.12">
                    <p:embed/>
                  </p:oleObj>
                </mc:Choice>
                <mc:Fallback>
                  <p:oleObj name="Document" r:id="rId8" imgW="6358615" imgH="647126" progId="Word.Document.12">
                    <p:embed/>
                    <p:pic>
                      <p:nvPicPr>
                        <p:cNvPr id="0" name=""/>
                        <p:cNvPicPr/>
                        <p:nvPr/>
                      </p:nvPicPr>
                      <p:blipFill>
                        <a:blip r:embed="rId9"/>
                        <a:stretch>
                          <a:fillRect/>
                        </a:stretch>
                      </p:blipFill>
                      <p:spPr>
                        <a:xfrm>
                          <a:off x="1577879" y="943859"/>
                          <a:ext cx="7086600" cy="719138"/>
                        </a:xfrm>
                        <a:prstGeom prst="rect">
                          <a:avLst/>
                        </a:prstGeom>
                      </p:spPr>
                    </p:pic>
                  </p:oleObj>
                </mc:Fallback>
              </mc:AlternateContent>
            </a:graphicData>
          </a:graphic>
        </p:graphicFrame>
      </p:grpSp>
      <p:sp>
        <p:nvSpPr>
          <p:cNvPr id="8" name="TextBox 7"/>
          <p:cNvSpPr txBox="1"/>
          <p:nvPr/>
        </p:nvSpPr>
        <p:spPr>
          <a:xfrm>
            <a:off x="63608" y="3186217"/>
            <a:ext cx="623889" cy="246221"/>
          </a:xfrm>
          <a:prstGeom prst="rect">
            <a:avLst/>
          </a:prstGeom>
          <a:noFill/>
        </p:spPr>
        <p:txBody>
          <a:bodyPr wrap="none" rtlCol="0">
            <a:spAutoFit/>
          </a:bodyPr>
          <a:lstStyle/>
          <a:p>
            <a:r>
              <a:rPr lang="en-US" sz="1000" dirty="0"/>
              <a:t>45 </a:t>
            </a:r>
            <a:r>
              <a:rPr lang="en-US" sz="1000" dirty="0" err="1" smtClean="0"/>
              <a:t>aC</a:t>
            </a:r>
            <a:r>
              <a:rPr lang="en-US" sz="1000" dirty="0" smtClean="0"/>
              <a:t> Eli</a:t>
            </a:r>
            <a:endParaRPr lang="en-US" sz="1000" dirty="0"/>
          </a:p>
        </p:txBody>
      </p:sp>
      <p:sp>
        <p:nvSpPr>
          <p:cNvPr id="9" name="TextBox 8"/>
          <p:cNvSpPr txBox="1"/>
          <p:nvPr/>
        </p:nvSpPr>
        <p:spPr>
          <a:xfrm>
            <a:off x="778868" y="3180567"/>
            <a:ext cx="736099" cy="246221"/>
          </a:xfrm>
          <a:prstGeom prst="rect">
            <a:avLst/>
          </a:prstGeom>
          <a:noFill/>
        </p:spPr>
        <p:txBody>
          <a:bodyPr wrap="none" rtlCol="0">
            <a:spAutoFit/>
          </a:bodyPr>
          <a:lstStyle/>
          <a:p>
            <a:r>
              <a:rPr lang="en-US" sz="1000" dirty="0"/>
              <a:t>45 </a:t>
            </a:r>
            <a:r>
              <a:rPr lang="en-US" sz="1000" dirty="0" err="1" smtClean="0"/>
              <a:t>aC</a:t>
            </a:r>
            <a:r>
              <a:rPr lang="en-US" sz="1000" dirty="0" smtClean="0"/>
              <a:t> José</a:t>
            </a:r>
            <a:endParaRPr lang="en-US" sz="1000" dirty="0"/>
          </a:p>
        </p:txBody>
      </p:sp>
      <p:sp>
        <p:nvSpPr>
          <p:cNvPr id="10" name="TextBox 9"/>
          <p:cNvSpPr txBox="1"/>
          <p:nvPr/>
        </p:nvSpPr>
        <p:spPr>
          <a:xfrm>
            <a:off x="169626" y="4122711"/>
            <a:ext cx="1374237" cy="246221"/>
          </a:xfrm>
          <a:prstGeom prst="rect">
            <a:avLst/>
          </a:prstGeom>
          <a:noFill/>
        </p:spPr>
        <p:txBody>
          <a:bodyPr wrap="square" rtlCol="0">
            <a:spAutoFit/>
          </a:bodyPr>
          <a:lstStyle/>
          <a:p>
            <a:r>
              <a:rPr lang="en-US" sz="1000" dirty="0" err="1" smtClean="0"/>
              <a:t>Fechas</a:t>
            </a:r>
            <a:r>
              <a:rPr lang="en-US" sz="1000" dirty="0" smtClean="0"/>
              <a:t> </a:t>
            </a:r>
            <a:r>
              <a:rPr lang="en-US" sz="1000" dirty="0" err="1" smtClean="0"/>
              <a:t>estimadas</a:t>
            </a:r>
            <a:endParaRPr lang="en-US" sz="1000" dirty="0"/>
          </a:p>
        </p:txBody>
      </p:sp>
      <p:sp>
        <p:nvSpPr>
          <p:cNvPr id="11" name="TextBox 10"/>
          <p:cNvSpPr txBox="1"/>
          <p:nvPr/>
        </p:nvSpPr>
        <p:spPr>
          <a:xfrm>
            <a:off x="108491" y="2939996"/>
            <a:ext cx="821059" cy="246221"/>
          </a:xfrm>
          <a:prstGeom prst="rect">
            <a:avLst/>
          </a:prstGeom>
          <a:noFill/>
        </p:spPr>
        <p:txBody>
          <a:bodyPr wrap="none" rtlCol="0">
            <a:spAutoFit/>
          </a:bodyPr>
          <a:lstStyle/>
          <a:p>
            <a:r>
              <a:rPr lang="en-US" sz="1000" dirty="0"/>
              <a:t>70 </a:t>
            </a:r>
            <a:r>
              <a:rPr lang="en-US" sz="1000" dirty="0" err="1" smtClean="0"/>
              <a:t>aC</a:t>
            </a:r>
            <a:r>
              <a:rPr lang="en-US" sz="1000" dirty="0" smtClean="0"/>
              <a:t> </a:t>
            </a:r>
            <a:r>
              <a:rPr lang="en-US" sz="1000" dirty="0" err="1" smtClean="0"/>
              <a:t>Matat</a:t>
            </a:r>
            <a:endParaRPr lang="en-US" sz="1000" dirty="0"/>
          </a:p>
        </p:txBody>
      </p:sp>
      <p:sp>
        <p:nvSpPr>
          <p:cNvPr id="12" name="TextBox 11"/>
          <p:cNvSpPr txBox="1"/>
          <p:nvPr/>
        </p:nvSpPr>
        <p:spPr>
          <a:xfrm>
            <a:off x="108491" y="2674954"/>
            <a:ext cx="718466" cy="246221"/>
          </a:xfrm>
          <a:prstGeom prst="rect">
            <a:avLst/>
          </a:prstGeom>
          <a:noFill/>
        </p:spPr>
        <p:txBody>
          <a:bodyPr wrap="none" rtlCol="0">
            <a:spAutoFit/>
          </a:bodyPr>
          <a:lstStyle/>
          <a:p>
            <a:r>
              <a:rPr lang="en-US" sz="1000" dirty="0"/>
              <a:t>90 </a:t>
            </a:r>
            <a:r>
              <a:rPr lang="en-US" sz="1000" dirty="0" err="1" smtClean="0"/>
              <a:t>aC</a:t>
            </a:r>
            <a:r>
              <a:rPr lang="en-US" sz="1000" dirty="0" smtClean="0"/>
              <a:t> </a:t>
            </a:r>
            <a:r>
              <a:rPr lang="en-US" sz="1000" dirty="0"/>
              <a:t>Levi</a:t>
            </a:r>
          </a:p>
        </p:txBody>
      </p:sp>
      <p:sp>
        <p:nvSpPr>
          <p:cNvPr id="13" name="TextBox 12"/>
          <p:cNvSpPr txBox="1"/>
          <p:nvPr/>
        </p:nvSpPr>
        <p:spPr>
          <a:xfrm>
            <a:off x="817340" y="2693775"/>
            <a:ext cx="805029" cy="246221"/>
          </a:xfrm>
          <a:prstGeom prst="rect">
            <a:avLst/>
          </a:prstGeom>
          <a:noFill/>
        </p:spPr>
        <p:txBody>
          <a:bodyPr wrap="none" rtlCol="0">
            <a:spAutoFit/>
          </a:bodyPr>
          <a:lstStyle/>
          <a:p>
            <a:r>
              <a:rPr lang="en-US" sz="1000" dirty="0"/>
              <a:t>90 </a:t>
            </a:r>
            <a:r>
              <a:rPr lang="en-US" sz="1000" dirty="0" err="1" smtClean="0"/>
              <a:t>aC</a:t>
            </a:r>
            <a:r>
              <a:rPr lang="en-US" sz="1000" dirty="0" smtClean="0"/>
              <a:t> </a:t>
            </a:r>
            <a:r>
              <a:rPr lang="en-US" sz="1000" dirty="0"/>
              <a:t>Jacob</a:t>
            </a:r>
          </a:p>
        </p:txBody>
      </p:sp>
      <p:sp>
        <p:nvSpPr>
          <p:cNvPr id="14" name="TextBox 13"/>
          <p:cNvSpPr txBox="1"/>
          <p:nvPr/>
        </p:nvSpPr>
        <p:spPr>
          <a:xfrm>
            <a:off x="610617" y="2277424"/>
            <a:ext cx="920445" cy="246221"/>
          </a:xfrm>
          <a:prstGeom prst="rect">
            <a:avLst/>
          </a:prstGeom>
          <a:noFill/>
        </p:spPr>
        <p:txBody>
          <a:bodyPr wrap="none" rtlCol="0">
            <a:spAutoFit/>
          </a:bodyPr>
          <a:lstStyle/>
          <a:p>
            <a:r>
              <a:rPr lang="en-US" sz="1000" dirty="0"/>
              <a:t>135 </a:t>
            </a:r>
            <a:r>
              <a:rPr lang="en-US" sz="1000" dirty="0" err="1" smtClean="0"/>
              <a:t>aC</a:t>
            </a:r>
            <a:r>
              <a:rPr lang="en-US" sz="1000" dirty="0" smtClean="0"/>
              <a:t> </a:t>
            </a:r>
            <a:r>
              <a:rPr lang="en-US" sz="1000" dirty="0" err="1" smtClean="0"/>
              <a:t>Matán</a:t>
            </a:r>
            <a:endParaRPr lang="en-US" sz="1000" dirty="0"/>
          </a:p>
        </p:txBody>
      </p:sp>
      <p:sp>
        <p:nvSpPr>
          <p:cNvPr id="15" name="TextBox 14"/>
          <p:cNvSpPr txBox="1"/>
          <p:nvPr/>
        </p:nvSpPr>
        <p:spPr>
          <a:xfrm>
            <a:off x="46391" y="2430686"/>
            <a:ext cx="934871" cy="246221"/>
          </a:xfrm>
          <a:prstGeom prst="rect">
            <a:avLst/>
          </a:prstGeom>
          <a:noFill/>
        </p:spPr>
        <p:txBody>
          <a:bodyPr wrap="none" rtlCol="0">
            <a:spAutoFit/>
          </a:bodyPr>
          <a:lstStyle/>
          <a:p>
            <a:r>
              <a:rPr lang="en-US" sz="1000" dirty="0" smtClean="0"/>
              <a:t>115 </a:t>
            </a:r>
            <a:r>
              <a:rPr lang="en-US" sz="1000" dirty="0" err="1" smtClean="0"/>
              <a:t>aC</a:t>
            </a:r>
            <a:r>
              <a:rPr lang="en-US" sz="1000" dirty="0" smtClean="0"/>
              <a:t> </a:t>
            </a:r>
            <a:r>
              <a:rPr lang="en-US" sz="1000" dirty="0" err="1" smtClean="0"/>
              <a:t>Melqui</a:t>
            </a:r>
            <a:endParaRPr lang="en-US" sz="1000" dirty="0"/>
          </a:p>
        </p:txBody>
      </p:sp>
      <p:sp>
        <p:nvSpPr>
          <p:cNvPr id="16" name="TextBox 15"/>
          <p:cNvSpPr txBox="1"/>
          <p:nvPr/>
        </p:nvSpPr>
        <p:spPr>
          <a:xfrm>
            <a:off x="72039" y="2036055"/>
            <a:ext cx="809837" cy="246221"/>
          </a:xfrm>
          <a:prstGeom prst="rect">
            <a:avLst/>
          </a:prstGeom>
          <a:noFill/>
        </p:spPr>
        <p:txBody>
          <a:bodyPr wrap="none" rtlCol="0">
            <a:spAutoFit/>
          </a:bodyPr>
          <a:lstStyle/>
          <a:p>
            <a:r>
              <a:rPr lang="en-US" sz="1000" dirty="0"/>
              <a:t>140 </a:t>
            </a:r>
            <a:r>
              <a:rPr lang="en-US" sz="1000" dirty="0" err="1" smtClean="0"/>
              <a:t>aC</a:t>
            </a:r>
            <a:r>
              <a:rPr lang="en-US" sz="1000" dirty="0" smtClean="0"/>
              <a:t> Jana</a:t>
            </a:r>
            <a:endParaRPr lang="en-US" sz="1000" dirty="0"/>
          </a:p>
        </p:txBody>
      </p:sp>
      <p:sp>
        <p:nvSpPr>
          <p:cNvPr id="17" name="TextBox 16"/>
          <p:cNvSpPr txBox="1"/>
          <p:nvPr/>
        </p:nvSpPr>
        <p:spPr>
          <a:xfrm>
            <a:off x="131248" y="3535020"/>
            <a:ext cx="808235" cy="246221"/>
          </a:xfrm>
          <a:prstGeom prst="rect">
            <a:avLst/>
          </a:prstGeom>
          <a:noFill/>
        </p:spPr>
        <p:txBody>
          <a:bodyPr wrap="none" rtlCol="0">
            <a:spAutoFit/>
          </a:bodyPr>
          <a:lstStyle/>
          <a:p>
            <a:r>
              <a:rPr lang="en-US" sz="1000" dirty="0" smtClean="0"/>
              <a:t>20 </a:t>
            </a:r>
            <a:r>
              <a:rPr lang="en-US" sz="1000" dirty="0" err="1" smtClean="0"/>
              <a:t>aC</a:t>
            </a:r>
            <a:r>
              <a:rPr lang="en-US" sz="1000" dirty="0" smtClean="0"/>
              <a:t> </a:t>
            </a:r>
            <a:r>
              <a:rPr lang="en-US" sz="1000" dirty="0" err="1" smtClean="0"/>
              <a:t>María</a:t>
            </a:r>
            <a:endParaRPr lang="en-US" sz="1000" dirty="0"/>
          </a:p>
        </p:txBody>
      </p:sp>
      <p:sp>
        <p:nvSpPr>
          <p:cNvPr id="18" name="TextBox 17"/>
          <p:cNvSpPr txBox="1"/>
          <p:nvPr/>
        </p:nvSpPr>
        <p:spPr>
          <a:xfrm>
            <a:off x="179342" y="3849327"/>
            <a:ext cx="720069" cy="246221"/>
          </a:xfrm>
          <a:prstGeom prst="rect">
            <a:avLst/>
          </a:prstGeom>
          <a:noFill/>
        </p:spPr>
        <p:txBody>
          <a:bodyPr wrap="none" rtlCol="0">
            <a:spAutoFit/>
          </a:bodyPr>
          <a:lstStyle/>
          <a:p>
            <a:r>
              <a:rPr lang="en-US" sz="1000" dirty="0"/>
              <a:t>4 </a:t>
            </a:r>
            <a:r>
              <a:rPr lang="en-US" sz="1000" dirty="0" err="1" smtClean="0"/>
              <a:t>aC</a:t>
            </a:r>
            <a:r>
              <a:rPr lang="en-US" sz="1000" dirty="0" smtClean="0"/>
              <a:t> </a:t>
            </a:r>
            <a:r>
              <a:rPr lang="en-US" sz="1000" dirty="0" err="1" smtClean="0"/>
              <a:t>Jesús</a:t>
            </a:r>
            <a:endParaRPr lang="en-US" sz="1000" dirty="0"/>
          </a:p>
        </p:txBody>
      </p:sp>
      <p:sp>
        <p:nvSpPr>
          <p:cNvPr id="19" name="TextBox 18"/>
          <p:cNvSpPr txBox="1"/>
          <p:nvPr/>
        </p:nvSpPr>
        <p:spPr>
          <a:xfrm>
            <a:off x="142153" y="1789834"/>
            <a:ext cx="792205" cy="246221"/>
          </a:xfrm>
          <a:prstGeom prst="rect">
            <a:avLst/>
          </a:prstGeom>
          <a:noFill/>
        </p:spPr>
        <p:txBody>
          <a:bodyPr wrap="none" rtlCol="0">
            <a:spAutoFit/>
          </a:bodyPr>
          <a:lstStyle/>
          <a:p>
            <a:r>
              <a:rPr lang="en-US" sz="1000" dirty="0" smtClean="0"/>
              <a:t>165 </a:t>
            </a:r>
            <a:r>
              <a:rPr lang="en-US" sz="1000" dirty="0" err="1" smtClean="0"/>
              <a:t>aC</a:t>
            </a:r>
            <a:r>
              <a:rPr lang="en-US" sz="1000" dirty="0" smtClean="0"/>
              <a:t> José</a:t>
            </a:r>
            <a:endParaRPr lang="en-US" sz="1000" dirty="0"/>
          </a:p>
        </p:txBody>
      </p:sp>
    </p:spTree>
    <p:extLst>
      <p:ext uri="{BB962C8B-B14F-4D97-AF65-F5344CB8AC3E}">
        <p14:creationId xmlns:p14="http://schemas.microsoft.com/office/powerpoint/2010/main" val="1802701474"/>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1"/>
          <p:cNvSpPr>
            <a:spLocks noChangeArrowheads="1"/>
          </p:cNvSpPr>
          <p:nvPr/>
        </p:nvSpPr>
        <p:spPr bwMode="auto">
          <a:xfrm>
            <a:off x="389614" y="-7156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22"/>
          <p:cNvSpPr>
            <a:spLocks noChangeArrowheads="1"/>
          </p:cNvSpPr>
          <p:nvPr/>
        </p:nvSpPr>
        <p:spPr bwMode="auto">
          <a:xfrm>
            <a:off x="389614" y="38563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23"/>
          <p:cNvSpPr>
            <a:spLocks noChangeArrowheads="1"/>
          </p:cNvSpPr>
          <p:nvPr/>
        </p:nvSpPr>
        <p:spPr bwMode="auto">
          <a:xfrm>
            <a:off x="389614" y="636733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p:cNvPicPr>
            <a:picLocks noChangeAspect="1"/>
          </p:cNvPicPr>
          <p:nvPr/>
        </p:nvPicPr>
        <p:blipFill>
          <a:blip r:embed="rId2"/>
          <a:stretch>
            <a:fillRect/>
          </a:stretch>
        </p:blipFill>
        <p:spPr>
          <a:xfrm>
            <a:off x="24549" y="532988"/>
            <a:ext cx="9119451" cy="4634170"/>
          </a:xfrm>
          <a:prstGeom prst="rect">
            <a:avLst/>
          </a:prstGeom>
        </p:spPr>
      </p:pic>
      <p:sp>
        <p:nvSpPr>
          <p:cNvPr id="23" name="Rectangle 22"/>
          <p:cNvSpPr/>
          <p:nvPr/>
        </p:nvSpPr>
        <p:spPr>
          <a:xfrm>
            <a:off x="-23853" y="3283889"/>
            <a:ext cx="4627659" cy="23376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es-ES" dirty="0" err="1" smtClean="0">
                <a:solidFill>
                  <a:schemeClr val="tx1"/>
                </a:solidFill>
              </a:rPr>
              <a:t>asdf</a:t>
            </a:r>
            <a:endParaRPr lang="en-US" dirty="0">
              <a:solidFill>
                <a:schemeClr val="tx1"/>
              </a:solidFill>
            </a:endParaRPr>
          </a:p>
        </p:txBody>
      </p:sp>
      <p:sp>
        <p:nvSpPr>
          <p:cNvPr id="22" name="Rectangle 21"/>
          <p:cNvSpPr/>
          <p:nvPr/>
        </p:nvSpPr>
        <p:spPr>
          <a:xfrm>
            <a:off x="3697299" y="3798249"/>
            <a:ext cx="5391041" cy="1823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s-ES" b="1" dirty="0" err="1" smtClean="0">
                <a:solidFill>
                  <a:schemeClr val="tx1"/>
                </a:solidFill>
              </a:rPr>
              <a:t>Ptolomeos</a:t>
            </a:r>
            <a:r>
              <a:rPr lang="es-ES" b="1" dirty="0" smtClean="0">
                <a:solidFill>
                  <a:schemeClr val="tx1"/>
                </a:solidFill>
              </a:rPr>
              <a:t> y </a:t>
            </a:r>
            <a:r>
              <a:rPr lang="es-ES" b="1" dirty="0" err="1" smtClean="0">
                <a:solidFill>
                  <a:schemeClr val="tx1"/>
                </a:solidFill>
              </a:rPr>
              <a:t>Seleúcidas</a:t>
            </a:r>
            <a:endParaRPr lang="en-US" b="1" dirty="0">
              <a:solidFill>
                <a:schemeClr val="tx1"/>
              </a:solidFill>
            </a:endParaRPr>
          </a:p>
        </p:txBody>
      </p:sp>
      <p:sp>
        <p:nvSpPr>
          <p:cNvPr id="28" name="Rectangle 27"/>
          <p:cNvSpPr/>
          <p:nvPr/>
        </p:nvSpPr>
        <p:spPr>
          <a:xfrm>
            <a:off x="-205408" y="-1732060"/>
            <a:ext cx="9293748" cy="23376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9" name="Rectangle 28"/>
          <p:cNvSpPr/>
          <p:nvPr/>
        </p:nvSpPr>
        <p:spPr>
          <a:xfrm>
            <a:off x="3301117" y="182548"/>
            <a:ext cx="1485570" cy="3161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629840259"/>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Eventos bíblicos y los persas</a:t>
            </a:r>
            <a:endParaRPr lang="en-US" dirty="0"/>
          </a:p>
        </p:txBody>
      </p:sp>
      <p:graphicFrame>
        <p:nvGraphicFramePr>
          <p:cNvPr id="3" name="Table 2"/>
          <p:cNvGraphicFramePr>
            <a:graphicFrameLocks noGrp="1"/>
          </p:cNvGraphicFramePr>
          <p:nvPr>
            <p:extLst/>
          </p:nvPr>
        </p:nvGraphicFramePr>
        <p:xfrm>
          <a:off x="0" y="3"/>
          <a:ext cx="9144000" cy="5799781"/>
        </p:xfrm>
        <a:graphic>
          <a:graphicData uri="http://schemas.openxmlformats.org/drawingml/2006/table">
            <a:tbl>
              <a:tblPr firstRow="1" firstCol="1" bandRow="1">
                <a:tableStyleId>{5C22544A-7EE6-4342-B048-85BDC9FD1C3A}</a:tableStyleId>
              </a:tblPr>
              <a:tblGrid>
                <a:gridCol w="1382654"/>
                <a:gridCol w="1442685"/>
                <a:gridCol w="1886737"/>
                <a:gridCol w="4431924"/>
              </a:tblGrid>
              <a:tr h="326000">
                <a:tc>
                  <a:txBody>
                    <a:bodyPr/>
                    <a:lstStyle/>
                    <a:p>
                      <a:pPr marL="0" marR="0">
                        <a:lnSpc>
                          <a:spcPct val="115000"/>
                        </a:lnSpc>
                        <a:spcBef>
                          <a:spcPts val="0"/>
                        </a:spcBef>
                        <a:spcAft>
                          <a:spcPts val="0"/>
                        </a:spcAft>
                      </a:pPr>
                      <a:r>
                        <a:rPr lang="en-US" sz="1500" dirty="0" smtClean="0">
                          <a:effectLst/>
                        </a:rPr>
                        <a:t>Rey </a:t>
                      </a:r>
                      <a:r>
                        <a:rPr lang="en-US" sz="1500" dirty="0" err="1">
                          <a:effectLst/>
                        </a:rPr>
                        <a:t>persa</a:t>
                      </a:r>
                      <a:endParaRPr lang="en-US" sz="1500" dirty="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Fechas</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Pasaje b</a:t>
                      </a:r>
                      <a:r>
                        <a:rPr lang="es-ES" sz="1500">
                          <a:effectLst/>
                        </a:rPr>
                        <a:t>íblico</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dirty="0" err="1" smtClean="0">
                          <a:effectLst/>
                        </a:rPr>
                        <a:t>Evento</a:t>
                      </a:r>
                      <a:r>
                        <a:rPr lang="en-US" sz="1500" dirty="0" smtClean="0">
                          <a:effectLst/>
                        </a:rPr>
                        <a:t> </a:t>
                      </a:r>
                      <a:r>
                        <a:rPr lang="en-US" sz="1500" dirty="0" err="1" smtClean="0">
                          <a:effectLst/>
                        </a:rPr>
                        <a:t>bíblico</a:t>
                      </a:r>
                      <a:endParaRPr lang="en-US" sz="1500" dirty="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r>
              <a:tr h="239435">
                <a:tc>
                  <a:txBody>
                    <a:bodyPr/>
                    <a:lstStyle/>
                    <a:p>
                      <a:pPr marL="0" marR="0">
                        <a:lnSpc>
                          <a:spcPct val="115000"/>
                        </a:lnSpc>
                        <a:spcBef>
                          <a:spcPts val="0"/>
                        </a:spcBef>
                        <a:spcAft>
                          <a:spcPts val="0"/>
                        </a:spcAft>
                      </a:pPr>
                      <a:r>
                        <a:rPr lang="en-US" sz="1500">
                          <a:effectLst/>
                        </a:rPr>
                        <a:t> </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740-690 aC</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Isa 44:28, 45:1</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 </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r>
              <a:tr h="239435">
                <a:tc>
                  <a:txBody>
                    <a:bodyPr/>
                    <a:lstStyle/>
                    <a:p>
                      <a:pPr marL="0" marR="0">
                        <a:lnSpc>
                          <a:spcPct val="115000"/>
                        </a:lnSpc>
                        <a:spcBef>
                          <a:spcPts val="0"/>
                        </a:spcBef>
                        <a:spcAft>
                          <a:spcPts val="0"/>
                        </a:spcAft>
                      </a:pPr>
                      <a:r>
                        <a:rPr lang="en-US" sz="1500">
                          <a:effectLst/>
                        </a:rPr>
                        <a:t>Ciro</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539-530 aC</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2 Cr 36:22-23</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 </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r>
              <a:tr h="239435">
                <a:tc>
                  <a:txBody>
                    <a:bodyPr/>
                    <a:lstStyle/>
                    <a:p>
                      <a:pPr marL="0" marR="0">
                        <a:lnSpc>
                          <a:spcPct val="115000"/>
                        </a:lnSpc>
                        <a:spcBef>
                          <a:spcPts val="0"/>
                        </a:spcBef>
                        <a:spcAft>
                          <a:spcPts val="0"/>
                        </a:spcAft>
                      </a:pPr>
                      <a:r>
                        <a:rPr lang="en-US" sz="1500">
                          <a:effectLst/>
                        </a:rPr>
                        <a:t> </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 </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Daniel 1:21</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 </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r>
              <a:tr h="239435">
                <a:tc>
                  <a:txBody>
                    <a:bodyPr/>
                    <a:lstStyle/>
                    <a:p>
                      <a:pPr marL="0" marR="0">
                        <a:lnSpc>
                          <a:spcPct val="115000"/>
                        </a:lnSpc>
                        <a:spcBef>
                          <a:spcPts val="0"/>
                        </a:spcBef>
                        <a:spcAft>
                          <a:spcPts val="0"/>
                        </a:spcAft>
                      </a:pPr>
                      <a:r>
                        <a:rPr lang="en-US" sz="1500">
                          <a:effectLst/>
                        </a:rPr>
                        <a:t> </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 </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Daniel 10:1</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 </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r>
              <a:tr h="239435">
                <a:tc>
                  <a:txBody>
                    <a:bodyPr/>
                    <a:lstStyle/>
                    <a:p>
                      <a:pPr marL="0" marR="0">
                        <a:lnSpc>
                          <a:spcPct val="115000"/>
                        </a:lnSpc>
                        <a:spcBef>
                          <a:spcPts val="0"/>
                        </a:spcBef>
                        <a:spcAft>
                          <a:spcPts val="0"/>
                        </a:spcAft>
                      </a:pPr>
                      <a:r>
                        <a:rPr lang="en-US" sz="1500">
                          <a:effectLst/>
                        </a:rPr>
                        <a:t>Cambises II</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530-522 aC</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 </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526 aC Conquista a Egipto</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r>
              <a:tr h="491777">
                <a:tc>
                  <a:txBody>
                    <a:bodyPr/>
                    <a:lstStyle/>
                    <a:p>
                      <a:pPr marL="0" marR="0">
                        <a:lnSpc>
                          <a:spcPct val="115000"/>
                        </a:lnSpc>
                        <a:spcBef>
                          <a:spcPts val="0"/>
                        </a:spcBef>
                        <a:spcAft>
                          <a:spcPts val="0"/>
                        </a:spcAft>
                      </a:pPr>
                      <a:r>
                        <a:rPr lang="en-US" sz="1500">
                          <a:effectLst/>
                        </a:rPr>
                        <a:t>Darío I</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522-486 aC</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 </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s-ES" sz="1500">
                          <a:effectLst/>
                        </a:rPr>
                        <a:t>500 aC Apogeo del poder persa</a:t>
                      </a:r>
                      <a:endParaRPr lang="en-US" sz="1500">
                        <a:effectLst/>
                      </a:endParaRPr>
                    </a:p>
                    <a:p>
                      <a:pPr marL="0" marR="0">
                        <a:lnSpc>
                          <a:spcPct val="115000"/>
                        </a:lnSpc>
                        <a:spcBef>
                          <a:spcPts val="0"/>
                        </a:spcBef>
                        <a:spcAft>
                          <a:spcPts val="0"/>
                        </a:spcAft>
                      </a:pPr>
                      <a:r>
                        <a:rPr lang="es-ES" sz="1500">
                          <a:effectLst/>
                        </a:rPr>
                        <a:t>490 aC Derrota de los persas en Maratón</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r>
              <a:tr h="239435">
                <a:tc>
                  <a:txBody>
                    <a:bodyPr/>
                    <a:lstStyle/>
                    <a:p>
                      <a:pPr marL="0" marR="0">
                        <a:lnSpc>
                          <a:spcPct val="115000"/>
                        </a:lnSpc>
                        <a:spcBef>
                          <a:spcPts val="0"/>
                        </a:spcBef>
                        <a:spcAft>
                          <a:spcPts val="0"/>
                        </a:spcAft>
                      </a:pPr>
                      <a:r>
                        <a:rPr lang="es-ES" sz="1500">
                          <a:effectLst/>
                        </a:rPr>
                        <a:t> </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s-ES" sz="1500">
                          <a:effectLst/>
                        </a:rPr>
                        <a:t> </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Esdras 4:4-5</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 </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r>
              <a:tr h="239435">
                <a:tc>
                  <a:txBody>
                    <a:bodyPr/>
                    <a:lstStyle/>
                    <a:p>
                      <a:pPr marL="0" marR="0">
                        <a:lnSpc>
                          <a:spcPct val="115000"/>
                        </a:lnSpc>
                        <a:spcBef>
                          <a:spcPts val="0"/>
                        </a:spcBef>
                        <a:spcAft>
                          <a:spcPts val="0"/>
                        </a:spcAft>
                      </a:pPr>
                      <a:r>
                        <a:rPr lang="en-US" sz="1500">
                          <a:effectLst/>
                        </a:rPr>
                        <a:t> </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 </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Esdras 4:24-6:12</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 </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r>
              <a:tr h="239435">
                <a:tc>
                  <a:txBody>
                    <a:bodyPr/>
                    <a:lstStyle/>
                    <a:p>
                      <a:pPr marL="0" marR="0">
                        <a:lnSpc>
                          <a:spcPct val="115000"/>
                        </a:lnSpc>
                        <a:spcBef>
                          <a:spcPts val="0"/>
                        </a:spcBef>
                        <a:spcAft>
                          <a:spcPts val="0"/>
                        </a:spcAft>
                      </a:pPr>
                      <a:r>
                        <a:rPr lang="en-US" sz="1500">
                          <a:effectLst/>
                        </a:rPr>
                        <a:t> </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 </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Hageo 1:1</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 </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r>
              <a:tr h="239435">
                <a:tc>
                  <a:txBody>
                    <a:bodyPr/>
                    <a:lstStyle/>
                    <a:p>
                      <a:pPr marL="0" marR="0">
                        <a:lnSpc>
                          <a:spcPct val="115000"/>
                        </a:lnSpc>
                        <a:spcBef>
                          <a:spcPts val="0"/>
                        </a:spcBef>
                        <a:spcAft>
                          <a:spcPts val="0"/>
                        </a:spcAft>
                      </a:pPr>
                      <a:r>
                        <a:rPr lang="en-US" sz="1500">
                          <a:effectLst/>
                        </a:rPr>
                        <a:t> </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 </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Zacarías 1:1</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 </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r>
              <a:tr h="478871">
                <a:tc>
                  <a:txBody>
                    <a:bodyPr/>
                    <a:lstStyle/>
                    <a:p>
                      <a:pPr marL="0" marR="0">
                        <a:lnSpc>
                          <a:spcPct val="115000"/>
                        </a:lnSpc>
                        <a:spcBef>
                          <a:spcPts val="0"/>
                        </a:spcBef>
                        <a:spcAft>
                          <a:spcPts val="0"/>
                        </a:spcAft>
                      </a:pPr>
                      <a:r>
                        <a:rPr lang="en-US" sz="1500">
                          <a:effectLst/>
                        </a:rPr>
                        <a:t>Jerjes I (Asuero)</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486-465 aC</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 </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s-ES" sz="1500">
                          <a:effectLst/>
                        </a:rPr>
                        <a:t>480/479 aC Persas derrotados en Termópilas y Salamina</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r>
              <a:tr h="239435">
                <a:tc>
                  <a:txBody>
                    <a:bodyPr/>
                    <a:lstStyle/>
                    <a:p>
                      <a:pPr marL="0" marR="0">
                        <a:lnSpc>
                          <a:spcPct val="115000"/>
                        </a:lnSpc>
                        <a:spcBef>
                          <a:spcPts val="0"/>
                        </a:spcBef>
                        <a:spcAft>
                          <a:spcPts val="0"/>
                        </a:spcAft>
                      </a:pPr>
                      <a:r>
                        <a:rPr lang="es-ES" sz="1500">
                          <a:effectLst/>
                        </a:rPr>
                        <a:t> </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s-ES" sz="1500">
                          <a:effectLst/>
                        </a:rPr>
                        <a:t> </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Esdras 4:6</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 </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r>
              <a:tr h="239435">
                <a:tc>
                  <a:txBody>
                    <a:bodyPr/>
                    <a:lstStyle/>
                    <a:p>
                      <a:pPr marL="0" marR="0">
                        <a:lnSpc>
                          <a:spcPct val="115000"/>
                        </a:lnSpc>
                        <a:spcBef>
                          <a:spcPts val="0"/>
                        </a:spcBef>
                        <a:spcAft>
                          <a:spcPts val="0"/>
                        </a:spcAft>
                      </a:pPr>
                      <a:r>
                        <a:rPr lang="en-US" sz="1500">
                          <a:effectLst/>
                        </a:rPr>
                        <a:t> </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 </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Ester</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 </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r>
              <a:tr h="745099">
                <a:tc>
                  <a:txBody>
                    <a:bodyPr/>
                    <a:lstStyle/>
                    <a:p>
                      <a:pPr marL="0" marR="0">
                        <a:lnSpc>
                          <a:spcPct val="115000"/>
                        </a:lnSpc>
                        <a:spcBef>
                          <a:spcPts val="0"/>
                        </a:spcBef>
                        <a:spcAft>
                          <a:spcPts val="0"/>
                        </a:spcAft>
                      </a:pPr>
                      <a:r>
                        <a:rPr lang="en-US" sz="1500">
                          <a:effectLst/>
                        </a:rPr>
                        <a:t>Artajerjes I</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464-423 aC</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 </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s-ES" sz="1500">
                          <a:effectLst/>
                        </a:rPr>
                        <a:t>Edad de oro griega 461-431 aC</a:t>
                      </a:r>
                      <a:endParaRPr lang="en-US" sz="1500">
                        <a:effectLst/>
                      </a:endParaRPr>
                    </a:p>
                    <a:p>
                      <a:pPr marL="0" marR="0">
                        <a:lnSpc>
                          <a:spcPct val="115000"/>
                        </a:lnSpc>
                        <a:spcBef>
                          <a:spcPts val="0"/>
                        </a:spcBef>
                        <a:spcAft>
                          <a:spcPts val="0"/>
                        </a:spcAft>
                      </a:pPr>
                      <a:r>
                        <a:rPr lang="es-ES" sz="1500">
                          <a:effectLst/>
                        </a:rPr>
                        <a:t>Profecía de Malaquías 433 aC</a:t>
                      </a:r>
                      <a:endParaRPr lang="en-US" sz="1500">
                        <a:effectLst/>
                      </a:endParaRPr>
                    </a:p>
                    <a:p>
                      <a:pPr marL="0" marR="0">
                        <a:lnSpc>
                          <a:spcPct val="115000"/>
                        </a:lnSpc>
                        <a:spcBef>
                          <a:spcPts val="0"/>
                        </a:spcBef>
                        <a:spcAft>
                          <a:spcPts val="0"/>
                        </a:spcAft>
                      </a:pPr>
                      <a:r>
                        <a:rPr lang="es-ES" sz="1500">
                          <a:effectLst/>
                        </a:rPr>
                        <a:t>La guerra del Peloponeso comienza 431 aC</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r>
              <a:tr h="239435">
                <a:tc>
                  <a:txBody>
                    <a:bodyPr/>
                    <a:lstStyle/>
                    <a:p>
                      <a:pPr marL="0" marR="0">
                        <a:lnSpc>
                          <a:spcPct val="115000"/>
                        </a:lnSpc>
                        <a:spcBef>
                          <a:spcPts val="0"/>
                        </a:spcBef>
                        <a:spcAft>
                          <a:spcPts val="0"/>
                        </a:spcAft>
                      </a:pPr>
                      <a:r>
                        <a:rPr lang="es-ES" sz="1500">
                          <a:effectLst/>
                        </a:rPr>
                        <a:t> </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s-ES" sz="1500" dirty="0">
                          <a:effectLst/>
                        </a:rPr>
                        <a:t> </a:t>
                      </a:r>
                      <a:endParaRPr lang="en-US" sz="1500" dirty="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Esdras 4:7-23</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 </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r>
              <a:tr h="239435">
                <a:tc>
                  <a:txBody>
                    <a:bodyPr/>
                    <a:lstStyle/>
                    <a:p>
                      <a:pPr marL="0" marR="0">
                        <a:lnSpc>
                          <a:spcPct val="115000"/>
                        </a:lnSpc>
                        <a:spcBef>
                          <a:spcPts val="0"/>
                        </a:spcBef>
                        <a:spcAft>
                          <a:spcPts val="0"/>
                        </a:spcAft>
                      </a:pPr>
                      <a:r>
                        <a:rPr lang="en-US" sz="1500">
                          <a:effectLst/>
                        </a:rPr>
                        <a:t> </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 </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Nehemías 2:1-8</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 </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r>
              <a:tr h="239435">
                <a:tc>
                  <a:txBody>
                    <a:bodyPr/>
                    <a:lstStyle/>
                    <a:p>
                      <a:pPr marL="0" marR="0">
                        <a:lnSpc>
                          <a:spcPct val="115000"/>
                        </a:lnSpc>
                        <a:spcBef>
                          <a:spcPts val="0"/>
                        </a:spcBef>
                        <a:spcAft>
                          <a:spcPts val="0"/>
                        </a:spcAft>
                      </a:pPr>
                      <a:r>
                        <a:rPr lang="en-US" sz="1500">
                          <a:effectLst/>
                        </a:rPr>
                        <a:t>Darío II</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a:effectLst/>
                        </a:rPr>
                        <a:t>423-404 aC</a:t>
                      </a:r>
                      <a:endParaRPr lang="en-US" sz="150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n-US" sz="1500" dirty="0">
                          <a:effectLst/>
                        </a:rPr>
                        <a:t> </a:t>
                      </a:r>
                      <a:endParaRPr lang="en-US" sz="1500" dirty="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c>
                  <a:txBody>
                    <a:bodyPr/>
                    <a:lstStyle/>
                    <a:p>
                      <a:pPr marL="0" marR="0">
                        <a:lnSpc>
                          <a:spcPct val="115000"/>
                        </a:lnSpc>
                        <a:spcBef>
                          <a:spcPts val="0"/>
                        </a:spcBef>
                        <a:spcAft>
                          <a:spcPts val="0"/>
                        </a:spcAft>
                      </a:pPr>
                      <a:r>
                        <a:rPr lang="es-ES" sz="1500" dirty="0">
                          <a:effectLst/>
                        </a:rPr>
                        <a:t>Termina la guerra del Peloponeso 404 </a:t>
                      </a:r>
                      <a:r>
                        <a:rPr lang="es-ES" sz="1500" dirty="0" err="1">
                          <a:effectLst/>
                        </a:rPr>
                        <a:t>aC</a:t>
                      </a:r>
                      <a:endParaRPr lang="en-US" sz="1500" dirty="0">
                        <a:effectLst/>
                        <a:latin typeface="Calibri" panose="020F0502020204030204" pitchFamily="34" charset="0"/>
                        <a:ea typeface="SimSun" panose="02010600030101010101" pitchFamily="2" charset="-122"/>
                        <a:cs typeface="Times New Roman" panose="02020603050405020304" pitchFamily="18" charset="0"/>
                      </a:endParaRPr>
                    </a:p>
                  </a:txBody>
                  <a:tcPr marL="49696" marR="49696" marT="0" marB="0"/>
                </a:tc>
              </a:tr>
            </a:tbl>
          </a:graphicData>
        </a:graphic>
      </p:graphicFrame>
      <p:sp>
        <p:nvSpPr>
          <p:cNvPr id="6" name="TextBox 5"/>
          <p:cNvSpPr txBox="1"/>
          <p:nvPr/>
        </p:nvSpPr>
        <p:spPr>
          <a:xfrm>
            <a:off x="5451093" y="289372"/>
            <a:ext cx="3493136" cy="338554"/>
          </a:xfrm>
          <a:prstGeom prst="rect">
            <a:avLst/>
          </a:prstGeom>
          <a:noFill/>
        </p:spPr>
        <p:txBody>
          <a:bodyPr wrap="none" rtlCol="0">
            <a:spAutoFit/>
          </a:bodyPr>
          <a:lstStyle/>
          <a:p>
            <a:pPr defTabSz="914400"/>
            <a:r>
              <a:rPr lang="en-US" sz="1600" b="1" dirty="0" err="1" smtClean="0">
                <a:solidFill>
                  <a:srgbClr val="8064A2">
                    <a:lumMod val="75000"/>
                  </a:srgbClr>
                </a:solidFill>
              </a:rPr>
              <a:t>Ciro</a:t>
            </a:r>
            <a:r>
              <a:rPr lang="en-US" sz="1600" b="1" dirty="0" smtClean="0">
                <a:solidFill>
                  <a:srgbClr val="8064A2">
                    <a:lumMod val="75000"/>
                  </a:srgbClr>
                </a:solidFill>
              </a:rPr>
              <a:t> – </a:t>
            </a:r>
            <a:r>
              <a:rPr lang="en-US" sz="1600" b="1" dirty="0" err="1" smtClean="0">
                <a:solidFill>
                  <a:srgbClr val="8064A2">
                    <a:lumMod val="75000"/>
                  </a:srgbClr>
                </a:solidFill>
              </a:rPr>
              <a:t>reconstruyan</a:t>
            </a:r>
            <a:r>
              <a:rPr lang="en-US" sz="1600" b="1" dirty="0" smtClean="0">
                <a:solidFill>
                  <a:srgbClr val="8064A2">
                    <a:lumMod val="75000"/>
                  </a:srgbClr>
                </a:solidFill>
              </a:rPr>
              <a:t> </a:t>
            </a:r>
            <a:r>
              <a:rPr lang="en-US" sz="1600" b="1" dirty="0" err="1" smtClean="0">
                <a:solidFill>
                  <a:srgbClr val="8064A2">
                    <a:lumMod val="75000"/>
                  </a:srgbClr>
                </a:solidFill>
              </a:rPr>
              <a:t>Jerusalén</a:t>
            </a:r>
            <a:r>
              <a:rPr lang="en-US" sz="1600" b="1" dirty="0" smtClean="0">
                <a:solidFill>
                  <a:srgbClr val="8064A2">
                    <a:lumMod val="75000"/>
                  </a:srgbClr>
                </a:solidFill>
              </a:rPr>
              <a:t> / </a:t>
            </a:r>
            <a:r>
              <a:rPr lang="en-US" sz="1600" b="1" dirty="0" err="1" smtClean="0">
                <a:solidFill>
                  <a:srgbClr val="8064A2">
                    <a:lumMod val="75000"/>
                  </a:srgbClr>
                </a:solidFill>
              </a:rPr>
              <a:t>Templo</a:t>
            </a:r>
            <a:endParaRPr lang="en-US" sz="1600" b="1" dirty="0">
              <a:solidFill>
                <a:srgbClr val="8064A2">
                  <a:lumMod val="75000"/>
                </a:srgbClr>
              </a:solidFill>
            </a:endParaRPr>
          </a:p>
        </p:txBody>
      </p:sp>
      <p:sp>
        <p:nvSpPr>
          <p:cNvPr id="7" name="TextBox 6"/>
          <p:cNvSpPr txBox="1"/>
          <p:nvPr/>
        </p:nvSpPr>
        <p:spPr>
          <a:xfrm>
            <a:off x="5410200" y="543372"/>
            <a:ext cx="3375348" cy="338554"/>
          </a:xfrm>
          <a:prstGeom prst="rect">
            <a:avLst/>
          </a:prstGeom>
          <a:noFill/>
        </p:spPr>
        <p:txBody>
          <a:bodyPr wrap="none" rtlCol="0">
            <a:spAutoFit/>
          </a:bodyPr>
          <a:lstStyle/>
          <a:p>
            <a:pPr defTabSz="914400"/>
            <a:r>
              <a:rPr lang="en-US" sz="1600" b="1" dirty="0" err="1" smtClean="0">
                <a:solidFill>
                  <a:srgbClr val="8064A2">
                    <a:lumMod val="75000"/>
                  </a:srgbClr>
                </a:solidFill>
              </a:rPr>
              <a:t>Ciro</a:t>
            </a:r>
            <a:r>
              <a:rPr lang="en-US" sz="1600" b="1" dirty="0" smtClean="0">
                <a:solidFill>
                  <a:srgbClr val="8064A2">
                    <a:lumMod val="75000"/>
                  </a:srgbClr>
                </a:solidFill>
              </a:rPr>
              <a:t> – </a:t>
            </a:r>
            <a:r>
              <a:rPr lang="en-US" sz="1600" b="1" dirty="0" err="1" smtClean="0">
                <a:solidFill>
                  <a:srgbClr val="8064A2">
                    <a:lumMod val="75000"/>
                  </a:srgbClr>
                </a:solidFill>
              </a:rPr>
              <a:t>declara</a:t>
            </a:r>
            <a:r>
              <a:rPr lang="en-US" sz="1600" b="1" dirty="0" smtClean="0">
                <a:solidFill>
                  <a:srgbClr val="8064A2">
                    <a:lumMod val="75000"/>
                  </a:srgbClr>
                </a:solidFill>
              </a:rPr>
              <a:t> que Israel </a:t>
            </a:r>
            <a:r>
              <a:rPr lang="en-US" sz="1600" b="1" dirty="0" err="1" smtClean="0">
                <a:solidFill>
                  <a:srgbClr val="8064A2">
                    <a:lumMod val="75000"/>
                  </a:srgbClr>
                </a:solidFill>
              </a:rPr>
              <a:t>puede</a:t>
            </a:r>
            <a:r>
              <a:rPr lang="en-US" sz="1600" b="1" dirty="0" smtClean="0">
                <a:solidFill>
                  <a:srgbClr val="8064A2">
                    <a:lumMod val="75000"/>
                  </a:srgbClr>
                </a:solidFill>
              </a:rPr>
              <a:t> </a:t>
            </a:r>
            <a:r>
              <a:rPr lang="en-US" sz="1600" b="1" dirty="0" err="1" smtClean="0">
                <a:solidFill>
                  <a:srgbClr val="8064A2">
                    <a:lumMod val="75000"/>
                  </a:srgbClr>
                </a:solidFill>
              </a:rPr>
              <a:t>volver</a:t>
            </a:r>
            <a:endParaRPr lang="en-US" sz="1600" b="1" dirty="0">
              <a:solidFill>
                <a:srgbClr val="8064A2">
                  <a:lumMod val="75000"/>
                </a:srgbClr>
              </a:solidFill>
            </a:endParaRPr>
          </a:p>
        </p:txBody>
      </p:sp>
      <p:sp>
        <p:nvSpPr>
          <p:cNvPr id="8" name="TextBox 7"/>
          <p:cNvSpPr txBox="1"/>
          <p:nvPr/>
        </p:nvSpPr>
        <p:spPr>
          <a:xfrm>
            <a:off x="5477543" y="797372"/>
            <a:ext cx="3778214" cy="338554"/>
          </a:xfrm>
          <a:prstGeom prst="rect">
            <a:avLst/>
          </a:prstGeom>
          <a:noFill/>
        </p:spPr>
        <p:txBody>
          <a:bodyPr wrap="none" rtlCol="0">
            <a:spAutoFit/>
          </a:bodyPr>
          <a:lstStyle/>
          <a:p>
            <a:pPr defTabSz="914400"/>
            <a:r>
              <a:rPr lang="en-US" sz="1600" b="1" dirty="0" smtClean="0">
                <a:solidFill>
                  <a:srgbClr val="8064A2">
                    <a:lumMod val="75000"/>
                  </a:srgbClr>
                </a:solidFill>
              </a:rPr>
              <a:t>Daniel </a:t>
            </a:r>
            <a:r>
              <a:rPr lang="en-US" sz="1600" b="1" dirty="0" err="1" smtClean="0">
                <a:solidFill>
                  <a:srgbClr val="8064A2">
                    <a:lumMod val="75000"/>
                  </a:srgbClr>
                </a:solidFill>
              </a:rPr>
              <a:t>en</a:t>
            </a:r>
            <a:r>
              <a:rPr lang="en-US" sz="1600" b="1" dirty="0" smtClean="0">
                <a:solidFill>
                  <a:srgbClr val="8064A2">
                    <a:lumMod val="75000"/>
                  </a:srgbClr>
                </a:solidFill>
              </a:rPr>
              <a:t> </a:t>
            </a:r>
            <a:r>
              <a:rPr lang="en-US" sz="1600" b="1" dirty="0" err="1" smtClean="0">
                <a:solidFill>
                  <a:srgbClr val="8064A2">
                    <a:lumMod val="75000"/>
                  </a:srgbClr>
                </a:solidFill>
              </a:rPr>
              <a:t>Babilonia</a:t>
            </a:r>
            <a:r>
              <a:rPr lang="en-US" sz="1600" b="1" dirty="0" smtClean="0">
                <a:solidFill>
                  <a:srgbClr val="8064A2">
                    <a:lumMod val="75000"/>
                  </a:srgbClr>
                </a:solidFill>
              </a:rPr>
              <a:t> hasta el 1r </a:t>
            </a:r>
            <a:r>
              <a:rPr lang="en-US" sz="1600" b="1" dirty="0" err="1" smtClean="0">
                <a:solidFill>
                  <a:srgbClr val="8064A2">
                    <a:lumMod val="75000"/>
                  </a:srgbClr>
                </a:solidFill>
              </a:rPr>
              <a:t>año</a:t>
            </a:r>
            <a:r>
              <a:rPr lang="en-US" sz="1600" b="1" dirty="0" smtClean="0">
                <a:solidFill>
                  <a:srgbClr val="8064A2">
                    <a:lumMod val="75000"/>
                  </a:srgbClr>
                </a:solidFill>
              </a:rPr>
              <a:t> de </a:t>
            </a:r>
            <a:r>
              <a:rPr lang="en-US" sz="1600" b="1" dirty="0" err="1" smtClean="0">
                <a:solidFill>
                  <a:srgbClr val="8064A2">
                    <a:lumMod val="75000"/>
                  </a:srgbClr>
                </a:solidFill>
              </a:rPr>
              <a:t>Ciro</a:t>
            </a:r>
            <a:endParaRPr lang="en-US" sz="1600" b="1" dirty="0">
              <a:solidFill>
                <a:srgbClr val="8064A2">
                  <a:lumMod val="75000"/>
                </a:srgbClr>
              </a:solidFill>
            </a:endParaRPr>
          </a:p>
        </p:txBody>
      </p:sp>
      <p:sp>
        <p:nvSpPr>
          <p:cNvPr id="9" name="TextBox 8"/>
          <p:cNvSpPr txBox="1"/>
          <p:nvPr/>
        </p:nvSpPr>
        <p:spPr>
          <a:xfrm>
            <a:off x="5477537" y="1057499"/>
            <a:ext cx="3359318" cy="338554"/>
          </a:xfrm>
          <a:prstGeom prst="rect">
            <a:avLst/>
          </a:prstGeom>
          <a:noFill/>
        </p:spPr>
        <p:txBody>
          <a:bodyPr wrap="none" rtlCol="0">
            <a:spAutoFit/>
          </a:bodyPr>
          <a:lstStyle/>
          <a:p>
            <a:pPr defTabSz="914400"/>
            <a:r>
              <a:rPr lang="en-US" sz="1600" b="1" dirty="0" smtClean="0">
                <a:solidFill>
                  <a:srgbClr val="8064A2">
                    <a:lumMod val="75000"/>
                  </a:srgbClr>
                </a:solidFill>
              </a:rPr>
              <a:t>Daniel </a:t>
            </a:r>
            <a:r>
              <a:rPr lang="en-US" sz="1600" b="1" dirty="0" err="1" smtClean="0">
                <a:solidFill>
                  <a:srgbClr val="8064A2">
                    <a:lumMod val="75000"/>
                  </a:srgbClr>
                </a:solidFill>
              </a:rPr>
              <a:t>tiene</a:t>
            </a:r>
            <a:r>
              <a:rPr lang="en-US" sz="1600" b="1" dirty="0" smtClean="0">
                <a:solidFill>
                  <a:srgbClr val="8064A2">
                    <a:lumMod val="75000"/>
                  </a:srgbClr>
                </a:solidFill>
              </a:rPr>
              <a:t> </a:t>
            </a:r>
            <a:r>
              <a:rPr lang="en-US" sz="1600" b="1" dirty="0" err="1" smtClean="0">
                <a:solidFill>
                  <a:srgbClr val="8064A2">
                    <a:lumMod val="75000"/>
                  </a:srgbClr>
                </a:solidFill>
              </a:rPr>
              <a:t>visión</a:t>
            </a:r>
            <a:r>
              <a:rPr lang="en-US" sz="1600" b="1" dirty="0" smtClean="0">
                <a:solidFill>
                  <a:srgbClr val="8064A2">
                    <a:lumMod val="75000"/>
                  </a:srgbClr>
                </a:solidFill>
              </a:rPr>
              <a:t> </a:t>
            </a:r>
            <a:r>
              <a:rPr lang="en-US" sz="1600" b="1" dirty="0" err="1" smtClean="0">
                <a:solidFill>
                  <a:srgbClr val="8064A2">
                    <a:lumMod val="75000"/>
                  </a:srgbClr>
                </a:solidFill>
              </a:rPr>
              <a:t>en</a:t>
            </a:r>
            <a:r>
              <a:rPr lang="en-US" sz="1600" b="1" dirty="0" smtClean="0">
                <a:solidFill>
                  <a:srgbClr val="8064A2">
                    <a:lumMod val="75000"/>
                  </a:srgbClr>
                </a:solidFill>
              </a:rPr>
              <a:t> 3er </a:t>
            </a:r>
            <a:r>
              <a:rPr lang="en-US" sz="1600" b="1" dirty="0" err="1" smtClean="0">
                <a:solidFill>
                  <a:srgbClr val="8064A2">
                    <a:lumMod val="75000"/>
                  </a:srgbClr>
                </a:solidFill>
              </a:rPr>
              <a:t>año</a:t>
            </a:r>
            <a:r>
              <a:rPr lang="en-US" sz="1600" b="1" dirty="0" smtClean="0">
                <a:solidFill>
                  <a:srgbClr val="8064A2">
                    <a:lumMod val="75000"/>
                  </a:srgbClr>
                </a:solidFill>
              </a:rPr>
              <a:t> de </a:t>
            </a:r>
            <a:r>
              <a:rPr lang="en-US" sz="1600" b="1" dirty="0" err="1" smtClean="0">
                <a:solidFill>
                  <a:srgbClr val="8064A2">
                    <a:lumMod val="75000"/>
                  </a:srgbClr>
                </a:solidFill>
              </a:rPr>
              <a:t>Ciro</a:t>
            </a:r>
            <a:endParaRPr lang="en-US" sz="1600" b="1" dirty="0">
              <a:solidFill>
                <a:srgbClr val="8064A2">
                  <a:lumMod val="75000"/>
                </a:srgbClr>
              </a:solidFill>
            </a:endParaRPr>
          </a:p>
        </p:txBody>
      </p:sp>
      <p:sp>
        <p:nvSpPr>
          <p:cNvPr id="10" name="TextBox 9"/>
          <p:cNvSpPr txBox="1"/>
          <p:nvPr/>
        </p:nvSpPr>
        <p:spPr>
          <a:xfrm>
            <a:off x="5282430" y="2067372"/>
            <a:ext cx="2571538" cy="338554"/>
          </a:xfrm>
          <a:prstGeom prst="rect">
            <a:avLst/>
          </a:prstGeom>
          <a:noFill/>
        </p:spPr>
        <p:txBody>
          <a:bodyPr wrap="none" rtlCol="0">
            <a:spAutoFit/>
          </a:bodyPr>
          <a:lstStyle/>
          <a:p>
            <a:pPr defTabSz="914400"/>
            <a:r>
              <a:rPr lang="en-US" sz="1600" b="1" dirty="0" err="1" smtClean="0">
                <a:solidFill>
                  <a:srgbClr val="0070C0"/>
                </a:solidFill>
              </a:rPr>
              <a:t>Desanimó</a:t>
            </a:r>
            <a:r>
              <a:rPr lang="en-US" sz="1600" b="1" dirty="0" smtClean="0">
                <a:solidFill>
                  <a:srgbClr val="0070C0"/>
                </a:solidFill>
              </a:rPr>
              <a:t> al pueblo de </a:t>
            </a:r>
            <a:r>
              <a:rPr lang="en-US" sz="1600" b="1" dirty="0" err="1" smtClean="0">
                <a:solidFill>
                  <a:srgbClr val="0070C0"/>
                </a:solidFill>
              </a:rPr>
              <a:t>Judá</a:t>
            </a:r>
            <a:endParaRPr lang="en-US" sz="1600" b="1" dirty="0">
              <a:solidFill>
                <a:srgbClr val="0070C0"/>
              </a:solidFill>
            </a:endParaRPr>
          </a:p>
        </p:txBody>
      </p:sp>
      <p:sp>
        <p:nvSpPr>
          <p:cNvPr id="11" name="TextBox 10"/>
          <p:cNvSpPr txBox="1"/>
          <p:nvPr/>
        </p:nvSpPr>
        <p:spPr>
          <a:xfrm>
            <a:off x="5286172" y="3753165"/>
            <a:ext cx="2996718" cy="338554"/>
          </a:xfrm>
          <a:prstGeom prst="rect">
            <a:avLst/>
          </a:prstGeom>
          <a:noFill/>
        </p:spPr>
        <p:txBody>
          <a:bodyPr wrap="none" rtlCol="0">
            <a:spAutoFit/>
          </a:bodyPr>
          <a:lstStyle/>
          <a:p>
            <a:pPr defTabSz="914400"/>
            <a:r>
              <a:rPr lang="en-US" sz="1600" b="1" dirty="0" smtClean="0">
                <a:solidFill>
                  <a:srgbClr val="8064A2">
                    <a:lumMod val="75000"/>
                  </a:srgbClr>
                </a:solidFill>
              </a:rPr>
              <a:t>Ester </a:t>
            </a:r>
            <a:r>
              <a:rPr lang="en-US" sz="1600" b="1" dirty="0" err="1" smtClean="0">
                <a:solidFill>
                  <a:srgbClr val="8064A2">
                    <a:lumMod val="75000"/>
                  </a:srgbClr>
                </a:solidFill>
              </a:rPr>
              <a:t>hecha</a:t>
            </a:r>
            <a:r>
              <a:rPr lang="en-US" sz="1600" b="1" dirty="0" smtClean="0">
                <a:solidFill>
                  <a:srgbClr val="8064A2">
                    <a:lumMod val="75000"/>
                  </a:srgbClr>
                </a:solidFill>
              </a:rPr>
              <a:t> </a:t>
            </a:r>
            <a:r>
              <a:rPr lang="en-US" sz="1600" b="1" dirty="0" err="1" smtClean="0">
                <a:solidFill>
                  <a:srgbClr val="8064A2">
                    <a:lumMod val="75000"/>
                  </a:srgbClr>
                </a:solidFill>
              </a:rPr>
              <a:t>reina</a:t>
            </a:r>
            <a:r>
              <a:rPr lang="en-US" sz="1600" b="1" dirty="0">
                <a:solidFill>
                  <a:srgbClr val="8064A2">
                    <a:lumMod val="75000"/>
                  </a:srgbClr>
                </a:solidFill>
              </a:rPr>
              <a:t>/</a:t>
            </a:r>
            <a:r>
              <a:rPr lang="en-US" sz="1600" b="1" dirty="0" err="1" smtClean="0">
                <a:solidFill>
                  <a:srgbClr val="8064A2">
                    <a:lumMod val="75000"/>
                  </a:srgbClr>
                </a:solidFill>
              </a:rPr>
              <a:t>salva</a:t>
            </a:r>
            <a:r>
              <a:rPr lang="en-US" sz="1600" b="1" dirty="0" smtClean="0">
                <a:solidFill>
                  <a:srgbClr val="8064A2">
                    <a:lumMod val="75000"/>
                  </a:srgbClr>
                </a:solidFill>
              </a:rPr>
              <a:t> al pueblo</a:t>
            </a:r>
            <a:endParaRPr lang="en-US" sz="1600" b="1" dirty="0">
              <a:solidFill>
                <a:srgbClr val="8064A2">
                  <a:lumMod val="75000"/>
                </a:srgbClr>
              </a:solidFill>
            </a:endParaRPr>
          </a:p>
        </p:txBody>
      </p:sp>
      <p:sp>
        <p:nvSpPr>
          <p:cNvPr id="12" name="TextBox 11"/>
          <p:cNvSpPr txBox="1"/>
          <p:nvPr/>
        </p:nvSpPr>
        <p:spPr>
          <a:xfrm>
            <a:off x="5181605" y="2321372"/>
            <a:ext cx="4094967" cy="338554"/>
          </a:xfrm>
          <a:prstGeom prst="rect">
            <a:avLst/>
          </a:prstGeom>
          <a:noFill/>
        </p:spPr>
        <p:txBody>
          <a:bodyPr wrap="none" rtlCol="0">
            <a:spAutoFit/>
          </a:bodyPr>
          <a:lstStyle>
            <a:defPPr>
              <a:defRPr lang="en-US"/>
            </a:defPPr>
            <a:lvl1pPr>
              <a:defRPr sz="1600" b="1">
                <a:solidFill>
                  <a:srgbClr val="0070C0"/>
                </a:solidFill>
              </a:defRPr>
            </a:lvl1pPr>
          </a:lstStyle>
          <a:p>
            <a:pPr defTabSz="914400"/>
            <a:r>
              <a:rPr lang="en-US" dirty="0" err="1" smtClean="0"/>
              <a:t>Detuvo</a:t>
            </a:r>
            <a:r>
              <a:rPr lang="en-US" dirty="0" smtClean="0"/>
              <a:t> la </a:t>
            </a:r>
            <a:r>
              <a:rPr lang="en-US" dirty="0" err="1" smtClean="0"/>
              <a:t>obra</a:t>
            </a:r>
            <a:r>
              <a:rPr lang="en-US" dirty="0" smtClean="0"/>
              <a:t> </a:t>
            </a:r>
            <a:r>
              <a:rPr lang="en-US" dirty="0" err="1" smtClean="0"/>
              <a:t>en</a:t>
            </a:r>
            <a:r>
              <a:rPr lang="en-US" dirty="0" smtClean="0"/>
              <a:t> la casa de Dios </a:t>
            </a:r>
            <a:r>
              <a:rPr lang="en-US" dirty="0" err="1" smtClean="0"/>
              <a:t>en</a:t>
            </a:r>
            <a:r>
              <a:rPr lang="en-US" dirty="0" smtClean="0"/>
              <a:t> </a:t>
            </a:r>
            <a:r>
              <a:rPr lang="en-US" dirty="0" err="1" smtClean="0"/>
              <a:t>Jerusalén</a:t>
            </a:r>
            <a:endParaRPr lang="en-US" dirty="0"/>
          </a:p>
        </p:txBody>
      </p:sp>
      <p:sp>
        <p:nvSpPr>
          <p:cNvPr id="13" name="TextBox 12"/>
          <p:cNvSpPr txBox="1"/>
          <p:nvPr/>
        </p:nvSpPr>
        <p:spPr>
          <a:xfrm>
            <a:off x="4878437" y="2525928"/>
            <a:ext cx="4247060" cy="338554"/>
          </a:xfrm>
          <a:prstGeom prst="rect">
            <a:avLst/>
          </a:prstGeom>
          <a:noFill/>
        </p:spPr>
        <p:txBody>
          <a:bodyPr wrap="none" rtlCol="0">
            <a:spAutoFit/>
          </a:bodyPr>
          <a:lstStyle>
            <a:defPPr>
              <a:defRPr lang="en-US"/>
            </a:defPPr>
            <a:lvl1pPr>
              <a:defRPr sz="1600" b="1">
                <a:solidFill>
                  <a:srgbClr val="0070C0"/>
                </a:solidFill>
              </a:defRPr>
            </a:lvl1pPr>
          </a:lstStyle>
          <a:p>
            <a:pPr defTabSz="914400"/>
            <a:r>
              <a:rPr lang="es-ES" dirty="0" smtClean="0"/>
              <a:t>Continúa la obra en la casa de Dios en Jerusalén</a:t>
            </a:r>
            <a:endParaRPr lang="en-US" dirty="0"/>
          </a:p>
        </p:txBody>
      </p:sp>
      <p:sp>
        <p:nvSpPr>
          <p:cNvPr id="14" name="TextBox 13"/>
          <p:cNvSpPr txBox="1"/>
          <p:nvPr/>
        </p:nvSpPr>
        <p:spPr>
          <a:xfrm>
            <a:off x="5181600" y="2794000"/>
            <a:ext cx="1744388" cy="338554"/>
          </a:xfrm>
          <a:prstGeom prst="rect">
            <a:avLst/>
          </a:prstGeom>
          <a:noFill/>
        </p:spPr>
        <p:txBody>
          <a:bodyPr wrap="none" rtlCol="0">
            <a:spAutoFit/>
          </a:bodyPr>
          <a:lstStyle>
            <a:defPPr>
              <a:defRPr lang="en-US"/>
            </a:defPPr>
            <a:lvl1pPr>
              <a:defRPr sz="1600" b="1">
                <a:solidFill>
                  <a:srgbClr val="0070C0"/>
                </a:solidFill>
              </a:defRPr>
            </a:lvl1pPr>
          </a:lstStyle>
          <a:p>
            <a:pPr defTabSz="914400"/>
            <a:r>
              <a:rPr lang="en-US" dirty="0" err="1" smtClean="0"/>
              <a:t>Visiones</a:t>
            </a:r>
            <a:r>
              <a:rPr lang="en-US" dirty="0" smtClean="0"/>
              <a:t> del </a:t>
            </a:r>
            <a:r>
              <a:rPr lang="en-US" dirty="0" err="1" smtClean="0"/>
              <a:t>Señor</a:t>
            </a:r>
            <a:endParaRPr lang="en-US" dirty="0"/>
          </a:p>
        </p:txBody>
      </p:sp>
      <p:sp>
        <p:nvSpPr>
          <p:cNvPr id="16" name="TextBox 15"/>
          <p:cNvSpPr txBox="1"/>
          <p:nvPr/>
        </p:nvSpPr>
        <p:spPr>
          <a:xfrm>
            <a:off x="4922707" y="3513861"/>
            <a:ext cx="3623108" cy="338554"/>
          </a:xfrm>
          <a:prstGeom prst="rect">
            <a:avLst/>
          </a:prstGeom>
          <a:noFill/>
        </p:spPr>
        <p:txBody>
          <a:bodyPr wrap="none" rtlCol="0">
            <a:spAutoFit/>
          </a:bodyPr>
          <a:lstStyle>
            <a:defPPr>
              <a:defRPr lang="en-US"/>
            </a:defPPr>
            <a:lvl1pPr>
              <a:defRPr sz="1600" b="1">
                <a:solidFill>
                  <a:srgbClr val="0070C0"/>
                </a:solidFill>
              </a:defRPr>
            </a:lvl1pPr>
          </a:lstStyle>
          <a:p>
            <a:pPr defTabSz="914400"/>
            <a:r>
              <a:rPr lang="en-US" dirty="0" err="1" smtClean="0"/>
              <a:t>Habitantes</a:t>
            </a:r>
            <a:r>
              <a:rPr lang="en-US" dirty="0" smtClean="0"/>
              <a:t> de </a:t>
            </a:r>
            <a:r>
              <a:rPr lang="en-US" dirty="0" err="1" smtClean="0"/>
              <a:t>Judá</a:t>
            </a:r>
            <a:r>
              <a:rPr lang="en-US" dirty="0" smtClean="0"/>
              <a:t> y </a:t>
            </a:r>
            <a:r>
              <a:rPr lang="en-US" dirty="0" err="1" smtClean="0"/>
              <a:t>Jerusalén</a:t>
            </a:r>
            <a:r>
              <a:rPr lang="en-US" dirty="0" smtClean="0"/>
              <a:t> </a:t>
            </a:r>
            <a:r>
              <a:rPr lang="en-US" dirty="0" err="1" smtClean="0"/>
              <a:t>acusados</a:t>
            </a:r>
            <a:endParaRPr lang="en-US" dirty="0"/>
          </a:p>
        </p:txBody>
      </p:sp>
      <p:sp>
        <p:nvSpPr>
          <p:cNvPr id="17" name="TextBox 16"/>
          <p:cNvSpPr txBox="1"/>
          <p:nvPr/>
        </p:nvSpPr>
        <p:spPr>
          <a:xfrm>
            <a:off x="5116440" y="4966622"/>
            <a:ext cx="3297056" cy="338554"/>
          </a:xfrm>
          <a:prstGeom prst="rect">
            <a:avLst/>
          </a:prstGeom>
          <a:noFill/>
        </p:spPr>
        <p:txBody>
          <a:bodyPr wrap="none" rtlCol="0">
            <a:spAutoFit/>
          </a:bodyPr>
          <a:lstStyle>
            <a:defPPr>
              <a:defRPr lang="en-US"/>
            </a:defPPr>
            <a:lvl1pPr>
              <a:defRPr sz="1600" b="1">
                <a:solidFill>
                  <a:srgbClr val="0070C0"/>
                </a:solidFill>
              </a:defRPr>
            </a:lvl1pPr>
          </a:lstStyle>
          <a:p>
            <a:pPr defTabSz="914400"/>
            <a:r>
              <a:rPr lang="en-US" dirty="0" err="1" smtClean="0"/>
              <a:t>Permítame</a:t>
            </a:r>
            <a:r>
              <a:rPr lang="en-US" dirty="0" smtClean="0"/>
              <a:t> </a:t>
            </a:r>
            <a:r>
              <a:rPr lang="en-US" dirty="0" err="1" smtClean="0"/>
              <a:t>ir</a:t>
            </a:r>
            <a:r>
              <a:rPr lang="en-US" dirty="0" smtClean="0"/>
              <a:t> y </a:t>
            </a:r>
            <a:r>
              <a:rPr lang="en-US" dirty="0" err="1" smtClean="0"/>
              <a:t>reconstruir</a:t>
            </a:r>
            <a:r>
              <a:rPr lang="en-US" dirty="0" smtClean="0"/>
              <a:t> </a:t>
            </a:r>
            <a:r>
              <a:rPr lang="en-US" dirty="0" err="1" smtClean="0"/>
              <a:t>los</a:t>
            </a:r>
            <a:r>
              <a:rPr lang="en-US" dirty="0" smtClean="0"/>
              <a:t> </a:t>
            </a:r>
            <a:r>
              <a:rPr lang="en-US" dirty="0" err="1" smtClean="0"/>
              <a:t>muros</a:t>
            </a:r>
            <a:endParaRPr lang="en-US" dirty="0"/>
          </a:p>
        </p:txBody>
      </p:sp>
      <p:sp>
        <p:nvSpPr>
          <p:cNvPr id="4" name="Rectangle 1"/>
          <p:cNvSpPr>
            <a:spLocks noChangeArrowheads="1"/>
          </p:cNvSpPr>
          <p:nvPr/>
        </p:nvSpPr>
        <p:spPr bwMode="auto">
          <a:xfrm>
            <a:off x="-2532199" y="1198020"/>
            <a:ext cx="18935974"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
            </a:r>
            <a:br>
              <a:rPr kumimoji="0" lang="en-US" altLang="en-US" sz="1100" b="1" i="0" u="none" strike="noStrike" cap="none" normalizeH="0" baseline="0" smtClean="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br>
            <a:endParaRPr kumimoji="0" lang="en-US" altLang="en-US"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97546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5926" y="1602161"/>
            <a:ext cx="7772400" cy="1225021"/>
          </a:xfrm>
          <a:noFill/>
        </p:spPr>
        <p:txBody>
          <a:bodyPr>
            <a:normAutofit/>
          </a:bodyPr>
          <a:lstStyle/>
          <a:p>
            <a:pPr rtl="0"/>
            <a:r>
              <a:rPr lang="en-US" sz="5400" dirty="0" err="1">
                <a:solidFill>
                  <a:srgbClr val="0000CC"/>
                </a:solidFill>
              </a:rPr>
              <a:t>E</a:t>
            </a:r>
            <a:r>
              <a:rPr lang="en-US" sz="5400" dirty="0" err="1" smtClean="0">
                <a:solidFill>
                  <a:srgbClr val="0000CC"/>
                </a:solidFill>
              </a:rPr>
              <a:t>studio</a:t>
            </a:r>
            <a:r>
              <a:rPr lang="en-US" sz="5400" dirty="0" smtClean="0">
                <a:solidFill>
                  <a:srgbClr val="0000CC"/>
                </a:solidFill>
              </a:rPr>
              <a:t> </a:t>
            </a:r>
            <a:r>
              <a:rPr lang="en-US" sz="5400" dirty="0">
                <a:solidFill>
                  <a:srgbClr val="0000CC"/>
                </a:solidFill>
              </a:rPr>
              <a:t>de </a:t>
            </a:r>
            <a:r>
              <a:rPr lang="en-US" sz="5400" dirty="0" smtClean="0">
                <a:solidFill>
                  <a:srgbClr val="0000CC"/>
                </a:solidFill>
              </a:rPr>
              <a:t>Daniel</a:t>
            </a:r>
            <a:endParaRPr lang="en-US" sz="5400" dirty="0">
              <a:solidFill>
                <a:srgbClr val="0000CC"/>
              </a:solidFill>
            </a:endParaRPr>
          </a:p>
        </p:txBody>
      </p:sp>
      <p:sp>
        <p:nvSpPr>
          <p:cNvPr id="3" name="Subtitle 2"/>
          <p:cNvSpPr>
            <a:spLocks noGrp="1"/>
          </p:cNvSpPr>
          <p:nvPr>
            <p:ph type="subTitle" idx="1"/>
          </p:nvPr>
        </p:nvSpPr>
        <p:spPr/>
        <p:txBody>
          <a:bodyPr/>
          <a:lstStyle/>
          <a:p>
            <a:pPr rtl="0"/>
            <a:r>
              <a:rPr lang="en-US" dirty="0" smtClean="0"/>
              <a:t>Lección 12 – </a:t>
            </a:r>
            <a:r>
              <a:rPr lang="en-US" dirty="0" err="1" smtClean="0"/>
              <a:t>Capítuloss</a:t>
            </a:r>
            <a:r>
              <a:rPr lang="en-US" dirty="0" smtClean="0"/>
              <a:t> 11 y 12</a:t>
            </a:r>
          </a:p>
          <a:p>
            <a:pPr rtl="0"/>
            <a:r>
              <a:rPr lang="en-US" dirty="0" smtClean="0"/>
              <a:t>2016</a:t>
            </a:r>
            <a:endParaRPr lang="en-US" dirty="0"/>
          </a:p>
        </p:txBody>
      </p:sp>
    </p:spTree>
    <p:extLst>
      <p:ext uri="{BB962C8B-B14F-4D97-AF65-F5344CB8AC3E}">
        <p14:creationId xmlns:p14="http://schemas.microsoft.com/office/powerpoint/2010/main" val="11613844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26" y="3"/>
            <a:ext cx="9144000" cy="1190625"/>
          </a:xfrm>
          <a:prstGeom prst="rect">
            <a:avLst/>
          </a:prstGeom>
        </p:spPr>
      </p:pic>
      <p:sp>
        <p:nvSpPr>
          <p:cNvPr id="2" name="Title 1"/>
          <p:cNvSpPr>
            <a:spLocks noGrp="1"/>
          </p:cNvSpPr>
          <p:nvPr>
            <p:ph type="title"/>
          </p:nvPr>
        </p:nvSpPr>
        <p:spPr>
          <a:xfrm>
            <a:off x="419100" y="290439"/>
            <a:ext cx="8229600" cy="647435"/>
          </a:xfrm>
        </p:spPr>
        <p:txBody>
          <a:bodyPr>
            <a:noAutofit/>
          </a:bodyPr>
          <a:lstStyle/>
          <a:p>
            <a:r>
              <a:rPr lang="en-US" sz="4000" b="1" dirty="0" smtClean="0">
                <a:solidFill>
                  <a:srgbClr val="FFFF00"/>
                </a:solidFill>
                <a:effectLst>
                  <a:outerShdw blurRad="38100" dist="38100" dir="2700000" algn="tl">
                    <a:srgbClr val="000000">
                      <a:alpha val="43137"/>
                    </a:srgbClr>
                  </a:outerShdw>
                </a:effectLst>
              </a:rPr>
              <a:t>A.  </a:t>
            </a:r>
            <a:r>
              <a:rPr lang="en-US" sz="4000" b="1" dirty="0" err="1" smtClean="0">
                <a:solidFill>
                  <a:srgbClr val="FFFF00"/>
                </a:solidFill>
                <a:effectLst>
                  <a:outerShdw blurRad="38100" dist="38100" dir="2700000" algn="tl">
                    <a:srgbClr val="000000">
                      <a:alpha val="43137"/>
                    </a:srgbClr>
                  </a:outerShdw>
                </a:effectLst>
              </a:rPr>
              <a:t>Información</a:t>
            </a:r>
            <a:r>
              <a:rPr lang="en-US" sz="4000" b="1" dirty="0" smtClean="0">
                <a:solidFill>
                  <a:srgbClr val="FFFF00"/>
                </a:solidFill>
                <a:effectLst>
                  <a:outerShdw blurRad="38100" dist="38100" dir="2700000" algn="tl">
                    <a:srgbClr val="000000">
                      <a:alpha val="43137"/>
                    </a:srgbClr>
                  </a:outerShdw>
                </a:effectLst>
              </a:rPr>
              <a:t> personal </a:t>
            </a:r>
            <a:r>
              <a:rPr lang="en-US" sz="4000" b="1" dirty="0" err="1" smtClean="0">
                <a:solidFill>
                  <a:srgbClr val="FFFF00"/>
                </a:solidFill>
                <a:effectLst>
                  <a:outerShdw blurRad="38100" dist="38100" dir="2700000" algn="tl">
                    <a:srgbClr val="000000">
                      <a:alpha val="43137"/>
                    </a:srgbClr>
                  </a:outerShdw>
                </a:effectLst>
              </a:rPr>
              <a:t>sobre</a:t>
            </a:r>
            <a:r>
              <a:rPr lang="en-US" sz="4000" b="1" dirty="0" smtClean="0">
                <a:solidFill>
                  <a:srgbClr val="FFFF00"/>
                </a:solidFill>
                <a:effectLst>
                  <a:outerShdw blurRad="38100" dist="38100" dir="2700000" algn="tl">
                    <a:srgbClr val="000000">
                      <a:alpha val="43137"/>
                    </a:srgbClr>
                  </a:outerShdw>
                </a:effectLst>
              </a:rPr>
              <a:t> Daniel</a:t>
            </a:r>
            <a:endParaRPr lang="en-US" sz="4000" b="1"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76200" y="1304924"/>
            <a:ext cx="8915400" cy="4219575"/>
          </a:xfrm>
        </p:spPr>
        <p:txBody>
          <a:bodyPr>
            <a:normAutofit fontScale="92500" lnSpcReduction="10000"/>
          </a:bodyPr>
          <a:lstStyle/>
          <a:p>
            <a:r>
              <a:rPr lang="en-US" dirty="0" smtClean="0"/>
              <a:t>Daniel:  “</a:t>
            </a:r>
            <a:r>
              <a:rPr lang="en-US" b="1" dirty="0" smtClean="0">
                <a:solidFill>
                  <a:srgbClr val="0000CC"/>
                </a:solidFill>
              </a:rPr>
              <a:t>Dios </a:t>
            </a:r>
            <a:r>
              <a:rPr lang="en-US" b="1" dirty="0" err="1" smtClean="0">
                <a:solidFill>
                  <a:srgbClr val="0000CC"/>
                </a:solidFill>
              </a:rPr>
              <a:t>es</a:t>
            </a:r>
            <a:r>
              <a:rPr lang="en-US" b="1" dirty="0" smtClean="0">
                <a:solidFill>
                  <a:srgbClr val="0000CC"/>
                </a:solidFill>
              </a:rPr>
              <a:t> mi </a:t>
            </a:r>
            <a:r>
              <a:rPr lang="en-US" b="1" dirty="0" err="1" smtClean="0">
                <a:solidFill>
                  <a:srgbClr val="0000CC"/>
                </a:solidFill>
              </a:rPr>
              <a:t>Juez</a:t>
            </a:r>
            <a:r>
              <a:rPr lang="en-US" dirty="0" smtClean="0"/>
              <a:t>”</a:t>
            </a:r>
          </a:p>
          <a:p>
            <a:r>
              <a:rPr lang="en-US" dirty="0" err="1" smtClean="0"/>
              <a:t>Vivió</a:t>
            </a:r>
            <a:r>
              <a:rPr lang="en-US" dirty="0" smtClean="0"/>
              <a:t> </a:t>
            </a:r>
            <a:r>
              <a:rPr lang="en-US" dirty="0" err="1" smtClean="0"/>
              <a:t>durante</a:t>
            </a:r>
            <a:r>
              <a:rPr lang="en-US" dirty="0" smtClean="0"/>
              <a:t> </a:t>
            </a:r>
            <a:r>
              <a:rPr lang="en-US" dirty="0" err="1" smtClean="0"/>
              <a:t>los</a:t>
            </a:r>
            <a:r>
              <a:rPr lang="en-US" dirty="0" smtClean="0"/>
              <a:t> </a:t>
            </a:r>
            <a:r>
              <a:rPr lang="en-US" dirty="0" err="1" smtClean="0"/>
              <a:t>imperios</a:t>
            </a:r>
            <a:r>
              <a:rPr lang="en-US" dirty="0" smtClean="0"/>
              <a:t> </a:t>
            </a:r>
            <a:r>
              <a:rPr lang="en-US" b="1" dirty="0" err="1" smtClean="0">
                <a:solidFill>
                  <a:srgbClr val="0000CC"/>
                </a:solidFill>
              </a:rPr>
              <a:t>Babilónico</a:t>
            </a:r>
            <a:r>
              <a:rPr lang="en-US" dirty="0" smtClean="0"/>
              <a:t> y </a:t>
            </a:r>
            <a:r>
              <a:rPr lang="en-US" b="1" dirty="0" err="1" smtClean="0">
                <a:solidFill>
                  <a:srgbClr val="0000CC"/>
                </a:solidFill>
              </a:rPr>
              <a:t>Medo-Persa</a:t>
            </a:r>
            <a:endParaRPr lang="en-US" dirty="0" smtClean="0"/>
          </a:p>
          <a:p>
            <a:r>
              <a:rPr lang="en-US" dirty="0" err="1"/>
              <a:t>L</a:t>
            </a:r>
            <a:r>
              <a:rPr lang="en-US" dirty="0" err="1" smtClean="0"/>
              <a:t>ibro</a:t>
            </a:r>
            <a:r>
              <a:rPr lang="en-US" dirty="0" smtClean="0"/>
              <a:t> </a:t>
            </a:r>
            <a:r>
              <a:rPr lang="en-US" dirty="0" err="1" smtClean="0"/>
              <a:t>abarca</a:t>
            </a:r>
            <a:r>
              <a:rPr lang="en-US" dirty="0" smtClean="0"/>
              <a:t> </a:t>
            </a:r>
            <a:r>
              <a:rPr lang="en-US" b="1" dirty="0" smtClean="0">
                <a:solidFill>
                  <a:srgbClr val="0000CC"/>
                </a:solidFill>
              </a:rPr>
              <a:t>70</a:t>
            </a:r>
            <a:r>
              <a:rPr lang="en-US" dirty="0" smtClean="0"/>
              <a:t> </a:t>
            </a:r>
            <a:r>
              <a:rPr lang="en-US" dirty="0" err="1" smtClean="0"/>
              <a:t>años</a:t>
            </a:r>
            <a:r>
              <a:rPr lang="en-US" dirty="0" smtClean="0"/>
              <a:t> de la </a:t>
            </a:r>
            <a:r>
              <a:rPr lang="en-US" dirty="0" err="1" smtClean="0"/>
              <a:t>vida</a:t>
            </a:r>
            <a:r>
              <a:rPr lang="en-US" dirty="0" smtClean="0"/>
              <a:t> de Daniel (606-536 </a:t>
            </a:r>
            <a:r>
              <a:rPr lang="en-US" dirty="0" err="1" smtClean="0"/>
              <a:t>aC</a:t>
            </a:r>
            <a:r>
              <a:rPr lang="en-US" dirty="0" smtClean="0"/>
              <a:t>)</a:t>
            </a:r>
          </a:p>
          <a:p>
            <a:r>
              <a:rPr lang="en-US" dirty="0" smtClean="0"/>
              <a:t>La </a:t>
            </a:r>
            <a:r>
              <a:rPr lang="en-US" dirty="0" err="1" smtClean="0"/>
              <a:t>obra</a:t>
            </a:r>
            <a:r>
              <a:rPr lang="en-US" dirty="0" smtClean="0"/>
              <a:t> de Daniel era </a:t>
            </a:r>
            <a:r>
              <a:rPr lang="en-US" dirty="0" err="1" smtClean="0"/>
              <a:t>principalmente</a:t>
            </a:r>
            <a:r>
              <a:rPr lang="en-US" dirty="0" smtClean="0"/>
              <a:t> </a:t>
            </a:r>
            <a:r>
              <a:rPr lang="en-US" dirty="0" err="1" smtClean="0"/>
              <a:t>en</a:t>
            </a:r>
            <a:r>
              <a:rPr lang="en-US" dirty="0" smtClean="0"/>
              <a:t> </a:t>
            </a:r>
            <a:r>
              <a:rPr lang="en-US" b="1" dirty="0" err="1" smtClean="0">
                <a:solidFill>
                  <a:srgbClr val="0000CC"/>
                </a:solidFill>
              </a:rPr>
              <a:t>Babilonia</a:t>
            </a:r>
            <a:endParaRPr lang="en-US" b="1" dirty="0" smtClean="0">
              <a:solidFill>
                <a:srgbClr val="0000CC"/>
              </a:solidFill>
            </a:endParaRPr>
          </a:p>
          <a:p>
            <a:r>
              <a:rPr lang="en-US" dirty="0" err="1" smtClean="0"/>
              <a:t>Profetas</a:t>
            </a:r>
            <a:r>
              <a:rPr lang="en-US" dirty="0" smtClean="0"/>
              <a:t> </a:t>
            </a:r>
            <a:r>
              <a:rPr lang="en-US" dirty="0" err="1" smtClean="0"/>
              <a:t>contemporáneos</a:t>
            </a:r>
            <a:r>
              <a:rPr lang="en-US" dirty="0" smtClean="0"/>
              <a:t>: </a:t>
            </a:r>
            <a:r>
              <a:rPr lang="en-US" b="1" dirty="0" err="1" smtClean="0">
                <a:solidFill>
                  <a:srgbClr val="0000CC"/>
                </a:solidFill>
              </a:rPr>
              <a:t>Jeremías</a:t>
            </a:r>
            <a:r>
              <a:rPr lang="en-US" dirty="0" smtClean="0"/>
              <a:t> y </a:t>
            </a:r>
            <a:r>
              <a:rPr lang="en-US" b="1" dirty="0" smtClean="0">
                <a:solidFill>
                  <a:srgbClr val="0000CC"/>
                </a:solidFill>
              </a:rPr>
              <a:t>Ezequiel</a:t>
            </a:r>
          </a:p>
          <a:p>
            <a:pPr lvl="1"/>
            <a:r>
              <a:rPr lang="en-US" dirty="0" err="1" smtClean="0"/>
              <a:t>Jeremías</a:t>
            </a:r>
            <a:r>
              <a:rPr lang="en-US" dirty="0" smtClean="0"/>
              <a:t> se </a:t>
            </a:r>
            <a:r>
              <a:rPr lang="en-US" dirty="0" err="1" smtClean="0"/>
              <a:t>quedó</a:t>
            </a:r>
            <a:r>
              <a:rPr lang="en-US" dirty="0" smtClean="0"/>
              <a:t> </a:t>
            </a:r>
            <a:r>
              <a:rPr lang="en-US" dirty="0" err="1" smtClean="0"/>
              <a:t>en</a:t>
            </a:r>
            <a:r>
              <a:rPr lang="en-US" dirty="0" smtClean="0"/>
              <a:t> </a:t>
            </a:r>
            <a:r>
              <a:rPr lang="en-US" b="1" dirty="0" err="1" smtClean="0">
                <a:solidFill>
                  <a:srgbClr val="0000CC"/>
                </a:solidFill>
              </a:rPr>
              <a:t>Jerusalén</a:t>
            </a:r>
            <a:endParaRPr lang="en-US" b="1" dirty="0" smtClean="0">
              <a:solidFill>
                <a:srgbClr val="0000CC"/>
              </a:solidFill>
            </a:endParaRPr>
          </a:p>
          <a:p>
            <a:pPr lvl="1"/>
            <a:r>
              <a:rPr lang="en-US" dirty="0" smtClean="0"/>
              <a:t>Ezequiel </a:t>
            </a:r>
            <a:r>
              <a:rPr lang="en-US" dirty="0" err="1" smtClean="0"/>
              <a:t>profetizó</a:t>
            </a:r>
            <a:r>
              <a:rPr lang="en-US" dirty="0" smtClean="0"/>
              <a:t> </a:t>
            </a:r>
            <a:r>
              <a:rPr lang="en-US" dirty="0" err="1" smtClean="0"/>
              <a:t>en</a:t>
            </a:r>
            <a:r>
              <a:rPr lang="en-US" dirty="0" smtClean="0"/>
              <a:t> </a:t>
            </a:r>
            <a:r>
              <a:rPr lang="en-US" b="1" dirty="0" err="1" smtClean="0">
                <a:solidFill>
                  <a:srgbClr val="0000CC"/>
                </a:solidFill>
              </a:rPr>
              <a:t>Babilonia</a:t>
            </a:r>
            <a:r>
              <a:rPr lang="en-US" b="1" dirty="0" smtClean="0">
                <a:solidFill>
                  <a:srgbClr val="0000CC"/>
                </a:solidFill>
              </a:rPr>
              <a:t> </a:t>
            </a:r>
          </a:p>
          <a:p>
            <a:r>
              <a:rPr lang="en-US" dirty="0" err="1" smtClean="0"/>
              <a:t>Clase</a:t>
            </a:r>
            <a:r>
              <a:rPr lang="en-US" dirty="0" smtClean="0"/>
              <a:t> de Daniel:  “</a:t>
            </a:r>
            <a:r>
              <a:rPr lang="en-US" dirty="0" err="1" smtClean="0"/>
              <a:t>familia</a:t>
            </a:r>
            <a:r>
              <a:rPr lang="en-US" dirty="0" smtClean="0"/>
              <a:t> real” y “de </a:t>
            </a:r>
            <a:r>
              <a:rPr lang="en-US" dirty="0" err="1" smtClean="0"/>
              <a:t>los</a:t>
            </a:r>
            <a:r>
              <a:rPr lang="en-US" dirty="0" smtClean="0"/>
              <a:t> nobles”</a:t>
            </a:r>
          </a:p>
        </p:txBody>
      </p:sp>
    </p:spTree>
    <p:extLst>
      <p:ext uri="{BB962C8B-B14F-4D97-AF65-F5344CB8AC3E}">
        <p14:creationId xmlns:p14="http://schemas.microsoft.com/office/powerpoint/2010/main" val="1396320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solidFill>
                  <a:srgbClr val="FFFF00"/>
                </a:solidFill>
              </a:rPr>
              <a:t>D.  </a:t>
            </a:r>
            <a:r>
              <a:rPr lang="en-US" b="1" dirty="0" err="1" smtClean="0">
                <a:solidFill>
                  <a:srgbClr val="FFFF00"/>
                </a:solidFill>
              </a:rPr>
              <a:t>Personajes</a:t>
            </a:r>
            <a:r>
              <a:rPr lang="en-US" b="1" dirty="0" smtClean="0">
                <a:solidFill>
                  <a:srgbClr val="FFFF00"/>
                </a:solidFill>
              </a:rPr>
              <a:t> </a:t>
            </a:r>
            <a:r>
              <a:rPr lang="en-US" b="1" dirty="0" err="1" smtClean="0">
                <a:solidFill>
                  <a:srgbClr val="FFFF00"/>
                </a:solidFill>
              </a:rPr>
              <a:t>en</a:t>
            </a:r>
            <a:r>
              <a:rPr lang="en-US" b="1" dirty="0" smtClean="0">
                <a:solidFill>
                  <a:srgbClr val="FFFF00"/>
                </a:solidFill>
              </a:rPr>
              <a:t> Daniel</a:t>
            </a:r>
            <a:endParaRPr lang="en-US" b="1" dirty="0">
              <a:solidFill>
                <a:srgbClr val="FFFF00"/>
              </a:solidFill>
            </a:endParaRPr>
          </a:p>
        </p:txBody>
      </p:sp>
      <p:sp>
        <p:nvSpPr>
          <p:cNvPr id="3" name="TextBox 2"/>
          <p:cNvSpPr txBox="1"/>
          <p:nvPr/>
        </p:nvSpPr>
        <p:spPr>
          <a:xfrm>
            <a:off x="1319141" y="1801088"/>
            <a:ext cx="949299" cy="369332"/>
          </a:xfrm>
          <a:prstGeom prst="rect">
            <a:avLst/>
          </a:prstGeom>
          <a:noFill/>
        </p:spPr>
        <p:txBody>
          <a:bodyPr wrap="none" rtlCol="0">
            <a:spAutoFit/>
          </a:bodyPr>
          <a:lstStyle/>
          <a:p>
            <a:r>
              <a:rPr lang="en-US" dirty="0" err="1" smtClean="0">
                <a:solidFill>
                  <a:prstClr val="black"/>
                </a:solidFill>
                <a:latin typeface="Arial" panose="020B0604020202020204" pitchFamily="34" charset="0"/>
                <a:cs typeface="Arial" panose="020B0604020202020204" pitchFamily="34" charset="0"/>
              </a:rPr>
              <a:t>Daniel</a:t>
            </a:r>
            <a:r>
              <a:rPr lang="en-US" baseline="30000" dirty="0" err="1" smtClean="0">
                <a:solidFill>
                  <a:prstClr val="black"/>
                </a:solidFill>
                <a:latin typeface="Arial" panose="020B0604020202020204" pitchFamily="34" charset="0"/>
                <a:cs typeface="Arial" panose="020B0604020202020204" pitchFamily="34" charset="0"/>
              </a:rPr>
              <a:t>H</a:t>
            </a:r>
            <a:endParaRPr lang="en-US" baseline="30000" dirty="0">
              <a:solidFill>
                <a:prstClr val="black"/>
              </a:solidFill>
              <a:latin typeface="Arial" panose="020B0604020202020204" pitchFamily="34" charset="0"/>
              <a:cs typeface="Arial" panose="020B0604020202020204" pitchFamily="34" charset="0"/>
            </a:endParaRPr>
          </a:p>
        </p:txBody>
      </p:sp>
      <p:sp>
        <p:nvSpPr>
          <p:cNvPr id="7" name="Rectangle 6"/>
          <p:cNvSpPr/>
          <p:nvPr/>
        </p:nvSpPr>
        <p:spPr>
          <a:xfrm>
            <a:off x="4975191" y="2153400"/>
            <a:ext cx="1141659" cy="369332"/>
          </a:xfrm>
          <a:prstGeom prst="rect">
            <a:avLst/>
          </a:prstGeom>
        </p:spPr>
        <p:txBody>
          <a:bodyPr wrap="none">
            <a:spAutoFit/>
          </a:bodyPr>
          <a:lstStyle/>
          <a:p>
            <a:r>
              <a:rPr lang="en-US" dirty="0" err="1" smtClean="0">
                <a:solidFill>
                  <a:prstClr val="black"/>
                </a:solidFill>
                <a:latin typeface="Arial" panose="020B0604020202020204" pitchFamily="34" charset="0"/>
                <a:cs typeface="Arial" panose="020B0604020202020204" pitchFamily="34" charset="0"/>
              </a:rPr>
              <a:t>Ananías</a:t>
            </a:r>
            <a:r>
              <a:rPr lang="en-US" baseline="30000" dirty="0" err="1" smtClean="0">
                <a:solidFill>
                  <a:prstClr val="black"/>
                </a:solidFill>
                <a:latin typeface="Arial" panose="020B0604020202020204" pitchFamily="34" charset="0"/>
                <a:cs typeface="Arial" panose="020B0604020202020204" pitchFamily="34" charset="0"/>
              </a:rPr>
              <a:t>H</a:t>
            </a:r>
            <a:endParaRPr lang="en-US" baseline="30000" dirty="0">
              <a:solidFill>
                <a:prstClr val="black"/>
              </a:solidFill>
              <a:latin typeface="Arial" panose="020B0604020202020204" pitchFamily="34" charset="0"/>
              <a:cs typeface="Arial" panose="020B0604020202020204" pitchFamily="34" charset="0"/>
            </a:endParaRPr>
          </a:p>
        </p:txBody>
      </p:sp>
      <p:sp>
        <p:nvSpPr>
          <p:cNvPr id="9" name="Rectangle 8"/>
          <p:cNvSpPr/>
          <p:nvPr/>
        </p:nvSpPr>
        <p:spPr>
          <a:xfrm>
            <a:off x="4975207" y="2508954"/>
            <a:ext cx="962123" cy="369332"/>
          </a:xfrm>
          <a:prstGeom prst="rect">
            <a:avLst/>
          </a:prstGeom>
        </p:spPr>
        <p:txBody>
          <a:bodyPr wrap="none">
            <a:spAutoFit/>
          </a:bodyPr>
          <a:lstStyle/>
          <a:p>
            <a:r>
              <a:rPr lang="en-US" dirty="0" err="1" smtClean="0">
                <a:solidFill>
                  <a:prstClr val="black"/>
                </a:solidFill>
                <a:latin typeface="Arial" panose="020B0604020202020204" pitchFamily="34" charset="0"/>
                <a:cs typeface="Arial" panose="020B0604020202020204" pitchFamily="34" charset="0"/>
              </a:rPr>
              <a:t>Misael</a:t>
            </a:r>
            <a:r>
              <a:rPr lang="en-US" baseline="30000" dirty="0" err="1" smtClean="0">
                <a:solidFill>
                  <a:prstClr val="black"/>
                </a:solidFill>
                <a:latin typeface="Arial" panose="020B0604020202020204" pitchFamily="34" charset="0"/>
                <a:cs typeface="Arial" panose="020B0604020202020204" pitchFamily="34" charset="0"/>
              </a:rPr>
              <a:t>H</a:t>
            </a:r>
            <a:endParaRPr lang="en-US" dirty="0">
              <a:solidFill>
                <a:prstClr val="black"/>
              </a:solidFill>
              <a:latin typeface="Arial" panose="020B0604020202020204" pitchFamily="34" charset="0"/>
              <a:cs typeface="Arial" panose="020B0604020202020204" pitchFamily="34" charset="0"/>
            </a:endParaRPr>
          </a:p>
        </p:txBody>
      </p:sp>
      <p:sp>
        <p:nvSpPr>
          <p:cNvPr id="10" name="Rectangle 9"/>
          <p:cNvSpPr/>
          <p:nvPr/>
        </p:nvSpPr>
        <p:spPr>
          <a:xfrm>
            <a:off x="4975184" y="2838404"/>
            <a:ext cx="1077539" cy="369332"/>
          </a:xfrm>
          <a:prstGeom prst="rect">
            <a:avLst/>
          </a:prstGeom>
        </p:spPr>
        <p:txBody>
          <a:bodyPr wrap="none">
            <a:spAutoFit/>
          </a:bodyPr>
          <a:lstStyle/>
          <a:p>
            <a:r>
              <a:rPr lang="en-US" dirty="0" err="1" smtClean="0">
                <a:solidFill>
                  <a:prstClr val="black"/>
                </a:solidFill>
                <a:latin typeface="Arial" panose="020B0604020202020204" pitchFamily="34" charset="0"/>
                <a:cs typeface="Arial" panose="020B0604020202020204" pitchFamily="34" charset="0"/>
              </a:rPr>
              <a:t>Azarías</a:t>
            </a:r>
            <a:r>
              <a:rPr lang="en-US" baseline="30000" dirty="0" err="1" smtClean="0">
                <a:solidFill>
                  <a:prstClr val="black"/>
                </a:solidFill>
                <a:latin typeface="Arial" panose="020B0604020202020204" pitchFamily="34" charset="0"/>
                <a:cs typeface="Arial" panose="020B0604020202020204" pitchFamily="34" charset="0"/>
              </a:rPr>
              <a:t>H</a:t>
            </a:r>
            <a:endParaRPr lang="en-US" dirty="0">
              <a:solidFill>
                <a:prstClr val="black"/>
              </a:solidFill>
              <a:latin typeface="Arial" panose="020B0604020202020204" pitchFamily="34" charset="0"/>
              <a:cs typeface="Arial" panose="020B0604020202020204" pitchFamily="34" charset="0"/>
            </a:endParaRPr>
          </a:p>
        </p:txBody>
      </p:sp>
      <p:sp>
        <p:nvSpPr>
          <p:cNvPr id="11" name="Rectangle 10"/>
          <p:cNvSpPr/>
          <p:nvPr/>
        </p:nvSpPr>
        <p:spPr>
          <a:xfrm>
            <a:off x="2795995" y="1801088"/>
            <a:ext cx="1770742" cy="369332"/>
          </a:xfrm>
          <a:prstGeom prst="rect">
            <a:avLst/>
          </a:prstGeom>
        </p:spPr>
        <p:txBody>
          <a:bodyPr wrap="none">
            <a:spAutoFit/>
          </a:bodyPr>
          <a:lstStyle/>
          <a:p>
            <a:pPr algn="ctr"/>
            <a:r>
              <a:rPr lang="en-US" i="1" dirty="0" smtClean="0">
                <a:solidFill>
                  <a:prstClr val="black"/>
                </a:solidFill>
              </a:rPr>
              <a:t>“Dios </a:t>
            </a:r>
            <a:r>
              <a:rPr lang="en-US" i="1" dirty="0" err="1" smtClean="0">
                <a:solidFill>
                  <a:prstClr val="black"/>
                </a:solidFill>
              </a:rPr>
              <a:t>es</a:t>
            </a:r>
            <a:r>
              <a:rPr lang="en-US" i="1" dirty="0" smtClean="0">
                <a:solidFill>
                  <a:prstClr val="black"/>
                </a:solidFill>
              </a:rPr>
              <a:t> mi </a:t>
            </a:r>
            <a:r>
              <a:rPr lang="en-US" i="1" dirty="0" err="1" smtClean="0">
                <a:solidFill>
                  <a:prstClr val="black"/>
                </a:solidFill>
              </a:rPr>
              <a:t>Juez</a:t>
            </a:r>
            <a:r>
              <a:rPr lang="en-US" i="1" dirty="0" smtClean="0">
                <a:solidFill>
                  <a:prstClr val="black"/>
                </a:solidFill>
              </a:rPr>
              <a:t>”</a:t>
            </a:r>
            <a:endParaRPr lang="en-US" i="1" dirty="0">
              <a:solidFill>
                <a:prstClr val="black"/>
              </a:solidFill>
            </a:endParaRPr>
          </a:p>
        </p:txBody>
      </p:sp>
      <p:sp>
        <p:nvSpPr>
          <p:cNvPr id="12" name="Rectangle 11"/>
          <p:cNvSpPr/>
          <p:nvPr/>
        </p:nvSpPr>
        <p:spPr>
          <a:xfrm>
            <a:off x="6371689" y="2846545"/>
            <a:ext cx="2282997" cy="369332"/>
          </a:xfrm>
          <a:prstGeom prst="rect">
            <a:avLst/>
          </a:prstGeom>
        </p:spPr>
        <p:txBody>
          <a:bodyPr wrap="none">
            <a:spAutoFit/>
          </a:bodyPr>
          <a:lstStyle/>
          <a:p>
            <a:r>
              <a:rPr lang="en-US" i="1" dirty="0" smtClean="0">
                <a:solidFill>
                  <a:prstClr val="black"/>
                </a:solidFill>
              </a:rPr>
              <a:t>“El </a:t>
            </a:r>
            <a:r>
              <a:rPr lang="en-US" i="1" dirty="0" err="1" smtClean="0">
                <a:solidFill>
                  <a:prstClr val="black"/>
                </a:solidFill>
              </a:rPr>
              <a:t>Señor</a:t>
            </a:r>
            <a:r>
              <a:rPr lang="en-US" i="1" dirty="0" smtClean="0">
                <a:solidFill>
                  <a:prstClr val="black"/>
                </a:solidFill>
              </a:rPr>
              <a:t> ha </a:t>
            </a:r>
            <a:r>
              <a:rPr lang="en-US" i="1" dirty="0" err="1" smtClean="0">
                <a:solidFill>
                  <a:prstClr val="black"/>
                </a:solidFill>
              </a:rPr>
              <a:t>ayudado</a:t>
            </a:r>
            <a:r>
              <a:rPr lang="en-US" i="1" dirty="0" smtClean="0">
                <a:solidFill>
                  <a:prstClr val="black"/>
                </a:solidFill>
              </a:rPr>
              <a:t>”</a:t>
            </a:r>
            <a:endParaRPr lang="en-US" i="1" dirty="0">
              <a:solidFill>
                <a:prstClr val="black"/>
              </a:solidFill>
            </a:endParaRPr>
          </a:p>
        </p:txBody>
      </p:sp>
      <p:sp>
        <p:nvSpPr>
          <p:cNvPr id="13" name="Rectangle 12"/>
          <p:cNvSpPr/>
          <p:nvPr/>
        </p:nvSpPr>
        <p:spPr>
          <a:xfrm>
            <a:off x="6374901" y="2130556"/>
            <a:ext cx="2789225" cy="369332"/>
          </a:xfrm>
          <a:prstGeom prst="rect">
            <a:avLst/>
          </a:prstGeom>
        </p:spPr>
        <p:txBody>
          <a:bodyPr wrap="none">
            <a:spAutoFit/>
          </a:bodyPr>
          <a:lstStyle/>
          <a:p>
            <a:r>
              <a:rPr lang="en-US" i="1" dirty="0" smtClean="0">
                <a:solidFill>
                  <a:prstClr val="black"/>
                </a:solidFill>
              </a:rPr>
              <a:t>“El </a:t>
            </a:r>
            <a:r>
              <a:rPr lang="en-US" i="1" dirty="0" err="1" smtClean="0">
                <a:solidFill>
                  <a:prstClr val="black"/>
                </a:solidFill>
              </a:rPr>
              <a:t>Señor</a:t>
            </a:r>
            <a:r>
              <a:rPr lang="en-US" i="1" dirty="0" smtClean="0">
                <a:solidFill>
                  <a:prstClr val="black"/>
                </a:solidFill>
              </a:rPr>
              <a:t> </a:t>
            </a:r>
            <a:r>
              <a:rPr lang="en-US" i="1" dirty="0" err="1" smtClean="0">
                <a:solidFill>
                  <a:prstClr val="black"/>
                </a:solidFill>
              </a:rPr>
              <a:t>es</a:t>
            </a:r>
            <a:r>
              <a:rPr lang="en-US" i="1" dirty="0" smtClean="0">
                <a:solidFill>
                  <a:prstClr val="black"/>
                </a:solidFill>
              </a:rPr>
              <a:t> </a:t>
            </a:r>
            <a:r>
              <a:rPr lang="en-US" i="1" dirty="0" err="1" smtClean="0">
                <a:solidFill>
                  <a:prstClr val="black"/>
                </a:solidFill>
              </a:rPr>
              <a:t>misericordioso</a:t>
            </a:r>
            <a:r>
              <a:rPr lang="en-US" i="1" dirty="0" smtClean="0">
                <a:solidFill>
                  <a:prstClr val="black"/>
                </a:solidFill>
              </a:rPr>
              <a:t>”</a:t>
            </a:r>
            <a:endParaRPr lang="en-US" i="1" dirty="0">
              <a:solidFill>
                <a:prstClr val="black"/>
              </a:solidFill>
            </a:endParaRPr>
          </a:p>
        </p:txBody>
      </p:sp>
      <p:sp>
        <p:nvSpPr>
          <p:cNvPr id="14" name="Rectangle 13"/>
          <p:cNvSpPr/>
          <p:nvPr/>
        </p:nvSpPr>
        <p:spPr>
          <a:xfrm>
            <a:off x="6371689" y="2500796"/>
            <a:ext cx="2518190" cy="369332"/>
          </a:xfrm>
          <a:prstGeom prst="rect">
            <a:avLst/>
          </a:prstGeom>
        </p:spPr>
        <p:txBody>
          <a:bodyPr wrap="none">
            <a:spAutoFit/>
          </a:bodyPr>
          <a:lstStyle/>
          <a:p>
            <a:r>
              <a:rPr lang="en-US" i="1" dirty="0" smtClean="0">
                <a:solidFill>
                  <a:prstClr val="black"/>
                </a:solidFill>
              </a:rPr>
              <a:t>“</a:t>
            </a:r>
            <a:r>
              <a:rPr lang="en-US" i="1" dirty="0" err="1" smtClean="0">
                <a:solidFill>
                  <a:prstClr val="black"/>
                </a:solidFill>
              </a:rPr>
              <a:t>Quién</a:t>
            </a:r>
            <a:r>
              <a:rPr lang="en-US" i="1" dirty="0" smtClean="0">
                <a:solidFill>
                  <a:prstClr val="black"/>
                </a:solidFill>
              </a:rPr>
              <a:t> </a:t>
            </a:r>
            <a:r>
              <a:rPr lang="en-US" i="1" dirty="0" err="1" smtClean="0">
                <a:solidFill>
                  <a:prstClr val="black"/>
                </a:solidFill>
              </a:rPr>
              <a:t>es</a:t>
            </a:r>
            <a:r>
              <a:rPr lang="en-US" i="1" dirty="0" smtClean="0">
                <a:solidFill>
                  <a:prstClr val="black"/>
                </a:solidFill>
              </a:rPr>
              <a:t> lo que Dios </a:t>
            </a:r>
            <a:r>
              <a:rPr lang="en-US" i="1" dirty="0" err="1" smtClean="0">
                <a:solidFill>
                  <a:prstClr val="black"/>
                </a:solidFill>
              </a:rPr>
              <a:t>es</a:t>
            </a:r>
            <a:r>
              <a:rPr lang="en-US" i="1" dirty="0" smtClean="0">
                <a:solidFill>
                  <a:prstClr val="black"/>
                </a:solidFill>
              </a:rPr>
              <a:t>”</a:t>
            </a:r>
            <a:endParaRPr lang="en-US" i="1" dirty="0">
              <a:solidFill>
                <a:prstClr val="black"/>
              </a:solidFill>
            </a:endParaRPr>
          </a:p>
        </p:txBody>
      </p:sp>
      <p:sp>
        <p:nvSpPr>
          <p:cNvPr id="15" name="Rectangle 14"/>
          <p:cNvSpPr/>
          <p:nvPr/>
        </p:nvSpPr>
        <p:spPr>
          <a:xfrm>
            <a:off x="1319139" y="2508954"/>
            <a:ext cx="966931" cy="369332"/>
          </a:xfrm>
          <a:prstGeom prst="rect">
            <a:avLst/>
          </a:prstGeom>
        </p:spPr>
        <p:txBody>
          <a:bodyPr wrap="none">
            <a:spAutoFit/>
          </a:bodyPr>
          <a:lstStyle/>
          <a:p>
            <a:r>
              <a:rPr lang="en-US" dirty="0" err="1" smtClean="0">
                <a:solidFill>
                  <a:prstClr val="black"/>
                </a:solidFill>
                <a:latin typeface="Arial" panose="020B0604020202020204" pitchFamily="34" charset="0"/>
                <a:cs typeface="Arial" panose="020B0604020202020204" pitchFamily="34" charset="0"/>
              </a:rPr>
              <a:t>Mesac</a:t>
            </a:r>
            <a:r>
              <a:rPr lang="en-US" baseline="30000" dirty="0" err="1" smtClean="0">
                <a:solidFill>
                  <a:prstClr val="black"/>
                </a:solidFill>
                <a:latin typeface="Arial" panose="020B0604020202020204" pitchFamily="34" charset="0"/>
                <a:cs typeface="Arial" panose="020B0604020202020204" pitchFamily="34" charset="0"/>
              </a:rPr>
              <a:t>B</a:t>
            </a:r>
            <a:endParaRPr lang="en-US" dirty="0">
              <a:solidFill>
                <a:prstClr val="black"/>
              </a:solidFill>
              <a:latin typeface="Arial" panose="020B0604020202020204" pitchFamily="34" charset="0"/>
              <a:cs typeface="Arial" panose="020B0604020202020204" pitchFamily="34" charset="0"/>
            </a:endParaRPr>
          </a:p>
        </p:txBody>
      </p:sp>
      <p:sp>
        <p:nvSpPr>
          <p:cNvPr id="16" name="Rectangle 15"/>
          <p:cNvSpPr/>
          <p:nvPr/>
        </p:nvSpPr>
        <p:spPr>
          <a:xfrm>
            <a:off x="2578762" y="2508954"/>
            <a:ext cx="2465034" cy="369332"/>
          </a:xfrm>
          <a:prstGeom prst="rect">
            <a:avLst/>
          </a:prstGeom>
        </p:spPr>
        <p:txBody>
          <a:bodyPr wrap="none">
            <a:spAutoFit/>
          </a:bodyPr>
          <a:lstStyle/>
          <a:p>
            <a:pPr algn="ctr"/>
            <a:r>
              <a:rPr lang="en-US" i="1" dirty="0" smtClean="0">
                <a:solidFill>
                  <a:prstClr val="black"/>
                </a:solidFill>
              </a:rPr>
              <a:t>“</a:t>
            </a:r>
            <a:r>
              <a:rPr lang="en-US" i="1" dirty="0" err="1" smtClean="0">
                <a:solidFill>
                  <a:prstClr val="black"/>
                </a:solidFill>
              </a:rPr>
              <a:t>Quién</a:t>
            </a:r>
            <a:r>
              <a:rPr lang="en-US" i="1" dirty="0" smtClean="0">
                <a:solidFill>
                  <a:prstClr val="black"/>
                </a:solidFill>
              </a:rPr>
              <a:t> </a:t>
            </a:r>
            <a:r>
              <a:rPr lang="en-US" i="1" dirty="0" err="1" smtClean="0">
                <a:solidFill>
                  <a:prstClr val="black"/>
                </a:solidFill>
              </a:rPr>
              <a:t>es</a:t>
            </a:r>
            <a:r>
              <a:rPr lang="en-US" i="1" dirty="0" smtClean="0">
                <a:solidFill>
                  <a:prstClr val="black"/>
                </a:solidFill>
              </a:rPr>
              <a:t> lo que </a:t>
            </a:r>
            <a:r>
              <a:rPr lang="en-US" i="1" dirty="0" err="1" smtClean="0">
                <a:solidFill>
                  <a:prstClr val="black"/>
                </a:solidFill>
              </a:rPr>
              <a:t>Aku</a:t>
            </a:r>
            <a:r>
              <a:rPr lang="en-US" i="1" dirty="0" smtClean="0">
                <a:solidFill>
                  <a:prstClr val="black"/>
                </a:solidFill>
              </a:rPr>
              <a:t> </a:t>
            </a:r>
            <a:r>
              <a:rPr lang="en-US" i="1" dirty="0" err="1" smtClean="0">
                <a:solidFill>
                  <a:prstClr val="black"/>
                </a:solidFill>
              </a:rPr>
              <a:t>es</a:t>
            </a:r>
            <a:r>
              <a:rPr lang="en-US" i="1" dirty="0" smtClean="0">
                <a:solidFill>
                  <a:prstClr val="black"/>
                </a:solidFill>
              </a:rPr>
              <a:t>”</a:t>
            </a:r>
            <a:endParaRPr lang="en-US" i="1" dirty="0">
              <a:solidFill>
                <a:prstClr val="black"/>
              </a:solidFill>
            </a:endParaRPr>
          </a:p>
        </p:txBody>
      </p:sp>
      <p:sp>
        <p:nvSpPr>
          <p:cNvPr id="17" name="Rectangle 16"/>
          <p:cNvSpPr/>
          <p:nvPr/>
        </p:nvSpPr>
        <p:spPr>
          <a:xfrm>
            <a:off x="2765237" y="2153400"/>
            <a:ext cx="1927259" cy="369332"/>
          </a:xfrm>
          <a:prstGeom prst="rect">
            <a:avLst/>
          </a:prstGeom>
        </p:spPr>
        <p:txBody>
          <a:bodyPr wrap="none">
            <a:spAutoFit/>
          </a:bodyPr>
          <a:lstStyle/>
          <a:p>
            <a:pPr algn="ctr"/>
            <a:r>
              <a:rPr lang="en-US" i="1" dirty="0" smtClean="0">
                <a:solidFill>
                  <a:prstClr val="black"/>
                </a:solidFill>
              </a:rPr>
              <a:t>“</a:t>
            </a:r>
            <a:r>
              <a:rPr lang="en-US" i="1" dirty="0" err="1" smtClean="0">
                <a:solidFill>
                  <a:prstClr val="black"/>
                </a:solidFill>
              </a:rPr>
              <a:t>Mandato</a:t>
            </a:r>
            <a:r>
              <a:rPr lang="en-US" i="1" dirty="0" smtClean="0">
                <a:solidFill>
                  <a:prstClr val="black"/>
                </a:solidFill>
              </a:rPr>
              <a:t> de </a:t>
            </a:r>
            <a:r>
              <a:rPr lang="en-US" i="1" dirty="0" err="1" smtClean="0">
                <a:solidFill>
                  <a:prstClr val="black"/>
                </a:solidFill>
              </a:rPr>
              <a:t>Aku</a:t>
            </a:r>
            <a:r>
              <a:rPr lang="en-US" i="1" dirty="0" smtClean="0">
                <a:solidFill>
                  <a:prstClr val="black"/>
                </a:solidFill>
              </a:rPr>
              <a:t>”</a:t>
            </a:r>
            <a:endParaRPr lang="en-US" i="1" dirty="0">
              <a:solidFill>
                <a:prstClr val="black"/>
              </a:solidFill>
            </a:endParaRPr>
          </a:p>
        </p:txBody>
      </p:sp>
      <p:sp>
        <p:nvSpPr>
          <p:cNvPr id="18" name="Rectangle 17"/>
          <p:cNvSpPr/>
          <p:nvPr/>
        </p:nvSpPr>
        <p:spPr>
          <a:xfrm>
            <a:off x="2788046" y="2838404"/>
            <a:ext cx="1777538" cy="369332"/>
          </a:xfrm>
          <a:prstGeom prst="rect">
            <a:avLst/>
          </a:prstGeom>
        </p:spPr>
        <p:txBody>
          <a:bodyPr wrap="none">
            <a:spAutoFit/>
          </a:bodyPr>
          <a:lstStyle/>
          <a:p>
            <a:pPr algn="ctr"/>
            <a:r>
              <a:rPr lang="en-US" i="1" dirty="0" smtClean="0">
                <a:solidFill>
                  <a:prstClr val="black"/>
                </a:solidFill>
              </a:rPr>
              <a:t>“</a:t>
            </a:r>
            <a:r>
              <a:rPr lang="en-US" i="1" dirty="0" err="1" smtClean="0">
                <a:solidFill>
                  <a:prstClr val="black"/>
                </a:solidFill>
              </a:rPr>
              <a:t>Siervo</a:t>
            </a:r>
            <a:r>
              <a:rPr lang="en-US" i="1" dirty="0" smtClean="0">
                <a:solidFill>
                  <a:prstClr val="black"/>
                </a:solidFill>
              </a:rPr>
              <a:t> de Nebo”</a:t>
            </a:r>
            <a:endParaRPr lang="en-US" i="1" dirty="0">
              <a:solidFill>
                <a:prstClr val="black"/>
              </a:solidFill>
            </a:endParaRPr>
          </a:p>
        </p:txBody>
      </p:sp>
      <p:sp>
        <p:nvSpPr>
          <p:cNvPr id="19" name="Rectangle 18"/>
          <p:cNvSpPr/>
          <p:nvPr/>
        </p:nvSpPr>
        <p:spPr>
          <a:xfrm>
            <a:off x="1319139" y="2153400"/>
            <a:ext cx="1018227" cy="369332"/>
          </a:xfrm>
          <a:prstGeom prst="rect">
            <a:avLst/>
          </a:prstGeom>
        </p:spPr>
        <p:txBody>
          <a:bodyPr wrap="none">
            <a:spAutoFit/>
          </a:bodyPr>
          <a:lstStyle/>
          <a:p>
            <a:r>
              <a:rPr lang="en-US" dirty="0" err="1" smtClean="0">
                <a:solidFill>
                  <a:prstClr val="black"/>
                </a:solidFill>
                <a:latin typeface="Arial" panose="020B0604020202020204" pitchFamily="34" charset="0"/>
                <a:cs typeface="Arial" panose="020B0604020202020204" pitchFamily="34" charset="0"/>
              </a:rPr>
              <a:t>Sadrac</a:t>
            </a:r>
            <a:r>
              <a:rPr lang="en-US" baseline="30000" dirty="0" err="1" smtClean="0">
                <a:solidFill>
                  <a:prstClr val="black"/>
                </a:solidFill>
                <a:latin typeface="Arial" panose="020B0604020202020204" pitchFamily="34" charset="0"/>
                <a:cs typeface="Arial" panose="020B0604020202020204" pitchFamily="34" charset="0"/>
              </a:rPr>
              <a:t>B</a:t>
            </a:r>
            <a:endParaRPr lang="en-US" dirty="0">
              <a:solidFill>
                <a:prstClr val="black"/>
              </a:solidFill>
              <a:latin typeface="Arial" panose="020B0604020202020204" pitchFamily="34" charset="0"/>
              <a:cs typeface="Arial" panose="020B0604020202020204" pitchFamily="34" charset="0"/>
            </a:endParaRPr>
          </a:p>
        </p:txBody>
      </p:sp>
      <p:sp>
        <p:nvSpPr>
          <p:cNvPr id="20" name="Rectangle 19"/>
          <p:cNvSpPr/>
          <p:nvPr/>
        </p:nvSpPr>
        <p:spPr>
          <a:xfrm>
            <a:off x="1319139" y="2838404"/>
            <a:ext cx="1441420" cy="369332"/>
          </a:xfrm>
          <a:prstGeom prst="rect">
            <a:avLst/>
          </a:prstGeom>
        </p:spPr>
        <p:txBody>
          <a:bodyPr wrap="none">
            <a:spAutoFit/>
          </a:bodyPr>
          <a:lstStyle/>
          <a:p>
            <a:r>
              <a:rPr lang="en-US" dirty="0" smtClean="0">
                <a:solidFill>
                  <a:prstClr val="black"/>
                </a:solidFill>
                <a:latin typeface="Arial" panose="020B0604020202020204" pitchFamily="34" charset="0"/>
                <a:cs typeface="Arial" panose="020B0604020202020204" pitchFamily="34" charset="0"/>
              </a:rPr>
              <a:t>Abed </a:t>
            </a:r>
            <a:r>
              <a:rPr lang="en-US" dirty="0" err="1" smtClean="0">
                <a:solidFill>
                  <a:prstClr val="black"/>
                </a:solidFill>
                <a:latin typeface="Arial" panose="020B0604020202020204" pitchFamily="34" charset="0"/>
                <a:cs typeface="Arial" panose="020B0604020202020204" pitchFamily="34" charset="0"/>
              </a:rPr>
              <a:t>Nego</a:t>
            </a:r>
            <a:r>
              <a:rPr lang="en-US" baseline="30000" dirty="0" err="1" smtClean="0">
                <a:solidFill>
                  <a:prstClr val="black"/>
                </a:solidFill>
                <a:latin typeface="Arial" panose="020B0604020202020204" pitchFamily="34" charset="0"/>
                <a:cs typeface="Arial" panose="020B0604020202020204" pitchFamily="34" charset="0"/>
              </a:rPr>
              <a:t>B</a:t>
            </a:r>
            <a:endParaRPr lang="en-US" dirty="0">
              <a:solidFill>
                <a:prstClr val="black"/>
              </a:solidFill>
              <a:latin typeface="Arial" panose="020B0604020202020204" pitchFamily="34" charset="0"/>
              <a:cs typeface="Arial" panose="020B0604020202020204" pitchFamily="34" charset="0"/>
            </a:endParaRPr>
          </a:p>
        </p:txBody>
      </p:sp>
      <p:sp>
        <p:nvSpPr>
          <p:cNvPr id="21" name="Rectangle 20"/>
          <p:cNvSpPr/>
          <p:nvPr/>
        </p:nvSpPr>
        <p:spPr>
          <a:xfrm>
            <a:off x="4975194" y="1801088"/>
            <a:ext cx="1249060" cy="369332"/>
          </a:xfrm>
          <a:prstGeom prst="rect">
            <a:avLst/>
          </a:prstGeom>
        </p:spPr>
        <p:txBody>
          <a:bodyPr wrap="none">
            <a:spAutoFit/>
          </a:bodyPr>
          <a:lstStyle/>
          <a:p>
            <a:r>
              <a:rPr lang="en-US" dirty="0" err="1" smtClean="0">
                <a:solidFill>
                  <a:prstClr val="black"/>
                </a:solidFill>
                <a:latin typeface="Arial" panose="020B0604020202020204" pitchFamily="34" charset="0"/>
                <a:cs typeface="Arial" panose="020B0604020202020204" pitchFamily="34" charset="0"/>
              </a:rPr>
              <a:t>Beltsasar</a:t>
            </a:r>
            <a:r>
              <a:rPr lang="en-US" baseline="30000" dirty="0" err="1" smtClean="0">
                <a:solidFill>
                  <a:prstClr val="black"/>
                </a:solidFill>
                <a:latin typeface="Arial" panose="020B0604020202020204" pitchFamily="34" charset="0"/>
                <a:cs typeface="Arial" panose="020B0604020202020204" pitchFamily="34" charset="0"/>
              </a:rPr>
              <a:t>B</a:t>
            </a:r>
            <a:endParaRPr lang="en-US" baseline="30000" dirty="0">
              <a:solidFill>
                <a:prstClr val="black"/>
              </a:solidFill>
              <a:latin typeface="Arial" panose="020B0604020202020204" pitchFamily="34" charset="0"/>
              <a:cs typeface="Arial" panose="020B0604020202020204" pitchFamily="34" charset="0"/>
            </a:endParaRPr>
          </a:p>
        </p:txBody>
      </p:sp>
      <p:sp>
        <p:nvSpPr>
          <p:cNvPr id="22" name="Rectangle 21"/>
          <p:cNvSpPr/>
          <p:nvPr/>
        </p:nvSpPr>
        <p:spPr>
          <a:xfrm>
            <a:off x="6371689" y="1782119"/>
            <a:ext cx="2049215" cy="369332"/>
          </a:xfrm>
          <a:prstGeom prst="rect">
            <a:avLst/>
          </a:prstGeom>
        </p:spPr>
        <p:txBody>
          <a:bodyPr wrap="none">
            <a:spAutoFit/>
          </a:bodyPr>
          <a:lstStyle/>
          <a:p>
            <a:r>
              <a:rPr lang="en-US" i="1" dirty="0" smtClean="0">
                <a:solidFill>
                  <a:prstClr val="black"/>
                </a:solidFill>
              </a:rPr>
              <a:t>“Que </a:t>
            </a:r>
            <a:r>
              <a:rPr lang="en-US" i="1" dirty="0" err="1" smtClean="0">
                <a:solidFill>
                  <a:prstClr val="black"/>
                </a:solidFill>
              </a:rPr>
              <a:t>proteja</a:t>
            </a:r>
            <a:r>
              <a:rPr lang="en-US" i="1" dirty="0" smtClean="0">
                <a:solidFill>
                  <a:prstClr val="black"/>
                </a:solidFill>
              </a:rPr>
              <a:t> </a:t>
            </a:r>
            <a:r>
              <a:rPr lang="en-US" i="1" dirty="0" err="1" smtClean="0">
                <a:solidFill>
                  <a:prstClr val="black"/>
                </a:solidFill>
              </a:rPr>
              <a:t>Balac</a:t>
            </a:r>
            <a:r>
              <a:rPr lang="en-US" i="1" dirty="0" smtClean="0">
                <a:solidFill>
                  <a:prstClr val="black"/>
                </a:solidFill>
              </a:rPr>
              <a:t>”</a:t>
            </a:r>
            <a:endParaRPr lang="en-US" i="1" dirty="0">
              <a:solidFill>
                <a:prstClr val="black"/>
              </a:solidFill>
            </a:endParaRPr>
          </a:p>
        </p:txBody>
      </p:sp>
      <p:sp>
        <p:nvSpPr>
          <p:cNvPr id="23" name="TextBox 22"/>
          <p:cNvSpPr txBox="1"/>
          <p:nvPr/>
        </p:nvSpPr>
        <p:spPr>
          <a:xfrm>
            <a:off x="16" y="1325089"/>
            <a:ext cx="5013745" cy="461665"/>
          </a:xfrm>
          <a:prstGeom prst="rect">
            <a:avLst/>
          </a:prstGeom>
          <a:noFill/>
        </p:spPr>
        <p:txBody>
          <a:bodyPr wrap="none" rtlCol="0">
            <a:spAutoFit/>
          </a:bodyPr>
          <a:lstStyle/>
          <a:p>
            <a:r>
              <a:rPr lang="en-US" sz="2400" b="1" dirty="0" err="1" smtClean="0">
                <a:solidFill>
                  <a:prstClr val="black"/>
                </a:solidFill>
              </a:rPr>
              <a:t>Cuatro</a:t>
            </a:r>
            <a:r>
              <a:rPr lang="en-US" sz="2400" b="1" dirty="0" smtClean="0">
                <a:solidFill>
                  <a:prstClr val="black"/>
                </a:solidFill>
              </a:rPr>
              <a:t> hombres </a:t>
            </a:r>
            <a:r>
              <a:rPr lang="en-US" sz="2400" b="1" dirty="0" err="1" smtClean="0">
                <a:solidFill>
                  <a:prstClr val="black"/>
                </a:solidFill>
              </a:rPr>
              <a:t>hebreos</a:t>
            </a:r>
            <a:r>
              <a:rPr lang="en-US" sz="2400" b="1" dirty="0" smtClean="0">
                <a:solidFill>
                  <a:prstClr val="black"/>
                </a:solidFill>
              </a:rPr>
              <a:t> </a:t>
            </a:r>
            <a:r>
              <a:rPr lang="en-US" sz="2400" b="1" dirty="0" err="1" smtClean="0">
                <a:solidFill>
                  <a:prstClr val="black"/>
                </a:solidFill>
              </a:rPr>
              <a:t>en</a:t>
            </a:r>
            <a:r>
              <a:rPr lang="en-US" sz="2400" b="1" dirty="0" smtClean="0">
                <a:solidFill>
                  <a:prstClr val="black"/>
                </a:solidFill>
              </a:rPr>
              <a:t> </a:t>
            </a:r>
            <a:r>
              <a:rPr lang="en-US" sz="2400" b="1" dirty="0" err="1" smtClean="0">
                <a:solidFill>
                  <a:prstClr val="black"/>
                </a:solidFill>
              </a:rPr>
              <a:t>Babilonia</a:t>
            </a:r>
            <a:endParaRPr lang="en-US" sz="2400" b="1" dirty="0">
              <a:solidFill>
                <a:prstClr val="black"/>
              </a:solidFill>
            </a:endParaRPr>
          </a:p>
        </p:txBody>
      </p:sp>
      <p:sp>
        <p:nvSpPr>
          <p:cNvPr id="24" name="TextBox 23"/>
          <p:cNvSpPr txBox="1"/>
          <p:nvPr/>
        </p:nvSpPr>
        <p:spPr>
          <a:xfrm>
            <a:off x="11" y="1801088"/>
            <a:ext cx="1266693" cy="369332"/>
          </a:xfrm>
          <a:prstGeom prst="rect">
            <a:avLst/>
          </a:prstGeom>
          <a:noFill/>
        </p:spPr>
        <p:txBody>
          <a:bodyPr wrap="none" rtlCol="0">
            <a:spAutoFit/>
          </a:bodyPr>
          <a:lstStyle/>
          <a:p>
            <a:r>
              <a:rPr lang="en-US" dirty="0" err="1" smtClean="0">
                <a:solidFill>
                  <a:prstClr val="black"/>
                </a:solidFill>
              </a:rPr>
              <a:t>Cp</a:t>
            </a:r>
            <a:r>
              <a:rPr lang="en-US" dirty="0" smtClean="0">
                <a:solidFill>
                  <a:prstClr val="black"/>
                </a:solidFill>
              </a:rPr>
              <a:t> 1-2,4-12</a:t>
            </a:r>
          </a:p>
        </p:txBody>
      </p:sp>
      <p:sp>
        <p:nvSpPr>
          <p:cNvPr id="25" name="TextBox 24"/>
          <p:cNvSpPr txBox="1"/>
          <p:nvPr/>
        </p:nvSpPr>
        <p:spPr>
          <a:xfrm>
            <a:off x="4312" y="2153400"/>
            <a:ext cx="774571" cy="369332"/>
          </a:xfrm>
          <a:prstGeom prst="rect">
            <a:avLst/>
          </a:prstGeom>
          <a:noFill/>
        </p:spPr>
        <p:txBody>
          <a:bodyPr wrap="none" rtlCol="0">
            <a:spAutoFit/>
          </a:bodyPr>
          <a:lstStyle/>
          <a:p>
            <a:r>
              <a:rPr lang="en-US" dirty="0" err="1" smtClean="0">
                <a:solidFill>
                  <a:prstClr val="black"/>
                </a:solidFill>
              </a:rPr>
              <a:t>Cp</a:t>
            </a:r>
            <a:r>
              <a:rPr lang="en-US" dirty="0" smtClean="0">
                <a:solidFill>
                  <a:prstClr val="black"/>
                </a:solidFill>
              </a:rPr>
              <a:t> 1,3</a:t>
            </a:r>
          </a:p>
        </p:txBody>
      </p:sp>
      <p:sp>
        <p:nvSpPr>
          <p:cNvPr id="27" name="TextBox 26"/>
          <p:cNvSpPr txBox="1"/>
          <p:nvPr/>
        </p:nvSpPr>
        <p:spPr>
          <a:xfrm>
            <a:off x="4312" y="2508954"/>
            <a:ext cx="774571" cy="369332"/>
          </a:xfrm>
          <a:prstGeom prst="rect">
            <a:avLst/>
          </a:prstGeom>
          <a:noFill/>
        </p:spPr>
        <p:txBody>
          <a:bodyPr wrap="none" rtlCol="0">
            <a:spAutoFit/>
          </a:bodyPr>
          <a:lstStyle/>
          <a:p>
            <a:r>
              <a:rPr lang="en-US" dirty="0" err="1" smtClean="0">
                <a:solidFill>
                  <a:prstClr val="black"/>
                </a:solidFill>
              </a:rPr>
              <a:t>Cp</a:t>
            </a:r>
            <a:r>
              <a:rPr lang="en-US" dirty="0" smtClean="0">
                <a:solidFill>
                  <a:prstClr val="black"/>
                </a:solidFill>
              </a:rPr>
              <a:t> 1,3</a:t>
            </a:r>
          </a:p>
        </p:txBody>
      </p:sp>
      <p:sp>
        <p:nvSpPr>
          <p:cNvPr id="28" name="TextBox 27"/>
          <p:cNvSpPr txBox="1"/>
          <p:nvPr/>
        </p:nvSpPr>
        <p:spPr>
          <a:xfrm>
            <a:off x="4312" y="2838404"/>
            <a:ext cx="774571" cy="369332"/>
          </a:xfrm>
          <a:prstGeom prst="rect">
            <a:avLst/>
          </a:prstGeom>
          <a:noFill/>
        </p:spPr>
        <p:txBody>
          <a:bodyPr wrap="none" rtlCol="0">
            <a:spAutoFit/>
          </a:bodyPr>
          <a:lstStyle/>
          <a:p>
            <a:r>
              <a:rPr lang="en-US" dirty="0" err="1" smtClean="0">
                <a:solidFill>
                  <a:prstClr val="black"/>
                </a:solidFill>
              </a:rPr>
              <a:t>Cp</a:t>
            </a:r>
            <a:r>
              <a:rPr lang="en-US" dirty="0" smtClean="0">
                <a:solidFill>
                  <a:prstClr val="black"/>
                </a:solidFill>
              </a:rPr>
              <a:t> 1,3</a:t>
            </a:r>
          </a:p>
        </p:txBody>
      </p:sp>
      <p:cxnSp>
        <p:nvCxnSpPr>
          <p:cNvPr id="30" name="Straight Connector 29"/>
          <p:cNvCxnSpPr/>
          <p:nvPr/>
        </p:nvCxnSpPr>
        <p:spPr>
          <a:xfrm flipH="1">
            <a:off x="888521" y="2108865"/>
            <a:ext cx="79792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920157" y="1768623"/>
            <a:ext cx="79792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94279" y="2846873"/>
            <a:ext cx="79792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925915" y="2506632"/>
            <a:ext cx="7979254"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318" y="3177399"/>
            <a:ext cx="3073085" cy="461665"/>
          </a:xfrm>
          <a:prstGeom prst="rect">
            <a:avLst/>
          </a:prstGeom>
          <a:noFill/>
        </p:spPr>
        <p:txBody>
          <a:bodyPr wrap="none" rtlCol="0">
            <a:spAutoFit/>
          </a:bodyPr>
          <a:lstStyle/>
          <a:p>
            <a:r>
              <a:rPr lang="en-US" sz="2400" b="1" dirty="0" smtClean="0">
                <a:solidFill>
                  <a:prstClr val="black"/>
                </a:solidFill>
              </a:rPr>
              <a:t>Dos </a:t>
            </a:r>
            <a:r>
              <a:rPr lang="en-US" sz="2400" b="1" dirty="0" err="1" smtClean="0">
                <a:solidFill>
                  <a:prstClr val="black"/>
                </a:solidFill>
              </a:rPr>
              <a:t>reyes</a:t>
            </a:r>
            <a:r>
              <a:rPr lang="en-US" sz="2400" b="1" dirty="0" smtClean="0">
                <a:solidFill>
                  <a:prstClr val="black"/>
                </a:solidFill>
              </a:rPr>
              <a:t> de </a:t>
            </a:r>
            <a:r>
              <a:rPr lang="en-US" sz="2400" b="1" dirty="0" err="1" smtClean="0">
                <a:solidFill>
                  <a:prstClr val="black"/>
                </a:solidFill>
              </a:rPr>
              <a:t>Babilonia</a:t>
            </a:r>
            <a:endParaRPr lang="en-US" sz="2400" b="1" dirty="0">
              <a:solidFill>
                <a:prstClr val="black"/>
              </a:solidFill>
            </a:endParaRPr>
          </a:p>
        </p:txBody>
      </p:sp>
      <p:sp>
        <p:nvSpPr>
          <p:cNvPr id="35" name="TextBox 34"/>
          <p:cNvSpPr txBox="1"/>
          <p:nvPr/>
        </p:nvSpPr>
        <p:spPr>
          <a:xfrm>
            <a:off x="1324916" y="3538275"/>
            <a:ext cx="1813317" cy="369332"/>
          </a:xfrm>
          <a:prstGeom prst="rect">
            <a:avLst/>
          </a:prstGeom>
          <a:noFill/>
        </p:spPr>
        <p:txBody>
          <a:bodyPr wrap="none" rtlCol="0">
            <a:spAutoFit/>
          </a:bodyPr>
          <a:lstStyle/>
          <a:p>
            <a:r>
              <a:rPr lang="en-US" dirty="0" err="1" smtClean="0">
                <a:solidFill>
                  <a:prstClr val="black"/>
                </a:solidFill>
                <a:latin typeface="Arial" panose="020B0604020202020204" pitchFamily="34" charset="0"/>
                <a:cs typeface="Arial" panose="020B0604020202020204" pitchFamily="34" charset="0"/>
              </a:rPr>
              <a:t>Nabucodonosor</a:t>
            </a:r>
            <a:endParaRPr lang="en-US" dirty="0">
              <a:solidFill>
                <a:prstClr val="black"/>
              </a:solidFill>
              <a:latin typeface="Arial" panose="020B0604020202020204" pitchFamily="34" charset="0"/>
              <a:cs typeface="Arial" panose="020B0604020202020204" pitchFamily="34" charset="0"/>
            </a:endParaRPr>
          </a:p>
        </p:txBody>
      </p:sp>
      <p:sp>
        <p:nvSpPr>
          <p:cNvPr id="40" name="Rectangle 39"/>
          <p:cNvSpPr/>
          <p:nvPr/>
        </p:nvSpPr>
        <p:spPr>
          <a:xfrm>
            <a:off x="1324897" y="3890587"/>
            <a:ext cx="1326004" cy="369332"/>
          </a:xfrm>
          <a:prstGeom prst="rect">
            <a:avLst/>
          </a:prstGeom>
        </p:spPr>
        <p:txBody>
          <a:bodyPr wrap="none">
            <a:spAutoFit/>
          </a:bodyPr>
          <a:lstStyle/>
          <a:p>
            <a:r>
              <a:rPr lang="en-US" dirty="0" smtClean="0">
                <a:solidFill>
                  <a:prstClr val="black"/>
                </a:solidFill>
                <a:latin typeface="Arial" panose="020B0604020202020204" pitchFamily="34" charset="0"/>
                <a:cs typeface="Arial" panose="020B0604020202020204" pitchFamily="34" charset="0"/>
              </a:rPr>
              <a:t>Belshazzar</a:t>
            </a:r>
            <a:endParaRPr lang="en-US" dirty="0">
              <a:solidFill>
                <a:prstClr val="black"/>
              </a:solidFill>
              <a:latin typeface="Arial" panose="020B0604020202020204" pitchFamily="34" charset="0"/>
              <a:cs typeface="Arial" panose="020B0604020202020204" pitchFamily="34" charset="0"/>
            </a:endParaRPr>
          </a:p>
        </p:txBody>
      </p:sp>
      <p:sp>
        <p:nvSpPr>
          <p:cNvPr id="43" name="TextBox 42"/>
          <p:cNvSpPr txBox="1"/>
          <p:nvPr/>
        </p:nvSpPr>
        <p:spPr>
          <a:xfrm>
            <a:off x="5774" y="3538275"/>
            <a:ext cx="787395" cy="369332"/>
          </a:xfrm>
          <a:prstGeom prst="rect">
            <a:avLst/>
          </a:prstGeom>
          <a:noFill/>
        </p:spPr>
        <p:txBody>
          <a:bodyPr wrap="none" rtlCol="0">
            <a:spAutoFit/>
          </a:bodyPr>
          <a:lstStyle/>
          <a:p>
            <a:r>
              <a:rPr lang="en-US" dirty="0" err="1" smtClean="0">
                <a:solidFill>
                  <a:prstClr val="black"/>
                </a:solidFill>
              </a:rPr>
              <a:t>Cp</a:t>
            </a:r>
            <a:r>
              <a:rPr lang="en-US" dirty="0" smtClean="0">
                <a:solidFill>
                  <a:prstClr val="black"/>
                </a:solidFill>
              </a:rPr>
              <a:t> 1-4</a:t>
            </a:r>
          </a:p>
        </p:txBody>
      </p:sp>
      <p:sp>
        <p:nvSpPr>
          <p:cNvPr id="44" name="TextBox 43"/>
          <p:cNvSpPr txBox="1"/>
          <p:nvPr/>
        </p:nvSpPr>
        <p:spPr>
          <a:xfrm>
            <a:off x="10088" y="3890587"/>
            <a:ext cx="949299" cy="369332"/>
          </a:xfrm>
          <a:prstGeom prst="rect">
            <a:avLst/>
          </a:prstGeom>
          <a:noFill/>
        </p:spPr>
        <p:txBody>
          <a:bodyPr wrap="none" rtlCol="0">
            <a:spAutoFit/>
          </a:bodyPr>
          <a:lstStyle/>
          <a:p>
            <a:r>
              <a:rPr lang="en-US" dirty="0" err="1" smtClean="0">
                <a:solidFill>
                  <a:prstClr val="black"/>
                </a:solidFill>
              </a:rPr>
              <a:t>Cp</a:t>
            </a:r>
            <a:r>
              <a:rPr lang="en-US" dirty="0" smtClean="0">
                <a:solidFill>
                  <a:prstClr val="black"/>
                </a:solidFill>
              </a:rPr>
              <a:t> 5,7,8</a:t>
            </a:r>
          </a:p>
        </p:txBody>
      </p:sp>
      <p:cxnSp>
        <p:nvCxnSpPr>
          <p:cNvPr id="45" name="Straight Connector 44"/>
          <p:cNvCxnSpPr/>
          <p:nvPr/>
        </p:nvCxnSpPr>
        <p:spPr>
          <a:xfrm flipH="1">
            <a:off x="894279" y="3846052"/>
            <a:ext cx="79792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925915" y="3505810"/>
            <a:ext cx="79792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931673" y="4243818"/>
            <a:ext cx="7979254" cy="0"/>
          </a:xfrm>
          <a:prstGeom prst="line">
            <a:avLst/>
          </a:prstGeom>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23" y="4380212"/>
            <a:ext cx="3493970" cy="461665"/>
          </a:xfrm>
          <a:prstGeom prst="rect">
            <a:avLst/>
          </a:prstGeom>
          <a:noFill/>
        </p:spPr>
        <p:txBody>
          <a:bodyPr wrap="none" rtlCol="0">
            <a:spAutoFit/>
          </a:bodyPr>
          <a:lstStyle/>
          <a:p>
            <a:r>
              <a:rPr lang="en-US" sz="2400" b="1" dirty="0" smtClean="0">
                <a:solidFill>
                  <a:prstClr val="black"/>
                </a:solidFill>
              </a:rPr>
              <a:t>Dos </a:t>
            </a:r>
            <a:r>
              <a:rPr lang="en-US" sz="2400" b="1" dirty="0" err="1" smtClean="0">
                <a:solidFill>
                  <a:prstClr val="black"/>
                </a:solidFill>
              </a:rPr>
              <a:t>reyes</a:t>
            </a:r>
            <a:r>
              <a:rPr lang="en-US" sz="2400" b="1" dirty="0" smtClean="0">
                <a:solidFill>
                  <a:prstClr val="black"/>
                </a:solidFill>
              </a:rPr>
              <a:t> de </a:t>
            </a:r>
            <a:r>
              <a:rPr lang="en-US" sz="2400" b="1" dirty="0" err="1" smtClean="0">
                <a:solidFill>
                  <a:prstClr val="black"/>
                </a:solidFill>
              </a:rPr>
              <a:t>Medo</a:t>
            </a:r>
            <a:r>
              <a:rPr lang="en-US" sz="2400" b="1" dirty="0" smtClean="0">
                <a:solidFill>
                  <a:prstClr val="black"/>
                </a:solidFill>
              </a:rPr>
              <a:t>-Persia</a:t>
            </a:r>
            <a:endParaRPr lang="en-US" sz="2400" b="1" dirty="0">
              <a:solidFill>
                <a:prstClr val="black"/>
              </a:solidFill>
            </a:endParaRPr>
          </a:p>
        </p:txBody>
      </p:sp>
      <p:sp>
        <p:nvSpPr>
          <p:cNvPr id="49" name="TextBox 48"/>
          <p:cNvSpPr txBox="1"/>
          <p:nvPr/>
        </p:nvSpPr>
        <p:spPr>
          <a:xfrm>
            <a:off x="1495850" y="4767425"/>
            <a:ext cx="1518364" cy="369332"/>
          </a:xfrm>
          <a:prstGeom prst="rect">
            <a:avLst/>
          </a:prstGeom>
          <a:noFill/>
        </p:spPr>
        <p:txBody>
          <a:bodyPr wrap="none" rtlCol="0">
            <a:spAutoFit/>
          </a:bodyPr>
          <a:lstStyle/>
          <a:p>
            <a:r>
              <a:rPr lang="en-US" dirty="0" err="1" smtClean="0">
                <a:solidFill>
                  <a:prstClr val="black"/>
                </a:solidFill>
                <a:latin typeface="Arial" panose="020B0604020202020204" pitchFamily="34" charset="0"/>
                <a:cs typeface="Arial" panose="020B0604020202020204" pitchFamily="34" charset="0"/>
              </a:rPr>
              <a:t>Ciro</a:t>
            </a:r>
            <a:r>
              <a:rPr lang="en-US" dirty="0" smtClean="0">
                <a:solidFill>
                  <a:prstClr val="black"/>
                </a:solidFill>
                <a:latin typeface="Arial" panose="020B0604020202020204" pitchFamily="34" charset="0"/>
                <a:cs typeface="Arial" panose="020B0604020202020204" pitchFamily="34" charset="0"/>
              </a:rPr>
              <a:t> el </a:t>
            </a:r>
            <a:r>
              <a:rPr lang="en-US" dirty="0" err="1">
                <a:solidFill>
                  <a:prstClr val="black"/>
                </a:solidFill>
                <a:latin typeface="Arial" panose="020B0604020202020204" pitchFamily="34" charset="0"/>
                <a:cs typeface="Arial" panose="020B0604020202020204" pitchFamily="34" charset="0"/>
              </a:rPr>
              <a:t>P</a:t>
            </a:r>
            <a:r>
              <a:rPr lang="en-US" dirty="0" err="1" smtClean="0">
                <a:solidFill>
                  <a:prstClr val="black"/>
                </a:solidFill>
                <a:latin typeface="Arial" panose="020B0604020202020204" pitchFamily="34" charset="0"/>
                <a:cs typeface="Arial" panose="020B0604020202020204" pitchFamily="34" charset="0"/>
              </a:rPr>
              <a:t>ersa</a:t>
            </a:r>
            <a:endParaRPr lang="en-US" dirty="0">
              <a:solidFill>
                <a:prstClr val="black"/>
              </a:solidFill>
              <a:latin typeface="Arial" panose="020B0604020202020204" pitchFamily="34" charset="0"/>
              <a:cs typeface="Arial" panose="020B0604020202020204" pitchFamily="34" charset="0"/>
            </a:endParaRPr>
          </a:p>
        </p:txBody>
      </p:sp>
      <p:sp>
        <p:nvSpPr>
          <p:cNvPr id="50" name="Rectangle 49"/>
          <p:cNvSpPr/>
          <p:nvPr/>
        </p:nvSpPr>
        <p:spPr>
          <a:xfrm>
            <a:off x="6371689" y="5119737"/>
            <a:ext cx="1510863" cy="369332"/>
          </a:xfrm>
          <a:prstGeom prst="rect">
            <a:avLst/>
          </a:prstGeom>
        </p:spPr>
        <p:txBody>
          <a:bodyPr wrap="none">
            <a:spAutoFit/>
          </a:bodyPr>
          <a:lstStyle/>
          <a:p>
            <a:r>
              <a:rPr lang="en-US" i="1" dirty="0" smtClean="0">
                <a:solidFill>
                  <a:prstClr val="black"/>
                </a:solidFill>
              </a:rPr>
              <a:t>“</a:t>
            </a:r>
            <a:r>
              <a:rPr lang="en-US" dirty="0" err="1" smtClean="0">
                <a:solidFill>
                  <a:prstClr val="black"/>
                </a:solidFill>
              </a:rPr>
              <a:t>Preservador</a:t>
            </a:r>
            <a:r>
              <a:rPr lang="en-US" i="1" dirty="0" smtClean="0">
                <a:solidFill>
                  <a:prstClr val="black"/>
                </a:solidFill>
              </a:rPr>
              <a:t>”</a:t>
            </a:r>
            <a:endParaRPr lang="en-US" i="1" dirty="0">
              <a:solidFill>
                <a:prstClr val="black"/>
              </a:solidFill>
            </a:endParaRPr>
          </a:p>
        </p:txBody>
      </p:sp>
      <p:sp>
        <p:nvSpPr>
          <p:cNvPr id="51" name="Rectangle 50"/>
          <p:cNvSpPr/>
          <p:nvPr/>
        </p:nvSpPr>
        <p:spPr>
          <a:xfrm>
            <a:off x="1495839" y="5119737"/>
            <a:ext cx="4403770" cy="369332"/>
          </a:xfrm>
          <a:prstGeom prst="rect">
            <a:avLst/>
          </a:prstGeom>
        </p:spPr>
        <p:txBody>
          <a:bodyPr wrap="none">
            <a:spAutoFit/>
          </a:bodyPr>
          <a:lstStyle/>
          <a:p>
            <a:r>
              <a:rPr lang="en-US" dirty="0" err="1" smtClean="0">
                <a:solidFill>
                  <a:prstClr val="black"/>
                </a:solidFill>
                <a:latin typeface="Arial" panose="020B0604020202020204" pitchFamily="34" charset="0"/>
                <a:cs typeface="Arial" panose="020B0604020202020204" pitchFamily="34" charset="0"/>
              </a:rPr>
              <a:t>Darío</a:t>
            </a:r>
            <a:r>
              <a:rPr lang="en-US" dirty="0" smtClean="0">
                <a:solidFill>
                  <a:prstClr val="black"/>
                </a:solidFill>
                <a:latin typeface="Arial" panose="020B0604020202020204" pitchFamily="34" charset="0"/>
                <a:cs typeface="Arial" panose="020B0604020202020204" pitchFamily="34" charset="0"/>
              </a:rPr>
              <a:t> el </a:t>
            </a:r>
            <a:r>
              <a:rPr lang="en-US" dirty="0" err="1" smtClean="0">
                <a:solidFill>
                  <a:prstClr val="black"/>
                </a:solidFill>
                <a:latin typeface="Arial" panose="020B0604020202020204" pitchFamily="34" charset="0"/>
                <a:cs typeface="Arial" panose="020B0604020202020204" pitchFamily="34" charset="0"/>
              </a:rPr>
              <a:t>Medo</a:t>
            </a:r>
            <a:r>
              <a:rPr lang="en-US" dirty="0" smtClean="0">
                <a:solidFill>
                  <a:prstClr val="black"/>
                </a:solidFill>
                <a:latin typeface="Arial" panose="020B0604020202020204" pitchFamily="34" charset="0"/>
                <a:cs typeface="Arial" panose="020B0604020202020204" pitchFamily="34" charset="0"/>
              </a:rPr>
              <a:t> – </a:t>
            </a:r>
            <a:r>
              <a:rPr lang="en-US" dirty="0" err="1" smtClean="0">
                <a:solidFill>
                  <a:prstClr val="black"/>
                </a:solidFill>
                <a:latin typeface="Arial" panose="020B0604020202020204" pitchFamily="34" charset="0"/>
                <a:cs typeface="Arial" panose="020B0604020202020204" pitchFamily="34" charset="0"/>
              </a:rPr>
              <a:t>gobernador</a:t>
            </a:r>
            <a:r>
              <a:rPr lang="en-US" dirty="0" smtClean="0">
                <a:solidFill>
                  <a:prstClr val="black"/>
                </a:solidFill>
                <a:latin typeface="Arial" panose="020B0604020202020204" pitchFamily="34" charset="0"/>
                <a:cs typeface="Arial" panose="020B0604020202020204" pitchFamily="34" charset="0"/>
              </a:rPr>
              <a:t> de </a:t>
            </a:r>
            <a:r>
              <a:rPr lang="en-US" dirty="0" err="1" smtClean="0">
                <a:solidFill>
                  <a:prstClr val="black"/>
                </a:solidFill>
                <a:latin typeface="Arial" panose="020B0604020202020204" pitchFamily="34" charset="0"/>
                <a:cs typeface="Arial" panose="020B0604020202020204" pitchFamily="34" charset="0"/>
              </a:rPr>
              <a:t>Babilonia</a:t>
            </a:r>
            <a:endParaRPr lang="en-US" dirty="0">
              <a:solidFill>
                <a:prstClr val="black"/>
              </a:solidFill>
              <a:latin typeface="Arial" panose="020B0604020202020204" pitchFamily="34" charset="0"/>
              <a:cs typeface="Arial" panose="020B0604020202020204" pitchFamily="34" charset="0"/>
            </a:endParaRPr>
          </a:p>
        </p:txBody>
      </p:sp>
      <p:sp>
        <p:nvSpPr>
          <p:cNvPr id="52" name="Rectangle 51"/>
          <p:cNvSpPr/>
          <p:nvPr/>
        </p:nvSpPr>
        <p:spPr>
          <a:xfrm>
            <a:off x="6378837" y="4767425"/>
            <a:ext cx="916854" cy="369332"/>
          </a:xfrm>
          <a:prstGeom prst="rect">
            <a:avLst/>
          </a:prstGeom>
        </p:spPr>
        <p:txBody>
          <a:bodyPr wrap="none">
            <a:spAutoFit/>
          </a:bodyPr>
          <a:lstStyle/>
          <a:p>
            <a:r>
              <a:rPr lang="en-US" i="1" dirty="0" smtClean="0">
                <a:solidFill>
                  <a:prstClr val="black"/>
                </a:solidFill>
              </a:rPr>
              <a:t>“</a:t>
            </a:r>
            <a:r>
              <a:rPr lang="en-US" dirty="0" err="1" smtClean="0">
                <a:solidFill>
                  <a:prstClr val="black"/>
                </a:solidFill>
              </a:rPr>
              <a:t>Trono</a:t>
            </a:r>
            <a:r>
              <a:rPr lang="en-US" i="1" dirty="0" smtClean="0">
                <a:solidFill>
                  <a:prstClr val="black"/>
                </a:solidFill>
              </a:rPr>
              <a:t>”</a:t>
            </a:r>
            <a:endParaRPr lang="en-US" i="1" dirty="0">
              <a:solidFill>
                <a:prstClr val="black"/>
              </a:solidFill>
            </a:endParaRPr>
          </a:p>
        </p:txBody>
      </p:sp>
      <p:sp>
        <p:nvSpPr>
          <p:cNvPr id="53" name="TextBox 52"/>
          <p:cNvSpPr txBox="1"/>
          <p:nvPr/>
        </p:nvSpPr>
        <p:spPr>
          <a:xfrm>
            <a:off x="176696" y="4767425"/>
            <a:ext cx="1066318" cy="369332"/>
          </a:xfrm>
          <a:prstGeom prst="rect">
            <a:avLst/>
          </a:prstGeom>
          <a:noFill/>
        </p:spPr>
        <p:txBody>
          <a:bodyPr wrap="none" rtlCol="0">
            <a:spAutoFit/>
          </a:bodyPr>
          <a:lstStyle/>
          <a:p>
            <a:r>
              <a:rPr lang="en-US" dirty="0" err="1" smtClean="0">
                <a:solidFill>
                  <a:prstClr val="black"/>
                </a:solidFill>
              </a:rPr>
              <a:t>Cp</a:t>
            </a:r>
            <a:r>
              <a:rPr lang="en-US" dirty="0" smtClean="0">
                <a:solidFill>
                  <a:prstClr val="black"/>
                </a:solidFill>
              </a:rPr>
              <a:t> 1,6,10</a:t>
            </a:r>
          </a:p>
        </p:txBody>
      </p:sp>
      <p:sp>
        <p:nvSpPr>
          <p:cNvPr id="54" name="TextBox 53"/>
          <p:cNvSpPr txBox="1"/>
          <p:nvPr/>
        </p:nvSpPr>
        <p:spPr>
          <a:xfrm>
            <a:off x="181017" y="5119737"/>
            <a:ext cx="1253869" cy="369332"/>
          </a:xfrm>
          <a:prstGeom prst="rect">
            <a:avLst/>
          </a:prstGeom>
          <a:noFill/>
        </p:spPr>
        <p:txBody>
          <a:bodyPr wrap="none" rtlCol="0">
            <a:spAutoFit/>
          </a:bodyPr>
          <a:lstStyle/>
          <a:p>
            <a:r>
              <a:rPr lang="en-US" dirty="0" err="1" smtClean="0">
                <a:solidFill>
                  <a:prstClr val="black"/>
                </a:solidFill>
              </a:rPr>
              <a:t>Cp</a:t>
            </a:r>
            <a:r>
              <a:rPr lang="en-US" dirty="0" smtClean="0">
                <a:solidFill>
                  <a:prstClr val="black"/>
                </a:solidFill>
              </a:rPr>
              <a:t> 5-6,9,11</a:t>
            </a:r>
          </a:p>
        </p:txBody>
      </p:sp>
      <p:cxnSp>
        <p:nvCxnSpPr>
          <p:cNvPr id="55" name="Straight Connector 54"/>
          <p:cNvCxnSpPr/>
          <p:nvPr/>
        </p:nvCxnSpPr>
        <p:spPr>
          <a:xfrm flipH="1">
            <a:off x="1065217" y="5075202"/>
            <a:ext cx="79792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1096853" y="4734960"/>
            <a:ext cx="79792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1102611" y="5472968"/>
            <a:ext cx="7979254" cy="0"/>
          </a:xfrm>
          <a:prstGeom prst="line">
            <a:avLst/>
          </a:prstGeom>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6378837" y="3878457"/>
            <a:ext cx="1962910" cy="369332"/>
          </a:xfrm>
          <a:prstGeom prst="rect">
            <a:avLst/>
          </a:prstGeom>
        </p:spPr>
        <p:txBody>
          <a:bodyPr wrap="none">
            <a:spAutoFit/>
          </a:bodyPr>
          <a:lstStyle/>
          <a:p>
            <a:r>
              <a:rPr lang="en-US" i="1" dirty="0" smtClean="0">
                <a:solidFill>
                  <a:prstClr val="black"/>
                </a:solidFill>
              </a:rPr>
              <a:t>“</a:t>
            </a:r>
            <a:r>
              <a:rPr lang="en-US" dirty="0"/>
              <a:t>Bel </a:t>
            </a:r>
            <a:r>
              <a:rPr lang="en-US" dirty="0" err="1" smtClean="0"/>
              <a:t>proteja</a:t>
            </a:r>
            <a:r>
              <a:rPr lang="en-US" dirty="0" smtClean="0"/>
              <a:t> al </a:t>
            </a:r>
            <a:r>
              <a:rPr lang="en-US" dirty="0" err="1" smtClean="0"/>
              <a:t>rey</a:t>
            </a:r>
            <a:r>
              <a:rPr lang="en-US" i="1" dirty="0" smtClean="0">
                <a:solidFill>
                  <a:prstClr val="black"/>
                </a:solidFill>
              </a:rPr>
              <a:t>”</a:t>
            </a:r>
            <a:endParaRPr lang="en-US" i="1" dirty="0">
              <a:solidFill>
                <a:prstClr val="black"/>
              </a:solidFill>
            </a:endParaRPr>
          </a:p>
        </p:txBody>
      </p:sp>
      <p:sp>
        <p:nvSpPr>
          <p:cNvPr id="59" name="Rectangle 58"/>
          <p:cNvSpPr/>
          <p:nvPr/>
        </p:nvSpPr>
        <p:spPr>
          <a:xfrm>
            <a:off x="6371689" y="3518382"/>
            <a:ext cx="2641749" cy="369332"/>
          </a:xfrm>
          <a:prstGeom prst="rect">
            <a:avLst/>
          </a:prstGeom>
        </p:spPr>
        <p:txBody>
          <a:bodyPr wrap="none">
            <a:spAutoFit/>
          </a:bodyPr>
          <a:lstStyle/>
          <a:p>
            <a:r>
              <a:rPr lang="en-US" dirty="0" smtClean="0"/>
              <a:t>“</a:t>
            </a:r>
            <a:r>
              <a:rPr lang="en-US" dirty="0"/>
              <a:t>Nebo, </a:t>
            </a:r>
            <a:r>
              <a:rPr lang="en-US" dirty="0" err="1" smtClean="0"/>
              <a:t>protege</a:t>
            </a:r>
            <a:r>
              <a:rPr lang="en-US" dirty="0" smtClean="0"/>
              <a:t> la corona</a:t>
            </a:r>
            <a:r>
              <a:rPr lang="en-US" i="1" dirty="0" smtClean="0">
                <a:solidFill>
                  <a:prstClr val="black"/>
                </a:solidFill>
              </a:rPr>
              <a:t>”</a:t>
            </a:r>
            <a:endParaRPr lang="en-US" i="1" dirty="0">
              <a:solidFill>
                <a:prstClr val="black"/>
              </a:solidFill>
            </a:endParaRPr>
          </a:p>
        </p:txBody>
      </p:sp>
    </p:spTree>
    <p:extLst>
      <p:ext uri="{BB962C8B-B14F-4D97-AF65-F5344CB8AC3E}">
        <p14:creationId xmlns:p14="http://schemas.microsoft.com/office/powerpoint/2010/main" val="4259462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84972" y="22437"/>
            <a:ext cx="9228971"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9" name="Rectangle 88"/>
          <p:cNvSpPr/>
          <p:nvPr/>
        </p:nvSpPr>
        <p:spPr>
          <a:xfrm>
            <a:off x="2910785" y="890433"/>
            <a:ext cx="2047023" cy="4796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Title 23"/>
          <p:cNvSpPr>
            <a:spLocks noGrp="1"/>
          </p:cNvSpPr>
          <p:nvPr>
            <p:ph type="title"/>
          </p:nvPr>
        </p:nvSpPr>
        <p:spPr>
          <a:xfrm>
            <a:off x="-4114800" y="-1551589"/>
            <a:ext cx="8229600" cy="952500"/>
          </a:xfrm>
        </p:spPr>
        <p:txBody>
          <a:bodyPr/>
          <a:lstStyle/>
          <a:p>
            <a:r>
              <a:rPr lang="en-US" dirty="0" smtClean="0"/>
              <a:t>Overview</a:t>
            </a:r>
            <a:endParaRPr lang="en-US" dirty="0"/>
          </a:p>
        </p:txBody>
      </p:sp>
      <p:pic>
        <p:nvPicPr>
          <p:cNvPr id="5"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454" y="288136"/>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8665" y="303841"/>
            <a:ext cx="827279"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a:t>
            </a:r>
            <a:r>
              <a:rPr lang="en-US" sz="1100" dirty="0">
                <a:solidFill>
                  <a:prstClr val="black"/>
                </a:solidFill>
                <a:latin typeface="Arial" panose="020B0604020202020204" pitchFamily="34" charset="0"/>
                <a:cs typeface="Arial" panose="020B0604020202020204" pitchFamily="34" charset="0"/>
              </a:rPr>
              <a:t>1</a:t>
            </a:r>
          </a:p>
        </p:txBody>
      </p:sp>
      <p:pic>
        <p:nvPicPr>
          <p:cNvPr id="8"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686" y="1048635"/>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16870" y="1064341"/>
            <a:ext cx="827279"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a:t>
            </a:r>
            <a:r>
              <a:rPr lang="en-US" sz="1100" dirty="0">
                <a:solidFill>
                  <a:prstClr val="black"/>
                </a:solidFill>
                <a:latin typeface="Arial" panose="020B0604020202020204" pitchFamily="34" charset="0"/>
                <a:cs typeface="Arial" panose="020B0604020202020204" pitchFamily="34" charset="0"/>
              </a:rPr>
              <a:t>2</a:t>
            </a:r>
          </a:p>
        </p:txBody>
      </p:sp>
      <p:pic>
        <p:nvPicPr>
          <p:cNvPr id="12"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556" y="2026148"/>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28720" y="2026193"/>
            <a:ext cx="827279"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a:t>
            </a:r>
            <a:r>
              <a:rPr lang="en-US" sz="1100" dirty="0">
                <a:solidFill>
                  <a:prstClr val="black"/>
                </a:solidFill>
                <a:latin typeface="Arial" panose="020B0604020202020204" pitchFamily="34" charset="0"/>
                <a:cs typeface="Arial" panose="020B0604020202020204" pitchFamily="34" charset="0"/>
              </a:rPr>
              <a:t>3</a:t>
            </a:r>
          </a:p>
        </p:txBody>
      </p:sp>
      <p:pic>
        <p:nvPicPr>
          <p:cNvPr id="18"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297" y="2849387"/>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49491" y="2865091"/>
            <a:ext cx="827279"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a:t>
            </a:r>
            <a:r>
              <a:rPr lang="en-US" sz="1100" dirty="0">
                <a:solidFill>
                  <a:prstClr val="black"/>
                </a:solidFill>
                <a:latin typeface="Arial" panose="020B0604020202020204" pitchFamily="34" charset="0"/>
                <a:cs typeface="Arial" panose="020B0604020202020204" pitchFamily="34" charset="0"/>
              </a:rPr>
              <a:t>4</a:t>
            </a:r>
          </a:p>
        </p:txBody>
      </p:sp>
      <p:sp>
        <p:nvSpPr>
          <p:cNvPr id="20" name="TextBox 19"/>
          <p:cNvSpPr txBox="1"/>
          <p:nvPr/>
        </p:nvSpPr>
        <p:spPr>
          <a:xfrm>
            <a:off x="2848593" y="103618"/>
            <a:ext cx="2075802" cy="738664"/>
          </a:xfrm>
          <a:prstGeom prst="rect">
            <a:avLst/>
          </a:prstGeom>
          <a:solidFill>
            <a:srgbClr val="FFFF00"/>
          </a:solidFill>
        </p:spPr>
        <p:txBody>
          <a:bodyPr wrap="square" rtlCol="0">
            <a:spAutoFit/>
          </a:bodyPr>
          <a:lstStyle/>
          <a:p>
            <a:pPr algn="ctr"/>
            <a:r>
              <a:rPr lang="en-US" sz="1400" dirty="0" err="1" smtClean="0">
                <a:solidFill>
                  <a:prstClr val="black"/>
                </a:solidFill>
              </a:rPr>
              <a:t>Cautivos</a:t>
            </a:r>
            <a:r>
              <a:rPr lang="en-US" sz="1400" dirty="0" smtClean="0">
                <a:solidFill>
                  <a:prstClr val="black"/>
                </a:solidFill>
              </a:rPr>
              <a:t>, </a:t>
            </a:r>
            <a:r>
              <a:rPr lang="en-US" sz="1400" dirty="0" err="1" smtClean="0">
                <a:solidFill>
                  <a:prstClr val="black"/>
                </a:solidFill>
              </a:rPr>
              <a:t>pero</a:t>
            </a:r>
            <a:r>
              <a:rPr lang="en-US" sz="1400" dirty="0" smtClean="0">
                <a:solidFill>
                  <a:prstClr val="black"/>
                </a:solidFill>
              </a:rPr>
              <a:t> </a:t>
            </a:r>
            <a:r>
              <a:rPr lang="en-US" sz="1400" dirty="0" err="1" smtClean="0">
                <a:solidFill>
                  <a:prstClr val="black"/>
                </a:solidFill>
              </a:rPr>
              <a:t>obedezcan</a:t>
            </a:r>
            <a:r>
              <a:rPr lang="en-US" sz="1400" dirty="0" smtClean="0">
                <a:solidFill>
                  <a:prstClr val="black"/>
                </a:solidFill>
              </a:rPr>
              <a:t> las </a:t>
            </a:r>
            <a:r>
              <a:rPr lang="en-US" sz="1400" b="1" u="sng" dirty="0" err="1" smtClean="0">
                <a:solidFill>
                  <a:prstClr val="black"/>
                </a:solidFill>
              </a:rPr>
              <a:t>leyes</a:t>
            </a:r>
            <a:r>
              <a:rPr lang="en-US" sz="1400" b="1" u="sng" dirty="0" smtClean="0">
                <a:solidFill>
                  <a:prstClr val="black"/>
                </a:solidFill>
              </a:rPr>
              <a:t> </a:t>
            </a:r>
            <a:r>
              <a:rPr lang="en-US" sz="1400" dirty="0" smtClean="0">
                <a:solidFill>
                  <a:prstClr val="black"/>
                </a:solidFill>
              </a:rPr>
              <a:t>de Dios </a:t>
            </a:r>
            <a:r>
              <a:rPr lang="en-US" sz="1400" dirty="0" err="1" smtClean="0">
                <a:solidFill>
                  <a:prstClr val="black"/>
                </a:solidFill>
              </a:rPr>
              <a:t>sobre</a:t>
            </a:r>
            <a:r>
              <a:rPr lang="en-US" sz="1400" dirty="0" smtClean="0">
                <a:solidFill>
                  <a:prstClr val="black"/>
                </a:solidFill>
              </a:rPr>
              <a:t> </a:t>
            </a:r>
            <a:r>
              <a:rPr lang="en-US" sz="1400" dirty="0" err="1" smtClean="0">
                <a:solidFill>
                  <a:prstClr val="black"/>
                </a:solidFill>
              </a:rPr>
              <a:t>los</a:t>
            </a:r>
            <a:r>
              <a:rPr lang="en-US" sz="1400" dirty="0" smtClean="0">
                <a:solidFill>
                  <a:prstClr val="black"/>
                </a:solidFill>
              </a:rPr>
              <a:t> </a:t>
            </a:r>
            <a:r>
              <a:rPr lang="en-US" sz="1400" dirty="0" err="1" smtClean="0">
                <a:solidFill>
                  <a:prstClr val="black"/>
                </a:solidFill>
              </a:rPr>
              <a:t>alimentos</a:t>
            </a:r>
            <a:endParaRPr lang="en-US" sz="1400" b="1" u="sng" dirty="0">
              <a:solidFill>
                <a:prstClr val="black"/>
              </a:solidFill>
            </a:endParaRPr>
          </a:p>
        </p:txBody>
      </p:sp>
      <p:sp>
        <p:nvSpPr>
          <p:cNvPr id="21" name="TextBox 20"/>
          <p:cNvSpPr txBox="1"/>
          <p:nvPr/>
        </p:nvSpPr>
        <p:spPr>
          <a:xfrm>
            <a:off x="2834017" y="933022"/>
            <a:ext cx="2090415" cy="523220"/>
          </a:xfrm>
          <a:prstGeom prst="rect">
            <a:avLst/>
          </a:prstGeom>
          <a:solidFill>
            <a:srgbClr val="FFFF00"/>
          </a:solidFill>
        </p:spPr>
        <p:txBody>
          <a:bodyPr wrap="square" rtlCol="0">
            <a:spAutoFit/>
          </a:bodyPr>
          <a:lstStyle/>
          <a:p>
            <a:pPr algn="ctr"/>
            <a:r>
              <a:rPr lang="en-US" sz="1400" dirty="0" smtClean="0">
                <a:solidFill>
                  <a:prstClr val="black"/>
                </a:solidFill>
              </a:rPr>
              <a:t>Dios </a:t>
            </a:r>
            <a:r>
              <a:rPr lang="en-US" sz="1400" dirty="0" err="1" smtClean="0">
                <a:solidFill>
                  <a:prstClr val="black"/>
                </a:solidFill>
              </a:rPr>
              <a:t>controla</a:t>
            </a:r>
            <a:r>
              <a:rPr lang="en-US" sz="1400" dirty="0" smtClean="0">
                <a:solidFill>
                  <a:prstClr val="black"/>
                </a:solidFill>
              </a:rPr>
              <a:t> el </a:t>
            </a:r>
            <a:r>
              <a:rPr lang="en-US" sz="1400" dirty="0" err="1" smtClean="0">
                <a:solidFill>
                  <a:prstClr val="black"/>
                </a:solidFill>
              </a:rPr>
              <a:t>ascenso</a:t>
            </a:r>
            <a:r>
              <a:rPr lang="en-US" sz="1400" dirty="0" smtClean="0">
                <a:solidFill>
                  <a:prstClr val="black"/>
                </a:solidFill>
              </a:rPr>
              <a:t> y la </a:t>
            </a:r>
            <a:r>
              <a:rPr lang="en-US" sz="1400" dirty="0" err="1" smtClean="0">
                <a:solidFill>
                  <a:prstClr val="black"/>
                </a:solidFill>
              </a:rPr>
              <a:t>caída</a:t>
            </a:r>
            <a:r>
              <a:rPr lang="en-US" sz="1400" dirty="0" smtClean="0">
                <a:solidFill>
                  <a:prstClr val="black"/>
                </a:solidFill>
              </a:rPr>
              <a:t> de </a:t>
            </a:r>
            <a:r>
              <a:rPr lang="en-US" sz="1400" dirty="0" err="1" smtClean="0">
                <a:solidFill>
                  <a:prstClr val="black"/>
                </a:solidFill>
              </a:rPr>
              <a:t>los</a:t>
            </a:r>
            <a:r>
              <a:rPr lang="en-US" sz="1400" dirty="0" smtClean="0">
                <a:solidFill>
                  <a:prstClr val="black"/>
                </a:solidFill>
              </a:rPr>
              <a:t> </a:t>
            </a:r>
            <a:r>
              <a:rPr lang="en-US" sz="1400" dirty="0" err="1" smtClean="0">
                <a:solidFill>
                  <a:prstClr val="black"/>
                </a:solidFill>
              </a:rPr>
              <a:t>reinos</a:t>
            </a:r>
            <a:endParaRPr lang="en-US" sz="1400" b="1" u="sng" dirty="0">
              <a:solidFill>
                <a:prstClr val="black"/>
              </a:solidFill>
            </a:endParaRPr>
          </a:p>
        </p:txBody>
      </p:sp>
      <p:sp>
        <p:nvSpPr>
          <p:cNvPr id="22" name="TextBox 21"/>
          <p:cNvSpPr txBox="1"/>
          <p:nvPr/>
        </p:nvSpPr>
        <p:spPr>
          <a:xfrm>
            <a:off x="2965012" y="1975141"/>
            <a:ext cx="1959389" cy="523220"/>
          </a:xfrm>
          <a:prstGeom prst="rect">
            <a:avLst/>
          </a:prstGeom>
          <a:solidFill>
            <a:srgbClr val="FFFF00"/>
          </a:solidFill>
        </p:spPr>
        <p:txBody>
          <a:bodyPr wrap="square" rtlCol="0">
            <a:spAutoFit/>
          </a:bodyPr>
          <a:lstStyle/>
          <a:p>
            <a:pPr algn="ctr"/>
            <a:r>
              <a:rPr lang="en-US" sz="1400" dirty="0" smtClean="0">
                <a:solidFill>
                  <a:prstClr val="black"/>
                </a:solidFill>
              </a:rPr>
              <a:t>Oren a Dios, no a </a:t>
            </a:r>
            <a:r>
              <a:rPr lang="en-US" sz="1400" dirty="0" err="1" smtClean="0">
                <a:solidFill>
                  <a:prstClr val="black"/>
                </a:solidFill>
              </a:rPr>
              <a:t>objetos</a:t>
            </a:r>
            <a:endParaRPr lang="en-US" sz="1400" b="1" u="sng" dirty="0">
              <a:solidFill>
                <a:prstClr val="black"/>
              </a:solidFill>
            </a:endParaRPr>
          </a:p>
        </p:txBody>
      </p:sp>
      <p:sp>
        <p:nvSpPr>
          <p:cNvPr id="23" name="TextBox 22"/>
          <p:cNvSpPr txBox="1"/>
          <p:nvPr/>
        </p:nvSpPr>
        <p:spPr>
          <a:xfrm>
            <a:off x="2857832" y="2683218"/>
            <a:ext cx="2090416" cy="738664"/>
          </a:xfrm>
          <a:prstGeom prst="rect">
            <a:avLst/>
          </a:prstGeom>
          <a:solidFill>
            <a:srgbClr val="FFFF00"/>
          </a:solidFill>
        </p:spPr>
        <p:txBody>
          <a:bodyPr wrap="square" rtlCol="0">
            <a:spAutoFit/>
          </a:bodyPr>
          <a:lstStyle/>
          <a:p>
            <a:pPr algn="ctr"/>
            <a:r>
              <a:rPr lang="en-US" sz="1400" dirty="0" smtClean="0">
                <a:solidFill>
                  <a:prstClr val="black"/>
                </a:solidFill>
              </a:rPr>
              <a:t>Dios </a:t>
            </a:r>
            <a:r>
              <a:rPr lang="en-US" sz="1400" dirty="0" err="1" smtClean="0">
                <a:solidFill>
                  <a:prstClr val="black"/>
                </a:solidFill>
              </a:rPr>
              <a:t>humilla</a:t>
            </a:r>
            <a:r>
              <a:rPr lang="en-US" sz="1400" dirty="0" smtClean="0">
                <a:solidFill>
                  <a:prstClr val="black"/>
                </a:solidFill>
              </a:rPr>
              <a:t> a </a:t>
            </a:r>
            <a:r>
              <a:rPr lang="en-US" sz="1400" dirty="0" err="1" smtClean="0">
                <a:solidFill>
                  <a:prstClr val="black"/>
                </a:solidFill>
              </a:rPr>
              <a:t>los</a:t>
            </a:r>
            <a:r>
              <a:rPr lang="en-US" sz="1400" dirty="0" smtClean="0">
                <a:solidFill>
                  <a:prstClr val="black"/>
                </a:solidFill>
              </a:rPr>
              <a:t> </a:t>
            </a:r>
            <a:r>
              <a:rPr lang="en-US" sz="1400" dirty="0" err="1" smtClean="0">
                <a:solidFill>
                  <a:prstClr val="black"/>
                </a:solidFill>
              </a:rPr>
              <a:t>reyes</a:t>
            </a:r>
            <a:r>
              <a:rPr lang="en-US" sz="1400" dirty="0" smtClean="0">
                <a:solidFill>
                  <a:prstClr val="black"/>
                </a:solidFill>
              </a:rPr>
              <a:t> </a:t>
            </a:r>
            <a:r>
              <a:rPr lang="en-US" sz="1400" dirty="0" err="1" smtClean="0">
                <a:solidFill>
                  <a:prstClr val="black"/>
                </a:solidFill>
              </a:rPr>
              <a:t>poderosos</a:t>
            </a:r>
            <a:r>
              <a:rPr lang="en-US" sz="1400" dirty="0" smtClean="0">
                <a:solidFill>
                  <a:prstClr val="black"/>
                </a:solidFill>
              </a:rPr>
              <a:t> que </a:t>
            </a:r>
            <a:r>
              <a:rPr lang="en-US" sz="1400" dirty="0" err="1" smtClean="0">
                <a:solidFill>
                  <a:prstClr val="black"/>
                </a:solidFill>
              </a:rPr>
              <a:t>forman</a:t>
            </a:r>
            <a:r>
              <a:rPr lang="en-US" sz="1400" dirty="0" smtClean="0">
                <a:solidFill>
                  <a:prstClr val="black"/>
                </a:solidFill>
              </a:rPr>
              <a:t> </a:t>
            </a:r>
            <a:r>
              <a:rPr lang="en-US" sz="1400" dirty="0" err="1" smtClean="0">
                <a:solidFill>
                  <a:prstClr val="black"/>
                </a:solidFill>
              </a:rPr>
              <a:t>dinastías</a:t>
            </a:r>
            <a:endParaRPr lang="en-US" sz="1400" b="1" u="sng" dirty="0">
              <a:solidFill>
                <a:prstClr val="black"/>
              </a:solidFill>
            </a:endParaRPr>
          </a:p>
        </p:txBody>
      </p:sp>
      <p:pic>
        <p:nvPicPr>
          <p:cNvPr id="32"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556" y="3593056"/>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316870" y="3610122"/>
            <a:ext cx="827279"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a:t>
            </a:r>
            <a:r>
              <a:rPr lang="en-US" sz="1100" dirty="0">
                <a:solidFill>
                  <a:prstClr val="black"/>
                </a:solidFill>
                <a:latin typeface="Arial" panose="020B0604020202020204" pitchFamily="34" charset="0"/>
                <a:cs typeface="Arial" panose="020B0604020202020204" pitchFamily="34" charset="0"/>
              </a:rPr>
              <a:t>5</a:t>
            </a:r>
          </a:p>
        </p:txBody>
      </p:sp>
      <p:pic>
        <p:nvPicPr>
          <p:cNvPr id="36"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960" y="4334432"/>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316870" y="4341282"/>
            <a:ext cx="827279"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a:t>
            </a:r>
            <a:r>
              <a:rPr lang="en-US" sz="1100" dirty="0">
                <a:solidFill>
                  <a:prstClr val="black"/>
                </a:solidFill>
                <a:latin typeface="Arial" panose="020B0604020202020204" pitchFamily="34" charset="0"/>
                <a:cs typeface="Arial" panose="020B0604020202020204" pitchFamily="34" charset="0"/>
              </a:rPr>
              <a:t>6</a:t>
            </a:r>
          </a:p>
        </p:txBody>
      </p:sp>
      <p:pic>
        <p:nvPicPr>
          <p:cNvPr id="41"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343" y="4967991"/>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316870" y="4966365"/>
            <a:ext cx="827279"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a:t>
            </a:r>
            <a:r>
              <a:rPr lang="en-US" sz="1100" dirty="0">
                <a:solidFill>
                  <a:prstClr val="black"/>
                </a:solidFill>
                <a:latin typeface="Arial" panose="020B0604020202020204" pitchFamily="34" charset="0"/>
                <a:cs typeface="Arial" panose="020B0604020202020204" pitchFamily="34" charset="0"/>
              </a:rPr>
              <a:t>7</a:t>
            </a:r>
          </a:p>
        </p:txBody>
      </p:sp>
      <p:sp>
        <p:nvSpPr>
          <p:cNvPr id="59" name="TextBox 58"/>
          <p:cNvSpPr txBox="1"/>
          <p:nvPr/>
        </p:nvSpPr>
        <p:spPr>
          <a:xfrm>
            <a:off x="2861730" y="3572250"/>
            <a:ext cx="2086529" cy="738664"/>
          </a:xfrm>
          <a:prstGeom prst="rect">
            <a:avLst/>
          </a:prstGeom>
          <a:solidFill>
            <a:srgbClr val="FFFF00"/>
          </a:solidFill>
        </p:spPr>
        <p:txBody>
          <a:bodyPr wrap="square" rtlCol="0">
            <a:spAutoFit/>
          </a:bodyPr>
          <a:lstStyle/>
          <a:p>
            <a:pPr algn="ctr"/>
            <a:r>
              <a:rPr lang="en-US" sz="1400" dirty="0" smtClean="0">
                <a:solidFill>
                  <a:prstClr val="black"/>
                </a:solidFill>
              </a:rPr>
              <a:t>Dios </a:t>
            </a:r>
            <a:r>
              <a:rPr lang="en-US" sz="1400" dirty="0" err="1" smtClean="0">
                <a:solidFill>
                  <a:prstClr val="black"/>
                </a:solidFill>
              </a:rPr>
              <a:t>humilla</a:t>
            </a:r>
            <a:r>
              <a:rPr lang="en-US" sz="1400" dirty="0" smtClean="0">
                <a:solidFill>
                  <a:prstClr val="black"/>
                </a:solidFill>
              </a:rPr>
              <a:t> a </a:t>
            </a:r>
            <a:r>
              <a:rPr lang="en-US" sz="1400" dirty="0" err="1" smtClean="0">
                <a:solidFill>
                  <a:prstClr val="black"/>
                </a:solidFill>
              </a:rPr>
              <a:t>los</a:t>
            </a:r>
            <a:r>
              <a:rPr lang="en-US" sz="1400" dirty="0" smtClean="0">
                <a:solidFill>
                  <a:prstClr val="black"/>
                </a:solidFill>
              </a:rPr>
              <a:t> </a:t>
            </a:r>
            <a:r>
              <a:rPr lang="en-US" sz="1400" dirty="0" err="1" smtClean="0">
                <a:solidFill>
                  <a:prstClr val="black"/>
                </a:solidFill>
              </a:rPr>
              <a:t>reyes</a:t>
            </a:r>
            <a:r>
              <a:rPr lang="en-US" sz="1400" dirty="0" smtClean="0">
                <a:solidFill>
                  <a:prstClr val="black"/>
                </a:solidFill>
              </a:rPr>
              <a:t> </a:t>
            </a:r>
            <a:r>
              <a:rPr lang="en-US" sz="1400" dirty="0" err="1" smtClean="0">
                <a:solidFill>
                  <a:prstClr val="black"/>
                </a:solidFill>
              </a:rPr>
              <a:t>malos</a:t>
            </a:r>
            <a:r>
              <a:rPr lang="en-US" sz="1400" dirty="0" smtClean="0">
                <a:solidFill>
                  <a:prstClr val="black"/>
                </a:solidFill>
              </a:rPr>
              <a:t>, </a:t>
            </a:r>
            <a:r>
              <a:rPr lang="en-US" sz="1400" dirty="0" err="1" smtClean="0">
                <a:solidFill>
                  <a:prstClr val="black"/>
                </a:solidFill>
              </a:rPr>
              <a:t>consentidos</a:t>
            </a:r>
            <a:r>
              <a:rPr lang="en-US" sz="1400" dirty="0" smtClean="0">
                <a:solidFill>
                  <a:prstClr val="black"/>
                </a:solidFill>
              </a:rPr>
              <a:t> y </a:t>
            </a:r>
            <a:r>
              <a:rPr lang="en-US" sz="1400" dirty="0" err="1" smtClean="0">
                <a:solidFill>
                  <a:prstClr val="black"/>
                </a:solidFill>
              </a:rPr>
              <a:t>vanos</a:t>
            </a:r>
            <a:endParaRPr lang="en-US" sz="1400" b="1" u="sng" dirty="0">
              <a:solidFill>
                <a:prstClr val="black"/>
              </a:solidFill>
            </a:endParaRPr>
          </a:p>
        </p:txBody>
      </p:sp>
      <p:sp>
        <p:nvSpPr>
          <p:cNvPr id="60" name="TextBox 59"/>
          <p:cNvSpPr txBox="1"/>
          <p:nvPr/>
        </p:nvSpPr>
        <p:spPr>
          <a:xfrm>
            <a:off x="2833980" y="4377294"/>
            <a:ext cx="2114269" cy="307777"/>
          </a:xfrm>
          <a:prstGeom prst="rect">
            <a:avLst/>
          </a:prstGeom>
          <a:solidFill>
            <a:srgbClr val="FFFF00"/>
          </a:solidFill>
        </p:spPr>
        <p:txBody>
          <a:bodyPr wrap="square" rtlCol="0">
            <a:spAutoFit/>
          </a:bodyPr>
          <a:lstStyle/>
          <a:p>
            <a:pPr algn="ctr"/>
            <a:r>
              <a:rPr lang="en-US" sz="1400" dirty="0" smtClean="0">
                <a:solidFill>
                  <a:prstClr val="black"/>
                </a:solidFill>
              </a:rPr>
              <a:t>Oren a Dios, no a </a:t>
            </a:r>
            <a:r>
              <a:rPr lang="en-US" sz="1400" dirty="0" err="1" smtClean="0">
                <a:solidFill>
                  <a:prstClr val="black"/>
                </a:solidFill>
              </a:rPr>
              <a:t>reyes</a:t>
            </a:r>
            <a:endParaRPr lang="en-US" sz="1400" b="1" u="sng" dirty="0">
              <a:solidFill>
                <a:prstClr val="black"/>
              </a:solidFill>
            </a:endParaRPr>
          </a:p>
        </p:txBody>
      </p:sp>
      <p:grpSp>
        <p:nvGrpSpPr>
          <p:cNvPr id="66" name="Group 65"/>
          <p:cNvGrpSpPr/>
          <p:nvPr/>
        </p:nvGrpSpPr>
        <p:grpSpPr>
          <a:xfrm>
            <a:off x="4935446" y="1036895"/>
            <a:ext cx="1473989" cy="4281546"/>
            <a:chOff x="4935436" y="1036892"/>
            <a:chExt cx="1473989" cy="4281546"/>
          </a:xfrm>
        </p:grpSpPr>
        <p:sp>
          <p:nvSpPr>
            <p:cNvPr id="63" name="Bent Arrow 62"/>
            <p:cNvSpPr/>
            <p:nvPr/>
          </p:nvSpPr>
          <p:spPr>
            <a:xfrm flipH="1" flipV="1">
              <a:off x="5003319" y="4687174"/>
              <a:ext cx="1406106" cy="63126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64" name="Bent Arrow 63"/>
            <p:cNvSpPr/>
            <p:nvPr/>
          </p:nvSpPr>
          <p:spPr>
            <a:xfrm flipH="1">
              <a:off x="4935436" y="1036892"/>
              <a:ext cx="1473988" cy="63126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65" name="Rectangle 64"/>
            <p:cNvSpPr/>
            <p:nvPr/>
          </p:nvSpPr>
          <p:spPr>
            <a:xfrm>
              <a:off x="6249663" y="1627403"/>
              <a:ext cx="155275" cy="30576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84" name="Bent Arrow 83"/>
          <p:cNvSpPr/>
          <p:nvPr/>
        </p:nvSpPr>
        <p:spPr>
          <a:xfrm flipH="1">
            <a:off x="4853312" y="1967267"/>
            <a:ext cx="1214498" cy="631264"/>
          </a:xfrm>
          <a:prstGeom prst="ben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85" name="Bent Arrow 84"/>
          <p:cNvSpPr/>
          <p:nvPr/>
        </p:nvSpPr>
        <p:spPr>
          <a:xfrm flipH="1" flipV="1">
            <a:off x="4948275" y="4057811"/>
            <a:ext cx="1119563" cy="631264"/>
          </a:xfrm>
          <a:prstGeom prst="ben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86" name="Rectangle 85"/>
          <p:cNvSpPr/>
          <p:nvPr/>
        </p:nvSpPr>
        <p:spPr>
          <a:xfrm>
            <a:off x="5912544" y="2528986"/>
            <a:ext cx="155275" cy="161797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Bent Arrow 86"/>
          <p:cNvSpPr/>
          <p:nvPr/>
        </p:nvSpPr>
        <p:spPr>
          <a:xfrm flipH="1">
            <a:off x="4948259" y="2810951"/>
            <a:ext cx="607249" cy="631264"/>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88" name="Bent Arrow 87"/>
          <p:cNvSpPr/>
          <p:nvPr/>
        </p:nvSpPr>
        <p:spPr>
          <a:xfrm flipH="1" flipV="1">
            <a:off x="4948259" y="3366257"/>
            <a:ext cx="607249" cy="631264"/>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91" name="Rectangle 90"/>
          <p:cNvSpPr/>
          <p:nvPr/>
        </p:nvSpPr>
        <p:spPr>
          <a:xfrm>
            <a:off x="2896426" y="4896328"/>
            <a:ext cx="2047023" cy="4796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TextBox 61"/>
          <p:cNvSpPr txBox="1"/>
          <p:nvPr/>
        </p:nvSpPr>
        <p:spPr>
          <a:xfrm>
            <a:off x="2819157" y="4934686"/>
            <a:ext cx="2090415" cy="523220"/>
          </a:xfrm>
          <a:prstGeom prst="rect">
            <a:avLst/>
          </a:prstGeom>
          <a:solidFill>
            <a:srgbClr val="FFFF00"/>
          </a:solidFill>
        </p:spPr>
        <p:txBody>
          <a:bodyPr wrap="square" rtlCol="0">
            <a:spAutoFit/>
          </a:bodyPr>
          <a:lstStyle/>
          <a:p>
            <a:pPr algn="ctr"/>
            <a:r>
              <a:rPr lang="en-US" sz="1400" dirty="0">
                <a:solidFill>
                  <a:prstClr val="black"/>
                </a:solidFill>
              </a:rPr>
              <a:t>Dios </a:t>
            </a:r>
            <a:r>
              <a:rPr lang="en-US" sz="1400" dirty="0" err="1">
                <a:solidFill>
                  <a:prstClr val="black"/>
                </a:solidFill>
              </a:rPr>
              <a:t>controla</a:t>
            </a:r>
            <a:r>
              <a:rPr lang="en-US" sz="1400" dirty="0">
                <a:solidFill>
                  <a:prstClr val="black"/>
                </a:solidFill>
              </a:rPr>
              <a:t> el </a:t>
            </a:r>
            <a:r>
              <a:rPr lang="en-US" sz="1400" dirty="0" err="1">
                <a:solidFill>
                  <a:prstClr val="black"/>
                </a:solidFill>
              </a:rPr>
              <a:t>ascenso</a:t>
            </a:r>
            <a:r>
              <a:rPr lang="en-US" sz="1400" dirty="0">
                <a:solidFill>
                  <a:prstClr val="black"/>
                </a:solidFill>
              </a:rPr>
              <a:t> y la </a:t>
            </a:r>
            <a:r>
              <a:rPr lang="en-US" sz="1400" dirty="0" err="1">
                <a:solidFill>
                  <a:prstClr val="black"/>
                </a:solidFill>
              </a:rPr>
              <a:t>caída</a:t>
            </a:r>
            <a:r>
              <a:rPr lang="en-US" sz="1400" dirty="0">
                <a:solidFill>
                  <a:prstClr val="black"/>
                </a:solidFill>
              </a:rPr>
              <a:t> de </a:t>
            </a:r>
            <a:r>
              <a:rPr lang="en-US" sz="1400" dirty="0" err="1">
                <a:solidFill>
                  <a:prstClr val="black"/>
                </a:solidFill>
              </a:rPr>
              <a:t>los</a:t>
            </a:r>
            <a:r>
              <a:rPr lang="en-US" sz="1400" dirty="0">
                <a:solidFill>
                  <a:prstClr val="black"/>
                </a:solidFill>
              </a:rPr>
              <a:t> </a:t>
            </a:r>
            <a:r>
              <a:rPr lang="en-US" sz="1400" dirty="0" err="1">
                <a:solidFill>
                  <a:prstClr val="black"/>
                </a:solidFill>
              </a:rPr>
              <a:t>reinos</a:t>
            </a:r>
            <a:endParaRPr lang="en-US" sz="1400" b="1" u="sng" dirty="0">
              <a:solidFill>
                <a:prstClr val="black"/>
              </a:solidFill>
            </a:endParaRPr>
          </a:p>
        </p:txBody>
      </p:sp>
      <p:grpSp>
        <p:nvGrpSpPr>
          <p:cNvPr id="2" name="Group 1"/>
          <p:cNvGrpSpPr/>
          <p:nvPr/>
        </p:nvGrpSpPr>
        <p:grpSpPr>
          <a:xfrm>
            <a:off x="1084930" y="28002"/>
            <a:ext cx="1992868" cy="5676027"/>
            <a:chOff x="1084930" y="28001"/>
            <a:chExt cx="1992868" cy="5676027"/>
          </a:xfrm>
        </p:grpSpPr>
        <p:sp>
          <p:nvSpPr>
            <p:cNvPr id="7" name="TextBox 6"/>
            <p:cNvSpPr txBox="1"/>
            <p:nvPr/>
          </p:nvSpPr>
          <p:spPr>
            <a:xfrm>
              <a:off x="1453692" y="200549"/>
              <a:ext cx="841769" cy="400011"/>
            </a:xfrm>
            <a:prstGeom prst="rect">
              <a:avLst/>
            </a:prstGeom>
            <a:noFill/>
          </p:spPr>
          <p:txBody>
            <a:bodyPr wrap="none" lIns="91345" tIns="45671" rIns="91345" bIns="45671" rtlCol="0">
              <a:spAutoFit/>
            </a:bodyPr>
            <a:lstStyle/>
            <a:p>
              <a:pPr algn="r"/>
              <a:r>
                <a:rPr lang="en-US" sz="1000" i="1" dirty="0" err="1" smtClean="0">
                  <a:solidFill>
                    <a:prstClr val="black"/>
                  </a:solidFill>
                  <a:latin typeface="Arial" panose="020B0604020202020204" pitchFamily="34" charset="0"/>
                  <a:cs typeface="Arial" panose="020B0604020202020204" pitchFamily="34" charset="0"/>
                </a:rPr>
                <a:t>Llevado</a:t>
              </a:r>
              <a:r>
                <a:rPr lang="en-US" sz="1000" i="1" dirty="0" smtClean="0">
                  <a:solidFill>
                    <a:prstClr val="black"/>
                  </a:solidFill>
                  <a:latin typeface="Arial" panose="020B0604020202020204" pitchFamily="34" charset="0"/>
                  <a:cs typeface="Arial" panose="020B0604020202020204" pitchFamily="34" charset="0"/>
                </a:rPr>
                <a:t> </a:t>
              </a:r>
              <a:r>
                <a:rPr lang="en-US" sz="1000" i="1" dirty="0" err="1" smtClean="0">
                  <a:solidFill>
                    <a:prstClr val="black"/>
                  </a:solidFill>
                  <a:latin typeface="Arial" panose="020B0604020202020204" pitchFamily="34" charset="0"/>
                  <a:cs typeface="Arial" panose="020B0604020202020204" pitchFamily="34" charset="0"/>
                </a:rPr>
                <a:t>en</a:t>
              </a:r>
              <a:r>
                <a:rPr lang="en-US" sz="1000" i="1" dirty="0" smtClean="0">
                  <a:solidFill>
                    <a:prstClr val="black"/>
                  </a:solidFill>
                  <a:latin typeface="Arial" panose="020B0604020202020204" pitchFamily="34" charset="0"/>
                  <a:cs typeface="Arial" panose="020B0604020202020204" pitchFamily="34" charset="0"/>
                </a:rPr>
                <a:t> </a:t>
              </a:r>
              <a:br>
                <a:rPr lang="en-US" sz="1000" i="1" dirty="0" smtClean="0">
                  <a:solidFill>
                    <a:prstClr val="black"/>
                  </a:solidFill>
                  <a:latin typeface="Arial" panose="020B0604020202020204" pitchFamily="34" charset="0"/>
                  <a:cs typeface="Arial" panose="020B0604020202020204" pitchFamily="34" charset="0"/>
                </a:rPr>
              </a:br>
              <a:r>
                <a:rPr lang="en-US" sz="1000" i="1" dirty="0" err="1" smtClean="0">
                  <a:solidFill>
                    <a:prstClr val="black"/>
                  </a:solidFill>
                  <a:latin typeface="Arial" panose="020B0604020202020204" pitchFamily="34" charset="0"/>
                  <a:cs typeface="Arial" panose="020B0604020202020204" pitchFamily="34" charset="0"/>
                </a:rPr>
                <a:t>cautiverio</a:t>
              </a:r>
              <a:endParaRPr lang="en-US" sz="1000" i="1" dirty="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1412381" y="933024"/>
              <a:ext cx="1083759" cy="553899"/>
            </a:xfrm>
            <a:prstGeom prst="rect">
              <a:avLst/>
            </a:prstGeom>
            <a:noFill/>
          </p:spPr>
          <p:txBody>
            <a:bodyPr wrap="none" lIns="91345" tIns="45671" rIns="91345" bIns="45671" rtlCol="0">
              <a:spAutoFit/>
            </a:bodyPr>
            <a:lstStyle/>
            <a:p>
              <a:pPr algn="r"/>
              <a:r>
                <a:rPr lang="en-US" sz="1000" i="1" dirty="0" err="1" smtClean="0">
                  <a:solidFill>
                    <a:prstClr val="black"/>
                  </a:solidFill>
                  <a:latin typeface="Arial" panose="020B0604020202020204" pitchFamily="34" charset="0"/>
                  <a:cs typeface="Arial" panose="020B0604020202020204" pitchFamily="34" charset="0"/>
                </a:rPr>
                <a:t>Interpreta</a:t>
              </a:r>
              <a:r>
                <a:rPr lang="en-US" sz="1000" i="1" dirty="0" smtClean="0">
                  <a:solidFill>
                    <a:prstClr val="black"/>
                  </a:solidFill>
                  <a:latin typeface="Arial" panose="020B0604020202020204" pitchFamily="34" charset="0"/>
                  <a:cs typeface="Arial" panose="020B0604020202020204" pitchFamily="34" charset="0"/>
                </a:rPr>
                <a:t> el </a:t>
              </a:r>
              <a:br>
                <a:rPr lang="en-US" sz="1000" i="1" dirty="0" smtClean="0">
                  <a:solidFill>
                    <a:prstClr val="black"/>
                  </a:solidFill>
                  <a:latin typeface="Arial" panose="020B0604020202020204" pitchFamily="34" charset="0"/>
                  <a:cs typeface="Arial" panose="020B0604020202020204" pitchFamily="34" charset="0"/>
                </a:rPr>
              </a:br>
              <a:r>
                <a:rPr lang="en-US" sz="1000" i="1" dirty="0" err="1" smtClean="0">
                  <a:solidFill>
                    <a:prstClr val="black"/>
                  </a:solidFill>
                  <a:latin typeface="Arial" panose="020B0604020202020204" pitchFamily="34" charset="0"/>
                  <a:cs typeface="Arial" panose="020B0604020202020204" pitchFamily="34" charset="0"/>
                </a:rPr>
                <a:t>sueño</a:t>
              </a:r>
              <a:r>
                <a:rPr lang="en-US" sz="1000" i="1" dirty="0" smtClean="0">
                  <a:solidFill>
                    <a:prstClr val="black"/>
                  </a:solidFill>
                  <a:latin typeface="Arial" panose="020B0604020202020204" pitchFamily="34" charset="0"/>
                  <a:cs typeface="Arial" panose="020B0604020202020204" pitchFamily="34" charset="0"/>
                </a:rPr>
                <a:t> de</a:t>
              </a:r>
            </a:p>
            <a:p>
              <a:pPr algn="r"/>
              <a:r>
                <a:rPr lang="es-ES" sz="1000" i="1" dirty="0" smtClean="0">
                  <a:solidFill>
                    <a:prstClr val="black"/>
                  </a:solidFill>
                  <a:latin typeface="Arial" panose="020B0604020202020204" pitchFamily="34" charset="0"/>
                  <a:cs typeface="Arial" panose="020B0604020202020204" pitchFamily="34" charset="0"/>
                </a:rPr>
                <a:t>Nabucodonosor</a:t>
              </a:r>
              <a:endParaRPr lang="en-US" sz="1000" i="1" dirty="0">
                <a:solidFill>
                  <a:prstClr val="black"/>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5700" y="1846299"/>
              <a:ext cx="1202098" cy="805233"/>
            </a:xfrm>
            <a:prstGeom prst="rect">
              <a:avLst/>
            </a:prstGeom>
          </p:spPr>
        </p:pic>
        <p:sp>
          <p:nvSpPr>
            <p:cNvPr id="14" name="TextBox 13"/>
            <p:cNvSpPr txBox="1"/>
            <p:nvPr/>
          </p:nvSpPr>
          <p:spPr>
            <a:xfrm>
              <a:off x="1458003" y="1997604"/>
              <a:ext cx="743986" cy="400011"/>
            </a:xfrm>
            <a:prstGeom prst="rect">
              <a:avLst/>
            </a:prstGeom>
            <a:noFill/>
          </p:spPr>
          <p:txBody>
            <a:bodyPr wrap="none" lIns="91345" tIns="45671" rIns="91345" bIns="45671" rtlCol="0">
              <a:spAutoFit/>
            </a:bodyPr>
            <a:lstStyle/>
            <a:p>
              <a:pPr algn="r"/>
              <a:r>
                <a:rPr lang="en-US" sz="1000" i="1" dirty="0" err="1" smtClean="0">
                  <a:solidFill>
                    <a:prstClr val="black"/>
                  </a:solidFill>
                  <a:latin typeface="Arial" panose="020B0604020202020204" pitchFamily="34" charset="0"/>
                  <a:cs typeface="Arial" panose="020B0604020202020204" pitchFamily="34" charset="0"/>
                </a:rPr>
                <a:t>Horno</a:t>
              </a:r>
              <a:r>
                <a:rPr lang="en-US" sz="1000" i="1" dirty="0" smtClean="0">
                  <a:solidFill>
                    <a:prstClr val="black"/>
                  </a:solidFill>
                  <a:latin typeface="Arial" panose="020B0604020202020204" pitchFamily="34" charset="0"/>
                  <a:cs typeface="Arial" panose="020B0604020202020204" pitchFamily="34" charset="0"/>
                </a:rPr>
                <a:t> de </a:t>
              </a:r>
              <a:br>
                <a:rPr lang="en-US" sz="1000" i="1" dirty="0" smtClean="0">
                  <a:solidFill>
                    <a:prstClr val="black"/>
                  </a:solidFill>
                  <a:latin typeface="Arial" panose="020B0604020202020204" pitchFamily="34" charset="0"/>
                  <a:cs typeface="Arial" panose="020B0604020202020204" pitchFamily="34" charset="0"/>
                </a:rPr>
              </a:br>
              <a:r>
                <a:rPr lang="en-US" sz="1000" i="1" dirty="0" err="1" smtClean="0">
                  <a:solidFill>
                    <a:prstClr val="black"/>
                  </a:solidFill>
                  <a:latin typeface="Arial" panose="020B0604020202020204" pitchFamily="34" charset="0"/>
                  <a:cs typeface="Arial" panose="020B0604020202020204" pitchFamily="34" charset="0"/>
                </a:rPr>
                <a:t>fuego</a:t>
              </a:r>
              <a:endParaRPr lang="en-US" sz="1000" i="1" dirty="0">
                <a:solidFill>
                  <a:prstClr val="black"/>
                </a:solidFill>
                <a:latin typeface="Arial" panose="020B0604020202020204" pitchFamily="34" charset="0"/>
                <a:cs typeface="Arial" panose="020B0604020202020204" pitchFamily="34" charset="0"/>
              </a:endParaRPr>
            </a:p>
          </p:txBody>
        </p:sp>
        <p:sp>
          <p:nvSpPr>
            <p:cNvPr id="16" name="TextBox 15"/>
            <p:cNvSpPr txBox="1"/>
            <p:nvPr/>
          </p:nvSpPr>
          <p:spPr>
            <a:xfrm>
              <a:off x="1412382" y="2767494"/>
              <a:ext cx="1083758" cy="553899"/>
            </a:xfrm>
            <a:prstGeom prst="rect">
              <a:avLst/>
            </a:prstGeom>
            <a:noFill/>
          </p:spPr>
          <p:txBody>
            <a:bodyPr wrap="none" lIns="91345" tIns="45671" rIns="91345" bIns="45671" rtlCol="0">
              <a:spAutoFit/>
            </a:bodyPr>
            <a:lstStyle/>
            <a:p>
              <a:pPr algn="r"/>
              <a:r>
                <a:rPr lang="en-US" sz="1000" i="1" dirty="0" err="1">
                  <a:solidFill>
                    <a:prstClr val="black"/>
                  </a:solidFill>
                  <a:latin typeface="Arial" panose="020B0604020202020204" pitchFamily="34" charset="0"/>
                  <a:cs typeface="Arial" panose="020B0604020202020204" pitchFamily="34" charset="0"/>
                </a:rPr>
                <a:t>Interpreta</a:t>
              </a:r>
              <a:r>
                <a:rPr lang="en-US" sz="1000" i="1" dirty="0">
                  <a:solidFill>
                    <a:prstClr val="black"/>
                  </a:solidFill>
                  <a:latin typeface="Arial" panose="020B0604020202020204" pitchFamily="34" charset="0"/>
                  <a:cs typeface="Arial" panose="020B0604020202020204" pitchFamily="34" charset="0"/>
                </a:rPr>
                <a:t> el </a:t>
              </a:r>
              <a:br>
                <a:rPr lang="en-US" sz="1000" i="1" dirty="0">
                  <a:solidFill>
                    <a:prstClr val="black"/>
                  </a:solidFill>
                  <a:latin typeface="Arial" panose="020B0604020202020204" pitchFamily="34" charset="0"/>
                  <a:cs typeface="Arial" panose="020B0604020202020204" pitchFamily="34" charset="0"/>
                </a:rPr>
              </a:br>
              <a:r>
                <a:rPr lang="en-US" sz="1000" i="1" dirty="0" err="1">
                  <a:solidFill>
                    <a:prstClr val="black"/>
                  </a:solidFill>
                  <a:latin typeface="Arial" panose="020B0604020202020204" pitchFamily="34" charset="0"/>
                  <a:cs typeface="Arial" panose="020B0604020202020204" pitchFamily="34" charset="0"/>
                </a:rPr>
                <a:t>sueño</a:t>
              </a:r>
              <a:r>
                <a:rPr lang="en-US" sz="1000" i="1" dirty="0">
                  <a:solidFill>
                    <a:prstClr val="black"/>
                  </a:solidFill>
                  <a:latin typeface="Arial" panose="020B0604020202020204" pitchFamily="34" charset="0"/>
                  <a:cs typeface="Arial" panose="020B0604020202020204" pitchFamily="34" charset="0"/>
                </a:rPr>
                <a:t> de</a:t>
              </a:r>
            </a:p>
            <a:p>
              <a:pPr algn="r"/>
              <a:r>
                <a:rPr lang="es-ES" sz="1000" i="1" dirty="0">
                  <a:solidFill>
                    <a:prstClr val="black"/>
                  </a:solidFill>
                  <a:latin typeface="Arial" panose="020B0604020202020204" pitchFamily="34" charset="0"/>
                  <a:cs typeface="Arial" panose="020B0604020202020204" pitchFamily="34" charset="0"/>
                </a:rPr>
                <a:t>Nabucodonosor</a:t>
              </a:r>
              <a:endParaRPr lang="en-US" sz="1000" i="1" dirty="0">
                <a:solidFill>
                  <a:prstClr val="black"/>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53283" y="2500915"/>
              <a:ext cx="408447" cy="1071336"/>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4542" y="28001"/>
              <a:ext cx="566689" cy="807380"/>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6464" y="871381"/>
              <a:ext cx="314034" cy="959230"/>
            </a:xfrm>
            <a:prstGeom prst="rect">
              <a:avLst/>
            </a:prstGeom>
          </p:spPr>
        </p:pic>
        <p:sp>
          <p:nvSpPr>
            <p:cNvPr id="34" name="TextBox 33"/>
            <p:cNvSpPr txBox="1"/>
            <p:nvPr/>
          </p:nvSpPr>
          <p:spPr>
            <a:xfrm>
              <a:off x="1142897" y="3593058"/>
              <a:ext cx="958789" cy="553899"/>
            </a:xfrm>
            <a:prstGeom prst="rect">
              <a:avLst/>
            </a:prstGeom>
            <a:noFill/>
          </p:spPr>
          <p:txBody>
            <a:bodyPr wrap="none" lIns="91345" tIns="45671" rIns="91345" bIns="45671" rtlCol="0">
              <a:spAutoFit/>
            </a:bodyPr>
            <a:lstStyle/>
            <a:p>
              <a:pPr algn="r"/>
              <a:r>
                <a:rPr lang="en-US" sz="1000" i="1" dirty="0" err="1" smtClean="0">
                  <a:solidFill>
                    <a:prstClr val="black"/>
                  </a:solidFill>
                  <a:latin typeface="Arial" panose="020B0604020202020204" pitchFamily="34" charset="0"/>
                  <a:cs typeface="Arial" panose="020B0604020202020204" pitchFamily="34" charset="0"/>
                </a:rPr>
                <a:t>Interpreta</a:t>
              </a:r>
              <a:r>
                <a:rPr lang="en-US" sz="1000" i="1" dirty="0" smtClean="0">
                  <a:solidFill>
                    <a:prstClr val="black"/>
                  </a:solidFill>
                  <a:latin typeface="Arial" panose="020B0604020202020204" pitchFamily="34" charset="0"/>
                  <a:cs typeface="Arial" panose="020B0604020202020204" pitchFamily="34" charset="0"/>
                </a:rPr>
                <a:t> </a:t>
              </a:r>
              <a:br>
                <a:rPr lang="en-US" sz="1000" i="1" dirty="0" smtClean="0">
                  <a:solidFill>
                    <a:prstClr val="black"/>
                  </a:solidFill>
                  <a:latin typeface="Arial" panose="020B0604020202020204" pitchFamily="34" charset="0"/>
                  <a:cs typeface="Arial" panose="020B0604020202020204" pitchFamily="34" charset="0"/>
                </a:rPr>
              </a:br>
              <a:r>
                <a:rPr lang="en-US" sz="1000" i="1" dirty="0" smtClean="0">
                  <a:solidFill>
                    <a:prstClr val="black"/>
                  </a:solidFill>
                  <a:latin typeface="Arial" panose="020B0604020202020204" pitchFamily="34" charset="0"/>
                  <a:cs typeface="Arial" panose="020B0604020202020204" pitchFamily="34" charset="0"/>
                </a:rPr>
                <a:t>la </a:t>
              </a:r>
              <a:r>
                <a:rPr lang="en-US" sz="1000" i="1" dirty="0" err="1" smtClean="0">
                  <a:solidFill>
                    <a:prstClr val="black"/>
                  </a:solidFill>
                  <a:latin typeface="Arial" panose="020B0604020202020204" pitchFamily="34" charset="0"/>
                  <a:cs typeface="Arial" panose="020B0604020202020204" pitchFamily="34" charset="0"/>
                </a:rPr>
                <a:t>inscripción</a:t>
              </a:r>
              <a:r>
                <a:rPr lang="en-US" sz="1000" i="1" dirty="0" smtClean="0">
                  <a:solidFill>
                    <a:prstClr val="black"/>
                  </a:solidFill>
                  <a:latin typeface="Arial" panose="020B0604020202020204" pitchFamily="34" charset="0"/>
                  <a:cs typeface="Arial" panose="020B0604020202020204" pitchFamily="34" charset="0"/>
                </a:rPr>
                <a:t> </a:t>
              </a:r>
              <a:br>
                <a:rPr lang="en-US" sz="1000" i="1" dirty="0" smtClean="0">
                  <a:solidFill>
                    <a:prstClr val="black"/>
                  </a:solidFill>
                  <a:latin typeface="Arial" panose="020B0604020202020204" pitchFamily="34" charset="0"/>
                  <a:cs typeface="Arial" panose="020B0604020202020204" pitchFamily="34" charset="0"/>
                </a:rPr>
              </a:br>
              <a:r>
                <a:rPr lang="en-US" sz="1000" i="1" dirty="0" err="1" smtClean="0">
                  <a:solidFill>
                    <a:prstClr val="black"/>
                  </a:solidFill>
                  <a:latin typeface="Arial" panose="020B0604020202020204" pitchFamily="34" charset="0"/>
                  <a:cs typeface="Arial" panose="020B0604020202020204" pitchFamily="34" charset="0"/>
                </a:rPr>
                <a:t>en</a:t>
              </a:r>
              <a:r>
                <a:rPr lang="en-US" sz="1000" i="1" dirty="0" smtClean="0">
                  <a:solidFill>
                    <a:prstClr val="black"/>
                  </a:solidFill>
                  <a:latin typeface="Arial" panose="020B0604020202020204" pitchFamily="34" charset="0"/>
                  <a:cs typeface="Arial" panose="020B0604020202020204" pitchFamily="34" charset="0"/>
                </a:rPr>
                <a:t> la pared</a:t>
              </a:r>
              <a:endParaRPr lang="en-US" sz="1000" i="1" dirty="0">
                <a:solidFill>
                  <a:prstClr val="black"/>
                </a:solidFill>
                <a:latin typeface="Arial" panose="020B0604020202020204" pitchFamily="34" charset="0"/>
                <a:cs typeface="Arial" panose="020B0604020202020204" pitchFamily="34" charset="0"/>
              </a:endParaRPr>
            </a:p>
          </p:txBody>
        </p:sp>
        <p:sp>
          <p:nvSpPr>
            <p:cNvPr id="35" name="TextBox 34"/>
            <p:cNvSpPr txBox="1"/>
            <p:nvPr/>
          </p:nvSpPr>
          <p:spPr>
            <a:xfrm rot="3238812">
              <a:off x="1963736" y="3739376"/>
              <a:ext cx="1026051" cy="338455"/>
            </a:xfrm>
            <a:prstGeom prst="rect">
              <a:avLst/>
            </a:prstGeom>
            <a:noFill/>
          </p:spPr>
          <p:txBody>
            <a:bodyPr wrap="none" lIns="91345" tIns="45671" rIns="91345" bIns="45671" rtlCol="0">
              <a:spAutoFit/>
            </a:bodyPr>
            <a:lstStyle/>
            <a:p>
              <a:r>
                <a:rPr lang="en-US" sz="800" i="1" dirty="0">
                  <a:solidFill>
                    <a:prstClr val="black"/>
                  </a:solidFill>
                  <a:latin typeface="Arial" panose="020B0604020202020204" pitchFamily="34" charset="0"/>
                  <a:cs typeface="Arial" panose="020B0604020202020204" pitchFamily="34" charset="0"/>
                </a:rPr>
                <a:t>MENE, MENE, </a:t>
              </a:r>
            </a:p>
            <a:p>
              <a:r>
                <a:rPr lang="en-US" sz="800" i="1" dirty="0">
                  <a:solidFill>
                    <a:prstClr val="black"/>
                  </a:solidFill>
                  <a:latin typeface="Arial" panose="020B0604020202020204" pitchFamily="34" charset="0"/>
                  <a:cs typeface="Arial" panose="020B0604020202020204" pitchFamily="34" charset="0"/>
                </a:rPr>
                <a:t>TEKEL, </a:t>
              </a:r>
              <a:r>
                <a:rPr lang="en-US" sz="800" i="1" dirty="0" smtClean="0">
                  <a:solidFill>
                    <a:prstClr val="black"/>
                  </a:solidFill>
                  <a:latin typeface="Arial" panose="020B0604020202020204" pitchFamily="34" charset="0"/>
                  <a:cs typeface="Arial" panose="020B0604020202020204" pitchFamily="34" charset="0"/>
                </a:rPr>
                <a:t>UPARSÍN</a:t>
              </a:r>
              <a:endParaRPr lang="en-US" sz="800" i="1" dirty="0">
                <a:solidFill>
                  <a:prstClr val="black"/>
                </a:solidFill>
                <a:latin typeface="Arial" panose="020B0604020202020204" pitchFamily="34" charset="0"/>
                <a:cs typeface="Arial" panose="020B0604020202020204" pitchFamily="34" charset="0"/>
              </a:endParaRPr>
            </a:p>
          </p:txBody>
        </p:sp>
        <p:pic>
          <p:nvPicPr>
            <p:cNvPr id="43" name="Picture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4930" y="5110829"/>
              <a:ext cx="657153" cy="415241"/>
            </a:xfrm>
            <a:prstGeom prst="rect">
              <a:avLst/>
            </a:prstGeom>
          </p:spPr>
        </p:pic>
        <p:pic>
          <p:nvPicPr>
            <p:cNvPr id="45" name="Picture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93613" y="4939187"/>
              <a:ext cx="952685" cy="577347"/>
            </a:xfrm>
            <a:prstGeom prst="rect">
              <a:avLst/>
            </a:prstGeom>
          </p:spPr>
        </p:pic>
        <p:pic>
          <p:nvPicPr>
            <p:cNvPr id="52" name="Picture 5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936763" y="4285041"/>
              <a:ext cx="882382" cy="577172"/>
            </a:xfrm>
            <a:prstGeom prst="rect">
              <a:avLst/>
            </a:prstGeom>
          </p:spPr>
        </p:pic>
        <p:sp>
          <p:nvSpPr>
            <p:cNvPr id="58" name="TextBox 57"/>
            <p:cNvSpPr txBox="1"/>
            <p:nvPr/>
          </p:nvSpPr>
          <p:spPr>
            <a:xfrm>
              <a:off x="1249310" y="4285053"/>
              <a:ext cx="758349" cy="400011"/>
            </a:xfrm>
            <a:prstGeom prst="rect">
              <a:avLst/>
            </a:prstGeom>
            <a:noFill/>
          </p:spPr>
          <p:txBody>
            <a:bodyPr wrap="none" lIns="91345" tIns="45671" rIns="91345" bIns="45671" rtlCol="0">
              <a:spAutoFit/>
            </a:bodyPr>
            <a:lstStyle/>
            <a:p>
              <a:pPr algn="r"/>
              <a:r>
                <a:rPr lang="en-US" sz="1000" i="1" dirty="0" err="1" smtClean="0">
                  <a:solidFill>
                    <a:prstClr val="black"/>
                  </a:solidFill>
                  <a:latin typeface="Arial" panose="020B0604020202020204" pitchFamily="34" charset="0"/>
                  <a:cs typeface="Arial" panose="020B0604020202020204" pitchFamily="34" charset="0"/>
                </a:rPr>
                <a:t>Foso</a:t>
              </a:r>
              <a:r>
                <a:rPr lang="en-US" sz="1000" i="1" dirty="0" smtClean="0">
                  <a:solidFill>
                    <a:prstClr val="black"/>
                  </a:solidFill>
                  <a:latin typeface="Arial" panose="020B0604020202020204" pitchFamily="34" charset="0"/>
                  <a:cs typeface="Arial" panose="020B0604020202020204" pitchFamily="34" charset="0"/>
                </a:rPr>
                <a:t> de</a:t>
              </a:r>
              <a:br>
                <a:rPr lang="en-US" sz="1000" i="1" dirty="0" smtClean="0">
                  <a:solidFill>
                    <a:prstClr val="black"/>
                  </a:solidFill>
                  <a:latin typeface="Arial" panose="020B0604020202020204" pitchFamily="34" charset="0"/>
                  <a:cs typeface="Arial" panose="020B0604020202020204" pitchFamily="34" charset="0"/>
                </a:rPr>
              </a:br>
              <a:r>
                <a:rPr lang="en-US" sz="1000" i="1" dirty="0" err="1" smtClean="0">
                  <a:solidFill>
                    <a:prstClr val="black"/>
                  </a:solidFill>
                  <a:latin typeface="Arial" panose="020B0604020202020204" pitchFamily="34" charset="0"/>
                  <a:cs typeface="Arial" panose="020B0604020202020204" pitchFamily="34" charset="0"/>
                </a:rPr>
                <a:t>los</a:t>
              </a:r>
              <a:r>
                <a:rPr lang="en-US" sz="1000" i="1" dirty="0" smtClean="0">
                  <a:solidFill>
                    <a:prstClr val="black"/>
                  </a:solidFill>
                  <a:latin typeface="Arial" panose="020B0604020202020204" pitchFamily="34" charset="0"/>
                  <a:cs typeface="Arial" panose="020B0604020202020204" pitchFamily="34" charset="0"/>
                </a:rPr>
                <a:t> </a:t>
              </a:r>
              <a:r>
                <a:rPr lang="en-US" sz="1000" i="1" dirty="0" err="1" smtClean="0">
                  <a:solidFill>
                    <a:prstClr val="black"/>
                  </a:solidFill>
                  <a:latin typeface="Arial" panose="020B0604020202020204" pitchFamily="34" charset="0"/>
                  <a:cs typeface="Arial" panose="020B0604020202020204" pitchFamily="34" charset="0"/>
                </a:rPr>
                <a:t>leones</a:t>
              </a:r>
              <a:endParaRPr lang="en-US" sz="1000" i="1" dirty="0">
                <a:solidFill>
                  <a:prstClr val="black"/>
                </a:solidFill>
                <a:latin typeface="Arial" panose="020B0604020202020204" pitchFamily="34" charset="0"/>
                <a:cs typeface="Arial" panose="020B0604020202020204" pitchFamily="34" charset="0"/>
              </a:endParaRPr>
            </a:p>
          </p:txBody>
        </p:sp>
        <p:pic>
          <p:nvPicPr>
            <p:cNvPr id="46" name="Picture 4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54728" y="4875766"/>
              <a:ext cx="753170" cy="442674"/>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97264" y="5162455"/>
              <a:ext cx="472601" cy="367856"/>
            </a:xfrm>
            <a:prstGeom prst="rect">
              <a:avLst/>
            </a:prstGeom>
          </p:spPr>
        </p:pic>
        <p:sp>
          <p:nvSpPr>
            <p:cNvPr id="93" name="TextBox 92"/>
            <p:cNvSpPr txBox="1"/>
            <p:nvPr/>
          </p:nvSpPr>
          <p:spPr>
            <a:xfrm>
              <a:off x="1831898" y="5457906"/>
              <a:ext cx="1064523" cy="246122"/>
            </a:xfrm>
            <a:prstGeom prst="rect">
              <a:avLst/>
            </a:prstGeom>
            <a:noFill/>
          </p:spPr>
          <p:txBody>
            <a:bodyPr wrap="none" lIns="91345" tIns="45671" rIns="91345" bIns="45671" rtlCol="0">
              <a:spAutoFit/>
            </a:bodyPr>
            <a:lstStyle/>
            <a:p>
              <a:pPr algn="r"/>
              <a:r>
                <a:rPr lang="en-US" sz="1000" i="1" dirty="0" err="1" smtClean="0">
                  <a:solidFill>
                    <a:prstClr val="black"/>
                  </a:solidFill>
                  <a:latin typeface="Arial" panose="020B0604020202020204" pitchFamily="34" charset="0"/>
                  <a:cs typeface="Arial" panose="020B0604020202020204" pitchFamily="34" charset="0"/>
                </a:rPr>
                <a:t>Bestias</a:t>
              </a:r>
              <a:r>
                <a:rPr lang="en-US" sz="1000" i="1" dirty="0" smtClean="0">
                  <a:solidFill>
                    <a:prstClr val="black"/>
                  </a:solidFill>
                  <a:latin typeface="Arial" panose="020B0604020202020204" pitchFamily="34" charset="0"/>
                  <a:cs typeface="Arial" panose="020B0604020202020204" pitchFamily="34" charset="0"/>
                </a:rPr>
                <a:t> del mar</a:t>
              </a:r>
              <a:endParaRPr lang="en-US" sz="1000" i="1" dirty="0">
                <a:solidFill>
                  <a:prstClr val="black"/>
                </a:solidFill>
                <a:latin typeface="Arial" panose="020B0604020202020204" pitchFamily="34" charset="0"/>
                <a:cs typeface="Arial" panose="020B0604020202020204" pitchFamily="34" charset="0"/>
              </a:endParaRPr>
            </a:p>
          </p:txBody>
        </p:sp>
      </p:grpSp>
      <p:sp>
        <p:nvSpPr>
          <p:cNvPr id="27" name="TextBox 26"/>
          <p:cNvSpPr txBox="1"/>
          <p:nvPr/>
        </p:nvSpPr>
        <p:spPr>
          <a:xfrm>
            <a:off x="6572250" y="1975141"/>
            <a:ext cx="2273270" cy="769441"/>
          </a:xfrm>
          <a:prstGeom prst="rect">
            <a:avLst/>
          </a:prstGeom>
        </p:spPr>
        <p:txBody>
          <a:bodyPr vert="horz" lIns="91440" tIns="45720" rIns="91440" bIns="45720" rtlCol="0" anchor="ctr">
            <a:noAutofit/>
          </a:bodyPr>
          <a:lstStyle>
            <a:lvl1pPr algn="ctr" defTabSz="914400">
              <a:spcBef>
                <a:spcPct val="0"/>
              </a:spcBef>
              <a:buNone/>
              <a:defRPr sz="4400" b="1">
                <a:solidFill>
                  <a:srgbClr val="FFFF00"/>
                </a:solidFill>
                <a:effectLst>
                  <a:outerShdw blurRad="38100" dist="38100" dir="2700000" algn="tl">
                    <a:srgbClr val="000000">
                      <a:alpha val="43137"/>
                    </a:srgbClr>
                  </a:outerShdw>
                </a:effectLst>
                <a:latin typeface="+mj-lt"/>
                <a:ea typeface="+mj-ea"/>
                <a:cs typeface="+mj-cs"/>
              </a:defRPr>
            </a:lvl1pPr>
          </a:lstStyle>
          <a:p>
            <a:r>
              <a:rPr lang="en-US" sz="4000" dirty="0" smtClean="0">
                <a:solidFill>
                  <a:srgbClr val="002060"/>
                </a:solidFill>
              </a:rPr>
              <a:t>Name </a:t>
            </a:r>
          </a:p>
          <a:p>
            <a:r>
              <a:rPr lang="en-US" sz="4000" dirty="0" smtClean="0">
                <a:solidFill>
                  <a:srgbClr val="002060"/>
                </a:solidFill>
              </a:rPr>
              <a:t>Events</a:t>
            </a:r>
          </a:p>
          <a:p>
            <a:r>
              <a:rPr lang="en-US" sz="4000" dirty="0" smtClean="0">
                <a:solidFill>
                  <a:srgbClr val="002060"/>
                </a:solidFill>
              </a:rPr>
              <a:t> </a:t>
            </a:r>
            <a:r>
              <a:rPr lang="en-US" sz="4000" dirty="0">
                <a:solidFill>
                  <a:srgbClr val="002060"/>
                </a:solidFill>
              </a:rPr>
              <a:t>in </a:t>
            </a:r>
            <a:r>
              <a:rPr lang="en-US" sz="4000" dirty="0" smtClean="0">
                <a:solidFill>
                  <a:srgbClr val="002060"/>
                </a:solidFill>
              </a:rPr>
              <a:t>7 </a:t>
            </a:r>
            <a:r>
              <a:rPr lang="en-US" sz="4000" dirty="0" err="1" smtClean="0">
                <a:solidFill>
                  <a:srgbClr val="002060"/>
                </a:solidFill>
              </a:rPr>
              <a:t>Capítulos</a:t>
            </a:r>
            <a:r>
              <a:rPr lang="en-US" sz="4000" dirty="0" smtClean="0">
                <a:solidFill>
                  <a:srgbClr val="002060"/>
                </a:solidFill>
              </a:rPr>
              <a:t> of Daniel</a:t>
            </a:r>
            <a:endParaRPr lang="en-US" sz="4000" dirty="0">
              <a:solidFill>
                <a:srgbClr val="002060"/>
              </a:solidFill>
            </a:endParaRPr>
          </a:p>
        </p:txBody>
      </p:sp>
      <p:sp>
        <p:nvSpPr>
          <p:cNvPr id="4" name="Rectangle 3"/>
          <p:cNvSpPr/>
          <p:nvPr/>
        </p:nvSpPr>
        <p:spPr>
          <a:xfrm>
            <a:off x="6491902" y="-255154"/>
            <a:ext cx="2652098" cy="5974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6389537" y="200555"/>
            <a:ext cx="2731264" cy="5345959"/>
            <a:chOff x="8867775" y="171671"/>
            <a:chExt cx="2731264" cy="5345960"/>
          </a:xfrm>
        </p:grpSpPr>
        <p:sp>
          <p:nvSpPr>
            <p:cNvPr id="92" name="Rectangle 91"/>
            <p:cNvSpPr/>
            <p:nvPr/>
          </p:nvSpPr>
          <p:spPr>
            <a:xfrm>
              <a:off x="8966054" y="3525021"/>
              <a:ext cx="1336158" cy="10335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Box 37"/>
            <p:cNvSpPr txBox="1"/>
            <p:nvPr/>
          </p:nvSpPr>
          <p:spPr>
            <a:xfrm>
              <a:off x="10036286" y="2964954"/>
              <a:ext cx="957123" cy="400011"/>
            </a:xfrm>
            <a:prstGeom prst="rect">
              <a:avLst/>
            </a:prstGeom>
            <a:noFill/>
          </p:spPr>
          <p:txBody>
            <a:bodyPr wrap="none" lIns="91345" tIns="45671" rIns="91345" bIns="45671" rtlCol="0">
              <a:spAutoFit/>
            </a:bodyPr>
            <a:lstStyle/>
            <a:p>
              <a:pPr algn="r"/>
              <a:r>
                <a:rPr lang="en-US" sz="1000" i="1" dirty="0" err="1" smtClean="0">
                  <a:solidFill>
                    <a:prstClr val="black"/>
                  </a:solidFill>
                  <a:latin typeface="Arial" panose="020B0604020202020204" pitchFamily="34" charset="0"/>
                  <a:cs typeface="Arial" panose="020B0604020202020204" pitchFamily="34" charset="0"/>
                </a:rPr>
                <a:t>Carno</a:t>
              </a:r>
              <a:r>
                <a:rPr lang="en-US" sz="1000" i="1" dirty="0" smtClean="0">
                  <a:solidFill>
                    <a:prstClr val="black"/>
                  </a:solidFill>
                  <a:latin typeface="Arial" panose="020B0604020202020204" pitchFamily="34" charset="0"/>
                  <a:cs typeface="Arial" panose="020B0604020202020204" pitchFamily="34" charset="0"/>
                </a:rPr>
                <a:t> y</a:t>
              </a:r>
              <a:br>
                <a:rPr lang="en-US" sz="1000" i="1" dirty="0" smtClean="0">
                  <a:solidFill>
                    <a:prstClr val="black"/>
                  </a:solidFill>
                  <a:latin typeface="Arial" panose="020B0604020202020204" pitchFamily="34" charset="0"/>
                  <a:cs typeface="Arial" panose="020B0604020202020204" pitchFamily="34" charset="0"/>
                </a:rPr>
              </a:br>
              <a:r>
                <a:rPr lang="en-US" sz="1000" i="1" dirty="0" smtClean="0">
                  <a:solidFill>
                    <a:prstClr val="black"/>
                  </a:solidFill>
                  <a:latin typeface="Arial" panose="020B0604020202020204" pitchFamily="34" charset="0"/>
                  <a:cs typeface="Arial" panose="020B0604020202020204" pitchFamily="34" charset="0"/>
                </a:rPr>
                <a:t>macho </a:t>
              </a:r>
              <a:r>
                <a:rPr lang="en-US" sz="1000" i="1" dirty="0" err="1" smtClean="0">
                  <a:solidFill>
                    <a:prstClr val="black"/>
                  </a:solidFill>
                  <a:latin typeface="Arial" panose="020B0604020202020204" pitchFamily="34" charset="0"/>
                  <a:cs typeface="Arial" panose="020B0604020202020204" pitchFamily="34" charset="0"/>
                </a:rPr>
                <a:t>cabrío</a:t>
              </a:r>
              <a:endParaRPr lang="en-US" sz="1000" i="1" dirty="0">
                <a:solidFill>
                  <a:prstClr val="black"/>
                </a:solidFill>
                <a:latin typeface="Arial" panose="020B0604020202020204" pitchFamily="34" charset="0"/>
                <a:cs typeface="Arial" panose="020B0604020202020204" pitchFamily="34" charset="0"/>
              </a:endParaRPr>
            </a:p>
          </p:txBody>
        </p:sp>
        <p:pic>
          <p:nvPicPr>
            <p:cNvPr id="39"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64752" y="2726365"/>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9358926" y="2742064"/>
              <a:ext cx="827279"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a:t>
              </a:r>
              <a:r>
                <a:rPr lang="en-US" sz="1100" dirty="0">
                  <a:solidFill>
                    <a:prstClr val="black"/>
                  </a:solidFill>
                  <a:latin typeface="Arial" panose="020B0604020202020204" pitchFamily="34" charset="0"/>
                  <a:cs typeface="Arial" panose="020B0604020202020204" pitchFamily="34" charset="0"/>
                </a:rPr>
                <a:t>8</a:t>
              </a:r>
            </a:p>
          </p:txBody>
        </p:sp>
        <p:pic>
          <p:nvPicPr>
            <p:cNvPr id="47" name="Picture 4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02236" y="3590387"/>
              <a:ext cx="1179695" cy="592412"/>
            </a:xfrm>
            <a:prstGeom prst="rect">
              <a:avLst/>
            </a:prstGeom>
          </p:spPr>
        </p:pic>
        <p:sp>
          <p:nvSpPr>
            <p:cNvPr id="48" name="TextBox 47"/>
            <p:cNvSpPr txBox="1"/>
            <p:nvPr/>
          </p:nvSpPr>
          <p:spPr>
            <a:xfrm>
              <a:off x="10428654" y="4120999"/>
              <a:ext cx="1170385" cy="400011"/>
            </a:xfrm>
            <a:prstGeom prst="rect">
              <a:avLst/>
            </a:prstGeom>
            <a:noFill/>
          </p:spPr>
          <p:txBody>
            <a:bodyPr wrap="none" lIns="91345" tIns="45671" rIns="91345" bIns="45671" rtlCol="0">
              <a:spAutoFit/>
            </a:bodyPr>
            <a:lstStyle/>
            <a:p>
              <a:pPr algn="r"/>
              <a:r>
                <a:rPr lang="en-US" sz="1000" i="1" dirty="0" err="1" smtClean="0">
                  <a:solidFill>
                    <a:prstClr val="black"/>
                  </a:solidFill>
                  <a:latin typeface="Arial" panose="020B0604020202020204" pitchFamily="34" charset="0"/>
                  <a:cs typeface="Arial" panose="020B0604020202020204" pitchFamily="34" charset="0"/>
                </a:rPr>
                <a:t>Retorno</a:t>
              </a:r>
              <a:r>
                <a:rPr lang="en-US" sz="1000" i="1" dirty="0" smtClean="0">
                  <a:solidFill>
                    <a:prstClr val="black"/>
                  </a:solidFill>
                  <a:latin typeface="Arial" panose="020B0604020202020204" pitchFamily="34" charset="0"/>
                  <a:cs typeface="Arial" panose="020B0604020202020204" pitchFamily="34" charset="0"/>
                </a:rPr>
                <a:t> del </a:t>
              </a:r>
              <a:r>
                <a:rPr lang="en-US" sz="1000" i="1" dirty="0" err="1" smtClean="0">
                  <a:solidFill>
                    <a:prstClr val="black"/>
                  </a:solidFill>
                  <a:latin typeface="Arial" panose="020B0604020202020204" pitchFamily="34" charset="0"/>
                  <a:cs typeface="Arial" panose="020B0604020202020204" pitchFamily="34" charset="0"/>
                </a:rPr>
                <a:t>exilio</a:t>
              </a:r>
              <a:r>
                <a:rPr lang="en-US" sz="1000" i="1" dirty="0" smtClean="0">
                  <a:solidFill>
                    <a:prstClr val="black"/>
                  </a:solidFill>
                  <a:latin typeface="Arial" panose="020B0604020202020204" pitchFamily="34" charset="0"/>
                  <a:cs typeface="Arial" panose="020B0604020202020204" pitchFamily="34" charset="0"/>
                </a:rPr>
                <a:t/>
              </a:r>
              <a:br>
                <a:rPr lang="en-US" sz="1000" i="1" dirty="0" smtClean="0">
                  <a:solidFill>
                    <a:prstClr val="black"/>
                  </a:solidFill>
                  <a:latin typeface="Arial" panose="020B0604020202020204" pitchFamily="34" charset="0"/>
                  <a:cs typeface="Arial" panose="020B0604020202020204" pitchFamily="34" charset="0"/>
                </a:rPr>
              </a:br>
              <a:r>
                <a:rPr lang="en-US" sz="1000" i="1" dirty="0" smtClean="0">
                  <a:solidFill>
                    <a:prstClr val="black"/>
                  </a:solidFill>
                  <a:latin typeface="Arial" panose="020B0604020202020204" pitchFamily="34" charset="0"/>
                  <a:cs typeface="Arial" panose="020B0604020202020204" pitchFamily="34" charset="0"/>
                </a:rPr>
                <a:t>538 </a:t>
              </a:r>
              <a:r>
                <a:rPr lang="en-US" sz="1000" i="1" dirty="0" err="1" smtClean="0">
                  <a:solidFill>
                    <a:prstClr val="black"/>
                  </a:solidFill>
                  <a:latin typeface="Arial" panose="020B0604020202020204" pitchFamily="34" charset="0"/>
                  <a:cs typeface="Arial" panose="020B0604020202020204" pitchFamily="34" charset="0"/>
                </a:rPr>
                <a:t>aC</a:t>
              </a:r>
              <a:endParaRPr lang="en-US" sz="1000" i="1" dirty="0">
                <a:solidFill>
                  <a:prstClr val="black"/>
                </a:solidFill>
                <a:latin typeface="Arial" panose="020B0604020202020204" pitchFamily="34" charset="0"/>
                <a:cs typeface="Arial" panose="020B0604020202020204" pitchFamily="34" charset="0"/>
              </a:endParaRPr>
            </a:p>
          </p:txBody>
        </p:sp>
        <p:sp>
          <p:nvSpPr>
            <p:cNvPr id="49" name="TextBox 48"/>
            <p:cNvSpPr txBox="1"/>
            <p:nvPr/>
          </p:nvSpPr>
          <p:spPr>
            <a:xfrm>
              <a:off x="8966073" y="3968638"/>
              <a:ext cx="1307580" cy="646232"/>
            </a:xfrm>
            <a:prstGeom prst="rect">
              <a:avLst/>
            </a:prstGeom>
            <a:noFill/>
          </p:spPr>
          <p:txBody>
            <a:bodyPr wrap="square" lIns="91345" tIns="45671" rIns="91345" bIns="45671" rtlCol="0">
              <a:spAutoFit/>
            </a:bodyPr>
            <a:lstStyle/>
            <a:p>
              <a:pPr algn="r"/>
              <a:r>
                <a:rPr lang="en-US" sz="1200" i="1" dirty="0" smtClean="0">
                  <a:solidFill>
                    <a:srgbClr val="FFFF00"/>
                  </a:solidFill>
                  <a:latin typeface="Arial" panose="020B0604020202020204" pitchFamily="34" charset="0"/>
                  <a:cs typeface="Arial" panose="020B0604020202020204" pitchFamily="34" charset="0"/>
                </a:rPr>
                <a:t>Ora </a:t>
              </a:r>
              <a:r>
                <a:rPr lang="en-US" sz="1200" i="1" dirty="0" err="1" smtClean="0">
                  <a:solidFill>
                    <a:srgbClr val="FFFF00"/>
                  </a:solidFill>
                  <a:latin typeface="Arial" panose="020B0604020202020204" pitchFamily="34" charset="0"/>
                  <a:cs typeface="Arial" panose="020B0604020202020204" pitchFamily="34" charset="0"/>
                </a:rPr>
                <a:t>por</a:t>
              </a:r>
              <a:r>
                <a:rPr lang="en-US" sz="1200" i="1" dirty="0" smtClean="0">
                  <a:solidFill>
                    <a:srgbClr val="FFFF00"/>
                  </a:solidFill>
                  <a:latin typeface="Arial" panose="020B0604020202020204" pitchFamily="34" charset="0"/>
                  <a:cs typeface="Arial" panose="020B0604020202020204" pitchFamily="34" charset="0"/>
                </a:rPr>
                <a:t> el </a:t>
              </a:r>
              <a:r>
                <a:rPr lang="en-US" sz="1200" i="1" dirty="0" err="1" smtClean="0">
                  <a:solidFill>
                    <a:srgbClr val="FFFF00"/>
                  </a:solidFill>
                  <a:latin typeface="Arial" panose="020B0604020202020204" pitchFamily="34" charset="0"/>
                  <a:cs typeface="Arial" panose="020B0604020202020204" pitchFamily="34" charset="0"/>
                </a:rPr>
                <a:t>retorno</a:t>
              </a:r>
              <a:r>
                <a:rPr lang="en-US" sz="1200" i="1" dirty="0" smtClean="0">
                  <a:solidFill>
                    <a:srgbClr val="FFFF00"/>
                  </a:solidFill>
                  <a:latin typeface="Arial" panose="020B0604020202020204" pitchFamily="34" charset="0"/>
                  <a:cs typeface="Arial" panose="020B0604020202020204" pitchFamily="34" charset="0"/>
                </a:rPr>
                <a:t>, 70 </a:t>
              </a:r>
              <a:r>
                <a:rPr lang="en-US" sz="1200" i="1" dirty="0" err="1" smtClean="0">
                  <a:solidFill>
                    <a:srgbClr val="FFFF00"/>
                  </a:solidFill>
                  <a:latin typeface="Arial" panose="020B0604020202020204" pitchFamily="34" charset="0"/>
                  <a:cs typeface="Arial" panose="020B0604020202020204" pitchFamily="34" charset="0"/>
                </a:rPr>
                <a:t>semanas</a:t>
              </a:r>
              <a:endParaRPr lang="en-US" sz="1200" i="1" dirty="0">
                <a:solidFill>
                  <a:srgbClr val="FFFF00"/>
                </a:solidFill>
                <a:latin typeface="Arial" panose="020B0604020202020204" pitchFamily="34" charset="0"/>
                <a:cs typeface="Arial" panose="020B0604020202020204" pitchFamily="34" charset="0"/>
              </a:endParaRPr>
            </a:p>
          </p:txBody>
        </p:sp>
        <p:pic>
          <p:nvPicPr>
            <p:cNvPr id="50"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83164" y="3688935"/>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9206422" y="3713339"/>
              <a:ext cx="827279"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a:t>
              </a:r>
              <a:r>
                <a:rPr lang="en-US" sz="1100" dirty="0">
                  <a:solidFill>
                    <a:prstClr val="black"/>
                  </a:solidFill>
                  <a:latin typeface="Arial" panose="020B0604020202020204" pitchFamily="34" charset="0"/>
                  <a:cs typeface="Arial" panose="020B0604020202020204" pitchFamily="34" charset="0"/>
                </a:rPr>
                <a:t>9</a:t>
              </a:r>
            </a:p>
          </p:txBody>
        </p:sp>
        <p:pic>
          <p:nvPicPr>
            <p:cNvPr id="53" name="Picture 2" descr="O:\Images\Life-Scribes-Scrolls-Reading-Bible History\scroll-roll.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20519" y="4829784"/>
              <a:ext cx="1219048" cy="473430"/>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9284960" y="4778594"/>
              <a:ext cx="748731" cy="430788"/>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a:t>
              </a:r>
              <a:endParaRPr lang="en-US" sz="1100" dirty="0">
                <a:solidFill>
                  <a:prstClr val="black"/>
                </a:solidFill>
                <a:latin typeface="Arial" panose="020B0604020202020204" pitchFamily="34" charset="0"/>
                <a:cs typeface="Arial" panose="020B0604020202020204" pitchFamily="34" charset="0"/>
              </a:endParaRPr>
            </a:p>
            <a:p>
              <a:r>
                <a:rPr lang="en-US" sz="1100" dirty="0">
                  <a:solidFill>
                    <a:prstClr val="black"/>
                  </a:solidFill>
                  <a:latin typeface="Arial" panose="020B0604020202020204" pitchFamily="34" charset="0"/>
                  <a:cs typeface="Arial" panose="020B0604020202020204" pitchFamily="34" charset="0"/>
                </a:rPr>
                <a:t>10-12</a:t>
              </a:r>
            </a:p>
          </p:txBody>
        </p:sp>
        <p:pic>
          <p:nvPicPr>
            <p:cNvPr id="55" name="Picture 5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338127" y="4710251"/>
              <a:ext cx="463101" cy="807380"/>
            </a:xfrm>
            <a:prstGeom prst="rect">
              <a:avLst/>
            </a:prstGeom>
          </p:spPr>
        </p:pic>
        <p:sp>
          <p:nvSpPr>
            <p:cNvPr id="56" name="TextBox 55"/>
            <p:cNvSpPr txBox="1"/>
            <p:nvPr/>
          </p:nvSpPr>
          <p:spPr>
            <a:xfrm>
              <a:off x="9090508" y="5249372"/>
              <a:ext cx="1183145" cy="246122"/>
            </a:xfrm>
            <a:prstGeom prst="rect">
              <a:avLst/>
            </a:prstGeom>
            <a:noFill/>
          </p:spPr>
          <p:txBody>
            <a:bodyPr wrap="none" lIns="91345" tIns="45671" rIns="91345" bIns="45671" rtlCol="0">
              <a:spAutoFit/>
            </a:bodyPr>
            <a:lstStyle/>
            <a:p>
              <a:pPr algn="r"/>
              <a:r>
                <a:rPr lang="en-US" sz="1000" i="1" dirty="0" smtClean="0">
                  <a:solidFill>
                    <a:prstClr val="black"/>
                  </a:solidFill>
                  <a:latin typeface="Arial" panose="020B0604020202020204" pitchFamily="34" charset="0"/>
                  <a:cs typeface="Arial" panose="020B0604020202020204" pitchFamily="34" charset="0"/>
                </a:rPr>
                <a:t>El future de Israel</a:t>
              </a:r>
              <a:endParaRPr lang="en-US" sz="1000" i="1" dirty="0">
                <a:solidFill>
                  <a:prstClr val="black"/>
                </a:solidFill>
                <a:latin typeface="Arial" panose="020B0604020202020204" pitchFamily="34" charset="0"/>
                <a:cs typeface="Arial" panose="020B0604020202020204" pitchFamily="34" charset="0"/>
              </a:endParaRPr>
            </a:p>
          </p:txBody>
        </p:sp>
        <p:pic>
          <p:nvPicPr>
            <p:cNvPr id="57" name="Picture 5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0009655" y="2258597"/>
              <a:ext cx="967925" cy="745038"/>
            </a:xfrm>
            <a:prstGeom prst="rect">
              <a:avLst/>
            </a:prstGeom>
          </p:spPr>
        </p:pic>
        <p:sp>
          <p:nvSpPr>
            <p:cNvPr id="83" name="TextBox 82"/>
            <p:cNvSpPr txBox="1"/>
            <p:nvPr/>
          </p:nvSpPr>
          <p:spPr>
            <a:xfrm>
              <a:off x="8867775" y="171671"/>
              <a:ext cx="2639977" cy="1754326"/>
            </a:xfrm>
            <a:prstGeom prst="rect">
              <a:avLst/>
            </a:prstGeom>
            <a:noFill/>
          </p:spPr>
          <p:txBody>
            <a:bodyPr wrap="square" rtlCol="0">
              <a:spAutoFit/>
            </a:bodyPr>
            <a:lstStyle/>
            <a:p>
              <a:r>
                <a:rPr lang="en-US" b="1" dirty="0" smtClean="0">
                  <a:solidFill>
                    <a:prstClr val="black"/>
                  </a:solidFill>
                </a:rPr>
                <a:t>Daniel 10:14 (NBLA) </a:t>
              </a:r>
              <a:r>
                <a:rPr lang="en-US" dirty="0">
                  <a:solidFill>
                    <a:prstClr val="black"/>
                  </a:solidFill>
                </a:rPr>
                <a:t/>
              </a:r>
              <a:br>
                <a:rPr lang="en-US" dirty="0">
                  <a:solidFill>
                    <a:prstClr val="black"/>
                  </a:solidFill>
                </a:rPr>
              </a:br>
              <a:r>
                <a:rPr lang="en-US" baseline="30000" dirty="0" smtClean="0">
                  <a:solidFill>
                    <a:prstClr val="black"/>
                  </a:solidFill>
                </a:rPr>
                <a:t>14</a:t>
              </a:r>
              <a:r>
                <a:rPr lang="es-ES" dirty="0" smtClean="0">
                  <a:solidFill>
                    <a:prstClr val="black"/>
                  </a:solidFill>
                </a:rPr>
                <a:t>Y </a:t>
              </a:r>
              <a:r>
                <a:rPr lang="es-ES" dirty="0">
                  <a:solidFill>
                    <a:prstClr val="black"/>
                  </a:solidFill>
                </a:rPr>
                <a:t>he venido para darte a conocer lo que sucederá a tu pueblo al final de los días, porque la visión es para días aún </a:t>
              </a:r>
              <a:r>
                <a:rPr lang="es-ES" dirty="0" smtClean="0">
                  <a:solidFill>
                    <a:prstClr val="black"/>
                  </a:solidFill>
                </a:rPr>
                <a:t>lejanos.</a:t>
              </a:r>
              <a:r>
                <a:rPr lang="en-US" dirty="0" smtClean="0">
                  <a:solidFill>
                    <a:prstClr val="black"/>
                  </a:solidFill>
                </a:rPr>
                <a:t> </a:t>
              </a:r>
              <a:endParaRPr lang="en-US" dirty="0">
                <a:solidFill>
                  <a:prstClr val="black"/>
                </a:solidFill>
              </a:endParaRPr>
            </a:p>
          </p:txBody>
        </p:sp>
      </p:grpSp>
    </p:spTree>
    <p:extLst>
      <p:ext uri="{BB962C8B-B14F-4D97-AF65-F5344CB8AC3E}">
        <p14:creationId xmlns:p14="http://schemas.microsoft.com/office/powerpoint/2010/main" val="389332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0-#ppt_w/2"/>
                                          </p:val>
                                        </p:tav>
                                        <p:tav tm="100000">
                                          <p:val>
                                            <p:strVal val="#ppt_x"/>
                                          </p:val>
                                        </p:tav>
                                      </p:tavLst>
                                    </p:anim>
                                    <p:anim calcmode="lin" valueType="num">
                                      <p:cBhvr additive="base">
                                        <p:cTn id="13"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89"/>
                                        </p:tgtEl>
                                        <p:attrNameLst>
                                          <p:attrName>style.visibility</p:attrName>
                                        </p:attrNameLst>
                                      </p:cBhvr>
                                      <p:to>
                                        <p:strVal val="visible"/>
                                      </p:to>
                                    </p:set>
                                    <p:animEffect transition="in" filter="wipe(right)">
                                      <p:cBhvr>
                                        <p:cTn id="18" dur="500"/>
                                        <p:tgtEl>
                                          <p:spTgt spid="89"/>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right)">
                                      <p:cBhvr>
                                        <p:cTn id="21" dur="500"/>
                                        <p:tgtEl>
                                          <p:spTgt spid="21"/>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wipe(right)">
                                      <p:cBhvr>
                                        <p:cTn id="24" dur="500"/>
                                        <p:tgtEl>
                                          <p:spTgt spid="91"/>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wipe(right)">
                                      <p:cBhvr>
                                        <p:cTn id="27" dur="500"/>
                                        <p:tgtEl>
                                          <p:spTgt spid="62"/>
                                        </p:tgtEl>
                                      </p:cBhvr>
                                    </p:animEffect>
                                  </p:childTnLst>
                                </p:cTn>
                              </p:par>
                              <p:par>
                                <p:cTn id="28" presetID="22" presetClass="entr" presetSubtype="2" fill="hold" nodeType="with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right)">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right)">
                                      <p:cBhvr>
                                        <p:cTn id="35" dur="500"/>
                                        <p:tgtEl>
                                          <p:spTgt spid="22"/>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84"/>
                                        </p:tgtEl>
                                        <p:attrNameLst>
                                          <p:attrName>style.visibility</p:attrName>
                                        </p:attrNameLst>
                                      </p:cBhvr>
                                      <p:to>
                                        <p:strVal val="visible"/>
                                      </p:to>
                                    </p:set>
                                    <p:animEffect transition="in" filter="wipe(right)">
                                      <p:cBhvr>
                                        <p:cTn id="38" dur="500"/>
                                        <p:tgtEl>
                                          <p:spTgt spid="84"/>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86"/>
                                        </p:tgtEl>
                                        <p:attrNameLst>
                                          <p:attrName>style.visibility</p:attrName>
                                        </p:attrNameLst>
                                      </p:cBhvr>
                                      <p:to>
                                        <p:strVal val="visible"/>
                                      </p:to>
                                    </p:set>
                                    <p:animEffect transition="in" filter="wipe(right)">
                                      <p:cBhvr>
                                        <p:cTn id="41" dur="500"/>
                                        <p:tgtEl>
                                          <p:spTgt spid="86"/>
                                        </p:tgtEl>
                                      </p:cBhvr>
                                    </p:animEffect>
                                  </p:childTnLst>
                                </p:cTn>
                              </p:par>
                              <p:par>
                                <p:cTn id="42" presetID="22" presetClass="entr" presetSubtype="2" fill="hold" grpId="0" nodeType="withEffect">
                                  <p:stCondLst>
                                    <p:cond delay="0"/>
                                  </p:stCondLst>
                                  <p:childTnLst>
                                    <p:set>
                                      <p:cBhvr>
                                        <p:cTn id="43" dur="1" fill="hold">
                                          <p:stCondLst>
                                            <p:cond delay="0"/>
                                          </p:stCondLst>
                                        </p:cTn>
                                        <p:tgtEl>
                                          <p:spTgt spid="85"/>
                                        </p:tgtEl>
                                        <p:attrNameLst>
                                          <p:attrName>style.visibility</p:attrName>
                                        </p:attrNameLst>
                                      </p:cBhvr>
                                      <p:to>
                                        <p:strVal val="visible"/>
                                      </p:to>
                                    </p:set>
                                    <p:animEffect transition="in" filter="wipe(right)">
                                      <p:cBhvr>
                                        <p:cTn id="44" dur="500"/>
                                        <p:tgtEl>
                                          <p:spTgt spid="85"/>
                                        </p:tgtEl>
                                      </p:cBhvr>
                                    </p:animEffect>
                                  </p:childTnLst>
                                </p:cTn>
                              </p:par>
                              <p:par>
                                <p:cTn id="45" presetID="22" presetClass="entr" presetSubtype="2" fill="hold" grpId="0" nodeType="with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wipe(right)">
                                      <p:cBhvr>
                                        <p:cTn id="47" dur="500"/>
                                        <p:tgtEl>
                                          <p:spTgt spid="6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right)">
                                      <p:cBhvr>
                                        <p:cTn id="52" dur="500"/>
                                        <p:tgtEl>
                                          <p:spTgt spid="23"/>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wipe(right)">
                                      <p:cBhvr>
                                        <p:cTn id="55" dur="500"/>
                                        <p:tgtEl>
                                          <p:spTgt spid="59"/>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88"/>
                                        </p:tgtEl>
                                        <p:attrNameLst>
                                          <p:attrName>style.visibility</p:attrName>
                                        </p:attrNameLst>
                                      </p:cBhvr>
                                      <p:to>
                                        <p:strVal val="visible"/>
                                      </p:to>
                                    </p:set>
                                    <p:animEffect transition="in" filter="wipe(right)">
                                      <p:cBhvr>
                                        <p:cTn id="58" dur="500"/>
                                        <p:tgtEl>
                                          <p:spTgt spid="88"/>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87"/>
                                        </p:tgtEl>
                                        <p:attrNameLst>
                                          <p:attrName>style.visibility</p:attrName>
                                        </p:attrNameLst>
                                      </p:cBhvr>
                                      <p:to>
                                        <p:strVal val="visible"/>
                                      </p:to>
                                    </p:set>
                                    <p:animEffect transition="in" filter="wipe(right)">
                                      <p:cBhvr>
                                        <p:cTn id="61" dur="500"/>
                                        <p:tgtEl>
                                          <p:spTgt spid="87"/>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
                                        </p:tgtEl>
                                        <p:attrNameLst>
                                          <p:attrName>style.visibility</p:attrName>
                                        </p:attrNameLst>
                                      </p:cBhvr>
                                      <p:to>
                                        <p:strVal val="visible"/>
                                      </p:to>
                                    </p:set>
                                  </p:childTnLst>
                                </p:cTn>
                              </p:par>
                            </p:childTnLst>
                          </p:cTn>
                        </p:par>
                        <p:par>
                          <p:cTn id="66" fill="hold">
                            <p:stCondLst>
                              <p:cond delay="0"/>
                            </p:stCondLst>
                            <p:childTnLst>
                              <p:par>
                                <p:cTn id="67" presetID="10" presetClass="entr" presetSubtype="0" fill="hold" nodeType="after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20" grpId="0" animBg="1"/>
      <p:bldP spid="21" grpId="0" animBg="1"/>
      <p:bldP spid="22" grpId="0" animBg="1"/>
      <p:bldP spid="23" grpId="0" animBg="1"/>
      <p:bldP spid="59" grpId="0" animBg="1"/>
      <p:bldP spid="60" grpId="0" animBg="1"/>
      <p:bldP spid="84" grpId="0" animBg="1"/>
      <p:bldP spid="85" grpId="0" animBg="1"/>
      <p:bldP spid="86" grpId="0" animBg="1"/>
      <p:bldP spid="87" grpId="0" animBg="1"/>
      <p:bldP spid="88" grpId="0" animBg="1"/>
      <p:bldP spid="91" grpId="0" animBg="1"/>
      <p:bldP spid="62" grpId="0" animBg="1"/>
      <p:bldP spid="4" grpId="0" animBg="1"/>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373"/>
            <a:ext cx="9144000"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465"/>
            <a:ext cx="4820476" cy="5682279"/>
          </a:xfrm>
          <a:prstGeom prst="rect">
            <a:avLst/>
          </a:prstGeom>
        </p:spPr>
      </p:pic>
      <p:sp>
        <p:nvSpPr>
          <p:cNvPr id="4" name="TextBox 3"/>
          <p:cNvSpPr txBox="1"/>
          <p:nvPr/>
        </p:nvSpPr>
        <p:spPr>
          <a:xfrm>
            <a:off x="4825615" y="70399"/>
            <a:ext cx="386255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PUEBLO</a:t>
            </a:r>
            <a:endParaRPr kumimoji="0" lang="en-US" sz="36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1257549" y="39621"/>
            <a:ext cx="3530134" cy="70788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RETORNO DEL</a:t>
            </a:r>
            <a:endParaRPr kumimoji="0" lang="en-US" sz="40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4825614" y="1187404"/>
            <a:ext cx="4318385"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ALTAR DEL TEMPLO</a:t>
            </a:r>
            <a:endParaRPr kumimoji="0" lang="en-US" sz="36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4824197" y="2221038"/>
            <a:ext cx="386255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TEMPLO</a:t>
            </a:r>
            <a:endParaRPr kumimoji="0" lang="en-US" sz="36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4829219" y="3258227"/>
            <a:ext cx="386255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LEY</a:t>
            </a:r>
            <a:endParaRPr kumimoji="0" lang="en-US" sz="36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4842867" y="4030006"/>
            <a:ext cx="386255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MUROS</a:t>
            </a:r>
            <a:endParaRPr kumimoji="0" lang="en-US" sz="36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4814897" y="4757688"/>
            <a:ext cx="386255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REY</a:t>
            </a:r>
            <a:endParaRPr kumimoji="0" lang="en-US" sz="36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5470008" y="565389"/>
            <a:ext cx="3480440" cy="70788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Proclamación</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de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Ciro</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Esd</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Regreso</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 la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tierra</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Esd</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2:1</a:t>
            </a:r>
          </a:p>
        </p:txBody>
      </p:sp>
      <p:sp>
        <p:nvSpPr>
          <p:cNvPr id="12" name="TextBox 11"/>
          <p:cNvSpPr txBox="1"/>
          <p:nvPr/>
        </p:nvSpPr>
        <p:spPr>
          <a:xfrm>
            <a:off x="5470022" y="1646366"/>
            <a:ext cx="3397767" cy="707886"/>
          </a:xfrm>
          <a:prstGeom prst="rect">
            <a:avLst/>
          </a:prstGeom>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Jes</a:t>
            </a:r>
            <a:r>
              <a:rPr lang="es-ES" kern="0" dirty="0" err="1" smtClean="0"/>
              <a:t>úa</a:t>
            </a:r>
            <a:r>
              <a:rPr lang="es-ES" kern="0" dirty="0" smtClean="0"/>
              <a:t> el sacerdote y </a:t>
            </a:r>
            <a:r>
              <a:rPr lang="es-ES" kern="0" dirty="0" err="1" smtClean="0"/>
              <a:t>Zorobabel</a:t>
            </a:r>
            <a:r>
              <a:rPr lang="es-ES" kern="0" dirty="0" smtClean="0"/>
              <a:t> </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Esdras 3:2</a:t>
            </a:r>
            <a:endParaRPr kumimoji="0" lang="en-US" sz="2000" b="0" i="0" u="none" strike="noStrike" kern="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a:off x="5470022" y="3750795"/>
            <a:ext cx="3397767" cy="400110"/>
          </a:xfrm>
          <a:prstGeom prst="rect">
            <a:avLst/>
          </a:prstGeom>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Esdras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enviado</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Esd</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7</a:t>
            </a:r>
            <a:endParaRPr kumimoji="0" lang="en-US" sz="2000" b="0" i="0" u="none" strike="noStrike" kern="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5364513" y="2687114"/>
            <a:ext cx="3670327" cy="707886"/>
          </a:xfrm>
          <a:prstGeom prst="rect">
            <a:avLst/>
          </a:prstGeom>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Hageo</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Zacarías</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000" b="0" i="0" u="none" strike="noStrike" kern="0" cap="none" spc="0" normalizeH="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Zorobabel</a:t>
            </a:r>
            <a:r>
              <a:rPr kumimoji="0" lang="en-US" sz="2000" b="0" i="0" u="none" strike="noStrike" kern="0" cap="none" spc="0" normalizeH="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y </a:t>
            </a:r>
            <a:r>
              <a:rPr kumimoji="0" lang="en-US" sz="2000" b="0" i="0" u="none" strike="noStrike" kern="0" cap="none" spc="0" normalizeH="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Darío</a:t>
            </a:r>
            <a:r>
              <a:rPr kumimoji="0" lang="en-US" sz="2000" b="0" i="0" u="none" strike="noStrike" kern="0" cap="none" spc="0" normalizeH="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el </a:t>
            </a:r>
            <a:r>
              <a:rPr kumimoji="0" lang="en-US" sz="2000" b="0" i="0" u="none" strike="noStrike" kern="0" cap="none" spc="0" normalizeH="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persa</a:t>
            </a:r>
            <a:r>
              <a:rPr kumimoji="0" lang="en-US" sz="2000" b="0" i="0" u="none" strike="noStrike" kern="0" cap="none" spc="0" normalizeH="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Esd</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5-6</a:t>
            </a:r>
          </a:p>
        </p:txBody>
      </p:sp>
      <p:sp>
        <p:nvSpPr>
          <p:cNvPr id="15" name="TextBox 14"/>
          <p:cNvSpPr txBox="1"/>
          <p:nvPr/>
        </p:nvSpPr>
        <p:spPr>
          <a:xfrm>
            <a:off x="5470022" y="4501861"/>
            <a:ext cx="3673977" cy="400110"/>
          </a:xfrm>
          <a:prstGeom prst="rect">
            <a:avLst/>
          </a:prstGeom>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Nehemías</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enviado</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Nehemías</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2000" b="0" i="0" u="none" strike="noStrike" kern="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5470008" y="5276257"/>
            <a:ext cx="2552328" cy="400110"/>
          </a:xfrm>
          <a:prstGeom prst="rect">
            <a:avLst/>
          </a:prstGeom>
          <a:ln>
            <a:solidFill>
              <a:srgbClr val="FFFF00"/>
            </a:solidFill>
          </a:ln>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Daniel 2, 7, 9-12</a:t>
            </a:r>
          </a:p>
        </p:txBody>
      </p:sp>
    </p:spTree>
    <p:extLst>
      <p:ext uri="{BB962C8B-B14F-4D97-AF65-F5344CB8AC3E}">
        <p14:creationId xmlns:p14="http://schemas.microsoft.com/office/powerpoint/2010/main" val="3120225885"/>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9144000"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2040969" y="4021693"/>
            <a:ext cx="978153" cy="369332"/>
          </a:xfrm>
          <a:prstGeom prst="rect">
            <a:avLst/>
          </a:prstGeom>
          <a:solidFill>
            <a:schemeClr val="bg1"/>
          </a:solidFill>
        </p:spPr>
        <p:txBody>
          <a:bodyPr wrap="none" rtlCol="0">
            <a:spAutoFit/>
          </a:bodyPr>
          <a:lstStyle>
            <a:defPPr>
              <a:defRPr lang="en-US"/>
            </a:defPPr>
            <a:lvl1pPr>
              <a:defRPr b="1">
                <a:solidFill>
                  <a:srgbClr val="0000CC"/>
                </a:solidFill>
              </a:defRPr>
            </a:lvl1pPr>
          </a:lstStyle>
          <a:p>
            <a:r>
              <a:rPr lang="en-US" dirty="0" err="1" smtClean="0"/>
              <a:t>Visiones</a:t>
            </a:r>
            <a:endParaRPr lang="en-US" dirty="0"/>
          </a:p>
        </p:txBody>
      </p:sp>
      <p:sp>
        <p:nvSpPr>
          <p:cNvPr id="4" name="TextBox 3"/>
          <p:cNvSpPr txBox="1"/>
          <p:nvPr/>
        </p:nvSpPr>
        <p:spPr>
          <a:xfrm>
            <a:off x="431370" y="259444"/>
            <a:ext cx="2472335" cy="2031325"/>
          </a:xfrm>
          <a:prstGeom prst="rect">
            <a:avLst/>
          </a:prstGeom>
          <a:noFill/>
        </p:spPr>
        <p:txBody>
          <a:bodyPr wrap="square" rtlCol="0">
            <a:spAutoFit/>
          </a:bodyPr>
          <a:lstStyle/>
          <a:p>
            <a:r>
              <a:rPr lang="en-US" b="1" dirty="0">
                <a:solidFill>
                  <a:prstClr val="black"/>
                </a:solidFill>
              </a:rPr>
              <a:t>Daniel </a:t>
            </a:r>
            <a:r>
              <a:rPr lang="en-US" b="1" dirty="0" smtClean="0">
                <a:solidFill>
                  <a:prstClr val="black"/>
                </a:solidFill>
              </a:rPr>
              <a:t>10:14 (NBLA) </a:t>
            </a:r>
            <a:r>
              <a:rPr lang="en-US" dirty="0">
                <a:solidFill>
                  <a:prstClr val="black"/>
                </a:solidFill>
              </a:rPr>
              <a:t/>
            </a:r>
            <a:br>
              <a:rPr lang="en-US" dirty="0">
                <a:solidFill>
                  <a:prstClr val="black"/>
                </a:solidFill>
              </a:rPr>
            </a:br>
            <a:r>
              <a:rPr lang="en-US" baseline="30000" dirty="0" smtClean="0">
                <a:solidFill>
                  <a:prstClr val="black"/>
                </a:solidFill>
              </a:rPr>
              <a:t>14</a:t>
            </a:r>
            <a:r>
              <a:rPr lang="es-ES" dirty="0" smtClean="0">
                <a:solidFill>
                  <a:prstClr val="black"/>
                </a:solidFill>
              </a:rPr>
              <a:t>Y </a:t>
            </a:r>
            <a:r>
              <a:rPr lang="es-ES" dirty="0">
                <a:solidFill>
                  <a:prstClr val="black"/>
                </a:solidFill>
              </a:rPr>
              <a:t>he venido para darte a conocer lo que sucederá a tu pueblo al final de los días, porque la visión es para días aún lejanos</a:t>
            </a:r>
            <a:r>
              <a:rPr lang="en-US" dirty="0">
                <a:solidFill>
                  <a:prstClr val="black"/>
                </a:solidFill>
              </a:rPr>
              <a:t>  </a:t>
            </a:r>
          </a:p>
        </p:txBody>
      </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554" y="3696115"/>
            <a:ext cx="2999630" cy="2262879"/>
          </a:xfrm>
          <a:prstGeom prst="rect">
            <a:avLst/>
          </a:prstGeom>
        </p:spPr>
      </p:pic>
      <p:sp>
        <p:nvSpPr>
          <p:cNvPr id="26" name="TextBox 25"/>
          <p:cNvSpPr txBox="1"/>
          <p:nvPr/>
        </p:nvSpPr>
        <p:spPr>
          <a:xfrm>
            <a:off x="249762" y="2783982"/>
            <a:ext cx="2207191" cy="1200329"/>
          </a:xfrm>
          <a:prstGeom prst="rect">
            <a:avLst/>
          </a:prstGeom>
          <a:solidFill>
            <a:schemeClr val="tx1"/>
          </a:solidFill>
        </p:spPr>
        <p:txBody>
          <a:bodyPr wrap="square" rtlCol="0">
            <a:spAutoFit/>
          </a:bodyPr>
          <a:lstStyle/>
          <a:p>
            <a:pPr algn="ctr" defTabSz="914400"/>
            <a:r>
              <a:rPr lang="en-US" dirty="0" err="1" smtClean="0">
                <a:solidFill>
                  <a:srgbClr val="FFFF00"/>
                </a:solidFill>
              </a:rPr>
              <a:t>Libro</a:t>
            </a:r>
            <a:r>
              <a:rPr lang="en-US" dirty="0" smtClean="0">
                <a:solidFill>
                  <a:srgbClr val="FFFF00"/>
                </a:solidFill>
              </a:rPr>
              <a:t> de Daniel, </a:t>
            </a:r>
            <a:r>
              <a:rPr lang="en-US" dirty="0" err="1" smtClean="0">
                <a:solidFill>
                  <a:srgbClr val="FFFF00"/>
                </a:solidFill>
              </a:rPr>
              <a:t>una</a:t>
            </a:r>
            <a:r>
              <a:rPr lang="en-US" dirty="0" smtClean="0">
                <a:solidFill>
                  <a:srgbClr val="FFFF00"/>
                </a:solidFill>
              </a:rPr>
              <a:t> </a:t>
            </a:r>
            <a:r>
              <a:rPr lang="en-US" dirty="0" err="1" smtClean="0">
                <a:solidFill>
                  <a:srgbClr val="FFFF00"/>
                </a:solidFill>
              </a:rPr>
              <a:t>guía</a:t>
            </a:r>
            <a:r>
              <a:rPr lang="en-US" dirty="0" smtClean="0">
                <a:solidFill>
                  <a:srgbClr val="FFFF00"/>
                </a:solidFill>
              </a:rPr>
              <a:t> de </a:t>
            </a:r>
            <a:r>
              <a:rPr lang="en-US" dirty="0" err="1" smtClean="0">
                <a:solidFill>
                  <a:srgbClr val="FFFF00"/>
                </a:solidFill>
              </a:rPr>
              <a:t>supervivencia</a:t>
            </a:r>
            <a:r>
              <a:rPr lang="en-US" dirty="0" smtClean="0">
                <a:solidFill>
                  <a:srgbClr val="FFFF00"/>
                </a:solidFill>
              </a:rPr>
              <a:t> para Entre </a:t>
            </a:r>
            <a:r>
              <a:rPr lang="en-US" dirty="0" err="1" smtClean="0">
                <a:solidFill>
                  <a:srgbClr val="FFFF00"/>
                </a:solidFill>
              </a:rPr>
              <a:t>los</a:t>
            </a:r>
            <a:r>
              <a:rPr lang="en-US" dirty="0" smtClean="0">
                <a:solidFill>
                  <a:srgbClr val="FFFF00"/>
                </a:solidFill>
              </a:rPr>
              <a:t> </a:t>
            </a:r>
            <a:r>
              <a:rPr lang="en-US" dirty="0" err="1" smtClean="0">
                <a:solidFill>
                  <a:srgbClr val="FFFF00"/>
                </a:solidFill>
              </a:rPr>
              <a:t>Testamentos</a:t>
            </a:r>
            <a:endParaRPr lang="en-US" dirty="0">
              <a:solidFill>
                <a:srgbClr val="FFFF00"/>
              </a:solidFill>
            </a:endParaRPr>
          </a:p>
        </p:txBody>
      </p:sp>
      <p:pic>
        <p:nvPicPr>
          <p:cNvPr id="2" name="Picture 1"/>
          <p:cNvPicPr>
            <a:picLocks noChangeAspect="1"/>
          </p:cNvPicPr>
          <p:nvPr/>
        </p:nvPicPr>
        <p:blipFill>
          <a:blip r:embed="rId3"/>
          <a:stretch>
            <a:fillRect/>
          </a:stretch>
        </p:blipFill>
        <p:spPr>
          <a:xfrm>
            <a:off x="3335074" y="838216"/>
            <a:ext cx="5487218" cy="3429512"/>
          </a:xfrm>
          <a:prstGeom prst="rect">
            <a:avLst/>
          </a:prstGeom>
        </p:spPr>
      </p:pic>
    </p:spTree>
    <p:extLst>
      <p:ext uri="{BB962C8B-B14F-4D97-AF65-F5344CB8AC3E}">
        <p14:creationId xmlns:p14="http://schemas.microsoft.com/office/powerpoint/2010/main" val="2076762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anny Haynes\Pictures\002 Unsplash\photo-1429041966141-44d228a427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 y="1"/>
            <a:ext cx="9187363"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8977" y="478459"/>
            <a:ext cx="1107996" cy="523220"/>
          </a:xfrm>
          <a:prstGeom prst="rect">
            <a:avLst/>
          </a:prstGeom>
          <a:solidFill>
            <a:schemeClr val="tx1"/>
          </a:solidFill>
        </p:spPr>
        <p:txBody>
          <a:bodyPr wrap="none" rtlCol="0">
            <a:spAutoFit/>
          </a:bodyPr>
          <a:lstStyle/>
          <a:p>
            <a:r>
              <a:rPr lang="en-US" sz="2800" dirty="0" smtClean="0">
                <a:solidFill>
                  <a:srgbClr val="FFFF00"/>
                </a:solidFill>
              </a:rPr>
              <a:t>Daniel</a:t>
            </a:r>
            <a:endParaRPr lang="en-US" sz="2800" dirty="0">
              <a:solidFill>
                <a:srgbClr val="FFFF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7128" y="1359672"/>
            <a:ext cx="1996422" cy="120456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772" y="739961"/>
            <a:ext cx="645013" cy="1728802"/>
          </a:xfrm>
          <a:prstGeom prst="rect">
            <a:avLst/>
          </a:prstGeom>
        </p:spPr>
      </p:pic>
      <p:sp>
        <p:nvSpPr>
          <p:cNvPr id="11" name="TextBox 10"/>
          <p:cNvSpPr txBox="1"/>
          <p:nvPr/>
        </p:nvSpPr>
        <p:spPr>
          <a:xfrm rot="20378575">
            <a:off x="2325766" y="3396885"/>
            <a:ext cx="2151871" cy="369332"/>
          </a:xfrm>
          <a:prstGeom prst="rect">
            <a:avLst/>
          </a:prstGeom>
          <a:noFill/>
        </p:spPr>
        <p:txBody>
          <a:bodyPr wrap="none" rtlCol="0">
            <a:spAutoFit/>
          </a:bodyPr>
          <a:lstStyle/>
          <a:p>
            <a:r>
              <a:rPr lang="en-US" dirty="0" smtClean="0">
                <a:solidFill>
                  <a:prstClr val="black"/>
                </a:solidFill>
              </a:rPr>
              <a:t>400+ Years of Silence</a:t>
            </a:r>
            <a:endParaRPr lang="en-US" dirty="0">
              <a:solidFill>
                <a:prstClr val="black"/>
              </a:solidFill>
            </a:endParaRPr>
          </a:p>
        </p:txBody>
      </p:sp>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2023" y="746219"/>
            <a:ext cx="1372109" cy="1948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6774511" y="818983"/>
            <a:ext cx="2025772" cy="1620617"/>
          </a:xfrm>
          <a:prstGeom prst="rect">
            <a:avLst/>
          </a:prstGeom>
        </p:spPr>
      </p:pic>
      <p:sp>
        <p:nvSpPr>
          <p:cNvPr id="6" name="TextBox 5"/>
          <p:cNvSpPr txBox="1"/>
          <p:nvPr/>
        </p:nvSpPr>
        <p:spPr>
          <a:xfrm>
            <a:off x="2472856" y="383105"/>
            <a:ext cx="3643500" cy="1815882"/>
          </a:xfrm>
          <a:prstGeom prst="rect">
            <a:avLst/>
          </a:prstGeom>
          <a:solidFill>
            <a:schemeClr val="bg1"/>
          </a:solidFill>
        </p:spPr>
        <p:txBody>
          <a:bodyPr wrap="square" rtlCol="0">
            <a:spAutoFit/>
          </a:bodyPr>
          <a:lstStyle/>
          <a:p>
            <a:r>
              <a:rPr lang="en-US" sz="1600" b="1" dirty="0" smtClean="0"/>
              <a:t>Daniel 2:44-45 (NBLA) </a:t>
            </a:r>
            <a:r>
              <a:rPr lang="en-US" sz="1600" dirty="0"/>
              <a:t/>
            </a:r>
            <a:br>
              <a:rPr lang="en-US" sz="1600" dirty="0"/>
            </a:br>
            <a:r>
              <a:rPr lang="en-US" sz="1600" baseline="30000" dirty="0" smtClean="0"/>
              <a:t>44</a:t>
            </a:r>
            <a:r>
              <a:rPr lang="es-ES" sz="1600" dirty="0" smtClean="0"/>
              <a:t>En </a:t>
            </a:r>
            <a:r>
              <a:rPr lang="es-ES" sz="1600" dirty="0"/>
              <a:t>los días de estos reyes, el Dios del cielo levantará un reino que jamás será destruido, y este reino no será entregado a otro pueblo. Desmenuzará y pondrá fin a todos aquellos reinos, y él permanecerá para siempre</a:t>
            </a:r>
            <a:endParaRPr lang="en-US" sz="1600" dirty="0"/>
          </a:p>
        </p:txBody>
      </p:sp>
      <p:pic>
        <p:nvPicPr>
          <p:cNvPr id="14" name="Picture 2" descr="O:\Images\Life-Scribes-Scrolls-Reading-Bible History\scroll-roll.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92267" y="2432406"/>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186461" y="2448093"/>
            <a:ext cx="827279"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a:t>
            </a:r>
            <a:r>
              <a:rPr lang="en-US" sz="1100" dirty="0">
                <a:solidFill>
                  <a:prstClr val="black"/>
                </a:solidFill>
                <a:latin typeface="Arial" panose="020B0604020202020204" pitchFamily="34" charset="0"/>
                <a:cs typeface="Arial" panose="020B0604020202020204" pitchFamily="34" charset="0"/>
              </a:rPr>
              <a:t>2</a:t>
            </a:r>
          </a:p>
        </p:txBody>
      </p:sp>
      <p:pic>
        <p:nvPicPr>
          <p:cNvPr id="16" name="Picture 2" descr="O:\Images\Life-Scribes-Scrolls-Reading-Bible History\scroll-roll.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88055" y="2448718"/>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582252" y="2464405"/>
            <a:ext cx="827279"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7</a:t>
            </a:r>
            <a:endParaRPr lang="en-US" sz="1100"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5499251" y="3236864"/>
            <a:ext cx="3657600" cy="1815882"/>
          </a:xfrm>
          <a:prstGeom prst="rect">
            <a:avLst/>
          </a:prstGeom>
          <a:solidFill>
            <a:schemeClr val="bg1"/>
          </a:solidFill>
        </p:spPr>
        <p:txBody>
          <a:bodyPr wrap="square" rtlCol="0">
            <a:spAutoFit/>
          </a:bodyPr>
          <a:lstStyle/>
          <a:p>
            <a:r>
              <a:rPr lang="en-US" sz="1600" b="1" dirty="0" smtClean="0"/>
              <a:t>Daniel 7:27 (NBLA) </a:t>
            </a:r>
            <a:r>
              <a:rPr lang="en-US" sz="1600" dirty="0"/>
              <a:t/>
            </a:r>
            <a:br>
              <a:rPr lang="en-US" sz="1600" dirty="0"/>
            </a:br>
            <a:r>
              <a:rPr lang="en-US" sz="1600" baseline="30000" dirty="0"/>
              <a:t>27</a:t>
            </a:r>
            <a:r>
              <a:rPr lang="en-US" sz="1600" dirty="0"/>
              <a:t>    </a:t>
            </a:r>
            <a:r>
              <a:rPr lang="es-ES" sz="1600" dirty="0"/>
              <a:t>Y la soberanía, el dominio y la grandeza de todos los reinos debajo de todo el cielo serán entregados al pueblo de los santos del Altísimo. Su reino será un reino eterno, y todos los dominios le servirán y le </a:t>
            </a:r>
            <a:r>
              <a:rPr lang="es-ES" sz="1600" dirty="0" smtClean="0"/>
              <a:t>obedecerán.</a:t>
            </a:r>
            <a:endParaRPr lang="en-US" sz="1600" dirty="0"/>
          </a:p>
        </p:txBody>
      </p:sp>
      <p:sp>
        <p:nvSpPr>
          <p:cNvPr id="18" name="TextBox 17"/>
          <p:cNvSpPr txBox="1"/>
          <p:nvPr/>
        </p:nvSpPr>
        <p:spPr>
          <a:xfrm>
            <a:off x="463321" y="3236864"/>
            <a:ext cx="4962260" cy="1754326"/>
          </a:xfrm>
          <a:prstGeom prst="rect">
            <a:avLst/>
          </a:prstGeom>
          <a:solidFill>
            <a:schemeClr val="bg1"/>
          </a:solidFill>
        </p:spPr>
        <p:txBody>
          <a:bodyPr wrap="square" rtlCol="0">
            <a:spAutoFit/>
          </a:bodyPr>
          <a:lstStyle/>
          <a:p>
            <a:r>
              <a:rPr lang="en-US" b="1" dirty="0" smtClean="0"/>
              <a:t>Daniel 9:25 (NBLA) </a:t>
            </a:r>
            <a:r>
              <a:rPr lang="en-US" dirty="0"/>
              <a:t/>
            </a:r>
            <a:br>
              <a:rPr lang="en-US" dirty="0"/>
            </a:br>
            <a:r>
              <a:rPr lang="en-US" baseline="30000" dirty="0"/>
              <a:t>25</a:t>
            </a:r>
            <a:r>
              <a:rPr lang="en-US" dirty="0"/>
              <a:t>    </a:t>
            </a:r>
            <a:r>
              <a:rPr lang="en-US" dirty="0" smtClean="0"/>
              <a:t>“</a:t>
            </a:r>
            <a:r>
              <a:rPr lang="es-ES" dirty="0"/>
              <a:t>Has de saber y entender que desde la salida de la orden para restaurar y reconstruir a Jerusalén hasta el Mesías Príncipe, habrá siete semanas y sesenta y dos semanas. Volverá a ser edificada, con plaza y foso, pero en tiempos de </a:t>
            </a:r>
            <a:r>
              <a:rPr lang="es-ES" dirty="0" smtClean="0"/>
              <a:t>angustia”.</a:t>
            </a:r>
            <a:r>
              <a:rPr lang="es-ES" dirty="0"/>
              <a:t> </a:t>
            </a:r>
            <a:endParaRPr lang="en-US" dirty="0"/>
          </a:p>
        </p:txBody>
      </p:sp>
      <p:grpSp>
        <p:nvGrpSpPr>
          <p:cNvPr id="21" name="Group 20"/>
          <p:cNvGrpSpPr/>
          <p:nvPr/>
        </p:nvGrpSpPr>
        <p:grpSpPr>
          <a:xfrm>
            <a:off x="6726592" y="23850"/>
            <a:ext cx="1455117" cy="1348998"/>
            <a:chOff x="6726586" y="23847"/>
            <a:chExt cx="1455117" cy="1348996"/>
          </a:xfrm>
        </p:grpSpPr>
        <p:grpSp>
          <p:nvGrpSpPr>
            <p:cNvPr id="20" name="Group 19"/>
            <p:cNvGrpSpPr/>
            <p:nvPr/>
          </p:nvGrpSpPr>
          <p:grpSpPr>
            <a:xfrm>
              <a:off x="6726586" y="23847"/>
              <a:ext cx="1455117" cy="1348996"/>
              <a:chOff x="6726586" y="23847"/>
              <a:chExt cx="1455117" cy="1348996"/>
            </a:xfrm>
          </p:grpSpPr>
          <p:pic>
            <p:nvPicPr>
              <p:cNvPr id="19" name="Picture 5" descr="http://www.midmainetech.me/drupal/sites/default/files/Calendar-Logo-256x256.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26586" y="90194"/>
                <a:ext cx="1455117" cy="128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rot="213392">
                <a:off x="6989682" y="23847"/>
                <a:ext cx="991169" cy="338553"/>
              </a:xfrm>
              <a:prstGeom prst="rect">
                <a:avLst/>
              </a:prstGeom>
              <a:noFill/>
            </p:spPr>
            <p:txBody>
              <a:bodyPr wrap="none" rtlCol="0">
                <a:spAutoFit/>
              </a:bodyPr>
              <a:lstStyle/>
              <a:p>
                <a:r>
                  <a:rPr lang="en-US" sz="1600" dirty="0" smtClean="0"/>
                  <a:t>70 Weeks</a:t>
                </a:r>
                <a:endParaRPr lang="en-US" sz="1600" dirty="0"/>
              </a:p>
            </p:txBody>
          </p:sp>
        </p:grpSp>
        <p:pic>
          <p:nvPicPr>
            <p:cNvPr id="23" name="Picture 2" descr="O:\Images\Life-Scribes-Scrolls-Reading-Bible History\scroll-roll.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0007" y="623369"/>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7044190" y="639049"/>
              <a:ext cx="827279"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9</a:t>
              </a:r>
              <a:endParaRPr lang="en-US" sz="1100" dirty="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03663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8" grpId="0" animBg="1"/>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0625"/>
            <a:ext cx="9144000" cy="4524376"/>
          </a:xfrm>
          <a:prstGeom prst="rect">
            <a:avLst/>
          </a:prstGeom>
        </p:spPr>
      </p:pic>
      <p:sp>
        <p:nvSpPr>
          <p:cNvPr id="8" name="Rectangle 7"/>
          <p:cNvSpPr/>
          <p:nvPr/>
        </p:nvSpPr>
        <p:spPr>
          <a:xfrm>
            <a:off x="0" y="1103313"/>
            <a:ext cx="9144000" cy="4611688"/>
          </a:xfrm>
          <a:prstGeom prst="rect">
            <a:avLst/>
          </a:prstGeom>
          <a:solidFill>
            <a:schemeClr val="tx2">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rtl="0"/>
            <a:endParaRPr lang="en-US" dirty="0">
              <a:solidFill>
                <a:prstClr val="white"/>
              </a:solidFill>
            </a:endParaRPr>
          </a:p>
        </p:txBody>
      </p:sp>
      <p:sp>
        <p:nvSpPr>
          <p:cNvPr id="42" name="Freeform 41"/>
          <p:cNvSpPr/>
          <p:nvPr/>
        </p:nvSpPr>
        <p:spPr>
          <a:xfrm>
            <a:off x="1809749" y="1215887"/>
            <a:ext cx="4436000" cy="3041788"/>
          </a:xfrm>
          <a:custGeom>
            <a:avLst/>
            <a:gdLst>
              <a:gd name="connsiteX0" fmla="*/ 0 w 5048250"/>
              <a:gd name="connsiteY0" fmla="*/ 2047875 h 2047875"/>
              <a:gd name="connsiteX1" fmla="*/ 190500 w 5048250"/>
              <a:gd name="connsiteY1" fmla="*/ 1428750 h 2047875"/>
              <a:gd name="connsiteX2" fmla="*/ 514350 w 5048250"/>
              <a:gd name="connsiteY2" fmla="*/ 704850 h 2047875"/>
              <a:gd name="connsiteX3" fmla="*/ 876300 w 5048250"/>
              <a:gd name="connsiteY3" fmla="*/ 209550 h 2047875"/>
              <a:gd name="connsiteX4" fmla="*/ 1952625 w 5048250"/>
              <a:gd name="connsiteY4" fmla="*/ 28575 h 2047875"/>
              <a:gd name="connsiteX5" fmla="*/ 2905125 w 5048250"/>
              <a:gd name="connsiteY5" fmla="*/ 19050 h 2047875"/>
              <a:gd name="connsiteX6" fmla="*/ 5048250 w 5048250"/>
              <a:gd name="connsiteY6" fmla="*/ 0 h 2047875"/>
              <a:gd name="connsiteX0" fmla="*/ 0 w 5048250"/>
              <a:gd name="connsiteY0" fmla="*/ 2047875 h 2047875"/>
              <a:gd name="connsiteX1" fmla="*/ 190500 w 5048250"/>
              <a:gd name="connsiteY1" fmla="*/ 1428750 h 2047875"/>
              <a:gd name="connsiteX2" fmla="*/ 514350 w 5048250"/>
              <a:gd name="connsiteY2" fmla="*/ 704850 h 2047875"/>
              <a:gd name="connsiteX3" fmla="*/ 876300 w 5048250"/>
              <a:gd name="connsiteY3" fmla="*/ 209550 h 2047875"/>
              <a:gd name="connsiteX4" fmla="*/ 1952625 w 5048250"/>
              <a:gd name="connsiteY4" fmla="*/ 28575 h 2047875"/>
              <a:gd name="connsiteX5" fmla="*/ 2595024 w 5048250"/>
              <a:gd name="connsiteY5" fmla="*/ 19050 h 2047875"/>
              <a:gd name="connsiteX6" fmla="*/ 5048250 w 5048250"/>
              <a:gd name="connsiteY6" fmla="*/ 0 h 2047875"/>
              <a:gd name="connsiteX0" fmla="*/ 0 w 5048250"/>
              <a:gd name="connsiteY0" fmla="*/ 2047875 h 2047875"/>
              <a:gd name="connsiteX1" fmla="*/ 190500 w 5048250"/>
              <a:gd name="connsiteY1" fmla="*/ 1428750 h 2047875"/>
              <a:gd name="connsiteX2" fmla="*/ 514350 w 5048250"/>
              <a:gd name="connsiteY2" fmla="*/ 704850 h 2047875"/>
              <a:gd name="connsiteX3" fmla="*/ 876300 w 5048250"/>
              <a:gd name="connsiteY3" fmla="*/ 209550 h 2047875"/>
              <a:gd name="connsiteX4" fmla="*/ 1952625 w 5048250"/>
              <a:gd name="connsiteY4" fmla="*/ 28575 h 2047875"/>
              <a:gd name="connsiteX5" fmla="*/ 2515511 w 5048250"/>
              <a:gd name="connsiteY5" fmla="*/ 27002 h 2047875"/>
              <a:gd name="connsiteX6" fmla="*/ 5048250 w 5048250"/>
              <a:gd name="connsiteY6" fmla="*/ 0 h 2047875"/>
              <a:gd name="connsiteX0" fmla="*/ 0 w 5048250"/>
              <a:gd name="connsiteY0" fmla="*/ 2047875 h 2047875"/>
              <a:gd name="connsiteX1" fmla="*/ 190500 w 5048250"/>
              <a:gd name="connsiteY1" fmla="*/ 1428750 h 2047875"/>
              <a:gd name="connsiteX2" fmla="*/ 514350 w 5048250"/>
              <a:gd name="connsiteY2" fmla="*/ 704850 h 2047875"/>
              <a:gd name="connsiteX3" fmla="*/ 876300 w 5048250"/>
              <a:gd name="connsiteY3" fmla="*/ 209550 h 2047875"/>
              <a:gd name="connsiteX4" fmla="*/ 1952625 w 5048250"/>
              <a:gd name="connsiteY4" fmla="*/ 28575 h 2047875"/>
              <a:gd name="connsiteX5" fmla="*/ 2515511 w 5048250"/>
              <a:gd name="connsiteY5" fmla="*/ 27002 h 2047875"/>
              <a:gd name="connsiteX6" fmla="*/ 2825860 w 5048250"/>
              <a:gd name="connsiteY6" fmla="*/ 24517 h 2047875"/>
              <a:gd name="connsiteX7" fmla="*/ 5048250 w 5048250"/>
              <a:gd name="connsiteY7" fmla="*/ 0 h 2047875"/>
              <a:gd name="connsiteX0" fmla="*/ 0 w 5048250"/>
              <a:gd name="connsiteY0" fmla="*/ 2238043 h 2238043"/>
              <a:gd name="connsiteX1" fmla="*/ 190500 w 5048250"/>
              <a:gd name="connsiteY1" fmla="*/ 1618918 h 2238043"/>
              <a:gd name="connsiteX2" fmla="*/ 514350 w 5048250"/>
              <a:gd name="connsiteY2" fmla="*/ 895018 h 2238043"/>
              <a:gd name="connsiteX3" fmla="*/ 876300 w 5048250"/>
              <a:gd name="connsiteY3" fmla="*/ 399718 h 2238043"/>
              <a:gd name="connsiteX4" fmla="*/ 1952625 w 5048250"/>
              <a:gd name="connsiteY4" fmla="*/ 218743 h 2238043"/>
              <a:gd name="connsiteX5" fmla="*/ 2515511 w 5048250"/>
              <a:gd name="connsiteY5" fmla="*/ 217170 h 2238043"/>
              <a:gd name="connsiteX6" fmla="*/ 2786104 w 5048250"/>
              <a:gd name="connsiteY6" fmla="*/ 0 h 2238043"/>
              <a:gd name="connsiteX7" fmla="*/ 5048250 w 5048250"/>
              <a:gd name="connsiteY7" fmla="*/ 190168 h 2238043"/>
              <a:gd name="connsiteX0" fmla="*/ 0 w 5048250"/>
              <a:gd name="connsiteY0" fmla="*/ 2238043 h 2238043"/>
              <a:gd name="connsiteX1" fmla="*/ 190500 w 5048250"/>
              <a:gd name="connsiteY1" fmla="*/ 1618918 h 2238043"/>
              <a:gd name="connsiteX2" fmla="*/ 514350 w 5048250"/>
              <a:gd name="connsiteY2" fmla="*/ 895018 h 2238043"/>
              <a:gd name="connsiteX3" fmla="*/ 876300 w 5048250"/>
              <a:gd name="connsiteY3" fmla="*/ 399718 h 2238043"/>
              <a:gd name="connsiteX4" fmla="*/ 1952625 w 5048250"/>
              <a:gd name="connsiteY4" fmla="*/ 218743 h 2238043"/>
              <a:gd name="connsiteX5" fmla="*/ 2515511 w 5048250"/>
              <a:gd name="connsiteY5" fmla="*/ 217170 h 2238043"/>
              <a:gd name="connsiteX6" fmla="*/ 2786104 w 5048250"/>
              <a:gd name="connsiteY6" fmla="*/ 0 h 2238043"/>
              <a:gd name="connsiteX7" fmla="*/ 4241193 w 5048250"/>
              <a:gd name="connsiteY7" fmla="*/ 127220 h 2238043"/>
              <a:gd name="connsiteX8" fmla="*/ 5048250 w 5048250"/>
              <a:gd name="connsiteY8" fmla="*/ 190168 h 2238043"/>
              <a:gd name="connsiteX0" fmla="*/ 0 w 5048250"/>
              <a:gd name="connsiteY0" fmla="*/ 2238043 h 2238043"/>
              <a:gd name="connsiteX1" fmla="*/ 190500 w 5048250"/>
              <a:gd name="connsiteY1" fmla="*/ 1618918 h 2238043"/>
              <a:gd name="connsiteX2" fmla="*/ 514350 w 5048250"/>
              <a:gd name="connsiteY2" fmla="*/ 895018 h 2238043"/>
              <a:gd name="connsiteX3" fmla="*/ 876300 w 5048250"/>
              <a:gd name="connsiteY3" fmla="*/ 399718 h 2238043"/>
              <a:gd name="connsiteX4" fmla="*/ 1952625 w 5048250"/>
              <a:gd name="connsiteY4" fmla="*/ 218743 h 2238043"/>
              <a:gd name="connsiteX5" fmla="*/ 2515511 w 5048250"/>
              <a:gd name="connsiteY5" fmla="*/ 217170 h 2238043"/>
              <a:gd name="connsiteX6" fmla="*/ 2786104 w 5048250"/>
              <a:gd name="connsiteY6" fmla="*/ 0 h 2238043"/>
              <a:gd name="connsiteX7" fmla="*/ 3318841 w 5048250"/>
              <a:gd name="connsiteY7" fmla="*/ 47707 h 2238043"/>
              <a:gd name="connsiteX8" fmla="*/ 4241193 w 5048250"/>
              <a:gd name="connsiteY8" fmla="*/ 127220 h 2238043"/>
              <a:gd name="connsiteX9" fmla="*/ 5048250 w 5048250"/>
              <a:gd name="connsiteY9" fmla="*/ 190168 h 2238043"/>
              <a:gd name="connsiteX0" fmla="*/ 0 w 5048250"/>
              <a:gd name="connsiteY0" fmla="*/ 2436827 h 2436827"/>
              <a:gd name="connsiteX1" fmla="*/ 190500 w 5048250"/>
              <a:gd name="connsiteY1" fmla="*/ 1817702 h 2436827"/>
              <a:gd name="connsiteX2" fmla="*/ 514350 w 5048250"/>
              <a:gd name="connsiteY2" fmla="*/ 1093802 h 2436827"/>
              <a:gd name="connsiteX3" fmla="*/ 876300 w 5048250"/>
              <a:gd name="connsiteY3" fmla="*/ 598502 h 2436827"/>
              <a:gd name="connsiteX4" fmla="*/ 1952625 w 5048250"/>
              <a:gd name="connsiteY4" fmla="*/ 417527 h 2436827"/>
              <a:gd name="connsiteX5" fmla="*/ 2515511 w 5048250"/>
              <a:gd name="connsiteY5" fmla="*/ 415954 h 2436827"/>
              <a:gd name="connsiteX6" fmla="*/ 2786104 w 5048250"/>
              <a:gd name="connsiteY6" fmla="*/ 198784 h 2436827"/>
              <a:gd name="connsiteX7" fmla="*/ 3207523 w 5048250"/>
              <a:gd name="connsiteY7" fmla="*/ 0 h 2436827"/>
              <a:gd name="connsiteX8" fmla="*/ 4241193 w 5048250"/>
              <a:gd name="connsiteY8" fmla="*/ 326004 h 2436827"/>
              <a:gd name="connsiteX9" fmla="*/ 5048250 w 5048250"/>
              <a:gd name="connsiteY9" fmla="*/ 388952 h 2436827"/>
              <a:gd name="connsiteX0" fmla="*/ 0 w 5048250"/>
              <a:gd name="connsiteY0" fmla="*/ 2465497 h 2465497"/>
              <a:gd name="connsiteX1" fmla="*/ 190500 w 5048250"/>
              <a:gd name="connsiteY1" fmla="*/ 1846372 h 2465497"/>
              <a:gd name="connsiteX2" fmla="*/ 514350 w 5048250"/>
              <a:gd name="connsiteY2" fmla="*/ 1122472 h 2465497"/>
              <a:gd name="connsiteX3" fmla="*/ 876300 w 5048250"/>
              <a:gd name="connsiteY3" fmla="*/ 627172 h 2465497"/>
              <a:gd name="connsiteX4" fmla="*/ 1952625 w 5048250"/>
              <a:gd name="connsiteY4" fmla="*/ 446197 h 2465497"/>
              <a:gd name="connsiteX5" fmla="*/ 2515511 w 5048250"/>
              <a:gd name="connsiteY5" fmla="*/ 444624 h 2465497"/>
              <a:gd name="connsiteX6" fmla="*/ 2786104 w 5048250"/>
              <a:gd name="connsiteY6" fmla="*/ 227454 h 2465497"/>
              <a:gd name="connsiteX7" fmla="*/ 3207523 w 5048250"/>
              <a:gd name="connsiteY7" fmla="*/ 28670 h 2465497"/>
              <a:gd name="connsiteX8" fmla="*/ 4241193 w 5048250"/>
              <a:gd name="connsiteY8" fmla="*/ 354674 h 2465497"/>
              <a:gd name="connsiteX9" fmla="*/ 5048250 w 5048250"/>
              <a:gd name="connsiteY9" fmla="*/ 417622 h 2465497"/>
              <a:gd name="connsiteX0" fmla="*/ 0 w 5048250"/>
              <a:gd name="connsiteY0" fmla="*/ 2530265 h 2530265"/>
              <a:gd name="connsiteX1" fmla="*/ 190500 w 5048250"/>
              <a:gd name="connsiteY1" fmla="*/ 1911140 h 2530265"/>
              <a:gd name="connsiteX2" fmla="*/ 514350 w 5048250"/>
              <a:gd name="connsiteY2" fmla="*/ 1187240 h 2530265"/>
              <a:gd name="connsiteX3" fmla="*/ 876300 w 5048250"/>
              <a:gd name="connsiteY3" fmla="*/ 691940 h 2530265"/>
              <a:gd name="connsiteX4" fmla="*/ 1952625 w 5048250"/>
              <a:gd name="connsiteY4" fmla="*/ 510965 h 2530265"/>
              <a:gd name="connsiteX5" fmla="*/ 2515511 w 5048250"/>
              <a:gd name="connsiteY5" fmla="*/ 509392 h 2530265"/>
              <a:gd name="connsiteX6" fmla="*/ 2786104 w 5048250"/>
              <a:gd name="connsiteY6" fmla="*/ 292222 h 2530265"/>
              <a:gd name="connsiteX7" fmla="*/ 3207523 w 5048250"/>
              <a:gd name="connsiteY7" fmla="*/ 93438 h 2530265"/>
              <a:gd name="connsiteX8" fmla="*/ 4257096 w 5048250"/>
              <a:gd name="connsiteY8" fmla="*/ 85487 h 2530265"/>
              <a:gd name="connsiteX9" fmla="*/ 5048250 w 5048250"/>
              <a:gd name="connsiteY9" fmla="*/ 482390 h 2530265"/>
              <a:gd name="connsiteX0" fmla="*/ 0 w 4992591"/>
              <a:gd name="connsiteY0" fmla="*/ 2530265 h 2530265"/>
              <a:gd name="connsiteX1" fmla="*/ 190500 w 4992591"/>
              <a:gd name="connsiteY1" fmla="*/ 1911140 h 2530265"/>
              <a:gd name="connsiteX2" fmla="*/ 514350 w 4992591"/>
              <a:gd name="connsiteY2" fmla="*/ 1187240 h 2530265"/>
              <a:gd name="connsiteX3" fmla="*/ 876300 w 4992591"/>
              <a:gd name="connsiteY3" fmla="*/ 691940 h 2530265"/>
              <a:gd name="connsiteX4" fmla="*/ 1952625 w 4992591"/>
              <a:gd name="connsiteY4" fmla="*/ 510965 h 2530265"/>
              <a:gd name="connsiteX5" fmla="*/ 2515511 w 4992591"/>
              <a:gd name="connsiteY5" fmla="*/ 509392 h 2530265"/>
              <a:gd name="connsiteX6" fmla="*/ 2786104 w 4992591"/>
              <a:gd name="connsiteY6" fmla="*/ 292222 h 2530265"/>
              <a:gd name="connsiteX7" fmla="*/ 3207523 w 4992591"/>
              <a:gd name="connsiteY7" fmla="*/ 93438 h 2530265"/>
              <a:gd name="connsiteX8" fmla="*/ 4257096 w 4992591"/>
              <a:gd name="connsiteY8" fmla="*/ 85487 h 2530265"/>
              <a:gd name="connsiteX9" fmla="*/ 4992591 w 4992591"/>
              <a:gd name="connsiteY9" fmla="*/ 84825 h 2530265"/>
              <a:gd name="connsiteX0" fmla="*/ 0 w 4992591"/>
              <a:gd name="connsiteY0" fmla="*/ 2524311 h 2524311"/>
              <a:gd name="connsiteX1" fmla="*/ 190500 w 4992591"/>
              <a:gd name="connsiteY1" fmla="*/ 1905186 h 2524311"/>
              <a:gd name="connsiteX2" fmla="*/ 514350 w 4992591"/>
              <a:gd name="connsiteY2" fmla="*/ 1181286 h 2524311"/>
              <a:gd name="connsiteX3" fmla="*/ 876300 w 4992591"/>
              <a:gd name="connsiteY3" fmla="*/ 685986 h 2524311"/>
              <a:gd name="connsiteX4" fmla="*/ 1952625 w 4992591"/>
              <a:gd name="connsiteY4" fmla="*/ 505011 h 2524311"/>
              <a:gd name="connsiteX5" fmla="*/ 2515511 w 4992591"/>
              <a:gd name="connsiteY5" fmla="*/ 503438 h 2524311"/>
              <a:gd name="connsiteX6" fmla="*/ 2786104 w 4992591"/>
              <a:gd name="connsiteY6" fmla="*/ 286268 h 2524311"/>
              <a:gd name="connsiteX7" fmla="*/ 3207523 w 4992591"/>
              <a:gd name="connsiteY7" fmla="*/ 87484 h 2524311"/>
              <a:gd name="connsiteX8" fmla="*/ 3716408 w 4992591"/>
              <a:gd name="connsiteY8" fmla="*/ 20 h 2524311"/>
              <a:gd name="connsiteX9" fmla="*/ 4257096 w 4992591"/>
              <a:gd name="connsiteY9" fmla="*/ 79533 h 2524311"/>
              <a:gd name="connsiteX10" fmla="*/ 4992591 w 4992591"/>
              <a:gd name="connsiteY10" fmla="*/ 78871 h 2524311"/>
              <a:gd name="connsiteX0" fmla="*/ 0 w 4992591"/>
              <a:gd name="connsiteY0" fmla="*/ 2659469 h 2659469"/>
              <a:gd name="connsiteX1" fmla="*/ 190500 w 4992591"/>
              <a:gd name="connsiteY1" fmla="*/ 2040344 h 2659469"/>
              <a:gd name="connsiteX2" fmla="*/ 514350 w 4992591"/>
              <a:gd name="connsiteY2" fmla="*/ 1316444 h 2659469"/>
              <a:gd name="connsiteX3" fmla="*/ 876300 w 4992591"/>
              <a:gd name="connsiteY3" fmla="*/ 821144 h 2659469"/>
              <a:gd name="connsiteX4" fmla="*/ 1952625 w 4992591"/>
              <a:gd name="connsiteY4" fmla="*/ 640169 h 2659469"/>
              <a:gd name="connsiteX5" fmla="*/ 2515511 w 4992591"/>
              <a:gd name="connsiteY5" fmla="*/ 638596 h 2659469"/>
              <a:gd name="connsiteX6" fmla="*/ 2786104 w 4992591"/>
              <a:gd name="connsiteY6" fmla="*/ 421426 h 2659469"/>
              <a:gd name="connsiteX7" fmla="*/ 3207523 w 4992591"/>
              <a:gd name="connsiteY7" fmla="*/ 222642 h 2659469"/>
              <a:gd name="connsiteX8" fmla="*/ 3700505 w 4992591"/>
              <a:gd name="connsiteY8" fmla="*/ 6 h 2659469"/>
              <a:gd name="connsiteX9" fmla="*/ 4257096 w 4992591"/>
              <a:gd name="connsiteY9" fmla="*/ 214691 h 2659469"/>
              <a:gd name="connsiteX10" fmla="*/ 4992591 w 4992591"/>
              <a:gd name="connsiteY10" fmla="*/ 214029 h 2659469"/>
              <a:gd name="connsiteX0" fmla="*/ 0 w 4992591"/>
              <a:gd name="connsiteY0" fmla="*/ 2659463 h 2659463"/>
              <a:gd name="connsiteX1" fmla="*/ 190500 w 4992591"/>
              <a:gd name="connsiteY1" fmla="*/ 2040338 h 2659463"/>
              <a:gd name="connsiteX2" fmla="*/ 514350 w 4992591"/>
              <a:gd name="connsiteY2" fmla="*/ 1316438 h 2659463"/>
              <a:gd name="connsiteX3" fmla="*/ 876300 w 4992591"/>
              <a:gd name="connsiteY3" fmla="*/ 821138 h 2659463"/>
              <a:gd name="connsiteX4" fmla="*/ 1952625 w 4992591"/>
              <a:gd name="connsiteY4" fmla="*/ 640163 h 2659463"/>
              <a:gd name="connsiteX5" fmla="*/ 2515511 w 4992591"/>
              <a:gd name="connsiteY5" fmla="*/ 638590 h 2659463"/>
              <a:gd name="connsiteX6" fmla="*/ 2786104 w 4992591"/>
              <a:gd name="connsiteY6" fmla="*/ 421420 h 2659463"/>
              <a:gd name="connsiteX7" fmla="*/ 3207523 w 4992591"/>
              <a:gd name="connsiteY7" fmla="*/ 222636 h 2659463"/>
              <a:gd name="connsiteX8" fmla="*/ 3700505 w 4992591"/>
              <a:gd name="connsiteY8" fmla="*/ 0 h 2659463"/>
              <a:gd name="connsiteX9" fmla="*/ 4241193 w 4992591"/>
              <a:gd name="connsiteY9" fmla="*/ 7952 h 2659463"/>
              <a:gd name="connsiteX10" fmla="*/ 4992591 w 4992591"/>
              <a:gd name="connsiteY10" fmla="*/ 214023 h 2659463"/>
              <a:gd name="connsiteX0" fmla="*/ 0 w 4968737"/>
              <a:gd name="connsiteY0" fmla="*/ 2659463 h 2659463"/>
              <a:gd name="connsiteX1" fmla="*/ 190500 w 4968737"/>
              <a:gd name="connsiteY1" fmla="*/ 2040338 h 2659463"/>
              <a:gd name="connsiteX2" fmla="*/ 514350 w 4968737"/>
              <a:gd name="connsiteY2" fmla="*/ 1316438 h 2659463"/>
              <a:gd name="connsiteX3" fmla="*/ 876300 w 4968737"/>
              <a:gd name="connsiteY3" fmla="*/ 821138 h 2659463"/>
              <a:gd name="connsiteX4" fmla="*/ 1952625 w 4968737"/>
              <a:gd name="connsiteY4" fmla="*/ 640163 h 2659463"/>
              <a:gd name="connsiteX5" fmla="*/ 2515511 w 4968737"/>
              <a:gd name="connsiteY5" fmla="*/ 638590 h 2659463"/>
              <a:gd name="connsiteX6" fmla="*/ 2786104 w 4968737"/>
              <a:gd name="connsiteY6" fmla="*/ 421420 h 2659463"/>
              <a:gd name="connsiteX7" fmla="*/ 3207523 w 4968737"/>
              <a:gd name="connsiteY7" fmla="*/ 222636 h 2659463"/>
              <a:gd name="connsiteX8" fmla="*/ 3700505 w 4968737"/>
              <a:gd name="connsiteY8" fmla="*/ 0 h 2659463"/>
              <a:gd name="connsiteX9" fmla="*/ 4241193 w 4968737"/>
              <a:gd name="connsiteY9" fmla="*/ 7952 h 2659463"/>
              <a:gd name="connsiteX10" fmla="*/ 4968737 w 4968737"/>
              <a:gd name="connsiteY10" fmla="*/ 39094 h 2659463"/>
              <a:gd name="connsiteX0" fmla="*/ 0 w 4936932"/>
              <a:gd name="connsiteY0" fmla="*/ 2890713 h 2890713"/>
              <a:gd name="connsiteX1" fmla="*/ 190500 w 4936932"/>
              <a:gd name="connsiteY1" fmla="*/ 2271588 h 2890713"/>
              <a:gd name="connsiteX2" fmla="*/ 514350 w 4936932"/>
              <a:gd name="connsiteY2" fmla="*/ 1547688 h 2890713"/>
              <a:gd name="connsiteX3" fmla="*/ 876300 w 4936932"/>
              <a:gd name="connsiteY3" fmla="*/ 1052388 h 2890713"/>
              <a:gd name="connsiteX4" fmla="*/ 1952625 w 4936932"/>
              <a:gd name="connsiteY4" fmla="*/ 871413 h 2890713"/>
              <a:gd name="connsiteX5" fmla="*/ 2515511 w 4936932"/>
              <a:gd name="connsiteY5" fmla="*/ 869840 h 2890713"/>
              <a:gd name="connsiteX6" fmla="*/ 2786104 w 4936932"/>
              <a:gd name="connsiteY6" fmla="*/ 652670 h 2890713"/>
              <a:gd name="connsiteX7" fmla="*/ 3207523 w 4936932"/>
              <a:gd name="connsiteY7" fmla="*/ 453886 h 2890713"/>
              <a:gd name="connsiteX8" fmla="*/ 3700505 w 4936932"/>
              <a:gd name="connsiteY8" fmla="*/ 231250 h 2890713"/>
              <a:gd name="connsiteX9" fmla="*/ 4241193 w 4936932"/>
              <a:gd name="connsiteY9" fmla="*/ 239202 h 2890713"/>
              <a:gd name="connsiteX10" fmla="*/ 4936932 w 4936932"/>
              <a:gd name="connsiteY10" fmla="*/ 0 h 2890713"/>
              <a:gd name="connsiteX0" fmla="*/ 0 w 4936932"/>
              <a:gd name="connsiteY0" fmla="*/ 2890713 h 2890713"/>
              <a:gd name="connsiteX1" fmla="*/ 190500 w 4936932"/>
              <a:gd name="connsiteY1" fmla="*/ 2271588 h 2890713"/>
              <a:gd name="connsiteX2" fmla="*/ 514350 w 4936932"/>
              <a:gd name="connsiteY2" fmla="*/ 1547688 h 2890713"/>
              <a:gd name="connsiteX3" fmla="*/ 876300 w 4936932"/>
              <a:gd name="connsiteY3" fmla="*/ 1052388 h 2890713"/>
              <a:gd name="connsiteX4" fmla="*/ 1952625 w 4936932"/>
              <a:gd name="connsiteY4" fmla="*/ 871413 h 2890713"/>
              <a:gd name="connsiteX5" fmla="*/ 2515511 w 4936932"/>
              <a:gd name="connsiteY5" fmla="*/ 869840 h 2890713"/>
              <a:gd name="connsiteX6" fmla="*/ 2786104 w 4936932"/>
              <a:gd name="connsiteY6" fmla="*/ 652670 h 2890713"/>
              <a:gd name="connsiteX7" fmla="*/ 3207523 w 4936932"/>
              <a:gd name="connsiteY7" fmla="*/ 453886 h 2890713"/>
              <a:gd name="connsiteX8" fmla="*/ 3700505 w 4936932"/>
              <a:gd name="connsiteY8" fmla="*/ 231250 h 2890713"/>
              <a:gd name="connsiteX9" fmla="*/ 4249145 w 4936932"/>
              <a:gd name="connsiteY9" fmla="*/ 663 h 2890713"/>
              <a:gd name="connsiteX10" fmla="*/ 4936932 w 4936932"/>
              <a:gd name="connsiteY10" fmla="*/ 0 h 2890713"/>
              <a:gd name="connsiteX0" fmla="*/ 0 w 4436000"/>
              <a:gd name="connsiteY0" fmla="*/ 3041788 h 3041788"/>
              <a:gd name="connsiteX1" fmla="*/ 190500 w 4436000"/>
              <a:gd name="connsiteY1" fmla="*/ 2422663 h 3041788"/>
              <a:gd name="connsiteX2" fmla="*/ 514350 w 4436000"/>
              <a:gd name="connsiteY2" fmla="*/ 1698763 h 3041788"/>
              <a:gd name="connsiteX3" fmla="*/ 876300 w 4436000"/>
              <a:gd name="connsiteY3" fmla="*/ 1203463 h 3041788"/>
              <a:gd name="connsiteX4" fmla="*/ 1952625 w 4436000"/>
              <a:gd name="connsiteY4" fmla="*/ 1022488 h 3041788"/>
              <a:gd name="connsiteX5" fmla="*/ 2515511 w 4436000"/>
              <a:gd name="connsiteY5" fmla="*/ 1020915 h 3041788"/>
              <a:gd name="connsiteX6" fmla="*/ 2786104 w 4436000"/>
              <a:gd name="connsiteY6" fmla="*/ 803745 h 3041788"/>
              <a:gd name="connsiteX7" fmla="*/ 3207523 w 4436000"/>
              <a:gd name="connsiteY7" fmla="*/ 604961 h 3041788"/>
              <a:gd name="connsiteX8" fmla="*/ 3700505 w 4436000"/>
              <a:gd name="connsiteY8" fmla="*/ 382325 h 3041788"/>
              <a:gd name="connsiteX9" fmla="*/ 4249145 w 4436000"/>
              <a:gd name="connsiteY9" fmla="*/ 151738 h 3041788"/>
              <a:gd name="connsiteX10" fmla="*/ 4436000 w 4436000"/>
              <a:gd name="connsiteY10" fmla="*/ 0 h 304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36000" h="3041788">
                <a:moveTo>
                  <a:pt x="0" y="3041788"/>
                </a:moveTo>
                <a:cubicBezTo>
                  <a:pt x="52387" y="2844144"/>
                  <a:pt x="104775" y="2646500"/>
                  <a:pt x="190500" y="2422663"/>
                </a:cubicBezTo>
                <a:cubicBezTo>
                  <a:pt x="276225" y="2198826"/>
                  <a:pt x="400050" y="1901963"/>
                  <a:pt x="514350" y="1698763"/>
                </a:cubicBezTo>
                <a:cubicBezTo>
                  <a:pt x="628650" y="1495563"/>
                  <a:pt x="636587" y="1316176"/>
                  <a:pt x="876300" y="1203463"/>
                </a:cubicBezTo>
                <a:cubicBezTo>
                  <a:pt x="1116013" y="1090750"/>
                  <a:pt x="1679423" y="1052913"/>
                  <a:pt x="1952625" y="1022488"/>
                </a:cubicBezTo>
                <a:cubicBezTo>
                  <a:pt x="2225827" y="992063"/>
                  <a:pt x="2369972" y="1021591"/>
                  <a:pt x="2515511" y="1020915"/>
                </a:cubicBezTo>
                <a:lnTo>
                  <a:pt x="2786104" y="803745"/>
                </a:lnTo>
                <a:lnTo>
                  <a:pt x="3207523" y="604961"/>
                </a:lnTo>
                <a:cubicBezTo>
                  <a:pt x="3362574" y="557253"/>
                  <a:pt x="3525576" y="383650"/>
                  <a:pt x="3700505" y="382325"/>
                </a:cubicBezTo>
                <a:lnTo>
                  <a:pt x="4249145" y="151738"/>
                </a:lnTo>
                <a:lnTo>
                  <a:pt x="4436000" y="0"/>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rtl="0"/>
            <a:endParaRPr lang="en-US">
              <a:solidFill>
                <a:prstClr val="white"/>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
            <a:ext cx="9144000" cy="1190625"/>
          </a:xfrm>
          <a:prstGeom prst="rect">
            <a:avLst/>
          </a:prstGeom>
        </p:spPr>
      </p:pic>
      <p:sp>
        <p:nvSpPr>
          <p:cNvPr id="7" name="Rectangle 6"/>
          <p:cNvSpPr/>
          <p:nvPr/>
        </p:nvSpPr>
        <p:spPr>
          <a:xfrm>
            <a:off x="0" y="55564"/>
            <a:ext cx="9144000" cy="1135063"/>
          </a:xfrm>
          <a:prstGeom prst="rect">
            <a:avLst/>
          </a:prstGeom>
          <a:solidFill>
            <a:schemeClr val="tx2">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rtl="0"/>
            <a:endParaRPr lang="en-US">
              <a:solidFill>
                <a:prstClr val="white"/>
              </a:solidFill>
            </a:endParaRPr>
          </a:p>
        </p:txBody>
      </p:sp>
      <p:sp>
        <p:nvSpPr>
          <p:cNvPr id="2" name="Title 1"/>
          <p:cNvSpPr>
            <a:spLocks noGrp="1"/>
          </p:cNvSpPr>
          <p:nvPr>
            <p:ph type="title"/>
          </p:nvPr>
        </p:nvSpPr>
        <p:spPr/>
        <p:txBody>
          <a:bodyPr/>
          <a:lstStyle/>
          <a:p>
            <a:pPr algn="l"/>
            <a:r>
              <a:rPr lang="en-US" dirty="0"/>
              <a:t>La </a:t>
            </a:r>
            <a:r>
              <a:rPr lang="en-US" dirty="0" err="1"/>
              <a:t>eficacia</a:t>
            </a:r>
            <a:r>
              <a:rPr lang="en-US" dirty="0"/>
              <a:t> de la </a:t>
            </a:r>
            <a:r>
              <a:rPr lang="en-US" dirty="0" err="1"/>
              <a:t>fuerza</a:t>
            </a:r>
            <a:r>
              <a:rPr lang="en-US" dirty="0"/>
              <a:t> de </a:t>
            </a:r>
            <a:r>
              <a:rPr lang="en-US" dirty="0" err="1"/>
              <a:t>su</a:t>
            </a:r>
            <a:r>
              <a:rPr lang="en-US" dirty="0"/>
              <a:t> </a:t>
            </a:r>
            <a:r>
              <a:rPr lang="en-US" dirty="0" err="1"/>
              <a:t>poder</a:t>
            </a:r>
            <a:endParaRPr lang="en-US" dirty="0">
              <a:solidFill>
                <a:schemeClr val="bg1"/>
              </a:solidFill>
            </a:endParaRPr>
          </a:p>
        </p:txBody>
      </p:sp>
      <p:grpSp>
        <p:nvGrpSpPr>
          <p:cNvPr id="13" name="Group 12"/>
          <p:cNvGrpSpPr/>
          <p:nvPr/>
        </p:nvGrpSpPr>
        <p:grpSpPr>
          <a:xfrm>
            <a:off x="929040" y="1472645"/>
            <a:ext cx="7361815" cy="3263485"/>
            <a:chOff x="929040" y="1415495"/>
            <a:chExt cx="7361815" cy="3263485"/>
          </a:xfrm>
        </p:grpSpPr>
        <p:cxnSp>
          <p:nvCxnSpPr>
            <p:cNvPr id="10" name="Straight Connector 9"/>
            <p:cNvCxnSpPr/>
            <p:nvPr/>
          </p:nvCxnSpPr>
          <p:spPr>
            <a:xfrm>
              <a:off x="929040" y="4678980"/>
              <a:ext cx="7361815"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929040" y="1415495"/>
              <a:ext cx="0" cy="3263485"/>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1820730" y="4622440"/>
            <a:ext cx="4581525" cy="313793"/>
            <a:chOff x="1820730" y="4565290"/>
            <a:chExt cx="4581525" cy="313793"/>
          </a:xfrm>
        </p:grpSpPr>
        <p:cxnSp>
          <p:nvCxnSpPr>
            <p:cNvPr id="16" name="Straight Connector 15"/>
            <p:cNvCxnSpPr/>
            <p:nvPr/>
          </p:nvCxnSpPr>
          <p:spPr>
            <a:xfrm>
              <a:off x="1820730" y="4565290"/>
              <a:ext cx="0" cy="31379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744655" y="4565290"/>
              <a:ext cx="0" cy="31379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648075" y="4565290"/>
              <a:ext cx="0" cy="31379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0" y="4565290"/>
              <a:ext cx="0" cy="31379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478330" y="4565290"/>
              <a:ext cx="0" cy="31379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402255" y="4565290"/>
              <a:ext cx="0" cy="31379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2249355" y="4603390"/>
            <a:ext cx="4581525" cy="313793"/>
            <a:chOff x="1820730" y="4565290"/>
            <a:chExt cx="4581525" cy="313793"/>
          </a:xfrm>
        </p:grpSpPr>
        <p:cxnSp>
          <p:nvCxnSpPr>
            <p:cNvPr id="24" name="Straight Connector 23"/>
            <p:cNvCxnSpPr/>
            <p:nvPr/>
          </p:nvCxnSpPr>
          <p:spPr>
            <a:xfrm>
              <a:off x="1820730" y="4565290"/>
              <a:ext cx="0" cy="31379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744655" y="4565290"/>
              <a:ext cx="0" cy="31379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648075" y="4565290"/>
              <a:ext cx="0" cy="31379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572000" y="4565290"/>
              <a:ext cx="0" cy="31379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478330" y="4565290"/>
              <a:ext cx="0" cy="31379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402255" y="4565290"/>
              <a:ext cx="0" cy="31379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4421157" y="4882241"/>
            <a:ext cx="301686" cy="369332"/>
          </a:xfrm>
          <a:prstGeom prst="rect">
            <a:avLst/>
          </a:prstGeom>
          <a:noFill/>
        </p:spPr>
        <p:txBody>
          <a:bodyPr wrap="none" rtlCol="0">
            <a:spAutoFit/>
          </a:bodyPr>
          <a:lstStyle/>
          <a:p>
            <a:pPr algn="l" defTabSz="914400" rtl="0"/>
            <a:r>
              <a:rPr lang="en-US" dirty="0" smtClean="0">
                <a:solidFill>
                  <a:srgbClr val="FFFF00"/>
                </a:solidFill>
              </a:rPr>
              <a:t>7</a:t>
            </a:r>
            <a:endParaRPr lang="en-US" dirty="0">
              <a:solidFill>
                <a:srgbClr val="FFFF00"/>
              </a:solidFill>
            </a:endParaRPr>
          </a:p>
        </p:txBody>
      </p:sp>
      <p:sp>
        <p:nvSpPr>
          <p:cNvPr id="36" name="TextBox 35"/>
          <p:cNvSpPr txBox="1"/>
          <p:nvPr/>
        </p:nvSpPr>
        <p:spPr>
          <a:xfrm>
            <a:off x="4849782" y="4882241"/>
            <a:ext cx="301686" cy="369332"/>
          </a:xfrm>
          <a:prstGeom prst="rect">
            <a:avLst/>
          </a:prstGeom>
          <a:noFill/>
        </p:spPr>
        <p:txBody>
          <a:bodyPr wrap="none" rtlCol="0">
            <a:spAutoFit/>
          </a:bodyPr>
          <a:lstStyle/>
          <a:p>
            <a:pPr algn="l" defTabSz="914400" rtl="0"/>
            <a:r>
              <a:rPr lang="en-US" dirty="0" smtClean="0">
                <a:solidFill>
                  <a:srgbClr val="FFFF00"/>
                </a:solidFill>
              </a:rPr>
              <a:t>8</a:t>
            </a:r>
            <a:endParaRPr lang="en-US" dirty="0">
              <a:solidFill>
                <a:srgbClr val="FFFF00"/>
              </a:solidFill>
            </a:endParaRPr>
          </a:p>
        </p:txBody>
      </p:sp>
      <p:sp>
        <p:nvSpPr>
          <p:cNvPr id="37" name="TextBox 36"/>
          <p:cNvSpPr txBox="1"/>
          <p:nvPr/>
        </p:nvSpPr>
        <p:spPr>
          <a:xfrm>
            <a:off x="5327487" y="4882241"/>
            <a:ext cx="301686" cy="369332"/>
          </a:xfrm>
          <a:prstGeom prst="rect">
            <a:avLst/>
          </a:prstGeom>
          <a:noFill/>
        </p:spPr>
        <p:txBody>
          <a:bodyPr wrap="none" rtlCol="0">
            <a:spAutoFit/>
          </a:bodyPr>
          <a:lstStyle/>
          <a:p>
            <a:pPr algn="l" defTabSz="914400" rtl="0"/>
            <a:r>
              <a:rPr lang="en-US" dirty="0" smtClean="0">
                <a:solidFill>
                  <a:srgbClr val="FFFF00"/>
                </a:solidFill>
              </a:rPr>
              <a:t>9</a:t>
            </a:r>
            <a:endParaRPr lang="en-US" dirty="0">
              <a:solidFill>
                <a:srgbClr val="FFFF00"/>
              </a:solidFill>
            </a:endParaRPr>
          </a:p>
        </p:txBody>
      </p:sp>
      <p:sp>
        <p:nvSpPr>
          <p:cNvPr id="38" name="TextBox 37"/>
          <p:cNvSpPr txBox="1"/>
          <p:nvPr/>
        </p:nvSpPr>
        <p:spPr>
          <a:xfrm>
            <a:off x="5756112" y="4882241"/>
            <a:ext cx="829073" cy="369332"/>
          </a:xfrm>
          <a:prstGeom prst="rect">
            <a:avLst/>
          </a:prstGeom>
          <a:noFill/>
        </p:spPr>
        <p:txBody>
          <a:bodyPr wrap="none" rtlCol="0">
            <a:spAutoFit/>
          </a:bodyPr>
          <a:lstStyle/>
          <a:p>
            <a:pPr algn="l" defTabSz="914400" rtl="0"/>
            <a:r>
              <a:rPr lang="en-US" dirty="0" smtClean="0">
                <a:solidFill>
                  <a:srgbClr val="FFFF00"/>
                </a:solidFill>
              </a:rPr>
              <a:t>10 - 11</a:t>
            </a:r>
            <a:endParaRPr lang="en-US" dirty="0">
              <a:solidFill>
                <a:srgbClr val="FFFF00"/>
              </a:solidFill>
            </a:endParaRPr>
          </a:p>
        </p:txBody>
      </p:sp>
      <p:sp>
        <p:nvSpPr>
          <p:cNvPr id="39" name="TextBox 38"/>
          <p:cNvSpPr txBox="1"/>
          <p:nvPr/>
        </p:nvSpPr>
        <p:spPr>
          <a:xfrm>
            <a:off x="6621528" y="4882241"/>
            <a:ext cx="418704" cy="369332"/>
          </a:xfrm>
          <a:prstGeom prst="rect">
            <a:avLst/>
          </a:prstGeom>
          <a:noFill/>
        </p:spPr>
        <p:txBody>
          <a:bodyPr wrap="none" rtlCol="0">
            <a:spAutoFit/>
          </a:bodyPr>
          <a:lstStyle/>
          <a:p>
            <a:pPr algn="l" defTabSz="914400" rtl="0"/>
            <a:r>
              <a:rPr lang="en-US" dirty="0" smtClean="0">
                <a:solidFill>
                  <a:srgbClr val="FFFF00"/>
                </a:solidFill>
              </a:rPr>
              <a:t>12</a:t>
            </a:r>
            <a:endParaRPr lang="en-US" dirty="0">
              <a:solidFill>
                <a:srgbClr val="FFFF00"/>
              </a:solidFill>
            </a:endParaRPr>
          </a:p>
        </p:txBody>
      </p:sp>
      <p:sp>
        <p:nvSpPr>
          <p:cNvPr id="44" name="TextBox 43"/>
          <p:cNvSpPr txBox="1"/>
          <p:nvPr/>
        </p:nvSpPr>
        <p:spPr>
          <a:xfrm>
            <a:off x="3631834" y="5251573"/>
            <a:ext cx="1975221" cy="369332"/>
          </a:xfrm>
          <a:prstGeom prst="rect">
            <a:avLst/>
          </a:prstGeom>
          <a:noFill/>
        </p:spPr>
        <p:txBody>
          <a:bodyPr wrap="none" rtlCol="0">
            <a:spAutoFit/>
          </a:bodyPr>
          <a:lstStyle/>
          <a:p>
            <a:pPr algn="l" defTabSz="914400" rtl="0"/>
            <a:r>
              <a:rPr lang="en-US" dirty="0" err="1" smtClean="0">
                <a:solidFill>
                  <a:srgbClr val="FFFF00"/>
                </a:solidFill>
              </a:rPr>
              <a:t>Capítulos</a:t>
            </a:r>
            <a:r>
              <a:rPr lang="en-US" dirty="0" smtClean="0">
                <a:solidFill>
                  <a:srgbClr val="FFFF00"/>
                </a:solidFill>
              </a:rPr>
              <a:t> de daniel</a:t>
            </a:r>
            <a:endParaRPr lang="en-US" dirty="0">
              <a:solidFill>
                <a:srgbClr val="FFFF00"/>
              </a:solidFill>
            </a:endParaRPr>
          </a:p>
        </p:txBody>
      </p:sp>
      <p:sp>
        <p:nvSpPr>
          <p:cNvPr id="54" name="Rectangle 53"/>
          <p:cNvSpPr/>
          <p:nvPr/>
        </p:nvSpPr>
        <p:spPr>
          <a:xfrm>
            <a:off x="4110194" y="2531010"/>
            <a:ext cx="617477" cy="276999"/>
          </a:xfrm>
          <a:prstGeom prst="rect">
            <a:avLst/>
          </a:prstGeom>
        </p:spPr>
        <p:txBody>
          <a:bodyPr wrap="none">
            <a:spAutoFit/>
          </a:bodyPr>
          <a:lstStyle/>
          <a:p>
            <a:pPr algn="l" defTabSz="914400" rtl="0"/>
            <a:r>
              <a:rPr lang="en-US" sz="1200" dirty="0">
                <a:solidFill>
                  <a:prstClr val="white"/>
                </a:solidFill>
              </a:rPr>
              <a:t>Darío</a:t>
            </a:r>
          </a:p>
        </p:txBody>
      </p:sp>
      <p:sp>
        <p:nvSpPr>
          <p:cNvPr id="1031" name="Rectangle 1030"/>
          <p:cNvSpPr/>
          <p:nvPr/>
        </p:nvSpPr>
        <p:spPr>
          <a:xfrm rot="16200000">
            <a:off x="3933035" y="3175307"/>
            <a:ext cx="2575513" cy="276999"/>
          </a:xfrm>
          <a:prstGeom prst="rect">
            <a:avLst/>
          </a:prstGeom>
          <a:noFill/>
        </p:spPr>
        <p:txBody>
          <a:bodyPr wrap="none" rtlCol="0">
            <a:spAutoFit/>
          </a:bodyPr>
          <a:lstStyle/>
          <a:p>
            <a:pPr algn="l" defTabSz="914400" rtl="0"/>
            <a:r>
              <a:rPr lang="en-US" sz="1200" dirty="0" smtClean="0">
                <a:solidFill>
                  <a:srgbClr val="FFFF00"/>
                </a:solidFill>
              </a:rPr>
              <a:t>2</a:t>
            </a:r>
            <a:r>
              <a:rPr lang="en-US" sz="1200" baseline="30000" dirty="0" smtClean="0">
                <a:solidFill>
                  <a:srgbClr val="FFFF00"/>
                </a:solidFill>
              </a:rPr>
              <a:t>da </a:t>
            </a:r>
            <a:r>
              <a:rPr lang="en-US" sz="1200" dirty="0" err="1" smtClean="0">
                <a:solidFill>
                  <a:srgbClr val="FFFF00"/>
                </a:solidFill>
              </a:rPr>
              <a:t>Visión</a:t>
            </a:r>
            <a:r>
              <a:rPr lang="en-US" sz="1200" dirty="0" smtClean="0">
                <a:solidFill>
                  <a:srgbClr val="FFFF00"/>
                </a:solidFill>
              </a:rPr>
              <a:t> de Carnero y </a:t>
            </a:r>
            <a:r>
              <a:rPr lang="en-US" sz="1200" dirty="0" err="1" smtClean="0">
                <a:solidFill>
                  <a:srgbClr val="FFFF00"/>
                </a:solidFill>
              </a:rPr>
              <a:t>Cabra</a:t>
            </a:r>
            <a:r>
              <a:rPr lang="en-US" sz="1200" dirty="0" smtClean="0">
                <a:solidFill>
                  <a:srgbClr val="FFFF00"/>
                </a:solidFill>
              </a:rPr>
              <a:t> - </a:t>
            </a:r>
            <a:r>
              <a:rPr lang="en-US" sz="1200" b="1" u="sng" dirty="0">
                <a:solidFill>
                  <a:srgbClr val="FFFF00"/>
                </a:solidFill>
              </a:rPr>
              <a:t>G</a:t>
            </a:r>
            <a:r>
              <a:rPr lang="en-US" sz="1200" b="1" u="sng" dirty="0" smtClean="0">
                <a:solidFill>
                  <a:srgbClr val="FFFF00"/>
                </a:solidFill>
              </a:rPr>
              <a:t>abriel</a:t>
            </a:r>
            <a:endParaRPr lang="en-US" sz="1200" b="1" u="sng" dirty="0">
              <a:solidFill>
                <a:srgbClr val="FFFF00"/>
              </a:solidFill>
            </a:endParaRPr>
          </a:p>
        </p:txBody>
      </p:sp>
      <p:sp>
        <p:nvSpPr>
          <p:cNvPr id="1032" name="Rectangle 1031"/>
          <p:cNvSpPr/>
          <p:nvPr/>
        </p:nvSpPr>
        <p:spPr>
          <a:xfrm rot="16200000">
            <a:off x="4749624" y="2740957"/>
            <a:ext cx="3289362" cy="276999"/>
          </a:xfrm>
          <a:prstGeom prst="rect">
            <a:avLst/>
          </a:prstGeom>
          <a:noFill/>
        </p:spPr>
        <p:txBody>
          <a:bodyPr wrap="none" rtlCol="0">
            <a:spAutoFit/>
          </a:bodyPr>
          <a:lstStyle/>
          <a:p>
            <a:pPr algn="l" defTabSz="914400" rtl="0"/>
            <a:r>
              <a:rPr lang="en-US" sz="1200" dirty="0" smtClean="0">
                <a:solidFill>
                  <a:srgbClr val="FFFF00"/>
                </a:solidFill>
              </a:rPr>
              <a:t>4</a:t>
            </a:r>
            <a:r>
              <a:rPr lang="en-US" sz="1200" baseline="30000" dirty="0" smtClean="0">
                <a:solidFill>
                  <a:srgbClr val="FFFF00"/>
                </a:solidFill>
              </a:rPr>
              <a:t>a </a:t>
            </a:r>
            <a:r>
              <a:rPr lang="en-US" sz="1200" dirty="0" err="1" smtClean="0">
                <a:solidFill>
                  <a:srgbClr val="FFFF00"/>
                </a:solidFill>
              </a:rPr>
              <a:t>Visión</a:t>
            </a:r>
            <a:r>
              <a:rPr lang="en-US" sz="1200" dirty="0" smtClean="0">
                <a:solidFill>
                  <a:srgbClr val="FFFF00"/>
                </a:solidFill>
              </a:rPr>
              <a:t> de Días </a:t>
            </a:r>
            <a:r>
              <a:rPr lang="en-US" sz="1200" dirty="0" err="1" smtClean="0">
                <a:solidFill>
                  <a:srgbClr val="FFFF00"/>
                </a:solidFill>
              </a:rPr>
              <a:t>Futuros</a:t>
            </a:r>
            <a:r>
              <a:rPr lang="en-US" sz="1200" dirty="0" smtClean="0">
                <a:solidFill>
                  <a:srgbClr val="FFFF00"/>
                </a:solidFill>
              </a:rPr>
              <a:t> – </a:t>
            </a:r>
            <a:r>
              <a:rPr lang="en-US" sz="1200" b="1" u="sng" dirty="0" err="1" smtClean="0">
                <a:solidFill>
                  <a:srgbClr val="FFFF00"/>
                </a:solidFill>
              </a:rPr>
              <a:t>Mesías</a:t>
            </a:r>
            <a:r>
              <a:rPr lang="en-US" sz="1200" b="1" u="sng" dirty="0" smtClean="0">
                <a:solidFill>
                  <a:srgbClr val="FFFF00"/>
                </a:solidFill>
              </a:rPr>
              <a:t> pre-encarnado</a:t>
            </a:r>
            <a:endParaRPr lang="en-US" sz="1200" b="1" u="sng" dirty="0">
              <a:solidFill>
                <a:srgbClr val="FFFF00"/>
              </a:solidFill>
            </a:endParaRPr>
          </a:p>
        </p:txBody>
      </p:sp>
      <p:pic>
        <p:nvPicPr>
          <p:cNvPr id="68" name="Picture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7085" y="1850972"/>
            <a:ext cx="315496" cy="550042"/>
          </a:xfrm>
          <a:prstGeom prst="rect">
            <a:avLst/>
          </a:prstGeom>
        </p:spPr>
      </p:pic>
      <p:sp>
        <p:nvSpPr>
          <p:cNvPr id="69" name="Rectangle 68"/>
          <p:cNvSpPr/>
          <p:nvPr/>
        </p:nvSpPr>
        <p:spPr>
          <a:xfrm rot="16200000">
            <a:off x="3597213" y="3411205"/>
            <a:ext cx="2003369" cy="276999"/>
          </a:xfrm>
          <a:prstGeom prst="rect">
            <a:avLst/>
          </a:prstGeom>
          <a:noFill/>
        </p:spPr>
        <p:txBody>
          <a:bodyPr wrap="none" rtlCol="0">
            <a:spAutoFit/>
          </a:bodyPr>
          <a:lstStyle/>
          <a:p>
            <a:pPr algn="l" defTabSz="914400" rtl="0"/>
            <a:r>
              <a:rPr lang="en-US" sz="1200" dirty="0" smtClean="0">
                <a:solidFill>
                  <a:srgbClr val="FFFF00"/>
                </a:solidFill>
              </a:rPr>
              <a:t>1</a:t>
            </a:r>
            <a:r>
              <a:rPr lang="en-US" sz="1200" baseline="30000" dirty="0" smtClean="0">
                <a:solidFill>
                  <a:srgbClr val="FFFF00"/>
                </a:solidFill>
              </a:rPr>
              <a:t>ra</a:t>
            </a:r>
            <a:r>
              <a:rPr lang="en-US" sz="1200" dirty="0" smtClean="0">
                <a:solidFill>
                  <a:srgbClr val="FFFF00"/>
                </a:solidFill>
              </a:rPr>
              <a:t> </a:t>
            </a:r>
            <a:r>
              <a:rPr lang="en-US" sz="1200" dirty="0" err="1" smtClean="0">
                <a:solidFill>
                  <a:srgbClr val="FFFF00"/>
                </a:solidFill>
              </a:rPr>
              <a:t>Visión</a:t>
            </a:r>
            <a:r>
              <a:rPr lang="en-US" sz="1200" dirty="0" smtClean="0">
                <a:solidFill>
                  <a:srgbClr val="FFFF00"/>
                </a:solidFill>
              </a:rPr>
              <a:t> de 4 </a:t>
            </a:r>
            <a:r>
              <a:rPr lang="en-US" sz="1200" dirty="0" err="1" smtClean="0">
                <a:solidFill>
                  <a:srgbClr val="FFFF00"/>
                </a:solidFill>
              </a:rPr>
              <a:t>bestias</a:t>
            </a:r>
            <a:r>
              <a:rPr lang="en-US" sz="1200" dirty="0" smtClean="0">
                <a:solidFill>
                  <a:srgbClr val="FFFF00"/>
                </a:solidFill>
              </a:rPr>
              <a:t> - </a:t>
            </a:r>
            <a:r>
              <a:rPr lang="en-US" sz="1200" b="1" u="sng" dirty="0" err="1" smtClean="0">
                <a:solidFill>
                  <a:srgbClr val="FFFF00"/>
                </a:solidFill>
              </a:rPr>
              <a:t>ángel</a:t>
            </a:r>
            <a:endParaRPr lang="en-US" sz="1200" b="1" u="sng" dirty="0">
              <a:solidFill>
                <a:srgbClr val="FFFF00"/>
              </a:solidFill>
            </a:endParaRPr>
          </a:p>
        </p:txBody>
      </p:sp>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3145" y="1567962"/>
            <a:ext cx="315496" cy="550042"/>
          </a:xfrm>
          <a:prstGeom prst="rect">
            <a:avLst/>
          </a:prstGeom>
        </p:spPr>
      </p:pic>
      <p:sp>
        <p:nvSpPr>
          <p:cNvPr id="72" name="Rectangle 71"/>
          <p:cNvSpPr/>
          <p:nvPr/>
        </p:nvSpPr>
        <p:spPr>
          <a:xfrm rot="16200000">
            <a:off x="4586883" y="3248115"/>
            <a:ext cx="2322559" cy="276999"/>
          </a:xfrm>
          <a:prstGeom prst="rect">
            <a:avLst/>
          </a:prstGeom>
          <a:noFill/>
        </p:spPr>
        <p:txBody>
          <a:bodyPr wrap="none" rtlCol="0">
            <a:spAutoFit/>
          </a:bodyPr>
          <a:lstStyle/>
          <a:p>
            <a:pPr algn="l" defTabSz="914400" rtl="0"/>
            <a:r>
              <a:rPr lang="en-US" sz="1200" dirty="0" smtClean="0">
                <a:solidFill>
                  <a:srgbClr val="FFFF00"/>
                </a:solidFill>
              </a:rPr>
              <a:t>3</a:t>
            </a:r>
            <a:r>
              <a:rPr lang="en-US" sz="1200" baseline="30000" dirty="0" smtClean="0">
                <a:solidFill>
                  <a:srgbClr val="FFFF00"/>
                </a:solidFill>
              </a:rPr>
              <a:t>ra</a:t>
            </a:r>
            <a:r>
              <a:rPr lang="en-US" sz="1200" dirty="0" smtClean="0">
                <a:solidFill>
                  <a:srgbClr val="FFFF00"/>
                </a:solidFill>
              </a:rPr>
              <a:t> </a:t>
            </a:r>
            <a:r>
              <a:rPr lang="en-US" sz="1200" dirty="0" err="1" smtClean="0">
                <a:solidFill>
                  <a:srgbClr val="FFFF00"/>
                </a:solidFill>
              </a:rPr>
              <a:t>Visión</a:t>
            </a:r>
            <a:r>
              <a:rPr lang="en-US" sz="1200" dirty="0" smtClean="0">
                <a:solidFill>
                  <a:srgbClr val="FFFF00"/>
                </a:solidFill>
              </a:rPr>
              <a:t> de 70 </a:t>
            </a:r>
            <a:r>
              <a:rPr lang="en-US" sz="1200" dirty="0" err="1" smtClean="0">
                <a:solidFill>
                  <a:srgbClr val="FFFF00"/>
                </a:solidFill>
              </a:rPr>
              <a:t>Semanas</a:t>
            </a:r>
            <a:r>
              <a:rPr lang="en-US" sz="1200" dirty="0" smtClean="0">
                <a:solidFill>
                  <a:srgbClr val="FFFF00"/>
                </a:solidFill>
              </a:rPr>
              <a:t> - </a:t>
            </a:r>
            <a:r>
              <a:rPr lang="en-US" sz="1200" b="1" u="sng" dirty="0" smtClean="0">
                <a:solidFill>
                  <a:srgbClr val="FFFF00"/>
                </a:solidFill>
              </a:rPr>
              <a:t>Gabriel</a:t>
            </a:r>
            <a:endParaRPr lang="en-US" sz="1200" b="1" u="sng" dirty="0">
              <a:solidFill>
                <a:srgbClr val="FFFF00"/>
              </a:solidFill>
            </a:endParaRPr>
          </a:p>
        </p:txBody>
      </p:sp>
      <p:pic>
        <p:nvPicPr>
          <p:cNvPr id="73" name="Picture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43448" y="1292941"/>
            <a:ext cx="315496" cy="550042"/>
          </a:xfrm>
          <a:prstGeom prst="rect">
            <a:avLst/>
          </a:prstGeom>
        </p:spPr>
      </p:pic>
      <p:pic>
        <p:nvPicPr>
          <p:cNvPr id="74" name="Picture 7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4612" y="1091941"/>
            <a:ext cx="315496" cy="550042"/>
          </a:xfrm>
          <a:prstGeom prst="rect">
            <a:avLst/>
          </a:prstGeom>
        </p:spPr>
      </p:pic>
      <p:cxnSp>
        <p:nvCxnSpPr>
          <p:cNvPr id="5" name="Straight Connector 4"/>
          <p:cNvCxnSpPr>
            <a:stCxn id="42" idx="10"/>
          </p:cNvCxnSpPr>
          <p:nvPr/>
        </p:nvCxnSpPr>
        <p:spPr>
          <a:xfrm flipV="1">
            <a:off x="6245749" y="0"/>
            <a:ext cx="295009" cy="1215887"/>
          </a:xfrm>
          <a:prstGeom prst="lin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cxnSp>
      <p:cxnSp>
        <p:nvCxnSpPr>
          <p:cNvPr id="76" name="Straight Connector 75"/>
          <p:cNvCxnSpPr/>
          <p:nvPr/>
        </p:nvCxnSpPr>
        <p:spPr>
          <a:xfrm flipV="1">
            <a:off x="6219716" y="1038224"/>
            <a:ext cx="642083" cy="177663"/>
          </a:xfrm>
          <a:prstGeom prst="lin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cxnSp>
      <p:sp>
        <p:nvSpPr>
          <p:cNvPr id="78" name="Rectangle 77"/>
          <p:cNvSpPr/>
          <p:nvPr/>
        </p:nvSpPr>
        <p:spPr>
          <a:xfrm>
            <a:off x="6861799" y="938888"/>
            <a:ext cx="2096087" cy="461665"/>
          </a:xfrm>
          <a:prstGeom prst="rect">
            <a:avLst/>
          </a:prstGeom>
          <a:noFill/>
        </p:spPr>
        <p:txBody>
          <a:bodyPr wrap="none" rtlCol="0">
            <a:spAutoFit/>
          </a:bodyPr>
          <a:lstStyle/>
          <a:p>
            <a:pPr algn="l" defTabSz="914400" rtl="0"/>
            <a:r>
              <a:rPr lang="en-US" sz="1200" dirty="0" smtClean="0">
                <a:solidFill>
                  <a:srgbClr val="FFFF00"/>
                </a:solidFill>
              </a:rPr>
              <a:t>Uno de los </a:t>
            </a:r>
            <a:r>
              <a:rPr lang="en-US" sz="1200" dirty="0" err="1" smtClean="0">
                <a:solidFill>
                  <a:srgbClr val="FFFF00"/>
                </a:solidFill>
              </a:rPr>
              <a:t>poderosos</a:t>
            </a:r>
            <a:r>
              <a:rPr lang="en-US" sz="1200" dirty="0" smtClean="0">
                <a:solidFill>
                  <a:srgbClr val="FFFF00"/>
                </a:solidFill>
              </a:rPr>
              <a:t> </a:t>
            </a:r>
            <a:r>
              <a:rPr lang="en-US" sz="1200" b="1" u="sng" dirty="0" err="1" smtClean="0">
                <a:solidFill>
                  <a:srgbClr val="FFFF00"/>
                </a:solidFill>
              </a:rPr>
              <a:t>ángeles</a:t>
            </a:r>
            <a:r>
              <a:rPr lang="en-US" sz="1200" b="1" u="sng" dirty="0" smtClean="0">
                <a:solidFill>
                  <a:srgbClr val="FFFF00"/>
                </a:solidFill>
              </a:rPr>
              <a:t> </a:t>
            </a:r>
            <a:br>
              <a:rPr lang="en-US" sz="1200" b="1" u="sng" dirty="0" smtClean="0">
                <a:solidFill>
                  <a:srgbClr val="FFFF00"/>
                </a:solidFill>
              </a:rPr>
            </a:br>
            <a:r>
              <a:rPr lang="en-US" sz="1200" dirty="0" smtClean="0">
                <a:solidFill>
                  <a:srgbClr val="FFFF00"/>
                </a:solidFill>
              </a:rPr>
              <a:t>de Dios: </a:t>
            </a:r>
            <a:r>
              <a:rPr lang="en-US" sz="1200" b="1" u="sng" dirty="0" err="1" smtClean="0">
                <a:solidFill>
                  <a:srgbClr val="FFFF00"/>
                </a:solidFill>
              </a:rPr>
              <a:t>Apocalipsis</a:t>
            </a:r>
            <a:r>
              <a:rPr lang="en-US" sz="1200" b="1" u="sng" dirty="0" smtClean="0">
                <a:solidFill>
                  <a:srgbClr val="FFFF00"/>
                </a:solidFill>
              </a:rPr>
              <a:t> 15:6</a:t>
            </a:r>
            <a:endParaRPr lang="en-US" sz="1200" b="1" u="sng" dirty="0">
              <a:solidFill>
                <a:srgbClr val="FFFF00"/>
              </a:solidFill>
            </a:endParaRPr>
          </a:p>
        </p:txBody>
      </p:sp>
      <p:sp>
        <p:nvSpPr>
          <p:cNvPr id="40" name="Rectangle 39"/>
          <p:cNvSpPr/>
          <p:nvPr/>
        </p:nvSpPr>
        <p:spPr>
          <a:xfrm>
            <a:off x="6878470" y="2611044"/>
            <a:ext cx="1418915" cy="276999"/>
          </a:xfrm>
          <a:prstGeom prst="rect">
            <a:avLst/>
          </a:prstGeom>
        </p:spPr>
        <p:txBody>
          <a:bodyPr wrap="none">
            <a:spAutoFit/>
          </a:bodyPr>
          <a:lstStyle/>
          <a:p>
            <a:pPr algn="l" rtl="0"/>
            <a:r>
              <a:rPr lang="en-US" sz="1200" b="1" u="sng" dirty="0" err="1" smtClean="0">
                <a:solidFill>
                  <a:srgbClr val="FFFF00"/>
                </a:solidFill>
              </a:rPr>
              <a:t>Apocalipsis</a:t>
            </a:r>
            <a:r>
              <a:rPr lang="en-US" sz="1200" b="1" u="sng" dirty="0" smtClean="0">
                <a:solidFill>
                  <a:srgbClr val="FFFF00"/>
                </a:solidFill>
              </a:rPr>
              <a:t> 1:12-13</a:t>
            </a:r>
            <a:endParaRPr lang="en-US" sz="1200" dirty="0"/>
          </a:p>
        </p:txBody>
      </p:sp>
      <p:sp>
        <p:nvSpPr>
          <p:cNvPr id="41" name="TextBox 40"/>
          <p:cNvSpPr txBox="1"/>
          <p:nvPr/>
        </p:nvSpPr>
        <p:spPr>
          <a:xfrm>
            <a:off x="6728419" y="1400553"/>
            <a:ext cx="2513839" cy="1200329"/>
          </a:xfrm>
          <a:prstGeom prst="rect">
            <a:avLst/>
          </a:prstGeom>
          <a:noFill/>
        </p:spPr>
        <p:txBody>
          <a:bodyPr wrap="square" rtlCol="0">
            <a:spAutoFit/>
          </a:bodyPr>
          <a:lstStyle/>
          <a:p>
            <a:r>
              <a:rPr lang="en-US" sz="1200" b="1" dirty="0" err="1" smtClean="0">
                <a:solidFill>
                  <a:schemeClr val="bg1"/>
                </a:solidFill>
              </a:rPr>
              <a:t>Apocalipsis</a:t>
            </a:r>
            <a:r>
              <a:rPr lang="en-US" sz="1200" b="1" dirty="0" smtClean="0">
                <a:solidFill>
                  <a:schemeClr val="bg1"/>
                </a:solidFill>
              </a:rPr>
              <a:t> 15:6 </a:t>
            </a:r>
            <a:r>
              <a:rPr lang="en-US" sz="1200" b="1" dirty="0">
                <a:solidFill>
                  <a:schemeClr val="bg1"/>
                </a:solidFill>
              </a:rPr>
              <a:t>(</a:t>
            </a:r>
            <a:r>
              <a:rPr lang="en-US" sz="1200" b="1" dirty="0" smtClean="0">
                <a:solidFill>
                  <a:schemeClr val="bg1"/>
                </a:solidFill>
              </a:rPr>
              <a:t>NBLA)</a:t>
            </a:r>
            <a:r>
              <a:rPr lang="en-US" sz="1200" dirty="0">
                <a:solidFill>
                  <a:schemeClr val="bg1"/>
                </a:solidFill>
              </a:rPr>
              <a:t/>
            </a:r>
            <a:br>
              <a:rPr lang="en-US" sz="1200" dirty="0">
                <a:solidFill>
                  <a:schemeClr val="bg1"/>
                </a:solidFill>
              </a:rPr>
            </a:br>
            <a:r>
              <a:rPr lang="en-US" sz="1200" baseline="30000" dirty="0" smtClean="0">
                <a:solidFill>
                  <a:schemeClr val="bg1"/>
                </a:solidFill>
              </a:rPr>
              <a:t>6</a:t>
            </a:r>
            <a:r>
              <a:rPr lang="es-ES" sz="1200" dirty="0" smtClean="0">
                <a:solidFill>
                  <a:schemeClr val="bg1"/>
                </a:solidFill>
              </a:rPr>
              <a:t>Y </a:t>
            </a:r>
            <a:r>
              <a:rPr lang="es-ES" sz="1200" dirty="0">
                <a:solidFill>
                  <a:schemeClr val="bg1"/>
                </a:solidFill>
              </a:rPr>
              <a:t>salieron del templo los siete ángeles que tenían las siete plagas. Estaban vestidos de lino puro y resplandeciente, y ceñidos alrededor del pecho con cintos de oro. </a:t>
            </a:r>
            <a:endParaRPr lang="en-US" sz="1200" dirty="0">
              <a:solidFill>
                <a:schemeClr val="bg1"/>
              </a:solidFill>
            </a:endParaRPr>
          </a:p>
        </p:txBody>
      </p:sp>
      <p:sp>
        <p:nvSpPr>
          <p:cNvPr id="64" name="TextBox 63"/>
          <p:cNvSpPr txBox="1"/>
          <p:nvPr/>
        </p:nvSpPr>
        <p:spPr>
          <a:xfrm>
            <a:off x="6621528" y="2858935"/>
            <a:ext cx="2522472" cy="1754326"/>
          </a:xfrm>
          <a:prstGeom prst="rect">
            <a:avLst/>
          </a:prstGeom>
          <a:noFill/>
        </p:spPr>
        <p:txBody>
          <a:bodyPr wrap="square" rtlCol="0">
            <a:spAutoFit/>
          </a:bodyPr>
          <a:lstStyle/>
          <a:p>
            <a:r>
              <a:rPr lang="en-US" sz="1200" b="1" dirty="0" err="1" smtClean="0">
                <a:solidFill>
                  <a:schemeClr val="bg1"/>
                </a:solidFill>
              </a:rPr>
              <a:t>Apocalipsis</a:t>
            </a:r>
            <a:r>
              <a:rPr lang="en-US" sz="1200" b="1" dirty="0" smtClean="0">
                <a:solidFill>
                  <a:schemeClr val="bg1"/>
                </a:solidFill>
              </a:rPr>
              <a:t> 1:12-13 </a:t>
            </a:r>
            <a:r>
              <a:rPr lang="en-US" sz="1200" b="1" dirty="0">
                <a:solidFill>
                  <a:schemeClr val="bg1"/>
                </a:solidFill>
              </a:rPr>
              <a:t>(</a:t>
            </a:r>
            <a:r>
              <a:rPr lang="en-US" sz="1200" b="1" dirty="0" smtClean="0">
                <a:solidFill>
                  <a:schemeClr val="bg1"/>
                </a:solidFill>
              </a:rPr>
              <a:t>NBLA)</a:t>
            </a:r>
            <a:r>
              <a:rPr lang="en-US" sz="1200" dirty="0">
                <a:solidFill>
                  <a:schemeClr val="bg1"/>
                </a:solidFill>
              </a:rPr>
              <a:t/>
            </a:r>
            <a:br>
              <a:rPr lang="en-US" sz="1200" dirty="0">
                <a:solidFill>
                  <a:schemeClr val="bg1"/>
                </a:solidFill>
              </a:rPr>
            </a:br>
            <a:r>
              <a:rPr lang="en-US" sz="1200" baseline="30000" dirty="0" smtClean="0">
                <a:solidFill>
                  <a:schemeClr val="bg1"/>
                </a:solidFill>
              </a:rPr>
              <a:t>12</a:t>
            </a:r>
            <a:r>
              <a:rPr lang="es-ES" sz="1200" dirty="0" smtClean="0">
                <a:solidFill>
                  <a:schemeClr val="bg1"/>
                </a:solidFill>
              </a:rPr>
              <a:t>Entonces </a:t>
            </a:r>
            <a:r>
              <a:rPr lang="es-ES" sz="1200" dirty="0">
                <a:solidFill>
                  <a:schemeClr val="bg1"/>
                </a:solidFill>
              </a:rPr>
              <a:t>me volví para ver de quién era la voz que hablaba conmigo, y al volverme, vi siete candelabros de oro. </a:t>
            </a:r>
            <a:r>
              <a:rPr lang="es-ES" sz="1200" dirty="0" smtClean="0">
                <a:solidFill>
                  <a:schemeClr val="bg1"/>
                </a:solidFill>
              </a:rPr>
              <a:t>13</a:t>
            </a:r>
            <a:r>
              <a:rPr lang="es-ES" sz="1200" dirty="0">
                <a:solidFill>
                  <a:schemeClr val="bg1"/>
                </a:solidFill>
              </a:rPr>
              <a:t>  En medio de los candelabros, vi a uno semejante al Hijo del Hombre, vestido con una túnica que le llegaba hasta los pies y ceñido por el pecho con un cinto de oro. </a:t>
            </a:r>
            <a:endParaRPr lang="en-US" sz="1200" dirty="0">
              <a:solidFill>
                <a:schemeClr val="bg1"/>
              </a:solidFill>
            </a:endParaRPr>
          </a:p>
        </p:txBody>
      </p:sp>
      <p:sp>
        <p:nvSpPr>
          <p:cNvPr id="99" name="TextBox 98"/>
          <p:cNvSpPr txBox="1"/>
          <p:nvPr/>
        </p:nvSpPr>
        <p:spPr>
          <a:xfrm>
            <a:off x="1669887" y="4882241"/>
            <a:ext cx="301686" cy="369332"/>
          </a:xfrm>
          <a:prstGeom prst="rect">
            <a:avLst/>
          </a:prstGeom>
          <a:noFill/>
        </p:spPr>
        <p:txBody>
          <a:bodyPr wrap="none" rtlCol="0">
            <a:spAutoFit/>
          </a:bodyPr>
          <a:lstStyle/>
          <a:p>
            <a:r>
              <a:rPr lang="en-US" dirty="0" smtClean="0">
                <a:solidFill>
                  <a:srgbClr val="FFFF00"/>
                </a:solidFill>
              </a:rPr>
              <a:t>1</a:t>
            </a:r>
            <a:endParaRPr lang="en-US" dirty="0">
              <a:solidFill>
                <a:srgbClr val="FFFF00"/>
              </a:solidFill>
            </a:endParaRPr>
          </a:p>
        </p:txBody>
      </p:sp>
      <p:sp>
        <p:nvSpPr>
          <p:cNvPr id="100" name="TextBox 99"/>
          <p:cNvSpPr txBox="1"/>
          <p:nvPr/>
        </p:nvSpPr>
        <p:spPr>
          <a:xfrm>
            <a:off x="2098512" y="4882241"/>
            <a:ext cx="301686" cy="369332"/>
          </a:xfrm>
          <a:prstGeom prst="rect">
            <a:avLst/>
          </a:prstGeom>
          <a:noFill/>
        </p:spPr>
        <p:txBody>
          <a:bodyPr wrap="none" rtlCol="0">
            <a:spAutoFit/>
          </a:bodyPr>
          <a:lstStyle/>
          <a:p>
            <a:r>
              <a:rPr lang="en-US" dirty="0" smtClean="0">
                <a:solidFill>
                  <a:srgbClr val="FFFF00"/>
                </a:solidFill>
              </a:rPr>
              <a:t>2</a:t>
            </a:r>
            <a:endParaRPr lang="en-US" dirty="0">
              <a:solidFill>
                <a:srgbClr val="FFFF00"/>
              </a:solidFill>
            </a:endParaRPr>
          </a:p>
        </p:txBody>
      </p:sp>
      <p:sp>
        <p:nvSpPr>
          <p:cNvPr id="101" name="TextBox 100"/>
          <p:cNvSpPr txBox="1"/>
          <p:nvPr/>
        </p:nvSpPr>
        <p:spPr>
          <a:xfrm>
            <a:off x="2593812" y="4882241"/>
            <a:ext cx="301686" cy="369332"/>
          </a:xfrm>
          <a:prstGeom prst="rect">
            <a:avLst/>
          </a:prstGeom>
          <a:noFill/>
        </p:spPr>
        <p:txBody>
          <a:bodyPr wrap="none" rtlCol="0">
            <a:spAutoFit/>
          </a:bodyPr>
          <a:lstStyle/>
          <a:p>
            <a:r>
              <a:rPr lang="en-US" dirty="0" smtClean="0">
                <a:solidFill>
                  <a:srgbClr val="FFFF00"/>
                </a:solidFill>
              </a:rPr>
              <a:t>3</a:t>
            </a:r>
            <a:endParaRPr lang="en-US" dirty="0">
              <a:solidFill>
                <a:srgbClr val="FFFF00"/>
              </a:solidFill>
            </a:endParaRPr>
          </a:p>
        </p:txBody>
      </p:sp>
      <p:sp>
        <p:nvSpPr>
          <p:cNvPr id="102" name="TextBox 101"/>
          <p:cNvSpPr txBox="1"/>
          <p:nvPr/>
        </p:nvSpPr>
        <p:spPr>
          <a:xfrm>
            <a:off x="3022437" y="4882241"/>
            <a:ext cx="301686" cy="369332"/>
          </a:xfrm>
          <a:prstGeom prst="rect">
            <a:avLst/>
          </a:prstGeom>
          <a:noFill/>
        </p:spPr>
        <p:txBody>
          <a:bodyPr wrap="none" rtlCol="0">
            <a:spAutoFit/>
          </a:bodyPr>
          <a:lstStyle/>
          <a:p>
            <a:r>
              <a:rPr lang="en-US" dirty="0" smtClean="0">
                <a:solidFill>
                  <a:srgbClr val="FFFF00"/>
                </a:solidFill>
              </a:rPr>
              <a:t>4</a:t>
            </a:r>
            <a:endParaRPr lang="en-US" dirty="0">
              <a:solidFill>
                <a:srgbClr val="FFFF00"/>
              </a:solidFill>
            </a:endParaRPr>
          </a:p>
        </p:txBody>
      </p:sp>
      <p:sp>
        <p:nvSpPr>
          <p:cNvPr id="103" name="TextBox 102"/>
          <p:cNvSpPr txBox="1"/>
          <p:nvPr/>
        </p:nvSpPr>
        <p:spPr>
          <a:xfrm>
            <a:off x="3497232" y="4882241"/>
            <a:ext cx="301686" cy="369332"/>
          </a:xfrm>
          <a:prstGeom prst="rect">
            <a:avLst/>
          </a:prstGeom>
          <a:noFill/>
        </p:spPr>
        <p:txBody>
          <a:bodyPr wrap="none" rtlCol="0">
            <a:spAutoFit/>
          </a:bodyPr>
          <a:lstStyle/>
          <a:p>
            <a:r>
              <a:rPr lang="en-US" dirty="0" smtClean="0">
                <a:solidFill>
                  <a:srgbClr val="FFFF00"/>
                </a:solidFill>
              </a:rPr>
              <a:t>5</a:t>
            </a:r>
            <a:endParaRPr lang="en-US" dirty="0">
              <a:solidFill>
                <a:srgbClr val="FFFF00"/>
              </a:solidFill>
            </a:endParaRPr>
          </a:p>
        </p:txBody>
      </p:sp>
      <p:sp>
        <p:nvSpPr>
          <p:cNvPr id="104" name="TextBox 103"/>
          <p:cNvSpPr txBox="1"/>
          <p:nvPr/>
        </p:nvSpPr>
        <p:spPr>
          <a:xfrm>
            <a:off x="3925857" y="4882241"/>
            <a:ext cx="301686" cy="369332"/>
          </a:xfrm>
          <a:prstGeom prst="rect">
            <a:avLst/>
          </a:prstGeom>
          <a:noFill/>
        </p:spPr>
        <p:txBody>
          <a:bodyPr wrap="none" rtlCol="0">
            <a:spAutoFit/>
          </a:bodyPr>
          <a:lstStyle/>
          <a:p>
            <a:r>
              <a:rPr lang="en-US" dirty="0" smtClean="0">
                <a:solidFill>
                  <a:srgbClr val="FFFF00"/>
                </a:solidFill>
              </a:rPr>
              <a:t>6</a:t>
            </a:r>
            <a:endParaRPr lang="en-US" dirty="0">
              <a:solidFill>
                <a:srgbClr val="FFFF00"/>
              </a:solidFill>
            </a:endParaRPr>
          </a:p>
        </p:txBody>
      </p:sp>
      <p:pic>
        <p:nvPicPr>
          <p:cNvPr id="10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1322" y="4046538"/>
            <a:ext cx="657190" cy="533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66604" y="2118619"/>
            <a:ext cx="419188" cy="564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 name="Freeform 106"/>
          <p:cNvSpPr/>
          <p:nvPr/>
        </p:nvSpPr>
        <p:spPr>
          <a:xfrm>
            <a:off x="2238375" y="2842575"/>
            <a:ext cx="1866900" cy="1189753"/>
          </a:xfrm>
          <a:custGeom>
            <a:avLst/>
            <a:gdLst>
              <a:gd name="connsiteX0" fmla="*/ 0 w 1866900"/>
              <a:gd name="connsiteY0" fmla="*/ 1176975 h 1189753"/>
              <a:gd name="connsiteX1" fmla="*/ 285750 w 1866900"/>
              <a:gd name="connsiteY1" fmla="*/ 1148400 h 1189753"/>
              <a:gd name="connsiteX2" fmla="*/ 895350 w 1866900"/>
              <a:gd name="connsiteY2" fmla="*/ 834075 h 1189753"/>
              <a:gd name="connsiteX3" fmla="*/ 1162050 w 1866900"/>
              <a:gd name="connsiteY3" fmla="*/ 262575 h 1189753"/>
              <a:gd name="connsiteX4" fmla="*/ 1428750 w 1866900"/>
              <a:gd name="connsiteY4" fmla="*/ 33975 h 1189753"/>
              <a:gd name="connsiteX5" fmla="*/ 1866900 w 1866900"/>
              <a:gd name="connsiteY5" fmla="*/ 5400 h 118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0" h="1189753">
                <a:moveTo>
                  <a:pt x="0" y="1176975"/>
                </a:moveTo>
                <a:cubicBezTo>
                  <a:pt x="68262" y="1191262"/>
                  <a:pt x="136525" y="1205550"/>
                  <a:pt x="285750" y="1148400"/>
                </a:cubicBezTo>
                <a:cubicBezTo>
                  <a:pt x="434975" y="1091250"/>
                  <a:pt x="749300" y="981712"/>
                  <a:pt x="895350" y="834075"/>
                </a:cubicBezTo>
                <a:cubicBezTo>
                  <a:pt x="1041400" y="686437"/>
                  <a:pt x="1073150" y="395925"/>
                  <a:pt x="1162050" y="262575"/>
                </a:cubicBezTo>
                <a:cubicBezTo>
                  <a:pt x="1250950" y="129225"/>
                  <a:pt x="1311275" y="76837"/>
                  <a:pt x="1428750" y="33975"/>
                </a:cubicBezTo>
                <a:cubicBezTo>
                  <a:pt x="1546225" y="-8887"/>
                  <a:pt x="1706562" y="-1744"/>
                  <a:pt x="1866900" y="5400"/>
                </a:cubicBezTo>
              </a:path>
            </a:pathLst>
          </a:cu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04928" y="3828431"/>
            <a:ext cx="329863" cy="43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22437" y="3455193"/>
            <a:ext cx="329863" cy="43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7232" y="2683409"/>
            <a:ext cx="329863" cy="43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 name="TextBox 110"/>
          <p:cNvSpPr txBox="1"/>
          <p:nvPr/>
        </p:nvSpPr>
        <p:spPr>
          <a:xfrm rot="16200000">
            <a:off x="-1020395" y="2934956"/>
            <a:ext cx="3504677" cy="369332"/>
          </a:xfrm>
          <a:prstGeom prst="rect">
            <a:avLst/>
          </a:prstGeom>
          <a:noFill/>
        </p:spPr>
        <p:txBody>
          <a:bodyPr wrap="none" rtlCol="0">
            <a:spAutoFit/>
          </a:bodyPr>
          <a:lstStyle/>
          <a:p>
            <a:r>
              <a:rPr lang="en-US" dirty="0" err="1" smtClean="0">
                <a:solidFill>
                  <a:srgbClr val="FFFF00"/>
                </a:solidFill>
              </a:rPr>
              <a:t>Poderes</a:t>
            </a:r>
            <a:r>
              <a:rPr lang="en-US" dirty="0" smtClean="0">
                <a:solidFill>
                  <a:srgbClr val="FFFF00"/>
                </a:solidFill>
              </a:rPr>
              <a:t> </a:t>
            </a:r>
            <a:r>
              <a:rPr lang="en-US" dirty="0" err="1" smtClean="0">
                <a:solidFill>
                  <a:srgbClr val="FFFF00"/>
                </a:solidFill>
              </a:rPr>
              <a:t>celestiales</a:t>
            </a:r>
            <a:r>
              <a:rPr lang="en-US" dirty="0" smtClean="0">
                <a:solidFill>
                  <a:srgbClr val="FFFF00"/>
                </a:solidFill>
              </a:rPr>
              <a:t>/vigilantes/</a:t>
            </a:r>
            <a:r>
              <a:rPr lang="en-US" dirty="0" err="1" smtClean="0">
                <a:solidFill>
                  <a:srgbClr val="FFFF00"/>
                </a:solidFill>
              </a:rPr>
              <a:t>seres</a:t>
            </a:r>
            <a:endParaRPr lang="en-US" dirty="0">
              <a:solidFill>
                <a:srgbClr val="FFFF00"/>
              </a:solidFill>
            </a:endParaRPr>
          </a:p>
        </p:txBody>
      </p:sp>
      <p:sp>
        <p:nvSpPr>
          <p:cNvPr id="112" name="TextBox 111"/>
          <p:cNvSpPr txBox="1"/>
          <p:nvPr/>
        </p:nvSpPr>
        <p:spPr>
          <a:xfrm rot="16200000">
            <a:off x="2867165" y="3689932"/>
            <a:ext cx="1600118" cy="276999"/>
          </a:xfrm>
          <a:prstGeom prst="rect">
            <a:avLst/>
          </a:prstGeom>
          <a:noFill/>
        </p:spPr>
        <p:txBody>
          <a:bodyPr wrap="none" rtlCol="0">
            <a:spAutoFit/>
          </a:bodyPr>
          <a:lstStyle/>
          <a:p>
            <a:r>
              <a:rPr lang="en-US" sz="1200" dirty="0" err="1" smtClean="0">
                <a:solidFill>
                  <a:srgbClr val="FF66FF"/>
                </a:solidFill>
                <a:latin typeface="Book Antiqua" panose="02040602050305030304" pitchFamily="18" charset="0"/>
              </a:rPr>
              <a:t>Escritura</a:t>
            </a:r>
            <a:r>
              <a:rPr lang="en-US" sz="1200" dirty="0" smtClean="0">
                <a:solidFill>
                  <a:srgbClr val="FF66FF"/>
                </a:solidFill>
                <a:latin typeface="Book Antiqua" panose="02040602050305030304" pitchFamily="18" charset="0"/>
              </a:rPr>
              <a:t> </a:t>
            </a:r>
            <a:r>
              <a:rPr lang="en-US" sz="1200" dirty="0" err="1" smtClean="0">
                <a:solidFill>
                  <a:srgbClr val="FF66FF"/>
                </a:solidFill>
                <a:latin typeface="Book Antiqua" panose="02040602050305030304" pitchFamily="18" charset="0"/>
              </a:rPr>
              <a:t>en</a:t>
            </a:r>
            <a:r>
              <a:rPr lang="en-US" sz="1200" dirty="0" smtClean="0">
                <a:solidFill>
                  <a:srgbClr val="FF66FF"/>
                </a:solidFill>
                <a:latin typeface="Book Antiqua" panose="02040602050305030304" pitchFamily="18" charset="0"/>
              </a:rPr>
              <a:t> la pared</a:t>
            </a:r>
            <a:endParaRPr lang="en-US" sz="1200" dirty="0">
              <a:solidFill>
                <a:srgbClr val="FF66FF"/>
              </a:solidFill>
              <a:latin typeface="Book Antiqua" panose="02040602050305030304" pitchFamily="18" charset="0"/>
            </a:endParaRPr>
          </a:p>
        </p:txBody>
      </p:sp>
      <p:sp>
        <p:nvSpPr>
          <p:cNvPr id="113" name="TextBox 112"/>
          <p:cNvSpPr txBox="1"/>
          <p:nvPr/>
        </p:nvSpPr>
        <p:spPr>
          <a:xfrm rot="16200000">
            <a:off x="3537306" y="3586270"/>
            <a:ext cx="1144865" cy="461665"/>
          </a:xfrm>
          <a:prstGeom prst="rect">
            <a:avLst/>
          </a:prstGeom>
          <a:noFill/>
        </p:spPr>
        <p:txBody>
          <a:bodyPr wrap="none" rtlCol="0">
            <a:spAutoFit/>
          </a:bodyPr>
          <a:lstStyle/>
          <a:p>
            <a:r>
              <a:rPr lang="en-US" sz="1200" dirty="0" err="1" smtClean="0">
                <a:solidFill>
                  <a:srgbClr val="FF66FF"/>
                </a:solidFill>
                <a:latin typeface="Book Antiqua" panose="02040602050305030304" pitchFamily="18" charset="0"/>
              </a:rPr>
              <a:t>Ángel</a:t>
            </a:r>
            <a:r>
              <a:rPr lang="en-US" sz="1200" dirty="0" smtClean="0">
                <a:solidFill>
                  <a:srgbClr val="FF66FF"/>
                </a:solidFill>
                <a:latin typeface="Book Antiqua" panose="02040602050305030304" pitchFamily="18" charset="0"/>
              </a:rPr>
              <a:t> </a:t>
            </a:r>
            <a:r>
              <a:rPr lang="en-US" sz="1200" dirty="0" err="1" smtClean="0">
                <a:solidFill>
                  <a:srgbClr val="FF66FF"/>
                </a:solidFill>
                <a:latin typeface="Book Antiqua" panose="02040602050305030304" pitchFamily="18" charset="0"/>
              </a:rPr>
              <a:t>cerró</a:t>
            </a:r>
            <a:r>
              <a:rPr lang="en-US" sz="1200" dirty="0" smtClean="0">
                <a:solidFill>
                  <a:srgbClr val="FF66FF"/>
                </a:solidFill>
                <a:latin typeface="Book Antiqua" panose="02040602050305030304" pitchFamily="18" charset="0"/>
              </a:rPr>
              <a:t> la</a:t>
            </a:r>
            <a:br>
              <a:rPr lang="en-US" sz="1200" dirty="0" smtClean="0">
                <a:solidFill>
                  <a:srgbClr val="FF66FF"/>
                </a:solidFill>
                <a:latin typeface="Book Antiqua" panose="02040602050305030304" pitchFamily="18" charset="0"/>
              </a:rPr>
            </a:br>
            <a:r>
              <a:rPr lang="en-US" sz="1200" dirty="0" err="1" smtClean="0">
                <a:solidFill>
                  <a:srgbClr val="FF66FF"/>
                </a:solidFill>
                <a:latin typeface="Book Antiqua" panose="02040602050305030304" pitchFamily="18" charset="0"/>
              </a:rPr>
              <a:t>boca</a:t>
            </a:r>
            <a:r>
              <a:rPr lang="en-US" sz="1200" dirty="0" smtClean="0">
                <a:solidFill>
                  <a:srgbClr val="FF66FF"/>
                </a:solidFill>
                <a:latin typeface="Book Antiqua" panose="02040602050305030304" pitchFamily="18" charset="0"/>
              </a:rPr>
              <a:t> del </a:t>
            </a:r>
            <a:r>
              <a:rPr lang="en-US" sz="1200" dirty="0" err="1" smtClean="0">
                <a:solidFill>
                  <a:srgbClr val="FF66FF"/>
                </a:solidFill>
                <a:latin typeface="Book Antiqua" panose="02040602050305030304" pitchFamily="18" charset="0"/>
              </a:rPr>
              <a:t>león</a:t>
            </a:r>
            <a:endParaRPr lang="en-US" sz="1200" dirty="0">
              <a:solidFill>
                <a:srgbClr val="FF66FF"/>
              </a:solidFill>
              <a:latin typeface="Book Antiqua" panose="02040602050305030304" pitchFamily="18" charset="0"/>
            </a:endParaRPr>
          </a:p>
        </p:txBody>
      </p:sp>
      <p:sp>
        <p:nvSpPr>
          <p:cNvPr id="114" name="TextBox 113"/>
          <p:cNvSpPr txBox="1"/>
          <p:nvPr/>
        </p:nvSpPr>
        <p:spPr>
          <a:xfrm rot="16200000">
            <a:off x="2765618" y="3973865"/>
            <a:ext cx="843501" cy="461665"/>
          </a:xfrm>
          <a:prstGeom prst="rect">
            <a:avLst/>
          </a:prstGeom>
          <a:noFill/>
        </p:spPr>
        <p:txBody>
          <a:bodyPr wrap="none" rtlCol="0">
            <a:spAutoFit/>
          </a:bodyPr>
          <a:lstStyle/>
          <a:p>
            <a:r>
              <a:rPr lang="en-US" sz="1200" dirty="0" smtClean="0">
                <a:solidFill>
                  <a:srgbClr val="FF66FF"/>
                </a:solidFill>
                <a:latin typeface="Book Antiqua" panose="02040602050305030304" pitchFamily="18" charset="0"/>
              </a:rPr>
              <a:t>Vigilante,</a:t>
            </a:r>
            <a:br>
              <a:rPr lang="en-US" sz="1200" dirty="0" smtClean="0">
                <a:solidFill>
                  <a:srgbClr val="FF66FF"/>
                </a:solidFill>
                <a:latin typeface="Book Antiqua" panose="02040602050305030304" pitchFamily="18" charset="0"/>
              </a:rPr>
            </a:br>
            <a:r>
              <a:rPr lang="en-US" sz="1200" dirty="0" smtClean="0">
                <a:solidFill>
                  <a:srgbClr val="FF66FF"/>
                </a:solidFill>
                <a:latin typeface="Book Antiqua" panose="02040602050305030304" pitchFamily="18" charset="0"/>
              </a:rPr>
              <a:t>Santo</a:t>
            </a:r>
            <a:endParaRPr lang="en-US" sz="1200" dirty="0">
              <a:solidFill>
                <a:srgbClr val="FF66FF"/>
              </a:solidFill>
              <a:latin typeface="Book Antiqua" panose="02040602050305030304" pitchFamily="18" charset="0"/>
            </a:endParaRPr>
          </a:p>
        </p:txBody>
      </p:sp>
      <p:sp>
        <p:nvSpPr>
          <p:cNvPr id="115" name="TextBox 114"/>
          <p:cNvSpPr txBox="1"/>
          <p:nvPr/>
        </p:nvSpPr>
        <p:spPr>
          <a:xfrm rot="16200000">
            <a:off x="2109196" y="4114763"/>
            <a:ext cx="704039" cy="461665"/>
          </a:xfrm>
          <a:prstGeom prst="rect">
            <a:avLst/>
          </a:prstGeom>
          <a:noFill/>
        </p:spPr>
        <p:txBody>
          <a:bodyPr wrap="none" rtlCol="0">
            <a:spAutoFit/>
          </a:bodyPr>
          <a:lstStyle/>
          <a:p>
            <a:r>
              <a:rPr lang="en-US" sz="1200" dirty="0" err="1" smtClean="0">
                <a:solidFill>
                  <a:srgbClr val="FF66FF"/>
                </a:solidFill>
                <a:latin typeface="Book Antiqua" panose="02040602050305030304" pitchFamily="18" charset="0"/>
              </a:rPr>
              <a:t>Sueño</a:t>
            </a:r>
            <a:r>
              <a:rPr lang="en-US" sz="1200" dirty="0" smtClean="0">
                <a:solidFill>
                  <a:srgbClr val="FF66FF"/>
                </a:solidFill>
                <a:latin typeface="Book Antiqua" panose="02040602050305030304" pitchFamily="18" charset="0"/>
              </a:rPr>
              <a:t/>
            </a:r>
            <a:br>
              <a:rPr lang="en-US" sz="1200" dirty="0" smtClean="0">
                <a:solidFill>
                  <a:srgbClr val="FF66FF"/>
                </a:solidFill>
                <a:latin typeface="Book Antiqua" panose="02040602050305030304" pitchFamily="18" charset="0"/>
              </a:rPr>
            </a:br>
            <a:r>
              <a:rPr lang="en-US" sz="1200" dirty="0" smtClean="0">
                <a:solidFill>
                  <a:srgbClr val="FF66FF"/>
                </a:solidFill>
                <a:latin typeface="Book Antiqua" panose="02040602050305030304" pitchFamily="18" charset="0"/>
              </a:rPr>
              <a:t>de Dios</a:t>
            </a:r>
            <a:endParaRPr lang="en-US" sz="1200" dirty="0">
              <a:solidFill>
                <a:srgbClr val="FF66FF"/>
              </a:solidFill>
              <a:latin typeface="Book Antiqua" panose="02040602050305030304" pitchFamily="18" charset="0"/>
            </a:endParaRPr>
          </a:p>
        </p:txBody>
      </p:sp>
      <p:sp>
        <p:nvSpPr>
          <p:cNvPr id="116" name="TextBox 115"/>
          <p:cNvSpPr txBox="1"/>
          <p:nvPr/>
        </p:nvSpPr>
        <p:spPr>
          <a:xfrm rot="16200000">
            <a:off x="1122946" y="3110385"/>
            <a:ext cx="1093889" cy="461665"/>
          </a:xfrm>
          <a:prstGeom prst="rect">
            <a:avLst/>
          </a:prstGeom>
          <a:noFill/>
        </p:spPr>
        <p:txBody>
          <a:bodyPr wrap="none" rtlCol="0">
            <a:spAutoFit/>
          </a:bodyPr>
          <a:lstStyle/>
          <a:p>
            <a:r>
              <a:rPr lang="en-US" sz="1200" dirty="0" smtClean="0">
                <a:solidFill>
                  <a:srgbClr val="FFFF00"/>
                </a:solidFill>
              </a:rPr>
              <a:t>Dios </a:t>
            </a:r>
            <a:r>
              <a:rPr lang="en-US" sz="1200" dirty="0" err="1" smtClean="0">
                <a:solidFill>
                  <a:srgbClr val="FFFF00"/>
                </a:solidFill>
              </a:rPr>
              <a:t>concedió</a:t>
            </a:r>
            <a:r>
              <a:rPr lang="en-US" sz="1200" dirty="0" smtClean="0">
                <a:solidFill>
                  <a:srgbClr val="FFFF00"/>
                </a:solidFill>
              </a:rPr>
              <a:t> </a:t>
            </a:r>
            <a:br>
              <a:rPr lang="en-US" sz="1200" dirty="0" smtClean="0">
                <a:solidFill>
                  <a:srgbClr val="FFFF00"/>
                </a:solidFill>
              </a:rPr>
            </a:br>
            <a:r>
              <a:rPr lang="en-US" sz="1200" dirty="0" smtClean="0">
                <a:solidFill>
                  <a:srgbClr val="FFFF00"/>
                </a:solidFill>
              </a:rPr>
              <a:t>a </a:t>
            </a:r>
            <a:r>
              <a:rPr lang="en-US" sz="1200" dirty="0" err="1" smtClean="0">
                <a:solidFill>
                  <a:srgbClr val="FFFF00"/>
                </a:solidFill>
              </a:rPr>
              <a:t>Daneil</a:t>
            </a:r>
            <a:r>
              <a:rPr lang="en-US" sz="1200" dirty="0" smtClean="0">
                <a:solidFill>
                  <a:srgbClr val="FFFF00"/>
                </a:solidFill>
              </a:rPr>
              <a:t> favor</a:t>
            </a:r>
            <a:endParaRPr lang="en-US" sz="1200" dirty="0">
              <a:solidFill>
                <a:srgbClr val="FFFF00"/>
              </a:solidFill>
              <a:latin typeface="Graphite Std Wide" pitchFamily="66" charset="0"/>
            </a:endParaRPr>
          </a:p>
        </p:txBody>
      </p:sp>
      <p:sp>
        <p:nvSpPr>
          <p:cNvPr id="117" name="TextBox 116"/>
          <p:cNvSpPr txBox="1"/>
          <p:nvPr/>
        </p:nvSpPr>
        <p:spPr>
          <a:xfrm rot="16200000">
            <a:off x="2038954" y="1945417"/>
            <a:ext cx="2155718" cy="461665"/>
          </a:xfrm>
          <a:prstGeom prst="rect">
            <a:avLst/>
          </a:prstGeom>
          <a:noFill/>
        </p:spPr>
        <p:txBody>
          <a:bodyPr wrap="none" rtlCol="0">
            <a:spAutoFit/>
          </a:bodyPr>
          <a:lstStyle/>
          <a:p>
            <a:r>
              <a:rPr lang="en-US" sz="1200" dirty="0" smtClean="0">
                <a:solidFill>
                  <a:srgbClr val="FFFF00"/>
                </a:solidFill>
              </a:rPr>
              <a:t>Dios </a:t>
            </a:r>
            <a:r>
              <a:rPr lang="en-US" sz="1200" dirty="0" err="1" smtClean="0">
                <a:solidFill>
                  <a:srgbClr val="FFFF00"/>
                </a:solidFill>
              </a:rPr>
              <a:t>capaz</a:t>
            </a:r>
            <a:r>
              <a:rPr lang="en-US" sz="1200" dirty="0" smtClean="0">
                <a:solidFill>
                  <a:srgbClr val="FFFF00"/>
                </a:solidFill>
              </a:rPr>
              <a:t> de </a:t>
            </a:r>
            <a:r>
              <a:rPr lang="en-US" sz="1200" dirty="0" err="1" smtClean="0">
                <a:solidFill>
                  <a:srgbClr val="FFFF00"/>
                </a:solidFill>
              </a:rPr>
              <a:t>liberar</a:t>
            </a:r>
            <a:r>
              <a:rPr lang="en-US" sz="1200" dirty="0" smtClean="0">
                <a:solidFill>
                  <a:srgbClr val="FFFF00"/>
                </a:solidFill>
              </a:rPr>
              <a:t> del </a:t>
            </a:r>
            <a:r>
              <a:rPr lang="en-US" sz="1200" dirty="0" err="1" smtClean="0">
                <a:solidFill>
                  <a:srgbClr val="FFFF00"/>
                </a:solidFill>
              </a:rPr>
              <a:t>fuego</a:t>
            </a:r>
            <a:r>
              <a:rPr lang="en-US" sz="1200" dirty="0" smtClean="0">
                <a:solidFill>
                  <a:srgbClr val="FFFF00"/>
                </a:solidFill>
              </a:rPr>
              <a:t>/</a:t>
            </a:r>
            <a:br>
              <a:rPr lang="en-US" sz="1200" dirty="0" smtClean="0">
                <a:solidFill>
                  <a:srgbClr val="FFFF00"/>
                </a:solidFill>
              </a:rPr>
            </a:br>
            <a:r>
              <a:rPr lang="en-US" sz="1200" dirty="0" smtClean="0">
                <a:solidFill>
                  <a:srgbClr val="FFFF00"/>
                </a:solidFill>
              </a:rPr>
              <a:t>Cuarto </a:t>
            </a:r>
            <a:r>
              <a:rPr lang="en-US" sz="1200" dirty="0" err="1" smtClean="0">
                <a:solidFill>
                  <a:srgbClr val="FFFF00"/>
                </a:solidFill>
              </a:rPr>
              <a:t>como</a:t>
            </a:r>
            <a:r>
              <a:rPr lang="en-US" sz="1200" dirty="0" smtClean="0">
                <a:solidFill>
                  <a:srgbClr val="FFFF00"/>
                </a:solidFill>
              </a:rPr>
              <a:t> </a:t>
            </a:r>
            <a:r>
              <a:rPr lang="en-US" sz="1200" dirty="0" err="1">
                <a:solidFill>
                  <a:srgbClr val="FFFF00"/>
                </a:solidFill>
              </a:rPr>
              <a:t>H</a:t>
            </a:r>
            <a:r>
              <a:rPr lang="en-US" sz="1200" dirty="0" err="1" smtClean="0">
                <a:solidFill>
                  <a:srgbClr val="FFFF00"/>
                </a:solidFill>
              </a:rPr>
              <a:t>ijo</a:t>
            </a:r>
            <a:r>
              <a:rPr lang="en-US" sz="1200" dirty="0" smtClean="0">
                <a:solidFill>
                  <a:srgbClr val="FFFF00"/>
                </a:solidFill>
              </a:rPr>
              <a:t> de Dios</a:t>
            </a:r>
          </a:p>
        </p:txBody>
      </p:sp>
      <p:pic>
        <p:nvPicPr>
          <p:cNvPr id="118"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08045" y="2884209"/>
            <a:ext cx="601363" cy="457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44805" y="2656093"/>
            <a:ext cx="329863" cy="43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 name="TextBox 119"/>
          <p:cNvSpPr txBox="1"/>
          <p:nvPr/>
        </p:nvSpPr>
        <p:spPr>
          <a:xfrm>
            <a:off x="3211366" y="2471740"/>
            <a:ext cx="702436" cy="276999"/>
          </a:xfrm>
          <a:prstGeom prst="rect">
            <a:avLst/>
          </a:prstGeom>
        </p:spPr>
        <p:txBody>
          <a:bodyPr wrap="none">
            <a:spAutoFit/>
          </a:bodyPr>
          <a:lstStyle>
            <a:defPPr>
              <a:defRPr lang="en-US"/>
            </a:defPPr>
            <a:lvl1pPr>
              <a:defRPr sz="1200">
                <a:solidFill>
                  <a:srgbClr val="FFFF00"/>
                </a:solidFill>
              </a:defRPr>
            </a:lvl1pPr>
          </a:lstStyle>
          <a:p>
            <a:r>
              <a:rPr lang="en-US" dirty="0" err="1" smtClean="0">
                <a:solidFill>
                  <a:schemeClr val="bg1"/>
                </a:solidFill>
              </a:rPr>
              <a:t>Belsasar</a:t>
            </a:r>
            <a:endParaRPr lang="en-US" dirty="0">
              <a:solidFill>
                <a:schemeClr val="bg1"/>
              </a:solidFill>
            </a:endParaRPr>
          </a:p>
        </p:txBody>
      </p:sp>
      <p:sp>
        <p:nvSpPr>
          <p:cNvPr id="121" name="Rectangle 120"/>
          <p:cNvSpPr/>
          <p:nvPr/>
        </p:nvSpPr>
        <p:spPr>
          <a:xfrm rot="20481376">
            <a:off x="2076067" y="3462476"/>
            <a:ext cx="1183657" cy="276999"/>
          </a:xfrm>
          <a:prstGeom prst="rect">
            <a:avLst/>
          </a:prstGeom>
        </p:spPr>
        <p:txBody>
          <a:bodyPr wrap="none">
            <a:spAutoFit/>
          </a:bodyPr>
          <a:lstStyle/>
          <a:p>
            <a:r>
              <a:rPr lang="en-US" sz="1200" dirty="0" err="1" smtClean="0">
                <a:solidFill>
                  <a:schemeClr val="bg1"/>
                </a:solidFill>
              </a:rPr>
              <a:t>Nabucodonosor</a:t>
            </a:r>
            <a:endParaRPr lang="en-US" sz="1200" dirty="0">
              <a:solidFill>
                <a:schemeClr val="bg1"/>
              </a:solidFill>
            </a:endParaRPr>
          </a:p>
        </p:txBody>
      </p:sp>
    </p:spTree>
    <p:extLst>
      <p:ext uri="{BB962C8B-B14F-4D97-AF65-F5344CB8AC3E}">
        <p14:creationId xmlns:p14="http://schemas.microsoft.com/office/powerpoint/2010/main" val="1155049488"/>
      </p:ext>
    </p:extLst>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62" y="39708"/>
            <a:ext cx="9144000"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p:cNvSpPr>
            <a:spLocks noGrp="1"/>
          </p:cNvSpPr>
          <p:nvPr>
            <p:ph type="title"/>
          </p:nvPr>
        </p:nvSpPr>
        <p:spPr>
          <a:xfrm>
            <a:off x="127232" y="4"/>
            <a:ext cx="8905461" cy="700643"/>
          </a:xfrm>
          <a:solidFill>
            <a:schemeClr val="bg1">
              <a:alpha val="50000"/>
            </a:schemeClr>
          </a:solidFill>
        </p:spPr>
        <p:txBody>
          <a:bodyPr>
            <a:normAutofit/>
          </a:bodyPr>
          <a:lstStyle/>
          <a:p>
            <a:pPr rtl="0"/>
            <a:r>
              <a:rPr lang="en-US" sz="3200" dirty="0" err="1" smtClean="0">
                <a:solidFill>
                  <a:schemeClr val="tx1"/>
                </a:solidFill>
              </a:rPr>
              <a:t>Bosquejo</a:t>
            </a:r>
            <a:r>
              <a:rPr lang="en-US" sz="3200" dirty="0" smtClean="0">
                <a:solidFill>
                  <a:schemeClr val="tx1"/>
                </a:solidFill>
              </a:rPr>
              <a:t> de los capítulos 11 y 12</a:t>
            </a:r>
            <a:endParaRPr lang="en-US" sz="3200" dirty="0">
              <a:solidFill>
                <a:schemeClr val="tx1"/>
              </a:solidFill>
            </a:endParaRPr>
          </a:p>
        </p:txBody>
      </p:sp>
      <p:sp>
        <p:nvSpPr>
          <p:cNvPr id="3" name="Content Placeholder 2"/>
          <p:cNvSpPr>
            <a:spLocks noGrp="1"/>
          </p:cNvSpPr>
          <p:nvPr>
            <p:ph idx="1"/>
          </p:nvPr>
        </p:nvSpPr>
        <p:spPr>
          <a:xfrm>
            <a:off x="243454" y="1010615"/>
            <a:ext cx="8900557" cy="2119249"/>
          </a:xfrm>
        </p:spPr>
        <p:txBody>
          <a:bodyPr>
            <a:normAutofit/>
          </a:bodyPr>
          <a:lstStyle/>
          <a:p>
            <a:pPr algn="l" rtl="0"/>
            <a:r>
              <a:rPr lang="en-US" sz="2800" b="1" dirty="0" smtClean="0"/>
              <a:t>1–4 Cuatro reyes persas y Alejandro Magno por venir</a:t>
            </a:r>
            <a:endParaRPr lang="en-US" sz="2800" b="1" i="1" dirty="0"/>
          </a:p>
          <a:p>
            <a:pPr algn="l" rtl="0"/>
            <a:r>
              <a:rPr lang="en-US" sz="2800" b="1" dirty="0" smtClean="0"/>
              <a:t>5–20 </a:t>
            </a:r>
            <a:r>
              <a:rPr lang="en-US" sz="2800" b="1" i="1" dirty="0" err="1" smtClean="0"/>
              <a:t>Conflicto</a:t>
            </a:r>
            <a:r>
              <a:rPr lang="en-US" sz="2800" b="1" i="1" dirty="0" smtClean="0"/>
              <a:t> de </a:t>
            </a:r>
            <a:r>
              <a:rPr lang="en-US" sz="2800" b="1" i="1" dirty="0" err="1" smtClean="0"/>
              <a:t>los</a:t>
            </a:r>
            <a:r>
              <a:rPr lang="en-US" sz="2800" b="1" i="1" dirty="0" smtClean="0"/>
              <a:t> </a:t>
            </a:r>
            <a:r>
              <a:rPr lang="en-US" sz="2800" b="1" i="1" dirty="0" err="1" smtClean="0"/>
              <a:t>reyes</a:t>
            </a:r>
            <a:r>
              <a:rPr lang="en-US" sz="2800" b="1" i="1" dirty="0" smtClean="0"/>
              <a:t> griegos del norte y del sur</a:t>
            </a:r>
          </a:p>
          <a:p>
            <a:pPr algn="l" rtl="0"/>
            <a:r>
              <a:rPr lang="en-US" sz="2800" b="1" i="1" dirty="0" smtClean="0"/>
              <a:t>21-35 Antíoco Epífanes</a:t>
            </a:r>
          </a:p>
          <a:p>
            <a:pPr algn="l" rtl="0"/>
            <a:r>
              <a:rPr lang="en-US" sz="2800" b="1" i="1" dirty="0" smtClean="0"/>
              <a:t>36-45 Rey </a:t>
            </a:r>
            <a:r>
              <a:rPr lang="en-US" sz="2800" b="1" i="1" dirty="0" err="1" smtClean="0"/>
              <a:t>obstinado</a:t>
            </a:r>
            <a:r>
              <a:rPr lang="en-US" sz="2800" b="1" i="1" dirty="0" smtClean="0"/>
              <a:t>/</a:t>
            </a:r>
            <a:r>
              <a:rPr lang="en-US" sz="2800" b="1" i="1" dirty="0" err="1" smtClean="0"/>
              <a:t>Imperio</a:t>
            </a:r>
            <a:r>
              <a:rPr lang="en-US" sz="2800" b="1" i="1" dirty="0" smtClean="0"/>
              <a:t> </a:t>
            </a:r>
            <a:r>
              <a:rPr lang="en-US" sz="2800" b="1" i="1" dirty="0" err="1" smtClean="0"/>
              <a:t>romano</a:t>
            </a:r>
            <a:endParaRPr lang="en-US" sz="2800" b="1" i="1" dirty="0" smtClean="0"/>
          </a:p>
        </p:txBody>
      </p:sp>
      <p:sp>
        <p:nvSpPr>
          <p:cNvPr id="4" name="Content Placeholder 2"/>
          <p:cNvSpPr txBox="1">
            <a:spLocks/>
          </p:cNvSpPr>
          <p:nvPr/>
        </p:nvSpPr>
        <p:spPr>
          <a:xfrm>
            <a:off x="121734" y="3243591"/>
            <a:ext cx="8900557" cy="2597231"/>
          </a:xfrm>
          <a:prstGeom prst="rect">
            <a:avLst/>
          </a:prstGeom>
        </p:spPr>
        <p:txBody>
          <a:bodyPr vert="horz" lIns="91345" tIns="45671" rIns="91345" bIns="45671" rtlCol="0">
            <a:normAutofit/>
          </a:bodyPr>
          <a:lstStyle>
            <a:lvl1pPr marL="342543" indent="-342543" algn="l" defTabSz="91344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174" indent="-285452" algn="l" defTabSz="91344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810" indent="-228362" algn="l" defTabSz="91344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533"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255"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979"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8706"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543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215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rtl="0"/>
            <a:r>
              <a:rPr lang="en-US" sz="2800" b="1" dirty="0" smtClean="0"/>
              <a:t>1–4 La tribulación final</a:t>
            </a:r>
            <a:endParaRPr lang="en-US" sz="2800" b="1" i="1" dirty="0" smtClean="0"/>
          </a:p>
          <a:p>
            <a:pPr algn="l" rtl="0"/>
            <a:r>
              <a:rPr lang="en-US" sz="2800" b="1" dirty="0" smtClean="0"/>
              <a:t>5–13 </a:t>
            </a:r>
            <a:r>
              <a:rPr lang="en-US" sz="2800" b="1" i="1" dirty="0" err="1" smtClean="0"/>
              <a:t>Mensaje</a:t>
            </a:r>
            <a:r>
              <a:rPr lang="en-US" sz="2800" b="1" i="1" dirty="0" smtClean="0"/>
              <a:t> final del ángel</a:t>
            </a:r>
          </a:p>
          <a:p>
            <a:pPr marL="0" indent="0" algn="l" rtl="0">
              <a:buFont typeface="Arial" panose="020B0604020202020204" pitchFamily="34" charset="0"/>
              <a:buNone/>
            </a:pPr>
            <a:endParaRPr lang="en-US" sz="2800" dirty="0"/>
          </a:p>
        </p:txBody>
      </p:sp>
      <p:sp>
        <p:nvSpPr>
          <p:cNvPr id="6" name="TextBox 5"/>
          <p:cNvSpPr txBox="1"/>
          <p:nvPr/>
        </p:nvSpPr>
        <p:spPr>
          <a:xfrm>
            <a:off x="249134" y="2897208"/>
            <a:ext cx="1813958" cy="523220"/>
          </a:xfrm>
          <a:prstGeom prst="rect">
            <a:avLst/>
          </a:prstGeom>
          <a:noFill/>
        </p:spPr>
        <p:txBody>
          <a:bodyPr wrap="none" rtlCol="0">
            <a:spAutoFit/>
          </a:bodyPr>
          <a:lstStyle/>
          <a:p>
            <a:pPr algn="l" rtl="0"/>
            <a:r>
              <a:rPr lang="en-US" sz="2800" b="1" dirty="0" smtClean="0">
                <a:solidFill>
                  <a:srgbClr val="0000CC"/>
                </a:solidFill>
              </a:rPr>
              <a:t>Capítulo 12</a:t>
            </a:r>
            <a:endParaRPr lang="en-US" sz="2800" b="1" dirty="0">
              <a:solidFill>
                <a:srgbClr val="0000CC"/>
              </a:solidFill>
            </a:endParaRPr>
          </a:p>
        </p:txBody>
      </p:sp>
      <p:sp>
        <p:nvSpPr>
          <p:cNvPr id="7" name="TextBox 6"/>
          <p:cNvSpPr txBox="1"/>
          <p:nvPr/>
        </p:nvSpPr>
        <p:spPr>
          <a:xfrm>
            <a:off x="249134" y="487383"/>
            <a:ext cx="1813958" cy="523220"/>
          </a:xfrm>
          <a:prstGeom prst="rect">
            <a:avLst/>
          </a:prstGeom>
          <a:noFill/>
        </p:spPr>
        <p:txBody>
          <a:bodyPr wrap="none" rtlCol="0">
            <a:spAutoFit/>
          </a:bodyPr>
          <a:lstStyle/>
          <a:p>
            <a:pPr algn="l" rtl="0"/>
            <a:r>
              <a:rPr lang="en-US" sz="2800" b="1" dirty="0" smtClean="0">
                <a:solidFill>
                  <a:srgbClr val="0000CC"/>
                </a:solidFill>
              </a:rPr>
              <a:t>Capítulo 11</a:t>
            </a:r>
            <a:endParaRPr lang="en-US" sz="2800" b="1" dirty="0">
              <a:solidFill>
                <a:srgbClr val="0000CC"/>
              </a:solidFill>
            </a:endParaRPr>
          </a:p>
        </p:txBody>
      </p:sp>
    </p:spTree>
    <p:extLst>
      <p:ext uri="{BB962C8B-B14F-4D97-AF65-F5344CB8AC3E}">
        <p14:creationId xmlns:p14="http://schemas.microsoft.com/office/powerpoint/2010/main" val="1801207160"/>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anny Haynes\Pictures\002 Unsplash\photo-1429041966141-44d228a4277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036"/>
          <a:stretch/>
        </p:blipFill>
        <p:spPr bwMode="auto">
          <a:xfrm>
            <a:off x="13" y="1"/>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6258" y="3803803"/>
            <a:ext cx="1107996" cy="523220"/>
          </a:xfrm>
          <a:prstGeom prst="rect">
            <a:avLst/>
          </a:prstGeom>
          <a:solidFill>
            <a:schemeClr val="tx1"/>
          </a:solidFill>
        </p:spPr>
        <p:txBody>
          <a:bodyPr wrap="none" rtlCol="0">
            <a:spAutoFit/>
          </a:bodyPr>
          <a:lstStyle/>
          <a:p>
            <a:r>
              <a:rPr lang="en-US" sz="2800" dirty="0">
                <a:solidFill>
                  <a:srgbClr val="FFFF00"/>
                </a:solidFill>
              </a:rPr>
              <a:t>Daniel</a:t>
            </a:r>
          </a:p>
        </p:txBody>
      </p:sp>
      <p:sp>
        <p:nvSpPr>
          <p:cNvPr id="11" name="TextBox 10"/>
          <p:cNvSpPr txBox="1"/>
          <p:nvPr/>
        </p:nvSpPr>
        <p:spPr>
          <a:xfrm rot="20661328">
            <a:off x="4836682" y="2609706"/>
            <a:ext cx="2218877" cy="369332"/>
          </a:xfrm>
          <a:prstGeom prst="rect">
            <a:avLst/>
          </a:prstGeom>
          <a:noFill/>
        </p:spPr>
        <p:txBody>
          <a:bodyPr wrap="none" rtlCol="0">
            <a:spAutoFit/>
          </a:bodyPr>
          <a:lstStyle/>
          <a:p>
            <a:r>
              <a:rPr lang="en-US" dirty="0">
                <a:solidFill>
                  <a:prstClr val="black"/>
                </a:solidFill>
              </a:rPr>
              <a:t>400+ </a:t>
            </a:r>
            <a:r>
              <a:rPr lang="en-US" dirty="0" err="1" smtClean="0">
                <a:solidFill>
                  <a:prstClr val="black"/>
                </a:solidFill>
              </a:rPr>
              <a:t>Años</a:t>
            </a:r>
            <a:r>
              <a:rPr lang="en-US" dirty="0" smtClean="0">
                <a:solidFill>
                  <a:prstClr val="black"/>
                </a:solidFill>
              </a:rPr>
              <a:t> de </a:t>
            </a:r>
            <a:r>
              <a:rPr lang="en-US" dirty="0" err="1" smtClean="0">
                <a:solidFill>
                  <a:prstClr val="black"/>
                </a:solidFill>
              </a:rPr>
              <a:t>silencio</a:t>
            </a:r>
            <a:endParaRPr lang="en-US" dirty="0">
              <a:solidFill>
                <a:prstClr val="black"/>
              </a:solidFill>
            </a:endParaRPr>
          </a:p>
        </p:txBody>
      </p:sp>
      <p:pic>
        <p:nvPicPr>
          <p:cNvPr id="14" name="Picture 2" descr="O:\Images\Life-Scribes-Scrolls-Reading-Bible History\scroll-ro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258" y="3436821"/>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16844" y="3452508"/>
            <a:ext cx="905825"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11</a:t>
            </a:r>
            <a:endParaRPr lang="en-US" sz="1100" dirty="0">
              <a:solidFill>
                <a:prstClr val="black"/>
              </a:solidFill>
              <a:latin typeface="Arial" panose="020B0604020202020204" pitchFamily="34" charset="0"/>
              <a:cs typeface="Arial" panose="020B0604020202020204" pitchFamily="34" charset="0"/>
            </a:endParaRPr>
          </a:p>
        </p:txBody>
      </p:sp>
      <p:cxnSp>
        <p:nvCxnSpPr>
          <p:cNvPr id="4" name="Straight Connector 3"/>
          <p:cNvCxnSpPr/>
          <p:nvPr/>
        </p:nvCxnSpPr>
        <p:spPr>
          <a:xfrm>
            <a:off x="2494611" y="5486400"/>
            <a:ext cx="493776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442200" y="1797050"/>
            <a:ext cx="6350" cy="368935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4254" y="3803803"/>
            <a:ext cx="463101" cy="807380"/>
          </a:xfrm>
          <a:prstGeom prst="rect">
            <a:avLst/>
          </a:prstGeom>
        </p:spPr>
      </p:pic>
      <p:sp>
        <p:nvSpPr>
          <p:cNvPr id="27" name="TextBox 26"/>
          <p:cNvSpPr txBox="1"/>
          <p:nvPr/>
        </p:nvSpPr>
        <p:spPr>
          <a:xfrm>
            <a:off x="1574359" y="4611183"/>
            <a:ext cx="611065" cy="276999"/>
          </a:xfrm>
          <a:prstGeom prst="rect">
            <a:avLst/>
          </a:prstGeom>
          <a:solidFill>
            <a:schemeClr val="tx1"/>
          </a:solidFill>
        </p:spPr>
        <p:txBody>
          <a:bodyPr wrap="none" rtlCol="0">
            <a:spAutoFit/>
          </a:bodyPr>
          <a:lstStyle/>
          <a:p>
            <a:r>
              <a:rPr lang="en-US" sz="1200" dirty="0" smtClean="0">
                <a:solidFill>
                  <a:schemeClr val="bg1"/>
                </a:solidFill>
              </a:rPr>
              <a:t>536 </a:t>
            </a:r>
            <a:r>
              <a:rPr lang="en-US" sz="1200" dirty="0" err="1" smtClean="0">
                <a:solidFill>
                  <a:schemeClr val="bg1"/>
                </a:solidFill>
              </a:rPr>
              <a:t>aC</a:t>
            </a:r>
            <a:endParaRPr lang="en-US" sz="1200" dirty="0">
              <a:solidFill>
                <a:schemeClr val="bg1"/>
              </a:solidFill>
            </a:endParaRPr>
          </a:p>
        </p:txBody>
      </p:sp>
      <p:cxnSp>
        <p:nvCxnSpPr>
          <p:cNvPr id="30" name="Straight Connector 29"/>
          <p:cNvCxnSpPr/>
          <p:nvPr/>
        </p:nvCxnSpPr>
        <p:spPr>
          <a:xfrm>
            <a:off x="2494611" y="5486400"/>
            <a:ext cx="51206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rot="16200000">
            <a:off x="1676795" y="3801611"/>
            <a:ext cx="2377126" cy="276999"/>
          </a:xfrm>
          <a:prstGeom prst="rect">
            <a:avLst/>
          </a:prstGeom>
          <a:solidFill>
            <a:schemeClr val="tx1"/>
          </a:solidFill>
        </p:spPr>
        <p:txBody>
          <a:bodyPr wrap="none" rtlCol="0">
            <a:spAutoFit/>
          </a:bodyPr>
          <a:lstStyle/>
          <a:p>
            <a:r>
              <a:rPr lang="en-US" sz="1200" dirty="0" err="1" smtClean="0">
                <a:solidFill>
                  <a:schemeClr val="bg1"/>
                </a:solidFill>
              </a:rPr>
              <a:t>Jerjes</a:t>
            </a:r>
            <a:r>
              <a:rPr lang="en-US" sz="1200" dirty="0" smtClean="0">
                <a:solidFill>
                  <a:schemeClr val="bg1"/>
                </a:solidFill>
              </a:rPr>
              <a:t> I invade a </a:t>
            </a:r>
            <a:r>
              <a:rPr lang="en-US" sz="1200" dirty="0" err="1" smtClean="0">
                <a:solidFill>
                  <a:schemeClr val="bg1"/>
                </a:solidFill>
              </a:rPr>
              <a:t>Grecia</a:t>
            </a:r>
            <a:r>
              <a:rPr lang="en-US" sz="1200" dirty="0" smtClean="0">
                <a:solidFill>
                  <a:schemeClr val="bg1"/>
                </a:solidFill>
              </a:rPr>
              <a:t> 480 </a:t>
            </a:r>
            <a:r>
              <a:rPr lang="en-US" sz="1200" dirty="0" err="1" smtClean="0">
                <a:solidFill>
                  <a:schemeClr val="bg1"/>
                </a:solidFill>
              </a:rPr>
              <a:t>aC</a:t>
            </a:r>
            <a:r>
              <a:rPr lang="en-US" sz="1200" dirty="0" smtClean="0">
                <a:solidFill>
                  <a:schemeClr val="bg1"/>
                </a:solidFill>
              </a:rPr>
              <a:t> 11:2</a:t>
            </a:r>
            <a:endParaRPr lang="en-US" sz="1200" dirty="0">
              <a:solidFill>
                <a:schemeClr val="bg1"/>
              </a:solidFill>
            </a:endParaRPr>
          </a:p>
        </p:txBody>
      </p:sp>
      <p:sp>
        <p:nvSpPr>
          <p:cNvPr id="35" name="TextBox 34"/>
          <p:cNvSpPr txBox="1"/>
          <p:nvPr/>
        </p:nvSpPr>
        <p:spPr>
          <a:xfrm>
            <a:off x="2440776" y="5209401"/>
            <a:ext cx="673582" cy="276999"/>
          </a:xfrm>
          <a:prstGeom prst="rect">
            <a:avLst/>
          </a:prstGeom>
          <a:solidFill>
            <a:schemeClr val="tx1"/>
          </a:solidFill>
        </p:spPr>
        <p:txBody>
          <a:bodyPr wrap="none" rtlCol="0">
            <a:spAutoFit/>
          </a:bodyPr>
          <a:lstStyle/>
          <a:p>
            <a:r>
              <a:rPr lang="en-US" sz="1200" dirty="0" smtClean="0">
                <a:solidFill>
                  <a:srgbClr val="FFFF00"/>
                </a:solidFill>
              </a:rPr>
              <a:t>56 </a:t>
            </a:r>
            <a:r>
              <a:rPr lang="en-US" sz="1200" dirty="0" err="1" smtClean="0">
                <a:solidFill>
                  <a:srgbClr val="FFFF00"/>
                </a:solidFill>
              </a:rPr>
              <a:t>años</a:t>
            </a:r>
            <a:endParaRPr lang="en-US" sz="1200" dirty="0">
              <a:solidFill>
                <a:srgbClr val="FFFF00"/>
              </a:solidFill>
            </a:endParaRPr>
          </a:p>
        </p:txBody>
      </p:sp>
      <p:cxnSp>
        <p:nvCxnSpPr>
          <p:cNvPr id="33" name="Straight Connector 32"/>
          <p:cNvCxnSpPr/>
          <p:nvPr/>
        </p:nvCxnSpPr>
        <p:spPr>
          <a:xfrm>
            <a:off x="2991566" y="3124863"/>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4484553" y="476379"/>
            <a:ext cx="4572000" cy="1200329"/>
          </a:xfrm>
          <a:prstGeom prst="rect">
            <a:avLst/>
          </a:prstGeom>
        </p:spPr>
        <p:txBody>
          <a:bodyPr>
            <a:spAutoFit/>
          </a:bodyPr>
          <a:lstStyle/>
          <a:p>
            <a:r>
              <a:rPr lang="en-US" b="1" i="1" dirty="0"/>
              <a:t>V. 2</a:t>
            </a:r>
          </a:p>
          <a:p>
            <a:r>
              <a:rPr lang="es-ES" b="1" i="1" dirty="0"/>
              <a:t>Se levantarán tres reyes más en Persia, y un cuarto …provocará a todo el imperio contra el reino de Grecia. </a:t>
            </a:r>
          </a:p>
        </p:txBody>
      </p:sp>
    </p:spTree>
    <p:extLst>
      <p:ext uri="{BB962C8B-B14F-4D97-AF65-F5344CB8AC3E}">
        <p14:creationId xmlns:p14="http://schemas.microsoft.com/office/powerpoint/2010/main" val="4154605641"/>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anny Haynes\Pictures\002 Unsplash\photo-1429041966141-44d228a4277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036"/>
          <a:stretch/>
        </p:blipFill>
        <p:spPr bwMode="auto">
          <a:xfrm>
            <a:off x="13" y="1"/>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6258" y="3803803"/>
            <a:ext cx="1107996" cy="523220"/>
          </a:xfrm>
          <a:prstGeom prst="rect">
            <a:avLst/>
          </a:prstGeom>
          <a:solidFill>
            <a:schemeClr val="tx1"/>
          </a:solidFill>
        </p:spPr>
        <p:txBody>
          <a:bodyPr wrap="none" rtlCol="0">
            <a:spAutoFit/>
          </a:bodyPr>
          <a:lstStyle/>
          <a:p>
            <a:r>
              <a:rPr lang="en-US" sz="2800" dirty="0">
                <a:solidFill>
                  <a:srgbClr val="FFFF00"/>
                </a:solidFill>
              </a:rPr>
              <a:t>Daniel</a:t>
            </a:r>
          </a:p>
        </p:txBody>
      </p:sp>
      <p:sp>
        <p:nvSpPr>
          <p:cNvPr id="11" name="TextBox 10"/>
          <p:cNvSpPr txBox="1"/>
          <p:nvPr/>
        </p:nvSpPr>
        <p:spPr>
          <a:xfrm rot="20661328">
            <a:off x="4836682" y="2609706"/>
            <a:ext cx="2218877" cy="369332"/>
          </a:xfrm>
          <a:prstGeom prst="rect">
            <a:avLst/>
          </a:prstGeom>
          <a:noFill/>
        </p:spPr>
        <p:txBody>
          <a:bodyPr wrap="none" rtlCol="0">
            <a:spAutoFit/>
          </a:bodyPr>
          <a:lstStyle/>
          <a:p>
            <a:r>
              <a:rPr lang="en-US" dirty="0">
                <a:solidFill>
                  <a:prstClr val="black"/>
                </a:solidFill>
              </a:rPr>
              <a:t>400+ </a:t>
            </a:r>
            <a:r>
              <a:rPr lang="en-US" dirty="0" err="1" smtClean="0">
                <a:solidFill>
                  <a:prstClr val="black"/>
                </a:solidFill>
              </a:rPr>
              <a:t>Años</a:t>
            </a:r>
            <a:r>
              <a:rPr lang="en-US" dirty="0" smtClean="0">
                <a:solidFill>
                  <a:prstClr val="black"/>
                </a:solidFill>
              </a:rPr>
              <a:t> de </a:t>
            </a:r>
            <a:r>
              <a:rPr lang="en-US" dirty="0" err="1" smtClean="0">
                <a:solidFill>
                  <a:prstClr val="black"/>
                </a:solidFill>
              </a:rPr>
              <a:t>silencio</a:t>
            </a:r>
            <a:endParaRPr lang="en-US" dirty="0">
              <a:solidFill>
                <a:prstClr val="black"/>
              </a:solidFill>
            </a:endParaRPr>
          </a:p>
        </p:txBody>
      </p:sp>
      <p:pic>
        <p:nvPicPr>
          <p:cNvPr id="14" name="Picture 2" descr="O:\Images\Life-Scribes-Scrolls-Reading-Bible History\scroll-ro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258" y="3436821"/>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16844" y="3452508"/>
            <a:ext cx="905825"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11</a:t>
            </a:r>
            <a:endParaRPr lang="en-US" sz="1100" dirty="0">
              <a:solidFill>
                <a:prstClr val="black"/>
              </a:solidFill>
              <a:latin typeface="Arial" panose="020B0604020202020204" pitchFamily="34" charset="0"/>
              <a:cs typeface="Arial" panose="020B0604020202020204" pitchFamily="34" charset="0"/>
            </a:endParaRPr>
          </a:p>
        </p:txBody>
      </p:sp>
      <p:cxnSp>
        <p:nvCxnSpPr>
          <p:cNvPr id="4" name="Straight Connector 3"/>
          <p:cNvCxnSpPr/>
          <p:nvPr/>
        </p:nvCxnSpPr>
        <p:spPr>
          <a:xfrm>
            <a:off x="2494611" y="5486400"/>
            <a:ext cx="493776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442200" y="1797050"/>
            <a:ext cx="6350" cy="368935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4254" y="3803803"/>
            <a:ext cx="463101" cy="807380"/>
          </a:xfrm>
          <a:prstGeom prst="rect">
            <a:avLst/>
          </a:prstGeom>
        </p:spPr>
      </p:pic>
      <p:sp>
        <p:nvSpPr>
          <p:cNvPr id="27" name="TextBox 26"/>
          <p:cNvSpPr txBox="1"/>
          <p:nvPr/>
        </p:nvSpPr>
        <p:spPr>
          <a:xfrm>
            <a:off x="1574359" y="4611183"/>
            <a:ext cx="611065" cy="276999"/>
          </a:xfrm>
          <a:prstGeom prst="rect">
            <a:avLst/>
          </a:prstGeom>
          <a:solidFill>
            <a:schemeClr val="tx1"/>
          </a:solidFill>
        </p:spPr>
        <p:txBody>
          <a:bodyPr wrap="none" rtlCol="0">
            <a:spAutoFit/>
          </a:bodyPr>
          <a:lstStyle/>
          <a:p>
            <a:r>
              <a:rPr lang="en-US" sz="1200" dirty="0" smtClean="0">
                <a:solidFill>
                  <a:schemeClr val="bg1"/>
                </a:solidFill>
              </a:rPr>
              <a:t>536 </a:t>
            </a:r>
            <a:r>
              <a:rPr lang="en-US" sz="1200" dirty="0" err="1" smtClean="0">
                <a:solidFill>
                  <a:schemeClr val="bg1"/>
                </a:solidFill>
              </a:rPr>
              <a:t>aC</a:t>
            </a:r>
            <a:endParaRPr lang="en-US" sz="1200" dirty="0">
              <a:solidFill>
                <a:schemeClr val="bg1"/>
              </a:solidFill>
            </a:endParaRPr>
          </a:p>
        </p:txBody>
      </p:sp>
      <p:cxnSp>
        <p:nvCxnSpPr>
          <p:cNvPr id="30" name="Straight Connector 29"/>
          <p:cNvCxnSpPr/>
          <p:nvPr/>
        </p:nvCxnSpPr>
        <p:spPr>
          <a:xfrm>
            <a:off x="2494611" y="5486400"/>
            <a:ext cx="51206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rot="16200000">
            <a:off x="1676795" y="3801611"/>
            <a:ext cx="2377126" cy="276999"/>
          </a:xfrm>
          <a:prstGeom prst="rect">
            <a:avLst/>
          </a:prstGeom>
          <a:solidFill>
            <a:schemeClr val="tx1"/>
          </a:solidFill>
        </p:spPr>
        <p:txBody>
          <a:bodyPr wrap="none" rtlCol="0">
            <a:spAutoFit/>
          </a:bodyPr>
          <a:lstStyle/>
          <a:p>
            <a:r>
              <a:rPr lang="en-US" sz="1200" dirty="0" err="1" smtClean="0">
                <a:solidFill>
                  <a:schemeClr val="bg1"/>
                </a:solidFill>
              </a:rPr>
              <a:t>Jerjes</a:t>
            </a:r>
            <a:r>
              <a:rPr lang="en-US" sz="1200" dirty="0" smtClean="0">
                <a:solidFill>
                  <a:schemeClr val="bg1"/>
                </a:solidFill>
              </a:rPr>
              <a:t> I invade a </a:t>
            </a:r>
            <a:r>
              <a:rPr lang="en-US" sz="1200" dirty="0" err="1" smtClean="0">
                <a:solidFill>
                  <a:schemeClr val="bg1"/>
                </a:solidFill>
              </a:rPr>
              <a:t>Grecia</a:t>
            </a:r>
            <a:r>
              <a:rPr lang="en-US" sz="1200" dirty="0" smtClean="0">
                <a:solidFill>
                  <a:schemeClr val="bg1"/>
                </a:solidFill>
              </a:rPr>
              <a:t> 480 </a:t>
            </a:r>
            <a:r>
              <a:rPr lang="en-US" sz="1200" dirty="0" err="1" smtClean="0">
                <a:solidFill>
                  <a:schemeClr val="bg1"/>
                </a:solidFill>
              </a:rPr>
              <a:t>aC</a:t>
            </a:r>
            <a:r>
              <a:rPr lang="en-US" sz="1200" dirty="0" smtClean="0">
                <a:solidFill>
                  <a:schemeClr val="bg1"/>
                </a:solidFill>
              </a:rPr>
              <a:t> 11:2</a:t>
            </a:r>
            <a:endParaRPr lang="en-US" sz="1200" dirty="0">
              <a:solidFill>
                <a:schemeClr val="bg1"/>
              </a:solidFill>
            </a:endParaRPr>
          </a:p>
        </p:txBody>
      </p:sp>
      <p:sp>
        <p:nvSpPr>
          <p:cNvPr id="35" name="TextBox 34"/>
          <p:cNvSpPr txBox="1"/>
          <p:nvPr/>
        </p:nvSpPr>
        <p:spPr>
          <a:xfrm>
            <a:off x="2440776" y="5209401"/>
            <a:ext cx="673582" cy="276999"/>
          </a:xfrm>
          <a:prstGeom prst="rect">
            <a:avLst/>
          </a:prstGeom>
          <a:solidFill>
            <a:schemeClr val="tx1"/>
          </a:solidFill>
        </p:spPr>
        <p:txBody>
          <a:bodyPr wrap="none" rtlCol="0">
            <a:spAutoFit/>
          </a:bodyPr>
          <a:lstStyle/>
          <a:p>
            <a:r>
              <a:rPr lang="en-US" sz="1200" dirty="0" smtClean="0">
                <a:solidFill>
                  <a:srgbClr val="FFFF00"/>
                </a:solidFill>
              </a:rPr>
              <a:t>56 </a:t>
            </a:r>
            <a:r>
              <a:rPr lang="en-US" sz="1200" dirty="0" err="1" smtClean="0">
                <a:solidFill>
                  <a:srgbClr val="FFFF00"/>
                </a:solidFill>
              </a:rPr>
              <a:t>años</a:t>
            </a:r>
            <a:endParaRPr lang="en-US" sz="1200" dirty="0">
              <a:solidFill>
                <a:srgbClr val="FFFF00"/>
              </a:solidFill>
            </a:endParaRPr>
          </a:p>
        </p:txBody>
      </p:sp>
      <p:cxnSp>
        <p:nvCxnSpPr>
          <p:cNvPr id="33" name="Straight Connector 32"/>
          <p:cNvCxnSpPr/>
          <p:nvPr/>
        </p:nvCxnSpPr>
        <p:spPr>
          <a:xfrm>
            <a:off x="2991566" y="3124863"/>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4461631" y="97447"/>
            <a:ext cx="4572000" cy="1347805"/>
          </a:xfrm>
          <a:prstGeom prst="rect">
            <a:avLst/>
          </a:prstGeom>
        </p:spPr>
        <p:txBody>
          <a:bodyPr>
            <a:spAutoFit/>
          </a:bodyPr>
          <a:lstStyle/>
          <a:p>
            <a:pPr>
              <a:lnSpc>
                <a:spcPct val="115000"/>
              </a:lnSpc>
            </a:pPr>
            <a:r>
              <a:rPr lang="en-US" b="1" i="1" dirty="0">
                <a:ea typeface="SimSun"/>
                <a:cs typeface="Times New Roman"/>
              </a:rPr>
              <a:t>11:3 </a:t>
            </a:r>
          </a:p>
          <a:p>
            <a:pPr>
              <a:lnSpc>
                <a:spcPct val="115000"/>
              </a:lnSpc>
            </a:pPr>
            <a:r>
              <a:rPr lang="es-ES" b="1" i="1" dirty="0">
                <a:ea typeface="SimSun"/>
                <a:cs typeface="Times New Roman"/>
              </a:rPr>
              <a:t>Se levantará entonces un rey poderoso que gobernará con gran autoridad y hará lo que le plazca. </a:t>
            </a:r>
            <a:r>
              <a:rPr lang="en-US" dirty="0">
                <a:ea typeface="SimSun"/>
                <a:cs typeface="Times New Roman"/>
              </a:rPr>
              <a:t>– Alejandro </a:t>
            </a:r>
            <a:r>
              <a:rPr lang="en-US" dirty="0" err="1">
                <a:ea typeface="SimSun"/>
                <a:cs typeface="Times New Roman"/>
              </a:rPr>
              <a:t>Magno</a:t>
            </a:r>
            <a:r>
              <a:rPr lang="en-US" dirty="0">
                <a:ea typeface="SimSun"/>
                <a:cs typeface="Times New Roman"/>
              </a:rPr>
              <a:t> </a:t>
            </a:r>
            <a:r>
              <a:rPr lang="en-US" dirty="0">
                <a:ea typeface="SimSun"/>
                <a:cs typeface="Arial"/>
              </a:rPr>
              <a:t>336-323</a:t>
            </a:r>
            <a:r>
              <a:rPr lang="en-US" dirty="0">
                <a:ea typeface="SimSun"/>
                <a:cs typeface="Times New Roman"/>
              </a:rPr>
              <a:t> </a:t>
            </a:r>
            <a:r>
              <a:rPr lang="en-US" dirty="0" err="1">
                <a:ea typeface="SimSun"/>
                <a:cs typeface="Times New Roman"/>
              </a:rPr>
              <a:t>aC</a:t>
            </a:r>
            <a:endParaRPr lang="en-US" dirty="0">
              <a:ea typeface="SimSun"/>
              <a:cs typeface="Times New Roman"/>
            </a:endParaRPr>
          </a:p>
        </p:txBody>
      </p:sp>
      <p:sp>
        <p:nvSpPr>
          <p:cNvPr id="16" name="Rectangle 15"/>
          <p:cNvSpPr/>
          <p:nvPr/>
        </p:nvSpPr>
        <p:spPr>
          <a:xfrm rot="16200000">
            <a:off x="2922649" y="3473020"/>
            <a:ext cx="2567434" cy="276999"/>
          </a:xfrm>
          <a:prstGeom prst="rect">
            <a:avLst/>
          </a:prstGeom>
          <a:solidFill>
            <a:schemeClr val="tx1"/>
          </a:solidFill>
        </p:spPr>
        <p:txBody>
          <a:bodyPr wrap="none" rtlCol="0">
            <a:spAutoFit/>
          </a:bodyPr>
          <a:lstStyle/>
          <a:p>
            <a:r>
              <a:rPr lang="en-US" sz="1200" dirty="0" smtClean="0">
                <a:solidFill>
                  <a:prstClr val="white"/>
                </a:solidFill>
              </a:rPr>
              <a:t>Alejandro </a:t>
            </a:r>
            <a:r>
              <a:rPr lang="en-US" sz="1200" dirty="0" err="1" smtClean="0">
                <a:solidFill>
                  <a:prstClr val="white"/>
                </a:solidFill>
              </a:rPr>
              <a:t>Magno</a:t>
            </a:r>
            <a:r>
              <a:rPr lang="en-US" sz="1200" dirty="0" smtClean="0">
                <a:solidFill>
                  <a:prstClr val="white"/>
                </a:solidFill>
              </a:rPr>
              <a:t> 336-323 </a:t>
            </a:r>
            <a:r>
              <a:rPr lang="en-US" sz="1200" dirty="0" err="1">
                <a:solidFill>
                  <a:prstClr val="white"/>
                </a:solidFill>
              </a:rPr>
              <a:t>a</a:t>
            </a:r>
            <a:r>
              <a:rPr lang="en-US" sz="1200" dirty="0" err="1" smtClean="0">
                <a:solidFill>
                  <a:prstClr val="white"/>
                </a:solidFill>
              </a:rPr>
              <a:t>C</a:t>
            </a:r>
            <a:r>
              <a:rPr lang="en-US" sz="1200" dirty="0" smtClean="0">
                <a:solidFill>
                  <a:prstClr val="white"/>
                </a:solidFill>
              </a:rPr>
              <a:t> – 11:3-4</a:t>
            </a:r>
            <a:endParaRPr lang="en-US" sz="1200" dirty="0">
              <a:solidFill>
                <a:prstClr val="white"/>
              </a:solidFill>
            </a:endParaRPr>
          </a:p>
        </p:txBody>
      </p:sp>
      <p:cxnSp>
        <p:nvCxnSpPr>
          <p:cNvPr id="17" name="Straight Connector 16"/>
          <p:cNvCxnSpPr/>
          <p:nvPr/>
        </p:nvCxnSpPr>
        <p:spPr>
          <a:xfrm>
            <a:off x="4344567" y="3150047"/>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709502" y="5201449"/>
            <a:ext cx="752129" cy="276999"/>
          </a:xfrm>
          <a:prstGeom prst="rect">
            <a:avLst/>
          </a:prstGeom>
          <a:solidFill>
            <a:schemeClr val="tx1"/>
          </a:solidFill>
        </p:spPr>
        <p:txBody>
          <a:bodyPr wrap="none" rtlCol="0">
            <a:spAutoFit/>
          </a:bodyPr>
          <a:lstStyle/>
          <a:p>
            <a:r>
              <a:rPr lang="en-US" sz="1200" dirty="0" smtClean="0">
                <a:solidFill>
                  <a:srgbClr val="FFFF00"/>
                </a:solidFill>
              </a:rPr>
              <a:t>200 </a:t>
            </a:r>
            <a:r>
              <a:rPr lang="en-US" sz="1200" dirty="0" err="1" smtClean="0">
                <a:solidFill>
                  <a:srgbClr val="FFFF00"/>
                </a:solidFill>
              </a:rPr>
              <a:t>años</a:t>
            </a:r>
            <a:endParaRPr lang="en-US" sz="1200" dirty="0">
              <a:solidFill>
                <a:srgbClr val="FFFF00"/>
              </a:solidFill>
            </a:endParaRPr>
          </a:p>
        </p:txBody>
      </p:sp>
    </p:spTree>
    <p:extLst>
      <p:ext uri="{BB962C8B-B14F-4D97-AF65-F5344CB8AC3E}">
        <p14:creationId xmlns:p14="http://schemas.microsoft.com/office/powerpoint/2010/main" val="3614303463"/>
      </p:ext>
    </p:extLst>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anny Haynes\Pictures\002 Unsplash\photo-1429041966141-44d228a4277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036"/>
          <a:stretch/>
        </p:blipFill>
        <p:spPr bwMode="auto">
          <a:xfrm>
            <a:off x="13" y="1"/>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4350917" y="66858"/>
            <a:ext cx="4572000" cy="1560427"/>
          </a:xfrm>
          <a:prstGeom prst="rect">
            <a:avLst/>
          </a:prstGeom>
          <a:noFill/>
        </p:spPr>
        <p:txBody>
          <a:bodyPr>
            <a:spAutoFit/>
          </a:bodyPr>
          <a:lstStyle/>
          <a:p>
            <a:pPr>
              <a:lnSpc>
                <a:spcPct val="115000"/>
              </a:lnSpc>
            </a:pPr>
            <a:r>
              <a:rPr lang="en-US" b="1" i="1" dirty="0" smtClean="0">
                <a:solidFill>
                  <a:prstClr val="black"/>
                </a:solidFill>
                <a:ea typeface="SimSun"/>
                <a:cs typeface="Times New Roman"/>
              </a:rPr>
              <a:t>11:5 </a:t>
            </a:r>
          </a:p>
          <a:p>
            <a:r>
              <a:rPr lang="es-ES" b="1" i="1" dirty="0" smtClean="0">
                <a:solidFill>
                  <a:prstClr val="black"/>
                </a:solidFill>
              </a:rPr>
              <a:t>Entonces </a:t>
            </a:r>
            <a:r>
              <a:rPr lang="es-ES" b="1" i="1" dirty="0">
                <a:solidFill>
                  <a:prstClr val="black"/>
                </a:solidFill>
              </a:rPr>
              <a:t>el rey del sur se hará poderoso, </a:t>
            </a:r>
            <a:br>
              <a:rPr lang="es-ES" b="1" i="1" dirty="0">
                <a:solidFill>
                  <a:prstClr val="black"/>
                </a:solidFill>
              </a:rPr>
            </a:br>
            <a:r>
              <a:rPr lang="es-ES" b="1" i="1" dirty="0">
                <a:solidFill>
                  <a:prstClr val="black"/>
                </a:solidFill>
              </a:rPr>
              <a:t>y uno de sus príncipes se hará más poderoso que él </a:t>
            </a:r>
            <a:r>
              <a:rPr lang="es-ES" b="1" i="1" dirty="0" smtClean="0">
                <a:solidFill>
                  <a:prstClr val="black"/>
                </a:solidFill>
              </a:rPr>
              <a:t>y </a:t>
            </a:r>
            <a:r>
              <a:rPr lang="es-ES" b="1" i="1" dirty="0">
                <a:solidFill>
                  <a:prstClr val="black"/>
                </a:solidFill>
              </a:rPr>
              <a:t>dominará.  </a:t>
            </a:r>
            <a:endParaRPr lang="en-US" b="1" i="1" dirty="0">
              <a:solidFill>
                <a:prstClr val="black"/>
              </a:solidFill>
            </a:endParaRPr>
          </a:p>
          <a:p>
            <a:pPr>
              <a:lnSpc>
                <a:spcPct val="115000"/>
              </a:lnSpc>
            </a:pPr>
            <a:r>
              <a:rPr lang="en-US" dirty="0" smtClean="0">
                <a:solidFill>
                  <a:prstClr val="black"/>
                </a:solidFill>
                <a:ea typeface="SimSun"/>
                <a:cs typeface="Times New Roman"/>
              </a:rPr>
              <a:t>Seleuco I  </a:t>
            </a:r>
            <a:r>
              <a:rPr lang="en-US" dirty="0" smtClean="0">
                <a:solidFill>
                  <a:prstClr val="black"/>
                </a:solidFill>
                <a:ea typeface="SimSun"/>
                <a:cs typeface="Arial"/>
              </a:rPr>
              <a:t>311-280</a:t>
            </a:r>
            <a:r>
              <a:rPr lang="en-US" dirty="0" smtClean="0">
                <a:solidFill>
                  <a:prstClr val="black"/>
                </a:solidFill>
                <a:ea typeface="SimSun"/>
                <a:cs typeface="Times New Roman"/>
              </a:rPr>
              <a:t> </a:t>
            </a:r>
            <a:r>
              <a:rPr lang="en-US" dirty="0" err="1" smtClean="0">
                <a:solidFill>
                  <a:prstClr val="black"/>
                </a:solidFill>
                <a:ea typeface="SimSun"/>
                <a:cs typeface="Times New Roman"/>
              </a:rPr>
              <a:t>aC</a:t>
            </a:r>
            <a:endParaRPr lang="en-US" dirty="0">
              <a:solidFill>
                <a:prstClr val="black"/>
              </a:solidFill>
              <a:ea typeface="SimSun"/>
              <a:cs typeface="Times New Roman"/>
            </a:endParaRPr>
          </a:p>
        </p:txBody>
      </p:sp>
      <p:sp>
        <p:nvSpPr>
          <p:cNvPr id="49" name="TextBox 48"/>
          <p:cNvSpPr txBox="1"/>
          <p:nvPr/>
        </p:nvSpPr>
        <p:spPr>
          <a:xfrm>
            <a:off x="386258" y="3803803"/>
            <a:ext cx="1107996" cy="523220"/>
          </a:xfrm>
          <a:prstGeom prst="rect">
            <a:avLst/>
          </a:prstGeom>
          <a:solidFill>
            <a:schemeClr val="tx1"/>
          </a:solidFill>
        </p:spPr>
        <p:txBody>
          <a:bodyPr wrap="none" rtlCol="0">
            <a:spAutoFit/>
          </a:bodyPr>
          <a:lstStyle/>
          <a:p>
            <a:r>
              <a:rPr lang="en-US" sz="2800" dirty="0">
                <a:solidFill>
                  <a:srgbClr val="FFFF00"/>
                </a:solidFill>
              </a:rPr>
              <a:t>Daniel</a:t>
            </a:r>
          </a:p>
        </p:txBody>
      </p:sp>
      <p:sp>
        <p:nvSpPr>
          <p:cNvPr id="50" name="TextBox 49"/>
          <p:cNvSpPr txBox="1"/>
          <p:nvPr/>
        </p:nvSpPr>
        <p:spPr>
          <a:xfrm rot="20661328">
            <a:off x="4836682" y="2609706"/>
            <a:ext cx="2218877" cy="369332"/>
          </a:xfrm>
          <a:prstGeom prst="rect">
            <a:avLst/>
          </a:prstGeom>
          <a:noFill/>
        </p:spPr>
        <p:txBody>
          <a:bodyPr wrap="none" rtlCol="0">
            <a:spAutoFit/>
          </a:bodyPr>
          <a:lstStyle/>
          <a:p>
            <a:r>
              <a:rPr lang="en-US" dirty="0">
                <a:solidFill>
                  <a:prstClr val="black"/>
                </a:solidFill>
              </a:rPr>
              <a:t>400+ </a:t>
            </a:r>
            <a:r>
              <a:rPr lang="en-US" dirty="0" err="1" smtClean="0">
                <a:solidFill>
                  <a:prstClr val="black"/>
                </a:solidFill>
              </a:rPr>
              <a:t>Años</a:t>
            </a:r>
            <a:r>
              <a:rPr lang="en-US" dirty="0" smtClean="0">
                <a:solidFill>
                  <a:prstClr val="black"/>
                </a:solidFill>
              </a:rPr>
              <a:t> de </a:t>
            </a:r>
            <a:r>
              <a:rPr lang="en-US" dirty="0" err="1" smtClean="0">
                <a:solidFill>
                  <a:prstClr val="black"/>
                </a:solidFill>
              </a:rPr>
              <a:t>silencio</a:t>
            </a:r>
            <a:endParaRPr lang="en-US" dirty="0">
              <a:solidFill>
                <a:prstClr val="black"/>
              </a:solidFill>
            </a:endParaRPr>
          </a:p>
        </p:txBody>
      </p:sp>
      <p:pic>
        <p:nvPicPr>
          <p:cNvPr id="51" name="Picture 2" descr="O:\Images\Life-Scribes-Scrolls-Reading-Bible History\scroll-ro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258" y="3436821"/>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516844" y="3452508"/>
            <a:ext cx="905825"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11</a:t>
            </a:r>
            <a:endParaRPr lang="en-US" sz="1100" dirty="0">
              <a:solidFill>
                <a:prstClr val="black"/>
              </a:solidFill>
              <a:latin typeface="Arial" panose="020B0604020202020204" pitchFamily="34" charset="0"/>
              <a:cs typeface="Arial" panose="020B0604020202020204" pitchFamily="34" charset="0"/>
            </a:endParaRPr>
          </a:p>
        </p:txBody>
      </p:sp>
      <p:cxnSp>
        <p:nvCxnSpPr>
          <p:cNvPr id="53" name="Straight Connector 52"/>
          <p:cNvCxnSpPr/>
          <p:nvPr/>
        </p:nvCxnSpPr>
        <p:spPr>
          <a:xfrm>
            <a:off x="2494611" y="5486400"/>
            <a:ext cx="493776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442200" y="1797050"/>
            <a:ext cx="6350" cy="368935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4254" y="3803803"/>
            <a:ext cx="463101" cy="807380"/>
          </a:xfrm>
          <a:prstGeom prst="rect">
            <a:avLst/>
          </a:prstGeom>
        </p:spPr>
      </p:pic>
      <p:sp>
        <p:nvSpPr>
          <p:cNvPr id="56" name="TextBox 55"/>
          <p:cNvSpPr txBox="1"/>
          <p:nvPr/>
        </p:nvSpPr>
        <p:spPr>
          <a:xfrm>
            <a:off x="1574359" y="4611183"/>
            <a:ext cx="611065" cy="276999"/>
          </a:xfrm>
          <a:prstGeom prst="rect">
            <a:avLst/>
          </a:prstGeom>
          <a:solidFill>
            <a:schemeClr val="tx1"/>
          </a:solidFill>
        </p:spPr>
        <p:txBody>
          <a:bodyPr wrap="none" rtlCol="0">
            <a:spAutoFit/>
          </a:bodyPr>
          <a:lstStyle/>
          <a:p>
            <a:r>
              <a:rPr lang="en-US" sz="1200" dirty="0" smtClean="0">
                <a:solidFill>
                  <a:schemeClr val="bg1"/>
                </a:solidFill>
              </a:rPr>
              <a:t>536 </a:t>
            </a:r>
            <a:r>
              <a:rPr lang="en-US" sz="1200" dirty="0" err="1" smtClean="0">
                <a:solidFill>
                  <a:schemeClr val="bg1"/>
                </a:solidFill>
              </a:rPr>
              <a:t>aC</a:t>
            </a:r>
            <a:endParaRPr lang="en-US" sz="1200" dirty="0">
              <a:solidFill>
                <a:schemeClr val="bg1"/>
              </a:solidFill>
            </a:endParaRPr>
          </a:p>
        </p:txBody>
      </p:sp>
      <p:cxnSp>
        <p:nvCxnSpPr>
          <p:cNvPr id="57" name="Straight Connector 56"/>
          <p:cNvCxnSpPr/>
          <p:nvPr/>
        </p:nvCxnSpPr>
        <p:spPr>
          <a:xfrm>
            <a:off x="2494611" y="5486400"/>
            <a:ext cx="51206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rot="16200000">
            <a:off x="1676795" y="3801611"/>
            <a:ext cx="2377126" cy="276999"/>
          </a:xfrm>
          <a:prstGeom prst="rect">
            <a:avLst/>
          </a:prstGeom>
          <a:solidFill>
            <a:schemeClr val="tx1"/>
          </a:solidFill>
        </p:spPr>
        <p:txBody>
          <a:bodyPr wrap="none" rtlCol="0">
            <a:spAutoFit/>
          </a:bodyPr>
          <a:lstStyle/>
          <a:p>
            <a:r>
              <a:rPr lang="en-US" sz="1200" dirty="0" err="1" smtClean="0">
                <a:solidFill>
                  <a:schemeClr val="bg1"/>
                </a:solidFill>
              </a:rPr>
              <a:t>Jerjes</a:t>
            </a:r>
            <a:r>
              <a:rPr lang="en-US" sz="1200" dirty="0" smtClean="0">
                <a:solidFill>
                  <a:schemeClr val="bg1"/>
                </a:solidFill>
              </a:rPr>
              <a:t> I invade a </a:t>
            </a:r>
            <a:r>
              <a:rPr lang="en-US" sz="1200" dirty="0" err="1" smtClean="0">
                <a:solidFill>
                  <a:schemeClr val="bg1"/>
                </a:solidFill>
              </a:rPr>
              <a:t>Grecia</a:t>
            </a:r>
            <a:r>
              <a:rPr lang="en-US" sz="1200" dirty="0" smtClean="0">
                <a:solidFill>
                  <a:schemeClr val="bg1"/>
                </a:solidFill>
              </a:rPr>
              <a:t> 480 </a:t>
            </a:r>
            <a:r>
              <a:rPr lang="en-US" sz="1200" dirty="0" err="1" smtClean="0">
                <a:solidFill>
                  <a:schemeClr val="bg1"/>
                </a:solidFill>
              </a:rPr>
              <a:t>aC</a:t>
            </a:r>
            <a:r>
              <a:rPr lang="en-US" sz="1200" dirty="0" smtClean="0">
                <a:solidFill>
                  <a:schemeClr val="bg1"/>
                </a:solidFill>
              </a:rPr>
              <a:t> 11:2</a:t>
            </a:r>
            <a:endParaRPr lang="en-US" sz="1200" dirty="0">
              <a:solidFill>
                <a:schemeClr val="bg1"/>
              </a:solidFill>
            </a:endParaRPr>
          </a:p>
        </p:txBody>
      </p:sp>
      <p:sp>
        <p:nvSpPr>
          <p:cNvPr id="59" name="TextBox 58"/>
          <p:cNvSpPr txBox="1"/>
          <p:nvPr/>
        </p:nvSpPr>
        <p:spPr>
          <a:xfrm>
            <a:off x="2440776" y="5209401"/>
            <a:ext cx="673582" cy="276999"/>
          </a:xfrm>
          <a:prstGeom prst="rect">
            <a:avLst/>
          </a:prstGeom>
          <a:solidFill>
            <a:schemeClr val="tx1"/>
          </a:solidFill>
        </p:spPr>
        <p:txBody>
          <a:bodyPr wrap="none" rtlCol="0">
            <a:spAutoFit/>
          </a:bodyPr>
          <a:lstStyle/>
          <a:p>
            <a:r>
              <a:rPr lang="en-US" sz="1200" dirty="0" smtClean="0">
                <a:solidFill>
                  <a:srgbClr val="FFFF00"/>
                </a:solidFill>
              </a:rPr>
              <a:t>56 </a:t>
            </a:r>
            <a:r>
              <a:rPr lang="en-US" sz="1200" dirty="0" err="1" smtClean="0">
                <a:solidFill>
                  <a:srgbClr val="FFFF00"/>
                </a:solidFill>
              </a:rPr>
              <a:t>años</a:t>
            </a:r>
            <a:endParaRPr lang="en-US" sz="1200" dirty="0">
              <a:solidFill>
                <a:srgbClr val="FFFF00"/>
              </a:solidFill>
            </a:endParaRPr>
          </a:p>
        </p:txBody>
      </p:sp>
      <p:cxnSp>
        <p:nvCxnSpPr>
          <p:cNvPr id="60" name="Straight Connector 59"/>
          <p:cNvCxnSpPr/>
          <p:nvPr/>
        </p:nvCxnSpPr>
        <p:spPr>
          <a:xfrm>
            <a:off x="2991566" y="3124863"/>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rot="16200000">
            <a:off x="2922649" y="3473020"/>
            <a:ext cx="2567434" cy="276999"/>
          </a:xfrm>
          <a:prstGeom prst="rect">
            <a:avLst/>
          </a:prstGeom>
          <a:solidFill>
            <a:schemeClr val="tx1"/>
          </a:solidFill>
        </p:spPr>
        <p:txBody>
          <a:bodyPr wrap="none" rtlCol="0">
            <a:spAutoFit/>
          </a:bodyPr>
          <a:lstStyle/>
          <a:p>
            <a:r>
              <a:rPr lang="en-US" sz="1200" dirty="0" smtClean="0">
                <a:solidFill>
                  <a:prstClr val="white"/>
                </a:solidFill>
              </a:rPr>
              <a:t>Alejandro </a:t>
            </a:r>
            <a:r>
              <a:rPr lang="en-US" sz="1200" dirty="0" err="1" smtClean="0">
                <a:solidFill>
                  <a:prstClr val="white"/>
                </a:solidFill>
              </a:rPr>
              <a:t>Magno</a:t>
            </a:r>
            <a:r>
              <a:rPr lang="en-US" sz="1200" dirty="0" smtClean="0">
                <a:solidFill>
                  <a:prstClr val="white"/>
                </a:solidFill>
              </a:rPr>
              <a:t> 336-323 </a:t>
            </a:r>
            <a:r>
              <a:rPr lang="en-US" sz="1200" dirty="0" err="1">
                <a:solidFill>
                  <a:prstClr val="white"/>
                </a:solidFill>
              </a:rPr>
              <a:t>a</a:t>
            </a:r>
            <a:r>
              <a:rPr lang="en-US" sz="1200" dirty="0" err="1" smtClean="0">
                <a:solidFill>
                  <a:prstClr val="white"/>
                </a:solidFill>
              </a:rPr>
              <a:t>C</a:t>
            </a:r>
            <a:r>
              <a:rPr lang="en-US" sz="1200" dirty="0" smtClean="0">
                <a:solidFill>
                  <a:prstClr val="white"/>
                </a:solidFill>
              </a:rPr>
              <a:t> – 11:3-4</a:t>
            </a:r>
            <a:endParaRPr lang="en-US" sz="1200" dirty="0">
              <a:solidFill>
                <a:prstClr val="white"/>
              </a:solidFill>
            </a:endParaRPr>
          </a:p>
        </p:txBody>
      </p:sp>
      <p:cxnSp>
        <p:nvCxnSpPr>
          <p:cNvPr id="62" name="Straight Connector 61"/>
          <p:cNvCxnSpPr/>
          <p:nvPr/>
        </p:nvCxnSpPr>
        <p:spPr>
          <a:xfrm>
            <a:off x="4344567" y="3150047"/>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3709502" y="5201449"/>
            <a:ext cx="752129" cy="276999"/>
          </a:xfrm>
          <a:prstGeom prst="rect">
            <a:avLst/>
          </a:prstGeom>
          <a:solidFill>
            <a:schemeClr val="tx1"/>
          </a:solidFill>
        </p:spPr>
        <p:txBody>
          <a:bodyPr wrap="none" rtlCol="0">
            <a:spAutoFit/>
          </a:bodyPr>
          <a:lstStyle/>
          <a:p>
            <a:r>
              <a:rPr lang="en-US" sz="1200" dirty="0" smtClean="0">
                <a:solidFill>
                  <a:srgbClr val="FFFF00"/>
                </a:solidFill>
              </a:rPr>
              <a:t>200 </a:t>
            </a:r>
            <a:r>
              <a:rPr lang="en-US" sz="1200" dirty="0" err="1" smtClean="0">
                <a:solidFill>
                  <a:srgbClr val="FFFF00"/>
                </a:solidFill>
              </a:rPr>
              <a:t>años</a:t>
            </a:r>
            <a:endParaRPr lang="en-US" sz="1200" dirty="0">
              <a:solidFill>
                <a:srgbClr val="FFFF00"/>
              </a:solidFill>
            </a:endParaRPr>
          </a:p>
        </p:txBody>
      </p:sp>
      <p:sp>
        <p:nvSpPr>
          <p:cNvPr id="64" name="Rectangle 63"/>
          <p:cNvSpPr/>
          <p:nvPr/>
        </p:nvSpPr>
        <p:spPr>
          <a:xfrm rot="16200000">
            <a:off x="3330108" y="3480954"/>
            <a:ext cx="2760018" cy="276999"/>
          </a:xfrm>
          <a:prstGeom prst="rect">
            <a:avLst/>
          </a:prstGeom>
          <a:solidFill>
            <a:schemeClr val="tx1"/>
          </a:solidFill>
        </p:spPr>
        <p:txBody>
          <a:bodyPr wrap="square" rtlCol="0">
            <a:spAutoFit/>
          </a:bodyPr>
          <a:lstStyle/>
          <a:p>
            <a:r>
              <a:rPr lang="en-US" sz="1200" dirty="0" smtClean="0">
                <a:solidFill>
                  <a:schemeClr val="bg1"/>
                </a:solidFill>
              </a:rPr>
              <a:t>Seleuco </a:t>
            </a:r>
            <a:r>
              <a:rPr lang="en-US" sz="1200" dirty="0" err="1" smtClean="0">
                <a:solidFill>
                  <a:schemeClr val="bg1"/>
                </a:solidFill>
              </a:rPr>
              <a:t>Nicátor</a:t>
            </a:r>
            <a:r>
              <a:rPr lang="en-US" sz="1200" dirty="0" smtClean="0">
                <a:solidFill>
                  <a:schemeClr val="bg1"/>
                </a:solidFill>
              </a:rPr>
              <a:t> I 311-280 </a:t>
            </a:r>
            <a:r>
              <a:rPr lang="en-US" sz="1200" dirty="0" err="1" smtClean="0">
                <a:solidFill>
                  <a:schemeClr val="bg1"/>
                </a:solidFill>
              </a:rPr>
              <a:t>aC</a:t>
            </a:r>
            <a:r>
              <a:rPr lang="en-US" sz="1200" dirty="0" smtClean="0">
                <a:solidFill>
                  <a:schemeClr val="bg1"/>
                </a:solidFill>
              </a:rPr>
              <a:t> – 11:5</a:t>
            </a:r>
            <a:endParaRPr lang="en-US" sz="1200" dirty="0">
              <a:solidFill>
                <a:schemeClr val="bg1"/>
              </a:solidFill>
            </a:endParaRPr>
          </a:p>
        </p:txBody>
      </p:sp>
      <p:sp>
        <p:nvSpPr>
          <p:cNvPr id="65" name="TextBox 64"/>
          <p:cNvSpPr txBox="1"/>
          <p:nvPr/>
        </p:nvSpPr>
        <p:spPr>
          <a:xfrm>
            <a:off x="4461402" y="5195383"/>
            <a:ext cx="420308" cy="276999"/>
          </a:xfrm>
          <a:prstGeom prst="rect">
            <a:avLst/>
          </a:prstGeom>
          <a:solidFill>
            <a:schemeClr val="tx1"/>
          </a:solidFill>
        </p:spPr>
        <p:txBody>
          <a:bodyPr wrap="none" rtlCol="0">
            <a:spAutoFit/>
          </a:bodyPr>
          <a:lstStyle/>
          <a:p>
            <a:r>
              <a:rPr lang="en-US" sz="1200" dirty="0" smtClean="0">
                <a:solidFill>
                  <a:srgbClr val="FFFF00"/>
                </a:solidFill>
              </a:rPr>
              <a:t>256</a:t>
            </a:r>
            <a:endParaRPr lang="en-US" sz="1200" dirty="0">
              <a:solidFill>
                <a:srgbClr val="FFFF00"/>
              </a:solidFill>
            </a:endParaRPr>
          </a:p>
        </p:txBody>
      </p:sp>
      <p:cxnSp>
        <p:nvCxnSpPr>
          <p:cNvPr id="66" name="Straight Connector 65"/>
          <p:cNvCxnSpPr/>
          <p:nvPr/>
        </p:nvCxnSpPr>
        <p:spPr>
          <a:xfrm>
            <a:off x="4851815" y="3152319"/>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1274682"/>
      </p:ext>
    </p:extLst>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anny Haynes\Pictures\002 Unsplash\photo-1429041966141-44d228a4277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036"/>
          <a:stretch/>
        </p:blipFill>
        <p:spPr bwMode="auto">
          <a:xfrm>
            <a:off x="13" y="1"/>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4350917" y="66858"/>
            <a:ext cx="4572000" cy="1685077"/>
          </a:xfrm>
          <a:prstGeom prst="rect">
            <a:avLst/>
          </a:prstGeom>
          <a:noFill/>
        </p:spPr>
        <p:txBody>
          <a:bodyPr>
            <a:spAutoFit/>
          </a:bodyPr>
          <a:lstStyle/>
          <a:p>
            <a:pPr>
              <a:lnSpc>
                <a:spcPct val="115000"/>
              </a:lnSpc>
            </a:pPr>
            <a:r>
              <a:rPr lang="en-US" b="1" i="1" dirty="0" smtClean="0">
                <a:solidFill>
                  <a:prstClr val="black"/>
                </a:solidFill>
                <a:ea typeface="SimSun"/>
                <a:cs typeface="Times New Roman"/>
              </a:rPr>
              <a:t>11:6</a:t>
            </a:r>
            <a:r>
              <a:rPr lang="es-ES" b="1" i="1" dirty="0">
                <a:solidFill>
                  <a:prstClr val="black"/>
                </a:solidFill>
              </a:rPr>
              <a:t/>
            </a:r>
            <a:br>
              <a:rPr lang="es-ES" b="1" i="1" dirty="0">
                <a:solidFill>
                  <a:prstClr val="black"/>
                </a:solidFill>
              </a:rPr>
            </a:br>
            <a:r>
              <a:rPr lang="es-ES" b="1" i="1" dirty="0">
                <a:solidFill>
                  <a:prstClr val="black"/>
                </a:solidFill>
              </a:rPr>
              <a:t>Y años después, harán alianza, y </a:t>
            </a:r>
            <a:r>
              <a:rPr lang="es-ES" b="1" i="1" u="sng" dirty="0">
                <a:solidFill>
                  <a:prstClr val="black"/>
                </a:solidFill>
              </a:rPr>
              <a:t>la hija del rey del sur </a:t>
            </a:r>
            <a:r>
              <a:rPr lang="es-ES" b="1" i="1" dirty="0">
                <a:solidFill>
                  <a:prstClr val="black"/>
                </a:solidFill>
              </a:rPr>
              <a:t>vendrá al rey del norte para hacer el pacto. Pero ella no retendrá su posición de poder, ni él permanecerá con su poder</a:t>
            </a:r>
          </a:p>
        </p:txBody>
      </p:sp>
      <p:sp>
        <p:nvSpPr>
          <p:cNvPr id="49" name="TextBox 48"/>
          <p:cNvSpPr txBox="1"/>
          <p:nvPr/>
        </p:nvSpPr>
        <p:spPr>
          <a:xfrm>
            <a:off x="386258" y="3803803"/>
            <a:ext cx="1107996" cy="523220"/>
          </a:xfrm>
          <a:prstGeom prst="rect">
            <a:avLst/>
          </a:prstGeom>
          <a:solidFill>
            <a:schemeClr val="tx1"/>
          </a:solidFill>
        </p:spPr>
        <p:txBody>
          <a:bodyPr wrap="none" rtlCol="0">
            <a:spAutoFit/>
          </a:bodyPr>
          <a:lstStyle/>
          <a:p>
            <a:r>
              <a:rPr lang="en-US" sz="2800" dirty="0">
                <a:solidFill>
                  <a:srgbClr val="FFFF00"/>
                </a:solidFill>
              </a:rPr>
              <a:t>Daniel</a:t>
            </a:r>
          </a:p>
        </p:txBody>
      </p:sp>
      <p:sp>
        <p:nvSpPr>
          <p:cNvPr id="50" name="TextBox 49"/>
          <p:cNvSpPr txBox="1"/>
          <p:nvPr/>
        </p:nvSpPr>
        <p:spPr>
          <a:xfrm rot="20661328">
            <a:off x="4836682" y="2609706"/>
            <a:ext cx="2218877" cy="369332"/>
          </a:xfrm>
          <a:prstGeom prst="rect">
            <a:avLst/>
          </a:prstGeom>
          <a:noFill/>
        </p:spPr>
        <p:txBody>
          <a:bodyPr wrap="none" rtlCol="0">
            <a:spAutoFit/>
          </a:bodyPr>
          <a:lstStyle/>
          <a:p>
            <a:r>
              <a:rPr lang="en-US" dirty="0">
                <a:solidFill>
                  <a:prstClr val="black"/>
                </a:solidFill>
              </a:rPr>
              <a:t>400+ </a:t>
            </a:r>
            <a:r>
              <a:rPr lang="en-US" dirty="0" err="1" smtClean="0">
                <a:solidFill>
                  <a:prstClr val="black"/>
                </a:solidFill>
              </a:rPr>
              <a:t>Años</a:t>
            </a:r>
            <a:r>
              <a:rPr lang="en-US" dirty="0" smtClean="0">
                <a:solidFill>
                  <a:prstClr val="black"/>
                </a:solidFill>
              </a:rPr>
              <a:t> de </a:t>
            </a:r>
            <a:r>
              <a:rPr lang="en-US" dirty="0" err="1" smtClean="0">
                <a:solidFill>
                  <a:prstClr val="black"/>
                </a:solidFill>
              </a:rPr>
              <a:t>silencio</a:t>
            </a:r>
            <a:endParaRPr lang="en-US" dirty="0">
              <a:solidFill>
                <a:prstClr val="black"/>
              </a:solidFill>
            </a:endParaRPr>
          </a:p>
        </p:txBody>
      </p:sp>
      <p:pic>
        <p:nvPicPr>
          <p:cNvPr id="51" name="Picture 2" descr="O:\Images\Life-Scribes-Scrolls-Reading-Bible History\scroll-ro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258" y="3436821"/>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516844" y="3452508"/>
            <a:ext cx="905825"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11</a:t>
            </a:r>
            <a:endParaRPr lang="en-US" sz="1100" dirty="0">
              <a:solidFill>
                <a:prstClr val="black"/>
              </a:solidFill>
              <a:latin typeface="Arial" panose="020B0604020202020204" pitchFamily="34" charset="0"/>
              <a:cs typeface="Arial" panose="020B0604020202020204" pitchFamily="34" charset="0"/>
            </a:endParaRPr>
          </a:p>
        </p:txBody>
      </p:sp>
      <p:cxnSp>
        <p:nvCxnSpPr>
          <p:cNvPr id="53" name="Straight Connector 52"/>
          <p:cNvCxnSpPr/>
          <p:nvPr/>
        </p:nvCxnSpPr>
        <p:spPr>
          <a:xfrm>
            <a:off x="2494611" y="5486400"/>
            <a:ext cx="493776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442200" y="1797050"/>
            <a:ext cx="6350" cy="368935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4254" y="3803803"/>
            <a:ext cx="463101" cy="807380"/>
          </a:xfrm>
          <a:prstGeom prst="rect">
            <a:avLst/>
          </a:prstGeom>
        </p:spPr>
      </p:pic>
      <p:sp>
        <p:nvSpPr>
          <p:cNvPr id="56" name="TextBox 55"/>
          <p:cNvSpPr txBox="1"/>
          <p:nvPr/>
        </p:nvSpPr>
        <p:spPr>
          <a:xfrm>
            <a:off x="1574359" y="4611183"/>
            <a:ext cx="611065" cy="276999"/>
          </a:xfrm>
          <a:prstGeom prst="rect">
            <a:avLst/>
          </a:prstGeom>
          <a:solidFill>
            <a:schemeClr val="tx1"/>
          </a:solidFill>
        </p:spPr>
        <p:txBody>
          <a:bodyPr wrap="none" rtlCol="0">
            <a:spAutoFit/>
          </a:bodyPr>
          <a:lstStyle/>
          <a:p>
            <a:r>
              <a:rPr lang="en-US" sz="1200" dirty="0" smtClean="0">
                <a:solidFill>
                  <a:schemeClr val="bg1"/>
                </a:solidFill>
              </a:rPr>
              <a:t>536 </a:t>
            </a:r>
            <a:r>
              <a:rPr lang="en-US" sz="1200" dirty="0" err="1" smtClean="0">
                <a:solidFill>
                  <a:schemeClr val="bg1"/>
                </a:solidFill>
              </a:rPr>
              <a:t>aC</a:t>
            </a:r>
            <a:endParaRPr lang="en-US" sz="1200" dirty="0">
              <a:solidFill>
                <a:schemeClr val="bg1"/>
              </a:solidFill>
            </a:endParaRPr>
          </a:p>
        </p:txBody>
      </p:sp>
      <p:cxnSp>
        <p:nvCxnSpPr>
          <p:cNvPr id="57" name="Straight Connector 56"/>
          <p:cNvCxnSpPr/>
          <p:nvPr/>
        </p:nvCxnSpPr>
        <p:spPr>
          <a:xfrm>
            <a:off x="2494611" y="5486400"/>
            <a:ext cx="51206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rot="16200000">
            <a:off x="1676795" y="3801611"/>
            <a:ext cx="2377126" cy="276999"/>
          </a:xfrm>
          <a:prstGeom prst="rect">
            <a:avLst/>
          </a:prstGeom>
          <a:solidFill>
            <a:schemeClr val="tx1"/>
          </a:solidFill>
        </p:spPr>
        <p:txBody>
          <a:bodyPr wrap="none" rtlCol="0">
            <a:spAutoFit/>
          </a:bodyPr>
          <a:lstStyle/>
          <a:p>
            <a:r>
              <a:rPr lang="en-US" sz="1200" dirty="0" err="1" smtClean="0">
                <a:solidFill>
                  <a:schemeClr val="bg1"/>
                </a:solidFill>
              </a:rPr>
              <a:t>Jerjes</a:t>
            </a:r>
            <a:r>
              <a:rPr lang="en-US" sz="1200" dirty="0" smtClean="0">
                <a:solidFill>
                  <a:schemeClr val="bg1"/>
                </a:solidFill>
              </a:rPr>
              <a:t> I invade a </a:t>
            </a:r>
            <a:r>
              <a:rPr lang="en-US" sz="1200" dirty="0" err="1" smtClean="0">
                <a:solidFill>
                  <a:schemeClr val="bg1"/>
                </a:solidFill>
              </a:rPr>
              <a:t>Grecia</a:t>
            </a:r>
            <a:r>
              <a:rPr lang="en-US" sz="1200" dirty="0" smtClean="0">
                <a:solidFill>
                  <a:schemeClr val="bg1"/>
                </a:solidFill>
              </a:rPr>
              <a:t> 480 </a:t>
            </a:r>
            <a:r>
              <a:rPr lang="en-US" sz="1200" dirty="0" err="1" smtClean="0">
                <a:solidFill>
                  <a:schemeClr val="bg1"/>
                </a:solidFill>
              </a:rPr>
              <a:t>aC</a:t>
            </a:r>
            <a:r>
              <a:rPr lang="en-US" sz="1200" dirty="0" smtClean="0">
                <a:solidFill>
                  <a:schemeClr val="bg1"/>
                </a:solidFill>
              </a:rPr>
              <a:t> 11:2</a:t>
            </a:r>
            <a:endParaRPr lang="en-US" sz="1200" dirty="0">
              <a:solidFill>
                <a:schemeClr val="bg1"/>
              </a:solidFill>
            </a:endParaRPr>
          </a:p>
        </p:txBody>
      </p:sp>
      <p:sp>
        <p:nvSpPr>
          <p:cNvPr id="59" name="TextBox 58"/>
          <p:cNvSpPr txBox="1"/>
          <p:nvPr/>
        </p:nvSpPr>
        <p:spPr>
          <a:xfrm>
            <a:off x="2440776" y="5209401"/>
            <a:ext cx="673582" cy="276999"/>
          </a:xfrm>
          <a:prstGeom prst="rect">
            <a:avLst/>
          </a:prstGeom>
          <a:solidFill>
            <a:schemeClr val="tx1"/>
          </a:solidFill>
        </p:spPr>
        <p:txBody>
          <a:bodyPr wrap="none" rtlCol="0">
            <a:spAutoFit/>
          </a:bodyPr>
          <a:lstStyle/>
          <a:p>
            <a:r>
              <a:rPr lang="en-US" sz="1200" dirty="0" smtClean="0">
                <a:solidFill>
                  <a:srgbClr val="FFFF00"/>
                </a:solidFill>
              </a:rPr>
              <a:t>56 </a:t>
            </a:r>
            <a:r>
              <a:rPr lang="en-US" sz="1200" dirty="0" err="1" smtClean="0">
                <a:solidFill>
                  <a:srgbClr val="FFFF00"/>
                </a:solidFill>
              </a:rPr>
              <a:t>años</a:t>
            </a:r>
            <a:endParaRPr lang="en-US" sz="1200" dirty="0">
              <a:solidFill>
                <a:srgbClr val="FFFF00"/>
              </a:solidFill>
            </a:endParaRPr>
          </a:p>
        </p:txBody>
      </p:sp>
      <p:cxnSp>
        <p:nvCxnSpPr>
          <p:cNvPr id="60" name="Straight Connector 59"/>
          <p:cNvCxnSpPr/>
          <p:nvPr/>
        </p:nvCxnSpPr>
        <p:spPr>
          <a:xfrm>
            <a:off x="2991566" y="3124863"/>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rot="16200000">
            <a:off x="2922649" y="3473020"/>
            <a:ext cx="2567434" cy="276999"/>
          </a:xfrm>
          <a:prstGeom prst="rect">
            <a:avLst/>
          </a:prstGeom>
          <a:solidFill>
            <a:schemeClr val="tx1"/>
          </a:solidFill>
        </p:spPr>
        <p:txBody>
          <a:bodyPr wrap="none" rtlCol="0">
            <a:spAutoFit/>
          </a:bodyPr>
          <a:lstStyle/>
          <a:p>
            <a:r>
              <a:rPr lang="en-US" sz="1200" dirty="0" smtClean="0">
                <a:solidFill>
                  <a:prstClr val="white"/>
                </a:solidFill>
              </a:rPr>
              <a:t>Alejandro </a:t>
            </a:r>
            <a:r>
              <a:rPr lang="en-US" sz="1200" dirty="0" err="1" smtClean="0">
                <a:solidFill>
                  <a:prstClr val="white"/>
                </a:solidFill>
              </a:rPr>
              <a:t>Magno</a:t>
            </a:r>
            <a:r>
              <a:rPr lang="en-US" sz="1200" dirty="0" smtClean="0">
                <a:solidFill>
                  <a:prstClr val="white"/>
                </a:solidFill>
              </a:rPr>
              <a:t> 336-323 </a:t>
            </a:r>
            <a:r>
              <a:rPr lang="en-US" sz="1200" dirty="0" err="1">
                <a:solidFill>
                  <a:prstClr val="white"/>
                </a:solidFill>
              </a:rPr>
              <a:t>a</a:t>
            </a:r>
            <a:r>
              <a:rPr lang="en-US" sz="1200" dirty="0" err="1" smtClean="0">
                <a:solidFill>
                  <a:prstClr val="white"/>
                </a:solidFill>
              </a:rPr>
              <a:t>C</a:t>
            </a:r>
            <a:r>
              <a:rPr lang="en-US" sz="1200" dirty="0" smtClean="0">
                <a:solidFill>
                  <a:prstClr val="white"/>
                </a:solidFill>
              </a:rPr>
              <a:t> – 11:3-4</a:t>
            </a:r>
            <a:endParaRPr lang="en-US" sz="1200" dirty="0">
              <a:solidFill>
                <a:prstClr val="white"/>
              </a:solidFill>
            </a:endParaRPr>
          </a:p>
        </p:txBody>
      </p:sp>
      <p:cxnSp>
        <p:nvCxnSpPr>
          <p:cNvPr id="62" name="Straight Connector 61"/>
          <p:cNvCxnSpPr/>
          <p:nvPr/>
        </p:nvCxnSpPr>
        <p:spPr>
          <a:xfrm>
            <a:off x="4344567" y="3150047"/>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3709502" y="5201449"/>
            <a:ext cx="752129" cy="276999"/>
          </a:xfrm>
          <a:prstGeom prst="rect">
            <a:avLst/>
          </a:prstGeom>
          <a:solidFill>
            <a:schemeClr val="tx1"/>
          </a:solidFill>
        </p:spPr>
        <p:txBody>
          <a:bodyPr wrap="none" rtlCol="0">
            <a:spAutoFit/>
          </a:bodyPr>
          <a:lstStyle/>
          <a:p>
            <a:r>
              <a:rPr lang="en-US" sz="1200" dirty="0" smtClean="0">
                <a:solidFill>
                  <a:srgbClr val="FFFF00"/>
                </a:solidFill>
              </a:rPr>
              <a:t>200 </a:t>
            </a:r>
            <a:r>
              <a:rPr lang="en-US" sz="1200" dirty="0" err="1" smtClean="0">
                <a:solidFill>
                  <a:srgbClr val="FFFF00"/>
                </a:solidFill>
              </a:rPr>
              <a:t>años</a:t>
            </a:r>
            <a:endParaRPr lang="en-US" sz="1200" dirty="0">
              <a:solidFill>
                <a:srgbClr val="FFFF00"/>
              </a:solidFill>
            </a:endParaRPr>
          </a:p>
        </p:txBody>
      </p:sp>
      <p:sp>
        <p:nvSpPr>
          <p:cNvPr id="64" name="Rectangle 63"/>
          <p:cNvSpPr/>
          <p:nvPr/>
        </p:nvSpPr>
        <p:spPr>
          <a:xfrm rot="16200000">
            <a:off x="3330108" y="3480954"/>
            <a:ext cx="2760018" cy="276999"/>
          </a:xfrm>
          <a:prstGeom prst="rect">
            <a:avLst/>
          </a:prstGeom>
          <a:solidFill>
            <a:schemeClr val="tx1"/>
          </a:solidFill>
        </p:spPr>
        <p:txBody>
          <a:bodyPr wrap="square" rtlCol="0">
            <a:spAutoFit/>
          </a:bodyPr>
          <a:lstStyle/>
          <a:p>
            <a:r>
              <a:rPr lang="en-US" sz="1200" dirty="0" smtClean="0">
                <a:solidFill>
                  <a:schemeClr val="bg1"/>
                </a:solidFill>
              </a:rPr>
              <a:t>Seleuco </a:t>
            </a:r>
            <a:r>
              <a:rPr lang="en-US" sz="1200" dirty="0" err="1" smtClean="0">
                <a:solidFill>
                  <a:schemeClr val="bg1"/>
                </a:solidFill>
              </a:rPr>
              <a:t>Nicátor</a:t>
            </a:r>
            <a:r>
              <a:rPr lang="en-US" sz="1200" dirty="0" smtClean="0">
                <a:solidFill>
                  <a:schemeClr val="bg1"/>
                </a:solidFill>
              </a:rPr>
              <a:t> I 311-280 </a:t>
            </a:r>
            <a:r>
              <a:rPr lang="en-US" sz="1200" dirty="0" err="1" smtClean="0">
                <a:solidFill>
                  <a:schemeClr val="bg1"/>
                </a:solidFill>
              </a:rPr>
              <a:t>aC</a:t>
            </a:r>
            <a:r>
              <a:rPr lang="en-US" sz="1200" dirty="0" smtClean="0">
                <a:solidFill>
                  <a:schemeClr val="bg1"/>
                </a:solidFill>
              </a:rPr>
              <a:t> – 11:5</a:t>
            </a:r>
            <a:endParaRPr lang="en-US" sz="1200" dirty="0">
              <a:solidFill>
                <a:schemeClr val="bg1"/>
              </a:solidFill>
            </a:endParaRPr>
          </a:p>
        </p:txBody>
      </p:sp>
      <p:sp>
        <p:nvSpPr>
          <p:cNvPr id="65" name="TextBox 64"/>
          <p:cNvSpPr txBox="1"/>
          <p:nvPr/>
        </p:nvSpPr>
        <p:spPr>
          <a:xfrm>
            <a:off x="4461402" y="5195383"/>
            <a:ext cx="420308" cy="276999"/>
          </a:xfrm>
          <a:prstGeom prst="rect">
            <a:avLst/>
          </a:prstGeom>
          <a:solidFill>
            <a:schemeClr val="tx1"/>
          </a:solidFill>
        </p:spPr>
        <p:txBody>
          <a:bodyPr wrap="none" rtlCol="0">
            <a:spAutoFit/>
          </a:bodyPr>
          <a:lstStyle/>
          <a:p>
            <a:r>
              <a:rPr lang="en-US" sz="1200" dirty="0" smtClean="0">
                <a:solidFill>
                  <a:srgbClr val="FFFF00"/>
                </a:solidFill>
              </a:rPr>
              <a:t>256</a:t>
            </a:r>
            <a:endParaRPr lang="en-US" sz="1200" dirty="0">
              <a:solidFill>
                <a:srgbClr val="FFFF00"/>
              </a:solidFill>
            </a:endParaRPr>
          </a:p>
        </p:txBody>
      </p:sp>
      <p:cxnSp>
        <p:nvCxnSpPr>
          <p:cNvPr id="66" name="Straight Connector 65"/>
          <p:cNvCxnSpPr/>
          <p:nvPr/>
        </p:nvCxnSpPr>
        <p:spPr>
          <a:xfrm>
            <a:off x="4851815" y="3152319"/>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851815" y="3152319"/>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922327" y="3147767"/>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rot="16200000">
            <a:off x="3782934" y="3391707"/>
            <a:ext cx="2760018" cy="461665"/>
          </a:xfrm>
          <a:prstGeom prst="rect">
            <a:avLst/>
          </a:prstGeom>
          <a:solidFill>
            <a:schemeClr val="tx1"/>
          </a:solidFill>
        </p:spPr>
        <p:txBody>
          <a:bodyPr wrap="square" rtlCol="0">
            <a:spAutoFit/>
          </a:bodyPr>
          <a:lstStyle/>
          <a:p>
            <a:r>
              <a:rPr lang="en-US" sz="1200" dirty="0" err="1" smtClean="0">
                <a:solidFill>
                  <a:prstClr val="white"/>
                </a:solidFill>
              </a:rPr>
              <a:t>Hija</a:t>
            </a:r>
            <a:r>
              <a:rPr lang="en-US" sz="1200" dirty="0" smtClean="0">
                <a:solidFill>
                  <a:prstClr val="white"/>
                </a:solidFill>
              </a:rPr>
              <a:t> del Sur se </a:t>
            </a:r>
            <a:r>
              <a:rPr lang="en-US" sz="1200" dirty="0" err="1" smtClean="0">
                <a:solidFill>
                  <a:prstClr val="white"/>
                </a:solidFill>
              </a:rPr>
              <a:t>casó</a:t>
            </a:r>
            <a:r>
              <a:rPr lang="en-US" sz="1200" dirty="0" smtClean="0">
                <a:solidFill>
                  <a:prstClr val="white"/>
                </a:solidFill>
              </a:rPr>
              <a:t> con </a:t>
            </a:r>
            <a:r>
              <a:rPr lang="en-US" sz="1200" dirty="0" err="1" smtClean="0">
                <a:solidFill>
                  <a:prstClr val="white"/>
                </a:solidFill>
              </a:rPr>
              <a:t>rey</a:t>
            </a:r>
            <a:r>
              <a:rPr lang="en-US" sz="1200" dirty="0" smtClean="0">
                <a:solidFill>
                  <a:prstClr val="white"/>
                </a:solidFill>
              </a:rPr>
              <a:t> del </a:t>
            </a:r>
            <a:r>
              <a:rPr lang="en-US" sz="1200" dirty="0" err="1" smtClean="0">
                <a:solidFill>
                  <a:prstClr val="white"/>
                </a:solidFill>
              </a:rPr>
              <a:t>norte</a:t>
            </a:r>
            <a:r>
              <a:rPr lang="en-US" sz="1200" dirty="0" smtClean="0">
                <a:solidFill>
                  <a:prstClr val="white"/>
                </a:solidFill>
              </a:rPr>
              <a:t> </a:t>
            </a:r>
            <a:br>
              <a:rPr lang="en-US" sz="1200" dirty="0" smtClean="0">
                <a:solidFill>
                  <a:prstClr val="white"/>
                </a:solidFill>
              </a:rPr>
            </a:br>
            <a:r>
              <a:rPr lang="en-US" sz="1200" dirty="0" smtClean="0">
                <a:solidFill>
                  <a:prstClr val="white"/>
                </a:solidFill>
              </a:rPr>
              <a:t>246 </a:t>
            </a:r>
            <a:r>
              <a:rPr lang="en-US" sz="1200" dirty="0" err="1" smtClean="0">
                <a:solidFill>
                  <a:prstClr val="white"/>
                </a:solidFill>
              </a:rPr>
              <a:t>aC</a:t>
            </a:r>
            <a:r>
              <a:rPr lang="en-US" sz="1200" dirty="0" smtClean="0">
                <a:solidFill>
                  <a:prstClr val="white"/>
                </a:solidFill>
              </a:rPr>
              <a:t> – 11:6</a:t>
            </a:r>
            <a:endParaRPr lang="en-US" sz="1200" dirty="0">
              <a:solidFill>
                <a:prstClr val="white"/>
              </a:solidFill>
            </a:endParaRPr>
          </a:p>
        </p:txBody>
      </p:sp>
      <p:sp>
        <p:nvSpPr>
          <p:cNvPr id="25" name="TextBox 24"/>
          <p:cNvSpPr txBox="1"/>
          <p:nvPr/>
        </p:nvSpPr>
        <p:spPr>
          <a:xfrm>
            <a:off x="4973468" y="5201448"/>
            <a:ext cx="420308" cy="276999"/>
          </a:xfrm>
          <a:prstGeom prst="rect">
            <a:avLst/>
          </a:prstGeom>
          <a:solidFill>
            <a:schemeClr val="tx1"/>
          </a:solidFill>
        </p:spPr>
        <p:txBody>
          <a:bodyPr wrap="none" rtlCol="0">
            <a:spAutoFit/>
          </a:bodyPr>
          <a:lstStyle/>
          <a:p>
            <a:r>
              <a:rPr lang="en-US" sz="1200" dirty="0" smtClean="0">
                <a:solidFill>
                  <a:srgbClr val="FFFF00"/>
                </a:solidFill>
              </a:rPr>
              <a:t>290</a:t>
            </a:r>
            <a:endParaRPr lang="en-US" sz="1200" dirty="0">
              <a:solidFill>
                <a:srgbClr val="FFFF00"/>
              </a:solidFill>
            </a:endParaRPr>
          </a:p>
        </p:txBody>
      </p:sp>
    </p:spTree>
    <p:extLst>
      <p:ext uri="{BB962C8B-B14F-4D97-AF65-F5344CB8AC3E}">
        <p14:creationId xmlns:p14="http://schemas.microsoft.com/office/powerpoint/2010/main" val="21624895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Daniel 1</a:t>
            </a:r>
            <a:endParaRPr lang="en-US" dirty="0"/>
          </a:p>
        </p:txBody>
      </p:sp>
      <p:sp>
        <p:nvSpPr>
          <p:cNvPr id="3" name="Content Placeholder 2"/>
          <p:cNvSpPr>
            <a:spLocks noGrp="1"/>
          </p:cNvSpPr>
          <p:nvPr>
            <p:ph idx="1"/>
          </p:nvPr>
        </p:nvSpPr>
        <p:spPr>
          <a:xfrm>
            <a:off x="266700" y="1485900"/>
            <a:ext cx="8724900" cy="4114800"/>
          </a:xfrm>
        </p:spPr>
        <p:txBody>
          <a:bodyPr>
            <a:normAutofit lnSpcReduction="10000"/>
          </a:bodyPr>
          <a:lstStyle/>
          <a:p>
            <a:r>
              <a:rPr lang="en-US" dirty="0" err="1" smtClean="0"/>
              <a:t>Tema</a:t>
            </a:r>
            <a:r>
              <a:rPr lang="en-US" dirty="0" smtClean="0"/>
              <a:t> principal: Dios </a:t>
            </a:r>
            <a:r>
              <a:rPr lang="en-US" dirty="0" err="1" smtClean="0"/>
              <a:t>tiene</a:t>
            </a:r>
            <a:r>
              <a:rPr lang="en-US" dirty="0" smtClean="0"/>
              <a:t> el </a:t>
            </a:r>
            <a:r>
              <a:rPr lang="en-US" dirty="0" err="1" smtClean="0"/>
              <a:t>mando</a:t>
            </a:r>
            <a:r>
              <a:rPr lang="en-US" dirty="0" smtClean="0"/>
              <a:t> (2, 9)</a:t>
            </a:r>
          </a:p>
          <a:p>
            <a:r>
              <a:rPr lang="en-US" dirty="0" smtClean="0"/>
              <a:t>La </a:t>
            </a:r>
            <a:r>
              <a:rPr lang="en-US" dirty="0" err="1" smtClean="0"/>
              <a:t>convicción</a:t>
            </a:r>
            <a:r>
              <a:rPr lang="en-US" dirty="0" smtClean="0"/>
              <a:t> </a:t>
            </a:r>
            <a:r>
              <a:rPr lang="en-US" dirty="0" err="1" smtClean="0"/>
              <a:t>religiosa</a:t>
            </a:r>
            <a:r>
              <a:rPr lang="en-US" dirty="0" smtClean="0"/>
              <a:t> de </a:t>
            </a:r>
            <a:r>
              <a:rPr lang="en-US" dirty="0" err="1" smtClean="0"/>
              <a:t>Nabucodonosor</a:t>
            </a:r>
            <a:r>
              <a:rPr lang="en-US" dirty="0" smtClean="0"/>
              <a:t> (2, 20; </a:t>
            </a:r>
            <a:r>
              <a:rPr lang="en-US" dirty="0" err="1" smtClean="0"/>
              <a:t>véase</a:t>
            </a:r>
            <a:r>
              <a:rPr lang="en-US" dirty="0" smtClean="0"/>
              <a:t> 3:15)</a:t>
            </a:r>
          </a:p>
          <a:p>
            <a:r>
              <a:rPr lang="en-US" dirty="0" smtClean="0"/>
              <a:t>Los </a:t>
            </a:r>
            <a:r>
              <a:rPr lang="en-US" dirty="0" err="1" smtClean="0"/>
              <a:t>métodos</a:t>
            </a:r>
            <a:r>
              <a:rPr lang="en-US" dirty="0" smtClean="0"/>
              <a:t> de </a:t>
            </a:r>
            <a:r>
              <a:rPr lang="en-US" dirty="0" err="1" smtClean="0"/>
              <a:t>Nabucodonosor</a:t>
            </a:r>
            <a:r>
              <a:rPr lang="en-US" dirty="0" smtClean="0"/>
              <a:t> </a:t>
            </a:r>
            <a:r>
              <a:rPr lang="en-US" dirty="0" err="1" smtClean="0"/>
              <a:t>como</a:t>
            </a:r>
            <a:r>
              <a:rPr lang="en-US" dirty="0" smtClean="0"/>
              <a:t> </a:t>
            </a:r>
            <a:r>
              <a:rPr lang="en-US" dirty="0" err="1" smtClean="0"/>
              <a:t>gobernante</a:t>
            </a:r>
            <a:r>
              <a:rPr lang="en-US" dirty="0" smtClean="0"/>
              <a:t> (3, 10, 19; </a:t>
            </a:r>
            <a:r>
              <a:rPr lang="en-US" dirty="0" err="1" smtClean="0"/>
              <a:t>veáse</a:t>
            </a:r>
            <a:r>
              <a:rPr lang="en-US" dirty="0" smtClean="0"/>
              <a:t> 2:5)</a:t>
            </a:r>
          </a:p>
          <a:p>
            <a:r>
              <a:rPr lang="en-US" dirty="0" err="1" smtClean="0"/>
              <a:t>Propósito</a:t>
            </a:r>
            <a:r>
              <a:rPr lang="en-US" dirty="0" smtClean="0"/>
              <a:t> de la </a:t>
            </a:r>
            <a:r>
              <a:rPr lang="en-US" dirty="0" err="1" smtClean="0"/>
              <a:t>educación</a:t>
            </a:r>
            <a:r>
              <a:rPr lang="en-US" dirty="0" smtClean="0"/>
              <a:t> (5, 19, 20; 2:13, 48)</a:t>
            </a:r>
          </a:p>
          <a:p>
            <a:r>
              <a:rPr lang="en-US" dirty="0" smtClean="0"/>
              <a:t>El don especial de Daniel (17)</a:t>
            </a:r>
          </a:p>
          <a:p>
            <a:r>
              <a:rPr lang="en-US" dirty="0" smtClean="0"/>
              <a:t>El </a:t>
            </a:r>
            <a:r>
              <a:rPr lang="en-US" dirty="0" err="1" smtClean="0"/>
              <a:t>servicio</a:t>
            </a:r>
            <a:r>
              <a:rPr lang="en-US" dirty="0" smtClean="0"/>
              <a:t> de Daniel (21)</a:t>
            </a:r>
            <a:endParaRPr lang="en-US" dirty="0"/>
          </a:p>
        </p:txBody>
      </p:sp>
    </p:spTree>
    <p:extLst>
      <p:ext uri="{BB962C8B-B14F-4D97-AF65-F5344CB8AC3E}">
        <p14:creationId xmlns:p14="http://schemas.microsoft.com/office/powerpoint/2010/main" val="2966170487"/>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anny Haynes\Pictures\002 Unsplash\photo-1429041966141-44d228a4277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036"/>
          <a:stretch/>
        </p:blipFill>
        <p:spPr bwMode="auto">
          <a:xfrm>
            <a:off x="13" y="1"/>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386258" y="3803803"/>
            <a:ext cx="1107996" cy="523220"/>
          </a:xfrm>
          <a:prstGeom prst="rect">
            <a:avLst/>
          </a:prstGeom>
          <a:solidFill>
            <a:schemeClr val="tx1"/>
          </a:solidFill>
        </p:spPr>
        <p:txBody>
          <a:bodyPr wrap="none" rtlCol="0">
            <a:spAutoFit/>
          </a:bodyPr>
          <a:lstStyle/>
          <a:p>
            <a:r>
              <a:rPr lang="en-US" sz="2800" dirty="0">
                <a:solidFill>
                  <a:srgbClr val="FFFF00"/>
                </a:solidFill>
              </a:rPr>
              <a:t>Daniel</a:t>
            </a:r>
          </a:p>
        </p:txBody>
      </p:sp>
      <p:sp>
        <p:nvSpPr>
          <p:cNvPr id="50" name="TextBox 49"/>
          <p:cNvSpPr txBox="1"/>
          <p:nvPr/>
        </p:nvSpPr>
        <p:spPr>
          <a:xfrm rot="20661328">
            <a:off x="4836682" y="2609706"/>
            <a:ext cx="2218877" cy="369332"/>
          </a:xfrm>
          <a:prstGeom prst="rect">
            <a:avLst/>
          </a:prstGeom>
          <a:noFill/>
        </p:spPr>
        <p:txBody>
          <a:bodyPr wrap="none" rtlCol="0">
            <a:spAutoFit/>
          </a:bodyPr>
          <a:lstStyle/>
          <a:p>
            <a:r>
              <a:rPr lang="en-US" dirty="0">
                <a:solidFill>
                  <a:prstClr val="black"/>
                </a:solidFill>
              </a:rPr>
              <a:t>400+ </a:t>
            </a:r>
            <a:r>
              <a:rPr lang="en-US" dirty="0" err="1" smtClean="0">
                <a:solidFill>
                  <a:prstClr val="black"/>
                </a:solidFill>
              </a:rPr>
              <a:t>Años</a:t>
            </a:r>
            <a:r>
              <a:rPr lang="en-US" dirty="0" smtClean="0">
                <a:solidFill>
                  <a:prstClr val="black"/>
                </a:solidFill>
              </a:rPr>
              <a:t> de </a:t>
            </a:r>
            <a:r>
              <a:rPr lang="en-US" dirty="0" err="1" smtClean="0">
                <a:solidFill>
                  <a:prstClr val="black"/>
                </a:solidFill>
              </a:rPr>
              <a:t>silencio</a:t>
            </a:r>
            <a:endParaRPr lang="en-US" dirty="0">
              <a:solidFill>
                <a:prstClr val="black"/>
              </a:solidFill>
            </a:endParaRPr>
          </a:p>
        </p:txBody>
      </p:sp>
      <p:pic>
        <p:nvPicPr>
          <p:cNvPr id="51" name="Picture 2" descr="O:\Images\Life-Scribes-Scrolls-Reading-Bible History\scroll-ro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258" y="3436821"/>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516844" y="3452508"/>
            <a:ext cx="905825"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11</a:t>
            </a:r>
            <a:endParaRPr lang="en-US" sz="1100" dirty="0">
              <a:solidFill>
                <a:prstClr val="black"/>
              </a:solidFill>
              <a:latin typeface="Arial" panose="020B0604020202020204" pitchFamily="34" charset="0"/>
              <a:cs typeface="Arial" panose="020B0604020202020204" pitchFamily="34" charset="0"/>
            </a:endParaRPr>
          </a:p>
        </p:txBody>
      </p:sp>
      <p:cxnSp>
        <p:nvCxnSpPr>
          <p:cNvPr id="53" name="Straight Connector 52"/>
          <p:cNvCxnSpPr/>
          <p:nvPr/>
        </p:nvCxnSpPr>
        <p:spPr>
          <a:xfrm>
            <a:off x="2494611" y="5486400"/>
            <a:ext cx="493776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442200" y="1797050"/>
            <a:ext cx="6350" cy="368935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4254" y="3803803"/>
            <a:ext cx="463101" cy="807380"/>
          </a:xfrm>
          <a:prstGeom prst="rect">
            <a:avLst/>
          </a:prstGeom>
        </p:spPr>
      </p:pic>
      <p:sp>
        <p:nvSpPr>
          <p:cNvPr id="56" name="TextBox 55"/>
          <p:cNvSpPr txBox="1"/>
          <p:nvPr/>
        </p:nvSpPr>
        <p:spPr>
          <a:xfrm>
            <a:off x="1574359" y="4611183"/>
            <a:ext cx="611065" cy="276999"/>
          </a:xfrm>
          <a:prstGeom prst="rect">
            <a:avLst/>
          </a:prstGeom>
          <a:solidFill>
            <a:schemeClr val="tx1"/>
          </a:solidFill>
        </p:spPr>
        <p:txBody>
          <a:bodyPr wrap="none" rtlCol="0">
            <a:spAutoFit/>
          </a:bodyPr>
          <a:lstStyle/>
          <a:p>
            <a:r>
              <a:rPr lang="en-US" sz="1200" dirty="0" smtClean="0">
                <a:solidFill>
                  <a:schemeClr val="bg1"/>
                </a:solidFill>
              </a:rPr>
              <a:t>536 </a:t>
            </a:r>
            <a:r>
              <a:rPr lang="en-US" sz="1200" dirty="0" err="1" smtClean="0">
                <a:solidFill>
                  <a:schemeClr val="bg1"/>
                </a:solidFill>
              </a:rPr>
              <a:t>aC</a:t>
            </a:r>
            <a:endParaRPr lang="en-US" sz="1200" dirty="0">
              <a:solidFill>
                <a:schemeClr val="bg1"/>
              </a:solidFill>
            </a:endParaRPr>
          </a:p>
        </p:txBody>
      </p:sp>
      <p:cxnSp>
        <p:nvCxnSpPr>
          <p:cNvPr id="57" name="Straight Connector 56"/>
          <p:cNvCxnSpPr/>
          <p:nvPr/>
        </p:nvCxnSpPr>
        <p:spPr>
          <a:xfrm>
            <a:off x="2494611" y="5486400"/>
            <a:ext cx="51206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rot="16200000">
            <a:off x="1676795" y="3801611"/>
            <a:ext cx="2377126" cy="276999"/>
          </a:xfrm>
          <a:prstGeom prst="rect">
            <a:avLst/>
          </a:prstGeom>
          <a:solidFill>
            <a:schemeClr val="tx1"/>
          </a:solidFill>
        </p:spPr>
        <p:txBody>
          <a:bodyPr wrap="none" rtlCol="0">
            <a:spAutoFit/>
          </a:bodyPr>
          <a:lstStyle/>
          <a:p>
            <a:r>
              <a:rPr lang="en-US" sz="1200" dirty="0" err="1" smtClean="0">
                <a:solidFill>
                  <a:schemeClr val="bg1"/>
                </a:solidFill>
              </a:rPr>
              <a:t>Jerjes</a:t>
            </a:r>
            <a:r>
              <a:rPr lang="en-US" sz="1200" dirty="0" smtClean="0">
                <a:solidFill>
                  <a:schemeClr val="bg1"/>
                </a:solidFill>
              </a:rPr>
              <a:t> I invade a </a:t>
            </a:r>
            <a:r>
              <a:rPr lang="en-US" sz="1200" dirty="0" err="1" smtClean="0">
                <a:solidFill>
                  <a:schemeClr val="bg1"/>
                </a:solidFill>
              </a:rPr>
              <a:t>Grecia</a:t>
            </a:r>
            <a:r>
              <a:rPr lang="en-US" sz="1200" dirty="0" smtClean="0">
                <a:solidFill>
                  <a:schemeClr val="bg1"/>
                </a:solidFill>
              </a:rPr>
              <a:t> 480 </a:t>
            </a:r>
            <a:r>
              <a:rPr lang="en-US" sz="1200" dirty="0" err="1" smtClean="0">
                <a:solidFill>
                  <a:schemeClr val="bg1"/>
                </a:solidFill>
              </a:rPr>
              <a:t>aC</a:t>
            </a:r>
            <a:r>
              <a:rPr lang="en-US" sz="1200" dirty="0" smtClean="0">
                <a:solidFill>
                  <a:schemeClr val="bg1"/>
                </a:solidFill>
              </a:rPr>
              <a:t> 11:2</a:t>
            </a:r>
            <a:endParaRPr lang="en-US" sz="1200" dirty="0">
              <a:solidFill>
                <a:schemeClr val="bg1"/>
              </a:solidFill>
            </a:endParaRPr>
          </a:p>
        </p:txBody>
      </p:sp>
      <p:sp>
        <p:nvSpPr>
          <p:cNvPr id="59" name="TextBox 58"/>
          <p:cNvSpPr txBox="1"/>
          <p:nvPr/>
        </p:nvSpPr>
        <p:spPr>
          <a:xfrm>
            <a:off x="2440776" y="5209401"/>
            <a:ext cx="673582" cy="276999"/>
          </a:xfrm>
          <a:prstGeom prst="rect">
            <a:avLst/>
          </a:prstGeom>
          <a:solidFill>
            <a:schemeClr val="tx1"/>
          </a:solidFill>
        </p:spPr>
        <p:txBody>
          <a:bodyPr wrap="none" rtlCol="0">
            <a:spAutoFit/>
          </a:bodyPr>
          <a:lstStyle/>
          <a:p>
            <a:r>
              <a:rPr lang="en-US" sz="1200" dirty="0" smtClean="0">
                <a:solidFill>
                  <a:srgbClr val="FFFF00"/>
                </a:solidFill>
              </a:rPr>
              <a:t>56 </a:t>
            </a:r>
            <a:r>
              <a:rPr lang="en-US" sz="1200" dirty="0" err="1" smtClean="0">
                <a:solidFill>
                  <a:srgbClr val="FFFF00"/>
                </a:solidFill>
              </a:rPr>
              <a:t>años</a:t>
            </a:r>
            <a:endParaRPr lang="en-US" sz="1200" dirty="0">
              <a:solidFill>
                <a:srgbClr val="FFFF00"/>
              </a:solidFill>
            </a:endParaRPr>
          </a:p>
        </p:txBody>
      </p:sp>
      <p:cxnSp>
        <p:nvCxnSpPr>
          <p:cNvPr id="60" name="Straight Connector 59"/>
          <p:cNvCxnSpPr/>
          <p:nvPr/>
        </p:nvCxnSpPr>
        <p:spPr>
          <a:xfrm>
            <a:off x="2991566" y="3124863"/>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rot="16200000">
            <a:off x="2922649" y="3473020"/>
            <a:ext cx="2567434" cy="276999"/>
          </a:xfrm>
          <a:prstGeom prst="rect">
            <a:avLst/>
          </a:prstGeom>
          <a:solidFill>
            <a:schemeClr val="tx1"/>
          </a:solidFill>
        </p:spPr>
        <p:txBody>
          <a:bodyPr wrap="none" rtlCol="0">
            <a:spAutoFit/>
          </a:bodyPr>
          <a:lstStyle/>
          <a:p>
            <a:r>
              <a:rPr lang="en-US" sz="1200" dirty="0" smtClean="0">
                <a:solidFill>
                  <a:prstClr val="white"/>
                </a:solidFill>
              </a:rPr>
              <a:t>Alejandro </a:t>
            </a:r>
            <a:r>
              <a:rPr lang="en-US" sz="1200" dirty="0" err="1" smtClean="0">
                <a:solidFill>
                  <a:prstClr val="white"/>
                </a:solidFill>
              </a:rPr>
              <a:t>Magno</a:t>
            </a:r>
            <a:r>
              <a:rPr lang="en-US" sz="1200" dirty="0" smtClean="0">
                <a:solidFill>
                  <a:prstClr val="white"/>
                </a:solidFill>
              </a:rPr>
              <a:t> 336-323 </a:t>
            </a:r>
            <a:r>
              <a:rPr lang="en-US" sz="1200" dirty="0" err="1">
                <a:solidFill>
                  <a:prstClr val="white"/>
                </a:solidFill>
              </a:rPr>
              <a:t>a</a:t>
            </a:r>
            <a:r>
              <a:rPr lang="en-US" sz="1200" dirty="0" err="1" smtClean="0">
                <a:solidFill>
                  <a:prstClr val="white"/>
                </a:solidFill>
              </a:rPr>
              <a:t>C</a:t>
            </a:r>
            <a:r>
              <a:rPr lang="en-US" sz="1200" dirty="0" smtClean="0">
                <a:solidFill>
                  <a:prstClr val="white"/>
                </a:solidFill>
              </a:rPr>
              <a:t> – 11:3-4</a:t>
            </a:r>
            <a:endParaRPr lang="en-US" sz="1200" dirty="0">
              <a:solidFill>
                <a:prstClr val="white"/>
              </a:solidFill>
            </a:endParaRPr>
          </a:p>
        </p:txBody>
      </p:sp>
      <p:cxnSp>
        <p:nvCxnSpPr>
          <p:cNvPr id="62" name="Straight Connector 61"/>
          <p:cNvCxnSpPr/>
          <p:nvPr/>
        </p:nvCxnSpPr>
        <p:spPr>
          <a:xfrm>
            <a:off x="4344567" y="3150047"/>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3709502" y="5201449"/>
            <a:ext cx="752129" cy="276999"/>
          </a:xfrm>
          <a:prstGeom prst="rect">
            <a:avLst/>
          </a:prstGeom>
          <a:solidFill>
            <a:schemeClr val="tx1"/>
          </a:solidFill>
        </p:spPr>
        <p:txBody>
          <a:bodyPr wrap="none" rtlCol="0">
            <a:spAutoFit/>
          </a:bodyPr>
          <a:lstStyle/>
          <a:p>
            <a:r>
              <a:rPr lang="en-US" sz="1200" dirty="0" smtClean="0">
                <a:solidFill>
                  <a:srgbClr val="FFFF00"/>
                </a:solidFill>
              </a:rPr>
              <a:t>200 </a:t>
            </a:r>
            <a:r>
              <a:rPr lang="en-US" sz="1200" dirty="0" err="1" smtClean="0">
                <a:solidFill>
                  <a:srgbClr val="FFFF00"/>
                </a:solidFill>
              </a:rPr>
              <a:t>años</a:t>
            </a:r>
            <a:endParaRPr lang="en-US" sz="1200" dirty="0">
              <a:solidFill>
                <a:srgbClr val="FFFF00"/>
              </a:solidFill>
            </a:endParaRPr>
          </a:p>
        </p:txBody>
      </p:sp>
      <p:sp>
        <p:nvSpPr>
          <p:cNvPr id="64" name="Rectangle 63"/>
          <p:cNvSpPr/>
          <p:nvPr/>
        </p:nvSpPr>
        <p:spPr>
          <a:xfrm rot="16200000">
            <a:off x="3330108" y="3480954"/>
            <a:ext cx="2760018" cy="276999"/>
          </a:xfrm>
          <a:prstGeom prst="rect">
            <a:avLst/>
          </a:prstGeom>
          <a:solidFill>
            <a:schemeClr val="tx1"/>
          </a:solidFill>
        </p:spPr>
        <p:txBody>
          <a:bodyPr wrap="square" rtlCol="0">
            <a:spAutoFit/>
          </a:bodyPr>
          <a:lstStyle/>
          <a:p>
            <a:r>
              <a:rPr lang="en-US" sz="1200" dirty="0" smtClean="0">
                <a:solidFill>
                  <a:schemeClr val="bg1"/>
                </a:solidFill>
              </a:rPr>
              <a:t>Seleuco </a:t>
            </a:r>
            <a:r>
              <a:rPr lang="en-US" sz="1200" dirty="0" err="1" smtClean="0">
                <a:solidFill>
                  <a:schemeClr val="bg1"/>
                </a:solidFill>
              </a:rPr>
              <a:t>Nicátor</a:t>
            </a:r>
            <a:r>
              <a:rPr lang="en-US" sz="1200" dirty="0" smtClean="0">
                <a:solidFill>
                  <a:schemeClr val="bg1"/>
                </a:solidFill>
              </a:rPr>
              <a:t> I 311-280 </a:t>
            </a:r>
            <a:r>
              <a:rPr lang="en-US" sz="1200" dirty="0" err="1" smtClean="0">
                <a:solidFill>
                  <a:schemeClr val="bg1"/>
                </a:solidFill>
              </a:rPr>
              <a:t>aC</a:t>
            </a:r>
            <a:r>
              <a:rPr lang="en-US" sz="1200" dirty="0" smtClean="0">
                <a:solidFill>
                  <a:schemeClr val="bg1"/>
                </a:solidFill>
              </a:rPr>
              <a:t> – 11:5</a:t>
            </a:r>
            <a:endParaRPr lang="en-US" sz="1200" dirty="0">
              <a:solidFill>
                <a:schemeClr val="bg1"/>
              </a:solidFill>
            </a:endParaRPr>
          </a:p>
        </p:txBody>
      </p:sp>
      <p:sp>
        <p:nvSpPr>
          <p:cNvPr id="65" name="TextBox 64"/>
          <p:cNvSpPr txBox="1"/>
          <p:nvPr/>
        </p:nvSpPr>
        <p:spPr>
          <a:xfrm>
            <a:off x="4461402" y="5195383"/>
            <a:ext cx="420308" cy="276999"/>
          </a:xfrm>
          <a:prstGeom prst="rect">
            <a:avLst/>
          </a:prstGeom>
          <a:solidFill>
            <a:schemeClr val="tx1"/>
          </a:solidFill>
        </p:spPr>
        <p:txBody>
          <a:bodyPr wrap="none" rtlCol="0">
            <a:spAutoFit/>
          </a:bodyPr>
          <a:lstStyle/>
          <a:p>
            <a:r>
              <a:rPr lang="en-US" sz="1200" dirty="0" smtClean="0">
                <a:solidFill>
                  <a:srgbClr val="FFFF00"/>
                </a:solidFill>
              </a:rPr>
              <a:t>256</a:t>
            </a:r>
            <a:endParaRPr lang="en-US" sz="1200" dirty="0">
              <a:solidFill>
                <a:srgbClr val="FFFF00"/>
              </a:solidFill>
            </a:endParaRPr>
          </a:p>
        </p:txBody>
      </p:sp>
      <p:cxnSp>
        <p:nvCxnSpPr>
          <p:cNvPr id="66" name="Straight Connector 65"/>
          <p:cNvCxnSpPr/>
          <p:nvPr/>
        </p:nvCxnSpPr>
        <p:spPr>
          <a:xfrm>
            <a:off x="4851815" y="3152319"/>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851815" y="3152319"/>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922327" y="3147767"/>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rot="16200000">
            <a:off x="3694222" y="3484040"/>
            <a:ext cx="2760018" cy="276999"/>
          </a:xfrm>
          <a:prstGeom prst="rect">
            <a:avLst/>
          </a:prstGeom>
          <a:solidFill>
            <a:schemeClr val="tx1"/>
          </a:solidFill>
        </p:spPr>
        <p:txBody>
          <a:bodyPr wrap="square" rtlCol="0">
            <a:spAutoFit/>
          </a:bodyPr>
          <a:lstStyle/>
          <a:p>
            <a:r>
              <a:rPr lang="en-US" sz="1200" dirty="0" smtClean="0">
                <a:solidFill>
                  <a:prstClr val="white"/>
                </a:solidFill>
              </a:rPr>
              <a:t>3</a:t>
            </a:r>
            <a:r>
              <a:rPr lang="en-US" sz="1200" baseline="30000" dirty="0" smtClean="0">
                <a:solidFill>
                  <a:prstClr val="white"/>
                </a:solidFill>
              </a:rPr>
              <a:t>ra</a:t>
            </a:r>
            <a:r>
              <a:rPr lang="en-US" sz="1200" dirty="0" smtClean="0">
                <a:solidFill>
                  <a:prstClr val="white"/>
                </a:solidFill>
              </a:rPr>
              <a:t> Guerra </a:t>
            </a:r>
            <a:r>
              <a:rPr lang="en-US" sz="1200" dirty="0" err="1" smtClean="0">
                <a:solidFill>
                  <a:prstClr val="white"/>
                </a:solidFill>
              </a:rPr>
              <a:t>siria</a:t>
            </a:r>
            <a:r>
              <a:rPr lang="en-US" sz="1200" dirty="0" smtClean="0">
                <a:solidFill>
                  <a:prstClr val="white"/>
                </a:solidFill>
              </a:rPr>
              <a:t>   246-241 </a:t>
            </a:r>
            <a:r>
              <a:rPr lang="en-US" sz="1200" dirty="0" err="1" smtClean="0">
                <a:solidFill>
                  <a:prstClr val="white"/>
                </a:solidFill>
              </a:rPr>
              <a:t>aC</a:t>
            </a:r>
            <a:r>
              <a:rPr lang="en-US" sz="1200" dirty="0" smtClean="0">
                <a:solidFill>
                  <a:prstClr val="white"/>
                </a:solidFill>
              </a:rPr>
              <a:t> – 11:7-9</a:t>
            </a:r>
            <a:endParaRPr lang="en-US" sz="1200" dirty="0">
              <a:solidFill>
                <a:prstClr val="white"/>
              </a:solidFill>
            </a:endParaRPr>
          </a:p>
        </p:txBody>
      </p:sp>
      <p:sp>
        <p:nvSpPr>
          <p:cNvPr id="28" name="TextBox 27"/>
          <p:cNvSpPr txBox="1"/>
          <p:nvPr/>
        </p:nvSpPr>
        <p:spPr>
          <a:xfrm>
            <a:off x="5212731" y="5207261"/>
            <a:ext cx="420308" cy="276999"/>
          </a:xfrm>
          <a:prstGeom prst="rect">
            <a:avLst/>
          </a:prstGeom>
          <a:solidFill>
            <a:schemeClr val="tx1"/>
          </a:solidFill>
        </p:spPr>
        <p:txBody>
          <a:bodyPr wrap="none" rtlCol="0">
            <a:spAutoFit/>
          </a:bodyPr>
          <a:lstStyle/>
          <a:p>
            <a:r>
              <a:rPr lang="en-US" sz="1200" dirty="0" smtClean="0">
                <a:solidFill>
                  <a:srgbClr val="FFFF00"/>
                </a:solidFill>
              </a:rPr>
              <a:t>296</a:t>
            </a:r>
            <a:endParaRPr lang="en-US" sz="1200" dirty="0">
              <a:solidFill>
                <a:srgbClr val="FFFF00"/>
              </a:solidFill>
            </a:endParaRPr>
          </a:p>
        </p:txBody>
      </p:sp>
      <p:cxnSp>
        <p:nvCxnSpPr>
          <p:cNvPr id="29" name="Straight Connector 28"/>
          <p:cNvCxnSpPr/>
          <p:nvPr/>
        </p:nvCxnSpPr>
        <p:spPr>
          <a:xfrm>
            <a:off x="5204383" y="3156863"/>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9503347"/>
      </p:ext>
    </p:extLst>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anny Haynes\Pictures\002 Unsplash\photo-1429041966141-44d228a4277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036"/>
          <a:stretch/>
        </p:blipFill>
        <p:spPr bwMode="auto">
          <a:xfrm>
            <a:off x="13" y="1"/>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386258" y="3803803"/>
            <a:ext cx="1107996" cy="523220"/>
          </a:xfrm>
          <a:prstGeom prst="rect">
            <a:avLst/>
          </a:prstGeom>
          <a:solidFill>
            <a:schemeClr val="tx1"/>
          </a:solidFill>
        </p:spPr>
        <p:txBody>
          <a:bodyPr wrap="none" rtlCol="0">
            <a:spAutoFit/>
          </a:bodyPr>
          <a:lstStyle/>
          <a:p>
            <a:r>
              <a:rPr lang="en-US" sz="2800" dirty="0">
                <a:solidFill>
                  <a:srgbClr val="FFFF00"/>
                </a:solidFill>
              </a:rPr>
              <a:t>Daniel</a:t>
            </a:r>
          </a:p>
        </p:txBody>
      </p:sp>
      <p:sp>
        <p:nvSpPr>
          <p:cNvPr id="50" name="TextBox 49"/>
          <p:cNvSpPr txBox="1"/>
          <p:nvPr/>
        </p:nvSpPr>
        <p:spPr>
          <a:xfrm rot="20661328">
            <a:off x="4836682" y="2609706"/>
            <a:ext cx="2218877" cy="369332"/>
          </a:xfrm>
          <a:prstGeom prst="rect">
            <a:avLst/>
          </a:prstGeom>
          <a:noFill/>
        </p:spPr>
        <p:txBody>
          <a:bodyPr wrap="none" rtlCol="0">
            <a:spAutoFit/>
          </a:bodyPr>
          <a:lstStyle/>
          <a:p>
            <a:r>
              <a:rPr lang="en-US" dirty="0">
                <a:solidFill>
                  <a:prstClr val="black"/>
                </a:solidFill>
              </a:rPr>
              <a:t>400+ </a:t>
            </a:r>
            <a:r>
              <a:rPr lang="en-US" dirty="0" err="1" smtClean="0">
                <a:solidFill>
                  <a:prstClr val="black"/>
                </a:solidFill>
              </a:rPr>
              <a:t>Años</a:t>
            </a:r>
            <a:r>
              <a:rPr lang="en-US" dirty="0" smtClean="0">
                <a:solidFill>
                  <a:prstClr val="black"/>
                </a:solidFill>
              </a:rPr>
              <a:t> de </a:t>
            </a:r>
            <a:r>
              <a:rPr lang="en-US" dirty="0" err="1" smtClean="0">
                <a:solidFill>
                  <a:prstClr val="black"/>
                </a:solidFill>
              </a:rPr>
              <a:t>silencio</a:t>
            </a:r>
            <a:endParaRPr lang="en-US" dirty="0">
              <a:solidFill>
                <a:prstClr val="black"/>
              </a:solidFill>
            </a:endParaRPr>
          </a:p>
        </p:txBody>
      </p:sp>
      <p:pic>
        <p:nvPicPr>
          <p:cNvPr id="51" name="Picture 2" descr="O:\Images\Life-Scribes-Scrolls-Reading-Bible History\scroll-ro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258" y="3436821"/>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516844" y="3452508"/>
            <a:ext cx="905825"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11</a:t>
            </a:r>
            <a:endParaRPr lang="en-US" sz="1100" dirty="0">
              <a:solidFill>
                <a:prstClr val="black"/>
              </a:solidFill>
              <a:latin typeface="Arial" panose="020B0604020202020204" pitchFamily="34" charset="0"/>
              <a:cs typeface="Arial" panose="020B0604020202020204" pitchFamily="34" charset="0"/>
            </a:endParaRPr>
          </a:p>
        </p:txBody>
      </p:sp>
      <p:cxnSp>
        <p:nvCxnSpPr>
          <p:cNvPr id="53" name="Straight Connector 52"/>
          <p:cNvCxnSpPr/>
          <p:nvPr/>
        </p:nvCxnSpPr>
        <p:spPr>
          <a:xfrm>
            <a:off x="2494611" y="5486400"/>
            <a:ext cx="493776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442200" y="1797050"/>
            <a:ext cx="6350" cy="368935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4254" y="3803803"/>
            <a:ext cx="463101" cy="807380"/>
          </a:xfrm>
          <a:prstGeom prst="rect">
            <a:avLst/>
          </a:prstGeom>
        </p:spPr>
      </p:pic>
      <p:sp>
        <p:nvSpPr>
          <p:cNvPr id="56" name="TextBox 55"/>
          <p:cNvSpPr txBox="1"/>
          <p:nvPr/>
        </p:nvSpPr>
        <p:spPr>
          <a:xfrm>
            <a:off x="1574359" y="4611183"/>
            <a:ext cx="611065" cy="276999"/>
          </a:xfrm>
          <a:prstGeom prst="rect">
            <a:avLst/>
          </a:prstGeom>
          <a:solidFill>
            <a:schemeClr val="tx1"/>
          </a:solidFill>
        </p:spPr>
        <p:txBody>
          <a:bodyPr wrap="none" rtlCol="0">
            <a:spAutoFit/>
          </a:bodyPr>
          <a:lstStyle/>
          <a:p>
            <a:r>
              <a:rPr lang="en-US" sz="1200" dirty="0" smtClean="0">
                <a:solidFill>
                  <a:schemeClr val="bg1"/>
                </a:solidFill>
              </a:rPr>
              <a:t>536 </a:t>
            </a:r>
            <a:r>
              <a:rPr lang="en-US" sz="1200" dirty="0" err="1" smtClean="0">
                <a:solidFill>
                  <a:schemeClr val="bg1"/>
                </a:solidFill>
              </a:rPr>
              <a:t>aC</a:t>
            </a:r>
            <a:endParaRPr lang="en-US" sz="1200" dirty="0">
              <a:solidFill>
                <a:schemeClr val="bg1"/>
              </a:solidFill>
            </a:endParaRPr>
          </a:p>
        </p:txBody>
      </p:sp>
      <p:cxnSp>
        <p:nvCxnSpPr>
          <p:cNvPr id="57" name="Straight Connector 56"/>
          <p:cNvCxnSpPr/>
          <p:nvPr/>
        </p:nvCxnSpPr>
        <p:spPr>
          <a:xfrm>
            <a:off x="2494611" y="5486400"/>
            <a:ext cx="51206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rot="16200000">
            <a:off x="1676795" y="3801611"/>
            <a:ext cx="2377126" cy="276999"/>
          </a:xfrm>
          <a:prstGeom prst="rect">
            <a:avLst/>
          </a:prstGeom>
          <a:solidFill>
            <a:schemeClr val="tx1"/>
          </a:solidFill>
        </p:spPr>
        <p:txBody>
          <a:bodyPr wrap="none" rtlCol="0">
            <a:spAutoFit/>
          </a:bodyPr>
          <a:lstStyle/>
          <a:p>
            <a:r>
              <a:rPr lang="en-US" sz="1200" dirty="0" err="1" smtClean="0">
                <a:solidFill>
                  <a:schemeClr val="bg1"/>
                </a:solidFill>
              </a:rPr>
              <a:t>Jerjes</a:t>
            </a:r>
            <a:r>
              <a:rPr lang="en-US" sz="1200" dirty="0" smtClean="0">
                <a:solidFill>
                  <a:schemeClr val="bg1"/>
                </a:solidFill>
              </a:rPr>
              <a:t> I invade a </a:t>
            </a:r>
            <a:r>
              <a:rPr lang="en-US" sz="1200" dirty="0" err="1" smtClean="0">
                <a:solidFill>
                  <a:schemeClr val="bg1"/>
                </a:solidFill>
              </a:rPr>
              <a:t>Grecia</a:t>
            </a:r>
            <a:r>
              <a:rPr lang="en-US" sz="1200" dirty="0" smtClean="0">
                <a:solidFill>
                  <a:schemeClr val="bg1"/>
                </a:solidFill>
              </a:rPr>
              <a:t> 480 </a:t>
            </a:r>
            <a:r>
              <a:rPr lang="en-US" sz="1200" dirty="0" err="1" smtClean="0">
                <a:solidFill>
                  <a:schemeClr val="bg1"/>
                </a:solidFill>
              </a:rPr>
              <a:t>aC</a:t>
            </a:r>
            <a:r>
              <a:rPr lang="en-US" sz="1200" dirty="0" smtClean="0">
                <a:solidFill>
                  <a:schemeClr val="bg1"/>
                </a:solidFill>
              </a:rPr>
              <a:t> 11:2</a:t>
            </a:r>
            <a:endParaRPr lang="en-US" sz="1200" dirty="0">
              <a:solidFill>
                <a:schemeClr val="bg1"/>
              </a:solidFill>
            </a:endParaRPr>
          </a:p>
        </p:txBody>
      </p:sp>
      <p:sp>
        <p:nvSpPr>
          <p:cNvPr id="59" name="TextBox 58"/>
          <p:cNvSpPr txBox="1"/>
          <p:nvPr/>
        </p:nvSpPr>
        <p:spPr>
          <a:xfrm>
            <a:off x="2440776" y="5209401"/>
            <a:ext cx="673582" cy="276999"/>
          </a:xfrm>
          <a:prstGeom prst="rect">
            <a:avLst/>
          </a:prstGeom>
          <a:solidFill>
            <a:schemeClr val="tx1"/>
          </a:solidFill>
        </p:spPr>
        <p:txBody>
          <a:bodyPr wrap="none" rtlCol="0">
            <a:spAutoFit/>
          </a:bodyPr>
          <a:lstStyle/>
          <a:p>
            <a:r>
              <a:rPr lang="en-US" sz="1200" dirty="0" smtClean="0">
                <a:solidFill>
                  <a:srgbClr val="FFFF00"/>
                </a:solidFill>
              </a:rPr>
              <a:t>56 </a:t>
            </a:r>
            <a:r>
              <a:rPr lang="en-US" sz="1200" dirty="0" err="1" smtClean="0">
                <a:solidFill>
                  <a:srgbClr val="FFFF00"/>
                </a:solidFill>
              </a:rPr>
              <a:t>años</a:t>
            </a:r>
            <a:endParaRPr lang="en-US" sz="1200" dirty="0">
              <a:solidFill>
                <a:srgbClr val="FFFF00"/>
              </a:solidFill>
            </a:endParaRPr>
          </a:p>
        </p:txBody>
      </p:sp>
      <p:cxnSp>
        <p:nvCxnSpPr>
          <p:cNvPr id="60" name="Straight Connector 59"/>
          <p:cNvCxnSpPr/>
          <p:nvPr/>
        </p:nvCxnSpPr>
        <p:spPr>
          <a:xfrm>
            <a:off x="2991566" y="3124863"/>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rot="16200000">
            <a:off x="2922649" y="3473020"/>
            <a:ext cx="2567434" cy="276999"/>
          </a:xfrm>
          <a:prstGeom prst="rect">
            <a:avLst/>
          </a:prstGeom>
          <a:solidFill>
            <a:schemeClr val="tx1"/>
          </a:solidFill>
        </p:spPr>
        <p:txBody>
          <a:bodyPr wrap="none" rtlCol="0">
            <a:spAutoFit/>
          </a:bodyPr>
          <a:lstStyle/>
          <a:p>
            <a:r>
              <a:rPr lang="en-US" sz="1200" dirty="0" smtClean="0">
                <a:solidFill>
                  <a:prstClr val="white"/>
                </a:solidFill>
              </a:rPr>
              <a:t>Alejandro </a:t>
            </a:r>
            <a:r>
              <a:rPr lang="en-US" sz="1200" dirty="0" err="1" smtClean="0">
                <a:solidFill>
                  <a:prstClr val="white"/>
                </a:solidFill>
              </a:rPr>
              <a:t>Magno</a:t>
            </a:r>
            <a:r>
              <a:rPr lang="en-US" sz="1200" dirty="0" smtClean="0">
                <a:solidFill>
                  <a:prstClr val="white"/>
                </a:solidFill>
              </a:rPr>
              <a:t> 336-323 </a:t>
            </a:r>
            <a:r>
              <a:rPr lang="en-US" sz="1200" dirty="0" err="1">
                <a:solidFill>
                  <a:prstClr val="white"/>
                </a:solidFill>
              </a:rPr>
              <a:t>a</a:t>
            </a:r>
            <a:r>
              <a:rPr lang="en-US" sz="1200" dirty="0" err="1" smtClean="0">
                <a:solidFill>
                  <a:prstClr val="white"/>
                </a:solidFill>
              </a:rPr>
              <a:t>C</a:t>
            </a:r>
            <a:r>
              <a:rPr lang="en-US" sz="1200" dirty="0" smtClean="0">
                <a:solidFill>
                  <a:prstClr val="white"/>
                </a:solidFill>
              </a:rPr>
              <a:t> – 11:3-4</a:t>
            </a:r>
            <a:endParaRPr lang="en-US" sz="1200" dirty="0">
              <a:solidFill>
                <a:prstClr val="white"/>
              </a:solidFill>
            </a:endParaRPr>
          </a:p>
        </p:txBody>
      </p:sp>
      <p:cxnSp>
        <p:nvCxnSpPr>
          <p:cNvPr id="62" name="Straight Connector 61"/>
          <p:cNvCxnSpPr/>
          <p:nvPr/>
        </p:nvCxnSpPr>
        <p:spPr>
          <a:xfrm>
            <a:off x="4344567" y="3150047"/>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3709502" y="5201449"/>
            <a:ext cx="752129" cy="276999"/>
          </a:xfrm>
          <a:prstGeom prst="rect">
            <a:avLst/>
          </a:prstGeom>
          <a:solidFill>
            <a:schemeClr val="tx1"/>
          </a:solidFill>
        </p:spPr>
        <p:txBody>
          <a:bodyPr wrap="none" rtlCol="0">
            <a:spAutoFit/>
          </a:bodyPr>
          <a:lstStyle/>
          <a:p>
            <a:r>
              <a:rPr lang="en-US" sz="1200" dirty="0" smtClean="0">
                <a:solidFill>
                  <a:srgbClr val="FFFF00"/>
                </a:solidFill>
              </a:rPr>
              <a:t>200 </a:t>
            </a:r>
            <a:r>
              <a:rPr lang="en-US" sz="1200" dirty="0" err="1" smtClean="0">
                <a:solidFill>
                  <a:srgbClr val="FFFF00"/>
                </a:solidFill>
              </a:rPr>
              <a:t>años</a:t>
            </a:r>
            <a:endParaRPr lang="en-US" sz="1200" dirty="0">
              <a:solidFill>
                <a:srgbClr val="FFFF00"/>
              </a:solidFill>
            </a:endParaRPr>
          </a:p>
        </p:txBody>
      </p:sp>
      <p:sp>
        <p:nvSpPr>
          <p:cNvPr id="64" name="Rectangle 63"/>
          <p:cNvSpPr/>
          <p:nvPr/>
        </p:nvSpPr>
        <p:spPr>
          <a:xfrm rot="16200000">
            <a:off x="3330108" y="3480954"/>
            <a:ext cx="2760018" cy="276999"/>
          </a:xfrm>
          <a:prstGeom prst="rect">
            <a:avLst/>
          </a:prstGeom>
          <a:solidFill>
            <a:schemeClr val="tx1"/>
          </a:solidFill>
        </p:spPr>
        <p:txBody>
          <a:bodyPr wrap="square" rtlCol="0">
            <a:spAutoFit/>
          </a:bodyPr>
          <a:lstStyle/>
          <a:p>
            <a:r>
              <a:rPr lang="en-US" sz="1200" dirty="0" smtClean="0">
                <a:solidFill>
                  <a:schemeClr val="bg1"/>
                </a:solidFill>
              </a:rPr>
              <a:t>Seleuco </a:t>
            </a:r>
            <a:r>
              <a:rPr lang="en-US" sz="1200" dirty="0" err="1" smtClean="0">
                <a:solidFill>
                  <a:schemeClr val="bg1"/>
                </a:solidFill>
              </a:rPr>
              <a:t>Nicátor</a:t>
            </a:r>
            <a:r>
              <a:rPr lang="en-US" sz="1200" dirty="0" smtClean="0">
                <a:solidFill>
                  <a:schemeClr val="bg1"/>
                </a:solidFill>
              </a:rPr>
              <a:t> I 311-280 </a:t>
            </a:r>
            <a:r>
              <a:rPr lang="en-US" sz="1200" dirty="0" err="1" smtClean="0">
                <a:solidFill>
                  <a:schemeClr val="bg1"/>
                </a:solidFill>
              </a:rPr>
              <a:t>aC</a:t>
            </a:r>
            <a:r>
              <a:rPr lang="en-US" sz="1200" dirty="0" smtClean="0">
                <a:solidFill>
                  <a:schemeClr val="bg1"/>
                </a:solidFill>
              </a:rPr>
              <a:t> – 11:5</a:t>
            </a:r>
            <a:endParaRPr lang="en-US" sz="1200" dirty="0">
              <a:solidFill>
                <a:schemeClr val="bg1"/>
              </a:solidFill>
            </a:endParaRPr>
          </a:p>
        </p:txBody>
      </p:sp>
      <p:sp>
        <p:nvSpPr>
          <p:cNvPr id="65" name="TextBox 64"/>
          <p:cNvSpPr txBox="1"/>
          <p:nvPr/>
        </p:nvSpPr>
        <p:spPr>
          <a:xfrm>
            <a:off x="4461402" y="5195383"/>
            <a:ext cx="420308" cy="276999"/>
          </a:xfrm>
          <a:prstGeom prst="rect">
            <a:avLst/>
          </a:prstGeom>
          <a:solidFill>
            <a:schemeClr val="tx1"/>
          </a:solidFill>
        </p:spPr>
        <p:txBody>
          <a:bodyPr wrap="none" rtlCol="0">
            <a:spAutoFit/>
          </a:bodyPr>
          <a:lstStyle/>
          <a:p>
            <a:r>
              <a:rPr lang="en-US" sz="1200" dirty="0" smtClean="0">
                <a:solidFill>
                  <a:srgbClr val="FFFF00"/>
                </a:solidFill>
              </a:rPr>
              <a:t>256</a:t>
            </a:r>
            <a:endParaRPr lang="en-US" sz="1200" dirty="0">
              <a:solidFill>
                <a:srgbClr val="FFFF00"/>
              </a:solidFill>
            </a:endParaRPr>
          </a:p>
        </p:txBody>
      </p:sp>
      <p:cxnSp>
        <p:nvCxnSpPr>
          <p:cNvPr id="66" name="Straight Connector 65"/>
          <p:cNvCxnSpPr/>
          <p:nvPr/>
        </p:nvCxnSpPr>
        <p:spPr>
          <a:xfrm>
            <a:off x="4851815" y="3152319"/>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851815" y="3152319"/>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922327" y="3147767"/>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rot="16200000">
            <a:off x="3694222" y="3484040"/>
            <a:ext cx="2760018" cy="276999"/>
          </a:xfrm>
          <a:prstGeom prst="rect">
            <a:avLst/>
          </a:prstGeom>
          <a:solidFill>
            <a:schemeClr val="tx1"/>
          </a:solidFill>
        </p:spPr>
        <p:txBody>
          <a:bodyPr wrap="square" rtlCol="0">
            <a:spAutoFit/>
          </a:bodyPr>
          <a:lstStyle/>
          <a:p>
            <a:r>
              <a:rPr lang="en-US" sz="1200" dirty="0" smtClean="0">
                <a:solidFill>
                  <a:prstClr val="white"/>
                </a:solidFill>
              </a:rPr>
              <a:t>3</a:t>
            </a:r>
            <a:r>
              <a:rPr lang="en-US" sz="1200" baseline="30000" dirty="0" smtClean="0">
                <a:solidFill>
                  <a:prstClr val="white"/>
                </a:solidFill>
              </a:rPr>
              <a:t>ra</a:t>
            </a:r>
            <a:r>
              <a:rPr lang="en-US" sz="1200" dirty="0" smtClean="0">
                <a:solidFill>
                  <a:prstClr val="white"/>
                </a:solidFill>
              </a:rPr>
              <a:t> Guerra </a:t>
            </a:r>
            <a:r>
              <a:rPr lang="en-US" sz="1200" dirty="0" err="1" smtClean="0">
                <a:solidFill>
                  <a:prstClr val="white"/>
                </a:solidFill>
              </a:rPr>
              <a:t>siria</a:t>
            </a:r>
            <a:r>
              <a:rPr lang="en-US" sz="1200" dirty="0" smtClean="0">
                <a:solidFill>
                  <a:prstClr val="white"/>
                </a:solidFill>
              </a:rPr>
              <a:t>   246-241 </a:t>
            </a:r>
            <a:r>
              <a:rPr lang="en-US" sz="1200" dirty="0" err="1" smtClean="0">
                <a:solidFill>
                  <a:prstClr val="white"/>
                </a:solidFill>
              </a:rPr>
              <a:t>aC</a:t>
            </a:r>
            <a:r>
              <a:rPr lang="en-US" sz="1200" dirty="0" smtClean="0">
                <a:solidFill>
                  <a:prstClr val="white"/>
                </a:solidFill>
              </a:rPr>
              <a:t> – 11:7-9</a:t>
            </a:r>
            <a:endParaRPr lang="en-US" sz="1200" dirty="0">
              <a:solidFill>
                <a:prstClr val="white"/>
              </a:solidFill>
            </a:endParaRPr>
          </a:p>
        </p:txBody>
      </p:sp>
      <p:cxnSp>
        <p:nvCxnSpPr>
          <p:cNvPr id="29" name="Straight Connector 28"/>
          <p:cNvCxnSpPr/>
          <p:nvPr/>
        </p:nvCxnSpPr>
        <p:spPr>
          <a:xfrm>
            <a:off x="5204383" y="3156863"/>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421653" y="5181731"/>
            <a:ext cx="420308" cy="276999"/>
          </a:xfrm>
          <a:prstGeom prst="rect">
            <a:avLst/>
          </a:prstGeom>
          <a:solidFill>
            <a:schemeClr val="tx1"/>
          </a:solidFill>
        </p:spPr>
        <p:txBody>
          <a:bodyPr wrap="none" rtlCol="0">
            <a:spAutoFit/>
          </a:bodyPr>
          <a:lstStyle/>
          <a:p>
            <a:r>
              <a:rPr lang="en-US" sz="1200" dirty="0" smtClean="0">
                <a:solidFill>
                  <a:srgbClr val="FFFF00"/>
                </a:solidFill>
              </a:rPr>
              <a:t>319</a:t>
            </a:r>
            <a:endParaRPr lang="en-US" sz="1200" dirty="0">
              <a:solidFill>
                <a:srgbClr val="FFFF00"/>
              </a:solidFill>
            </a:endParaRPr>
          </a:p>
        </p:txBody>
      </p:sp>
      <p:cxnSp>
        <p:nvCxnSpPr>
          <p:cNvPr id="31" name="Straight Connector 30"/>
          <p:cNvCxnSpPr/>
          <p:nvPr/>
        </p:nvCxnSpPr>
        <p:spPr>
          <a:xfrm>
            <a:off x="5415303" y="3148333"/>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rot="16200000">
            <a:off x="4189539" y="3506193"/>
            <a:ext cx="2760018" cy="276999"/>
          </a:xfrm>
          <a:prstGeom prst="rect">
            <a:avLst/>
          </a:prstGeom>
          <a:solidFill>
            <a:schemeClr val="tx1"/>
          </a:solidFill>
        </p:spPr>
        <p:txBody>
          <a:bodyPr wrap="square" rtlCol="0">
            <a:spAutoFit/>
          </a:bodyPr>
          <a:lstStyle/>
          <a:p>
            <a:r>
              <a:rPr lang="en-US" sz="1200" dirty="0" err="1" smtClean="0">
                <a:solidFill>
                  <a:prstClr val="white"/>
                </a:solidFill>
              </a:rPr>
              <a:t>Batalla</a:t>
            </a:r>
            <a:r>
              <a:rPr lang="en-US" sz="1200" dirty="0" smtClean="0">
                <a:solidFill>
                  <a:prstClr val="white"/>
                </a:solidFill>
              </a:rPr>
              <a:t> de </a:t>
            </a:r>
            <a:r>
              <a:rPr lang="en-US" sz="1200" dirty="0" err="1" smtClean="0">
                <a:solidFill>
                  <a:prstClr val="white"/>
                </a:solidFill>
              </a:rPr>
              <a:t>Rafia</a:t>
            </a:r>
            <a:r>
              <a:rPr lang="en-US" sz="1200" dirty="0" smtClean="0">
                <a:solidFill>
                  <a:prstClr val="white"/>
                </a:solidFill>
              </a:rPr>
              <a:t>  217 </a:t>
            </a:r>
            <a:r>
              <a:rPr lang="en-US" sz="1200" dirty="0" err="1" smtClean="0">
                <a:solidFill>
                  <a:prstClr val="white"/>
                </a:solidFill>
              </a:rPr>
              <a:t>aC</a:t>
            </a:r>
            <a:r>
              <a:rPr lang="en-US" sz="1200" dirty="0" smtClean="0">
                <a:solidFill>
                  <a:prstClr val="white"/>
                </a:solidFill>
              </a:rPr>
              <a:t> – 11:10-14</a:t>
            </a:r>
            <a:endParaRPr lang="en-US" sz="1200" dirty="0">
              <a:solidFill>
                <a:prstClr val="white"/>
              </a:solidFill>
            </a:endParaRPr>
          </a:p>
        </p:txBody>
      </p:sp>
    </p:spTree>
    <p:extLst>
      <p:ext uri="{BB962C8B-B14F-4D97-AF65-F5344CB8AC3E}">
        <p14:creationId xmlns:p14="http://schemas.microsoft.com/office/powerpoint/2010/main" val="1779253138"/>
      </p:ext>
    </p:extLst>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anny Haynes\Pictures\002 Unsplash\photo-1429041966141-44d228a4277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036"/>
          <a:stretch/>
        </p:blipFill>
        <p:spPr bwMode="auto">
          <a:xfrm>
            <a:off x="13" y="1"/>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386258" y="3803803"/>
            <a:ext cx="1107996" cy="523220"/>
          </a:xfrm>
          <a:prstGeom prst="rect">
            <a:avLst/>
          </a:prstGeom>
          <a:solidFill>
            <a:schemeClr val="tx1"/>
          </a:solidFill>
        </p:spPr>
        <p:txBody>
          <a:bodyPr wrap="none" rtlCol="0">
            <a:spAutoFit/>
          </a:bodyPr>
          <a:lstStyle/>
          <a:p>
            <a:r>
              <a:rPr lang="en-US" sz="2800" dirty="0">
                <a:solidFill>
                  <a:srgbClr val="FFFF00"/>
                </a:solidFill>
              </a:rPr>
              <a:t>Daniel</a:t>
            </a:r>
          </a:p>
        </p:txBody>
      </p:sp>
      <p:sp>
        <p:nvSpPr>
          <p:cNvPr id="50" name="TextBox 49"/>
          <p:cNvSpPr txBox="1"/>
          <p:nvPr/>
        </p:nvSpPr>
        <p:spPr>
          <a:xfrm rot="20661328">
            <a:off x="4836682" y="2609706"/>
            <a:ext cx="2218877" cy="369332"/>
          </a:xfrm>
          <a:prstGeom prst="rect">
            <a:avLst/>
          </a:prstGeom>
          <a:noFill/>
        </p:spPr>
        <p:txBody>
          <a:bodyPr wrap="none" rtlCol="0">
            <a:spAutoFit/>
          </a:bodyPr>
          <a:lstStyle/>
          <a:p>
            <a:r>
              <a:rPr lang="en-US" dirty="0">
                <a:solidFill>
                  <a:prstClr val="black"/>
                </a:solidFill>
              </a:rPr>
              <a:t>400+ </a:t>
            </a:r>
            <a:r>
              <a:rPr lang="en-US" dirty="0" err="1" smtClean="0">
                <a:solidFill>
                  <a:prstClr val="black"/>
                </a:solidFill>
              </a:rPr>
              <a:t>Años</a:t>
            </a:r>
            <a:r>
              <a:rPr lang="en-US" dirty="0" smtClean="0">
                <a:solidFill>
                  <a:prstClr val="black"/>
                </a:solidFill>
              </a:rPr>
              <a:t> de </a:t>
            </a:r>
            <a:r>
              <a:rPr lang="en-US" dirty="0" err="1" smtClean="0">
                <a:solidFill>
                  <a:prstClr val="black"/>
                </a:solidFill>
              </a:rPr>
              <a:t>silencio</a:t>
            </a:r>
            <a:endParaRPr lang="en-US" dirty="0">
              <a:solidFill>
                <a:prstClr val="black"/>
              </a:solidFill>
            </a:endParaRPr>
          </a:p>
        </p:txBody>
      </p:sp>
      <p:pic>
        <p:nvPicPr>
          <p:cNvPr id="51" name="Picture 2" descr="O:\Images\Life-Scribes-Scrolls-Reading-Bible History\scroll-ro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258" y="3436821"/>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516844" y="3452508"/>
            <a:ext cx="905825"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11</a:t>
            </a:r>
            <a:endParaRPr lang="en-US" sz="1100" dirty="0">
              <a:solidFill>
                <a:prstClr val="black"/>
              </a:solidFill>
              <a:latin typeface="Arial" panose="020B0604020202020204" pitchFamily="34" charset="0"/>
              <a:cs typeface="Arial" panose="020B0604020202020204" pitchFamily="34" charset="0"/>
            </a:endParaRPr>
          </a:p>
        </p:txBody>
      </p:sp>
      <p:cxnSp>
        <p:nvCxnSpPr>
          <p:cNvPr id="53" name="Straight Connector 52"/>
          <p:cNvCxnSpPr/>
          <p:nvPr/>
        </p:nvCxnSpPr>
        <p:spPr>
          <a:xfrm>
            <a:off x="2494611" y="5486400"/>
            <a:ext cx="493776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442200" y="1797050"/>
            <a:ext cx="6350" cy="368935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4254" y="3803803"/>
            <a:ext cx="463101" cy="807380"/>
          </a:xfrm>
          <a:prstGeom prst="rect">
            <a:avLst/>
          </a:prstGeom>
        </p:spPr>
      </p:pic>
      <p:sp>
        <p:nvSpPr>
          <p:cNvPr id="56" name="TextBox 55"/>
          <p:cNvSpPr txBox="1"/>
          <p:nvPr/>
        </p:nvSpPr>
        <p:spPr>
          <a:xfrm>
            <a:off x="1574359" y="4611183"/>
            <a:ext cx="611065" cy="276999"/>
          </a:xfrm>
          <a:prstGeom prst="rect">
            <a:avLst/>
          </a:prstGeom>
          <a:solidFill>
            <a:schemeClr val="tx1"/>
          </a:solidFill>
        </p:spPr>
        <p:txBody>
          <a:bodyPr wrap="none" rtlCol="0">
            <a:spAutoFit/>
          </a:bodyPr>
          <a:lstStyle/>
          <a:p>
            <a:r>
              <a:rPr lang="en-US" sz="1200" dirty="0" smtClean="0">
                <a:solidFill>
                  <a:schemeClr val="bg1"/>
                </a:solidFill>
              </a:rPr>
              <a:t>536 </a:t>
            </a:r>
            <a:r>
              <a:rPr lang="en-US" sz="1200" dirty="0" err="1" smtClean="0">
                <a:solidFill>
                  <a:schemeClr val="bg1"/>
                </a:solidFill>
              </a:rPr>
              <a:t>aC</a:t>
            </a:r>
            <a:endParaRPr lang="en-US" sz="1200" dirty="0">
              <a:solidFill>
                <a:schemeClr val="bg1"/>
              </a:solidFill>
            </a:endParaRPr>
          </a:p>
        </p:txBody>
      </p:sp>
      <p:cxnSp>
        <p:nvCxnSpPr>
          <p:cNvPr id="57" name="Straight Connector 56"/>
          <p:cNvCxnSpPr/>
          <p:nvPr/>
        </p:nvCxnSpPr>
        <p:spPr>
          <a:xfrm>
            <a:off x="2494611" y="5486400"/>
            <a:ext cx="51206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rot="16200000">
            <a:off x="1676795" y="3801611"/>
            <a:ext cx="2377126" cy="276999"/>
          </a:xfrm>
          <a:prstGeom prst="rect">
            <a:avLst/>
          </a:prstGeom>
          <a:solidFill>
            <a:schemeClr val="tx1"/>
          </a:solidFill>
        </p:spPr>
        <p:txBody>
          <a:bodyPr wrap="none" rtlCol="0">
            <a:spAutoFit/>
          </a:bodyPr>
          <a:lstStyle/>
          <a:p>
            <a:r>
              <a:rPr lang="en-US" sz="1200" dirty="0" err="1" smtClean="0">
                <a:solidFill>
                  <a:schemeClr val="bg1"/>
                </a:solidFill>
              </a:rPr>
              <a:t>Jerjes</a:t>
            </a:r>
            <a:r>
              <a:rPr lang="en-US" sz="1200" dirty="0" smtClean="0">
                <a:solidFill>
                  <a:schemeClr val="bg1"/>
                </a:solidFill>
              </a:rPr>
              <a:t> I invade a </a:t>
            </a:r>
            <a:r>
              <a:rPr lang="en-US" sz="1200" dirty="0" err="1" smtClean="0">
                <a:solidFill>
                  <a:schemeClr val="bg1"/>
                </a:solidFill>
              </a:rPr>
              <a:t>Grecia</a:t>
            </a:r>
            <a:r>
              <a:rPr lang="en-US" sz="1200" dirty="0" smtClean="0">
                <a:solidFill>
                  <a:schemeClr val="bg1"/>
                </a:solidFill>
              </a:rPr>
              <a:t> 480 </a:t>
            </a:r>
            <a:r>
              <a:rPr lang="en-US" sz="1200" dirty="0" err="1" smtClean="0">
                <a:solidFill>
                  <a:schemeClr val="bg1"/>
                </a:solidFill>
              </a:rPr>
              <a:t>aC</a:t>
            </a:r>
            <a:r>
              <a:rPr lang="en-US" sz="1200" dirty="0" smtClean="0">
                <a:solidFill>
                  <a:schemeClr val="bg1"/>
                </a:solidFill>
              </a:rPr>
              <a:t> 11:2</a:t>
            </a:r>
            <a:endParaRPr lang="en-US" sz="1200" dirty="0">
              <a:solidFill>
                <a:schemeClr val="bg1"/>
              </a:solidFill>
            </a:endParaRPr>
          </a:p>
        </p:txBody>
      </p:sp>
      <p:sp>
        <p:nvSpPr>
          <p:cNvPr id="59" name="TextBox 58"/>
          <p:cNvSpPr txBox="1"/>
          <p:nvPr/>
        </p:nvSpPr>
        <p:spPr>
          <a:xfrm>
            <a:off x="2440776" y="5209401"/>
            <a:ext cx="673582" cy="276999"/>
          </a:xfrm>
          <a:prstGeom prst="rect">
            <a:avLst/>
          </a:prstGeom>
          <a:solidFill>
            <a:schemeClr val="tx1"/>
          </a:solidFill>
        </p:spPr>
        <p:txBody>
          <a:bodyPr wrap="none" rtlCol="0">
            <a:spAutoFit/>
          </a:bodyPr>
          <a:lstStyle/>
          <a:p>
            <a:r>
              <a:rPr lang="en-US" sz="1200" dirty="0" smtClean="0">
                <a:solidFill>
                  <a:srgbClr val="FFFF00"/>
                </a:solidFill>
              </a:rPr>
              <a:t>56 </a:t>
            </a:r>
            <a:r>
              <a:rPr lang="en-US" sz="1200" dirty="0" err="1" smtClean="0">
                <a:solidFill>
                  <a:srgbClr val="FFFF00"/>
                </a:solidFill>
              </a:rPr>
              <a:t>años</a:t>
            </a:r>
            <a:endParaRPr lang="en-US" sz="1200" dirty="0">
              <a:solidFill>
                <a:srgbClr val="FFFF00"/>
              </a:solidFill>
            </a:endParaRPr>
          </a:p>
        </p:txBody>
      </p:sp>
      <p:cxnSp>
        <p:nvCxnSpPr>
          <p:cNvPr id="60" name="Straight Connector 59"/>
          <p:cNvCxnSpPr/>
          <p:nvPr/>
        </p:nvCxnSpPr>
        <p:spPr>
          <a:xfrm>
            <a:off x="2991566" y="3124863"/>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rot="16200000">
            <a:off x="2922649" y="3473020"/>
            <a:ext cx="2567434" cy="276999"/>
          </a:xfrm>
          <a:prstGeom prst="rect">
            <a:avLst/>
          </a:prstGeom>
          <a:solidFill>
            <a:schemeClr val="tx1"/>
          </a:solidFill>
        </p:spPr>
        <p:txBody>
          <a:bodyPr wrap="none" rtlCol="0">
            <a:spAutoFit/>
          </a:bodyPr>
          <a:lstStyle/>
          <a:p>
            <a:r>
              <a:rPr lang="en-US" sz="1200" dirty="0" smtClean="0">
                <a:solidFill>
                  <a:prstClr val="white"/>
                </a:solidFill>
              </a:rPr>
              <a:t>Alejandro </a:t>
            </a:r>
            <a:r>
              <a:rPr lang="en-US" sz="1200" dirty="0" err="1" smtClean="0">
                <a:solidFill>
                  <a:prstClr val="white"/>
                </a:solidFill>
              </a:rPr>
              <a:t>Magno</a:t>
            </a:r>
            <a:r>
              <a:rPr lang="en-US" sz="1200" dirty="0" smtClean="0">
                <a:solidFill>
                  <a:prstClr val="white"/>
                </a:solidFill>
              </a:rPr>
              <a:t> 336-323 </a:t>
            </a:r>
            <a:r>
              <a:rPr lang="en-US" sz="1200" dirty="0" err="1">
                <a:solidFill>
                  <a:prstClr val="white"/>
                </a:solidFill>
              </a:rPr>
              <a:t>a</a:t>
            </a:r>
            <a:r>
              <a:rPr lang="en-US" sz="1200" dirty="0" err="1" smtClean="0">
                <a:solidFill>
                  <a:prstClr val="white"/>
                </a:solidFill>
              </a:rPr>
              <a:t>C</a:t>
            </a:r>
            <a:r>
              <a:rPr lang="en-US" sz="1200" dirty="0" smtClean="0">
                <a:solidFill>
                  <a:prstClr val="white"/>
                </a:solidFill>
              </a:rPr>
              <a:t> – 11:3-4</a:t>
            </a:r>
            <a:endParaRPr lang="en-US" sz="1200" dirty="0">
              <a:solidFill>
                <a:prstClr val="white"/>
              </a:solidFill>
            </a:endParaRPr>
          </a:p>
        </p:txBody>
      </p:sp>
      <p:cxnSp>
        <p:nvCxnSpPr>
          <p:cNvPr id="62" name="Straight Connector 61"/>
          <p:cNvCxnSpPr/>
          <p:nvPr/>
        </p:nvCxnSpPr>
        <p:spPr>
          <a:xfrm>
            <a:off x="4344567" y="3150047"/>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3709502" y="5201449"/>
            <a:ext cx="752129" cy="276999"/>
          </a:xfrm>
          <a:prstGeom prst="rect">
            <a:avLst/>
          </a:prstGeom>
          <a:solidFill>
            <a:schemeClr val="tx1"/>
          </a:solidFill>
        </p:spPr>
        <p:txBody>
          <a:bodyPr wrap="none" rtlCol="0">
            <a:spAutoFit/>
          </a:bodyPr>
          <a:lstStyle/>
          <a:p>
            <a:r>
              <a:rPr lang="en-US" sz="1200" dirty="0" smtClean="0">
                <a:solidFill>
                  <a:srgbClr val="FFFF00"/>
                </a:solidFill>
              </a:rPr>
              <a:t>200 </a:t>
            </a:r>
            <a:r>
              <a:rPr lang="en-US" sz="1200" dirty="0" err="1" smtClean="0">
                <a:solidFill>
                  <a:srgbClr val="FFFF00"/>
                </a:solidFill>
              </a:rPr>
              <a:t>años</a:t>
            </a:r>
            <a:endParaRPr lang="en-US" sz="1200" dirty="0">
              <a:solidFill>
                <a:srgbClr val="FFFF00"/>
              </a:solidFill>
            </a:endParaRPr>
          </a:p>
        </p:txBody>
      </p:sp>
      <p:sp>
        <p:nvSpPr>
          <p:cNvPr id="64" name="Rectangle 63"/>
          <p:cNvSpPr/>
          <p:nvPr/>
        </p:nvSpPr>
        <p:spPr>
          <a:xfrm rot="16200000">
            <a:off x="3330108" y="3480954"/>
            <a:ext cx="2760018" cy="276999"/>
          </a:xfrm>
          <a:prstGeom prst="rect">
            <a:avLst/>
          </a:prstGeom>
          <a:solidFill>
            <a:schemeClr val="tx1"/>
          </a:solidFill>
        </p:spPr>
        <p:txBody>
          <a:bodyPr wrap="square" rtlCol="0">
            <a:spAutoFit/>
          </a:bodyPr>
          <a:lstStyle/>
          <a:p>
            <a:r>
              <a:rPr lang="en-US" sz="1200" dirty="0" smtClean="0">
                <a:solidFill>
                  <a:schemeClr val="bg1"/>
                </a:solidFill>
              </a:rPr>
              <a:t>Seleuco </a:t>
            </a:r>
            <a:r>
              <a:rPr lang="en-US" sz="1200" dirty="0" err="1" smtClean="0">
                <a:solidFill>
                  <a:schemeClr val="bg1"/>
                </a:solidFill>
              </a:rPr>
              <a:t>Nicátor</a:t>
            </a:r>
            <a:r>
              <a:rPr lang="en-US" sz="1200" dirty="0" smtClean="0">
                <a:solidFill>
                  <a:schemeClr val="bg1"/>
                </a:solidFill>
              </a:rPr>
              <a:t> I 311-280 </a:t>
            </a:r>
            <a:r>
              <a:rPr lang="en-US" sz="1200" dirty="0" err="1" smtClean="0">
                <a:solidFill>
                  <a:schemeClr val="bg1"/>
                </a:solidFill>
              </a:rPr>
              <a:t>aC</a:t>
            </a:r>
            <a:r>
              <a:rPr lang="en-US" sz="1200" dirty="0" smtClean="0">
                <a:solidFill>
                  <a:schemeClr val="bg1"/>
                </a:solidFill>
              </a:rPr>
              <a:t> – 11:5</a:t>
            </a:r>
            <a:endParaRPr lang="en-US" sz="1200" dirty="0">
              <a:solidFill>
                <a:schemeClr val="bg1"/>
              </a:solidFill>
            </a:endParaRPr>
          </a:p>
        </p:txBody>
      </p:sp>
      <p:sp>
        <p:nvSpPr>
          <p:cNvPr id="65" name="TextBox 64"/>
          <p:cNvSpPr txBox="1"/>
          <p:nvPr/>
        </p:nvSpPr>
        <p:spPr>
          <a:xfrm>
            <a:off x="4461402" y="5195383"/>
            <a:ext cx="420308" cy="276999"/>
          </a:xfrm>
          <a:prstGeom prst="rect">
            <a:avLst/>
          </a:prstGeom>
          <a:solidFill>
            <a:schemeClr val="tx1"/>
          </a:solidFill>
        </p:spPr>
        <p:txBody>
          <a:bodyPr wrap="none" rtlCol="0">
            <a:spAutoFit/>
          </a:bodyPr>
          <a:lstStyle/>
          <a:p>
            <a:r>
              <a:rPr lang="en-US" sz="1200" dirty="0" smtClean="0">
                <a:solidFill>
                  <a:srgbClr val="FFFF00"/>
                </a:solidFill>
              </a:rPr>
              <a:t>256</a:t>
            </a:r>
            <a:endParaRPr lang="en-US" sz="1200" dirty="0">
              <a:solidFill>
                <a:srgbClr val="FFFF00"/>
              </a:solidFill>
            </a:endParaRPr>
          </a:p>
        </p:txBody>
      </p:sp>
      <p:cxnSp>
        <p:nvCxnSpPr>
          <p:cNvPr id="66" name="Straight Connector 65"/>
          <p:cNvCxnSpPr/>
          <p:nvPr/>
        </p:nvCxnSpPr>
        <p:spPr>
          <a:xfrm>
            <a:off x="4851815" y="3152319"/>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851815" y="3152319"/>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922327" y="3147767"/>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rot="16200000">
            <a:off x="3694222" y="3484040"/>
            <a:ext cx="2760018" cy="276999"/>
          </a:xfrm>
          <a:prstGeom prst="rect">
            <a:avLst/>
          </a:prstGeom>
          <a:solidFill>
            <a:schemeClr val="tx1"/>
          </a:solidFill>
        </p:spPr>
        <p:txBody>
          <a:bodyPr wrap="square" rtlCol="0">
            <a:spAutoFit/>
          </a:bodyPr>
          <a:lstStyle/>
          <a:p>
            <a:r>
              <a:rPr lang="en-US" sz="1200" dirty="0" smtClean="0">
                <a:solidFill>
                  <a:prstClr val="white"/>
                </a:solidFill>
              </a:rPr>
              <a:t>3</a:t>
            </a:r>
            <a:r>
              <a:rPr lang="en-US" sz="1200" baseline="30000" dirty="0" smtClean="0">
                <a:solidFill>
                  <a:prstClr val="white"/>
                </a:solidFill>
              </a:rPr>
              <a:t>ra</a:t>
            </a:r>
            <a:r>
              <a:rPr lang="en-US" sz="1200" dirty="0" smtClean="0">
                <a:solidFill>
                  <a:prstClr val="white"/>
                </a:solidFill>
              </a:rPr>
              <a:t> Guerra </a:t>
            </a:r>
            <a:r>
              <a:rPr lang="en-US" sz="1200" dirty="0" err="1" smtClean="0">
                <a:solidFill>
                  <a:prstClr val="white"/>
                </a:solidFill>
              </a:rPr>
              <a:t>siria</a:t>
            </a:r>
            <a:r>
              <a:rPr lang="en-US" sz="1200" dirty="0" smtClean="0">
                <a:solidFill>
                  <a:prstClr val="white"/>
                </a:solidFill>
              </a:rPr>
              <a:t>   246-241 </a:t>
            </a:r>
            <a:r>
              <a:rPr lang="en-US" sz="1200" dirty="0" err="1" smtClean="0">
                <a:solidFill>
                  <a:prstClr val="white"/>
                </a:solidFill>
              </a:rPr>
              <a:t>aC</a:t>
            </a:r>
            <a:r>
              <a:rPr lang="en-US" sz="1200" dirty="0" smtClean="0">
                <a:solidFill>
                  <a:prstClr val="white"/>
                </a:solidFill>
              </a:rPr>
              <a:t> – 11:7-9</a:t>
            </a:r>
            <a:endParaRPr lang="en-US" sz="1200" dirty="0">
              <a:solidFill>
                <a:prstClr val="white"/>
              </a:solidFill>
            </a:endParaRPr>
          </a:p>
        </p:txBody>
      </p:sp>
      <p:cxnSp>
        <p:nvCxnSpPr>
          <p:cNvPr id="29" name="Straight Connector 28"/>
          <p:cNvCxnSpPr/>
          <p:nvPr/>
        </p:nvCxnSpPr>
        <p:spPr>
          <a:xfrm>
            <a:off x="5204383" y="3156863"/>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374391" y="3156862"/>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rot="16200000">
            <a:off x="4122681" y="3506193"/>
            <a:ext cx="2760018" cy="276999"/>
          </a:xfrm>
          <a:prstGeom prst="rect">
            <a:avLst/>
          </a:prstGeom>
          <a:solidFill>
            <a:schemeClr val="tx1"/>
          </a:solidFill>
        </p:spPr>
        <p:txBody>
          <a:bodyPr wrap="square" rtlCol="0">
            <a:spAutoFit/>
          </a:bodyPr>
          <a:lstStyle/>
          <a:p>
            <a:r>
              <a:rPr lang="en-US" sz="1200" dirty="0" err="1" smtClean="0">
                <a:solidFill>
                  <a:prstClr val="white"/>
                </a:solidFill>
              </a:rPr>
              <a:t>Batalla</a:t>
            </a:r>
            <a:r>
              <a:rPr lang="en-US" sz="1200" dirty="0" smtClean="0">
                <a:solidFill>
                  <a:prstClr val="white"/>
                </a:solidFill>
              </a:rPr>
              <a:t> de </a:t>
            </a:r>
            <a:r>
              <a:rPr lang="en-US" sz="1200" dirty="0" err="1" smtClean="0">
                <a:solidFill>
                  <a:prstClr val="white"/>
                </a:solidFill>
              </a:rPr>
              <a:t>Rafia</a:t>
            </a:r>
            <a:r>
              <a:rPr lang="en-US" sz="1200" dirty="0" smtClean="0">
                <a:solidFill>
                  <a:prstClr val="white"/>
                </a:solidFill>
              </a:rPr>
              <a:t>  217 </a:t>
            </a:r>
            <a:r>
              <a:rPr lang="en-US" sz="1200" dirty="0" err="1" smtClean="0">
                <a:solidFill>
                  <a:prstClr val="white"/>
                </a:solidFill>
              </a:rPr>
              <a:t>aC</a:t>
            </a:r>
            <a:r>
              <a:rPr lang="en-US" sz="1200" dirty="0" smtClean="0">
                <a:solidFill>
                  <a:prstClr val="white"/>
                </a:solidFill>
              </a:rPr>
              <a:t> – 11:10-14</a:t>
            </a:r>
            <a:endParaRPr lang="en-US" sz="1200" dirty="0">
              <a:solidFill>
                <a:prstClr val="white"/>
              </a:solidFill>
            </a:endParaRPr>
          </a:p>
        </p:txBody>
      </p:sp>
      <p:sp>
        <p:nvSpPr>
          <p:cNvPr id="33" name="Rectangle 32"/>
          <p:cNvSpPr/>
          <p:nvPr/>
        </p:nvSpPr>
        <p:spPr>
          <a:xfrm rot="16200000">
            <a:off x="4401678" y="3506193"/>
            <a:ext cx="2760018" cy="276999"/>
          </a:xfrm>
          <a:prstGeom prst="rect">
            <a:avLst/>
          </a:prstGeom>
          <a:solidFill>
            <a:schemeClr val="tx1"/>
          </a:solidFill>
        </p:spPr>
        <p:txBody>
          <a:bodyPr wrap="square" rtlCol="0">
            <a:spAutoFit/>
          </a:bodyPr>
          <a:lstStyle/>
          <a:p>
            <a:r>
              <a:rPr lang="en-US" sz="1200" dirty="0" smtClean="0">
                <a:solidFill>
                  <a:prstClr val="white"/>
                </a:solidFill>
              </a:rPr>
              <a:t>5a Guerra </a:t>
            </a:r>
            <a:r>
              <a:rPr lang="en-US" sz="1200" dirty="0" err="1" smtClean="0">
                <a:solidFill>
                  <a:prstClr val="white"/>
                </a:solidFill>
              </a:rPr>
              <a:t>Siria</a:t>
            </a:r>
            <a:r>
              <a:rPr lang="en-US" sz="1200" dirty="0" smtClean="0">
                <a:solidFill>
                  <a:prstClr val="white"/>
                </a:solidFill>
              </a:rPr>
              <a:t>  202-195  </a:t>
            </a:r>
            <a:r>
              <a:rPr lang="en-US" sz="1200" dirty="0" err="1" smtClean="0">
                <a:solidFill>
                  <a:prstClr val="white"/>
                </a:solidFill>
              </a:rPr>
              <a:t>aC</a:t>
            </a:r>
            <a:r>
              <a:rPr lang="en-US" sz="1200" dirty="0" smtClean="0">
                <a:solidFill>
                  <a:prstClr val="white"/>
                </a:solidFill>
              </a:rPr>
              <a:t> – 11:15-17</a:t>
            </a:r>
            <a:endParaRPr lang="en-US" sz="1200" dirty="0">
              <a:solidFill>
                <a:prstClr val="white"/>
              </a:solidFill>
            </a:endParaRPr>
          </a:p>
        </p:txBody>
      </p:sp>
      <p:sp>
        <p:nvSpPr>
          <p:cNvPr id="34" name="TextBox 33"/>
          <p:cNvSpPr txBox="1"/>
          <p:nvPr/>
        </p:nvSpPr>
        <p:spPr>
          <a:xfrm>
            <a:off x="5708048" y="5181729"/>
            <a:ext cx="420308" cy="276999"/>
          </a:xfrm>
          <a:prstGeom prst="rect">
            <a:avLst/>
          </a:prstGeom>
          <a:solidFill>
            <a:schemeClr val="tx1"/>
          </a:solidFill>
        </p:spPr>
        <p:txBody>
          <a:bodyPr wrap="none" rtlCol="0">
            <a:spAutoFit/>
          </a:bodyPr>
          <a:lstStyle/>
          <a:p>
            <a:r>
              <a:rPr lang="en-US" sz="1200" dirty="0" smtClean="0">
                <a:solidFill>
                  <a:srgbClr val="FFFF00"/>
                </a:solidFill>
              </a:rPr>
              <a:t>341</a:t>
            </a:r>
            <a:endParaRPr lang="en-US" sz="1200" dirty="0">
              <a:solidFill>
                <a:srgbClr val="FFFF00"/>
              </a:solidFill>
            </a:endParaRPr>
          </a:p>
        </p:txBody>
      </p:sp>
      <p:cxnSp>
        <p:nvCxnSpPr>
          <p:cNvPr id="35" name="Straight Connector 34"/>
          <p:cNvCxnSpPr/>
          <p:nvPr/>
        </p:nvCxnSpPr>
        <p:spPr>
          <a:xfrm>
            <a:off x="5626223" y="3161748"/>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601668"/>
      </p:ext>
    </p:extLst>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anny Haynes\Pictures\002 Unsplash\photo-1429041966141-44d228a4277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036"/>
          <a:stretch/>
        </p:blipFill>
        <p:spPr bwMode="auto">
          <a:xfrm>
            <a:off x="13" y="1"/>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386258" y="3803803"/>
            <a:ext cx="1107996" cy="523220"/>
          </a:xfrm>
          <a:prstGeom prst="rect">
            <a:avLst/>
          </a:prstGeom>
          <a:solidFill>
            <a:schemeClr val="tx1"/>
          </a:solidFill>
        </p:spPr>
        <p:txBody>
          <a:bodyPr wrap="none" rtlCol="0">
            <a:spAutoFit/>
          </a:bodyPr>
          <a:lstStyle/>
          <a:p>
            <a:r>
              <a:rPr lang="en-US" sz="2800" dirty="0">
                <a:solidFill>
                  <a:srgbClr val="FFFF00"/>
                </a:solidFill>
              </a:rPr>
              <a:t>Daniel</a:t>
            </a:r>
          </a:p>
        </p:txBody>
      </p:sp>
      <p:sp>
        <p:nvSpPr>
          <p:cNvPr id="50" name="TextBox 49"/>
          <p:cNvSpPr txBox="1"/>
          <p:nvPr/>
        </p:nvSpPr>
        <p:spPr>
          <a:xfrm rot="20661328">
            <a:off x="4836682" y="2609706"/>
            <a:ext cx="2218877" cy="369332"/>
          </a:xfrm>
          <a:prstGeom prst="rect">
            <a:avLst/>
          </a:prstGeom>
          <a:noFill/>
        </p:spPr>
        <p:txBody>
          <a:bodyPr wrap="none" rtlCol="0">
            <a:spAutoFit/>
          </a:bodyPr>
          <a:lstStyle/>
          <a:p>
            <a:r>
              <a:rPr lang="en-US" dirty="0">
                <a:solidFill>
                  <a:prstClr val="black"/>
                </a:solidFill>
              </a:rPr>
              <a:t>400+ </a:t>
            </a:r>
            <a:r>
              <a:rPr lang="en-US" dirty="0" err="1" smtClean="0">
                <a:solidFill>
                  <a:prstClr val="black"/>
                </a:solidFill>
              </a:rPr>
              <a:t>Años</a:t>
            </a:r>
            <a:r>
              <a:rPr lang="en-US" dirty="0" smtClean="0">
                <a:solidFill>
                  <a:prstClr val="black"/>
                </a:solidFill>
              </a:rPr>
              <a:t> de </a:t>
            </a:r>
            <a:r>
              <a:rPr lang="en-US" dirty="0" err="1" smtClean="0">
                <a:solidFill>
                  <a:prstClr val="black"/>
                </a:solidFill>
              </a:rPr>
              <a:t>silencio</a:t>
            </a:r>
            <a:endParaRPr lang="en-US" dirty="0">
              <a:solidFill>
                <a:prstClr val="black"/>
              </a:solidFill>
            </a:endParaRPr>
          </a:p>
        </p:txBody>
      </p:sp>
      <p:pic>
        <p:nvPicPr>
          <p:cNvPr id="51" name="Picture 2" descr="O:\Images\Life-Scribes-Scrolls-Reading-Bible History\scroll-ro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258" y="3436821"/>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516844" y="3452508"/>
            <a:ext cx="905825"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11</a:t>
            </a:r>
            <a:endParaRPr lang="en-US" sz="1100" dirty="0">
              <a:solidFill>
                <a:prstClr val="black"/>
              </a:solidFill>
              <a:latin typeface="Arial" panose="020B0604020202020204" pitchFamily="34" charset="0"/>
              <a:cs typeface="Arial" panose="020B0604020202020204" pitchFamily="34" charset="0"/>
            </a:endParaRPr>
          </a:p>
        </p:txBody>
      </p:sp>
      <p:cxnSp>
        <p:nvCxnSpPr>
          <p:cNvPr id="53" name="Straight Connector 52"/>
          <p:cNvCxnSpPr/>
          <p:nvPr/>
        </p:nvCxnSpPr>
        <p:spPr>
          <a:xfrm>
            <a:off x="2494611" y="5486400"/>
            <a:ext cx="493776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442200" y="1797050"/>
            <a:ext cx="6350" cy="368935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4254" y="3803803"/>
            <a:ext cx="463101" cy="807380"/>
          </a:xfrm>
          <a:prstGeom prst="rect">
            <a:avLst/>
          </a:prstGeom>
        </p:spPr>
      </p:pic>
      <p:sp>
        <p:nvSpPr>
          <p:cNvPr id="56" name="TextBox 55"/>
          <p:cNvSpPr txBox="1"/>
          <p:nvPr/>
        </p:nvSpPr>
        <p:spPr>
          <a:xfrm>
            <a:off x="1574359" y="4611183"/>
            <a:ext cx="611065" cy="276999"/>
          </a:xfrm>
          <a:prstGeom prst="rect">
            <a:avLst/>
          </a:prstGeom>
          <a:solidFill>
            <a:schemeClr val="tx1"/>
          </a:solidFill>
        </p:spPr>
        <p:txBody>
          <a:bodyPr wrap="none" rtlCol="0">
            <a:spAutoFit/>
          </a:bodyPr>
          <a:lstStyle/>
          <a:p>
            <a:r>
              <a:rPr lang="en-US" sz="1200" dirty="0" smtClean="0">
                <a:solidFill>
                  <a:schemeClr val="bg1"/>
                </a:solidFill>
              </a:rPr>
              <a:t>536 </a:t>
            </a:r>
            <a:r>
              <a:rPr lang="en-US" sz="1200" dirty="0" err="1" smtClean="0">
                <a:solidFill>
                  <a:schemeClr val="bg1"/>
                </a:solidFill>
              </a:rPr>
              <a:t>aC</a:t>
            </a:r>
            <a:endParaRPr lang="en-US" sz="1200" dirty="0">
              <a:solidFill>
                <a:schemeClr val="bg1"/>
              </a:solidFill>
            </a:endParaRPr>
          </a:p>
        </p:txBody>
      </p:sp>
      <p:cxnSp>
        <p:nvCxnSpPr>
          <p:cNvPr id="57" name="Straight Connector 56"/>
          <p:cNvCxnSpPr/>
          <p:nvPr/>
        </p:nvCxnSpPr>
        <p:spPr>
          <a:xfrm>
            <a:off x="2494611" y="5486400"/>
            <a:ext cx="51206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rot="16200000">
            <a:off x="1676795" y="3801611"/>
            <a:ext cx="2377126" cy="276999"/>
          </a:xfrm>
          <a:prstGeom prst="rect">
            <a:avLst/>
          </a:prstGeom>
          <a:solidFill>
            <a:schemeClr val="tx1"/>
          </a:solidFill>
        </p:spPr>
        <p:txBody>
          <a:bodyPr wrap="none" rtlCol="0">
            <a:spAutoFit/>
          </a:bodyPr>
          <a:lstStyle/>
          <a:p>
            <a:r>
              <a:rPr lang="en-US" sz="1200" dirty="0" err="1" smtClean="0">
                <a:solidFill>
                  <a:schemeClr val="bg1"/>
                </a:solidFill>
              </a:rPr>
              <a:t>Jerjes</a:t>
            </a:r>
            <a:r>
              <a:rPr lang="en-US" sz="1200" dirty="0" smtClean="0">
                <a:solidFill>
                  <a:schemeClr val="bg1"/>
                </a:solidFill>
              </a:rPr>
              <a:t> I invade a </a:t>
            </a:r>
            <a:r>
              <a:rPr lang="en-US" sz="1200" dirty="0" err="1" smtClean="0">
                <a:solidFill>
                  <a:schemeClr val="bg1"/>
                </a:solidFill>
              </a:rPr>
              <a:t>Grecia</a:t>
            </a:r>
            <a:r>
              <a:rPr lang="en-US" sz="1200" dirty="0" smtClean="0">
                <a:solidFill>
                  <a:schemeClr val="bg1"/>
                </a:solidFill>
              </a:rPr>
              <a:t> 480 </a:t>
            </a:r>
            <a:r>
              <a:rPr lang="en-US" sz="1200" dirty="0" err="1" smtClean="0">
                <a:solidFill>
                  <a:schemeClr val="bg1"/>
                </a:solidFill>
              </a:rPr>
              <a:t>aC</a:t>
            </a:r>
            <a:r>
              <a:rPr lang="en-US" sz="1200" dirty="0" smtClean="0">
                <a:solidFill>
                  <a:schemeClr val="bg1"/>
                </a:solidFill>
              </a:rPr>
              <a:t> 11:2</a:t>
            </a:r>
            <a:endParaRPr lang="en-US" sz="1200" dirty="0">
              <a:solidFill>
                <a:schemeClr val="bg1"/>
              </a:solidFill>
            </a:endParaRPr>
          </a:p>
        </p:txBody>
      </p:sp>
      <p:sp>
        <p:nvSpPr>
          <p:cNvPr id="59" name="TextBox 58"/>
          <p:cNvSpPr txBox="1"/>
          <p:nvPr/>
        </p:nvSpPr>
        <p:spPr>
          <a:xfrm>
            <a:off x="2440776" y="5209401"/>
            <a:ext cx="673582" cy="276999"/>
          </a:xfrm>
          <a:prstGeom prst="rect">
            <a:avLst/>
          </a:prstGeom>
          <a:solidFill>
            <a:schemeClr val="tx1"/>
          </a:solidFill>
        </p:spPr>
        <p:txBody>
          <a:bodyPr wrap="none" rtlCol="0">
            <a:spAutoFit/>
          </a:bodyPr>
          <a:lstStyle/>
          <a:p>
            <a:r>
              <a:rPr lang="en-US" sz="1200" dirty="0" smtClean="0">
                <a:solidFill>
                  <a:srgbClr val="FFFF00"/>
                </a:solidFill>
              </a:rPr>
              <a:t>56 </a:t>
            </a:r>
            <a:r>
              <a:rPr lang="en-US" sz="1200" dirty="0" err="1" smtClean="0">
                <a:solidFill>
                  <a:srgbClr val="FFFF00"/>
                </a:solidFill>
              </a:rPr>
              <a:t>años</a:t>
            </a:r>
            <a:endParaRPr lang="en-US" sz="1200" dirty="0">
              <a:solidFill>
                <a:srgbClr val="FFFF00"/>
              </a:solidFill>
            </a:endParaRPr>
          </a:p>
        </p:txBody>
      </p:sp>
      <p:cxnSp>
        <p:nvCxnSpPr>
          <p:cNvPr id="60" name="Straight Connector 59"/>
          <p:cNvCxnSpPr/>
          <p:nvPr/>
        </p:nvCxnSpPr>
        <p:spPr>
          <a:xfrm>
            <a:off x="2991566" y="3124863"/>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rot="16200000">
            <a:off x="2922649" y="3473020"/>
            <a:ext cx="2567434" cy="276999"/>
          </a:xfrm>
          <a:prstGeom prst="rect">
            <a:avLst/>
          </a:prstGeom>
          <a:solidFill>
            <a:schemeClr val="tx1"/>
          </a:solidFill>
        </p:spPr>
        <p:txBody>
          <a:bodyPr wrap="none" rtlCol="0">
            <a:spAutoFit/>
          </a:bodyPr>
          <a:lstStyle/>
          <a:p>
            <a:r>
              <a:rPr lang="en-US" sz="1200" dirty="0" smtClean="0">
                <a:solidFill>
                  <a:prstClr val="white"/>
                </a:solidFill>
              </a:rPr>
              <a:t>Alejandro </a:t>
            </a:r>
            <a:r>
              <a:rPr lang="en-US" sz="1200" dirty="0" err="1" smtClean="0">
                <a:solidFill>
                  <a:prstClr val="white"/>
                </a:solidFill>
              </a:rPr>
              <a:t>Magno</a:t>
            </a:r>
            <a:r>
              <a:rPr lang="en-US" sz="1200" dirty="0" smtClean="0">
                <a:solidFill>
                  <a:prstClr val="white"/>
                </a:solidFill>
              </a:rPr>
              <a:t> 336-323 </a:t>
            </a:r>
            <a:r>
              <a:rPr lang="en-US" sz="1200" dirty="0" err="1">
                <a:solidFill>
                  <a:prstClr val="white"/>
                </a:solidFill>
              </a:rPr>
              <a:t>a</a:t>
            </a:r>
            <a:r>
              <a:rPr lang="en-US" sz="1200" dirty="0" err="1" smtClean="0">
                <a:solidFill>
                  <a:prstClr val="white"/>
                </a:solidFill>
              </a:rPr>
              <a:t>C</a:t>
            </a:r>
            <a:r>
              <a:rPr lang="en-US" sz="1200" dirty="0" smtClean="0">
                <a:solidFill>
                  <a:prstClr val="white"/>
                </a:solidFill>
              </a:rPr>
              <a:t> – 11:3-4</a:t>
            </a:r>
            <a:endParaRPr lang="en-US" sz="1200" dirty="0">
              <a:solidFill>
                <a:prstClr val="white"/>
              </a:solidFill>
            </a:endParaRPr>
          </a:p>
        </p:txBody>
      </p:sp>
      <p:cxnSp>
        <p:nvCxnSpPr>
          <p:cNvPr id="62" name="Straight Connector 61"/>
          <p:cNvCxnSpPr/>
          <p:nvPr/>
        </p:nvCxnSpPr>
        <p:spPr>
          <a:xfrm>
            <a:off x="4344567" y="3150047"/>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3709502" y="5201449"/>
            <a:ext cx="752129" cy="276999"/>
          </a:xfrm>
          <a:prstGeom prst="rect">
            <a:avLst/>
          </a:prstGeom>
          <a:solidFill>
            <a:schemeClr val="tx1"/>
          </a:solidFill>
        </p:spPr>
        <p:txBody>
          <a:bodyPr wrap="none" rtlCol="0">
            <a:spAutoFit/>
          </a:bodyPr>
          <a:lstStyle/>
          <a:p>
            <a:r>
              <a:rPr lang="en-US" sz="1200" dirty="0" smtClean="0">
                <a:solidFill>
                  <a:srgbClr val="FFFF00"/>
                </a:solidFill>
              </a:rPr>
              <a:t>200 </a:t>
            </a:r>
            <a:r>
              <a:rPr lang="en-US" sz="1200" dirty="0" err="1" smtClean="0">
                <a:solidFill>
                  <a:srgbClr val="FFFF00"/>
                </a:solidFill>
              </a:rPr>
              <a:t>años</a:t>
            </a:r>
            <a:endParaRPr lang="en-US" sz="1200" dirty="0">
              <a:solidFill>
                <a:srgbClr val="FFFF00"/>
              </a:solidFill>
            </a:endParaRPr>
          </a:p>
        </p:txBody>
      </p:sp>
      <p:sp>
        <p:nvSpPr>
          <p:cNvPr id="64" name="Rectangle 63"/>
          <p:cNvSpPr/>
          <p:nvPr/>
        </p:nvSpPr>
        <p:spPr>
          <a:xfrm rot="16200000">
            <a:off x="3330108" y="3480954"/>
            <a:ext cx="2760018" cy="276999"/>
          </a:xfrm>
          <a:prstGeom prst="rect">
            <a:avLst/>
          </a:prstGeom>
          <a:solidFill>
            <a:schemeClr val="tx1"/>
          </a:solidFill>
        </p:spPr>
        <p:txBody>
          <a:bodyPr wrap="square" rtlCol="0">
            <a:spAutoFit/>
          </a:bodyPr>
          <a:lstStyle/>
          <a:p>
            <a:r>
              <a:rPr lang="en-US" sz="1200" dirty="0" smtClean="0">
                <a:solidFill>
                  <a:schemeClr val="bg1"/>
                </a:solidFill>
              </a:rPr>
              <a:t>Seleuco </a:t>
            </a:r>
            <a:r>
              <a:rPr lang="en-US" sz="1200" dirty="0" err="1" smtClean="0">
                <a:solidFill>
                  <a:schemeClr val="bg1"/>
                </a:solidFill>
              </a:rPr>
              <a:t>Nicátor</a:t>
            </a:r>
            <a:r>
              <a:rPr lang="en-US" sz="1200" dirty="0" smtClean="0">
                <a:solidFill>
                  <a:schemeClr val="bg1"/>
                </a:solidFill>
              </a:rPr>
              <a:t> I 311-280 </a:t>
            </a:r>
            <a:r>
              <a:rPr lang="en-US" sz="1200" dirty="0" err="1" smtClean="0">
                <a:solidFill>
                  <a:schemeClr val="bg1"/>
                </a:solidFill>
              </a:rPr>
              <a:t>aC</a:t>
            </a:r>
            <a:r>
              <a:rPr lang="en-US" sz="1200" dirty="0" smtClean="0">
                <a:solidFill>
                  <a:schemeClr val="bg1"/>
                </a:solidFill>
              </a:rPr>
              <a:t> – 11:5</a:t>
            </a:r>
            <a:endParaRPr lang="en-US" sz="1200" dirty="0">
              <a:solidFill>
                <a:schemeClr val="bg1"/>
              </a:solidFill>
            </a:endParaRPr>
          </a:p>
        </p:txBody>
      </p:sp>
      <p:sp>
        <p:nvSpPr>
          <p:cNvPr id="65" name="TextBox 64"/>
          <p:cNvSpPr txBox="1"/>
          <p:nvPr/>
        </p:nvSpPr>
        <p:spPr>
          <a:xfrm>
            <a:off x="4461402" y="5195383"/>
            <a:ext cx="420308" cy="276999"/>
          </a:xfrm>
          <a:prstGeom prst="rect">
            <a:avLst/>
          </a:prstGeom>
          <a:solidFill>
            <a:schemeClr val="tx1"/>
          </a:solidFill>
        </p:spPr>
        <p:txBody>
          <a:bodyPr wrap="none" rtlCol="0">
            <a:spAutoFit/>
          </a:bodyPr>
          <a:lstStyle/>
          <a:p>
            <a:r>
              <a:rPr lang="en-US" sz="1200" dirty="0" smtClean="0">
                <a:solidFill>
                  <a:srgbClr val="FFFF00"/>
                </a:solidFill>
              </a:rPr>
              <a:t>256</a:t>
            </a:r>
            <a:endParaRPr lang="en-US" sz="1200" dirty="0">
              <a:solidFill>
                <a:srgbClr val="FFFF00"/>
              </a:solidFill>
            </a:endParaRPr>
          </a:p>
        </p:txBody>
      </p:sp>
      <p:cxnSp>
        <p:nvCxnSpPr>
          <p:cNvPr id="66" name="Straight Connector 65"/>
          <p:cNvCxnSpPr/>
          <p:nvPr/>
        </p:nvCxnSpPr>
        <p:spPr>
          <a:xfrm>
            <a:off x="4851815" y="3152319"/>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851815" y="3152319"/>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922327" y="3147767"/>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rot="16200000">
            <a:off x="3694222" y="3484040"/>
            <a:ext cx="2760018" cy="276999"/>
          </a:xfrm>
          <a:prstGeom prst="rect">
            <a:avLst/>
          </a:prstGeom>
          <a:solidFill>
            <a:schemeClr val="tx1"/>
          </a:solidFill>
        </p:spPr>
        <p:txBody>
          <a:bodyPr wrap="square" rtlCol="0">
            <a:spAutoFit/>
          </a:bodyPr>
          <a:lstStyle/>
          <a:p>
            <a:r>
              <a:rPr lang="en-US" sz="1200" dirty="0" smtClean="0">
                <a:solidFill>
                  <a:prstClr val="white"/>
                </a:solidFill>
              </a:rPr>
              <a:t>3</a:t>
            </a:r>
            <a:r>
              <a:rPr lang="en-US" sz="1200" baseline="30000" dirty="0" smtClean="0">
                <a:solidFill>
                  <a:prstClr val="white"/>
                </a:solidFill>
              </a:rPr>
              <a:t>ra</a:t>
            </a:r>
            <a:r>
              <a:rPr lang="en-US" sz="1200" dirty="0" smtClean="0">
                <a:solidFill>
                  <a:prstClr val="white"/>
                </a:solidFill>
              </a:rPr>
              <a:t> Guerra </a:t>
            </a:r>
            <a:r>
              <a:rPr lang="en-US" sz="1200" dirty="0" err="1" smtClean="0">
                <a:solidFill>
                  <a:prstClr val="white"/>
                </a:solidFill>
              </a:rPr>
              <a:t>siria</a:t>
            </a:r>
            <a:r>
              <a:rPr lang="en-US" sz="1200" dirty="0" smtClean="0">
                <a:solidFill>
                  <a:prstClr val="white"/>
                </a:solidFill>
              </a:rPr>
              <a:t>   246-241 </a:t>
            </a:r>
            <a:r>
              <a:rPr lang="en-US" sz="1200" dirty="0" err="1" smtClean="0">
                <a:solidFill>
                  <a:prstClr val="white"/>
                </a:solidFill>
              </a:rPr>
              <a:t>aC</a:t>
            </a:r>
            <a:r>
              <a:rPr lang="en-US" sz="1200" dirty="0" smtClean="0">
                <a:solidFill>
                  <a:prstClr val="white"/>
                </a:solidFill>
              </a:rPr>
              <a:t> – 11:7-9</a:t>
            </a:r>
            <a:endParaRPr lang="en-US" sz="1200" dirty="0">
              <a:solidFill>
                <a:prstClr val="white"/>
              </a:solidFill>
            </a:endParaRPr>
          </a:p>
        </p:txBody>
      </p:sp>
      <p:cxnSp>
        <p:nvCxnSpPr>
          <p:cNvPr id="29" name="Straight Connector 28"/>
          <p:cNvCxnSpPr/>
          <p:nvPr/>
        </p:nvCxnSpPr>
        <p:spPr>
          <a:xfrm>
            <a:off x="5204383" y="3156863"/>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374391" y="3156862"/>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rot="16200000">
            <a:off x="4122681" y="3506193"/>
            <a:ext cx="2760018" cy="276999"/>
          </a:xfrm>
          <a:prstGeom prst="rect">
            <a:avLst/>
          </a:prstGeom>
          <a:solidFill>
            <a:schemeClr val="tx1"/>
          </a:solidFill>
        </p:spPr>
        <p:txBody>
          <a:bodyPr wrap="square" rtlCol="0">
            <a:spAutoFit/>
          </a:bodyPr>
          <a:lstStyle/>
          <a:p>
            <a:r>
              <a:rPr lang="en-US" sz="1200" dirty="0" err="1" smtClean="0">
                <a:solidFill>
                  <a:prstClr val="white"/>
                </a:solidFill>
              </a:rPr>
              <a:t>Batalla</a:t>
            </a:r>
            <a:r>
              <a:rPr lang="en-US" sz="1200" dirty="0" smtClean="0">
                <a:solidFill>
                  <a:prstClr val="white"/>
                </a:solidFill>
              </a:rPr>
              <a:t> de </a:t>
            </a:r>
            <a:r>
              <a:rPr lang="en-US" sz="1200" dirty="0" err="1" smtClean="0">
                <a:solidFill>
                  <a:prstClr val="white"/>
                </a:solidFill>
              </a:rPr>
              <a:t>Rafia</a:t>
            </a:r>
            <a:r>
              <a:rPr lang="en-US" sz="1200" dirty="0" smtClean="0">
                <a:solidFill>
                  <a:prstClr val="white"/>
                </a:solidFill>
              </a:rPr>
              <a:t>  217 </a:t>
            </a:r>
            <a:r>
              <a:rPr lang="en-US" sz="1200" dirty="0" err="1" smtClean="0">
                <a:solidFill>
                  <a:prstClr val="white"/>
                </a:solidFill>
              </a:rPr>
              <a:t>aC</a:t>
            </a:r>
            <a:r>
              <a:rPr lang="en-US" sz="1200" dirty="0" smtClean="0">
                <a:solidFill>
                  <a:prstClr val="white"/>
                </a:solidFill>
              </a:rPr>
              <a:t> – 11:10-14</a:t>
            </a:r>
            <a:endParaRPr lang="en-US" sz="1200" dirty="0">
              <a:solidFill>
                <a:prstClr val="white"/>
              </a:solidFill>
            </a:endParaRPr>
          </a:p>
        </p:txBody>
      </p:sp>
      <p:sp>
        <p:nvSpPr>
          <p:cNvPr id="33" name="Rectangle 32"/>
          <p:cNvSpPr/>
          <p:nvPr/>
        </p:nvSpPr>
        <p:spPr>
          <a:xfrm rot="16200000">
            <a:off x="4500625" y="1275863"/>
            <a:ext cx="2760018" cy="276999"/>
          </a:xfrm>
          <a:prstGeom prst="rect">
            <a:avLst/>
          </a:prstGeom>
          <a:solidFill>
            <a:schemeClr val="tx1"/>
          </a:solidFill>
        </p:spPr>
        <p:txBody>
          <a:bodyPr wrap="square" rtlCol="0">
            <a:spAutoFit/>
          </a:bodyPr>
          <a:lstStyle/>
          <a:p>
            <a:r>
              <a:rPr lang="en-US" sz="1200" dirty="0" smtClean="0">
                <a:solidFill>
                  <a:prstClr val="white"/>
                </a:solidFill>
              </a:rPr>
              <a:t>5a Guerra </a:t>
            </a:r>
            <a:r>
              <a:rPr lang="en-US" sz="1200" dirty="0" err="1" smtClean="0">
                <a:solidFill>
                  <a:prstClr val="white"/>
                </a:solidFill>
              </a:rPr>
              <a:t>Siria</a:t>
            </a:r>
            <a:r>
              <a:rPr lang="en-US" sz="1200" dirty="0" smtClean="0">
                <a:solidFill>
                  <a:prstClr val="white"/>
                </a:solidFill>
              </a:rPr>
              <a:t>  202-195  </a:t>
            </a:r>
            <a:r>
              <a:rPr lang="en-US" sz="1200" dirty="0" err="1" smtClean="0">
                <a:solidFill>
                  <a:prstClr val="white"/>
                </a:solidFill>
              </a:rPr>
              <a:t>aC</a:t>
            </a:r>
            <a:r>
              <a:rPr lang="en-US" sz="1200" dirty="0" smtClean="0">
                <a:solidFill>
                  <a:prstClr val="white"/>
                </a:solidFill>
              </a:rPr>
              <a:t> – 11:15-17</a:t>
            </a:r>
            <a:endParaRPr lang="en-US" sz="1200" dirty="0">
              <a:solidFill>
                <a:prstClr val="white"/>
              </a:solidFill>
            </a:endParaRPr>
          </a:p>
        </p:txBody>
      </p:sp>
      <p:cxnSp>
        <p:nvCxnSpPr>
          <p:cNvPr id="35" name="Straight Connector 34"/>
          <p:cNvCxnSpPr/>
          <p:nvPr/>
        </p:nvCxnSpPr>
        <p:spPr>
          <a:xfrm>
            <a:off x="5626223" y="3161748"/>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833686" y="5322795"/>
            <a:ext cx="420308" cy="276999"/>
          </a:xfrm>
          <a:prstGeom prst="rect">
            <a:avLst/>
          </a:prstGeom>
          <a:solidFill>
            <a:schemeClr val="tx1"/>
          </a:solidFill>
        </p:spPr>
        <p:txBody>
          <a:bodyPr wrap="none" rtlCol="0">
            <a:spAutoFit/>
          </a:bodyPr>
          <a:lstStyle/>
          <a:p>
            <a:r>
              <a:rPr lang="en-US" sz="1200" dirty="0" smtClean="0">
                <a:solidFill>
                  <a:srgbClr val="FFFF00"/>
                </a:solidFill>
              </a:rPr>
              <a:t>361</a:t>
            </a:r>
            <a:endParaRPr lang="en-US" sz="1200" dirty="0">
              <a:solidFill>
                <a:srgbClr val="FFFF00"/>
              </a:solidFill>
            </a:endParaRPr>
          </a:p>
        </p:txBody>
      </p:sp>
      <p:cxnSp>
        <p:nvCxnSpPr>
          <p:cNvPr id="36" name="Straight Connector 35"/>
          <p:cNvCxnSpPr/>
          <p:nvPr/>
        </p:nvCxnSpPr>
        <p:spPr>
          <a:xfrm>
            <a:off x="5804877" y="3134743"/>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rot="16658188">
            <a:off x="4465286" y="3460667"/>
            <a:ext cx="3421037" cy="276999"/>
          </a:xfrm>
          <a:prstGeom prst="rect">
            <a:avLst/>
          </a:prstGeom>
          <a:solidFill>
            <a:schemeClr val="tx1"/>
          </a:solidFill>
        </p:spPr>
        <p:txBody>
          <a:bodyPr wrap="square" rtlCol="0">
            <a:spAutoFit/>
          </a:bodyPr>
          <a:lstStyle/>
          <a:p>
            <a:r>
              <a:rPr lang="en-US" sz="1200" dirty="0" smtClean="0">
                <a:solidFill>
                  <a:prstClr val="white"/>
                </a:solidFill>
              </a:rPr>
              <a:t>Antíoco </a:t>
            </a:r>
            <a:r>
              <a:rPr lang="en-US" sz="1200" dirty="0">
                <a:solidFill>
                  <a:prstClr val="white"/>
                </a:solidFill>
              </a:rPr>
              <a:t>III </a:t>
            </a:r>
            <a:r>
              <a:rPr lang="en-US" sz="1200" dirty="0" smtClean="0">
                <a:solidFill>
                  <a:prstClr val="white"/>
                </a:solidFill>
              </a:rPr>
              <a:t>y Seleuco IV  187- 175 </a:t>
            </a:r>
            <a:r>
              <a:rPr lang="en-US" sz="1200" dirty="0" err="1" smtClean="0">
                <a:solidFill>
                  <a:prstClr val="white"/>
                </a:solidFill>
              </a:rPr>
              <a:t>aC</a:t>
            </a:r>
            <a:r>
              <a:rPr lang="en-US" sz="1200" dirty="0" smtClean="0">
                <a:solidFill>
                  <a:prstClr val="white"/>
                </a:solidFill>
              </a:rPr>
              <a:t> – 11:18-20</a:t>
            </a:r>
            <a:endParaRPr lang="en-US" sz="1200" dirty="0">
              <a:solidFill>
                <a:prstClr val="white"/>
              </a:solidFill>
            </a:endParaRPr>
          </a:p>
        </p:txBody>
      </p:sp>
      <p:sp>
        <p:nvSpPr>
          <p:cNvPr id="34" name="TextBox 33"/>
          <p:cNvSpPr txBox="1"/>
          <p:nvPr/>
        </p:nvSpPr>
        <p:spPr>
          <a:xfrm>
            <a:off x="5918202" y="111463"/>
            <a:ext cx="420308" cy="276999"/>
          </a:xfrm>
          <a:prstGeom prst="rect">
            <a:avLst/>
          </a:prstGeom>
          <a:solidFill>
            <a:schemeClr val="tx1"/>
          </a:solidFill>
        </p:spPr>
        <p:txBody>
          <a:bodyPr wrap="none" rtlCol="0">
            <a:spAutoFit/>
          </a:bodyPr>
          <a:lstStyle/>
          <a:p>
            <a:r>
              <a:rPr lang="en-US" sz="1200" dirty="0" smtClean="0">
                <a:solidFill>
                  <a:srgbClr val="FFFF00"/>
                </a:solidFill>
              </a:rPr>
              <a:t>341</a:t>
            </a:r>
            <a:endParaRPr lang="en-US" sz="1200" dirty="0">
              <a:solidFill>
                <a:srgbClr val="FFFF00"/>
              </a:solidFill>
            </a:endParaRPr>
          </a:p>
        </p:txBody>
      </p:sp>
    </p:spTree>
    <p:extLst>
      <p:ext uri="{BB962C8B-B14F-4D97-AF65-F5344CB8AC3E}">
        <p14:creationId xmlns:p14="http://schemas.microsoft.com/office/powerpoint/2010/main" val="3601721652"/>
      </p:ext>
    </p:extLst>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File:Seleucidas.gif - Wikimedia Comm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8300"/>
            <a:ext cx="8610600" cy="76690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154916" y="11208"/>
            <a:ext cx="2989084" cy="952500"/>
          </a:xfrm>
        </p:spPr>
        <p:txBody>
          <a:bodyPr>
            <a:normAutofit fontScale="90000"/>
          </a:bodyPr>
          <a:lstStyle/>
          <a:p>
            <a:r>
              <a:rPr lang="en-US" dirty="0" err="1"/>
              <a:t>Dinastía</a:t>
            </a:r>
            <a:r>
              <a:rPr lang="en-US" dirty="0"/>
              <a:t> </a:t>
            </a:r>
            <a:r>
              <a:rPr lang="en-US" dirty="0" err="1"/>
              <a:t>seléucida</a:t>
            </a:r>
            <a:endParaRPr lang="en-US" dirty="0"/>
          </a:p>
        </p:txBody>
      </p:sp>
      <p:sp>
        <p:nvSpPr>
          <p:cNvPr id="6" name="TextBox 5"/>
          <p:cNvSpPr txBox="1"/>
          <p:nvPr/>
        </p:nvSpPr>
        <p:spPr>
          <a:xfrm>
            <a:off x="948197" y="11208"/>
            <a:ext cx="1303562" cy="646331"/>
          </a:xfrm>
          <a:prstGeom prst="rect">
            <a:avLst/>
          </a:prstGeom>
          <a:noFill/>
        </p:spPr>
        <p:txBody>
          <a:bodyPr wrap="none" rtlCol="0">
            <a:spAutoFit/>
          </a:bodyPr>
          <a:lstStyle/>
          <a:p>
            <a:pPr algn="l" rtl="0"/>
            <a:r>
              <a:rPr lang="en-US" dirty="0" smtClean="0">
                <a:solidFill>
                  <a:srgbClr val="0000CC"/>
                </a:solidFill>
              </a:rPr>
              <a:t>Jerjes I</a:t>
            </a:r>
          </a:p>
          <a:p>
            <a:pPr algn="l" rtl="0"/>
            <a:r>
              <a:rPr lang="en-US" dirty="0" smtClean="0">
                <a:solidFill>
                  <a:srgbClr val="0000CC"/>
                </a:solidFill>
              </a:rPr>
              <a:t>480 aC 11:2</a:t>
            </a:r>
            <a:endParaRPr lang="en-US" dirty="0">
              <a:solidFill>
                <a:srgbClr val="0000CC"/>
              </a:solidFill>
            </a:endParaRPr>
          </a:p>
        </p:txBody>
      </p:sp>
      <p:sp>
        <p:nvSpPr>
          <p:cNvPr id="9" name="TextBox 8"/>
          <p:cNvSpPr txBox="1"/>
          <p:nvPr/>
        </p:nvSpPr>
        <p:spPr>
          <a:xfrm>
            <a:off x="604299" y="1801922"/>
            <a:ext cx="2287238" cy="923330"/>
          </a:xfrm>
          <a:prstGeom prst="rect">
            <a:avLst/>
          </a:prstGeom>
          <a:noFill/>
        </p:spPr>
        <p:txBody>
          <a:bodyPr wrap="square" rtlCol="0">
            <a:spAutoFit/>
          </a:bodyPr>
          <a:lstStyle/>
          <a:p>
            <a:pPr algn="l" rtl="0"/>
            <a:r>
              <a:rPr lang="en-US" dirty="0" smtClean="0">
                <a:solidFill>
                  <a:srgbClr val="0000CC"/>
                </a:solidFill>
              </a:rPr>
              <a:t>Alejandro </a:t>
            </a:r>
            <a:r>
              <a:rPr lang="en-US" dirty="0" err="1" smtClean="0">
                <a:solidFill>
                  <a:srgbClr val="0000CC"/>
                </a:solidFill>
              </a:rPr>
              <a:t>Magno</a:t>
            </a:r>
            <a:r>
              <a:rPr lang="en-US" dirty="0" smtClean="0">
                <a:solidFill>
                  <a:srgbClr val="0000CC"/>
                </a:solidFill>
              </a:rPr>
              <a:t/>
            </a:r>
            <a:br>
              <a:rPr lang="en-US" dirty="0" smtClean="0">
                <a:solidFill>
                  <a:srgbClr val="0000CC"/>
                </a:solidFill>
              </a:rPr>
            </a:br>
            <a:r>
              <a:rPr lang="en-US" dirty="0" smtClean="0">
                <a:solidFill>
                  <a:srgbClr val="0000CC"/>
                </a:solidFill>
              </a:rPr>
              <a:t>336-323 </a:t>
            </a:r>
            <a:r>
              <a:rPr lang="en-US" dirty="0" err="1" smtClean="0">
                <a:solidFill>
                  <a:srgbClr val="0000CC"/>
                </a:solidFill>
              </a:rPr>
              <a:t>aC</a:t>
            </a:r>
            <a:endParaRPr lang="en-US" dirty="0" smtClean="0">
              <a:solidFill>
                <a:srgbClr val="0000CC"/>
              </a:solidFill>
            </a:endParaRPr>
          </a:p>
          <a:p>
            <a:pPr algn="l" rtl="0"/>
            <a:r>
              <a:rPr lang="en-US" dirty="0" smtClean="0">
                <a:solidFill>
                  <a:srgbClr val="0000CC"/>
                </a:solidFill>
              </a:rPr>
              <a:t>11:3-4</a:t>
            </a:r>
            <a:endParaRPr lang="en-US" dirty="0">
              <a:solidFill>
                <a:srgbClr val="0000CC"/>
              </a:solidFill>
            </a:endParaRPr>
          </a:p>
        </p:txBody>
      </p:sp>
      <p:sp>
        <p:nvSpPr>
          <p:cNvPr id="10" name="TextBox 9"/>
          <p:cNvSpPr txBox="1"/>
          <p:nvPr/>
        </p:nvSpPr>
        <p:spPr>
          <a:xfrm>
            <a:off x="5755509" y="1816590"/>
            <a:ext cx="598241" cy="369332"/>
          </a:xfrm>
          <a:prstGeom prst="rect">
            <a:avLst/>
          </a:prstGeom>
          <a:noFill/>
        </p:spPr>
        <p:txBody>
          <a:bodyPr wrap="none" rtlCol="0">
            <a:spAutoFit/>
          </a:bodyPr>
          <a:lstStyle/>
          <a:p>
            <a:pPr algn="l" rtl="0"/>
            <a:r>
              <a:rPr lang="en-US" dirty="0" smtClean="0">
                <a:solidFill>
                  <a:srgbClr val="0000CC"/>
                </a:solidFill>
              </a:rPr>
              <a:t>11:5</a:t>
            </a:r>
            <a:endParaRPr lang="en-US" dirty="0">
              <a:solidFill>
                <a:srgbClr val="0000CC"/>
              </a:solidFill>
            </a:endParaRPr>
          </a:p>
        </p:txBody>
      </p:sp>
      <p:sp>
        <p:nvSpPr>
          <p:cNvPr id="12" name="TextBox 11"/>
          <p:cNvSpPr txBox="1"/>
          <p:nvPr/>
        </p:nvSpPr>
        <p:spPr>
          <a:xfrm>
            <a:off x="5646409" y="3207503"/>
            <a:ext cx="598241" cy="369332"/>
          </a:xfrm>
          <a:prstGeom prst="rect">
            <a:avLst/>
          </a:prstGeom>
          <a:noFill/>
        </p:spPr>
        <p:txBody>
          <a:bodyPr wrap="none" rtlCol="0">
            <a:spAutoFit/>
          </a:bodyPr>
          <a:lstStyle/>
          <a:p>
            <a:pPr algn="l" rtl="0"/>
            <a:r>
              <a:rPr lang="en-US" dirty="0" smtClean="0">
                <a:solidFill>
                  <a:srgbClr val="0000CC"/>
                </a:solidFill>
              </a:rPr>
              <a:t>11:6</a:t>
            </a:r>
            <a:endParaRPr lang="en-US" dirty="0">
              <a:solidFill>
                <a:srgbClr val="0000CC"/>
              </a:solidFill>
            </a:endParaRPr>
          </a:p>
        </p:txBody>
      </p:sp>
      <p:sp>
        <p:nvSpPr>
          <p:cNvPr id="14" name="TextBox 13"/>
          <p:cNvSpPr txBox="1"/>
          <p:nvPr/>
        </p:nvSpPr>
        <p:spPr>
          <a:xfrm>
            <a:off x="5646409" y="3913947"/>
            <a:ext cx="785793" cy="369332"/>
          </a:xfrm>
          <a:prstGeom prst="rect">
            <a:avLst/>
          </a:prstGeom>
          <a:noFill/>
        </p:spPr>
        <p:txBody>
          <a:bodyPr wrap="none" rtlCol="0">
            <a:spAutoFit/>
          </a:bodyPr>
          <a:lstStyle/>
          <a:p>
            <a:pPr algn="l" rtl="0"/>
            <a:r>
              <a:rPr lang="en-US" dirty="0" smtClean="0">
                <a:solidFill>
                  <a:srgbClr val="0000CC"/>
                </a:solidFill>
              </a:rPr>
              <a:t>11:7-9</a:t>
            </a:r>
            <a:endParaRPr lang="en-US" dirty="0">
              <a:solidFill>
                <a:srgbClr val="0000CC"/>
              </a:solidFill>
            </a:endParaRPr>
          </a:p>
        </p:txBody>
      </p:sp>
      <p:sp>
        <p:nvSpPr>
          <p:cNvPr id="15" name="TextBox 14"/>
          <p:cNvSpPr txBox="1"/>
          <p:nvPr/>
        </p:nvSpPr>
        <p:spPr>
          <a:xfrm>
            <a:off x="6353750" y="4583096"/>
            <a:ext cx="1019831" cy="369332"/>
          </a:xfrm>
          <a:prstGeom prst="rect">
            <a:avLst/>
          </a:prstGeom>
          <a:noFill/>
        </p:spPr>
        <p:txBody>
          <a:bodyPr wrap="none" rtlCol="0">
            <a:spAutoFit/>
          </a:bodyPr>
          <a:lstStyle/>
          <a:p>
            <a:pPr algn="l" rtl="0"/>
            <a:r>
              <a:rPr lang="en-US" dirty="0" smtClean="0">
                <a:solidFill>
                  <a:srgbClr val="0000CC"/>
                </a:solidFill>
              </a:rPr>
              <a:t>11:10-19</a:t>
            </a:r>
            <a:endParaRPr lang="en-US" dirty="0">
              <a:solidFill>
                <a:srgbClr val="0000CC"/>
              </a:solidFill>
            </a:endParaRPr>
          </a:p>
        </p:txBody>
      </p:sp>
      <p:sp>
        <p:nvSpPr>
          <p:cNvPr id="16" name="TextBox 15"/>
          <p:cNvSpPr txBox="1"/>
          <p:nvPr/>
        </p:nvSpPr>
        <p:spPr>
          <a:xfrm>
            <a:off x="5163863" y="5288149"/>
            <a:ext cx="715260" cy="369332"/>
          </a:xfrm>
          <a:prstGeom prst="rect">
            <a:avLst/>
          </a:prstGeom>
          <a:noFill/>
        </p:spPr>
        <p:txBody>
          <a:bodyPr wrap="none" rtlCol="0">
            <a:spAutoFit/>
          </a:bodyPr>
          <a:lstStyle/>
          <a:p>
            <a:pPr algn="l" rtl="0"/>
            <a:r>
              <a:rPr lang="en-US" dirty="0" smtClean="0">
                <a:solidFill>
                  <a:srgbClr val="0000CC"/>
                </a:solidFill>
              </a:rPr>
              <a:t>11:20</a:t>
            </a:r>
            <a:endParaRPr lang="en-US" dirty="0">
              <a:solidFill>
                <a:srgbClr val="0000CC"/>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7200" y="-28366"/>
            <a:ext cx="3606550" cy="2445502"/>
          </a:xfrm>
          <a:prstGeom prst="rect">
            <a:avLst/>
          </a:prstGeom>
        </p:spPr>
      </p:pic>
      <p:sp>
        <p:nvSpPr>
          <p:cNvPr id="17" name="Rectangle 16"/>
          <p:cNvSpPr/>
          <p:nvPr/>
        </p:nvSpPr>
        <p:spPr>
          <a:xfrm rot="18975964">
            <a:off x="3428760" y="145509"/>
            <a:ext cx="771016" cy="304699"/>
          </a:xfrm>
          <a:prstGeom prst="rect">
            <a:avLst/>
          </a:prstGeom>
          <a:solidFill>
            <a:schemeClr val="bg1"/>
          </a:solidFill>
        </p:spPr>
        <p:txBody>
          <a:bodyPr wrap="square">
            <a:spAutoFit/>
          </a:bodyPr>
          <a:lstStyle/>
          <a:p>
            <a:pPr algn="ctr">
              <a:lnSpc>
                <a:spcPct val="115000"/>
              </a:lnSpc>
            </a:pPr>
            <a:r>
              <a:rPr lang="en-US" sz="1200" dirty="0" err="1" smtClean="0">
                <a:solidFill>
                  <a:prstClr val="black"/>
                </a:solidFill>
                <a:ea typeface="SimSun"/>
                <a:cs typeface="Times New Roman"/>
              </a:rPr>
              <a:t>Casandro</a:t>
            </a:r>
            <a:endParaRPr lang="en-US" sz="1200" dirty="0">
              <a:solidFill>
                <a:prstClr val="black"/>
              </a:solidFill>
              <a:ea typeface="SimSun"/>
              <a:cs typeface="Times New Roman"/>
            </a:endParaRPr>
          </a:p>
        </p:txBody>
      </p:sp>
      <p:sp>
        <p:nvSpPr>
          <p:cNvPr id="18" name="Rectangle 17"/>
          <p:cNvSpPr/>
          <p:nvPr/>
        </p:nvSpPr>
        <p:spPr>
          <a:xfrm rot="18975964">
            <a:off x="3778611" y="299287"/>
            <a:ext cx="806834" cy="304699"/>
          </a:xfrm>
          <a:prstGeom prst="rect">
            <a:avLst/>
          </a:prstGeom>
          <a:solidFill>
            <a:schemeClr val="bg1"/>
          </a:solidFill>
        </p:spPr>
        <p:txBody>
          <a:bodyPr wrap="square">
            <a:spAutoFit/>
          </a:bodyPr>
          <a:lstStyle/>
          <a:p>
            <a:pPr algn="ctr">
              <a:lnSpc>
                <a:spcPct val="115000"/>
              </a:lnSpc>
            </a:pPr>
            <a:r>
              <a:rPr lang="en-US" sz="1200" dirty="0" err="1" smtClean="0">
                <a:solidFill>
                  <a:prstClr val="black"/>
                </a:solidFill>
                <a:ea typeface="SimSun"/>
                <a:cs typeface="Times New Roman"/>
              </a:rPr>
              <a:t>Ptolomeo</a:t>
            </a:r>
            <a:endParaRPr lang="en-US" sz="1200" dirty="0">
              <a:solidFill>
                <a:prstClr val="black"/>
              </a:solidFill>
              <a:ea typeface="SimSun"/>
              <a:cs typeface="Times New Roman"/>
            </a:endParaRPr>
          </a:p>
        </p:txBody>
      </p:sp>
      <p:sp>
        <p:nvSpPr>
          <p:cNvPr id="19" name="Rectangle 18"/>
          <p:cNvSpPr/>
          <p:nvPr/>
        </p:nvSpPr>
        <p:spPr>
          <a:xfrm rot="3710014">
            <a:off x="5213439" y="449955"/>
            <a:ext cx="806834" cy="292259"/>
          </a:xfrm>
          <a:prstGeom prst="rect">
            <a:avLst/>
          </a:prstGeom>
          <a:solidFill>
            <a:schemeClr val="bg1"/>
          </a:solidFill>
        </p:spPr>
        <p:txBody>
          <a:bodyPr wrap="square">
            <a:spAutoFit/>
          </a:bodyPr>
          <a:lstStyle/>
          <a:p>
            <a:pPr algn="ctr">
              <a:lnSpc>
                <a:spcPct val="115000"/>
              </a:lnSpc>
            </a:pPr>
            <a:r>
              <a:rPr lang="en-US" sz="1200" dirty="0" smtClean="0">
                <a:solidFill>
                  <a:prstClr val="black"/>
                </a:solidFill>
                <a:ea typeface="SimSun"/>
                <a:cs typeface="Times New Roman"/>
              </a:rPr>
              <a:t>Seleuco</a:t>
            </a:r>
            <a:endParaRPr lang="en-US" sz="1200" dirty="0">
              <a:solidFill>
                <a:prstClr val="black"/>
              </a:solidFill>
              <a:ea typeface="SimSun"/>
              <a:cs typeface="Times New Roman"/>
            </a:endParaRPr>
          </a:p>
        </p:txBody>
      </p:sp>
      <p:sp>
        <p:nvSpPr>
          <p:cNvPr id="20" name="Rectangle 19"/>
          <p:cNvSpPr/>
          <p:nvPr/>
        </p:nvSpPr>
        <p:spPr>
          <a:xfrm rot="1804791">
            <a:off x="5242992" y="23674"/>
            <a:ext cx="806834" cy="292259"/>
          </a:xfrm>
          <a:prstGeom prst="rect">
            <a:avLst/>
          </a:prstGeom>
          <a:solidFill>
            <a:schemeClr val="bg1"/>
          </a:solidFill>
        </p:spPr>
        <p:txBody>
          <a:bodyPr wrap="square">
            <a:spAutoFit/>
          </a:bodyPr>
          <a:lstStyle/>
          <a:p>
            <a:pPr algn="ctr">
              <a:lnSpc>
                <a:spcPct val="115000"/>
              </a:lnSpc>
            </a:pPr>
            <a:r>
              <a:rPr lang="en-US" sz="1200" dirty="0" err="1" smtClean="0">
                <a:solidFill>
                  <a:prstClr val="black"/>
                </a:solidFill>
                <a:ea typeface="SimSun"/>
                <a:cs typeface="Times New Roman"/>
              </a:rPr>
              <a:t>Lisímaco</a:t>
            </a:r>
            <a:endParaRPr lang="en-US" sz="1200" dirty="0">
              <a:solidFill>
                <a:prstClr val="black"/>
              </a:solidFill>
              <a:ea typeface="SimSun"/>
              <a:cs typeface="Times New Roman"/>
            </a:endParaRPr>
          </a:p>
        </p:txBody>
      </p:sp>
      <p:sp>
        <p:nvSpPr>
          <p:cNvPr id="21" name="Rectangle 20"/>
          <p:cNvSpPr/>
          <p:nvPr/>
        </p:nvSpPr>
        <p:spPr>
          <a:xfrm>
            <a:off x="3002068" y="1063671"/>
            <a:ext cx="1717055" cy="304699"/>
          </a:xfrm>
          <a:prstGeom prst="rect">
            <a:avLst/>
          </a:prstGeom>
          <a:solidFill>
            <a:schemeClr val="bg1"/>
          </a:solidFill>
        </p:spPr>
        <p:txBody>
          <a:bodyPr wrap="square">
            <a:spAutoFit/>
          </a:bodyPr>
          <a:lstStyle/>
          <a:p>
            <a:pPr algn="ctr">
              <a:lnSpc>
                <a:spcPct val="115000"/>
              </a:lnSpc>
            </a:pPr>
            <a:r>
              <a:rPr lang="en-US" sz="1200" dirty="0" smtClean="0">
                <a:solidFill>
                  <a:prstClr val="black"/>
                </a:solidFill>
                <a:ea typeface="SimSun"/>
                <a:cs typeface="Times New Roman"/>
              </a:rPr>
              <a:t>Alejandro </a:t>
            </a:r>
            <a:r>
              <a:rPr lang="en-US" sz="1200" dirty="0" err="1" smtClean="0">
                <a:solidFill>
                  <a:prstClr val="black"/>
                </a:solidFill>
                <a:ea typeface="SimSun"/>
                <a:cs typeface="Times New Roman"/>
              </a:rPr>
              <a:t>Magno</a:t>
            </a:r>
            <a:endParaRPr lang="en-US" sz="1200" dirty="0">
              <a:solidFill>
                <a:prstClr val="black"/>
              </a:solidFill>
              <a:ea typeface="SimSun"/>
              <a:cs typeface="Times New Roman"/>
            </a:endParaRPr>
          </a:p>
        </p:txBody>
      </p:sp>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61" y="0"/>
            <a:ext cx="864236" cy="1578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descr="http://www.ancient.eu/uploads/images/132.jpg?v=143103055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8197" y="657540"/>
            <a:ext cx="1658525" cy="1144382"/>
          </a:xfrm>
          <a:prstGeom prst="rect">
            <a:avLst/>
          </a:prstGeom>
          <a:noFill/>
          <a:extLst>
            <a:ext uri="{909E8E84-426E-40DD-AFC4-6F175D3DCCD1}">
              <a14:hiddenFill xmlns:a14="http://schemas.microsoft.com/office/drawing/2010/main">
                <a:solidFill>
                  <a:srgbClr val="FFFFFF"/>
                </a:solidFill>
              </a14:hiddenFill>
            </a:ext>
          </a:extLst>
        </p:spPr>
      </p:pic>
      <p:sp>
        <p:nvSpPr>
          <p:cNvPr id="25" name="Down Arrow 24"/>
          <p:cNvSpPr/>
          <p:nvPr/>
        </p:nvSpPr>
        <p:spPr>
          <a:xfrm rot="16200000">
            <a:off x="2225052" y="3973974"/>
            <a:ext cx="414670" cy="25830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9360605"/>
      </p:ext>
    </p:extLst>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5305389" y="0"/>
            <a:ext cx="3874837" cy="3196563"/>
          </a:xfrm>
          <a:prstGeom prst="rect">
            <a:avLst/>
          </a:prstGeom>
        </p:spPr>
      </p:pic>
      <p:sp>
        <p:nvSpPr>
          <p:cNvPr id="2" name="Rectangle 1"/>
          <p:cNvSpPr/>
          <p:nvPr/>
        </p:nvSpPr>
        <p:spPr>
          <a:xfrm>
            <a:off x="224270" y="1750887"/>
            <a:ext cx="8643505" cy="923330"/>
          </a:xfrm>
          <a:prstGeom prst="rect">
            <a:avLst/>
          </a:prstGeom>
        </p:spPr>
        <p:txBody>
          <a:bodyPr wrap="square">
            <a:spAutoFit/>
          </a:bodyPr>
          <a:lstStyle/>
          <a:p>
            <a:r>
              <a:rPr lang="en-US" b="1" i="1" dirty="0" smtClean="0">
                <a:solidFill>
                  <a:prstClr val="black"/>
                </a:solidFill>
              </a:rPr>
              <a:t>V </a:t>
            </a:r>
            <a:r>
              <a:rPr lang="en-US" b="1" i="1" dirty="0">
                <a:solidFill>
                  <a:prstClr val="black"/>
                </a:solidFill>
              </a:rPr>
              <a:t>19</a:t>
            </a:r>
          </a:p>
          <a:p>
            <a:r>
              <a:rPr lang="es-ES" b="1" i="1" dirty="0"/>
              <a:t>pero tropezará y caerá, y no se le hallará más. </a:t>
            </a:r>
            <a:endParaRPr lang="es-ES" b="1" i="1" dirty="0" smtClean="0"/>
          </a:p>
          <a:p>
            <a:r>
              <a:rPr lang="en-US" dirty="0" smtClean="0"/>
              <a:t>– Antíoco </a:t>
            </a:r>
            <a:r>
              <a:rPr lang="en-US" dirty="0"/>
              <a:t>III </a:t>
            </a:r>
            <a:r>
              <a:rPr lang="en-US" dirty="0" err="1" smtClean="0"/>
              <a:t>asesinado</a:t>
            </a:r>
            <a:r>
              <a:rPr lang="en-US" dirty="0" smtClean="0"/>
              <a:t> </a:t>
            </a:r>
            <a:r>
              <a:rPr lang="en-US" dirty="0" err="1" smtClean="0"/>
              <a:t>por</a:t>
            </a:r>
            <a:r>
              <a:rPr lang="en-US" dirty="0" smtClean="0"/>
              <a:t> </a:t>
            </a:r>
            <a:r>
              <a:rPr lang="en-US" dirty="0" err="1" smtClean="0"/>
              <a:t>su</a:t>
            </a:r>
            <a:r>
              <a:rPr lang="en-US" dirty="0" smtClean="0"/>
              <a:t> </a:t>
            </a:r>
            <a:r>
              <a:rPr lang="en-US" dirty="0" err="1" smtClean="0"/>
              <a:t>propio</a:t>
            </a:r>
            <a:r>
              <a:rPr lang="en-US" dirty="0" smtClean="0"/>
              <a:t> pueblo</a:t>
            </a:r>
            <a:endParaRPr lang="en-US" dirty="0">
              <a:solidFill>
                <a:prstClr val="black"/>
              </a:solidFill>
            </a:endParaRPr>
          </a:p>
        </p:txBody>
      </p:sp>
      <p:sp>
        <p:nvSpPr>
          <p:cNvPr id="4" name="Rectangle 3"/>
          <p:cNvSpPr/>
          <p:nvPr/>
        </p:nvSpPr>
        <p:spPr>
          <a:xfrm>
            <a:off x="875523" y="1750887"/>
            <a:ext cx="837089" cy="369332"/>
          </a:xfrm>
          <a:prstGeom prst="rect">
            <a:avLst/>
          </a:prstGeom>
        </p:spPr>
        <p:txBody>
          <a:bodyPr wrap="none">
            <a:spAutoFit/>
          </a:bodyPr>
          <a:lstStyle/>
          <a:p>
            <a:r>
              <a:rPr lang="en-US" dirty="0">
                <a:solidFill>
                  <a:prstClr val="black"/>
                </a:solidFill>
              </a:rPr>
              <a:t>187 </a:t>
            </a:r>
            <a:r>
              <a:rPr lang="en-US" dirty="0" err="1" smtClean="0">
                <a:solidFill>
                  <a:prstClr val="black"/>
                </a:solidFill>
              </a:rPr>
              <a:t>aC</a:t>
            </a:r>
            <a:endParaRPr lang="en-US" dirty="0">
              <a:solidFill>
                <a:prstClr val="black"/>
              </a:solidFill>
            </a:endParaRPr>
          </a:p>
        </p:txBody>
      </p:sp>
      <p:sp>
        <p:nvSpPr>
          <p:cNvPr id="9" name="Rectangle 8"/>
          <p:cNvSpPr/>
          <p:nvPr/>
        </p:nvSpPr>
        <p:spPr>
          <a:xfrm>
            <a:off x="1924682" y="430786"/>
            <a:ext cx="1399742" cy="646331"/>
          </a:xfrm>
          <a:prstGeom prst="rect">
            <a:avLst/>
          </a:prstGeom>
        </p:spPr>
        <p:txBody>
          <a:bodyPr wrap="none">
            <a:spAutoFit/>
          </a:bodyPr>
          <a:lstStyle/>
          <a:p>
            <a:r>
              <a:rPr lang="en-US" dirty="0" smtClean="0">
                <a:solidFill>
                  <a:prstClr val="black"/>
                </a:solidFill>
              </a:rPr>
              <a:t>Antíoco </a:t>
            </a:r>
            <a:r>
              <a:rPr lang="en-US" dirty="0">
                <a:solidFill>
                  <a:prstClr val="black"/>
                </a:solidFill>
              </a:rPr>
              <a:t>III</a:t>
            </a:r>
          </a:p>
          <a:p>
            <a:r>
              <a:rPr lang="en-US" dirty="0">
                <a:solidFill>
                  <a:prstClr val="black"/>
                </a:solidFill>
              </a:rPr>
              <a:t>(223-187 </a:t>
            </a:r>
            <a:r>
              <a:rPr lang="en-US" dirty="0" err="1" smtClean="0">
                <a:solidFill>
                  <a:prstClr val="black"/>
                </a:solidFill>
              </a:rPr>
              <a:t>aC</a:t>
            </a:r>
            <a:r>
              <a:rPr lang="en-US" dirty="0">
                <a:solidFill>
                  <a:prstClr val="black"/>
                </a:solidFill>
              </a:rPr>
              <a:t>)</a:t>
            </a:r>
          </a:p>
        </p:txBody>
      </p:sp>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666562" y="430786"/>
            <a:ext cx="1046050" cy="996788"/>
          </a:xfrm>
          <a:prstGeom prst="rect">
            <a:avLst/>
          </a:prstGeom>
        </p:spPr>
      </p:pic>
      <p:sp>
        <p:nvSpPr>
          <p:cNvPr id="16" name="Rectangle 15"/>
          <p:cNvSpPr/>
          <p:nvPr/>
        </p:nvSpPr>
        <p:spPr>
          <a:xfrm>
            <a:off x="298962" y="3661120"/>
            <a:ext cx="5693052" cy="2031325"/>
          </a:xfrm>
          <a:prstGeom prst="rect">
            <a:avLst/>
          </a:prstGeom>
        </p:spPr>
        <p:txBody>
          <a:bodyPr wrap="square">
            <a:spAutoFit/>
          </a:bodyPr>
          <a:lstStyle/>
          <a:p>
            <a:r>
              <a:rPr lang="en-US" b="1" i="1" dirty="0" smtClean="0">
                <a:solidFill>
                  <a:prstClr val="black"/>
                </a:solidFill>
              </a:rPr>
              <a:t>V </a:t>
            </a:r>
            <a:r>
              <a:rPr lang="en-US" b="1" i="1" dirty="0">
                <a:solidFill>
                  <a:prstClr val="black"/>
                </a:solidFill>
              </a:rPr>
              <a:t>20</a:t>
            </a:r>
          </a:p>
          <a:p>
            <a:r>
              <a:rPr lang="es-ES" b="1" i="1" dirty="0"/>
              <a:t>Y se levantará en su lugar otro que enviará un opresor a través de la Joya de su reino. Pero a los pocos días será destruido, aunque no en ira ni en batalla</a:t>
            </a:r>
            <a:r>
              <a:rPr lang="es-ES" b="1" i="1" dirty="0" smtClean="0"/>
              <a:t>. </a:t>
            </a:r>
            <a:r>
              <a:rPr lang="en-US" dirty="0" smtClean="0"/>
              <a:t>– </a:t>
            </a:r>
            <a:r>
              <a:rPr lang="es-ES" dirty="0" err="1"/>
              <a:t>Seleuco</a:t>
            </a:r>
            <a:r>
              <a:rPr lang="es-ES" dirty="0"/>
              <a:t> IV envía a Heliodoro a </a:t>
            </a:r>
            <a:r>
              <a:rPr lang="es-ES" dirty="0" smtClean="0"/>
              <a:t>recaudar impuestos de </a:t>
            </a:r>
            <a:r>
              <a:rPr lang="es-ES" dirty="0"/>
              <a:t>los judíos y apoderarse del tesoro del templo para pagar a los romanos, pero </a:t>
            </a:r>
            <a:r>
              <a:rPr lang="es-ES" dirty="0" smtClean="0"/>
              <a:t>en vez de eso, es </a:t>
            </a:r>
            <a:r>
              <a:rPr lang="es-ES" dirty="0"/>
              <a:t>envenenado.</a:t>
            </a:r>
            <a:endParaRPr lang="en-US" dirty="0">
              <a:solidFill>
                <a:prstClr val="black"/>
              </a:solidFill>
            </a:endParaRPr>
          </a:p>
        </p:txBody>
      </p:sp>
      <p:pic>
        <p:nvPicPr>
          <p:cNvPr id="10" name="Picture 9"/>
          <p:cNvPicPr/>
          <p:nvPr/>
        </p:nvPicPr>
        <p:blipFill>
          <a:blip r:embed="rId5" cstate="print">
            <a:extLst>
              <a:ext uri="{28A0092B-C50C-407E-A947-70E740481C1C}">
                <a14:useLocalDpi xmlns:a14="http://schemas.microsoft.com/office/drawing/2010/main" val="0"/>
              </a:ext>
            </a:extLst>
          </a:blip>
          <a:stretch>
            <a:fillRect/>
          </a:stretch>
        </p:blipFill>
        <p:spPr>
          <a:xfrm>
            <a:off x="536721" y="2674217"/>
            <a:ext cx="1119722" cy="996788"/>
          </a:xfrm>
          <a:prstGeom prst="rect">
            <a:avLst/>
          </a:prstGeom>
        </p:spPr>
      </p:pic>
      <p:sp>
        <p:nvSpPr>
          <p:cNvPr id="11" name="Rectangle 10"/>
          <p:cNvSpPr/>
          <p:nvPr/>
        </p:nvSpPr>
        <p:spPr>
          <a:xfrm>
            <a:off x="1924682" y="2849445"/>
            <a:ext cx="1399742" cy="646331"/>
          </a:xfrm>
          <a:prstGeom prst="rect">
            <a:avLst/>
          </a:prstGeom>
        </p:spPr>
        <p:txBody>
          <a:bodyPr wrap="none">
            <a:spAutoFit/>
          </a:bodyPr>
          <a:lstStyle/>
          <a:p>
            <a:r>
              <a:rPr lang="en-US" dirty="0" smtClean="0">
                <a:solidFill>
                  <a:prstClr val="black"/>
                </a:solidFill>
              </a:rPr>
              <a:t>Seleuco </a:t>
            </a:r>
            <a:r>
              <a:rPr lang="en-US" dirty="0">
                <a:solidFill>
                  <a:prstClr val="black"/>
                </a:solidFill>
              </a:rPr>
              <a:t>IV</a:t>
            </a:r>
          </a:p>
          <a:p>
            <a:r>
              <a:rPr lang="en-US" dirty="0">
                <a:solidFill>
                  <a:prstClr val="black"/>
                </a:solidFill>
              </a:rPr>
              <a:t>(187-175 </a:t>
            </a:r>
            <a:r>
              <a:rPr lang="en-US" dirty="0" err="1" smtClean="0">
                <a:solidFill>
                  <a:prstClr val="black"/>
                </a:solidFill>
              </a:rPr>
              <a:t>aC</a:t>
            </a:r>
            <a:r>
              <a:rPr lang="en-US" dirty="0">
                <a:solidFill>
                  <a:prstClr val="black"/>
                </a:solidFill>
              </a:rPr>
              <a:t>)</a:t>
            </a:r>
          </a:p>
        </p:txBody>
      </p:sp>
      <p:sp>
        <p:nvSpPr>
          <p:cNvPr id="3" name="Rectangle 2"/>
          <p:cNvSpPr/>
          <p:nvPr/>
        </p:nvSpPr>
        <p:spPr>
          <a:xfrm>
            <a:off x="3051953" y="2619387"/>
            <a:ext cx="2313903" cy="369332"/>
          </a:xfrm>
          <a:prstGeom prst="rect">
            <a:avLst/>
          </a:prstGeom>
        </p:spPr>
        <p:txBody>
          <a:bodyPr wrap="none">
            <a:spAutoFit/>
          </a:bodyPr>
          <a:lstStyle/>
          <a:p>
            <a:r>
              <a:rPr lang="en-US" dirty="0" smtClean="0">
                <a:solidFill>
                  <a:prstClr val="black"/>
                </a:solidFill>
              </a:rPr>
              <a:t>Antíoco III y Seleuco IV</a:t>
            </a:r>
            <a:endParaRPr lang="en-US" dirty="0">
              <a:solidFill>
                <a:prstClr val="black"/>
              </a:solidFill>
            </a:endParaRPr>
          </a:p>
        </p:txBody>
      </p:sp>
      <p:sp>
        <p:nvSpPr>
          <p:cNvPr id="15" name="TextBox 14"/>
          <p:cNvSpPr txBox="1"/>
          <p:nvPr/>
        </p:nvSpPr>
        <p:spPr>
          <a:xfrm>
            <a:off x="7735604" y="3776648"/>
            <a:ext cx="952505" cy="246221"/>
          </a:xfrm>
          <a:prstGeom prst="rect">
            <a:avLst/>
          </a:prstGeom>
          <a:noFill/>
        </p:spPr>
        <p:txBody>
          <a:bodyPr wrap="none" rtlCol="0">
            <a:spAutoFit/>
          </a:bodyPr>
          <a:lstStyle/>
          <a:p>
            <a:r>
              <a:rPr lang="en-US" sz="1000" dirty="0"/>
              <a:t>180 BC </a:t>
            </a:r>
            <a:r>
              <a:rPr lang="en-US" sz="1000" dirty="0" err="1"/>
              <a:t>Eleazar</a:t>
            </a:r>
            <a:endParaRPr lang="en-US" sz="1000" dirty="0"/>
          </a:p>
        </p:txBody>
      </p:sp>
      <p:sp>
        <p:nvSpPr>
          <p:cNvPr id="17" name="TextBox 16"/>
          <p:cNvSpPr txBox="1"/>
          <p:nvPr/>
        </p:nvSpPr>
        <p:spPr>
          <a:xfrm>
            <a:off x="6905957" y="3456234"/>
            <a:ext cx="1026243" cy="246221"/>
          </a:xfrm>
          <a:prstGeom prst="rect">
            <a:avLst/>
          </a:prstGeom>
          <a:noFill/>
        </p:spPr>
        <p:txBody>
          <a:bodyPr wrap="none" rtlCol="0">
            <a:spAutoFit/>
          </a:bodyPr>
          <a:lstStyle/>
          <a:p>
            <a:r>
              <a:rPr lang="en-US" sz="1000" dirty="0"/>
              <a:t>190 </a:t>
            </a:r>
            <a:r>
              <a:rPr lang="en-US" sz="1000" dirty="0" err="1" smtClean="0"/>
              <a:t>aC</a:t>
            </a:r>
            <a:r>
              <a:rPr lang="en-US" sz="1000" dirty="0" smtClean="0"/>
              <a:t> </a:t>
            </a:r>
            <a:r>
              <a:rPr lang="en-US" sz="1000" dirty="0" err="1" smtClean="0"/>
              <a:t>Matatías</a:t>
            </a:r>
            <a:endParaRPr lang="en-US" sz="1000" dirty="0"/>
          </a:p>
        </p:txBody>
      </p:sp>
      <p:sp>
        <p:nvSpPr>
          <p:cNvPr id="13" name="Left Brace 12"/>
          <p:cNvSpPr/>
          <p:nvPr/>
        </p:nvSpPr>
        <p:spPr>
          <a:xfrm>
            <a:off x="8132344" y="1743368"/>
            <a:ext cx="79513" cy="241221"/>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27461500"/>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1" y="1023582"/>
            <a:ext cx="7038974" cy="1477328"/>
          </a:xfrm>
          <a:prstGeom prst="rect">
            <a:avLst/>
          </a:prstGeom>
          <a:noFill/>
        </p:spPr>
        <p:txBody>
          <a:bodyPr wrap="square" rtlCol="0">
            <a:spAutoFit/>
          </a:bodyPr>
          <a:lstStyle/>
          <a:p>
            <a:pPr algn="l" rtl="0"/>
            <a:r>
              <a:rPr lang="en-US" b="1" i="1" dirty="0" smtClean="0"/>
              <a:t>V 21 	175-164 </a:t>
            </a:r>
            <a:r>
              <a:rPr lang="en-US" b="1" i="1" dirty="0" err="1" smtClean="0"/>
              <a:t>aC</a:t>
            </a:r>
            <a:endParaRPr lang="en-US" b="1" i="1" dirty="0" smtClean="0"/>
          </a:p>
          <a:p>
            <a:r>
              <a:rPr lang="es-ES" b="1" i="1" dirty="0"/>
              <a:t>En su lugar se levantará un hombre despreciable, a quien no se le han otorgado los honores de la realeza. Vendrá cuando haya tranquilidad y se apoderará del reino con intrigas. </a:t>
            </a:r>
            <a:r>
              <a:rPr lang="es-ES" b="1" i="1" dirty="0" smtClean="0"/>
              <a:t/>
            </a:r>
            <a:br>
              <a:rPr lang="es-ES" b="1" i="1" dirty="0" smtClean="0"/>
            </a:br>
            <a:r>
              <a:rPr lang="en-US" dirty="0" err="1" smtClean="0"/>
              <a:t>Antíoco</a:t>
            </a:r>
            <a:r>
              <a:rPr lang="en-US" dirty="0" smtClean="0"/>
              <a:t> IV </a:t>
            </a:r>
            <a:r>
              <a:rPr lang="en-US" dirty="0" err="1" smtClean="0"/>
              <a:t>Epífanes</a:t>
            </a:r>
            <a:r>
              <a:rPr lang="en-US" dirty="0" smtClean="0"/>
              <a:t>, </a:t>
            </a:r>
            <a:r>
              <a:rPr lang="en-US" dirty="0"/>
              <a:t>un </a:t>
            </a:r>
            <a:r>
              <a:rPr lang="en-US" dirty="0" err="1"/>
              <a:t>monstruo</a:t>
            </a:r>
            <a:r>
              <a:rPr lang="en-US" dirty="0"/>
              <a:t> </a:t>
            </a:r>
            <a:r>
              <a:rPr lang="en-US" dirty="0" err="1" smtClean="0"/>
              <a:t>notorio</a:t>
            </a:r>
            <a:r>
              <a:rPr lang="en-US" dirty="0" smtClean="0"/>
              <a:t>, </a:t>
            </a:r>
            <a:r>
              <a:rPr lang="en-US" dirty="0"/>
              <a:t>comienza a reinar.</a:t>
            </a:r>
          </a:p>
        </p:txBody>
      </p:sp>
      <p:pic>
        <p:nvPicPr>
          <p:cNvPr id="3" name="Picture 2"/>
          <p:cNvPicPr/>
          <p:nvPr/>
        </p:nvPicPr>
        <p:blipFill>
          <a:blip r:embed="rId2" cstate="print">
            <a:extLst>
              <a:ext uri="{28A0092B-C50C-407E-A947-70E740481C1C}">
                <a14:useLocalDpi xmlns:a14="http://schemas.microsoft.com/office/drawing/2010/main" val="0"/>
              </a:ext>
            </a:extLst>
          </a:blip>
          <a:stretch>
            <a:fillRect/>
          </a:stretch>
        </p:blipFill>
        <p:spPr>
          <a:xfrm>
            <a:off x="405524" y="159902"/>
            <a:ext cx="1204912" cy="1082044"/>
          </a:xfrm>
          <a:prstGeom prst="rect">
            <a:avLst/>
          </a:prstGeom>
        </p:spPr>
      </p:pic>
      <p:sp>
        <p:nvSpPr>
          <p:cNvPr id="4" name="Rectangle 3"/>
          <p:cNvSpPr/>
          <p:nvPr/>
        </p:nvSpPr>
        <p:spPr>
          <a:xfrm>
            <a:off x="1924682" y="159902"/>
            <a:ext cx="1992340" cy="646331"/>
          </a:xfrm>
          <a:prstGeom prst="rect">
            <a:avLst/>
          </a:prstGeom>
        </p:spPr>
        <p:txBody>
          <a:bodyPr wrap="none">
            <a:spAutoFit/>
          </a:bodyPr>
          <a:lstStyle/>
          <a:p>
            <a:pPr algn="l" rtl="0"/>
            <a:r>
              <a:rPr lang="en-US" dirty="0" err="1"/>
              <a:t>Antíoco</a:t>
            </a:r>
            <a:r>
              <a:rPr lang="en-US" dirty="0"/>
              <a:t> </a:t>
            </a:r>
            <a:r>
              <a:rPr lang="en-US" dirty="0" smtClean="0"/>
              <a:t>IV </a:t>
            </a:r>
            <a:r>
              <a:rPr lang="en-US" dirty="0" err="1" smtClean="0"/>
              <a:t>Epífanes</a:t>
            </a:r>
            <a:endParaRPr lang="en-US" dirty="0" smtClean="0"/>
          </a:p>
          <a:p>
            <a:pPr algn="l" rtl="0"/>
            <a:r>
              <a:rPr lang="en-US" dirty="0" smtClean="0">
                <a:solidFill>
                  <a:prstClr val="black"/>
                </a:solidFill>
              </a:rPr>
              <a:t>(175-164 </a:t>
            </a:r>
            <a:r>
              <a:rPr lang="en-US" dirty="0" err="1" smtClean="0">
                <a:solidFill>
                  <a:prstClr val="black"/>
                </a:solidFill>
              </a:rPr>
              <a:t>aC</a:t>
            </a:r>
            <a:r>
              <a:rPr lang="en-US" dirty="0" smtClean="0">
                <a:solidFill>
                  <a:prstClr val="black"/>
                </a:solidFill>
              </a:rPr>
              <a:t>)</a:t>
            </a:r>
            <a:endParaRPr lang="en-US" dirty="0">
              <a:solidFill>
                <a:prstClr val="black"/>
              </a:solidFill>
            </a:endParaRPr>
          </a:p>
        </p:txBody>
      </p:sp>
      <p:sp>
        <p:nvSpPr>
          <p:cNvPr id="5" name="TextBox 4"/>
          <p:cNvSpPr txBox="1"/>
          <p:nvPr/>
        </p:nvSpPr>
        <p:spPr>
          <a:xfrm>
            <a:off x="559558" y="2428627"/>
            <a:ext cx="8308217" cy="1200329"/>
          </a:xfrm>
          <a:prstGeom prst="rect">
            <a:avLst/>
          </a:prstGeom>
          <a:noFill/>
        </p:spPr>
        <p:txBody>
          <a:bodyPr wrap="square" rtlCol="0">
            <a:spAutoFit/>
          </a:bodyPr>
          <a:lstStyle/>
          <a:p>
            <a:pPr algn="l" rtl="0"/>
            <a:r>
              <a:rPr lang="en-US" dirty="0" smtClean="0"/>
              <a:t>Se </a:t>
            </a:r>
            <a:r>
              <a:rPr lang="en-US" dirty="0" err="1" smtClean="0"/>
              <a:t>dio</a:t>
            </a:r>
            <a:r>
              <a:rPr lang="en-US" dirty="0" smtClean="0"/>
              <a:t> a </a:t>
            </a:r>
            <a:r>
              <a:rPr lang="en-US" dirty="0" err="1" smtClean="0"/>
              <a:t>sí</a:t>
            </a:r>
            <a:r>
              <a:rPr lang="en-US" dirty="0" smtClean="0"/>
              <a:t> </a:t>
            </a:r>
            <a:r>
              <a:rPr lang="en-US" dirty="0" err="1" smtClean="0"/>
              <a:t>mismo</a:t>
            </a:r>
            <a:r>
              <a:rPr lang="en-US" dirty="0" smtClean="0"/>
              <a:t> </a:t>
            </a:r>
            <a:r>
              <a:rPr lang="en-US" dirty="0"/>
              <a:t>el apellido "</a:t>
            </a:r>
            <a:r>
              <a:rPr lang="en-US" dirty="0" err="1" smtClean="0"/>
              <a:t>Epífanes</a:t>
            </a:r>
            <a:r>
              <a:rPr lang="en-US" dirty="0"/>
              <a:t>" que significa "el dios visible"</a:t>
            </a:r>
            <a:endParaRPr lang="en-US" dirty="0" smtClean="0"/>
          </a:p>
          <a:p>
            <a:pPr algn="l" rtl="0"/>
            <a:r>
              <a:rPr lang="en-US" dirty="0" smtClean="0"/>
              <a:t>(</a:t>
            </a:r>
            <a:r>
              <a:rPr lang="en-US" dirty="0" err="1" smtClean="0"/>
              <a:t>afirmando</a:t>
            </a:r>
            <a:r>
              <a:rPr lang="en-US" dirty="0" smtClean="0"/>
              <a:t> que </a:t>
            </a:r>
            <a:r>
              <a:rPr lang="en-US" dirty="0"/>
              <a:t>él y Júpiter eran idénticos).</a:t>
            </a:r>
            <a:endParaRPr lang="en-US" dirty="0" smtClean="0"/>
          </a:p>
          <a:p>
            <a:pPr algn="l" rtl="0"/>
            <a:r>
              <a:rPr lang="en-US" dirty="0" err="1" smtClean="0"/>
              <a:t>Él</a:t>
            </a:r>
            <a:r>
              <a:rPr lang="en-US" dirty="0" smtClean="0"/>
              <a:t> </a:t>
            </a:r>
            <a:r>
              <a:rPr lang="en-US" dirty="0" err="1" smtClean="0"/>
              <a:t>actuó</a:t>
            </a:r>
            <a:r>
              <a:rPr lang="en-US" dirty="0" smtClean="0"/>
              <a:t> </a:t>
            </a:r>
            <a:r>
              <a:rPr lang="en-US" dirty="0"/>
              <a:t>como si realmente fuera Júpiter</a:t>
            </a:r>
            <a:endParaRPr lang="en-US" dirty="0" smtClean="0"/>
          </a:p>
          <a:p>
            <a:pPr algn="l" rtl="0"/>
            <a:r>
              <a:rPr lang="en-US" dirty="0" smtClean="0"/>
              <a:t>La </a:t>
            </a:r>
            <a:r>
              <a:rPr lang="en-US" dirty="0" err="1" smtClean="0"/>
              <a:t>gente</a:t>
            </a:r>
            <a:r>
              <a:rPr lang="en-US" dirty="0" smtClean="0"/>
              <a:t> lo </a:t>
            </a:r>
            <a:r>
              <a:rPr lang="en-US" dirty="0" err="1" smtClean="0"/>
              <a:t>llamaba</a:t>
            </a:r>
            <a:r>
              <a:rPr lang="en-US" dirty="0" smtClean="0"/>
              <a:t> </a:t>
            </a:r>
            <a:r>
              <a:rPr lang="en-US" dirty="0"/>
              <a:t>"</a:t>
            </a:r>
            <a:r>
              <a:rPr lang="en-US" dirty="0" err="1" smtClean="0"/>
              <a:t>Epímanes</a:t>
            </a:r>
            <a:r>
              <a:rPr lang="en-US" dirty="0" smtClean="0"/>
              <a:t>” que </a:t>
            </a:r>
            <a:r>
              <a:rPr lang="en-US" dirty="0"/>
              <a:t>significa "el loco".</a:t>
            </a:r>
          </a:p>
        </p:txBody>
      </p:sp>
    </p:spTree>
    <p:extLst>
      <p:ext uri="{BB962C8B-B14F-4D97-AF65-F5344CB8AC3E}">
        <p14:creationId xmlns:p14="http://schemas.microsoft.com/office/powerpoint/2010/main" val="3460818636"/>
      </p:ext>
    </p:extLst>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3" cstate="print">
            <a:extLst>
              <a:ext uri="{28A0092B-C50C-407E-A947-70E740481C1C}">
                <a14:useLocalDpi xmlns:a14="http://schemas.microsoft.com/office/drawing/2010/main" val="0"/>
              </a:ext>
            </a:extLst>
          </a:blip>
          <a:stretch>
            <a:fillRect/>
          </a:stretch>
        </p:blipFill>
        <p:spPr>
          <a:xfrm>
            <a:off x="4172306" y="159902"/>
            <a:ext cx="1204912" cy="1082044"/>
          </a:xfrm>
          <a:prstGeom prst="rect">
            <a:avLst/>
          </a:prstGeom>
        </p:spPr>
      </p:pic>
      <p:sp>
        <p:nvSpPr>
          <p:cNvPr id="4" name="Rectangle 3"/>
          <p:cNvSpPr/>
          <p:nvPr/>
        </p:nvSpPr>
        <p:spPr>
          <a:xfrm>
            <a:off x="1924682" y="159902"/>
            <a:ext cx="1992340" cy="646331"/>
          </a:xfrm>
          <a:prstGeom prst="rect">
            <a:avLst/>
          </a:prstGeom>
        </p:spPr>
        <p:txBody>
          <a:bodyPr wrap="none">
            <a:spAutoFit/>
          </a:bodyPr>
          <a:lstStyle/>
          <a:p>
            <a:pPr algn="l" rtl="0"/>
            <a:r>
              <a:rPr lang="en-US" dirty="0" err="1">
                <a:solidFill>
                  <a:prstClr val="black"/>
                </a:solidFill>
              </a:rPr>
              <a:t>Antíoco</a:t>
            </a:r>
            <a:r>
              <a:rPr lang="en-US" dirty="0">
                <a:solidFill>
                  <a:prstClr val="black"/>
                </a:solidFill>
              </a:rPr>
              <a:t> </a:t>
            </a:r>
            <a:r>
              <a:rPr lang="en-US" dirty="0" smtClean="0">
                <a:solidFill>
                  <a:prstClr val="black"/>
                </a:solidFill>
              </a:rPr>
              <a:t>IV </a:t>
            </a:r>
            <a:r>
              <a:rPr lang="en-US" dirty="0" err="1" smtClean="0">
                <a:solidFill>
                  <a:prstClr val="black"/>
                </a:solidFill>
              </a:rPr>
              <a:t>Epífanes</a:t>
            </a:r>
            <a:endParaRPr lang="en-US" dirty="0" smtClean="0">
              <a:solidFill>
                <a:prstClr val="black"/>
              </a:solidFill>
            </a:endParaRPr>
          </a:p>
          <a:p>
            <a:pPr algn="l" rtl="0"/>
            <a:r>
              <a:rPr lang="en-US" dirty="0" smtClean="0">
                <a:solidFill>
                  <a:prstClr val="black"/>
                </a:solidFill>
              </a:rPr>
              <a:t>(175-164 </a:t>
            </a:r>
            <a:r>
              <a:rPr lang="en-US" dirty="0" err="1" smtClean="0">
                <a:solidFill>
                  <a:prstClr val="black"/>
                </a:solidFill>
              </a:rPr>
              <a:t>aC</a:t>
            </a:r>
            <a:r>
              <a:rPr lang="en-US" dirty="0" smtClean="0">
                <a:solidFill>
                  <a:prstClr val="black"/>
                </a:solidFill>
              </a:rPr>
              <a:t>)</a:t>
            </a:r>
            <a:endParaRPr lang="en-US" dirty="0">
              <a:solidFill>
                <a:prstClr val="black"/>
              </a:solidFill>
            </a:endParaRPr>
          </a:p>
        </p:txBody>
      </p:sp>
      <p:sp>
        <p:nvSpPr>
          <p:cNvPr id="5" name="TextBox 4"/>
          <p:cNvSpPr txBox="1"/>
          <p:nvPr/>
        </p:nvSpPr>
        <p:spPr>
          <a:xfrm>
            <a:off x="900752" y="1590554"/>
            <a:ext cx="7967023" cy="923330"/>
          </a:xfrm>
          <a:prstGeom prst="rect">
            <a:avLst/>
          </a:prstGeom>
          <a:noFill/>
        </p:spPr>
        <p:txBody>
          <a:bodyPr wrap="square" rtlCol="0">
            <a:spAutoFit/>
          </a:bodyPr>
          <a:lstStyle/>
          <a:p>
            <a:pPr algn="l" rtl="0"/>
            <a:r>
              <a:rPr lang="en-US" b="1" i="1" dirty="0" smtClean="0">
                <a:solidFill>
                  <a:prstClr val="black"/>
                </a:solidFill>
              </a:rPr>
              <a:t>V 22 	175 </a:t>
            </a:r>
            <a:r>
              <a:rPr lang="en-US" b="1" i="1" dirty="0" err="1" smtClean="0">
                <a:solidFill>
                  <a:prstClr val="black"/>
                </a:solidFill>
              </a:rPr>
              <a:t>aC</a:t>
            </a:r>
            <a:endParaRPr lang="en-US" b="1" i="1" dirty="0" smtClean="0">
              <a:solidFill>
                <a:prstClr val="black"/>
              </a:solidFill>
            </a:endParaRPr>
          </a:p>
          <a:p>
            <a:r>
              <a:rPr lang="es-ES" b="1" i="1" dirty="0"/>
              <a:t>y destruidas, así como también el príncipe del pacto. -</a:t>
            </a:r>
            <a:r>
              <a:rPr lang="es-ES" dirty="0"/>
              <a:t> El sumo sacerdote </a:t>
            </a:r>
            <a:r>
              <a:rPr lang="es-ES" dirty="0" err="1"/>
              <a:t>Onías</a:t>
            </a:r>
            <a:r>
              <a:rPr lang="es-ES" dirty="0"/>
              <a:t> II destituido</a:t>
            </a:r>
            <a:endParaRPr lang="en-US" dirty="0">
              <a:solidFill>
                <a:prstClr val="black"/>
              </a:solidFill>
            </a:endParaRPr>
          </a:p>
        </p:txBody>
      </p:sp>
      <p:sp>
        <p:nvSpPr>
          <p:cNvPr id="6" name="TextBox 5"/>
          <p:cNvSpPr txBox="1"/>
          <p:nvPr/>
        </p:nvSpPr>
        <p:spPr>
          <a:xfrm>
            <a:off x="900752" y="2840411"/>
            <a:ext cx="7967023" cy="923330"/>
          </a:xfrm>
          <a:prstGeom prst="rect">
            <a:avLst/>
          </a:prstGeom>
          <a:noFill/>
        </p:spPr>
        <p:txBody>
          <a:bodyPr wrap="square" rtlCol="0">
            <a:spAutoFit/>
          </a:bodyPr>
          <a:lstStyle/>
          <a:p>
            <a:pPr algn="l" rtl="0"/>
            <a:r>
              <a:rPr lang="en-US" b="1" i="1" dirty="0" smtClean="0">
                <a:solidFill>
                  <a:prstClr val="black"/>
                </a:solidFill>
              </a:rPr>
              <a:t>Vv. 23-24 	175 </a:t>
            </a:r>
            <a:r>
              <a:rPr lang="en-US" b="1" i="1" dirty="0" err="1" smtClean="0">
                <a:solidFill>
                  <a:prstClr val="black"/>
                </a:solidFill>
              </a:rPr>
              <a:t>aC</a:t>
            </a:r>
            <a:endParaRPr lang="en-US" b="1" i="1" dirty="0" smtClean="0">
              <a:solidFill>
                <a:prstClr val="black"/>
              </a:solidFill>
            </a:endParaRPr>
          </a:p>
          <a:p>
            <a:r>
              <a:rPr lang="en-US" b="1" i="1" dirty="0" err="1" smtClean="0"/>
              <a:t>En</a:t>
            </a:r>
            <a:r>
              <a:rPr lang="en-US" b="1" i="1" dirty="0" smtClean="0"/>
              <a:t> un </a:t>
            </a:r>
            <a:r>
              <a:rPr lang="en-US" b="1" i="1" dirty="0" err="1" smtClean="0"/>
              <a:t>tiempo</a:t>
            </a:r>
            <a:r>
              <a:rPr lang="en-US" b="1" i="1" dirty="0" smtClean="0"/>
              <a:t> de </a:t>
            </a:r>
            <a:r>
              <a:rPr lang="en-US" b="1" i="1" dirty="0" err="1" smtClean="0"/>
              <a:t>tranquilidad</a:t>
            </a:r>
            <a:r>
              <a:rPr lang="en-US" b="1" i="1" dirty="0" smtClean="0"/>
              <a:t>... </a:t>
            </a:r>
            <a:r>
              <a:rPr lang="es-ES" b="1" i="1" dirty="0"/>
              <a:t>Repartirá entre ellos despojos, botín y riquezas </a:t>
            </a:r>
            <a:r>
              <a:rPr lang="es-ES" dirty="0"/>
              <a:t>- Antíoco IV </a:t>
            </a:r>
            <a:r>
              <a:rPr lang="es-ES" dirty="0" err="1"/>
              <a:t>Epífanes</a:t>
            </a:r>
            <a:r>
              <a:rPr lang="es-ES" dirty="0"/>
              <a:t> engañó a los judíos con muchos regalos</a:t>
            </a:r>
            <a:endParaRPr lang="en-US" dirty="0">
              <a:solidFill>
                <a:prstClr val="black"/>
              </a:solidFill>
            </a:endParaRPr>
          </a:p>
        </p:txBody>
      </p:sp>
      <p:sp>
        <p:nvSpPr>
          <p:cNvPr id="2" name="TextBox 1"/>
          <p:cNvSpPr txBox="1"/>
          <p:nvPr/>
        </p:nvSpPr>
        <p:spPr>
          <a:xfrm>
            <a:off x="2403366" y="4049782"/>
            <a:ext cx="6464409" cy="1477328"/>
          </a:xfrm>
          <a:prstGeom prst="rect">
            <a:avLst/>
          </a:prstGeom>
          <a:noFill/>
        </p:spPr>
        <p:txBody>
          <a:bodyPr wrap="square" rtlCol="0">
            <a:spAutoFit/>
          </a:bodyPr>
          <a:lstStyle/>
          <a:p>
            <a:pPr algn="l" rtl="0"/>
            <a:r>
              <a:rPr lang="en-US" dirty="0"/>
              <a:t>Un grupo de judíos llegó a Antíoco con un plan. Propusieron que el sumo </a:t>
            </a:r>
            <a:r>
              <a:rPr lang="en-US" dirty="0" err="1" smtClean="0"/>
              <a:t>sacerdote</a:t>
            </a:r>
            <a:r>
              <a:rPr lang="en-US" dirty="0" smtClean="0"/>
              <a:t> </a:t>
            </a:r>
            <a:r>
              <a:rPr lang="en-US" dirty="0" err="1" smtClean="0"/>
              <a:t>Onías</a:t>
            </a:r>
            <a:r>
              <a:rPr lang="en-US" dirty="0" smtClean="0"/>
              <a:t> III </a:t>
            </a:r>
            <a:r>
              <a:rPr lang="en-US" dirty="0" err="1"/>
              <a:t>debe</a:t>
            </a:r>
            <a:r>
              <a:rPr lang="en-US" dirty="0"/>
              <a:t> </a:t>
            </a:r>
            <a:r>
              <a:rPr lang="en-US" dirty="0" err="1" smtClean="0"/>
              <a:t>ser</a:t>
            </a:r>
            <a:r>
              <a:rPr lang="en-US" dirty="0" smtClean="0"/>
              <a:t> </a:t>
            </a:r>
            <a:r>
              <a:rPr lang="en-US" dirty="0" err="1" smtClean="0"/>
              <a:t>destituido</a:t>
            </a:r>
            <a:r>
              <a:rPr lang="en-US" dirty="0" smtClean="0"/>
              <a:t> y </a:t>
            </a:r>
            <a:r>
              <a:rPr lang="en-US" dirty="0" err="1" smtClean="0"/>
              <a:t>su</a:t>
            </a:r>
            <a:r>
              <a:rPr lang="en-US" dirty="0" smtClean="0"/>
              <a:t> </a:t>
            </a:r>
            <a:r>
              <a:rPr lang="en-US" dirty="0" err="1" smtClean="0"/>
              <a:t>hermano</a:t>
            </a:r>
            <a:r>
              <a:rPr lang="en-US" dirty="0" smtClean="0"/>
              <a:t> </a:t>
            </a:r>
            <a:r>
              <a:rPr lang="en-US" dirty="0" err="1" smtClean="0"/>
              <a:t>helenizado</a:t>
            </a:r>
            <a:r>
              <a:rPr lang="en-US" dirty="0" smtClean="0"/>
              <a:t> </a:t>
            </a:r>
            <a:r>
              <a:rPr lang="en-US" dirty="0" err="1" smtClean="0"/>
              <a:t>Jasón</a:t>
            </a:r>
            <a:r>
              <a:rPr lang="en-US" dirty="0" smtClean="0"/>
              <a:t> </a:t>
            </a:r>
            <a:r>
              <a:rPr lang="en-US" dirty="0"/>
              <a:t>debería tomar su lugar. Deberían establecer una Constitución griega y acuñar dinero griego.</a:t>
            </a:r>
          </a:p>
          <a:p>
            <a:pPr algn="l" rtl="0"/>
            <a:endParaRPr lang="en-US" dirty="0"/>
          </a:p>
        </p:txBody>
      </p:sp>
    </p:spTree>
    <p:extLst>
      <p:ext uri="{BB962C8B-B14F-4D97-AF65-F5344CB8AC3E}">
        <p14:creationId xmlns:p14="http://schemas.microsoft.com/office/powerpoint/2010/main" val="3469241356"/>
      </p:ext>
    </p:extLst>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0752" y="1023582"/>
            <a:ext cx="7967023" cy="1200329"/>
          </a:xfrm>
          <a:prstGeom prst="rect">
            <a:avLst/>
          </a:prstGeom>
          <a:noFill/>
        </p:spPr>
        <p:txBody>
          <a:bodyPr wrap="square" rtlCol="0">
            <a:spAutoFit/>
          </a:bodyPr>
          <a:lstStyle/>
          <a:p>
            <a:pPr algn="l" rtl="0"/>
            <a:r>
              <a:rPr lang="en-US" b="1" i="1" dirty="0" err="1" smtClean="0">
                <a:solidFill>
                  <a:prstClr val="black"/>
                </a:solidFill>
              </a:rPr>
              <a:t>Vv</a:t>
            </a:r>
            <a:r>
              <a:rPr lang="en-US" b="1" i="1" dirty="0" smtClean="0">
                <a:solidFill>
                  <a:prstClr val="black"/>
                </a:solidFill>
              </a:rPr>
              <a:t> 25-27 	175 </a:t>
            </a:r>
            <a:r>
              <a:rPr lang="en-US" b="1" i="1" dirty="0" err="1" smtClean="0">
                <a:solidFill>
                  <a:prstClr val="black"/>
                </a:solidFill>
              </a:rPr>
              <a:t>aC</a:t>
            </a:r>
            <a:endParaRPr lang="en-US" b="1" i="1" dirty="0" smtClean="0">
              <a:solidFill>
                <a:prstClr val="black"/>
              </a:solidFill>
            </a:endParaRPr>
          </a:p>
          <a:p>
            <a:r>
              <a:rPr lang="es-ES" b="1" i="1" dirty="0"/>
              <a:t>Y el rey del sur movilizará para la guerra un ejército muy grande y muy poderoso, pero no podrá resistir, porque planearán intrigas contra él. </a:t>
            </a:r>
            <a:r>
              <a:rPr lang="es-ES" dirty="0"/>
              <a:t>- Ptolomeo VI es derrotado en parte por desertores</a:t>
            </a:r>
            <a:endParaRPr lang="en-US" dirty="0">
              <a:solidFill>
                <a:prstClr val="black"/>
              </a:solidFill>
            </a:endParaRPr>
          </a:p>
        </p:txBody>
      </p:sp>
      <p:pic>
        <p:nvPicPr>
          <p:cNvPr id="3" name="Picture 2"/>
          <p:cNvPicPr/>
          <p:nvPr/>
        </p:nvPicPr>
        <p:blipFill>
          <a:blip r:embed="rId2" cstate="print">
            <a:extLst>
              <a:ext uri="{28A0092B-C50C-407E-A947-70E740481C1C}">
                <a14:useLocalDpi xmlns:a14="http://schemas.microsoft.com/office/drawing/2010/main" val="0"/>
              </a:ext>
            </a:extLst>
          </a:blip>
          <a:stretch>
            <a:fillRect/>
          </a:stretch>
        </p:blipFill>
        <p:spPr>
          <a:xfrm>
            <a:off x="4172306" y="159902"/>
            <a:ext cx="1204912" cy="1082044"/>
          </a:xfrm>
          <a:prstGeom prst="rect">
            <a:avLst/>
          </a:prstGeom>
        </p:spPr>
      </p:pic>
      <p:sp>
        <p:nvSpPr>
          <p:cNvPr id="4" name="Rectangle 3"/>
          <p:cNvSpPr/>
          <p:nvPr/>
        </p:nvSpPr>
        <p:spPr>
          <a:xfrm>
            <a:off x="1924682" y="159902"/>
            <a:ext cx="1984710" cy="646331"/>
          </a:xfrm>
          <a:prstGeom prst="rect">
            <a:avLst/>
          </a:prstGeom>
        </p:spPr>
        <p:txBody>
          <a:bodyPr wrap="none">
            <a:spAutoFit/>
          </a:bodyPr>
          <a:lstStyle/>
          <a:p>
            <a:pPr algn="l" rtl="0"/>
            <a:r>
              <a:rPr lang="en-US" dirty="0" err="1">
                <a:solidFill>
                  <a:prstClr val="black"/>
                </a:solidFill>
              </a:rPr>
              <a:t>Antíoco</a:t>
            </a:r>
            <a:r>
              <a:rPr lang="en-US" dirty="0">
                <a:solidFill>
                  <a:prstClr val="black"/>
                </a:solidFill>
              </a:rPr>
              <a:t> </a:t>
            </a:r>
            <a:r>
              <a:rPr lang="en-US" dirty="0" smtClean="0">
                <a:solidFill>
                  <a:prstClr val="black"/>
                </a:solidFill>
              </a:rPr>
              <a:t>IV </a:t>
            </a:r>
            <a:r>
              <a:rPr lang="en-US" dirty="0" err="1" smtClean="0">
                <a:solidFill>
                  <a:prstClr val="black"/>
                </a:solidFill>
              </a:rPr>
              <a:t>Epífanes</a:t>
            </a:r>
            <a:endParaRPr lang="en-US" dirty="0" smtClean="0">
              <a:solidFill>
                <a:prstClr val="black"/>
              </a:solidFill>
            </a:endParaRPr>
          </a:p>
          <a:p>
            <a:pPr algn="l" rtl="0"/>
            <a:r>
              <a:rPr lang="en-US" dirty="0" smtClean="0">
                <a:solidFill>
                  <a:prstClr val="black"/>
                </a:solidFill>
              </a:rPr>
              <a:t>(175-164 </a:t>
            </a:r>
            <a:r>
              <a:rPr lang="en-US" dirty="0" err="1" smtClean="0">
                <a:solidFill>
                  <a:prstClr val="black"/>
                </a:solidFill>
              </a:rPr>
              <a:t>aC</a:t>
            </a:r>
            <a:r>
              <a:rPr lang="en-US" dirty="0" smtClean="0">
                <a:solidFill>
                  <a:prstClr val="black"/>
                </a:solidFill>
              </a:rPr>
              <a:t>)</a:t>
            </a:r>
            <a:endParaRPr lang="en-US" dirty="0">
              <a:solidFill>
                <a:prstClr val="black"/>
              </a:solidFill>
            </a:endParaRPr>
          </a:p>
        </p:txBody>
      </p:sp>
      <p:sp>
        <p:nvSpPr>
          <p:cNvPr id="6" name="TextBox 5"/>
          <p:cNvSpPr txBox="1"/>
          <p:nvPr/>
        </p:nvSpPr>
        <p:spPr>
          <a:xfrm>
            <a:off x="900752" y="3070072"/>
            <a:ext cx="7967023" cy="1200329"/>
          </a:xfrm>
          <a:prstGeom prst="rect">
            <a:avLst/>
          </a:prstGeom>
          <a:noFill/>
        </p:spPr>
        <p:txBody>
          <a:bodyPr wrap="square" rtlCol="0">
            <a:spAutoFit/>
          </a:bodyPr>
          <a:lstStyle/>
          <a:p>
            <a:pPr algn="l" rtl="0"/>
            <a:r>
              <a:rPr lang="en-US" b="1" i="1" dirty="0" smtClean="0">
                <a:solidFill>
                  <a:prstClr val="black"/>
                </a:solidFill>
              </a:rPr>
              <a:t>V 28 	175 aC</a:t>
            </a:r>
          </a:p>
          <a:p>
            <a:r>
              <a:rPr lang="es-ES" b="1" i="1" dirty="0"/>
              <a:t>Entonces volverá a su tierra con grandes riquezas, pero pondrá su corazón contra el pacto santo. Actuará contra este, y volverá a su tierra. - </a:t>
            </a:r>
            <a:r>
              <a:rPr lang="es-ES" dirty="0" smtClean="0"/>
              <a:t>Persecución </a:t>
            </a:r>
            <a:r>
              <a:rPr lang="es-ES" dirty="0"/>
              <a:t>de los judíos por Antíoco IV </a:t>
            </a:r>
            <a:r>
              <a:rPr lang="es-ES" dirty="0" err="1"/>
              <a:t>Epífanes</a:t>
            </a:r>
            <a:endParaRPr lang="en-US" dirty="0">
              <a:solidFill>
                <a:prstClr val="black"/>
              </a:solidFill>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1696" y="1839509"/>
            <a:ext cx="1089225" cy="1026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5937088" y="2029603"/>
            <a:ext cx="1385316" cy="646331"/>
          </a:xfrm>
          <a:prstGeom prst="rect">
            <a:avLst/>
          </a:prstGeom>
        </p:spPr>
        <p:txBody>
          <a:bodyPr wrap="none">
            <a:spAutoFit/>
          </a:bodyPr>
          <a:lstStyle/>
          <a:p>
            <a:pPr algn="l" rtl="0"/>
            <a:r>
              <a:rPr lang="en-US" dirty="0" smtClean="0">
                <a:solidFill>
                  <a:prstClr val="black"/>
                </a:solidFill>
              </a:rPr>
              <a:t>Ptolomeo VI</a:t>
            </a:r>
          </a:p>
          <a:p>
            <a:pPr algn="l" rtl="0"/>
            <a:r>
              <a:rPr lang="en-US" dirty="0" smtClean="0">
                <a:solidFill>
                  <a:prstClr val="black"/>
                </a:solidFill>
              </a:rPr>
              <a:t>(181-146 </a:t>
            </a:r>
            <a:r>
              <a:rPr lang="en-US" dirty="0" err="1" smtClean="0">
                <a:solidFill>
                  <a:prstClr val="black"/>
                </a:solidFill>
              </a:rPr>
              <a:t>aC</a:t>
            </a:r>
            <a:r>
              <a:rPr lang="en-US" dirty="0" smtClean="0">
                <a:solidFill>
                  <a:prstClr val="black"/>
                </a:solidFill>
              </a:rPr>
              <a:t>)</a:t>
            </a:r>
            <a:endParaRPr lang="en-US" dirty="0">
              <a:solidFill>
                <a:prstClr val="black"/>
              </a:solidFill>
            </a:endParaRPr>
          </a:p>
        </p:txBody>
      </p:sp>
    </p:spTree>
    <p:extLst>
      <p:ext uri="{BB962C8B-B14F-4D97-AF65-F5344CB8AC3E}">
        <p14:creationId xmlns:p14="http://schemas.microsoft.com/office/powerpoint/2010/main" val="3045714033"/>
      </p:ext>
    </p:extLst>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0752" y="1023582"/>
            <a:ext cx="7967023" cy="923330"/>
          </a:xfrm>
          <a:prstGeom prst="rect">
            <a:avLst/>
          </a:prstGeom>
          <a:noFill/>
        </p:spPr>
        <p:txBody>
          <a:bodyPr wrap="square" rtlCol="0">
            <a:spAutoFit/>
          </a:bodyPr>
          <a:lstStyle/>
          <a:p>
            <a:pPr algn="l" rtl="0"/>
            <a:r>
              <a:rPr lang="en-US" b="1" i="1" dirty="0" smtClean="0">
                <a:solidFill>
                  <a:prstClr val="black"/>
                </a:solidFill>
              </a:rPr>
              <a:t>V 29 	168 aC</a:t>
            </a:r>
          </a:p>
          <a:p>
            <a:r>
              <a:rPr lang="es-ES" b="1" i="1" dirty="0"/>
              <a:t>En el tiempo señalado volverá y entrará en el sur, pero esta última vez no resultará como la primera. </a:t>
            </a:r>
            <a:r>
              <a:rPr lang="en-US" dirty="0" err="1"/>
              <a:t>Antíoco</a:t>
            </a:r>
            <a:r>
              <a:rPr lang="en-US" dirty="0"/>
              <a:t> IV </a:t>
            </a:r>
            <a:r>
              <a:rPr lang="en-US" dirty="0" err="1"/>
              <a:t>Epífanes</a:t>
            </a:r>
            <a:r>
              <a:rPr lang="en-US" dirty="0"/>
              <a:t> </a:t>
            </a:r>
            <a:r>
              <a:rPr lang="en-US" dirty="0" err="1"/>
              <a:t>ataca</a:t>
            </a:r>
            <a:r>
              <a:rPr lang="en-US" dirty="0"/>
              <a:t> </a:t>
            </a:r>
            <a:r>
              <a:rPr lang="en-US" dirty="0" err="1"/>
              <a:t>Egipto</a:t>
            </a:r>
            <a:r>
              <a:rPr lang="en-US" dirty="0"/>
              <a:t> </a:t>
            </a:r>
            <a:endParaRPr lang="en-US" dirty="0">
              <a:solidFill>
                <a:prstClr val="black"/>
              </a:solidFill>
            </a:endParaRPr>
          </a:p>
        </p:txBody>
      </p:sp>
      <p:sp>
        <p:nvSpPr>
          <p:cNvPr id="4" name="Rectangle 3"/>
          <p:cNvSpPr/>
          <p:nvPr/>
        </p:nvSpPr>
        <p:spPr>
          <a:xfrm>
            <a:off x="1924682" y="159902"/>
            <a:ext cx="1992340" cy="646331"/>
          </a:xfrm>
          <a:prstGeom prst="rect">
            <a:avLst/>
          </a:prstGeom>
        </p:spPr>
        <p:txBody>
          <a:bodyPr wrap="none">
            <a:spAutoFit/>
          </a:bodyPr>
          <a:lstStyle/>
          <a:p>
            <a:pPr algn="l" rtl="0"/>
            <a:r>
              <a:rPr lang="en-US" dirty="0" err="1">
                <a:solidFill>
                  <a:prstClr val="black"/>
                </a:solidFill>
              </a:rPr>
              <a:t>Antíoco</a:t>
            </a:r>
            <a:r>
              <a:rPr lang="en-US" dirty="0">
                <a:solidFill>
                  <a:prstClr val="black"/>
                </a:solidFill>
              </a:rPr>
              <a:t> </a:t>
            </a:r>
            <a:r>
              <a:rPr lang="en-US" dirty="0" smtClean="0">
                <a:solidFill>
                  <a:prstClr val="black"/>
                </a:solidFill>
              </a:rPr>
              <a:t>IV </a:t>
            </a:r>
            <a:r>
              <a:rPr lang="en-US" dirty="0" err="1" smtClean="0">
                <a:solidFill>
                  <a:prstClr val="black"/>
                </a:solidFill>
              </a:rPr>
              <a:t>Epífanes</a:t>
            </a:r>
            <a:endParaRPr lang="en-US" dirty="0" smtClean="0">
              <a:solidFill>
                <a:prstClr val="black"/>
              </a:solidFill>
            </a:endParaRPr>
          </a:p>
          <a:p>
            <a:pPr algn="l" rtl="0"/>
            <a:r>
              <a:rPr lang="en-US" dirty="0" smtClean="0">
                <a:solidFill>
                  <a:prstClr val="black"/>
                </a:solidFill>
              </a:rPr>
              <a:t>(175-164 </a:t>
            </a:r>
            <a:r>
              <a:rPr lang="en-US" dirty="0" err="1" smtClean="0">
                <a:solidFill>
                  <a:prstClr val="black"/>
                </a:solidFill>
              </a:rPr>
              <a:t>aC</a:t>
            </a:r>
            <a:r>
              <a:rPr lang="en-US" dirty="0" smtClean="0">
                <a:solidFill>
                  <a:prstClr val="black"/>
                </a:solidFill>
              </a:rPr>
              <a:t>)</a:t>
            </a:r>
            <a:endParaRPr lang="en-US" dirty="0">
              <a:solidFill>
                <a:prstClr val="black"/>
              </a:solidFill>
            </a:endParaRPr>
          </a:p>
        </p:txBody>
      </p:sp>
      <p:sp>
        <p:nvSpPr>
          <p:cNvPr id="6" name="TextBox 5"/>
          <p:cNvSpPr txBox="1"/>
          <p:nvPr/>
        </p:nvSpPr>
        <p:spPr>
          <a:xfrm>
            <a:off x="840405" y="2592994"/>
            <a:ext cx="7967023" cy="1200329"/>
          </a:xfrm>
          <a:prstGeom prst="rect">
            <a:avLst/>
          </a:prstGeom>
          <a:noFill/>
        </p:spPr>
        <p:txBody>
          <a:bodyPr wrap="square" rtlCol="0">
            <a:spAutoFit/>
          </a:bodyPr>
          <a:lstStyle/>
          <a:p>
            <a:pPr algn="l" rtl="0"/>
            <a:r>
              <a:rPr lang="en-US" b="1" i="1" dirty="0" smtClean="0">
                <a:solidFill>
                  <a:prstClr val="black"/>
                </a:solidFill>
              </a:rPr>
              <a:t>V 30 	168 aC</a:t>
            </a:r>
          </a:p>
          <a:p>
            <a:r>
              <a:rPr lang="es-ES" b="1" i="1" dirty="0"/>
              <a:t>Porque vendrán contra él naves de </a:t>
            </a:r>
            <a:r>
              <a:rPr lang="es-ES" b="1" i="1" dirty="0" err="1"/>
              <a:t>Quitim</a:t>
            </a:r>
            <a:r>
              <a:rPr lang="es-ES" b="1" i="1" dirty="0"/>
              <a:t>, y se desanimará. Volverá y se enfurecerá contra el pacto santo y actuará contra él.</a:t>
            </a:r>
            <a:r>
              <a:rPr lang="es-ES" dirty="0"/>
              <a:t> Envío romano ordena a Antíoco que dé la vuelta</a:t>
            </a:r>
            <a:endParaRPr lang="en-US" dirty="0">
              <a:solidFill>
                <a:prstClr val="black"/>
              </a:solidFill>
            </a:endParaRPr>
          </a:p>
        </p:txBody>
      </p:sp>
      <p:sp>
        <p:nvSpPr>
          <p:cNvPr id="5" name="TextBox 4"/>
          <p:cNvSpPr txBox="1"/>
          <p:nvPr/>
        </p:nvSpPr>
        <p:spPr>
          <a:xfrm>
            <a:off x="491319" y="4363729"/>
            <a:ext cx="4332597" cy="923330"/>
          </a:xfrm>
          <a:prstGeom prst="rect">
            <a:avLst/>
          </a:prstGeom>
          <a:noFill/>
        </p:spPr>
        <p:txBody>
          <a:bodyPr wrap="square" rtlCol="0">
            <a:spAutoFit/>
          </a:bodyPr>
          <a:lstStyle/>
          <a:p>
            <a:pPr algn="l" rtl="0"/>
            <a:r>
              <a:rPr lang="en-US" dirty="0" err="1" smtClean="0"/>
              <a:t>Cayo</a:t>
            </a:r>
            <a:r>
              <a:rPr lang="en-US" dirty="0" smtClean="0"/>
              <a:t> </a:t>
            </a:r>
            <a:r>
              <a:rPr lang="en-US" dirty="0" err="1"/>
              <a:t>P</a:t>
            </a:r>
            <a:r>
              <a:rPr lang="en-US" dirty="0" err="1" smtClean="0"/>
              <a:t>opilio</a:t>
            </a:r>
            <a:r>
              <a:rPr lang="en-US" dirty="0" smtClean="0"/>
              <a:t> </a:t>
            </a:r>
            <a:r>
              <a:rPr lang="en-US" dirty="0" err="1" smtClean="0"/>
              <a:t>Lenas</a:t>
            </a:r>
            <a:r>
              <a:rPr lang="en-US" dirty="0"/>
              <a:t>, un representante de Roma, se reunió con Antíoco IV y le ordenó salir de Egipto con la autoridad de Roma.</a:t>
            </a:r>
          </a:p>
        </p:txBody>
      </p:sp>
      <p:sp>
        <p:nvSpPr>
          <p:cNvPr id="8" name="Rectangle 7"/>
          <p:cNvSpPr/>
          <p:nvPr/>
        </p:nvSpPr>
        <p:spPr>
          <a:xfrm>
            <a:off x="5937088" y="2029603"/>
            <a:ext cx="1385316" cy="646331"/>
          </a:xfrm>
          <a:prstGeom prst="rect">
            <a:avLst/>
          </a:prstGeom>
        </p:spPr>
        <p:txBody>
          <a:bodyPr wrap="none">
            <a:spAutoFit/>
          </a:bodyPr>
          <a:lstStyle/>
          <a:p>
            <a:pPr algn="l" rtl="0"/>
            <a:r>
              <a:rPr lang="en-US" dirty="0" smtClean="0">
                <a:solidFill>
                  <a:prstClr val="black"/>
                </a:solidFill>
              </a:rPr>
              <a:t>Ptolomeo VI</a:t>
            </a:r>
          </a:p>
          <a:p>
            <a:pPr algn="l" rtl="0"/>
            <a:r>
              <a:rPr lang="en-US" dirty="0" smtClean="0">
                <a:solidFill>
                  <a:prstClr val="black"/>
                </a:solidFill>
              </a:rPr>
              <a:t>(181-146 </a:t>
            </a:r>
            <a:r>
              <a:rPr lang="en-US" dirty="0" err="1" smtClean="0">
                <a:solidFill>
                  <a:prstClr val="black"/>
                </a:solidFill>
              </a:rPr>
              <a:t>aC</a:t>
            </a:r>
            <a:r>
              <a:rPr lang="en-US" dirty="0" smtClean="0">
                <a:solidFill>
                  <a:prstClr val="black"/>
                </a:solidFill>
              </a:rPr>
              <a:t>)</a:t>
            </a:r>
            <a:endParaRPr lang="en-US" dirty="0">
              <a:solidFill>
                <a:prstClr val="black"/>
              </a:solidFill>
            </a:endParaRPr>
          </a:p>
        </p:txBody>
      </p:sp>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172306" y="159902"/>
            <a:ext cx="1204912" cy="1082044"/>
          </a:xfrm>
          <a:prstGeom prst="rect">
            <a:avLst/>
          </a:prstGeom>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1696" y="1737486"/>
            <a:ext cx="1305732" cy="123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5929" y="1818839"/>
            <a:ext cx="2277988" cy="1236511"/>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4838" y="3541687"/>
            <a:ext cx="2793301" cy="2098771"/>
          </a:xfrm>
          <a:prstGeom prst="rect">
            <a:avLst/>
          </a:prstGeom>
        </p:spPr>
      </p:pic>
    </p:spTree>
    <p:extLst>
      <p:ext uri="{BB962C8B-B14F-4D97-AF65-F5344CB8AC3E}">
        <p14:creationId xmlns:p14="http://schemas.microsoft.com/office/powerpoint/2010/main" val="5759685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Daniel: </a:t>
            </a:r>
            <a:r>
              <a:rPr lang="en-US" dirty="0" err="1" smtClean="0"/>
              <a:t>Manteniendo</a:t>
            </a:r>
            <a:r>
              <a:rPr lang="en-US" dirty="0" smtClean="0"/>
              <a:t> las </a:t>
            </a:r>
            <a:r>
              <a:rPr lang="en-US" dirty="0" err="1" smtClean="0"/>
              <a:t>convicciones</a:t>
            </a:r>
            <a:endParaRPr lang="en-US" dirty="0"/>
          </a:p>
        </p:txBody>
      </p:sp>
      <p:sp>
        <p:nvSpPr>
          <p:cNvPr id="3" name="Content Placeholder 2"/>
          <p:cNvSpPr>
            <a:spLocks noGrp="1"/>
          </p:cNvSpPr>
          <p:nvPr>
            <p:ph idx="1"/>
          </p:nvPr>
        </p:nvSpPr>
        <p:spPr>
          <a:xfrm>
            <a:off x="533400" y="1333500"/>
            <a:ext cx="8305800" cy="4114800"/>
          </a:xfrm>
        </p:spPr>
        <p:txBody>
          <a:bodyPr/>
          <a:lstStyle/>
          <a:p>
            <a:r>
              <a:rPr lang="en-US" dirty="0" err="1" smtClean="0"/>
              <a:t>Determinó</a:t>
            </a:r>
            <a:r>
              <a:rPr lang="en-US" dirty="0" smtClean="0"/>
              <a:t> de </a:t>
            </a:r>
            <a:r>
              <a:rPr lang="en-US" dirty="0" err="1" smtClean="0"/>
              <a:t>antemano</a:t>
            </a:r>
            <a:r>
              <a:rPr lang="en-US" dirty="0" smtClean="0"/>
              <a:t> </a:t>
            </a:r>
            <a:r>
              <a:rPr lang="en-US" dirty="0" err="1" smtClean="0"/>
              <a:t>su</a:t>
            </a:r>
            <a:r>
              <a:rPr lang="en-US" dirty="0" smtClean="0"/>
              <a:t> </a:t>
            </a:r>
            <a:r>
              <a:rPr lang="en-US" dirty="0" err="1" smtClean="0"/>
              <a:t>posición</a:t>
            </a:r>
            <a:r>
              <a:rPr lang="en-US" dirty="0" smtClean="0"/>
              <a:t> (1:8)</a:t>
            </a:r>
          </a:p>
          <a:p>
            <a:r>
              <a:rPr lang="en-US" dirty="0" err="1" smtClean="0"/>
              <a:t>Explicó</a:t>
            </a:r>
            <a:r>
              <a:rPr lang="en-US" dirty="0" smtClean="0"/>
              <a:t> </a:t>
            </a:r>
            <a:r>
              <a:rPr lang="en-US" dirty="0" err="1" smtClean="0"/>
              <a:t>su</a:t>
            </a:r>
            <a:r>
              <a:rPr lang="en-US" dirty="0" smtClean="0"/>
              <a:t> </a:t>
            </a:r>
            <a:r>
              <a:rPr lang="en-US" dirty="0" err="1" smtClean="0"/>
              <a:t>convicción</a:t>
            </a:r>
            <a:r>
              <a:rPr lang="en-US" dirty="0" smtClean="0"/>
              <a:t> </a:t>
            </a:r>
            <a:r>
              <a:rPr lang="en-US" dirty="0" err="1" smtClean="0"/>
              <a:t>desde</a:t>
            </a:r>
            <a:r>
              <a:rPr lang="en-US" dirty="0" smtClean="0"/>
              <a:t> el principio (1:8)</a:t>
            </a:r>
          </a:p>
          <a:p>
            <a:r>
              <a:rPr lang="en-US" dirty="0" err="1" smtClean="0"/>
              <a:t>Simpatiza</a:t>
            </a:r>
            <a:r>
              <a:rPr lang="en-US" dirty="0" smtClean="0"/>
              <a:t> con </a:t>
            </a:r>
            <a:r>
              <a:rPr lang="en-US" dirty="0" err="1" smtClean="0"/>
              <a:t>los</a:t>
            </a:r>
            <a:r>
              <a:rPr lang="en-US" dirty="0" smtClean="0"/>
              <a:t> ‘</a:t>
            </a:r>
            <a:r>
              <a:rPr lang="en-US" dirty="0" err="1" smtClean="0"/>
              <a:t>incrédulos</a:t>
            </a:r>
            <a:r>
              <a:rPr lang="en-US" dirty="0" smtClean="0"/>
              <a:t>’ (1:10,12)</a:t>
            </a:r>
          </a:p>
          <a:p>
            <a:r>
              <a:rPr lang="en-US" dirty="0" err="1" smtClean="0"/>
              <a:t>Persistente</a:t>
            </a:r>
            <a:r>
              <a:rPr lang="en-US" dirty="0" smtClean="0"/>
              <a:t> </a:t>
            </a:r>
            <a:r>
              <a:rPr lang="en-US" dirty="0" err="1" smtClean="0"/>
              <a:t>en</a:t>
            </a:r>
            <a:r>
              <a:rPr lang="en-US" dirty="0" smtClean="0"/>
              <a:t> </a:t>
            </a:r>
            <a:r>
              <a:rPr lang="en-US" dirty="0" err="1" smtClean="0"/>
              <a:t>petición</a:t>
            </a:r>
            <a:r>
              <a:rPr lang="en-US" dirty="0" smtClean="0"/>
              <a:t> y </a:t>
            </a:r>
            <a:r>
              <a:rPr lang="en-US" dirty="0" err="1" smtClean="0"/>
              <a:t>práctica</a:t>
            </a:r>
            <a:r>
              <a:rPr lang="en-US" dirty="0" smtClean="0"/>
              <a:t> (1:8,11,16)</a:t>
            </a:r>
          </a:p>
          <a:p>
            <a:r>
              <a:rPr lang="en-US" dirty="0" err="1" smtClean="0"/>
              <a:t>Respetuoso</a:t>
            </a:r>
            <a:r>
              <a:rPr lang="en-US" dirty="0" smtClean="0"/>
              <a:t> para con la </a:t>
            </a:r>
            <a:r>
              <a:rPr lang="en-US" dirty="0" err="1" smtClean="0"/>
              <a:t>autoridad</a:t>
            </a:r>
            <a:r>
              <a:rPr lang="en-US" dirty="0" smtClean="0"/>
              <a:t> (1:13)</a:t>
            </a:r>
          </a:p>
          <a:p>
            <a:r>
              <a:rPr lang="en-US" dirty="0" err="1" smtClean="0"/>
              <a:t>Confió</a:t>
            </a:r>
            <a:r>
              <a:rPr lang="en-US" dirty="0" smtClean="0"/>
              <a:t> </a:t>
            </a:r>
            <a:r>
              <a:rPr lang="en-US" dirty="0" err="1" smtClean="0"/>
              <a:t>en</a:t>
            </a:r>
            <a:r>
              <a:rPr lang="en-US" dirty="0" smtClean="0"/>
              <a:t> Dios para el </a:t>
            </a:r>
            <a:r>
              <a:rPr lang="en-US" dirty="0" err="1" smtClean="0"/>
              <a:t>resultado</a:t>
            </a:r>
            <a:r>
              <a:rPr lang="en-US" dirty="0" smtClean="0"/>
              <a:t> (1:9,17)</a:t>
            </a:r>
            <a:endParaRPr lang="en-US" dirty="0"/>
          </a:p>
        </p:txBody>
      </p:sp>
    </p:spTree>
    <p:extLst>
      <p:ext uri="{BB962C8B-B14F-4D97-AF65-F5344CB8AC3E}">
        <p14:creationId xmlns:p14="http://schemas.microsoft.com/office/powerpoint/2010/main" val="3110401349"/>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2982" y="1023582"/>
            <a:ext cx="8374794" cy="923330"/>
          </a:xfrm>
          <a:prstGeom prst="rect">
            <a:avLst/>
          </a:prstGeom>
          <a:noFill/>
        </p:spPr>
        <p:txBody>
          <a:bodyPr wrap="square" rtlCol="0">
            <a:spAutoFit/>
          </a:bodyPr>
          <a:lstStyle/>
          <a:p>
            <a:pPr algn="l" rtl="0"/>
            <a:r>
              <a:rPr lang="en-US" b="1" i="1" dirty="0" smtClean="0">
                <a:solidFill>
                  <a:prstClr val="black"/>
                </a:solidFill>
              </a:rPr>
              <a:t>V 31 	167 aC</a:t>
            </a:r>
          </a:p>
          <a:p>
            <a:r>
              <a:rPr lang="es-ES" b="1" i="1" dirty="0"/>
              <a:t>Y de su parte se levantarán tropas, profanarán el santuario fortaleza, pondrán fin al sacrificio perpetuo y establecerán la abominación de la desolación. </a:t>
            </a:r>
            <a:r>
              <a:rPr lang="en-US" dirty="0" err="1"/>
              <a:t>Templo</a:t>
            </a:r>
            <a:r>
              <a:rPr lang="en-US" dirty="0"/>
              <a:t> </a:t>
            </a:r>
            <a:r>
              <a:rPr lang="en-US" dirty="0" err="1"/>
              <a:t>profanado</a:t>
            </a:r>
            <a:endParaRPr lang="en-US" dirty="0">
              <a:solidFill>
                <a:prstClr val="black"/>
              </a:solidFill>
            </a:endParaRPr>
          </a:p>
        </p:txBody>
      </p:sp>
      <p:sp>
        <p:nvSpPr>
          <p:cNvPr id="4" name="Rectangle 3"/>
          <p:cNvSpPr/>
          <p:nvPr/>
        </p:nvSpPr>
        <p:spPr>
          <a:xfrm>
            <a:off x="1924682" y="159902"/>
            <a:ext cx="1939442" cy="646331"/>
          </a:xfrm>
          <a:prstGeom prst="rect">
            <a:avLst/>
          </a:prstGeom>
        </p:spPr>
        <p:txBody>
          <a:bodyPr wrap="none">
            <a:spAutoFit/>
          </a:bodyPr>
          <a:lstStyle/>
          <a:p>
            <a:pPr algn="l" rtl="0"/>
            <a:r>
              <a:rPr lang="en-US" dirty="0">
                <a:solidFill>
                  <a:prstClr val="black"/>
                </a:solidFill>
              </a:rPr>
              <a:t>Antíoco IV</a:t>
            </a:r>
            <a:r>
              <a:rPr lang="en-US" dirty="0" smtClean="0">
                <a:solidFill>
                  <a:prstClr val="black"/>
                </a:solidFill>
              </a:rPr>
              <a:t>Epífanes</a:t>
            </a:r>
          </a:p>
          <a:p>
            <a:pPr algn="l" rtl="0"/>
            <a:r>
              <a:rPr lang="en-US" dirty="0" smtClean="0">
                <a:solidFill>
                  <a:prstClr val="black"/>
                </a:solidFill>
              </a:rPr>
              <a:t>(175-164 </a:t>
            </a:r>
            <a:r>
              <a:rPr lang="en-US" dirty="0" err="1" smtClean="0">
                <a:solidFill>
                  <a:prstClr val="black"/>
                </a:solidFill>
              </a:rPr>
              <a:t>aC</a:t>
            </a:r>
            <a:r>
              <a:rPr lang="en-US" dirty="0" smtClean="0">
                <a:solidFill>
                  <a:prstClr val="black"/>
                </a:solidFill>
              </a:rPr>
              <a:t>)</a:t>
            </a:r>
            <a:endParaRPr lang="en-US" dirty="0">
              <a:solidFill>
                <a:prstClr val="black"/>
              </a:solidFill>
            </a:endParaRPr>
          </a:p>
        </p:txBody>
      </p:sp>
      <p:sp>
        <p:nvSpPr>
          <p:cNvPr id="6" name="TextBox 5"/>
          <p:cNvSpPr txBox="1"/>
          <p:nvPr/>
        </p:nvSpPr>
        <p:spPr>
          <a:xfrm>
            <a:off x="668420" y="4532235"/>
            <a:ext cx="8332457" cy="1200329"/>
          </a:xfrm>
          <a:prstGeom prst="rect">
            <a:avLst/>
          </a:prstGeom>
          <a:noFill/>
        </p:spPr>
        <p:txBody>
          <a:bodyPr wrap="square" rtlCol="0">
            <a:spAutoFit/>
          </a:bodyPr>
          <a:lstStyle/>
          <a:p>
            <a:pPr algn="l" rtl="0"/>
            <a:r>
              <a:rPr lang="en-US" b="1" i="1" dirty="0" err="1" smtClean="0">
                <a:solidFill>
                  <a:prstClr val="black"/>
                </a:solidFill>
              </a:rPr>
              <a:t>Vv</a:t>
            </a:r>
            <a:r>
              <a:rPr lang="en-US" b="1" i="1" dirty="0" smtClean="0">
                <a:solidFill>
                  <a:prstClr val="black"/>
                </a:solidFill>
              </a:rPr>
              <a:t> 32-35 	166 -37 aC</a:t>
            </a:r>
          </a:p>
          <a:p>
            <a:r>
              <a:rPr lang="es-ES" b="1" i="1" dirty="0"/>
              <a:t>mas el pueblo que conoce a su Dios se esforzará y actuará</a:t>
            </a:r>
            <a:r>
              <a:rPr lang="en-US" b="1" i="1" dirty="0" smtClean="0"/>
              <a:t>. RV60</a:t>
            </a:r>
            <a:r>
              <a:rPr lang="en-US" dirty="0"/>
              <a:t/>
            </a:r>
            <a:br>
              <a:rPr lang="en-US" dirty="0"/>
            </a:br>
            <a:r>
              <a:rPr lang="es-ES" b="1" dirty="0"/>
              <a:t>pero el pueblo que conoce a su Dios se mostrará fuerte y actuará. </a:t>
            </a:r>
            <a:r>
              <a:rPr lang="en-US" b="1" i="1" dirty="0" smtClean="0"/>
              <a:t>NBLA</a:t>
            </a:r>
            <a:r>
              <a:rPr lang="en-US" b="1" dirty="0" smtClean="0"/>
              <a:t> </a:t>
            </a:r>
            <a:r>
              <a:rPr lang="en-US" b="1" dirty="0"/>
              <a:t/>
            </a:r>
            <a:br>
              <a:rPr lang="en-US" b="1" dirty="0"/>
            </a:br>
            <a:r>
              <a:rPr lang="en-US" dirty="0" smtClean="0"/>
              <a:t> </a:t>
            </a:r>
            <a:r>
              <a:rPr lang="en-US" dirty="0"/>
              <a:t>–</a:t>
            </a:r>
            <a:r>
              <a:rPr lang="en-US" b="1" u="sng" dirty="0"/>
              <a:t>Macabeos</a:t>
            </a:r>
            <a:endParaRPr lang="en-US" b="1" u="sng" dirty="0">
              <a:solidFill>
                <a:prstClr val="black"/>
              </a:solidFill>
            </a:endParaRPr>
          </a:p>
        </p:txBody>
      </p:sp>
      <p:sp>
        <p:nvSpPr>
          <p:cNvPr id="7" name="TextBox 6"/>
          <p:cNvSpPr txBox="1"/>
          <p:nvPr/>
        </p:nvSpPr>
        <p:spPr>
          <a:xfrm>
            <a:off x="79513" y="1937803"/>
            <a:ext cx="9000877" cy="2585323"/>
          </a:xfrm>
          <a:prstGeom prst="rect">
            <a:avLst/>
          </a:prstGeom>
          <a:noFill/>
        </p:spPr>
        <p:txBody>
          <a:bodyPr wrap="square" rtlCol="0">
            <a:spAutoFit/>
          </a:bodyPr>
          <a:lstStyle/>
          <a:p>
            <a:r>
              <a:rPr lang="es-ES" dirty="0"/>
              <a:t>Suspendió los sacrificios regulares en el templo</a:t>
            </a:r>
          </a:p>
          <a:p>
            <a:r>
              <a:rPr lang="es-ES" dirty="0"/>
              <a:t>Colocó en el templo una estatua de Zeus cuyos rasgos </a:t>
            </a:r>
            <a:r>
              <a:rPr lang="es-ES" dirty="0" smtClean="0"/>
              <a:t>fueron hechos a asemejarse a </a:t>
            </a:r>
            <a:r>
              <a:rPr lang="es-ES" dirty="0"/>
              <a:t>los suyos. </a:t>
            </a:r>
          </a:p>
          <a:p>
            <a:r>
              <a:rPr lang="es-ES" dirty="0"/>
              <a:t>Ofreció un cerdo en su altar</a:t>
            </a:r>
          </a:p>
          <a:p>
            <a:r>
              <a:rPr lang="es-ES" dirty="0"/>
              <a:t>Prohibió el culto en el templo</a:t>
            </a:r>
          </a:p>
          <a:p>
            <a:r>
              <a:rPr lang="es-ES" dirty="0"/>
              <a:t>Prohibió la circuncisión bajo pena de muerte</a:t>
            </a:r>
          </a:p>
          <a:p>
            <a:r>
              <a:rPr lang="es-ES" dirty="0"/>
              <a:t>Vendió como esclavos a miles de familias judías</a:t>
            </a:r>
          </a:p>
          <a:p>
            <a:r>
              <a:rPr lang="es-ES" dirty="0"/>
              <a:t>Destruyó </a:t>
            </a:r>
            <a:r>
              <a:rPr lang="es-ES" dirty="0" smtClean="0"/>
              <a:t>todas las copias de </a:t>
            </a:r>
            <a:r>
              <a:rPr lang="es-ES" dirty="0"/>
              <a:t>las Escrituras que </a:t>
            </a:r>
            <a:r>
              <a:rPr lang="es-ES" dirty="0" smtClean="0"/>
              <a:t>se pudieron encontrar </a:t>
            </a:r>
            <a:r>
              <a:rPr lang="es-ES" dirty="0"/>
              <a:t>y masacró a todos los que poseían copias </a:t>
            </a:r>
            <a:endParaRPr lang="es-ES" dirty="0" smtClean="0"/>
          </a:p>
          <a:p>
            <a:r>
              <a:rPr lang="es-ES" dirty="0" smtClean="0"/>
              <a:t>Recurrió </a:t>
            </a:r>
            <a:r>
              <a:rPr lang="es-ES" dirty="0"/>
              <a:t>a todas las torturas imaginables para obligar a los judíos a renunciar a su religión.</a:t>
            </a:r>
            <a:endParaRPr lang="en-US" dirty="0"/>
          </a:p>
        </p:txBody>
      </p:sp>
      <p:pic>
        <p:nvPicPr>
          <p:cNvPr id="8" name="Picture 7"/>
          <p:cNvPicPr/>
          <p:nvPr/>
        </p:nvPicPr>
        <p:blipFill>
          <a:blip r:embed="rId2" cstate="print">
            <a:extLst>
              <a:ext uri="{28A0092B-C50C-407E-A947-70E740481C1C}">
                <a14:useLocalDpi xmlns:a14="http://schemas.microsoft.com/office/drawing/2010/main" val="0"/>
              </a:ext>
            </a:extLst>
          </a:blip>
          <a:stretch>
            <a:fillRect/>
          </a:stretch>
        </p:blipFill>
        <p:spPr>
          <a:xfrm>
            <a:off x="4172306" y="159902"/>
            <a:ext cx="1204912" cy="1082044"/>
          </a:xfrm>
          <a:prstGeom prst="rect">
            <a:avLst/>
          </a:prstGeom>
        </p:spPr>
      </p:pic>
    </p:spTree>
    <p:extLst>
      <p:ext uri="{BB962C8B-B14F-4D97-AF65-F5344CB8AC3E}">
        <p14:creationId xmlns:p14="http://schemas.microsoft.com/office/powerpoint/2010/main" val="2744606393"/>
      </p:ext>
    </p:extLst>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anny Haynes\Pictures\002 Unsplash\photo-1429041966141-44d228a4277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036"/>
          <a:stretch/>
        </p:blipFill>
        <p:spPr bwMode="auto">
          <a:xfrm>
            <a:off x="13" y="1"/>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386258" y="3803803"/>
            <a:ext cx="1107996" cy="523220"/>
          </a:xfrm>
          <a:prstGeom prst="rect">
            <a:avLst/>
          </a:prstGeom>
          <a:solidFill>
            <a:schemeClr val="tx1"/>
          </a:solidFill>
        </p:spPr>
        <p:txBody>
          <a:bodyPr wrap="none" rtlCol="0">
            <a:spAutoFit/>
          </a:bodyPr>
          <a:lstStyle/>
          <a:p>
            <a:r>
              <a:rPr lang="en-US" sz="2800" dirty="0">
                <a:solidFill>
                  <a:srgbClr val="FFFF00"/>
                </a:solidFill>
              </a:rPr>
              <a:t>Daniel</a:t>
            </a:r>
          </a:p>
        </p:txBody>
      </p:sp>
      <p:sp>
        <p:nvSpPr>
          <p:cNvPr id="50" name="TextBox 49"/>
          <p:cNvSpPr txBox="1"/>
          <p:nvPr/>
        </p:nvSpPr>
        <p:spPr>
          <a:xfrm rot="20661328">
            <a:off x="4836682" y="2609706"/>
            <a:ext cx="2218877" cy="369332"/>
          </a:xfrm>
          <a:prstGeom prst="rect">
            <a:avLst/>
          </a:prstGeom>
          <a:noFill/>
        </p:spPr>
        <p:txBody>
          <a:bodyPr wrap="none" rtlCol="0">
            <a:spAutoFit/>
          </a:bodyPr>
          <a:lstStyle/>
          <a:p>
            <a:r>
              <a:rPr lang="en-US" dirty="0">
                <a:solidFill>
                  <a:prstClr val="black"/>
                </a:solidFill>
              </a:rPr>
              <a:t>400+ </a:t>
            </a:r>
            <a:r>
              <a:rPr lang="en-US" dirty="0" err="1" smtClean="0">
                <a:solidFill>
                  <a:prstClr val="black"/>
                </a:solidFill>
              </a:rPr>
              <a:t>Años</a:t>
            </a:r>
            <a:r>
              <a:rPr lang="en-US" dirty="0" smtClean="0">
                <a:solidFill>
                  <a:prstClr val="black"/>
                </a:solidFill>
              </a:rPr>
              <a:t> de </a:t>
            </a:r>
            <a:r>
              <a:rPr lang="en-US" dirty="0" err="1" smtClean="0">
                <a:solidFill>
                  <a:prstClr val="black"/>
                </a:solidFill>
              </a:rPr>
              <a:t>silencio</a:t>
            </a:r>
            <a:endParaRPr lang="en-US" dirty="0">
              <a:solidFill>
                <a:prstClr val="black"/>
              </a:solidFill>
            </a:endParaRPr>
          </a:p>
        </p:txBody>
      </p:sp>
      <p:pic>
        <p:nvPicPr>
          <p:cNvPr id="51" name="Picture 2" descr="O:\Images\Life-Scribes-Scrolls-Reading-Bible History\scroll-ro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258" y="3436821"/>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516844" y="3452508"/>
            <a:ext cx="905825"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11</a:t>
            </a:r>
            <a:endParaRPr lang="en-US" sz="1100" dirty="0">
              <a:solidFill>
                <a:prstClr val="black"/>
              </a:solidFill>
              <a:latin typeface="Arial" panose="020B0604020202020204" pitchFamily="34" charset="0"/>
              <a:cs typeface="Arial" panose="020B0604020202020204" pitchFamily="34" charset="0"/>
            </a:endParaRPr>
          </a:p>
        </p:txBody>
      </p:sp>
      <p:cxnSp>
        <p:nvCxnSpPr>
          <p:cNvPr id="53" name="Straight Connector 52"/>
          <p:cNvCxnSpPr/>
          <p:nvPr/>
        </p:nvCxnSpPr>
        <p:spPr>
          <a:xfrm>
            <a:off x="2494611" y="5486400"/>
            <a:ext cx="493776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442200" y="1797050"/>
            <a:ext cx="6350" cy="368935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4254" y="3803803"/>
            <a:ext cx="463101" cy="807380"/>
          </a:xfrm>
          <a:prstGeom prst="rect">
            <a:avLst/>
          </a:prstGeom>
        </p:spPr>
      </p:pic>
      <p:sp>
        <p:nvSpPr>
          <p:cNvPr id="56" name="TextBox 55"/>
          <p:cNvSpPr txBox="1"/>
          <p:nvPr/>
        </p:nvSpPr>
        <p:spPr>
          <a:xfrm>
            <a:off x="1574359" y="4611183"/>
            <a:ext cx="611065" cy="276999"/>
          </a:xfrm>
          <a:prstGeom prst="rect">
            <a:avLst/>
          </a:prstGeom>
          <a:solidFill>
            <a:schemeClr val="tx1"/>
          </a:solidFill>
        </p:spPr>
        <p:txBody>
          <a:bodyPr wrap="none" rtlCol="0">
            <a:spAutoFit/>
          </a:bodyPr>
          <a:lstStyle/>
          <a:p>
            <a:r>
              <a:rPr lang="en-US" sz="1200" dirty="0" smtClean="0">
                <a:solidFill>
                  <a:schemeClr val="bg1"/>
                </a:solidFill>
              </a:rPr>
              <a:t>536 </a:t>
            </a:r>
            <a:r>
              <a:rPr lang="en-US" sz="1200" dirty="0" err="1" smtClean="0">
                <a:solidFill>
                  <a:schemeClr val="bg1"/>
                </a:solidFill>
              </a:rPr>
              <a:t>aC</a:t>
            </a:r>
            <a:endParaRPr lang="en-US" sz="1200" dirty="0">
              <a:solidFill>
                <a:schemeClr val="bg1"/>
              </a:solidFill>
            </a:endParaRPr>
          </a:p>
        </p:txBody>
      </p:sp>
      <p:cxnSp>
        <p:nvCxnSpPr>
          <p:cNvPr id="57" name="Straight Connector 56"/>
          <p:cNvCxnSpPr/>
          <p:nvPr/>
        </p:nvCxnSpPr>
        <p:spPr>
          <a:xfrm>
            <a:off x="2494611" y="5486400"/>
            <a:ext cx="51206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rot="16200000">
            <a:off x="1676795" y="3801611"/>
            <a:ext cx="2377126" cy="276999"/>
          </a:xfrm>
          <a:prstGeom prst="rect">
            <a:avLst/>
          </a:prstGeom>
          <a:solidFill>
            <a:schemeClr val="tx1"/>
          </a:solidFill>
        </p:spPr>
        <p:txBody>
          <a:bodyPr wrap="none" rtlCol="0">
            <a:spAutoFit/>
          </a:bodyPr>
          <a:lstStyle/>
          <a:p>
            <a:r>
              <a:rPr lang="en-US" sz="1200" dirty="0" err="1" smtClean="0">
                <a:solidFill>
                  <a:schemeClr val="bg1"/>
                </a:solidFill>
              </a:rPr>
              <a:t>Jerjes</a:t>
            </a:r>
            <a:r>
              <a:rPr lang="en-US" sz="1200" dirty="0" smtClean="0">
                <a:solidFill>
                  <a:schemeClr val="bg1"/>
                </a:solidFill>
              </a:rPr>
              <a:t> I invade a </a:t>
            </a:r>
            <a:r>
              <a:rPr lang="en-US" sz="1200" dirty="0" err="1" smtClean="0">
                <a:solidFill>
                  <a:schemeClr val="bg1"/>
                </a:solidFill>
              </a:rPr>
              <a:t>Grecia</a:t>
            </a:r>
            <a:r>
              <a:rPr lang="en-US" sz="1200" dirty="0" smtClean="0">
                <a:solidFill>
                  <a:schemeClr val="bg1"/>
                </a:solidFill>
              </a:rPr>
              <a:t> 480 </a:t>
            </a:r>
            <a:r>
              <a:rPr lang="en-US" sz="1200" dirty="0" err="1" smtClean="0">
                <a:solidFill>
                  <a:schemeClr val="bg1"/>
                </a:solidFill>
              </a:rPr>
              <a:t>aC</a:t>
            </a:r>
            <a:r>
              <a:rPr lang="en-US" sz="1200" dirty="0" smtClean="0">
                <a:solidFill>
                  <a:schemeClr val="bg1"/>
                </a:solidFill>
              </a:rPr>
              <a:t> 11:2</a:t>
            </a:r>
            <a:endParaRPr lang="en-US" sz="1200" dirty="0">
              <a:solidFill>
                <a:schemeClr val="bg1"/>
              </a:solidFill>
            </a:endParaRPr>
          </a:p>
        </p:txBody>
      </p:sp>
      <p:sp>
        <p:nvSpPr>
          <p:cNvPr id="59" name="TextBox 58"/>
          <p:cNvSpPr txBox="1"/>
          <p:nvPr/>
        </p:nvSpPr>
        <p:spPr>
          <a:xfrm>
            <a:off x="2440776" y="5209401"/>
            <a:ext cx="673582" cy="276999"/>
          </a:xfrm>
          <a:prstGeom prst="rect">
            <a:avLst/>
          </a:prstGeom>
          <a:solidFill>
            <a:schemeClr val="tx1"/>
          </a:solidFill>
        </p:spPr>
        <p:txBody>
          <a:bodyPr wrap="none" rtlCol="0">
            <a:spAutoFit/>
          </a:bodyPr>
          <a:lstStyle/>
          <a:p>
            <a:r>
              <a:rPr lang="en-US" sz="1200" dirty="0" smtClean="0">
                <a:solidFill>
                  <a:srgbClr val="FFFF00"/>
                </a:solidFill>
              </a:rPr>
              <a:t>56 </a:t>
            </a:r>
            <a:r>
              <a:rPr lang="en-US" sz="1200" dirty="0" err="1" smtClean="0">
                <a:solidFill>
                  <a:srgbClr val="FFFF00"/>
                </a:solidFill>
              </a:rPr>
              <a:t>años</a:t>
            </a:r>
            <a:endParaRPr lang="en-US" sz="1200" dirty="0">
              <a:solidFill>
                <a:srgbClr val="FFFF00"/>
              </a:solidFill>
            </a:endParaRPr>
          </a:p>
        </p:txBody>
      </p:sp>
      <p:cxnSp>
        <p:nvCxnSpPr>
          <p:cNvPr id="60" name="Straight Connector 59"/>
          <p:cNvCxnSpPr/>
          <p:nvPr/>
        </p:nvCxnSpPr>
        <p:spPr>
          <a:xfrm>
            <a:off x="2991566" y="3124863"/>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rot="16200000">
            <a:off x="2922649" y="3473020"/>
            <a:ext cx="2567434" cy="276999"/>
          </a:xfrm>
          <a:prstGeom prst="rect">
            <a:avLst/>
          </a:prstGeom>
          <a:solidFill>
            <a:schemeClr val="tx1"/>
          </a:solidFill>
        </p:spPr>
        <p:txBody>
          <a:bodyPr wrap="none" rtlCol="0">
            <a:spAutoFit/>
          </a:bodyPr>
          <a:lstStyle/>
          <a:p>
            <a:r>
              <a:rPr lang="en-US" sz="1200" dirty="0" smtClean="0">
                <a:solidFill>
                  <a:prstClr val="white"/>
                </a:solidFill>
              </a:rPr>
              <a:t>Alejandro </a:t>
            </a:r>
            <a:r>
              <a:rPr lang="en-US" sz="1200" dirty="0" err="1" smtClean="0">
                <a:solidFill>
                  <a:prstClr val="white"/>
                </a:solidFill>
              </a:rPr>
              <a:t>Magno</a:t>
            </a:r>
            <a:r>
              <a:rPr lang="en-US" sz="1200" dirty="0" smtClean="0">
                <a:solidFill>
                  <a:prstClr val="white"/>
                </a:solidFill>
              </a:rPr>
              <a:t> 336-323 </a:t>
            </a:r>
            <a:r>
              <a:rPr lang="en-US" sz="1200" dirty="0" err="1">
                <a:solidFill>
                  <a:prstClr val="white"/>
                </a:solidFill>
              </a:rPr>
              <a:t>a</a:t>
            </a:r>
            <a:r>
              <a:rPr lang="en-US" sz="1200" dirty="0" err="1" smtClean="0">
                <a:solidFill>
                  <a:prstClr val="white"/>
                </a:solidFill>
              </a:rPr>
              <a:t>C</a:t>
            </a:r>
            <a:r>
              <a:rPr lang="en-US" sz="1200" dirty="0" smtClean="0">
                <a:solidFill>
                  <a:prstClr val="white"/>
                </a:solidFill>
              </a:rPr>
              <a:t> – 11:3-4</a:t>
            </a:r>
            <a:endParaRPr lang="en-US" sz="1200" dirty="0">
              <a:solidFill>
                <a:prstClr val="white"/>
              </a:solidFill>
            </a:endParaRPr>
          </a:p>
        </p:txBody>
      </p:sp>
      <p:cxnSp>
        <p:nvCxnSpPr>
          <p:cNvPr id="62" name="Straight Connector 61"/>
          <p:cNvCxnSpPr/>
          <p:nvPr/>
        </p:nvCxnSpPr>
        <p:spPr>
          <a:xfrm>
            <a:off x="4344567" y="3150047"/>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3709502" y="5201449"/>
            <a:ext cx="752129" cy="276999"/>
          </a:xfrm>
          <a:prstGeom prst="rect">
            <a:avLst/>
          </a:prstGeom>
          <a:solidFill>
            <a:schemeClr val="tx1"/>
          </a:solidFill>
        </p:spPr>
        <p:txBody>
          <a:bodyPr wrap="none" rtlCol="0">
            <a:spAutoFit/>
          </a:bodyPr>
          <a:lstStyle/>
          <a:p>
            <a:r>
              <a:rPr lang="en-US" sz="1200" dirty="0" smtClean="0">
                <a:solidFill>
                  <a:srgbClr val="FFFF00"/>
                </a:solidFill>
              </a:rPr>
              <a:t>200 </a:t>
            </a:r>
            <a:r>
              <a:rPr lang="en-US" sz="1200" dirty="0" err="1" smtClean="0">
                <a:solidFill>
                  <a:srgbClr val="FFFF00"/>
                </a:solidFill>
              </a:rPr>
              <a:t>años</a:t>
            </a:r>
            <a:endParaRPr lang="en-US" sz="1200" dirty="0">
              <a:solidFill>
                <a:srgbClr val="FFFF00"/>
              </a:solidFill>
            </a:endParaRPr>
          </a:p>
        </p:txBody>
      </p:sp>
      <p:sp>
        <p:nvSpPr>
          <p:cNvPr id="64" name="Rectangle 63"/>
          <p:cNvSpPr/>
          <p:nvPr/>
        </p:nvSpPr>
        <p:spPr>
          <a:xfrm rot="16200000">
            <a:off x="3330108" y="3480954"/>
            <a:ext cx="2760018" cy="276999"/>
          </a:xfrm>
          <a:prstGeom prst="rect">
            <a:avLst/>
          </a:prstGeom>
          <a:solidFill>
            <a:schemeClr val="tx1"/>
          </a:solidFill>
        </p:spPr>
        <p:txBody>
          <a:bodyPr wrap="square" rtlCol="0">
            <a:spAutoFit/>
          </a:bodyPr>
          <a:lstStyle/>
          <a:p>
            <a:r>
              <a:rPr lang="en-US" sz="1200" dirty="0" smtClean="0">
                <a:solidFill>
                  <a:schemeClr val="bg1"/>
                </a:solidFill>
              </a:rPr>
              <a:t>Seleuco </a:t>
            </a:r>
            <a:r>
              <a:rPr lang="en-US" sz="1200" dirty="0" err="1" smtClean="0">
                <a:solidFill>
                  <a:schemeClr val="bg1"/>
                </a:solidFill>
              </a:rPr>
              <a:t>Nicátor</a:t>
            </a:r>
            <a:r>
              <a:rPr lang="en-US" sz="1200" dirty="0" smtClean="0">
                <a:solidFill>
                  <a:schemeClr val="bg1"/>
                </a:solidFill>
              </a:rPr>
              <a:t> I 311-280 </a:t>
            </a:r>
            <a:r>
              <a:rPr lang="en-US" sz="1200" dirty="0" err="1" smtClean="0">
                <a:solidFill>
                  <a:schemeClr val="bg1"/>
                </a:solidFill>
              </a:rPr>
              <a:t>aC</a:t>
            </a:r>
            <a:r>
              <a:rPr lang="en-US" sz="1200" dirty="0" smtClean="0">
                <a:solidFill>
                  <a:schemeClr val="bg1"/>
                </a:solidFill>
              </a:rPr>
              <a:t> – 11:5</a:t>
            </a:r>
            <a:endParaRPr lang="en-US" sz="1200" dirty="0">
              <a:solidFill>
                <a:schemeClr val="bg1"/>
              </a:solidFill>
            </a:endParaRPr>
          </a:p>
        </p:txBody>
      </p:sp>
      <p:sp>
        <p:nvSpPr>
          <p:cNvPr id="65" name="TextBox 64"/>
          <p:cNvSpPr txBox="1"/>
          <p:nvPr/>
        </p:nvSpPr>
        <p:spPr>
          <a:xfrm>
            <a:off x="4461402" y="5195383"/>
            <a:ext cx="420308" cy="276999"/>
          </a:xfrm>
          <a:prstGeom prst="rect">
            <a:avLst/>
          </a:prstGeom>
          <a:solidFill>
            <a:schemeClr val="tx1"/>
          </a:solidFill>
        </p:spPr>
        <p:txBody>
          <a:bodyPr wrap="none" rtlCol="0">
            <a:spAutoFit/>
          </a:bodyPr>
          <a:lstStyle/>
          <a:p>
            <a:r>
              <a:rPr lang="en-US" sz="1200" dirty="0" smtClean="0">
                <a:solidFill>
                  <a:srgbClr val="FFFF00"/>
                </a:solidFill>
              </a:rPr>
              <a:t>256</a:t>
            </a:r>
            <a:endParaRPr lang="en-US" sz="1200" dirty="0">
              <a:solidFill>
                <a:srgbClr val="FFFF00"/>
              </a:solidFill>
            </a:endParaRPr>
          </a:p>
        </p:txBody>
      </p:sp>
      <p:cxnSp>
        <p:nvCxnSpPr>
          <p:cNvPr id="66" name="Straight Connector 65"/>
          <p:cNvCxnSpPr/>
          <p:nvPr/>
        </p:nvCxnSpPr>
        <p:spPr>
          <a:xfrm>
            <a:off x="4851815" y="3152319"/>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851815" y="3152319"/>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922327" y="3147767"/>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rot="16200000">
            <a:off x="3694222" y="3484040"/>
            <a:ext cx="2760018" cy="276999"/>
          </a:xfrm>
          <a:prstGeom prst="rect">
            <a:avLst/>
          </a:prstGeom>
          <a:solidFill>
            <a:schemeClr val="tx1"/>
          </a:solidFill>
        </p:spPr>
        <p:txBody>
          <a:bodyPr wrap="square" rtlCol="0">
            <a:spAutoFit/>
          </a:bodyPr>
          <a:lstStyle/>
          <a:p>
            <a:r>
              <a:rPr lang="en-US" sz="1200" dirty="0" smtClean="0">
                <a:solidFill>
                  <a:prstClr val="white"/>
                </a:solidFill>
              </a:rPr>
              <a:t>3</a:t>
            </a:r>
            <a:r>
              <a:rPr lang="en-US" sz="1200" baseline="30000" dirty="0" smtClean="0">
                <a:solidFill>
                  <a:prstClr val="white"/>
                </a:solidFill>
              </a:rPr>
              <a:t>ra</a:t>
            </a:r>
            <a:r>
              <a:rPr lang="en-US" sz="1200" dirty="0" smtClean="0">
                <a:solidFill>
                  <a:prstClr val="white"/>
                </a:solidFill>
              </a:rPr>
              <a:t> Guerra </a:t>
            </a:r>
            <a:r>
              <a:rPr lang="en-US" sz="1200" dirty="0" err="1" smtClean="0">
                <a:solidFill>
                  <a:prstClr val="white"/>
                </a:solidFill>
              </a:rPr>
              <a:t>siria</a:t>
            </a:r>
            <a:r>
              <a:rPr lang="en-US" sz="1200" dirty="0" smtClean="0">
                <a:solidFill>
                  <a:prstClr val="white"/>
                </a:solidFill>
              </a:rPr>
              <a:t>   246-241 </a:t>
            </a:r>
            <a:r>
              <a:rPr lang="en-US" sz="1200" dirty="0" err="1" smtClean="0">
                <a:solidFill>
                  <a:prstClr val="white"/>
                </a:solidFill>
              </a:rPr>
              <a:t>aC</a:t>
            </a:r>
            <a:r>
              <a:rPr lang="en-US" sz="1200" dirty="0" smtClean="0">
                <a:solidFill>
                  <a:prstClr val="white"/>
                </a:solidFill>
              </a:rPr>
              <a:t> – 11:7-9</a:t>
            </a:r>
            <a:endParaRPr lang="en-US" sz="1200" dirty="0">
              <a:solidFill>
                <a:prstClr val="white"/>
              </a:solidFill>
            </a:endParaRPr>
          </a:p>
        </p:txBody>
      </p:sp>
      <p:cxnSp>
        <p:nvCxnSpPr>
          <p:cNvPr id="29" name="Straight Connector 28"/>
          <p:cNvCxnSpPr/>
          <p:nvPr/>
        </p:nvCxnSpPr>
        <p:spPr>
          <a:xfrm>
            <a:off x="5204383" y="3156863"/>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374391" y="3156862"/>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rot="16200000">
            <a:off x="4122681" y="3506193"/>
            <a:ext cx="2760018" cy="276999"/>
          </a:xfrm>
          <a:prstGeom prst="rect">
            <a:avLst/>
          </a:prstGeom>
          <a:solidFill>
            <a:schemeClr val="tx1"/>
          </a:solidFill>
        </p:spPr>
        <p:txBody>
          <a:bodyPr wrap="square" rtlCol="0">
            <a:spAutoFit/>
          </a:bodyPr>
          <a:lstStyle/>
          <a:p>
            <a:r>
              <a:rPr lang="en-US" sz="1200" dirty="0" err="1" smtClean="0">
                <a:solidFill>
                  <a:prstClr val="white"/>
                </a:solidFill>
              </a:rPr>
              <a:t>Batalla</a:t>
            </a:r>
            <a:r>
              <a:rPr lang="en-US" sz="1200" dirty="0" smtClean="0">
                <a:solidFill>
                  <a:prstClr val="white"/>
                </a:solidFill>
              </a:rPr>
              <a:t> de </a:t>
            </a:r>
            <a:r>
              <a:rPr lang="en-US" sz="1200" dirty="0" err="1" smtClean="0">
                <a:solidFill>
                  <a:prstClr val="white"/>
                </a:solidFill>
              </a:rPr>
              <a:t>Rafia</a:t>
            </a:r>
            <a:r>
              <a:rPr lang="en-US" sz="1200" dirty="0" smtClean="0">
                <a:solidFill>
                  <a:prstClr val="white"/>
                </a:solidFill>
              </a:rPr>
              <a:t>  217 </a:t>
            </a:r>
            <a:r>
              <a:rPr lang="en-US" sz="1200" dirty="0" err="1" smtClean="0">
                <a:solidFill>
                  <a:prstClr val="white"/>
                </a:solidFill>
              </a:rPr>
              <a:t>aC</a:t>
            </a:r>
            <a:r>
              <a:rPr lang="en-US" sz="1200" dirty="0" smtClean="0">
                <a:solidFill>
                  <a:prstClr val="white"/>
                </a:solidFill>
              </a:rPr>
              <a:t> – 11:10-14</a:t>
            </a:r>
            <a:endParaRPr lang="en-US" sz="1200" dirty="0">
              <a:solidFill>
                <a:prstClr val="white"/>
              </a:solidFill>
            </a:endParaRPr>
          </a:p>
        </p:txBody>
      </p:sp>
      <p:sp>
        <p:nvSpPr>
          <p:cNvPr id="33" name="Rectangle 32"/>
          <p:cNvSpPr/>
          <p:nvPr/>
        </p:nvSpPr>
        <p:spPr>
          <a:xfrm rot="16200000">
            <a:off x="4500625" y="1275863"/>
            <a:ext cx="2760018" cy="276999"/>
          </a:xfrm>
          <a:prstGeom prst="rect">
            <a:avLst/>
          </a:prstGeom>
          <a:solidFill>
            <a:schemeClr val="tx1"/>
          </a:solidFill>
        </p:spPr>
        <p:txBody>
          <a:bodyPr wrap="square" rtlCol="0">
            <a:spAutoFit/>
          </a:bodyPr>
          <a:lstStyle/>
          <a:p>
            <a:r>
              <a:rPr lang="en-US" sz="1200" dirty="0" smtClean="0">
                <a:solidFill>
                  <a:prstClr val="white"/>
                </a:solidFill>
              </a:rPr>
              <a:t>5a Guerra </a:t>
            </a:r>
            <a:r>
              <a:rPr lang="en-US" sz="1200" dirty="0" err="1" smtClean="0">
                <a:solidFill>
                  <a:prstClr val="white"/>
                </a:solidFill>
              </a:rPr>
              <a:t>Siria</a:t>
            </a:r>
            <a:r>
              <a:rPr lang="en-US" sz="1200" dirty="0" smtClean="0">
                <a:solidFill>
                  <a:prstClr val="white"/>
                </a:solidFill>
              </a:rPr>
              <a:t>  202-195  </a:t>
            </a:r>
            <a:r>
              <a:rPr lang="en-US" sz="1200" dirty="0" err="1" smtClean="0">
                <a:solidFill>
                  <a:prstClr val="white"/>
                </a:solidFill>
              </a:rPr>
              <a:t>aC</a:t>
            </a:r>
            <a:r>
              <a:rPr lang="en-US" sz="1200" dirty="0" smtClean="0">
                <a:solidFill>
                  <a:prstClr val="white"/>
                </a:solidFill>
              </a:rPr>
              <a:t> – 11:15-17</a:t>
            </a:r>
            <a:endParaRPr lang="en-US" sz="1200" dirty="0">
              <a:solidFill>
                <a:prstClr val="white"/>
              </a:solidFill>
            </a:endParaRPr>
          </a:p>
        </p:txBody>
      </p:sp>
      <p:cxnSp>
        <p:nvCxnSpPr>
          <p:cNvPr id="35" name="Straight Connector 34"/>
          <p:cNvCxnSpPr/>
          <p:nvPr/>
        </p:nvCxnSpPr>
        <p:spPr>
          <a:xfrm>
            <a:off x="5626223" y="3161748"/>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918202" y="111463"/>
            <a:ext cx="420308" cy="276999"/>
          </a:xfrm>
          <a:prstGeom prst="rect">
            <a:avLst/>
          </a:prstGeom>
          <a:solidFill>
            <a:schemeClr val="tx1"/>
          </a:solidFill>
        </p:spPr>
        <p:txBody>
          <a:bodyPr wrap="none" rtlCol="0">
            <a:spAutoFit/>
          </a:bodyPr>
          <a:lstStyle/>
          <a:p>
            <a:r>
              <a:rPr lang="en-US" sz="1200" dirty="0" smtClean="0">
                <a:solidFill>
                  <a:srgbClr val="FFFF00"/>
                </a:solidFill>
              </a:rPr>
              <a:t>341</a:t>
            </a:r>
            <a:endParaRPr lang="en-US" sz="1200" dirty="0">
              <a:solidFill>
                <a:srgbClr val="FFFF00"/>
              </a:solidFill>
            </a:endParaRPr>
          </a:p>
        </p:txBody>
      </p:sp>
      <p:sp>
        <p:nvSpPr>
          <p:cNvPr id="38" name="TextBox 37"/>
          <p:cNvSpPr txBox="1"/>
          <p:nvPr/>
        </p:nvSpPr>
        <p:spPr>
          <a:xfrm>
            <a:off x="5833686" y="5322795"/>
            <a:ext cx="420308" cy="276999"/>
          </a:xfrm>
          <a:prstGeom prst="rect">
            <a:avLst/>
          </a:prstGeom>
          <a:solidFill>
            <a:schemeClr val="tx1"/>
          </a:solidFill>
        </p:spPr>
        <p:txBody>
          <a:bodyPr wrap="none" rtlCol="0">
            <a:spAutoFit/>
          </a:bodyPr>
          <a:lstStyle/>
          <a:p>
            <a:pPr algn="l" rtl="0"/>
            <a:r>
              <a:rPr lang="en-US" sz="1200" dirty="0" smtClean="0">
                <a:solidFill>
                  <a:srgbClr val="FFFF00"/>
                </a:solidFill>
              </a:rPr>
              <a:t>361</a:t>
            </a:r>
            <a:endParaRPr lang="en-US" sz="1200" dirty="0">
              <a:solidFill>
                <a:srgbClr val="FFFF00"/>
              </a:solidFill>
            </a:endParaRPr>
          </a:p>
        </p:txBody>
      </p:sp>
      <p:cxnSp>
        <p:nvCxnSpPr>
          <p:cNvPr id="39" name="Straight Connector 38"/>
          <p:cNvCxnSpPr/>
          <p:nvPr/>
        </p:nvCxnSpPr>
        <p:spPr>
          <a:xfrm>
            <a:off x="5804877" y="3134743"/>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rot="16200000">
            <a:off x="4374099" y="3467754"/>
            <a:ext cx="3421037" cy="276999"/>
          </a:xfrm>
          <a:prstGeom prst="rect">
            <a:avLst/>
          </a:prstGeom>
          <a:solidFill>
            <a:schemeClr val="tx1"/>
          </a:solidFill>
        </p:spPr>
        <p:txBody>
          <a:bodyPr wrap="square" rtlCol="0">
            <a:spAutoFit/>
          </a:bodyPr>
          <a:lstStyle/>
          <a:p>
            <a:pPr algn="l" rtl="0"/>
            <a:r>
              <a:rPr lang="en-US" sz="1200" dirty="0">
                <a:solidFill>
                  <a:prstClr val="white"/>
                </a:solidFill>
              </a:rPr>
              <a:t>Antíoco III y Seleuco</a:t>
            </a:r>
            <a:r>
              <a:rPr lang="en-US" sz="1200" dirty="0" smtClean="0">
                <a:solidFill>
                  <a:prstClr val="white"/>
                </a:solidFill>
              </a:rPr>
              <a:t>IV 187- 175 aC – 11:18-20</a:t>
            </a:r>
            <a:endParaRPr lang="en-US" sz="1200" dirty="0">
              <a:solidFill>
                <a:prstClr val="white"/>
              </a:solidFill>
            </a:endParaRPr>
          </a:p>
        </p:txBody>
      </p:sp>
      <p:sp>
        <p:nvSpPr>
          <p:cNvPr id="41" name="TextBox 40"/>
          <p:cNvSpPr txBox="1"/>
          <p:nvPr/>
        </p:nvSpPr>
        <p:spPr>
          <a:xfrm>
            <a:off x="6330228" y="5316772"/>
            <a:ext cx="420308" cy="276999"/>
          </a:xfrm>
          <a:prstGeom prst="rect">
            <a:avLst/>
          </a:prstGeom>
          <a:solidFill>
            <a:schemeClr val="tx1"/>
          </a:solidFill>
        </p:spPr>
        <p:txBody>
          <a:bodyPr wrap="none" rtlCol="0">
            <a:spAutoFit/>
          </a:bodyPr>
          <a:lstStyle/>
          <a:p>
            <a:pPr algn="l" rtl="0"/>
            <a:r>
              <a:rPr lang="en-US" sz="1200" dirty="0" smtClean="0">
                <a:solidFill>
                  <a:srgbClr val="FFFF00"/>
                </a:solidFill>
              </a:rPr>
              <a:t>372</a:t>
            </a:r>
            <a:endParaRPr lang="en-US" sz="1200" dirty="0">
              <a:solidFill>
                <a:srgbClr val="FFFF00"/>
              </a:solidFill>
            </a:endParaRPr>
          </a:p>
        </p:txBody>
      </p:sp>
      <p:sp>
        <p:nvSpPr>
          <p:cNvPr id="42" name="Rectangle 41"/>
          <p:cNvSpPr/>
          <p:nvPr/>
        </p:nvSpPr>
        <p:spPr>
          <a:xfrm rot="16200000">
            <a:off x="5203599" y="3801400"/>
            <a:ext cx="2561372" cy="461665"/>
          </a:xfrm>
          <a:prstGeom prst="rect">
            <a:avLst/>
          </a:prstGeom>
          <a:solidFill>
            <a:schemeClr val="tx1"/>
          </a:solidFill>
        </p:spPr>
        <p:txBody>
          <a:bodyPr wrap="square" rtlCol="0">
            <a:spAutoFit/>
          </a:bodyPr>
          <a:lstStyle/>
          <a:p>
            <a:pPr algn="l" rtl="0"/>
            <a:r>
              <a:rPr lang="en-US" sz="1200" dirty="0" err="1">
                <a:solidFill>
                  <a:prstClr val="white"/>
                </a:solidFill>
              </a:rPr>
              <a:t>Antíoco</a:t>
            </a:r>
            <a:r>
              <a:rPr lang="en-US" sz="1200" dirty="0">
                <a:solidFill>
                  <a:prstClr val="white"/>
                </a:solidFill>
              </a:rPr>
              <a:t> </a:t>
            </a:r>
            <a:r>
              <a:rPr lang="en-US" sz="1200" dirty="0" smtClean="0">
                <a:solidFill>
                  <a:prstClr val="white"/>
                </a:solidFill>
              </a:rPr>
              <a:t>IV </a:t>
            </a:r>
            <a:r>
              <a:rPr lang="en-US" sz="1200" dirty="0" err="1" smtClean="0">
                <a:solidFill>
                  <a:prstClr val="white"/>
                </a:solidFill>
              </a:rPr>
              <a:t>Epífanes</a:t>
            </a:r>
            <a:r>
              <a:rPr lang="en-US" sz="1200" dirty="0" smtClean="0">
                <a:solidFill>
                  <a:prstClr val="white"/>
                </a:solidFill>
              </a:rPr>
              <a:t> 175-164 aC – 11:21-35</a:t>
            </a:r>
            <a:endParaRPr lang="en-US" sz="1200" dirty="0">
              <a:solidFill>
                <a:prstClr val="white"/>
              </a:solidFill>
            </a:endParaRPr>
          </a:p>
        </p:txBody>
      </p:sp>
    </p:spTree>
    <p:extLst>
      <p:ext uri="{BB962C8B-B14F-4D97-AF65-F5344CB8AC3E}">
        <p14:creationId xmlns:p14="http://schemas.microsoft.com/office/powerpoint/2010/main" val="1560909267"/>
      </p:ext>
    </p:extLst>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File:Seleucidas.gif - Wikimedia Comm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8300"/>
            <a:ext cx="8610600" cy="76690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154916" y="11208"/>
            <a:ext cx="2989084" cy="952500"/>
          </a:xfrm>
        </p:spPr>
        <p:txBody>
          <a:bodyPr>
            <a:normAutofit fontScale="90000"/>
          </a:bodyPr>
          <a:lstStyle/>
          <a:p>
            <a:r>
              <a:rPr lang="en-US" dirty="0" err="1"/>
              <a:t>Dinastía</a:t>
            </a:r>
            <a:r>
              <a:rPr lang="en-US" dirty="0"/>
              <a:t> </a:t>
            </a:r>
            <a:r>
              <a:rPr lang="en-US" dirty="0" err="1"/>
              <a:t>seléucida</a:t>
            </a:r>
            <a:endParaRPr lang="en-US" dirty="0"/>
          </a:p>
        </p:txBody>
      </p:sp>
      <p:sp>
        <p:nvSpPr>
          <p:cNvPr id="6" name="TextBox 5"/>
          <p:cNvSpPr txBox="1"/>
          <p:nvPr/>
        </p:nvSpPr>
        <p:spPr>
          <a:xfrm>
            <a:off x="948197" y="11208"/>
            <a:ext cx="1303562" cy="646331"/>
          </a:xfrm>
          <a:prstGeom prst="rect">
            <a:avLst/>
          </a:prstGeom>
          <a:noFill/>
        </p:spPr>
        <p:txBody>
          <a:bodyPr wrap="none" rtlCol="0">
            <a:spAutoFit/>
          </a:bodyPr>
          <a:lstStyle/>
          <a:p>
            <a:pPr algn="l" rtl="0"/>
            <a:r>
              <a:rPr lang="en-US" dirty="0" smtClean="0">
                <a:solidFill>
                  <a:srgbClr val="0000CC"/>
                </a:solidFill>
              </a:rPr>
              <a:t>Jerjes I</a:t>
            </a:r>
          </a:p>
          <a:p>
            <a:pPr algn="l" rtl="0"/>
            <a:r>
              <a:rPr lang="en-US" dirty="0" smtClean="0">
                <a:solidFill>
                  <a:srgbClr val="0000CC"/>
                </a:solidFill>
              </a:rPr>
              <a:t>480 aC 11:2</a:t>
            </a:r>
            <a:endParaRPr lang="en-US" dirty="0">
              <a:solidFill>
                <a:srgbClr val="0000CC"/>
              </a:solidFill>
            </a:endParaRPr>
          </a:p>
        </p:txBody>
      </p:sp>
      <p:sp>
        <p:nvSpPr>
          <p:cNvPr id="9" name="TextBox 8"/>
          <p:cNvSpPr txBox="1"/>
          <p:nvPr/>
        </p:nvSpPr>
        <p:spPr>
          <a:xfrm>
            <a:off x="604299" y="1801922"/>
            <a:ext cx="2287238" cy="923330"/>
          </a:xfrm>
          <a:prstGeom prst="rect">
            <a:avLst/>
          </a:prstGeom>
          <a:noFill/>
        </p:spPr>
        <p:txBody>
          <a:bodyPr wrap="square" rtlCol="0">
            <a:spAutoFit/>
          </a:bodyPr>
          <a:lstStyle/>
          <a:p>
            <a:pPr algn="l" rtl="0"/>
            <a:r>
              <a:rPr lang="en-US" dirty="0" smtClean="0">
                <a:solidFill>
                  <a:srgbClr val="0000CC"/>
                </a:solidFill>
              </a:rPr>
              <a:t>Alejandro </a:t>
            </a:r>
            <a:r>
              <a:rPr lang="en-US" dirty="0" err="1" smtClean="0">
                <a:solidFill>
                  <a:srgbClr val="0000CC"/>
                </a:solidFill>
              </a:rPr>
              <a:t>Magno</a:t>
            </a:r>
            <a:r>
              <a:rPr lang="en-US" dirty="0" smtClean="0">
                <a:solidFill>
                  <a:srgbClr val="0000CC"/>
                </a:solidFill>
              </a:rPr>
              <a:t/>
            </a:r>
            <a:br>
              <a:rPr lang="en-US" dirty="0" smtClean="0">
                <a:solidFill>
                  <a:srgbClr val="0000CC"/>
                </a:solidFill>
              </a:rPr>
            </a:br>
            <a:r>
              <a:rPr lang="en-US" dirty="0" smtClean="0">
                <a:solidFill>
                  <a:srgbClr val="0000CC"/>
                </a:solidFill>
              </a:rPr>
              <a:t>336-323 </a:t>
            </a:r>
            <a:r>
              <a:rPr lang="en-US" dirty="0" err="1" smtClean="0">
                <a:solidFill>
                  <a:srgbClr val="0000CC"/>
                </a:solidFill>
              </a:rPr>
              <a:t>aC</a:t>
            </a:r>
            <a:endParaRPr lang="en-US" dirty="0" smtClean="0">
              <a:solidFill>
                <a:srgbClr val="0000CC"/>
              </a:solidFill>
            </a:endParaRPr>
          </a:p>
          <a:p>
            <a:pPr algn="l" rtl="0"/>
            <a:r>
              <a:rPr lang="en-US" dirty="0" smtClean="0">
                <a:solidFill>
                  <a:srgbClr val="0000CC"/>
                </a:solidFill>
              </a:rPr>
              <a:t>11:3-4</a:t>
            </a:r>
            <a:endParaRPr lang="en-US" dirty="0">
              <a:solidFill>
                <a:srgbClr val="0000CC"/>
              </a:solidFill>
            </a:endParaRPr>
          </a:p>
        </p:txBody>
      </p:sp>
      <p:sp>
        <p:nvSpPr>
          <p:cNvPr id="10" name="TextBox 9"/>
          <p:cNvSpPr txBox="1"/>
          <p:nvPr/>
        </p:nvSpPr>
        <p:spPr>
          <a:xfrm>
            <a:off x="5755509" y="1816590"/>
            <a:ext cx="598241" cy="369332"/>
          </a:xfrm>
          <a:prstGeom prst="rect">
            <a:avLst/>
          </a:prstGeom>
          <a:noFill/>
        </p:spPr>
        <p:txBody>
          <a:bodyPr wrap="none" rtlCol="0">
            <a:spAutoFit/>
          </a:bodyPr>
          <a:lstStyle/>
          <a:p>
            <a:pPr algn="l" rtl="0"/>
            <a:r>
              <a:rPr lang="en-US" dirty="0" smtClean="0">
                <a:solidFill>
                  <a:srgbClr val="0000CC"/>
                </a:solidFill>
              </a:rPr>
              <a:t>11:5</a:t>
            </a:r>
            <a:endParaRPr lang="en-US" dirty="0">
              <a:solidFill>
                <a:srgbClr val="0000CC"/>
              </a:solidFill>
            </a:endParaRPr>
          </a:p>
        </p:txBody>
      </p:sp>
      <p:sp>
        <p:nvSpPr>
          <p:cNvPr id="12" name="TextBox 11"/>
          <p:cNvSpPr txBox="1"/>
          <p:nvPr/>
        </p:nvSpPr>
        <p:spPr>
          <a:xfrm>
            <a:off x="5646409" y="3207503"/>
            <a:ext cx="598241" cy="369332"/>
          </a:xfrm>
          <a:prstGeom prst="rect">
            <a:avLst/>
          </a:prstGeom>
          <a:noFill/>
        </p:spPr>
        <p:txBody>
          <a:bodyPr wrap="none" rtlCol="0">
            <a:spAutoFit/>
          </a:bodyPr>
          <a:lstStyle/>
          <a:p>
            <a:pPr algn="l" rtl="0"/>
            <a:r>
              <a:rPr lang="en-US" dirty="0" smtClean="0">
                <a:solidFill>
                  <a:srgbClr val="0000CC"/>
                </a:solidFill>
              </a:rPr>
              <a:t>11:6</a:t>
            </a:r>
            <a:endParaRPr lang="en-US" dirty="0">
              <a:solidFill>
                <a:srgbClr val="0000CC"/>
              </a:solidFill>
            </a:endParaRPr>
          </a:p>
        </p:txBody>
      </p:sp>
      <p:sp>
        <p:nvSpPr>
          <p:cNvPr id="14" name="TextBox 13"/>
          <p:cNvSpPr txBox="1"/>
          <p:nvPr/>
        </p:nvSpPr>
        <p:spPr>
          <a:xfrm>
            <a:off x="5646409" y="3913947"/>
            <a:ext cx="785793" cy="369332"/>
          </a:xfrm>
          <a:prstGeom prst="rect">
            <a:avLst/>
          </a:prstGeom>
          <a:noFill/>
        </p:spPr>
        <p:txBody>
          <a:bodyPr wrap="none" rtlCol="0">
            <a:spAutoFit/>
          </a:bodyPr>
          <a:lstStyle/>
          <a:p>
            <a:pPr algn="l" rtl="0"/>
            <a:r>
              <a:rPr lang="en-US" dirty="0" smtClean="0">
                <a:solidFill>
                  <a:srgbClr val="0000CC"/>
                </a:solidFill>
              </a:rPr>
              <a:t>11:7-9</a:t>
            </a:r>
            <a:endParaRPr lang="en-US" dirty="0">
              <a:solidFill>
                <a:srgbClr val="0000CC"/>
              </a:solidFill>
            </a:endParaRPr>
          </a:p>
        </p:txBody>
      </p:sp>
      <p:sp>
        <p:nvSpPr>
          <p:cNvPr id="15" name="TextBox 14"/>
          <p:cNvSpPr txBox="1"/>
          <p:nvPr/>
        </p:nvSpPr>
        <p:spPr>
          <a:xfrm>
            <a:off x="6353750" y="4583096"/>
            <a:ext cx="1019831" cy="369332"/>
          </a:xfrm>
          <a:prstGeom prst="rect">
            <a:avLst/>
          </a:prstGeom>
          <a:noFill/>
        </p:spPr>
        <p:txBody>
          <a:bodyPr wrap="none" rtlCol="0">
            <a:spAutoFit/>
          </a:bodyPr>
          <a:lstStyle/>
          <a:p>
            <a:pPr algn="l" rtl="0"/>
            <a:r>
              <a:rPr lang="en-US" dirty="0" smtClean="0">
                <a:solidFill>
                  <a:srgbClr val="0000CC"/>
                </a:solidFill>
              </a:rPr>
              <a:t>11:10-19</a:t>
            </a:r>
            <a:endParaRPr lang="en-US" dirty="0">
              <a:solidFill>
                <a:srgbClr val="0000CC"/>
              </a:solidFill>
            </a:endParaRPr>
          </a:p>
        </p:txBody>
      </p:sp>
      <p:sp>
        <p:nvSpPr>
          <p:cNvPr id="16" name="TextBox 15"/>
          <p:cNvSpPr txBox="1"/>
          <p:nvPr/>
        </p:nvSpPr>
        <p:spPr>
          <a:xfrm>
            <a:off x="5163863" y="5288149"/>
            <a:ext cx="715260" cy="369332"/>
          </a:xfrm>
          <a:prstGeom prst="rect">
            <a:avLst/>
          </a:prstGeom>
          <a:noFill/>
        </p:spPr>
        <p:txBody>
          <a:bodyPr wrap="none" rtlCol="0">
            <a:spAutoFit/>
          </a:bodyPr>
          <a:lstStyle/>
          <a:p>
            <a:pPr algn="l" rtl="0"/>
            <a:r>
              <a:rPr lang="en-US" dirty="0" smtClean="0">
                <a:solidFill>
                  <a:srgbClr val="0000CC"/>
                </a:solidFill>
              </a:rPr>
              <a:t>11:20</a:t>
            </a:r>
            <a:endParaRPr lang="en-US" dirty="0">
              <a:solidFill>
                <a:srgbClr val="0000CC"/>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7200" y="-28366"/>
            <a:ext cx="3606550" cy="2445502"/>
          </a:xfrm>
          <a:prstGeom prst="rect">
            <a:avLst/>
          </a:prstGeom>
        </p:spPr>
      </p:pic>
      <p:sp>
        <p:nvSpPr>
          <p:cNvPr id="17" name="Rectangle 16"/>
          <p:cNvSpPr/>
          <p:nvPr/>
        </p:nvSpPr>
        <p:spPr>
          <a:xfrm rot="18975964">
            <a:off x="3428760" y="145509"/>
            <a:ext cx="771016" cy="304699"/>
          </a:xfrm>
          <a:prstGeom prst="rect">
            <a:avLst/>
          </a:prstGeom>
          <a:solidFill>
            <a:schemeClr val="bg1"/>
          </a:solidFill>
        </p:spPr>
        <p:txBody>
          <a:bodyPr wrap="square">
            <a:spAutoFit/>
          </a:bodyPr>
          <a:lstStyle/>
          <a:p>
            <a:pPr algn="ctr">
              <a:lnSpc>
                <a:spcPct val="115000"/>
              </a:lnSpc>
            </a:pPr>
            <a:r>
              <a:rPr lang="en-US" sz="1200" dirty="0" err="1" smtClean="0">
                <a:solidFill>
                  <a:prstClr val="black"/>
                </a:solidFill>
                <a:ea typeface="SimSun"/>
                <a:cs typeface="Times New Roman"/>
              </a:rPr>
              <a:t>Casandro</a:t>
            </a:r>
            <a:endParaRPr lang="en-US" sz="1200" dirty="0">
              <a:solidFill>
                <a:prstClr val="black"/>
              </a:solidFill>
              <a:ea typeface="SimSun"/>
              <a:cs typeface="Times New Roman"/>
            </a:endParaRPr>
          </a:p>
        </p:txBody>
      </p:sp>
      <p:sp>
        <p:nvSpPr>
          <p:cNvPr id="18" name="Rectangle 17"/>
          <p:cNvSpPr/>
          <p:nvPr/>
        </p:nvSpPr>
        <p:spPr>
          <a:xfrm rot="18975964">
            <a:off x="3778611" y="299287"/>
            <a:ext cx="806834" cy="304699"/>
          </a:xfrm>
          <a:prstGeom prst="rect">
            <a:avLst/>
          </a:prstGeom>
          <a:solidFill>
            <a:schemeClr val="bg1"/>
          </a:solidFill>
        </p:spPr>
        <p:txBody>
          <a:bodyPr wrap="square">
            <a:spAutoFit/>
          </a:bodyPr>
          <a:lstStyle/>
          <a:p>
            <a:pPr algn="ctr">
              <a:lnSpc>
                <a:spcPct val="115000"/>
              </a:lnSpc>
            </a:pPr>
            <a:r>
              <a:rPr lang="en-US" sz="1200" dirty="0" err="1" smtClean="0">
                <a:solidFill>
                  <a:prstClr val="black"/>
                </a:solidFill>
                <a:ea typeface="SimSun"/>
                <a:cs typeface="Times New Roman"/>
              </a:rPr>
              <a:t>Ptolomeo</a:t>
            </a:r>
            <a:endParaRPr lang="en-US" sz="1200" dirty="0">
              <a:solidFill>
                <a:prstClr val="black"/>
              </a:solidFill>
              <a:ea typeface="SimSun"/>
              <a:cs typeface="Times New Roman"/>
            </a:endParaRPr>
          </a:p>
        </p:txBody>
      </p:sp>
      <p:sp>
        <p:nvSpPr>
          <p:cNvPr id="19" name="Rectangle 18"/>
          <p:cNvSpPr/>
          <p:nvPr/>
        </p:nvSpPr>
        <p:spPr>
          <a:xfrm rot="3710014">
            <a:off x="5213439" y="449955"/>
            <a:ext cx="806834" cy="292259"/>
          </a:xfrm>
          <a:prstGeom prst="rect">
            <a:avLst/>
          </a:prstGeom>
          <a:solidFill>
            <a:schemeClr val="bg1"/>
          </a:solidFill>
        </p:spPr>
        <p:txBody>
          <a:bodyPr wrap="square">
            <a:spAutoFit/>
          </a:bodyPr>
          <a:lstStyle/>
          <a:p>
            <a:pPr algn="ctr">
              <a:lnSpc>
                <a:spcPct val="115000"/>
              </a:lnSpc>
            </a:pPr>
            <a:r>
              <a:rPr lang="en-US" sz="1200" dirty="0" smtClean="0">
                <a:solidFill>
                  <a:prstClr val="black"/>
                </a:solidFill>
                <a:ea typeface="SimSun"/>
                <a:cs typeface="Times New Roman"/>
              </a:rPr>
              <a:t>Seleuco</a:t>
            </a:r>
            <a:endParaRPr lang="en-US" sz="1200" dirty="0">
              <a:solidFill>
                <a:prstClr val="black"/>
              </a:solidFill>
              <a:ea typeface="SimSun"/>
              <a:cs typeface="Times New Roman"/>
            </a:endParaRPr>
          </a:p>
        </p:txBody>
      </p:sp>
      <p:sp>
        <p:nvSpPr>
          <p:cNvPr id="20" name="Rectangle 19"/>
          <p:cNvSpPr/>
          <p:nvPr/>
        </p:nvSpPr>
        <p:spPr>
          <a:xfrm rot="1804791">
            <a:off x="5242992" y="23674"/>
            <a:ext cx="806834" cy="292259"/>
          </a:xfrm>
          <a:prstGeom prst="rect">
            <a:avLst/>
          </a:prstGeom>
          <a:solidFill>
            <a:schemeClr val="bg1"/>
          </a:solidFill>
        </p:spPr>
        <p:txBody>
          <a:bodyPr wrap="square">
            <a:spAutoFit/>
          </a:bodyPr>
          <a:lstStyle/>
          <a:p>
            <a:pPr algn="ctr">
              <a:lnSpc>
                <a:spcPct val="115000"/>
              </a:lnSpc>
            </a:pPr>
            <a:r>
              <a:rPr lang="en-US" sz="1200" dirty="0" err="1" smtClean="0">
                <a:solidFill>
                  <a:prstClr val="black"/>
                </a:solidFill>
                <a:ea typeface="SimSun"/>
                <a:cs typeface="Times New Roman"/>
              </a:rPr>
              <a:t>Lisímaco</a:t>
            </a:r>
            <a:endParaRPr lang="en-US" sz="1200" dirty="0">
              <a:solidFill>
                <a:prstClr val="black"/>
              </a:solidFill>
              <a:ea typeface="SimSun"/>
              <a:cs typeface="Times New Roman"/>
            </a:endParaRPr>
          </a:p>
        </p:txBody>
      </p:sp>
      <p:sp>
        <p:nvSpPr>
          <p:cNvPr id="21" name="Rectangle 20"/>
          <p:cNvSpPr/>
          <p:nvPr/>
        </p:nvSpPr>
        <p:spPr>
          <a:xfrm>
            <a:off x="3002068" y="1063671"/>
            <a:ext cx="1717055" cy="304699"/>
          </a:xfrm>
          <a:prstGeom prst="rect">
            <a:avLst/>
          </a:prstGeom>
          <a:solidFill>
            <a:schemeClr val="bg1"/>
          </a:solidFill>
        </p:spPr>
        <p:txBody>
          <a:bodyPr wrap="square">
            <a:spAutoFit/>
          </a:bodyPr>
          <a:lstStyle/>
          <a:p>
            <a:pPr algn="ctr">
              <a:lnSpc>
                <a:spcPct val="115000"/>
              </a:lnSpc>
            </a:pPr>
            <a:r>
              <a:rPr lang="en-US" sz="1200" dirty="0" smtClean="0">
                <a:solidFill>
                  <a:prstClr val="black"/>
                </a:solidFill>
                <a:ea typeface="SimSun"/>
                <a:cs typeface="Times New Roman"/>
              </a:rPr>
              <a:t>Alejandro </a:t>
            </a:r>
            <a:r>
              <a:rPr lang="en-US" sz="1200" dirty="0" err="1" smtClean="0">
                <a:solidFill>
                  <a:prstClr val="black"/>
                </a:solidFill>
                <a:ea typeface="SimSun"/>
                <a:cs typeface="Times New Roman"/>
              </a:rPr>
              <a:t>Magno</a:t>
            </a:r>
            <a:endParaRPr lang="en-US" sz="1200" dirty="0">
              <a:solidFill>
                <a:prstClr val="black"/>
              </a:solidFill>
              <a:ea typeface="SimSun"/>
              <a:cs typeface="Times New Roman"/>
            </a:endParaRPr>
          </a:p>
        </p:txBody>
      </p:sp>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61" y="0"/>
            <a:ext cx="864236" cy="1578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descr="http://www.ancient.eu/uploads/images/132.jpg?v=143103055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8197" y="657540"/>
            <a:ext cx="1658525" cy="1144382"/>
          </a:xfrm>
          <a:prstGeom prst="rect">
            <a:avLst/>
          </a:prstGeom>
          <a:noFill/>
          <a:extLst>
            <a:ext uri="{909E8E84-426E-40DD-AFC4-6F175D3DCCD1}">
              <a14:hiddenFill xmlns:a14="http://schemas.microsoft.com/office/drawing/2010/main">
                <a:solidFill>
                  <a:srgbClr val="FFFFFF"/>
                </a:solidFill>
              </a14:hiddenFill>
            </a:ext>
          </a:extLst>
        </p:spPr>
      </p:pic>
      <p:sp>
        <p:nvSpPr>
          <p:cNvPr id="25" name="Down Arrow 24"/>
          <p:cNvSpPr/>
          <p:nvPr/>
        </p:nvSpPr>
        <p:spPr>
          <a:xfrm rot="16200000">
            <a:off x="2225052" y="3973974"/>
            <a:ext cx="414670" cy="25830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3169284"/>
      </p:ext>
    </p:extLst>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8430" y="337527"/>
            <a:ext cx="7350266" cy="952500"/>
          </a:xfrm>
        </p:spPr>
        <p:txBody>
          <a:bodyPr>
            <a:normAutofit fontScale="90000"/>
          </a:bodyPr>
          <a:lstStyle/>
          <a:p>
            <a:r>
              <a:rPr lang="en-US" dirty="0" smtClean="0"/>
              <a:t>Un </a:t>
            </a:r>
            <a:r>
              <a:rPr lang="en-US" dirty="0" err="1" smtClean="0"/>
              <a:t>mundo</a:t>
            </a:r>
            <a:r>
              <a:rPr lang="en-US" dirty="0" smtClean="0"/>
              <a:t> </a:t>
            </a:r>
            <a:r>
              <a:rPr lang="en-US" dirty="0" err="1" smtClean="0"/>
              <a:t>radicalmente</a:t>
            </a:r>
            <a:r>
              <a:rPr lang="en-US" dirty="0" smtClean="0"/>
              <a:t> </a:t>
            </a:r>
            <a:r>
              <a:rPr lang="en-US" dirty="0" err="1" smtClean="0"/>
              <a:t>diferente</a:t>
            </a:r>
            <a:r>
              <a:rPr lang="en-US" dirty="0" smtClean="0"/>
              <a:t> </a:t>
            </a:r>
            <a:r>
              <a:rPr lang="en-US" dirty="0" err="1" smtClean="0"/>
              <a:t>en</a:t>
            </a:r>
            <a:r>
              <a:rPr lang="en-US" dirty="0" smtClean="0"/>
              <a:t> la </a:t>
            </a:r>
            <a:r>
              <a:rPr lang="en-US" dirty="0" err="1" smtClean="0"/>
              <a:t>plenitud</a:t>
            </a:r>
            <a:r>
              <a:rPr lang="en-US" dirty="0" smtClean="0"/>
              <a:t> de </a:t>
            </a:r>
            <a:r>
              <a:rPr lang="en-US" dirty="0" err="1" smtClean="0"/>
              <a:t>los</a:t>
            </a:r>
            <a:r>
              <a:rPr lang="en-US" dirty="0" smtClean="0"/>
              <a:t> </a:t>
            </a:r>
            <a:r>
              <a:rPr lang="en-US" dirty="0" err="1" smtClean="0"/>
              <a:t>tiempos</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17" y="2351690"/>
            <a:ext cx="3816025" cy="2799040"/>
          </a:xfrm>
          <a:prstGeom prst="rect">
            <a:avLst/>
          </a:prstGeom>
        </p:spPr>
      </p:pic>
      <p:graphicFrame>
        <p:nvGraphicFramePr>
          <p:cNvPr id="8" name="Table 7"/>
          <p:cNvGraphicFramePr>
            <a:graphicFrameLocks noGrp="1"/>
          </p:cNvGraphicFramePr>
          <p:nvPr>
            <p:extLst/>
          </p:nvPr>
        </p:nvGraphicFramePr>
        <p:xfrm>
          <a:off x="236463" y="1472697"/>
          <a:ext cx="4343399" cy="4076700"/>
        </p:xfrm>
        <a:graphic>
          <a:graphicData uri="http://schemas.openxmlformats.org/drawingml/2006/table">
            <a:tbl>
              <a:tblPr firstRow="1" firstCol="1" bandRow="1"/>
              <a:tblGrid>
                <a:gridCol w="1594412">
                  <a:extLst>
                    <a:ext uri="{9D8B030D-6E8A-4147-A177-3AD203B41FA5}">
                      <a16:colId xmlns:a16="http://schemas.microsoft.com/office/drawing/2014/main" xmlns="" val="20000"/>
                    </a:ext>
                  </a:extLst>
                </a:gridCol>
                <a:gridCol w="1305769">
                  <a:extLst>
                    <a:ext uri="{9D8B030D-6E8A-4147-A177-3AD203B41FA5}">
                      <a16:colId xmlns:a16="http://schemas.microsoft.com/office/drawing/2014/main" xmlns="" val="20001"/>
                    </a:ext>
                  </a:extLst>
                </a:gridCol>
                <a:gridCol w="1443218">
                  <a:extLst>
                    <a:ext uri="{9D8B030D-6E8A-4147-A177-3AD203B41FA5}">
                      <a16:colId xmlns:a16="http://schemas.microsoft.com/office/drawing/2014/main" xmlns="" val="20002"/>
                    </a:ext>
                  </a:extLst>
                </a:gridCol>
              </a:tblGrid>
              <a:tr h="431800">
                <a:tc>
                  <a:txBody>
                    <a:bodyPr/>
                    <a:lstStyle/>
                    <a:p>
                      <a:pPr marL="0" marR="0">
                        <a:spcBef>
                          <a:spcPts val="0"/>
                        </a:spcBef>
                        <a:spcAft>
                          <a:spcPts val="0"/>
                        </a:spcAft>
                      </a:pPr>
                      <a:r>
                        <a:rPr lang="es-ES" sz="1400" dirty="0" smtClean="0">
                          <a:effectLst/>
                          <a:latin typeface="Arial"/>
                          <a:ea typeface="SimSun"/>
                          <a:cs typeface="Times New Roman"/>
                        </a:rPr>
                        <a:t>Cambios</a:t>
                      </a:r>
                      <a:r>
                        <a:rPr lang="es-ES" sz="1400" baseline="0" dirty="0" smtClean="0">
                          <a:effectLst/>
                          <a:latin typeface="Arial"/>
                          <a:ea typeface="SimSun"/>
                          <a:cs typeface="Times New Roman"/>
                        </a:rPr>
                        <a:t> radicales</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err="1" smtClean="0">
                          <a:effectLst/>
                          <a:latin typeface="Arial"/>
                          <a:ea typeface="SimSun"/>
                          <a:cs typeface="Times New Roman"/>
                        </a:rPr>
                        <a:t>Antiguo</a:t>
                      </a:r>
                      <a:r>
                        <a:rPr lang="en-US" sz="1400" dirty="0" smtClean="0">
                          <a:effectLst/>
                          <a:latin typeface="Arial"/>
                          <a:ea typeface="SimSun"/>
                          <a:cs typeface="Times New Roman"/>
                        </a:rPr>
                        <a:t> </a:t>
                      </a:r>
                      <a:r>
                        <a:rPr lang="en-US" sz="1400" dirty="0" err="1" smtClean="0">
                          <a:effectLst/>
                          <a:latin typeface="Arial"/>
                          <a:ea typeface="SimSun"/>
                          <a:cs typeface="Times New Roman"/>
                        </a:rPr>
                        <a:t>Testamento</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smtClean="0">
                          <a:effectLst/>
                          <a:latin typeface="Arial"/>
                          <a:ea typeface="SimSun"/>
                          <a:cs typeface="Times New Roman"/>
                        </a:rPr>
                        <a:t>Nuevo </a:t>
                      </a:r>
                      <a:r>
                        <a:rPr lang="en-US" sz="1400" dirty="0" err="1" smtClean="0">
                          <a:effectLst/>
                          <a:latin typeface="Arial"/>
                          <a:ea typeface="SimSun"/>
                          <a:cs typeface="Times New Roman"/>
                        </a:rPr>
                        <a:t>Testamento</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431800">
                <a:tc>
                  <a:txBody>
                    <a:bodyPr/>
                    <a:lstStyle/>
                    <a:p>
                      <a:pPr marL="0" marR="0">
                        <a:spcBef>
                          <a:spcPts val="0"/>
                        </a:spcBef>
                        <a:spcAft>
                          <a:spcPts val="0"/>
                        </a:spcAft>
                      </a:pPr>
                      <a:r>
                        <a:rPr lang="en-US" sz="1400" dirty="0" err="1" smtClean="0">
                          <a:effectLst/>
                          <a:latin typeface="Arial"/>
                          <a:ea typeface="SimSun"/>
                          <a:cs typeface="Times New Roman"/>
                        </a:rPr>
                        <a:t>Adoración</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431800">
                <a:tc>
                  <a:txBody>
                    <a:bodyPr/>
                    <a:lstStyle/>
                    <a:p>
                      <a:pPr marL="0" marR="0">
                        <a:spcBef>
                          <a:spcPts val="0"/>
                        </a:spcBef>
                        <a:spcAft>
                          <a:spcPts val="0"/>
                        </a:spcAft>
                      </a:pPr>
                      <a:r>
                        <a:rPr lang="en-US" sz="1400" dirty="0" smtClean="0">
                          <a:effectLst/>
                          <a:latin typeface="Arial"/>
                          <a:ea typeface="SimSun"/>
                          <a:cs typeface="Times New Roman"/>
                        </a:rPr>
                        <a:t>Maestros</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406400">
                <a:tc>
                  <a:txBody>
                    <a:bodyPr/>
                    <a:lstStyle/>
                    <a:p>
                      <a:pPr marL="0" marR="0">
                        <a:spcBef>
                          <a:spcPts val="0"/>
                        </a:spcBef>
                        <a:spcAft>
                          <a:spcPts val="0"/>
                        </a:spcAft>
                      </a:pPr>
                      <a:r>
                        <a:rPr lang="en-US" sz="1400" dirty="0" err="1" smtClean="0">
                          <a:effectLst/>
                          <a:latin typeface="Consolas"/>
                          <a:ea typeface="SimSun"/>
                          <a:cs typeface="Times New Roman"/>
                        </a:rPr>
                        <a:t>Jerusalén</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647700">
                <a:tc>
                  <a:txBody>
                    <a:bodyPr/>
                    <a:lstStyle/>
                    <a:p>
                      <a:pPr marL="0" marR="0">
                        <a:spcBef>
                          <a:spcPts val="0"/>
                        </a:spcBef>
                        <a:spcAft>
                          <a:spcPts val="0"/>
                        </a:spcAft>
                      </a:pPr>
                      <a:r>
                        <a:rPr lang="en-US" sz="1400" dirty="0" err="1" smtClean="0">
                          <a:effectLst/>
                          <a:latin typeface="Arial"/>
                          <a:ea typeface="SimSun"/>
                          <a:cs typeface="Times New Roman"/>
                        </a:rPr>
                        <a:t>Facciones</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Arial"/>
                          <a:ea typeface="SimSun"/>
                          <a:cs typeface="Times New Roman"/>
                        </a:rPr>
                        <a:t> </a:t>
                      </a:r>
                    </a:p>
                    <a:p>
                      <a:pPr marL="0" marR="0">
                        <a:spcBef>
                          <a:spcPts val="0"/>
                        </a:spcBef>
                        <a:spcAft>
                          <a:spcPts val="0"/>
                        </a:spcAft>
                      </a:pPr>
                      <a:endParaRPr lang="en-US" sz="1400" dirty="0">
                        <a:effectLst/>
                        <a:latin typeface="Arial"/>
                        <a:ea typeface="SimSun"/>
                        <a:cs typeface="Times New Roman"/>
                      </a:endParaRPr>
                    </a:p>
                    <a:p>
                      <a:pPr marL="0" marR="0">
                        <a:spcBef>
                          <a:spcPts val="0"/>
                        </a:spcBef>
                        <a:spcAft>
                          <a:spcPts val="0"/>
                        </a:spcAft>
                      </a:pP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431800">
                <a:tc>
                  <a:txBody>
                    <a:bodyPr/>
                    <a:lstStyle/>
                    <a:p>
                      <a:pPr marL="0" marR="0">
                        <a:spcBef>
                          <a:spcPts val="0"/>
                        </a:spcBef>
                        <a:spcAft>
                          <a:spcPts val="0"/>
                        </a:spcAft>
                      </a:pPr>
                      <a:r>
                        <a:rPr lang="en-US" sz="1400" dirty="0" err="1" smtClean="0">
                          <a:effectLst/>
                          <a:latin typeface="Arial"/>
                          <a:ea typeface="SimSun"/>
                          <a:cs typeface="Times New Roman"/>
                        </a:rPr>
                        <a:t>Política</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431800">
                <a:tc>
                  <a:txBody>
                    <a:bodyPr/>
                    <a:lstStyle/>
                    <a:p>
                      <a:pPr marL="0" marR="0">
                        <a:spcBef>
                          <a:spcPts val="0"/>
                        </a:spcBef>
                        <a:spcAft>
                          <a:spcPts val="0"/>
                        </a:spcAft>
                      </a:pPr>
                      <a:r>
                        <a:rPr lang="en-US" sz="1400" dirty="0" err="1" smtClean="0">
                          <a:effectLst/>
                          <a:latin typeface="Arial"/>
                          <a:ea typeface="SimSun"/>
                          <a:cs typeface="Times New Roman"/>
                        </a:rPr>
                        <a:t>Idioma</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431800">
                <a:tc>
                  <a:txBody>
                    <a:bodyPr/>
                    <a:lstStyle/>
                    <a:p>
                      <a:pPr marL="0" marR="0">
                        <a:spcBef>
                          <a:spcPts val="0"/>
                        </a:spcBef>
                        <a:spcAft>
                          <a:spcPts val="0"/>
                        </a:spcAft>
                      </a:pPr>
                      <a:r>
                        <a:rPr lang="en-US" sz="1400" dirty="0" smtClean="0">
                          <a:effectLst/>
                          <a:latin typeface="Arial"/>
                          <a:ea typeface="SimSun"/>
                          <a:cs typeface="Times New Roman"/>
                        </a:rPr>
                        <a:t>Tierra de Israel</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r h="431800">
                <a:tc>
                  <a:txBody>
                    <a:bodyPr/>
                    <a:lstStyle/>
                    <a:p>
                      <a:pPr marL="0" marR="0">
                        <a:spcBef>
                          <a:spcPts val="0"/>
                        </a:spcBef>
                        <a:spcAft>
                          <a:spcPts val="0"/>
                        </a:spcAft>
                      </a:pPr>
                      <a:r>
                        <a:rPr lang="en-US" sz="1400" dirty="0" err="1" smtClean="0">
                          <a:effectLst/>
                          <a:latin typeface="Arial"/>
                          <a:ea typeface="SimSun"/>
                          <a:cs typeface="Times New Roman"/>
                        </a:rPr>
                        <a:t>Cosmovisión</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bl>
          </a:graphicData>
        </a:graphic>
      </p:graphicFrame>
      <p:cxnSp>
        <p:nvCxnSpPr>
          <p:cNvPr id="10" name="Straight Connector 9"/>
          <p:cNvCxnSpPr/>
          <p:nvPr/>
        </p:nvCxnSpPr>
        <p:spPr>
          <a:xfrm>
            <a:off x="4648200" y="1716269"/>
            <a:ext cx="1371600" cy="11430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648200" y="2859269"/>
            <a:ext cx="1371600" cy="20574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088773" y="4251203"/>
            <a:ext cx="1547575" cy="307777"/>
          </a:xfrm>
          <a:prstGeom prst="rect">
            <a:avLst/>
          </a:prstGeom>
        </p:spPr>
        <p:txBody>
          <a:bodyPr wrap="square">
            <a:spAutoFit/>
          </a:bodyPr>
          <a:lstStyle/>
          <a:p>
            <a:pPr fontAlgn="base">
              <a:spcBef>
                <a:spcPct val="0"/>
              </a:spcBef>
              <a:spcAft>
                <a:spcPts val="1000"/>
              </a:spcAft>
            </a:pPr>
            <a:r>
              <a:rPr lang="es-ES" altLang="en-US" sz="1400" dirty="0" smtClean="0">
                <a:solidFill>
                  <a:prstClr val="black"/>
                </a:solidFill>
                <a:latin typeface="Arial" pitchFamily="34" charset="0"/>
                <a:cs typeface="Arial" pitchFamily="34" charset="0"/>
              </a:rPr>
              <a:t>Arameo / griego</a:t>
            </a:r>
            <a:endParaRPr lang="en-US" altLang="en-US" sz="1400" dirty="0">
              <a:solidFill>
                <a:prstClr val="black"/>
              </a:solidFill>
              <a:latin typeface="Arial" pitchFamily="34" charset="0"/>
              <a:cs typeface="Arial" pitchFamily="34" charset="0"/>
            </a:endParaRPr>
          </a:p>
        </p:txBody>
      </p:sp>
      <p:sp>
        <p:nvSpPr>
          <p:cNvPr id="19" name="Rectangle 18"/>
          <p:cNvSpPr/>
          <p:nvPr/>
        </p:nvSpPr>
        <p:spPr>
          <a:xfrm>
            <a:off x="3157555" y="3785625"/>
            <a:ext cx="1619807" cy="523220"/>
          </a:xfrm>
          <a:prstGeom prst="rect">
            <a:avLst/>
          </a:prstGeom>
        </p:spPr>
        <p:txBody>
          <a:bodyPr wrap="square">
            <a:spAutoFit/>
          </a:bodyPr>
          <a:lstStyle/>
          <a:p>
            <a:pPr fontAlgn="base">
              <a:spcBef>
                <a:spcPct val="0"/>
              </a:spcBef>
              <a:spcAft>
                <a:spcPts val="1000"/>
              </a:spcAft>
            </a:pPr>
            <a:r>
              <a:rPr lang="en-US" altLang="en-US" sz="1400" dirty="0" err="1" smtClean="0">
                <a:solidFill>
                  <a:prstClr val="black"/>
                </a:solidFill>
                <a:latin typeface="Arial" pitchFamily="34" charset="0"/>
                <a:cs typeface="Arial" pitchFamily="34" charset="0"/>
              </a:rPr>
              <a:t>Gobernantes</a:t>
            </a:r>
            <a:r>
              <a:rPr lang="en-US" altLang="en-US" sz="1400" dirty="0" smtClean="0">
                <a:solidFill>
                  <a:prstClr val="black"/>
                </a:solidFill>
                <a:latin typeface="Arial" pitchFamily="34" charset="0"/>
                <a:cs typeface="Arial" pitchFamily="34" charset="0"/>
              </a:rPr>
              <a:t> </a:t>
            </a:r>
            <a:r>
              <a:rPr lang="en-US" altLang="en-US" sz="1400" dirty="0" err="1" smtClean="0">
                <a:solidFill>
                  <a:prstClr val="black"/>
                </a:solidFill>
                <a:latin typeface="Arial" pitchFamily="34" charset="0"/>
                <a:cs typeface="Arial" pitchFamily="34" charset="0"/>
              </a:rPr>
              <a:t>romanos</a:t>
            </a:r>
            <a:endParaRPr lang="en-US" altLang="en-US" sz="1400" dirty="0">
              <a:solidFill>
                <a:prstClr val="black"/>
              </a:solidFill>
              <a:latin typeface="Arial" pitchFamily="34" charset="0"/>
              <a:cs typeface="Arial" pitchFamily="34" charset="0"/>
            </a:endParaRPr>
          </a:p>
        </p:txBody>
      </p:sp>
      <p:sp>
        <p:nvSpPr>
          <p:cNvPr id="20" name="Rectangle 19"/>
          <p:cNvSpPr/>
          <p:nvPr/>
        </p:nvSpPr>
        <p:spPr>
          <a:xfrm>
            <a:off x="1956724" y="3874982"/>
            <a:ext cx="1050288" cy="307777"/>
          </a:xfrm>
          <a:prstGeom prst="rect">
            <a:avLst/>
          </a:prstGeom>
        </p:spPr>
        <p:txBody>
          <a:bodyPr wrap="none">
            <a:spAutoFit/>
          </a:bodyPr>
          <a:lstStyle/>
          <a:p>
            <a:pPr fontAlgn="base">
              <a:spcBef>
                <a:spcPct val="0"/>
              </a:spcBef>
              <a:spcAft>
                <a:spcPts val="1000"/>
              </a:spcAft>
            </a:pPr>
            <a:r>
              <a:rPr lang="es-ES" altLang="en-US" sz="1400" dirty="0" smtClean="0">
                <a:solidFill>
                  <a:prstClr val="black"/>
                </a:solidFill>
                <a:latin typeface="Arial" pitchFamily="34" charset="0"/>
                <a:cs typeface="Arial" pitchFamily="34" charset="0"/>
              </a:rPr>
              <a:t>Autonomía</a:t>
            </a:r>
            <a:endParaRPr lang="en-US" altLang="en-US" sz="1400" dirty="0">
              <a:solidFill>
                <a:prstClr val="black"/>
              </a:solidFill>
              <a:latin typeface="Arial" pitchFamily="34" charset="0"/>
              <a:cs typeface="Arial" pitchFamily="34" charset="0"/>
            </a:endParaRPr>
          </a:p>
        </p:txBody>
      </p:sp>
      <p:sp>
        <p:nvSpPr>
          <p:cNvPr id="21" name="Rectangle 20"/>
          <p:cNvSpPr/>
          <p:nvPr/>
        </p:nvSpPr>
        <p:spPr>
          <a:xfrm>
            <a:off x="1893126" y="4627486"/>
            <a:ext cx="1371600" cy="307777"/>
          </a:xfrm>
          <a:prstGeom prst="rect">
            <a:avLst/>
          </a:prstGeom>
        </p:spPr>
        <p:txBody>
          <a:bodyPr wrap="square">
            <a:spAutoFit/>
          </a:bodyPr>
          <a:lstStyle/>
          <a:p>
            <a:pPr fontAlgn="base">
              <a:spcBef>
                <a:spcPct val="0"/>
              </a:spcBef>
              <a:spcAft>
                <a:spcPts val="1000"/>
              </a:spcAft>
            </a:pPr>
            <a:r>
              <a:rPr lang="en-US" altLang="en-US" sz="1400" dirty="0" err="1" smtClean="0">
                <a:solidFill>
                  <a:prstClr val="black"/>
                </a:solidFill>
                <a:latin typeface="Arial" pitchFamily="34" charset="0"/>
                <a:cs typeface="Arial" pitchFamily="34" charset="0"/>
              </a:rPr>
              <a:t>Reino</a:t>
            </a:r>
            <a:r>
              <a:rPr lang="en-US" altLang="en-US" sz="1400" dirty="0" smtClean="0">
                <a:solidFill>
                  <a:prstClr val="black"/>
                </a:solidFill>
                <a:latin typeface="Arial" pitchFamily="34" charset="0"/>
                <a:cs typeface="Arial" pitchFamily="34" charset="0"/>
              </a:rPr>
              <a:t> del sur</a:t>
            </a:r>
            <a:endParaRPr lang="en-US" altLang="en-US" sz="1400" dirty="0">
              <a:solidFill>
                <a:prstClr val="black"/>
              </a:solidFill>
              <a:latin typeface="Arial" pitchFamily="34" charset="0"/>
              <a:cs typeface="Arial" pitchFamily="34" charset="0"/>
            </a:endParaRPr>
          </a:p>
        </p:txBody>
      </p:sp>
      <p:sp>
        <p:nvSpPr>
          <p:cNvPr id="22" name="Rectangle 21"/>
          <p:cNvSpPr/>
          <p:nvPr/>
        </p:nvSpPr>
        <p:spPr>
          <a:xfrm>
            <a:off x="3067387" y="4635381"/>
            <a:ext cx="1776176" cy="523220"/>
          </a:xfrm>
          <a:prstGeom prst="rect">
            <a:avLst/>
          </a:prstGeom>
        </p:spPr>
        <p:txBody>
          <a:bodyPr wrap="square">
            <a:spAutoFit/>
          </a:bodyPr>
          <a:lstStyle/>
          <a:p>
            <a:pPr fontAlgn="base">
              <a:spcBef>
                <a:spcPct val="0"/>
              </a:spcBef>
              <a:spcAft>
                <a:spcPts val="1000"/>
              </a:spcAft>
            </a:pPr>
            <a:r>
              <a:rPr lang="en-US" altLang="en-US" sz="1400" dirty="0">
                <a:solidFill>
                  <a:prstClr val="black"/>
                </a:solidFill>
                <a:latin typeface="Arial" pitchFamily="34" charset="0"/>
                <a:cs typeface="Arial" pitchFamily="34" charset="0"/>
              </a:rPr>
              <a:t>Judea/Samaria </a:t>
            </a:r>
            <a:r>
              <a:rPr lang="en-US" altLang="en-US" sz="1400" dirty="0" smtClean="0">
                <a:solidFill>
                  <a:prstClr val="black"/>
                </a:solidFill>
                <a:latin typeface="Arial" pitchFamily="34" charset="0"/>
                <a:cs typeface="Arial" pitchFamily="34" charset="0"/>
              </a:rPr>
              <a:t>y Galilea</a:t>
            </a:r>
            <a:endParaRPr lang="en-US" altLang="en-US" sz="1400" dirty="0">
              <a:solidFill>
                <a:prstClr val="black"/>
              </a:solidFill>
              <a:latin typeface="Arial" pitchFamily="34" charset="0"/>
              <a:cs typeface="Arial" pitchFamily="34" charset="0"/>
            </a:endParaRPr>
          </a:p>
        </p:txBody>
      </p:sp>
      <p:sp>
        <p:nvSpPr>
          <p:cNvPr id="23" name="Rectangle 22"/>
          <p:cNvSpPr/>
          <p:nvPr/>
        </p:nvSpPr>
        <p:spPr>
          <a:xfrm>
            <a:off x="1955725" y="5127118"/>
            <a:ext cx="811441" cy="307777"/>
          </a:xfrm>
          <a:prstGeom prst="rect">
            <a:avLst/>
          </a:prstGeom>
        </p:spPr>
        <p:txBody>
          <a:bodyPr wrap="none">
            <a:spAutoFit/>
          </a:bodyPr>
          <a:lstStyle/>
          <a:p>
            <a:pPr fontAlgn="base">
              <a:spcBef>
                <a:spcPct val="0"/>
              </a:spcBef>
              <a:spcAft>
                <a:spcPts val="1000"/>
              </a:spcAft>
            </a:pPr>
            <a:r>
              <a:rPr lang="en-US" altLang="en-US" sz="1400" dirty="0" smtClean="0">
                <a:solidFill>
                  <a:prstClr val="black"/>
                </a:solidFill>
                <a:latin typeface="Arial" pitchFamily="34" charset="0"/>
                <a:cs typeface="Arial" pitchFamily="34" charset="0"/>
              </a:rPr>
              <a:t>Oriental</a:t>
            </a:r>
            <a:endParaRPr lang="en-US" altLang="en-US" sz="1400" dirty="0">
              <a:solidFill>
                <a:prstClr val="black"/>
              </a:solidFill>
              <a:latin typeface="Arial" pitchFamily="34" charset="0"/>
              <a:cs typeface="Arial" pitchFamily="34" charset="0"/>
            </a:endParaRPr>
          </a:p>
        </p:txBody>
      </p:sp>
      <p:sp>
        <p:nvSpPr>
          <p:cNvPr id="24" name="Rectangle 23"/>
          <p:cNvSpPr/>
          <p:nvPr/>
        </p:nvSpPr>
        <p:spPr>
          <a:xfrm>
            <a:off x="3249255" y="5150767"/>
            <a:ext cx="1031051" cy="307777"/>
          </a:xfrm>
          <a:prstGeom prst="rect">
            <a:avLst/>
          </a:prstGeom>
        </p:spPr>
        <p:txBody>
          <a:bodyPr wrap="none">
            <a:spAutoFit/>
          </a:bodyPr>
          <a:lstStyle/>
          <a:p>
            <a:pPr fontAlgn="base">
              <a:spcBef>
                <a:spcPct val="0"/>
              </a:spcBef>
              <a:spcAft>
                <a:spcPts val="1000"/>
              </a:spcAft>
            </a:pPr>
            <a:r>
              <a:rPr lang="en-US" altLang="en-US" sz="1400" dirty="0" smtClean="0">
                <a:solidFill>
                  <a:prstClr val="black"/>
                </a:solidFill>
                <a:latin typeface="Arial" pitchFamily="34" charset="0"/>
                <a:cs typeface="Arial" pitchFamily="34" charset="0"/>
              </a:rPr>
              <a:t>Occidental</a:t>
            </a:r>
            <a:endParaRPr lang="en-US" altLang="en-US" sz="1400" dirty="0">
              <a:solidFill>
                <a:prstClr val="black"/>
              </a:solidFill>
              <a:latin typeface="Arial" pitchFamily="34" charset="0"/>
              <a:cs typeface="Arial" pitchFamily="34" charset="0"/>
            </a:endParaRPr>
          </a:p>
        </p:txBody>
      </p:sp>
      <p:sp>
        <p:nvSpPr>
          <p:cNvPr id="25" name="Rectangle 24"/>
          <p:cNvSpPr/>
          <p:nvPr/>
        </p:nvSpPr>
        <p:spPr>
          <a:xfrm>
            <a:off x="1968588" y="1983030"/>
            <a:ext cx="1107996" cy="307777"/>
          </a:xfrm>
          <a:prstGeom prst="rect">
            <a:avLst/>
          </a:prstGeom>
        </p:spPr>
        <p:txBody>
          <a:bodyPr wrap="none">
            <a:spAutoFit/>
          </a:bodyPr>
          <a:lstStyle/>
          <a:p>
            <a:pPr fontAlgn="base">
              <a:spcBef>
                <a:spcPct val="0"/>
              </a:spcBef>
              <a:spcAft>
                <a:spcPts val="1000"/>
              </a:spcAft>
            </a:pPr>
            <a:r>
              <a:rPr lang="en-US" altLang="en-US" sz="1400" dirty="0" err="1" smtClean="0">
                <a:solidFill>
                  <a:prstClr val="black"/>
                </a:solidFill>
                <a:latin typeface="Arial" pitchFamily="34" charset="0"/>
                <a:cs typeface="Arial" pitchFamily="34" charset="0"/>
              </a:rPr>
              <a:t>Templo</a:t>
            </a:r>
            <a:r>
              <a:rPr lang="en-US" altLang="en-US" sz="1400" dirty="0" smtClean="0">
                <a:solidFill>
                  <a:prstClr val="black"/>
                </a:solidFill>
                <a:latin typeface="Arial" pitchFamily="34" charset="0"/>
                <a:cs typeface="Arial" pitchFamily="34" charset="0"/>
              </a:rPr>
              <a:t>	</a:t>
            </a:r>
            <a:endParaRPr lang="en-US" altLang="en-US" sz="1400" dirty="0">
              <a:solidFill>
                <a:prstClr val="black"/>
              </a:solidFill>
              <a:latin typeface="Arial" pitchFamily="34" charset="0"/>
              <a:cs typeface="Arial" pitchFamily="34" charset="0"/>
            </a:endParaRPr>
          </a:p>
        </p:txBody>
      </p:sp>
      <p:sp>
        <p:nvSpPr>
          <p:cNvPr id="26" name="Rectangle 25"/>
          <p:cNvSpPr/>
          <p:nvPr/>
        </p:nvSpPr>
        <p:spPr>
          <a:xfrm>
            <a:off x="3261150" y="1983030"/>
            <a:ext cx="941283" cy="307777"/>
          </a:xfrm>
          <a:prstGeom prst="rect">
            <a:avLst/>
          </a:prstGeom>
        </p:spPr>
        <p:txBody>
          <a:bodyPr wrap="none">
            <a:spAutoFit/>
          </a:bodyPr>
          <a:lstStyle/>
          <a:p>
            <a:pPr fontAlgn="base">
              <a:spcBef>
                <a:spcPct val="0"/>
              </a:spcBef>
              <a:spcAft>
                <a:spcPts val="1000"/>
              </a:spcAft>
            </a:pPr>
            <a:r>
              <a:rPr lang="en-US" altLang="en-US" sz="1400" dirty="0" err="1" smtClean="0">
                <a:solidFill>
                  <a:prstClr val="black"/>
                </a:solidFill>
                <a:latin typeface="Arial" pitchFamily="34" charset="0"/>
                <a:cs typeface="Arial" pitchFamily="34" charset="0"/>
              </a:rPr>
              <a:t>Sinagoga</a:t>
            </a:r>
            <a:endParaRPr lang="en-US" altLang="en-US" sz="1400" dirty="0">
              <a:solidFill>
                <a:prstClr val="black"/>
              </a:solidFill>
              <a:latin typeface="Arial" pitchFamily="34" charset="0"/>
              <a:cs typeface="Arial" pitchFamily="34" charset="0"/>
            </a:endParaRPr>
          </a:p>
        </p:txBody>
      </p:sp>
      <p:sp>
        <p:nvSpPr>
          <p:cNvPr id="27" name="Rectangle 26"/>
          <p:cNvSpPr/>
          <p:nvPr/>
        </p:nvSpPr>
        <p:spPr>
          <a:xfrm>
            <a:off x="2086600" y="2361053"/>
            <a:ext cx="1090363" cy="307777"/>
          </a:xfrm>
          <a:prstGeom prst="rect">
            <a:avLst/>
          </a:prstGeom>
        </p:spPr>
        <p:txBody>
          <a:bodyPr wrap="none">
            <a:spAutoFit/>
          </a:bodyPr>
          <a:lstStyle/>
          <a:p>
            <a:pPr fontAlgn="base">
              <a:spcBef>
                <a:spcPct val="0"/>
              </a:spcBef>
              <a:spcAft>
                <a:spcPts val="1000"/>
              </a:spcAft>
            </a:pPr>
            <a:r>
              <a:rPr lang="en-US" altLang="en-US" sz="1400" dirty="0" err="1" smtClean="0">
                <a:solidFill>
                  <a:prstClr val="black"/>
                </a:solidFill>
                <a:latin typeface="Arial" pitchFamily="34" charset="0"/>
                <a:cs typeface="Arial" pitchFamily="34" charset="0"/>
              </a:rPr>
              <a:t>Sacerdotes</a:t>
            </a:r>
            <a:endParaRPr lang="en-US" altLang="en-US" sz="1400" dirty="0">
              <a:solidFill>
                <a:prstClr val="black"/>
              </a:solidFill>
              <a:latin typeface="Arial" pitchFamily="34" charset="0"/>
              <a:cs typeface="Arial" pitchFamily="34" charset="0"/>
            </a:endParaRPr>
          </a:p>
        </p:txBody>
      </p:sp>
      <p:sp>
        <p:nvSpPr>
          <p:cNvPr id="28" name="Rectangle 27"/>
          <p:cNvSpPr/>
          <p:nvPr/>
        </p:nvSpPr>
        <p:spPr>
          <a:xfrm>
            <a:off x="3384844" y="2361053"/>
            <a:ext cx="872355" cy="307777"/>
          </a:xfrm>
          <a:prstGeom prst="rect">
            <a:avLst/>
          </a:prstGeom>
        </p:spPr>
        <p:txBody>
          <a:bodyPr wrap="none">
            <a:spAutoFit/>
          </a:bodyPr>
          <a:lstStyle/>
          <a:p>
            <a:pPr fontAlgn="base">
              <a:spcBef>
                <a:spcPct val="0"/>
              </a:spcBef>
              <a:spcAft>
                <a:spcPts val="1000"/>
              </a:spcAft>
            </a:pPr>
            <a:r>
              <a:rPr lang="en-US" altLang="en-US" sz="1400" dirty="0" err="1" smtClean="0">
                <a:solidFill>
                  <a:prstClr val="black"/>
                </a:solidFill>
                <a:latin typeface="Arial" pitchFamily="34" charset="0"/>
                <a:cs typeface="Arial" pitchFamily="34" charset="0"/>
              </a:rPr>
              <a:t>Escribas</a:t>
            </a:r>
            <a:endParaRPr lang="en-US" altLang="en-US" sz="1400" dirty="0">
              <a:solidFill>
                <a:prstClr val="black"/>
              </a:solidFill>
              <a:latin typeface="Arial" pitchFamily="34" charset="0"/>
              <a:cs typeface="Arial" pitchFamily="34" charset="0"/>
            </a:endParaRPr>
          </a:p>
        </p:txBody>
      </p:sp>
      <p:sp>
        <p:nvSpPr>
          <p:cNvPr id="29" name="Rectangle 28"/>
          <p:cNvSpPr/>
          <p:nvPr/>
        </p:nvSpPr>
        <p:spPr>
          <a:xfrm>
            <a:off x="1917640" y="2717049"/>
            <a:ext cx="1127849" cy="523220"/>
          </a:xfrm>
          <a:prstGeom prst="rect">
            <a:avLst/>
          </a:prstGeom>
        </p:spPr>
        <p:txBody>
          <a:bodyPr wrap="square">
            <a:spAutoFit/>
          </a:bodyPr>
          <a:lstStyle/>
          <a:p>
            <a:pPr fontAlgn="base">
              <a:spcBef>
                <a:spcPct val="0"/>
              </a:spcBef>
              <a:spcAft>
                <a:spcPts val="1000"/>
              </a:spcAft>
            </a:pPr>
            <a:r>
              <a:rPr lang="en-US" altLang="en-US" sz="1400" dirty="0" err="1" smtClean="0">
                <a:solidFill>
                  <a:prstClr val="black"/>
                </a:solidFill>
                <a:latin typeface="Arial" pitchFamily="34" charset="0"/>
                <a:cs typeface="Arial" pitchFamily="34" charset="0"/>
              </a:rPr>
              <a:t>Ciudades</a:t>
            </a:r>
            <a:r>
              <a:rPr lang="en-US" altLang="en-US" sz="1400" dirty="0" smtClean="0">
                <a:solidFill>
                  <a:prstClr val="black"/>
                </a:solidFill>
                <a:latin typeface="Arial" pitchFamily="34" charset="0"/>
                <a:cs typeface="Arial" pitchFamily="34" charset="0"/>
              </a:rPr>
              <a:t> </a:t>
            </a:r>
            <a:r>
              <a:rPr lang="en-US" altLang="en-US" sz="1400" dirty="0" err="1" smtClean="0">
                <a:solidFill>
                  <a:prstClr val="black"/>
                </a:solidFill>
                <a:latin typeface="Arial" pitchFamily="34" charset="0"/>
                <a:cs typeface="Arial" pitchFamily="34" charset="0"/>
              </a:rPr>
              <a:t>en</a:t>
            </a:r>
            <a:r>
              <a:rPr lang="en-US" altLang="en-US" sz="1400" dirty="0" smtClean="0">
                <a:solidFill>
                  <a:prstClr val="black"/>
                </a:solidFill>
                <a:latin typeface="Arial" pitchFamily="34" charset="0"/>
                <a:cs typeface="Arial" pitchFamily="34" charset="0"/>
              </a:rPr>
              <a:t> </a:t>
            </a:r>
            <a:r>
              <a:rPr lang="en-US" altLang="en-US" sz="1400" dirty="0" err="1" smtClean="0">
                <a:solidFill>
                  <a:prstClr val="black"/>
                </a:solidFill>
                <a:latin typeface="Arial" pitchFamily="34" charset="0"/>
                <a:cs typeface="Arial" pitchFamily="34" charset="0"/>
              </a:rPr>
              <a:t>ruinas</a:t>
            </a:r>
            <a:endParaRPr lang="en-US" altLang="en-US" sz="1400" dirty="0">
              <a:solidFill>
                <a:prstClr val="black"/>
              </a:solidFill>
              <a:latin typeface="Arial" pitchFamily="34" charset="0"/>
              <a:cs typeface="Arial" pitchFamily="34" charset="0"/>
            </a:endParaRPr>
          </a:p>
        </p:txBody>
      </p:sp>
      <p:sp>
        <p:nvSpPr>
          <p:cNvPr id="30" name="Rectangle 29"/>
          <p:cNvSpPr/>
          <p:nvPr/>
        </p:nvSpPr>
        <p:spPr>
          <a:xfrm>
            <a:off x="3294036" y="2733756"/>
            <a:ext cx="1425414" cy="523220"/>
          </a:xfrm>
          <a:prstGeom prst="rect">
            <a:avLst/>
          </a:prstGeom>
        </p:spPr>
        <p:txBody>
          <a:bodyPr wrap="square">
            <a:spAutoFit/>
          </a:bodyPr>
          <a:lstStyle/>
          <a:p>
            <a:pPr fontAlgn="base">
              <a:spcBef>
                <a:spcPct val="0"/>
              </a:spcBef>
              <a:spcAft>
                <a:spcPts val="1000"/>
              </a:spcAft>
            </a:pPr>
            <a:r>
              <a:rPr lang="en-US" altLang="en-US" sz="1400" dirty="0" err="1" smtClean="0">
                <a:solidFill>
                  <a:prstClr val="black"/>
                </a:solidFill>
                <a:latin typeface="Arial" pitchFamily="34" charset="0"/>
                <a:cs typeface="Arial" pitchFamily="34" charset="0"/>
              </a:rPr>
              <a:t>Densamente</a:t>
            </a:r>
            <a:r>
              <a:rPr lang="en-US" altLang="en-US" sz="1400" dirty="0" smtClean="0">
                <a:solidFill>
                  <a:prstClr val="black"/>
                </a:solidFill>
                <a:latin typeface="Arial" pitchFamily="34" charset="0"/>
                <a:cs typeface="Arial" pitchFamily="34" charset="0"/>
              </a:rPr>
              <a:t> </a:t>
            </a:r>
            <a:r>
              <a:rPr lang="en-US" altLang="en-US" sz="1400" dirty="0" err="1" smtClean="0">
                <a:solidFill>
                  <a:prstClr val="black"/>
                </a:solidFill>
                <a:latin typeface="Arial" pitchFamily="34" charset="0"/>
                <a:cs typeface="Arial" pitchFamily="34" charset="0"/>
              </a:rPr>
              <a:t>poblado</a:t>
            </a:r>
            <a:endParaRPr lang="en-US" altLang="en-US" sz="1400" dirty="0">
              <a:solidFill>
                <a:prstClr val="black"/>
              </a:solidFill>
              <a:latin typeface="Arial" pitchFamily="34" charset="0"/>
              <a:cs typeface="Arial" pitchFamily="34" charset="0"/>
            </a:endParaRPr>
          </a:p>
        </p:txBody>
      </p:sp>
      <p:sp>
        <p:nvSpPr>
          <p:cNvPr id="31" name="Rectangle 30"/>
          <p:cNvSpPr/>
          <p:nvPr/>
        </p:nvSpPr>
        <p:spPr>
          <a:xfrm>
            <a:off x="1974870" y="4228278"/>
            <a:ext cx="1070619" cy="523220"/>
          </a:xfrm>
          <a:prstGeom prst="rect">
            <a:avLst/>
          </a:prstGeom>
        </p:spPr>
        <p:txBody>
          <a:bodyPr wrap="square">
            <a:spAutoFit/>
          </a:bodyPr>
          <a:lstStyle/>
          <a:p>
            <a:r>
              <a:rPr lang="es-ES" sz="1400" dirty="0" smtClean="0">
                <a:solidFill>
                  <a:prstClr val="black"/>
                </a:solidFill>
              </a:rPr>
              <a:t>Hebreo / arameo</a:t>
            </a:r>
            <a:endParaRPr lang="en-US" sz="1400" dirty="0">
              <a:solidFill>
                <a:prstClr val="black"/>
              </a:solidFill>
            </a:endParaRPr>
          </a:p>
        </p:txBody>
      </p:sp>
      <p:sp>
        <p:nvSpPr>
          <p:cNvPr id="32" name="Rectangle 31"/>
          <p:cNvSpPr/>
          <p:nvPr/>
        </p:nvSpPr>
        <p:spPr>
          <a:xfrm>
            <a:off x="3325252" y="3186123"/>
            <a:ext cx="825867" cy="692497"/>
          </a:xfrm>
          <a:prstGeom prst="rect">
            <a:avLst/>
          </a:prstGeom>
        </p:spPr>
        <p:txBody>
          <a:bodyPr wrap="none">
            <a:spAutoFit/>
          </a:bodyPr>
          <a:lstStyle/>
          <a:p>
            <a:r>
              <a:rPr lang="en-US" sz="1300" dirty="0" err="1" smtClean="0">
                <a:solidFill>
                  <a:prstClr val="black"/>
                </a:solidFill>
              </a:rPr>
              <a:t>Saduceos</a:t>
            </a:r>
            <a:endParaRPr lang="en-US" sz="1300" dirty="0" smtClean="0">
              <a:solidFill>
                <a:prstClr val="black"/>
              </a:solidFill>
            </a:endParaRPr>
          </a:p>
          <a:p>
            <a:r>
              <a:rPr lang="es-ES" sz="1300" dirty="0" smtClean="0">
                <a:solidFill>
                  <a:prstClr val="black"/>
                </a:solidFill>
              </a:rPr>
              <a:t>Fariseos</a:t>
            </a:r>
          </a:p>
          <a:p>
            <a:r>
              <a:rPr lang="es-ES" sz="1300" dirty="0" smtClean="0">
                <a:solidFill>
                  <a:prstClr val="black"/>
                </a:solidFill>
              </a:rPr>
              <a:t>Zelotes</a:t>
            </a:r>
            <a:endParaRPr lang="en-US" sz="1300" dirty="0">
              <a:solidFill>
                <a:prstClr val="black"/>
              </a:solidFill>
            </a:endParaRPr>
          </a:p>
        </p:txBody>
      </p:sp>
      <p:sp>
        <p:nvSpPr>
          <p:cNvPr id="33" name="Right Arrow 32"/>
          <p:cNvSpPr/>
          <p:nvPr/>
        </p:nvSpPr>
        <p:spPr>
          <a:xfrm>
            <a:off x="2685330" y="3386142"/>
            <a:ext cx="563925" cy="2753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1829120093"/>
      </p:ext>
    </p:extLst>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hidden="1"/>
          <p:cNvSpPr>
            <a:spLocks noGrp="1" noChangeArrowheads="1"/>
          </p:cNvSpPr>
          <p:nvPr>
            <p:ph type="title"/>
          </p:nvPr>
        </p:nvSpPr>
        <p:spPr/>
        <p:txBody>
          <a:bodyPr/>
          <a:lstStyle/>
          <a:p>
            <a:pPr algn="l" rtl="0" eaLnBrk="1" hangingPunct="1"/>
            <a:endParaRPr lang="en-US" altLang="en-US" smtClean="0"/>
          </a:p>
        </p:txBody>
      </p:sp>
      <p:sp>
        <p:nvSpPr>
          <p:cNvPr id="2" name="Rectangle 1"/>
          <p:cNvSpPr/>
          <p:nvPr/>
        </p:nvSpPr>
        <p:spPr>
          <a:xfrm>
            <a:off x="5" y="0"/>
            <a:ext cx="3686175"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prstClr val="white"/>
              </a:solidFill>
            </a:endParaRPr>
          </a:p>
        </p:txBody>
      </p:sp>
      <p:sp>
        <p:nvSpPr>
          <p:cNvPr id="5" name="Rectangle 3"/>
          <p:cNvSpPr>
            <a:spLocks noGrp="1" noChangeAspect="1" noChangeArrowheads="1"/>
          </p:cNvSpPr>
          <p:nvPr isPhoto="1"/>
        </p:nvSpPr>
        <p:spPr bwMode="auto">
          <a:xfrm>
            <a:off x="1843092" y="0"/>
            <a:ext cx="7401337" cy="5715000"/>
          </a:xfrm>
          <a:prstGeom prst="rect">
            <a:avLst/>
          </a:prstGeom>
          <a:blipFill dpi="0" rotWithShape="1">
            <a:blip r:embed="rId3"/>
            <a:srcRect/>
            <a:stretch>
              <a:fillRect r="-682"/>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prstClr val="black"/>
              </a:solidFill>
            </a:endParaRPr>
          </a:p>
        </p:txBody>
      </p:sp>
      <p:pic>
        <p:nvPicPr>
          <p:cNvPr id="6" name="Picture 3" descr="Line Drawing Identifying Key Plac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9401"/>
            <a:ext cx="4033838"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 y="3127750"/>
            <a:ext cx="3686175" cy="258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3642" y="3"/>
            <a:ext cx="2951401"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9792" y="1908470"/>
            <a:ext cx="2959103" cy="2222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460206" y="4338603"/>
            <a:ext cx="1882579" cy="1200329"/>
          </a:xfrm>
          <a:prstGeom prst="rect">
            <a:avLst/>
          </a:prstGeom>
          <a:noFill/>
        </p:spPr>
        <p:txBody>
          <a:bodyPr wrap="square" rtlCol="0">
            <a:spAutoFit/>
          </a:bodyPr>
          <a:lstStyle/>
          <a:p>
            <a:pPr algn="l" rtl="0"/>
            <a:r>
              <a:rPr lang="en-US" dirty="0" smtClean="0">
                <a:solidFill>
                  <a:schemeClr val="bg1"/>
                </a:solidFill>
              </a:rPr>
              <a:t>Qumrán – </a:t>
            </a:r>
            <a:r>
              <a:rPr lang="en-US" dirty="0" err="1" smtClean="0">
                <a:solidFill>
                  <a:schemeClr val="bg1"/>
                </a:solidFill>
              </a:rPr>
              <a:t>Esenios</a:t>
            </a:r>
            <a:r>
              <a:rPr lang="en-US" dirty="0" smtClean="0">
                <a:solidFill>
                  <a:schemeClr val="bg1"/>
                </a:solidFill>
              </a:rPr>
              <a:t>/Cuevas/</a:t>
            </a:r>
          </a:p>
          <a:p>
            <a:pPr algn="l" rtl="0"/>
            <a:r>
              <a:rPr lang="en-US" dirty="0" smtClean="0">
                <a:solidFill>
                  <a:schemeClr val="bg1"/>
                </a:solidFill>
              </a:rPr>
              <a:t>Manuscritos del Mar Muerto</a:t>
            </a:r>
            <a:endParaRPr lang="en-US" dirty="0">
              <a:solidFill>
                <a:schemeClr val="bg1"/>
              </a:solidFill>
            </a:endParaRPr>
          </a:p>
        </p:txBody>
      </p:sp>
    </p:spTree>
    <p:extLst>
      <p:ext uri="{BB962C8B-B14F-4D97-AF65-F5344CB8AC3E}">
        <p14:creationId xmlns:p14="http://schemas.microsoft.com/office/powerpoint/2010/main" val="248765688"/>
      </p:ext>
    </p:extLst>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endParaRPr lang="en-US" dirty="0"/>
          </a:p>
        </p:txBody>
      </p:sp>
      <p:sp>
        <p:nvSpPr>
          <p:cNvPr id="3" name="Right Arrow 2"/>
          <p:cNvSpPr/>
          <p:nvPr/>
        </p:nvSpPr>
        <p:spPr>
          <a:xfrm>
            <a:off x="2081584" y="5071446"/>
            <a:ext cx="533400" cy="20505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solidFill>
                <a:prstClr val="white"/>
              </a:solidFill>
            </a:endParaRPr>
          </a:p>
        </p:txBody>
      </p:sp>
      <p:sp>
        <p:nvSpPr>
          <p:cNvPr id="5" name="Right Arrow 4"/>
          <p:cNvSpPr/>
          <p:nvPr/>
        </p:nvSpPr>
        <p:spPr>
          <a:xfrm>
            <a:off x="2081584" y="3461164"/>
            <a:ext cx="533400" cy="20505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solidFill>
                <a:prstClr val="white"/>
              </a:solidFill>
            </a:endParaRPr>
          </a:p>
        </p:txBody>
      </p:sp>
      <p:sp>
        <p:nvSpPr>
          <p:cNvPr id="4" name="Left Brace 3"/>
          <p:cNvSpPr/>
          <p:nvPr/>
        </p:nvSpPr>
        <p:spPr>
          <a:xfrm>
            <a:off x="2386384" y="405473"/>
            <a:ext cx="228600" cy="952500"/>
          </a:xfrm>
          <a:prstGeom prst="leftBrace">
            <a:avLst/>
          </a:prstGeom>
          <a:noFill/>
          <a:ln w="28575">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rtl="0">
              <a:defRPr/>
            </a:pPr>
            <a:endParaRPr lang="en-US">
              <a:solidFill>
                <a:prstClr val="black"/>
              </a:solidFill>
            </a:endParaRPr>
          </a:p>
        </p:txBody>
      </p:sp>
      <p:sp>
        <p:nvSpPr>
          <p:cNvPr id="9" name="Right Arrow 8"/>
          <p:cNvSpPr/>
          <p:nvPr/>
        </p:nvSpPr>
        <p:spPr>
          <a:xfrm>
            <a:off x="1943100" y="2628084"/>
            <a:ext cx="533400" cy="20505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solidFill>
                <a:prstClr val="white"/>
              </a:solidFill>
            </a:endParaRPr>
          </a:p>
        </p:txBody>
      </p:sp>
      <p:sp>
        <p:nvSpPr>
          <p:cNvPr id="10" name="Right Arrow 9"/>
          <p:cNvSpPr/>
          <p:nvPr/>
        </p:nvSpPr>
        <p:spPr>
          <a:xfrm>
            <a:off x="1824409" y="779199"/>
            <a:ext cx="533400" cy="20505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solidFill>
                <a:prstClr val="white"/>
              </a:solidFill>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5008" y="97964"/>
            <a:ext cx="5958219" cy="5584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711395" y="405473"/>
            <a:ext cx="763325" cy="369332"/>
          </a:xfrm>
          <a:prstGeom prst="rect">
            <a:avLst/>
          </a:prstGeom>
          <a:noFill/>
        </p:spPr>
        <p:txBody>
          <a:bodyPr wrap="square" rtlCol="0">
            <a:spAutoFit/>
          </a:bodyPr>
          <a:lstStyle/>
          <a:p>
            <a:endParaRPr lang="en-US" dirty="0"/>
          </a:p>
        </p:txBody>
      </p:sp>
      <p:sp>
        <p:nvSpPr>
          <p:cNvPr id="7" name="TextBox 6"/>
          <p:cNvSpPr txBox="1"/>
          <p:nvPr/>
        </p:nvSpPr>
        <p:spPr>
          <a:xfrm>
            <a:off x="2711395" y="159252"/>
            <a:ext cx="5751061" cy="246221"/>
          </a:xfrm>
          <a:prstGeom prst="rect">
            <a:avLst/>
          </a:prstGeom>
          <a:solidFill>
            <a:schemeClr val="bg2">
              <a:lumMod val="50000"/>
            </a:schemeClr>
          </a:solidFill>
        </p:spPr>
        <p:txBody>
          <a:bodyPr wrap="square" rtlCol="0">
            <a:spAutoFit/>
          </a:bodyPr>
          <a:lstStyle/>
          <a:p>
            <a:pPr algn="ctr"/>
            <a:r>
              <a:rPr lang="es-ES" sz="1000" b="1" dirty="0" smtClean="0">
                <a:solidFill>
                  <a:schemeClr val="bg1"/>
                </a:solidFill>
              </a:rPr>
              <a:t>Número de rollos de las Escrituras: La Ley</a:t>
            </a:r>
            <a:endParaRPr lang="en-US" sz="1000" b="1" dirty="0">
              <a:solidFill>
                <a:schemeClr val="bg1"/>
              </a:solidFill>
            </a:endParaRPr>
          </a:p>
        </p:txBody>
      </p:sp>
      <p:sp>
        <p:nvSpPr>
          <p:cNvPr id="14" name="TextBox 13"/>
          <p:cNvSpPr txBox="1"/>
          <p:nvPr/>
        </p:nvSpPr>
        <p:spPr>
          <a:xfrm>
            <a:off x="2711370" y="405473"/>
            <a:ext cx="933529" cy="276999"/>
          </a:xfrm>
          <a:prstGeom prst="rect">
            <a:avLst/>
          </a:prstGeom>
          <a:solidFill>
            <a:schemeClr val="bg1"/>
          </a:solidFill>
        </p:spPr>
        <p:txBody>
          <a:bodyPr wrap="square" rtlCol="0">
            <a:spAutoFit/>
          </a:bodyPr>
          <a:lstStyle/>
          <a:p>
            <a:r>
              <a:rPr lang="es-ES" sz="1200" b="1" dirty="0" smtClean="0"/>
              <a:t>Génesis</a:t>
            </a:r>
            <a:endParaRPr lang="en-US" sz="1200" b="1" dirty="0"/>
          </a:p>
        </p:txBody>
      </p:sp>
      <p:sp>
        <p:nvSpPr>
          <p:cNvPr id="15" name="TextBox 14"/>
          <p:cNvSpPr txBox="1"/>
          <p:nvPr/>
        </p:nvSpPr>
        <p:spPr>
          <a:xfrm>
            <a:off x="2711370" y="812099"/>
            <a:ext cx="1064761" cy="276999"/>
          </a:xfrm>
          <a:prstGeom prst="rect">
            <a:avLst/>
          </a:prstGeom>
          <a:solidFill>
            <a:schemeClr val="bg1"/>
          </a:solidFill>
        </p:spPr>
        <p:txBody>
          <a:bodyPr wrap="square" rtlCol="0">
            <a:spAutoFit/>
          </a:bodyPr>
          <a:lstStyle/>
          <a:p>
            <a:r>
              <a:rPr lang="es-ES" sz="1200" b="1" dirty="0" smtClean="0"/>
              <a:t>Levítico</a:t>
            </a:r>
            <a:endParaRPr lang="en-US" sz="1200" b="1" dirty="0"/>
          </a:p>
        </p:txBody>
      </p:sp>
      <p:sp>
        <p:nvSpPr>
          <p:cNvPr id="16" name="TextBox 15"/>
          <p:cNvSpPr txBox="1"/>
          <p:nvPr/>
        </p:nvSpPr>
        <p:spPr>
          <a:xfrm>
            <a:off x="2709330" y="1206590"/>
            <a:ext cx="1152611" cy="276999"/>
          </a:xfrm>
          <a:prstGeom prst="rect">
            <a:avLst/>
          </a:prstGeom>
          <a:solidFill>
            <a:schemeClr val="bg1"/>
          </a:solidFill>
        </p:spPr>
        <p:txBody>
          <a:bodyPr wrap="square" rtlCol="0">
            <a:spAutoFit/>
          </a:bodyPr>
          <a:lstStyle/>
          <a:p>
            <a:r>
              <a:rPr lang="es-ES" sz="1200" b="1" dirty="0" smtClean="0"/>
              <a:t>Deuteronomio</a:t>
            </a:r>
            <a:endParaRPr lang="en-US" sz="1200" b="1" dirty="0"/>
          </a:p>
        </p:txBody>
      </p:sp>
      <p:sp>
        <p:nvSpPr>
          <p:cNvPr id="17" name="TextBox 16"/>
          <p:cNvSpPr txBox="1"/>
          <p:nvPr/>
        </p:nvSpPr>
        <p:spPr>
          <a:xfrm>
            <a:off x="2709307" y="1628934"/>
            <a:ext cx="1346226" cy="830997"/>
          </a:xfrm>
          <a:prstGeom prst="rect">
            <a:avLst/>
          </a:prstGeom>
          <a:solidFill>
            <a:schemeClr val="bg1"/>
          </a:solidFill>
        </p:spPr>
        <p:txBody>
          <a:bodyPr wrap="square" rtlCol="0">
            <a:spAutoFit/>
          </a:bodyPr>
          <a:lstStyle/>
          <a:p>
            <a:r>
              <a:rPr lang="es-ES" sz="1200" b="1" dirty="0" smtClean="0"/>
              <a:t>Josué</a:t>
            </a:r>
          </a:p>
          <a:p>
            <a:r>
              <a:rPr lang="es-ES" sz="1200" b="1" dirty="0" smtClean="0"/>
              <a:t>Jueces</a:t>
            </a:r>
          </a:p>
          <a:p>
            <a:r>
              <a:rPr lang="es-ES" sz="1200" b="1" dirty="0" smtClean="0"/>
              <a:t>Samuel</a:t>
            </a:r>
          </a:p>
          <a:p>
            <a:r>
              <a:rPr lang="es-ES" sz="1200" b="1" dirty="0" smtClean="0"/>
              <a:t>Reyes</a:t>
            </a:r>
            <a:endParaRPr lang="en-US" sz="1200" b="1" dirty="0"/>
          </a:p>
        </p:txBody>
      </p:sp>
      <p:sp>
        <p:nvSpPr>
          <p:cNvPr id="18" name="TextBox 17"/>
          <p:cNvSpPr txBox="1"/>
          <p:nvPr/>
        </p:nvSpPr>
        <p:spPr>
          <a:xfrm>
            <a:off x="2709307" y="2635505"/>
            <a:ext cx="1346226" cy="461665"/>
          </a:xfrm>
          <a:prstGeom prst="rect">
            <a:avLst/>
          </a:prstGeom>
          <a:solidFill>
            <a:schemeClr val="bg1"/>
          </a:solidFill>
        </p:spPr>
        <p:txBody>
          <a:bodyPr wrap="square" rtlCol="0">
            <a:spAutoFit/>
          </a:bodyPr>
          <a:lstStyle/>
          <a:p>
            <a:r>
              <a:rPr lang="es-ES" sz="1200" b="1" dirty="0" smtClean="0"/>
              <a:t>Isaías</a:t>
            </a:r>
          </a:p>
          <a:p>
            <a:r>
              <a:rPr lang="es-ES" sz="1200" b="1" dirty="0" smtClean="0"/>
              <a:t>Jeremías</a:t>
            </a:r>
            <a:endParaRPr lang="en-US" sz="1200" b="1" dirty="0"/>
          </a:p>
        </p:txBody>
      </p:sp>
      <p:sp>
        <p:nvSpPr>
          <p:cNvPr id="19" name="TextBox 18"/>
          <p:cNvSpPr txBox="1"/>
          <p:nvPr/>
        </p:nvSpPr>
        <p:spPr>
          <a:xfrm>
            <a:off x="2709307" y="3017073"/>
            <a:ext cx="1346226" cy="276999"/>
          </a:xfrm>
          <a:prstGeom prst="rect">
            <a:avLst/>
          </a:prstGeom>
          <a:solidFill>
            <a:schemeClr val="bg1"/>
          </a:solidFill>
        </p:spPr>
        <p:txBody>
          <a:bodyPr wrap="square" rtlCol="0">
            <a:spAutoFit/>
          </a:bodyPr>
          <a:lstStyle/>
          <a:p>
            <a:r>
              <a:rPr lang="es-ES" sz="1200" b="1" dirty="0" smtClean="0"/>
              <a:t>Ezequiel</a:t>
            </a:r>
            <a:endParaRPr lang="en-US" sz="1200" b="1" dirty="0"/>
          </a:p>
        </p:txBody>
      </p:sp>
      <p:sp>
        <p:nvSpPr>
          <p:cNvPr id="20" name="TextBox 19"/>
          <p:cNvSpPr txBox="1"/>
          <p:nvPr/>
        </p:nvSpPr>
        <p:spPr>
          <a:xfrm>
            <a:off x="2709329" y="3461164"/>
            <a:ext cx="1346204" cy="2251899"/>
          </a:xfrm>
          <a:prstGeom prst="rect">
            <a:avLst/>
          </a:prstGeom>
          <a:solidFill>
            <a:schemeClr val="bg1"/>
          </a:solidFill>
        </p:spPr>
        <p:txBody>
          <a:bodyPr wrap="square" rtlCol="0">
            <a:spAutoFit/>
          </a:bodyPr>
          <a:lstStyle/>
          <a:p>
            <a:pPr>
              <a:spcAft>
                <a:spcPts val="100"/>
              </a:spcAft>
            </a:pPr>
            <a:r>
              <a:rPr lang="es-ES" sz="1200" b="1" dirty="0" smtClean="0"/>
              <a:t>Salmos</a:t>
            </a:r>
          </a:p>
          <a:p>
            <a:pPr>
              <a:spcAft>
                <a:spcPts val="100"/>
              </a:spcAft>
            </a:pPr>
            <a:r>
              <a:rPr lang="es-ES" sz="1200" b="1" dirty="0" smtClean="0"/>
              <a:t>Proverbios</a:t>
            </a:r>
          </a:p>
          <a:p>
            <a:pPr>
              <a:spcAft>
                <a:spcPts val="100"/>
              </a:spcAft>
            </a:pPr>
            <a:r>
              <a:rPr lang="es-ES" sz="1200" b="1" dirty="0" smtClean="0"/>
              <a:t>Job</a:t>
            </a:r>
          </a:p>
          <a:p>
            <a:pPr>
              <a:spcAft>
                <a:spcPts val="100"/>
              </a:spcAft>
            </a:pPr>
            <a:r>
              <a:rPr lang="es-ES" sz="1200" b="1" dirty="0" smtClean="0"/>
              <a:t>Cantares</a:t>
            </a:r>
          </a:p>
          <a:p>
            <a:pPr>
              <a:spcAft>
                <a:spcPts val="100"/>
              </a:spcAft>
            </a:pPr>
            <a:r>
              <a:rPr lang="es-ES" sz="1200" b="1" dirty="0" smtClean="0"/>
              <a:t>Rut</a:t>
            </a:r>
          </a:p>
          <a:p>
            <a:pPr>
              <a:spcAft>
                <a:spcPts val="100"/>
              </a:spcAft>
            </a:pPr>
            <a:r>
              <a:rPr lang="es-ES" sz="1200" b="1" dirty="0" smtClean="0"/>
              <a:t>Lamentaciones</a:t>
            </a:r>
          </a:p>
          <a:p>
            <a:pPr>
              <a:spcAft>
                <a:spcPts val="100"/>
              </a:spcAft>
            </a:pPr>
            <a:r>
              <a:rPr lang="es-ES" sz="1200" b="1" dirty="0" smtClean="0"/>
              <a:t>Eclesiastés</a:t>
            </a:r>
          </a:p>
          <a:p>
            <a:pPr>
              <a:spcAft>
                <a:spcPts val="100"/>
              </a:spcAft>
            </a:pPr>
            <a:r>
              <a:rPr lang="es-ES" sz="1200" b="1" dirty="0" smtClean="0"/>
              <a:t>Esther</a:t>
            </a:r>
          </a:p>
          <a:p>
            <a:pPr>
              <a:spcAft>
                <a:spcPts val="100"/>
              </a:spcAft>
            </a:pPr>
            <a:r>
              <a:rPr lang="es-ES" sz="1200" b="1" dirty="0" smtClean="0"/>
              <a:t>Daniel</a:t>
            </a:r>
          </a:p>
          <a:p>
            <a:pPr>
              <a:spcAft>
                <a:spcPts val="100"/>
              </a:spcAft>
            </a:pPr>
            <a:r>
              <a:rPr lang="es-ES" sz="1200" b="1" dirty="0" smtClean="0"/>
              <a:t>Esdras/Nehemías</a:t>
            </a:r>
          </a:p>
          <a:p>
            <a:pPr>
              <a:spcAft>
                <a:spcPts val="100"/>
              </a:spcAft>
            </a:pPr>
            <a:r>
              <a:rPr lang="es-ES" sz="1200" b="1" dirty="0" smtClean="0"/>
              <a:t>Crónicas</a:t>
            </a:r>
          </a:p>
        </p:txBody>
      </p:sp>
      <p:sp>
        <p:nvSpPr>
          <p:cNvPr id="24" name="TextBox 23"/>
          <p:cNvSpPr txBox="1"/>
          <p:nvPr/>
        </p:nvSpPr>
        <p:spPr>
          <a:xfrm>
            <a:off x="2717795" y="604407"/>
            <a:ext cx="1337738" cy="276999"/>
          </a:xfrm>
          <a:prstGeom prst="rect">
            <a:avLst/>
          </a:prstGeom>
          <a:solidFill>
            <a:schemeClr val="bg1"/>
          </a:solidFill>
        </p:spPr>
        <p:txBody>
          <a:bodyPr wrap="square" rtlCol="0">
            <a:spAutoFit/>
          </a:bodyPr>
          <a:lstStyle/>
          <a:p>
            <a:r>
              <a:rPr lang="es-ES" sz="1200" b="1" dirty="0" smtClean="0"/>
              <a:t>Éxodo</a:t>
            </a:r>
            <a:endParaRPr lang="en-US" sz="1200" b="1" dirty="0"/>
          </a:p>
        </p:txBody>
      </p:sp>
      <p:sp>
        <p:nvSpPr>
          <p:cNvPr id="25" name="TextBox 24"/>
          <p:cNvSpPr txBox="1"/>
          <p:nvPr/>
        </p:nvSpPr>
        <p:spPr>
          <a:xfrm>
            <a:off x="2709307" y="1011032"/>
            <a:ext cx="1346226" cy="276999"/>
          </a:xfrm>
          <a:prstGeom prst="rect">
            <a:avLst/>
          </a:prstGeom>
          <a:solidFill>
            <a:schemeClr val="bg1"/>
          </a:solidFill>
        </p:spPr>
        <p:txBody>
          <a:bodyPr wrap="square" rtlCol="0">
            <a:spAutoFit/>
          </a:bodyPr>
          <a:lstStyle/>
          <a:p>
            <a:r>
              <a:rPr lang="es-ES" sz="1200" b="1" dirty="0" smtClean="0"/>
              <a:t>Números</a:t>
            </a:r>
            <a:endParaRPr lang="en-US" sz="1200" b="1" dirty="0"/>
          </a:p>
        </p:txBody>
      </p:sp>
      <p:sp>
        <p:nvSpPr>
          <p:cNvPr id="11" name="TextBox 10"/>
          <p:cNvSpPr txBox="1"/>
          <p:nvPr/>
        </p:nvSpPr>
        <p:spPr>
          <a:xfrm>
            <a:off x="2718586" y="1408868"/>
            <a:ext cx="5751061" cy="246221"/>
          </a:xfrm>
          <a:prstGeom prst="rect">
            <a:avLst/>
          </a:prstGeom>
          <a:solidFill>
            <a:schemeClr val="bg2">
              <a:lumMod val="50000"/>
            </a:schemeClr>
          </a:solidFill>
        </p:spPr>
        <p:txBody>
          <a:bodyPr wrap="square" rtlCol="0">
            <a:spAutoFit/>
          </a:bodyPr>
          <a:lstStyle/>
          <a:p>
            <a:pPr algn="ctr"/>
            <a:r>
              <a:rPr lang="es-ES" sz="1000" b="1" dirty="0" smtClean="0">
                <a:solidFill>
                  <a:schemeClr val="bg1"/>
                </a:solidFill>
              </a:rPr>
              <a:t>Número de rollos de las Escrituras: Los profetas anteriores</a:t>
            </a:r>
            <a:endParaRPr lang="en-US" sz="1000" b="1" dirty="0">
              <a:solidFill>
                <a:schemeClr val="bg1"/>
              </a:solidFill>
            </a:endParaRPr>
          </a:p>
        </p:txBody>
      </p:sp>
      <p:sp>
        <p:nvSpPr>
          <p:cNvPr id="12" name="TextBox 11"/>
          <p:cNvSpPr txBox="1"/>
          <p:nvPr/>
        </p:nvSpPr>
        <p:spPr>
          <a:xfrm>
            <a:off x="2711395" y="2419096"/>
            <a:ext cx="5751061" cy="246221"/>
          </a:xfrm>
          <a:prstGeom prst="rect">
            <a:avLst/>
          </a:prstGeom>
          <a:solidFill>
            <a:schemeClr val="bg2">
              <a:lumMod val="50000"/>
            </a:schemeClr>
          </a:solidFill>
        </p:spPr>
        <p:txBody>
          <a:bodyPr wrap="square" rtlCol="0">
            <a:spAutoFit/>
          </a:bodyPr>
          <a:lstStyle/>
          <a:p>
            <a:pPr algn="ctr"/>
            <a:r>
              <a:rPr lang="es-ES" sz="1000" b="1" dirty="0" smtClean="0">
                <a:solidFill>
                  <a:schemeClr val="bg1"/>
                </a:solidFill>
              </a:rPr>
              <a:t>Número de rollos de las Escrituras: Los profetas postreros</a:t>
            </a:r>
            <a:endParaRPr lang="en-US" sz="1000" b="1" dirty="0">
              <a:solidFill>
                <a:schemeClr val="bg1"/>
              </a:solidFill>
            </a:endParaRPr>
          </a:p>
        </p:txBody>
      </p:sp>
      <p:sp>
        <p:nvSpPr>
          <p:cNvPr id="13" name="TextBox 12"/>
          <p:cNvSpPr txBox="1"/>
          <p:nvPr/>
        </p:nvSpPr>
        <p:spPr>
          <a:xfrm>
            <a:off x="2711394" y="3220213"/>
            <a:ext cx="5751061" cy="246221"/>
          </a:xfrm>
          <a:prstGeom prst="rect">
            <a:avLst/>
          </a:prstGeom>
          <a:solidFill>
            <a:schemeClr val="bg2">
              <a:lumMod val="50000"/>
            </a:schemeClr>
          </a:solidFill>
        </p:spPr>
        <p:txBody>
          <a:bodyPr wrap="square" rtlCol="0">
            <a:spAutoFit/>
          </a:bodyPr>
          <a:lstStyle/>
          <a:p>
            <a:pPr algn="ctr"/>
            <a:r>
              <a:rPr lang="es-ES" sz="1000" b="1" dirty="0" smtClean="0">
                <a:solidFill>
                  <a:schemeClr val="bg1"/>
                </a:solidFill>
              </a:rPr>
              <a:t>Número de rollos de las Escrituras: Los escritos</a:t>
            </a:r>
            <a:endParaRPr lang="en-US" sz="1000" b="1" dirty="0">
              <a:solidFill>
                <a:schemeClr val="bg1"/>
              </a:solidFill>
            </a:endParaRPr>
          </a:p>
        </p:txBody>
      </p:sp>
    </p:spTree>
    <p:extLst>
      <p:ext uri="{BB962C8B-B14F-4D97-AF65-F5344CB8AC3E}">
        <p14:creationId xmlns:p14="http://schemas.microsoft.com/office/powerpoint/2010/main" val="2440175071"/>
      </p:ext>
    </p:extLst>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pPr algn="l" rtl="0"/>
            <a:r>
              <a:rPr lang="en-US" dirty="0" smtClean="0"/>
              <a:t>Daniel y </a:t>
            </a:r>
            <a:r>
              <a:rPr lang="en-US" dirty="0" err="1" smtClean="0"/>
              <a:t>los</a:t>
            </a:r>
            <a:r>
              <a:rPr lang="en-US" dirty="0" smtClean="0"/>
              <a:t> </a:t>
            </a:r>
            <a:r>
              <a:rPr lang="en-US" dirty="0" err="1" smtClean="0"/>
              <a:t>Manuscritos</a:t>
            </a:r>
            <a:r>
              <a:rPr lang="en-US" dirty="0" smtClean="0"/>
              <a:t> del Mar Muerto</a:t>
            </a:r>
            <a:endParaRPr lang="en-US" dirty="0"/>
          </a:p>
        </p:txBody>
      </p:sp>
      <p:sp>
        <p:nvSpPr>
          <p:cNvPr id="3" name="Right Arrow 2"/>
          <p:cNvSpPr/>
          <p:nvPr/>
        </p:nvSpPr>
        <p:spPr>
          <a:xfrm>
            <a:off x="1692986" y="2851682"/>
            <a:ext cx="533400" cy="20505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solidFill>
                <a:srgbClr val="FFFFFF"/>
              </a:solidFill>
            </a:endParaRPr>
          </a:p>
        </p:txBody>
      </p:sp>
      <p:sp>
        <p:nvSpPr>
          <p:cNvPr id="5" name="Right Arrow 4"/>
          <p:cNvSpPr/>
          <p:nvPr/>
        </p:nvSpPr>
        <p:spPr>
          <a:xfrm>
            <a:off x="1731086" y="2104234"/>
            <a:ext cx="533400" cy="20505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solidFill>
                <a:srgbClr val="FFFFFF"/>
              </a:solidFill>
            </a:endParaRPr>
          </a:p>
        </p:txBody>
      </p:sp>
      <p:sp>
        <p:nvSpPr>
          <p:cNvPr id="6" name="Oval 5"/>
          <p:cNvSpPr/>
          <p:nvPr/>
        </p:nvSpPr>
        <p:spPr>
          <a:xfrm>
            <a:off x="3674186" y="2309290"/>
            <a:ext cx="685800" cy="542396"/>
          </a:xfrm>
          <a:prstGeom prst="ellipse">
            <a:avLst/>
          </a:pr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solidFill>
                <a:srgbClr val="FFFFFF"/>
              </a:solidFill>
            </a:endParaRPr>
          </a:p>
        </p:txBody>
      </p:sp>
      <p:pic>
        <p:nvPicPr>
          <p:cNvPr id="337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4606" b="-1480"/>
          <a:stretch/>
        </p:blipFill>
        <p:spPr bwMode="auto">
          <a:xfrm>
            <a:off x="1207214" y="1371600"/>
            <a:ext cx="4310063" cy="2834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21403" y="2001522"/>
            <a:ext cx="1184940" cy="307777"/>
          </a:xfrm>
          <a:prstGeom prst="rect">
            <a:avLst/>
          </a:prstGeom>
          <a:noFill/>
        </p:spPr>
        <p:txBody>
          <a:bodyPr wrap="none" rtlCol="0">
            <a:spAutoFit/>
          </a:bodyPr>
          <a:lstStyle/>
          <a:p>
            <a:pPr algn="l" rtl="0"/>
            <a:r>
              <a:rPr lang="en-US" sz="1400" dirty="0" smtClean="0">
                <a:solidFill>
                  <a:prstClr val="black"/>
                </a:solidFill>
              </a:rPr>
              <a:t>125 aC-50 dC</a:t>
            </a:r>
            <a:endParaRPr lang="en-US" sz="1400" dirty="0">
              <a:solidFill>
                <a:prstClr val="black"/>
              </a:solidFill>
            </a:endParaRPr>
          </a:p>
        </p:txBody>
      </p:sp>
      <p:sp>
        <p:nvSpPr>
          <p:cNvPr id="13" name="TextBox 12"/>
          <p:cNvSpPr txBox="1"/>
          <p:nvPr/>
        </p:nvSpPr>
        <p:spPr>
          <a:xfrm>
            <a:off x="121403" y="2268224"/>
            <a:ext cx="1184940" cy="307777"/>
          </a:xfrm>
          <a:prstGeom prst="rect">
            <a:avLst/>
          </a:prstGeom>
          <a:noFill/>
        </p:spPr>
        <p:txBody>
          <a:bodyPr wrap="none" rtlCol="0">
            <a:spAutoFit/>
          </a:bodyPr>
          <a:lstStyle/>
          <a:p>
            <a:pPr algn="l" rtl="0"/>
            <a:r>
              <a:rPr lang="en-US" sz="1400" dirty="0" smtClean="0">
                <a:solidFill>
                  <a:prstClr val="black"/>
                </a:solidFill>
              </a:rPr>
              <a:t>125 aC-50 dC</a:t>
            </a:r>
            <a:endParaRPr lang="en-US" sz="1400" dirty="0">
              <a:solidFill>
                <a:prstClr val="black"/>
              </a:solidFill>
            </a:endParaRPr>
          </a:p>
        </p:txBody>
      </p:sp>
      <p:sp>
        <p:nvSpPr>
          <p:cNvPr id="14" name="TextBox 13"/>
          <p:cNvSpPr txBox="1"/>
          <p:nvPr/>
        </p:nvSpPr>
        <p:spPr>
          <a:xfrm>
            <a:off x="467676" y="2519708"/>
            <a:ext cx="838691" cy="307777"/>
          </a:xfrm>
          <a:prstGeom prst="rect">
            <a:avLst/>
          </a:prstGeom>
          <a:noFill/>
        </p:spPr>
        <p:txBody>
          <a:bodyPr wrap="none" rtlCol="0">
            <a:spAutoFit/>
          </a:bodyPr>
          <a:lstStyle/>
          <a:p>
            <a:pPr algn="l" rtl="0"/>
            <a:r>
              <a:rPr lang="en-US" sz="1400" dirty="0" smtClean="0">
                <a:solidFill>
                  <a:prstClr val="black"/>
                </a:solidFill>
              </a:rPr>
              <a:t>75-25 a.C.</a:t>
            </a:r>
            <a:endParaRPr lang="en-US" sz="1400" dirty="0">
              <a:solidFill>
                <a:prstClr val="black"/>
              </a:solidFill>
            </a:endParaRPr>
          </a:p>
        </p:txBody>
      </p:sp>
      <p:sp>
        <p:nvSpPr>
          <p:cNvPr id="15" name="TextBox 14"/>
          <p:cNvSpPr txBox="1"/>
          <p:nvPr/>
        </p:nvSpPr>
        <p:spPr>
          <a:xfrm>
            <a:off x="212780" y="2790806"/>
            <a:ext cx="1093569" cy="307777"/>
          </a:xfrm>
          <a:prstGeom prst="rect">
            <a:avLst/>
          </a:prstGeom>
          <a:noFill/>
        </p:spPr>
        <p:txBody>
          <a:bodyPr wrap="none" rtlCol="0">
            <a:spAutoFit/>
          </a:bodyPr>
          <a:lstStyle/>
          <a:p>
            <a:pPr algn="l" rtl="0"/>
            <a:r>
              <a:rPr lang="en-US" sz="1400" dirty="0" smtClean="0">
                <a:solidFill>
                  <a:prstClr val="black"/>
                </a:solidFill>
              </a:rPr>
              <a:t>30 aC-50 dC</a:t>
            </a:r>
            <a:endParaRPr lang="en-US" sz="1400" dirty="0">
              <a:solidFill>
                <a:prstClr val="black"/>
              </a:solidFill>
            </a:endParaRPr>
          </a:p>
        </p:txBody>
      </p:sp>
      <p:sp>
        <p:nvSpPr>
          <p:cNvPr id="16" name="TextBox 15"/>
          <p:cNvSpPr txBox="1"/>
          <p:nvPr/>
        </p:nvSpPr>
        <p:spPr>
          <a:xfrm>
            <a:off x="376304" y="3056746"/>
            <a:ext cx="930063" cy="307777"/>
          </a:xfrm>
          <a:prstGeom prst="rect">
            <a:avLst/>
          </a:prstGeom>
          <a:noFill/>
        </p:spPr>
        <p:txBody>
          <a:bodyPr wrap="none" rtlCol="0">
            <a:spAutoFit/>
          </a:bodyPr>
          <a:lstStyle/>
          <a:p>
            <a:pPr algn="l" rtl="0"/>
            <a:r>
              <a:rPr lang="en-US" sz="1400" dirty="0" smtClean="0">
                <a:solidFill>
                  <a:prstClr val="black"/>
                </a:solidFill>
              </a:rPr>
              <a:t>150-75 a.C.</a:t>
            </a:r>
            <a:endParaRPr lang="en-US" sz="1400" dirty="0">
              <a:solidFill>
                <a:prstClr val="black"/>
              </a:solidFill>
            </a:endParaRPr>
          </a:p>
        </p:txBody>
      </p:sp>
      <p:sp>
        <p:nvSpPr>
          <p:cNvPr id="17" name="TextBox 16"/>
          <p:cNvSpPr txBox="1"/>
          <p:nvPr/>
        </p:nvSpPr>
        <p:spPr>
          <a:xfrm>
            <a:off x="446816" y="3278798"/>
            <a:ext cx="859531" cy="307777"/>
          </a:xfrm>
          <a:prstGeom prst="rect">
            <a:avLst/>
          </a:prstGeom>
          <a:noFill/>
        </p:spPr>
        <p:txBody>
          <a:bodyPr wrap="none" rtlCol="0">
            <a:spAutoFit/>
          </a:bodyPr>
          <a:lstStyle/>
          <a:p>
            <a:pPr algn="l" rtl="0"/>
            <a:r>
              <a:rPr lang="en-US" sz="1400" dirty="0" smtClean="0">
                <a:solidFill>
                  <a:prstClr val="black"/>
                </a:solidFill>
              </a:rPr>
              <a:t>30-68 dC</a:t>
            </a:r>
            <a:endParaRPr lang="en-US" sz="1400" dirty="0">
              <a:solidFill>
                <a:prstClr val="black"/>
              </a:solidFill>
            </a:endParaRPr>
          </a:p>
        </p:txBody>
      </p:sp>
      <p:sp>
        <p:nvSpPr>
          <p:cNvPr id="19" name="TextBox 18"/>
          <p:cNvSpPr txBox="1"/>
          <p:nvPr/>
        </p:nvSpPr>
        <p:spPr>
          <a:xfrm>
            <a:off x="684057" y="3746385"/>
            <a:ext cx="622286" cy="307777"/>
          </a:xfrm>
          <a:prstGeom prst="rect">
            <a:avLst/>
          </a:prstGeom>
          <a:noFill/>
        </p:spPr>
        <p:txBody>
          <a:bodyPr wrap="none" rtlCol="0">
            <a:spAutoFit/>
          </a:bodyPr>
          <a:lstStyle/>
          <a:p>
            <a:pPr algn="l" rtl="0"/>
            <a:r>
              <a:rPr lang="en-US" sz="1400" dirty="0" smtClean="0">
                <a:solidFill>
                  <a:prstClr val="black"/>
                </a:solidFill>
              </a:rPr>
              <a:t>50 dC</a:t>
            </a:r>
            <a:endParaRPr lang="en-US" sz="1400" dirty="0">
              <a:solidFill>
                <a:prstClr val="black"/>
              </a:solidFill>
            </a:endParaRPr>
          </a:p>
        </p:txBody>
      </p:sp>
      <p:sp>
        <p:nvSpPr>
          <p:cNvPr id="20" name="TextBox 19"/>
          <p:cNvSpPr txBox="1"/>
          <p:nvPr/>
        </p:nvSpPr>
        <p:spPr>
          <a:xfrm>
            <a:off x="127049" y="3493376"/>
            <a:ext cx="1184940" cy="307777"/>
          </a:xfrm>
          <a:prstGeom prst="rect">
            <a:avLst/>
          </a:prstGeom>
          <a:noFill/>
        </p:spPr>
        <p:txBody>
          <a:bodyPr wrap="none" rtlCol="0">
            <a:spAutoFit/>
          </a:bodyPr>
          <a:lstStyle/>
          <a:p>
            <a:pPr algn="l" rtl="0"/>
            <a:r>
              <a:rPr lang="en-US" sz="1400" dirty="0" smtClean="0">
                <a:solidFill>
                  <a:prstClr val="black"/>
                </a:solidFill>
              </a:rPr>
              <a:t>150 aC-75 dC</a:t>
            </a:r>
            <a:endParaRPr lang="en-US" sz="1400" dirty="0">
              <a:solidFill>
                <a:prstClr val="black"/>
              </a:solidFill>
            </a:endParaRPr>
          </a:p>
        </p:txBody>
      </p:sp>
      <p:sp>
        <p:nvSpPr>
          <p:cNvPr id="10" name="TextBox 9"/>
          <p:cNvSpPr txBox="1"/>
          <p:nvPr/>
        </p:nvSpPr>
        <p:spPr>
          <a:xfrm>
            <a:off x="133350" y="4214814"/>
            <a:ext cx="4552950" cy="1200329"/>
          </a:xfrm>
          <a:prstGeom prst="rect">
            <a:avLst/>
          </a:prstGeom>
          <a:noFill/>
        </p:spPr>
        <p:txBody>
          <a:bodyPr wrap="square" rtlCol="0">
            <a:spAutoFit/>
          </a:bodyPr>
          <a:lstStyle/>
          <a:p>
            <a:pPr algn="l" rtl="0"/>
            <a:r>
              <a:rPr lang="en-US" dirty="0">
                <a:solidFill>
                  <a:prstClr val="black"/>
                </a:solidFill>
              </a:rPr>
              <a:t>Un manuscrito de Daniel que data de alrededor del 120 </a:t>
            </a:r>
            <a:r>
              <a:rPr lang="en-US" dirty="0" err="1" smtClean="0">
                <a:solidFill>
                  <a:prstClr val="black"/>
                </a:solidFill>
              </a:rPr>
              <a:t>a.C</a:t>
            </a:r>
            <a:r>
              <a:rPr lang="en-US" dirty="0">
                <a:solidFill>
                  <a:prstClr val="black"/>
                </a:solidFill>
              </a:rPr>
              <a:t>. cuestiona la supuesta fecha macabea de su </a:t>
            </a:r>
            <a:r>
              <a:rPr lang="en-US" dirty="0" err="1">
                <a:solidFill>
                  <a:prstClr val="black"/>
                </a:solidFill>
              </a:rPr>
              <a:t>composición</a:t>
            </a:r>
            <a:r>
              <a:rPr lang="en-US" dirty="0" smtClean="0">
                <a:solidFill>
                  <a:prstClr val="black"/>
                </a:solidFill>
              </a:rPr>
              <a:t>. - Leon Mauldin</a:t>
            </a:r>
            <a:endParaRPr lang="en-US" dirty="0">
              <a:solidFill>
                <a:prstClr val="black"/>
              </a:solidFill>
            </a:endParaRPr>
          </a:p>
        </p:txBody>
      </p:sp>
      <p:sp>
        <p:nvSpPr>
          <p:cNvPr id="11" name="TextBox 10"/>
          <p:cNvSpPr txBox="1"/>
          <p:nvPr/>
        </p:nvSpPr>
        <p:spPr>
          <a:xfrm>
            <a:off x="5517277" y="2715593"/>
            <a:ext cx="3479086" cy="830997"/>
          </a:xfrm>
          <a:prstGeom prst="rect">
            <a:avLst/>
          </a:prstGeom>
          <a:noFill/>
        </p:spPr>
        <p:txBody>
          <a:bodyPr wrap="square" rtlCol="0">
            <a:spAutoFit/>
          </a:bodyPr>
          <a:lstStyle/>
          <a:p>
            <a:pPr algn="l" rtl="0"/>
            <a:r>
              <a:rPr lang="en-US" sz="1600" dirty="0" err="1" smtClean="0">
                <a:solidFill>
                  <a:srgbClr val="0000CC"/>
                </a:solidFill>
              </a:rPr>
              <a:t>Obsérvese</a:t>
            </a:r>
            <a:r>
              <a:rPr lang="en-US" sz="1600" dirty="0" smtClean="0">
                <a:solidFill>
                  <a:srgbClr val="0000CC"/>
                </a:solidFill>
              </a:rPr>
              <a:t>: </a:t>
            </a:r>
            <a:r>
              <a:rPr lang="en-US" sz="1600" dirty="0" err="1" smtClean="0">
                <a:solidFill>
                  <a:srgbClr val="0000CC"/>
                </a:solidFill>
              </a:rPr>
              <a:t>Ningún</a:t>
            </a:r>
            <a:r>
              <a:rPr lang="en-US" sz="1600" dirty="0" smtClean="0">
                <a:solidFill>
                  <a:srgbClr val="0000CC"/>
                </a:solidFill>
              </a:rPr>
              <a:t> </a:t>
            </a:r>
            <a:r>
              <a:rPr lang="en-US" sz="1600" dirty="0" err="1" smtClean="0">
                <a:solidFill>
                  <a:srgbClr val="0000CC"/>
                </a:solidFill>
              </a:rPr>
              <a:t>texto</a:t>
            </a:r>
            <a:r>
              <a:rPr lang="en-US" sz="1600" dirty="0" smtClean="0">
                <a:solidFill>
                  <a:srgbClr val="0000CC"/>
                </a:solidFill>
              </a:rPr>
              <a:t> </a:t>
            </a:r>
            <a:r>
              <a:rPr lang="en-US" sz="1600" dirty="0" err="1" smtClean="0">
                <a:solidFill>
                  <a:srgbClr val="0000CC"/>
                </a:solidFill>
              </a:rPr>
              <a:t>apócrifo</a:t>
            </a:r>
            <a:r>
              <a:rPr lang="en-US" sz="1600" dirty="0" smtClean="0">
                <a:solidFill>
                  <a:srgbClr val="0000CC"/>
                </a:solidFill>
              </a:rPr>
              <a:t> </a:t>
            </a:r>
            <a:r>
              <a:rPr lang="en-US" sz="1600" dirty="0" err="1" smtClean="0">
                <a:solidFill>
                  <a:srgbClr val="0000CC"/>
                </a:solidFill>
              </a:rPr>
              <a:t>más</a:t>
            </a:r>
            <a:r>
              <a:rPr lang="en-US" sz="1600" dirty="0" smtClean="0">
                <a:solidFill>
                  <a:srgbClr val="0000CC"/>
                </a:solidFill>
              </a:rPr>
              <a:t> </a:t>
            </a:r>
            <a:r>
              <a:rPr lang="en-US" sz="1600" dirty="0" err="1" smtClean="0">
                <a:solidFill>
                  <a:srgbClr val="0000CC"/>
                </a:solidFill>
              </a:rPr>
              <a:t>tarde</a:t>
            </a:r>
            <a:r>
              <a:rPr lang="en-US" sz="1600" dirty="0" smtClean="0">
                <a:solidFill>
                  <a:srgbClr val="0000CC"/>
                </a:solidFill>
              </a:rPr>
              <a:t> que </a:t>
            </a:r>
            <a:r>
              <a:rPr lang="en-US" sz="1600" dirty="0" err="1" smtClean="0">
                <a:solidFill>
                  <a:srgbClr val="0000CC"/>
                </a:solidFill>
              </a:rPr>
              <a:t>Antíoco</a:t>
            </a:r>
            <a:r>
              <a:rPr lang="en-US" sz="1600" dirty="0" smtClean="0">
                <a:solidFill>
                  <a:srgbClr val="0000CC"/>
                </a:solidFill>
              </a:rPr>
              <a:t> </a:t>
            </a:r>
            <a:r>
              <a:rPr lang="en-US" sz="1600" dirty="0">
                <a:solidFill>
                  <a:srgbClr val="0000CC"/>
                </a:solidFill>
              </a:rPr>
              <a:t>IV </a:t>
            </a:r>
            <a:r>
              <a:rPr lang="en-US" sz="1600" dirty="0" err="1" smtClean="0">
                <a:solidFill>
                  <a:srgbClr val="0000CC"/>
                </a:solidFill>
              </a:rPr>
              <a:t>Epífanes</a:t>
            </a:r>
            <a:r>
              <a:rPr lang="en-US" sz="1600" dirty="0" smtClean="0">
                <a:solidFill>
                  <a:srgbClr val="0000CC"/>
                </a:solidFill>
              </a:rPr>
              <a:t> (~168 aC) en </a:t>
            </a:r>
            <a:r>
              <a:rPr lang="en-US" sz="1600" dirty="0" err="1" smtClean="0">
                <a:solidFill>
                  <a:srgbClr val="0000CC"/>
                </a:solidFill>
              </a:rPr>
              <a:t>los</a:t>
            </a:r>
            <a:r>
              <a:rPr lang="en-US" sz="1600" dirty="0" smtClean="0">
                <a:solidFill>
                  <a:srgbClr val="0000CC"/>
                </a:solidFill>
              </a:rPr>
              <a:t> </a:t>
            </a:r>
            <a:r>
              <a:rPr lang="en-US" sz="1600" dirty="0" err="1" smtClean="0">
                <a:solidFill>
                  <a:srgbClr val="0000CC"/>
                </a:solidFill>
              </a:rPr>
              <a:t>Manuscritos</a:t>
            </a:r>
            <a:r>
              <a:rPr lang="en-US" sz="1600" dirty="0" smtClean="0">
                <a:solidFill>
                  <a:srgbClr val="0000CC"/>
                </a:solidFill>
              </a:rPr>
              <a:t> del Mar Muerto</a:t>
            </a:r>
            <a:endParaRPr lang="en-US" sz="1600" dirty="0">
              <a:solidFill>
                <a:srgbClr val="0000CC"/>
              </a:solidFill>
            </a:endParaRPr>
          </a:p>
        </p:txBody>
      </p:sp>
      <p:pic>
        <p:nvPicPr>
          <p:cNvPr id="235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6300" y="3546140"/>
            <a:ext cx="5214238" cy="2162762"/>
          </a:xfrm>
          <a:prstGeom prst="rect">
            <a:avLst/>
          </a:prstGeom>
          <a:solidFill>
            <a:schemeClr val="bg1"/>
          </a:solidFill>
          <a:ln>
            <a:noFill/>
          </a:ln>
          <a:effectLst/>
        </p:spPr>
      </p:pic>
      <p:sp>
        <p:nvSpPr>
          <p:cNvPr id="18" name="TextBox 17"/>
          <p:cNvSpPr txBox="1"/>
          <p:nvPr/>
        </p:nvSpPr>
        <p:spPr>
          <a:xfrm>
            <a:off x="4691946" y="3546330"/>
            <a:ext cx="1465437" cy="400110"/>
          </a:xfrm>
          <a:prstGeom prst="rect">
            <a:avLst/>
          </a:prstGeom>
          <a:solidFill>
            <a:schemeClr val="bg1"/>
          </a:solidFill>
          <a:ln w="6350">
            <a:solidFill>
              <a:schemeClr val="tx1"/>
            </a:solidFill>
          </a:ln>
        </p:spPr>
        <p:txBody>
          <a:bodyPr wrap="square" rtlCol="0">
            <a:spAutoFit/>
          </a:bodyPr>
          <a:lstStyle/>
          <a:p>
            <a:pPr algn="ctr"/>
            <a:r>
              <a:rPr lang="es-ES" sz="1000" b="1" dirty="0" smtClean="0"/>
              <a:t>Libros apócrifos con los </a:t>
            </a:r>
            <a:r>
              <a:rPr lang="es-ES" sz="1000" b="1" dirty="0" err="1" smtClean="0"/>
              <a:t>Man</a:t>
            </a:r>
            <a:r>
              <a:rPr lang="es-ES" sz="1000" b="1" dirty="0" smtClean="0"/>
              <a:t>. del Mar Muerto</a:t>
            </a:r>
            <a:endParaRPr lang="en-US" sz="1000" b="1" dirty="0"/>
          </a:p>
        </p:txBody>
      </p:sp>
      <p:sp>
        <p:nvSpPr>
          <p:cNvPr id="21" name="TextBox 20"/>
          <p:cNvSpPr txBox="1"/>
          <p:nvPr/>
        </p:nvSpPr>
        <p:spPr>
          <a:xfrm>
            <a:off x="6157383" y="3546140"/>
            <a:ext cx="637117" cy="400110"/>
          </a:xfrm>
          <a:prstGeom prst="rect">
            <a:avLst/>
          </a:prstGeom>
          <a:solidFill>
            <a:schemeClr val="bg1"/>
          </a:solidFill>
          <a:ln w="6350">
            <a:solidFill>
              <a:schemeClr val="tx1"/>
            </a:solidFill>
          </a:ln>
        </p:spPr>
        <p:txBody>
          <a:bodyPr wrap="square" rtlCol="0">
            <a:spAutoFit/>
          </a:bodyPr>
          <a:lstStyle/>
          <a:p>
            <a:pPr algn="ctr"/>
            <a:r>
              <a:rPr lang="es-ES" sz="1000" b="1" dirty="0" smtClean="0"/>
              <a:t>¿Fecha?</a:t>
            </a:r>
          </a:p>
          <a:p>
            <a:pPr algn="ctr"/>
            <a:r>
              <a:rPr lang="es-ES" sz="1000" b="1" dirty="0" err="1" smtClean="0"/>
              <a:t>aC</a:t>
            </a:r>
            <a:endParaRPr lang="en-US" sz="1000" b="1" dirty="0"/>
          </a:p>
        </p:txBody>
      </p:sp>
      <p:sp>
        <p:nvSpPr>
          <p:cNvPr id="22" name="TextBox 21"/>
          <p:cNvSpPr txBox="1"/>
          <p:nvPr/>
        </p:nvSpPr>
        <p:spPr>
          <a:xfrm>
            <a:off x="6794500" y="3546140"/>
            <a:ext cx="1465437" cy="400110"/>
          </a:xfrm>
          <a:prstGeom prst="rect">
            <a:avLst/>
          </a:prstGeom>
          <a:solidFill>
            <a:schemeClr val="bg1"/>
          </a:solidFill>
          <a:ln w="6350">
            <a:solidFill>
              <a:schemeClr val="tx1"/>
            </a:solidFill>
          </a:ln>
        </p:spPr>
        <p:txBody>
          <a:bodyPr wrap="square" rtlCol="0">
            <a:spAutoFit/>
          </a:bodyPr>
          <a:lstStyle/>
          <a:p>
            <a:pPr algn="ctr"/>
            <a:r>
              <a:rPr lang="es-ES" sz="1000" b="1" dirty="0" smtClean="0"/>
              <a:t>Libros apócrifos </a:t>
            </a:r>
            <a:r>
              <a:rPr lang="es-ES" sz="1000" b="1" dirty="0" smtClean="0">
                <a:solidFill>
                  <a:srgbClr val="0000CC"/>
                </a:solidFill>
              </a:rPr>
              <a:t>NO</a:t>
            </a:r>
            <a:r>
              <a:rPr lang="es-ES" sz="1000" b="1" dirty="0" smtClean="0"/>
              <a:t> con </a:t>
            </a:r>
            <a:r>
              <a:rPr lang="es-ES" sz="1000" b="1" dirty="0" err="1" smtClean="0"/>
              <a:t>Man</a:t>
            </a:r>
            <a:r>
              <a:rPr lang="es-ES" sz="1000" b="1" dirty="0" smtClean="0"/>
              <a:t>. del Mar Muerto</a:t>
            </a:r>
            <a:endParaRPr lang="en-US" sz="1000" b="1" dirty="0"/>
          </a:p>
        </p:txBody>
      </p:sp>
      <p:sp>
        <p:nvSpPr>
          <p:cNvPr id="23" name="TextBox 22"/>
          <p:cNvSpPr txBox="1"/>
          <p:nvPr/>
        </p:nvSpPr>
        <p:spPr>
          <a:xfrm>
            <a:off x="8259937" y="3546140"/>
            <a:ext cx="682980" cy="400110"/>
          </a:xfrm>
          <a:prstGeom prst="rect">
            <a:avLst/>
          </a:prstGeom>
          <a:solidFill>
            <a:schemeClr val="bg1"/>
          </a:solidFill>
          <a:ln w="6350">
            <a:solidFill>
              <a:schemeClr val="tx1"/>
            </a:solidFill>
          </a:ln>
        </p:spPr>
        <p:txBody>
          <a:bodyPr wrap="square" rtlCol="0">
            <a:spAutoFit/>
          </a:bodyPr>
          <a:lstStyle/>
          <a:p>
            <a:pPr algn="ctr"/>
            <a:r>
              <a:rPr lang="es-ES" sz="1000" b="1" dirty="0" smtClean="0"/>
              <a:t>¿Fecha?</a:t>
            </a:r>
          </a:p>
          <a:p>
            <a:pPr algn="ctr"/>
            <a:r>
              <a:rPr lang="es-ES" sz="1000" b="1" dirty="0" err="1" smtClean="0"/>
              <a:t>aC</a:t>
            </a:r>
            <a:endParaRPr lang="en-US" sz="1000" b="1" dirty="0"/>
          </a:p>
        </p:txBody>
      </p:sp>
      <p:sp>
        <p:nvSpPr>
          <p:cNvPr id="24" name="TextBox 23"/>
          <p:cNvSpPr txBox="1"/>
          <p:nvPr/>
        </p:nvSpPr>
        <p:spPr>
          <a:xfrm>
            <a:off x="8259937" y="4490473"/>
            <a:ext cx="682980" cy="769441"/>
          </a:xfrm>
          <a:prstGeom prst="rect">
            <a:avLst/>
          </a:prstGeom>
          <a:solidFill>
            <a:schemeClr val="bg1"/>
          </a:solidFill>
          <a:ln w="6350">
            <a:solidFill>
              <a:schemeClr val="tx1"/>
            </a:solidFill>
          </a:ln>
        </p:spPr>
        <p:txBody>
          <a:bodyPr wrap="square" rtlCol="0">
            <a:spAutoFit/>
          </a:bodyPr>
          <a:lstStyle/>
          <a:p>
            <a:pPr algn="ctr"/>
            <a:r>
              <a:rPr lang="es-ES" sz="1100" dirty="0" smtClean="0"/>
              <a:t>100 o más tarde</a:t>
            </a:r>
          </a:p>
          <a:p>
            <a:pPr algn="ctr"/>
            <a:endParaRPr lang="es-ES" sz="1100" dirty="0"/>
          </a:p>
        </p:txBody>
      </p:sp>
      <p:sp>
        <p:nvSpPr>
          <p:cNvPr id="25" name="TextBox 24"/>
          <p:cNvSpPr txBox="1"/>
          <p:nvPr/>
        </p:nvSpPr>
        <p:spPr>
          <a:xfrm>
            <a:off x="6794500" y="4490472"/>
            <a:ext cx="1465437" cy="769441"/>
          </a:xfrm>
          <a:prstGeom prst="rect">
            <a:avLst/>
          </a:prstGeom>
          <a:solidFill>
            <a:schemeClr val="bg1"/>
          </a:solidFill>
          <a:ln w="6350">
            <a:solidFill>
              <a:schemeClr val="tx1"/>
            </a:solidFill>
          </a:ln>
        </p:spPr>
        <p:txBody>
          <a:bodyPr wrap="square" rtlCol="0">
            <a:spAutoFit/>
          </a:bodyPr>
          <a:lstStyle/>
          <a:p>
            <a:pPr algn="ctr"/>
            <a:r>
              <a:rPr lang="es-ES" sz="1100" dirty="0" smtClean="0"/>
              <a:t>Adiciones a Daniel (Oración de Azarías, Susana, Bel y el Dragón</a:t>
            </a:r>
            <a:endParaRPr lang="es-ES" sz="1100" dirty="0"/>
          </a:p>
        </p:txBody>
      </p:sp>
      <p:sp>
        <p:nvSpPr>
          <p:cNvPr id="26" name="TextBox 25"/>
          <p:cNvSpPr txBox="1"/>
          <p:nvPr/>
        </p:nvSpPr>
        <p:spPr>
          <a:xfrm>
            <a:off x="6151737" y="4490472"/>
            <a:ext cx="642763" cy="769441"/>
          </a:xfrm>
          <a:prstGeom prst="rect">
            <a:avLst/>
          </a:prstGeom>
          <a:solidFill>
            <a:schemeClr val="bg1"/>
          </a:solidFill>
          <a:ln w="6350">
            <a:solidFill>
              <a:schemeClr val="tx1"/>
            </a:solidFill>
          </a:ln>
        </p:spPr>
        <p:txBody>
          <a:bodyPr wrap="square" rtlCol="0">
            <a:spAutoFit/>
          </a:bodyPr>
          <a:lstStyle/>
          <a:p>
            <a:pPr algn="ctr"/>
            <a:r>
              <a:rPr lang="es-ES" sz="1100" dirty="0" smtClean="0"/>
              <a:t>317-307</a:t>
            </a:r>
          </a:p>
          <a:p>
            <a:pPr algn="ctr"/>
            <a:endParaRPr lang="es-ES" sz="1100" dirty="0" smtClean="0"/>
          </a:p>
          <a:p>
            <a:pPr algn="ctr"/>
            <a:endParaRPr lang="es-ES" sz="1100" dirty="0"/>
          </a:p>
        </p:txBody>
      </p:sp>
      <p:sp>
        <p:nvSpPr>
          <p:cNvPr id="27" name="TextBox 26"/>
          <p:cNvSpPr txBox="1"/>
          <p:nvPr/>
        </p:nvSpPr>
        <p:spPr>
          <a:xfrm>
            <a:off x="6845300" y="3957861"/>
            <a:ext cx="1414638" cy="261610"/>
          </a:xfrm>
          <a:prstGeom prst="rect">
            <a:avLst/>
          </a:prstGeom>
          <a:solidFill>
            <a:schemeClr val="bg1"/>
          </a:solidFill>
          <a:ln w="6350">
            <a:noFill/>
          </a:ln>
        </p:spPr>
        <p:txBody>
          <a:bodyPr wrap="square" rtlCol="0">
            <a:spAutoFit/>
          </a:bodyPr>
          <a:lstStyle/>
          <a:p>
            <a:r>
              <a:rPr lang="es-ES" sz="1100" dirty="0" smtClean="0"/>
              <a:t>1 Macabeos</a:t>
            </a:r>
            <a:endParaRPr lang="es-ES" sz="1100" dirty="0"/>
          </a:p>
        </p:txBody>
      </p:sp>
      <p:sp>
        <p:nvSpPr>
          <p:cNvPr id="28" name="TextBox 27"/>
          <p:cNvSpPr txBox="1"/>
          <p:nvPr/>
        </p:nvSpPr>
        <p:spPr>
          <a:xfrm>
            <a:off x="6845300" y="4304693"/>
            <a:ext cx="1399118" cy="261610"/>
          </a:xfrm>
          <a:prstGeom prst="rect">
            <a:avLst/>
          </a:prstGeom>
          <a:solidFill>
            <a:schemeClr val="bg1"/>
          </a:solidFill>
          <a:ln w="6350">
            <a:noFill/>
          </a:ln>
        </p:spPr>
        <p:txBody>
          <a:bodyPr wrap="square" rtlCol="0">
            <a:spAutoFit/>
          </a:bodyPr>
          <a:lstStyle/>
          <a:p>
            <a:r>
              <a:rPr lang="es-ES" sz="1100" dirty="0" smtClean="0"/>
              <a:t>2 Macabeos</a:t>
            </a:r>
            <a:endParaRPr lang="es-ES" sz="1100" dirty="0"/>
          </a:p>
        </p:txBody>
      </p:sp>
      <p:cxnSp>
        <p:nvCxnSpPr>
          <p:cNvPr id="4" name="Straight Connector 3"/>
          <p:cNvCxnSpPr/>
          <p:nvPr/>
        </p:nvCxnSpPr>
        <p:spPr>
          <a:xfrm>
            <a:off x="6794500" y="4490472"/>
            <a:ext cx="146543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686300" y="4490472"/>
            <a:ext cx="1465437" cy="769441"/>
          </a:xfrm>
          <a:prstGeom prst="rect">
            <a:avLst/>
          </a:prstGeom>
          <a:solidFill>
            <a:schemeClr val="bg1"/>
          </a:solidFill>
          <a:ln w="6350">
            <a:solidFill>
              <a:schemeClr val="tx1"/>
            </a:solidFill>
          </a:ln>
        </p:spPr>
        <p:txBody>
          <a:bodyPr wrap="square" rtlCol="0">
            <a:spAutoFit/>
          </a:bodyPr>
          <a:lstStyle/>
          <a:p>
            <a:pPr algn="ctr"/>
            <a:r>
              <a:rPr lang="es-ES" sz="1100" dirty="0" smtClean="0"/>
              <a:t>Epístola de Jeremías</a:t>
            </a:r>
          </a:p>
          <a:p>
            <a:pPr algn="ctr"/>
            <a:endParaRPr lang="es-ES" sz="1100" dirty="0"/>
          </a:p>
          <a:p>
            <a:pPr algn="ctr"/>
            <a:endParaRPr lang="es-ES" sz="1100" dirty="0" smtClean="0"/>
          </a:p>
          <a:p>
            <a:pPr algn="ctr"/>
            <a:endParaRPr lang="es-ES" sz="1100" dirty="0"/>
          </a:p>
        </p:txBody>
      </p:sp>
      <p:sp>
        <p:nvSpPr>
          <p:cNvPr id="31" name="TextBox 30"/>
          <p:cNvSpPr txBox="1"/>
          <p:nvPr/>
        </p:nvSpPr>
        <p:spPr>
          <a:xfrm>
            <a:off x="4712402" y="5206723"/>
            <a:ext cx="1399118" cy="261610"/>
          </a:xfrm>
          <a:prstGeom prst="rect">
            <a:avLst/>
          </a:prstGeom>
          <a:solidFill>
            <a:schemeClr val="bg1"/>
          </a:solidFill>
          <a:ln w="6350">
            <a:noFill/>
          </a:ln>
        </p:spPr>
        <p:txBody>
          <a:bodyPr wrap="square" rtlCol="0">
            <a:spAutoFit/>
          </a:bodyPr>
          <a:lstStyle/>
          <a:p>
            <a:r>
              <a:rPr lang="es-ES" sz="1100" dirty="0" smtClean="0"/>
              <a:t>Libro de Enoc</a:t>
            </a:r>
            <a:endParaRPr lang="es-ES" sz="1100" dirty="0"/>
          </a:p>
        </p:txBody>
      </p:sp>
      <p:cxnSp>
        <p:nvCxnSpPr>
          <p:cNvPr id="32" name="Straight Connector 31"/>
          <p:cNvCxnSpPr/>
          <p:nvPr/>
        </p:nvCxnSpPr>
        <p:spPr>
          <a:xfrm>
            <a:off x="4686300" y="5259913"/>
            <a:ext cx="146543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686300" y="5432388"/>
            <a:ext cx="146543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694944" y="3904356"/>
            <a:ext cx="1465437" cy="430887"/>
          </a:xfrm>
          <a:prstGeom prst="rect">
            <a:avLst/>
          </a:prstGeom>
          <a:solidFill>
            <a:schemeClr val="bg1"/>
          </a:solidFill>
          <a:ln w="6350">
            <a:noFill/>
          </a:ln>
        </p:spPr>
        <p:txBody>
          <a:bodyPr wrap="square" rtlCol="0">
            <a:spAutoFit/>
          </a:bodyPr>
          <a:lstStyle/>
          <a:p>
            <a:pPr algn="ctr"/>
            <a:r>
              <a:rPr lang="es-ES" sz="1100" dirty="0" smtClean="0"/>
              <a:t>Sabiduría de Ben Sira, Eclesiástico</a:t>
            </a:r>
            <a:endParaRPr lang="es-ES" sz="1100" dirty="0"/>
          </a:p>
        </p:txBody>
      </p:sp>
      <p:cxnSp>
        <p:nvCxnSpPr>
          <p:cNvPr id="35" name="Straight Connector 34"/>
          <p:cNvCxnSpPr/>
          <p:nvPr/>
        </p:nvCxnSpPr>
        <p:spPr>
          <a:xfrm>
            <a:off x="4694944" y="4304693"/>
            <a:ext cx="146543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686299" y="3946250"/>
            <a:ext cx="146543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2881547"/>
      </p:ext>
    </p:extLst>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rtl="0"/>
            <a:r>
              <a:rPr lang="en-US" dirty="0" smtClean="0"/>
              <a:t>El manuscrito más antiguo de Daniel </a:t>
            </a:r>
            <a:r>
              <a:rPr lang="en-US" dirty="0" err="1" smtClean="0"/>
              <a:t>en</a:t>
            </a:r>
            <a:r>
              <a:rPr lang="en-US" dirty="0" smtClean="0"/>
              <a:t> </a:t>
            </a:r>
            <a:r>
              <a:rPr lang="en-US" dirty="0" err="1" smtClean="0"/>
              <a:t>Qumrán</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190" y="1390029"/>
            <a:ext cx="5754687"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170212" y="1397980"/>
            <a:ext cx="2846567" cy="2462213"/>
          </a:xfrm>
          <a:prstGeom prst="rect">
            <a:avLst/>
          </a:prstGeom>
          <a:noFill/>
        </p:spPr>
        <p:txBody>
          <a:bodyPr wrap="square" rtlCol="0">
            <a:spAutoFit/>
          </a:bodyPr>
          <a:lstStyle/>
          <a:p>
            <a:pPr algn="l" rtl="0"/>
            <a:r>
              <a:rPr lang="en-US" sz="1400" dirty="0" smtClean="0"/>
              <a:t>Linda </a:t>
            </a:r>
            <a:r>
              <a:rPr lang="en-US" sz="1400" dirty="0" err="1" smtClean="0"/>
              <a:t>Manies</a:t>
            </a:r>
            <a:r>
              <a:rPr lang="en-US" sz="1400" dirty="0"/>
              <a:t>, basado en la pág. 18, Boletín de las Escuelas Americanas de Investigación Oriental 274 (1989)</a:t>
            </a:r>
          </a:p>
          <a:p>
            <a:pPr algn="l" rtl="0"/>
            <a:r>
              <a:rPr lang="en-US" sz="1400" dirty="0"/>
              <a:t>Una reconstrucción de 4QDanc. el manuscrito más antiguo del libro de Daniel (segunda mitad del siglo II a.C.). Se muestran las posiciones de los fragmentos de 4QDanc en cuatro columnas del rollo original (la lectura era de derecha a izquierda).</a:t>
            </a:r>
          </a:p>
          <a:p>
            <a:pPr algn="l" rtl="0"/>
            <a:endParaRPr lang="en-US" sz="1400" dirty="0"/>
          </a:p>
        </p:txBody>
      </p:sp>
      <p:sp>
        <p:nvSpPr>
          <p:cNvPr id="4" name="TextBox 3"/>
          <p:cNvSpPr txBox="1"/>
          <p:nvPr/>
        </p:nvSpPr>
        <p:spPr>
          <a:xfrm>
            <a:off x="413468" y="5441309"/>
            <a:ext cx="5886548" cy="246221"/>
          </a:xfrm>
          <a:prstGeom prst="rect">
            <a:avLst/>
          </a:prstGeom>
          <a:noFill/>
        </p:spPr>
        <p:txBody>
          <a:bodyPr wrap="none" rtlCol="0">
            <a:spAutoFit/>
          </a:bodyPr>
          <a:lstStyle/>
          <a:p>
            <a:pPr algn="l" rtl="0"/>
            <a:r>
              <a:rPr lang="en-US" sz="1000" dirty="0" err="1"/>
              <a:t>Hasel</a:t>
            </a:r>
            <a:r>
              <a:rPr lang="en-US" sz="1000" dirty="0"/>
              <a:t>, G. (2011). Nueva luz sobre el Libro de Daniel de </a:t>
            </a:r>
            <a:r>
              <a:rPr lang="en-US" sz="1000" dirty="0" err="1"/>
              <a:t>los</a:t>
            </a:r>
            <a:r>
              <a:rPr lang="en-US" sz="1000" dirty="0"/>
              <a:t> </a:t>
            </a:r>
            <a:r>
              <a:rPr lang="en-US" sz="1000" dirty="0" err="1" smtClean="0"/>
              <a:t>Manuscritos</a:t>
            </a:r>
            <a:r>
              <a:rPr lang="en-US" sz="1000" dirty="0" smtClean="0"/>
              <a:t> </a:t>
            </a:r>
            <a:r>
              <a:rPr lang="en-US" sz="1000" dirty="0"/>
              <a:t>del Mar </a:t>
            </a:r>
            <a:r>
              <a:rPr lang="en-US" sz="1000" dirty="0" err="1"/>
              <a:t>Muerto</a:t>
            </a:r>
            <a:r>
              <a:rPr lang="en-US" sz="1000" dirty="0" smtClean="0"/>
              <a:t>. </a:t>
            </a:r>
            <a:r>
              <a:rPr lang="en-US" sz="1000" i="1" dirty="0" err="1" smtClean="0"/>
              <a:t>Biblia</a:t>
            </a:r>
            <a:r>
              <a:rPr lang="en-US" sz="1000" i="1" dirty="0" smtClean="0"/>
              <a:t> </a:t>
            </a:r>
            <a:r>
              <a:rPr lang="en-US" sz="1000" i="1" dirty="0"/>
              <a:t>y </a:t>
            </a:r>
            <a:r>
              <a:rPr lang="en-US" sz="1000" i="1" dirty="0" err="1"/>
              <a:t>pala</a:t>
            </a:r>
            <a:r>
              <a:rPr lang="en-US" sz="1000" dirty="0" smtClean="0"/>
              <a:t>, </a:t>
            </a:r>
            <a:r>
              <a:rPr lang="en-US" sz="1000" i="1" dirty="0" smtClean="0"/>
              <a:t>24</a:t>
            </a:r>
            <a:r>
              <a:rPr lang="en-US" sz="1000" dirty="0" smtClean="0"/>
              <a:t>(1–4</a:t>
            </a:r>
            <a:r>
              <a:rPr lang="en-US" sz="1000" dirty="0"/>
              <a:t>).</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190" y="3734868"/>
            <a:ext cx="4719786" cy="131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flipH="1">
            <a:off x="413468" y="2886323"/>
            <a:ext cx="214685" cy="105752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207003" y="3038723"/>
            <a:ext cx="1846973" cy="905124"/>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454206" y="4908681"/>
            <a:ext cx="3514654" cy="276999"/>
          </a:xfrm>
          <a:prstGeom prst="rect">
            <a:avLst/>
          </a:prstGeom>
        </p:spPr>
        <p:txBody>
          <a:bodyPr wrap="square">
            <a:spAutoFit/>
          </a:bodyPr>
          <a:lstStyle/>
          <a:p>
            <a:pPr algn="l" rtl="0"/>
            <a:r>
              <a:rPr lang="en-US" sz="1200" dirty="0"/>
              <a:t>Fragmento 3 de 4QDanc con Daniel 11:13–17, 25–29.</a:t>
            </a:r>
          </a:p>
        </p:txBody>
      </p:sp>
      <p:sp>
        <p:nvSpPr>
          <p:cNvPr id="10" name="TextBox 9"/>
          <p:cNvSpPr txBox="1"/>
          <p:nvPr/>
        </p:nvSpPr>
        <p:spPr>
          <a:xfrm>
            <a:off x="6003235" y="4013926"/>
            <a:ext cx="3108959" cy="1169551"/>
          </a:xfrm>
          <a:prstGeom prst="rect">
            <a:avLst/>
          </a:prstGeom>
          <a:noFill/>
        </p:spPr>
        <p:txBody>
          <a:bodyPr wrap="square" rtlCol="0">
            <a:spAutoFit/>
          </a:bodyPr>
          <a:lstStyle/>
          <a:p>
            <a:pPr algn="l" rtl="0"/>
            <a:r>
              <a:rPr lang="en-US" sz="1400" dirty="0"/>
              <a:t>Dado que Daniel ya era canónico en Qumrán alrededor del año 100 </a:t>
            </a:r>
            <a:r>
              <a:rPr lang="en-US" sz="1400" dirty="0" err="1" smtClean="0"/>
              <a:t>aC</a:t>
            </a:r>
            <a:r>
              <a:rPr lang="en-US" sz="1400" dirty="0" smtClean="0"/>
              <a:t> (~120 </a:t>
            </a:r>
            <a:r>
              <a:rPr lang="en-US" sz="1400" dirty="0" err="1" smtClean="0"/>
              <a:t>aC</a:t>
            </a:r>
            <a:r>
              <a:rPr lang="en-US" sz="1400" dirty="0" smtClean="0"/>
              <a:t>), ¿</a:t>
            </a:r>
            <a:r>
              <a:rPr lang="en-US" sz="1400" dirty="0" err="1"/>
              <a:t>c</a:t>
            </a:r>
            <a:r>
              <a:rPr lang="en-US" sz="1400" dirty="0" err="1" smtClean="0"/>
              <a:t>ómo</a:t>
            </a:r>
            <a:r>
              <a:rPr lang="en-US" sz="1400" dirty="0" smtClean="0"/>
              <a:t> </a:t>
            </a:r>
            <a:r>
              <a:rPr lang="en-US" sz="1400" dirty="0" err="1" smtClean="0"/>
              <a:t>podría</a:t>
            </a:r>
            <a:r>
              <a:rPr lang="en-US" sz="1400" dirty="0" smtClean="0"/>
              <a:t> </a:t>
            </a:r>
            <a:r>
              <a:rPr lang="en-US" sz="1400" dirty="0"/>
              <a:t>haberse vuelto canónico tan rápidamente si se hubiera producido apenas medio siglo antes?</a:t>
            </a:r>
          </a:p>
        </p:txBody>
      </p:sp>
    </p:spTree>
    <p:extLst>
      <p:ext uri="{BB962C8B-B14F-4D97-AF65-F5344CB8AC3E}">
        <p14:creationId xmlns:p14="http://schemas.microsoft.com/office/powerpoint/2010/main" val="1862113006"/>
      </p:ext>
    </p:extLst>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4569"/>
            <a:ext cx="9144000" cy="4830431"/>
          </a:xfrm>
          <a:prstGeom prst="rect">
            <a:avLst/>
          </a:prstGeom>
        </p:spPr>
      </p:pic>
      <p:sp>
        <p:nvSpPr>
          <p:cNvPr id="2" name="Title 1"/>
          <p:cNvSpPr>
            <a:spLocks noGrp="1"/>
          </p:cNvSpPr>
          <p:nvPr>
            <p:ph type="title"/>
          </p:nvPr>
        </p:nvSpPr>
        <p:spPr>
          <a:xfrm>
            <a:off x="4206240" y="0"/>
            <a:ext cx="4937760" cy="884929"/>
          </a:xfrm>
        </p:spPr>
        <p:txBody>
          <a:bodyPr/>
          <a:lstStyle/>
          <a:p>
            <a:pPr algn="l" rtl="0"/>
            <a:r>
              <a:rPr lang="en-US" dirty="0" smtClean="0"/>
              <a:t>Rey </a:t>
            </a:r>
            <a:r>
              <a:rPr lang="en-US" dirty="0" err="1" smtClean="0"/>
              <a:t>obstinado</a:t>
            </a:r>
            <a:r>
              <a:rPr lang="en-US" dirty="0" smtClean="0"/>
              <a:t> v 36</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18" y="906744"/>
            <a:ext cx="1733385" cy="417546"/>
          </a:xfrm>
          <a:prstGeom prst="rect">
            <a:avLst/>
          </a:prstGeom>
        </p:spPr>
      </p:pic>
      <p:sp>
        <p:nvSpPr>
          <p:cNvPr id="7" name="TextBox 6"/>
          <p:cNvSpPr txBox="1"/>
          <p:nvPr/>
        </p:nvSpPr>
        <p:spPr>
          <a:xfrm>
            <a:off x="111317" y="4637782"/>
            <a:ext cx="4039263" cy="1077218"/>
          </a:xfrm>
          <a:prstGeom prst="rect">
            <a:avLst/>
          </a:prstGeom>
          <a:noFill/>
        </p:spPr>
        <p:txBody>
          <a:bodyPr wrap="square" rtlCol="0">
            <a:spAutoFit/>
          </a:bodyPr>
          <a:lstStyle/>
          <a:p>
            <a:r>
              <a:rPr lang="en-US" sz="1600" b="1" dirty="0" smtClean="0"/>
              <a:t>Daniel 11:45 (NBLA)</a:t>
            </a:r>
            <a:r>
              <a:rPr lang="en-US" sz="1600" dirty="0"/>
              <a:t/>
            </a:r>
            <a:br>
              <a:rPr lang="en-US" sz="1600" dirty="0"/>
            </a:br>
            <a:r>
              <a:rPr lang="en-US" sz="1600" baseline="30000" dirty="0" smtClean="0"/>
              <a:t>45</a:t>
            </a:r>
            <a:r>
              <a:rPr lang="es-ES" sz="1600" dirty="0" smtClean="0"/>
              <a:t>Y </a:t>
            </a:r>
            <a:r>
              <a:rPr lang="es-ES" sz="1600" dirty="0"/>
              <a:t>plantará las tiendas de su pabellón entre los mares y el monte glorioso y santo. Pero llegará a su fin y no habrá quien lo ayude. </a:t>
            </a:r>
          </a:p>
        </p:txBody>
      </p:sp>
    </p:spTree>
    <p:extLst>
      <p:ext uri="{BB962C8B-B14F-4D97-AF65-F5344CB8AC3E}">
        <p14:creationId xmlns:p14="http://schemas.microsoft.com/office/powerpoint/2010/main" val="2628564181"/>
      </p:ext>
    </p:extLst>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anny Haynes\Pictures\002 Unsplash\photo-1429041966141-44d228a4277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036"/>
          <a:stretch/>
        </p:blipFill>
        <p:spPr bwMode="auto">
          <a:xfrm>
            <a:off x="13" y="1"/>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386258" y="3803803"/>
            <a:ext cx="1107996" cy="523220"/>
          </a:xfrm>
          <a:prstGeom prst="rect">
            <a:avLst/>
          </a:prstGeom>
          <a:solidFill>
            <a:schemeClr val="tx1"/>
          </a:solidFill>
        </p:spPr>
        <p:txBody>
          <a:bodyPr wrap="none" rtlCol="0">
            <a:spAutoFit/>
          </a:bodyPr>
          <a:lstStyle/>
          <a:p>
            <a:r>
              <a:rPr lang="en-US" sz="2800" dirty="0">
                <a:solidFill>
                  <a:srgbClr val="FFFF00"/>
                </a:solidFill>
              </a:rPr>
              <a:t>Daniel</a:t>
            </a:r>
          </a:p>
        </p:txBody>
      </p:sp>
      <p:sp>
        <p:nvSpPr>
          <p:cNvPr id="50" name="TextBox 49"/>
          <p:cNvSpPr txBox="1"/>
          <p:nvPr/>
        </p:nvSpPr>
        <p:spPr>
          <a:xfrm rot="20661328">
            <a:off x="4836682" y="2609706"/>
            <a:ext cx="2218877" cy="369332"/>
          </a:xfrm>
          <a:prstGeom prst="rect">
            <a:avLst/>
          </a:prstGeom>
          <a:noFill/>
        </p:spPr>
        <p:txBody>
          <a:bodyPr wrap="none" rtlCol="0">
            <a:spAutoFit/>
          </a:bodyPr>
          <a:lstStyle/>
          <a:p>
            <a:r>
              <a:rPr lang="en-US" dirty="0">
                <a:solidFill>
                  <a:prstClr val="black"/>
                </a:solidFill>
              </a:rPr>
              <a:t>400+ </a:t>
            </a:r>
            <a:r>
              <a:rPr lang="en-US" dirty="0" err="1" smtClean="0">
                <a:solidFill>
                  <a:prstClr val="black"/>
                </a:solidFill>
              </a:rPr>
              <a:t>Años</a:t>
            </a:r>
            <a:r>
              <a:rPr lang="en-US" dirty="0" smtClean="0">
                <a:solidFill>
                  <a:prstClr val="black"/>
                </a:solidFill>
              </a:rPr>
              <a:t> de </a:t>
            </a:r>
            <a:r>
              <a:rPr lang="en-US" dirty="0" err="1" smtClean="0">
                <a:solidFill>
                  <a:prstClr val="black"/>
                </a:solidFill>
              </a:rPr>
              <a:t>silencio</a:t>
            </a:r>
            <a:endParaRPr lang="en-US" dirty="0">
              <a:solidFill>
                <a:prstClr val="black"/>
              </a:solidFill>
            </a:endParaRPr>
          </a:p>
        </p:txBody>
      </p:sp>
      <p:pic>
        <p:nvPicPr>
          <p:cNvPr id="51" name="Picture 2" descr="O:\Images\Life-Scribes-Scrolls-Reading-Bible History\scroll-ro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258" y="3436821"/>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516844" y="3452508"/>
            <a:ext cx="905825" cy="261511"/>
          </a:xfrm>
          <a:prstGeom prst="rect">
            <a:avLst/>
          </a:prstGeom>
          <a:noFill/>
        </p:spPr>
        <p:txBody>
          <a:bodyPr wrap="none" lIns="91345" tIns="45671" rIns="91345" bIns="45671" rtlCol="0">
            <a:spAutoFit/>
          </a:bodyPr>
          <a:lstStyle/>
          <a:p>
            <a:r>
              <a:rPr lang="en-US" sz="1100" dirty="0" err="1" smtClean="0">
                <a:solidFill>
                  <a:prstClr val="black"/>
                </a:solidFill>
                <a:latin typeface="Arial" panose="020B0604020202020204" pitchFamily="34" charset="0"/>
                <a:cs typeface="Arial" panose="020B0604020202020204" pitchFamily="34" charset="0"/>
              </a:rPr>
              <a:t>Capítulo</a:t>
            </a:r>
            <a:r>
              <a:rPr lang="en-US" sz="1100" dirty="0" smtClean="0">
                <a:solidFill>
                  <a:prstClr val="black"/>
                </a:solidFill>
                <a:latin typeface="Arial" panose="020B0604020202020204" pitchFamily="34" charset="0"/>
                <a:cs typeface="Arial" panose="020B0604020202020204" pitchFamily="34" charset="0"/>
              </a:rPr>
              <a:t> 11</a:t>
            </a:r>
            <a:endParaRPr lang="en-US" sz="1100" dirty="0">
              <a:solidFill>
                <a:prstClr val="black"/>
              </a:solidFill>
              <a:latin typeface="Arial" panose="020B0604020202020204" pitchFamily="34" charset="0"/>
              <a:cs typeface="Arial" panose="020B0604020202020204" pitchFamily="34" charset="0"/>
            </a:endParaRPr>
          </a:p>
        </p:txBody>
      </p:sp>
      <p:cxnSp>
        <p:nvCxnSpPr>
          <p:cNvPr id="53" name="Straight Connector 52"/>
          <p:cNvCxnSpPr/>
          <p:nvPr/>
        </p:nvCxnSpPr>
        <p:spPr>
          <a:xfrm>
            <a:off x="2494611" y="5486400"/>
            <a:ext cx="493776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442200" y="1797050"/>
            <a:ext cx="6350" cy="368935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4254" y="3803803"/>
            <a:ext cx="463101" cy="807380"/>
          </a:xfrm>
          <a:prstGeom prst="rect">
            <a:avLst/>
          </a:prstGeom>
        </p:spPr>
      </p:pic>
      <p:sp>
        <p:nvSpPr>
          <p:cNvPr id="56" name="TextBox 55"/>
          <p:cNvSpPr txBox="1"/>
          <p:nvPr/>
        </p:nvSpPr>
        <p:spPr>
          <a:xfrm>
            <a:off x="1574359" y="4611183"/>
            <a:ext cx="611065" cy="276999"/>
          </a:xfrm>
          <a:prstGeom prst="rect">
            <a:avLst/>
          </a:prstGeom>
          <a:solidFill>
            <a:schemeClr val="tx1"/>
          </a:solidFill>
        </p:spPr>
        <p:txBody>
          <a:bodyPr wrap="none" rtlCol="0">
            <a:spAutoFit/>
          </a:bodyPr>
          <a:lstStyle/>
          <a:p>
            <a:r>
              <a:rPr lang="en-US" sz="1200" dirty="0" smtClean="0">
                <a:solidFill>
                  <a:schemeClr val="bg1"/>
                </a:solidFill>
              </a:rPr>
              <a:t>536 </a:t>
            </a:r>
            <a:r>
              <a:rPr lang="en-US" sz="1200" dirty="0" err="1" smtClean="0">
                <a:solidFill>
                  <a:schemeClr val="bg1"/>
                </a:solidFill>
              </a:rPr>
              <a:t>aC</a:t>
            </a:r>
            <a:endParaRPr lang="en-US" sz="1200" dirty="0">
              <a:solidFill>
                <a:schemeClr val="bg1"/>
              </a:solidFill>
            </a:endParaRPr>
          </a:p>
        </p:txBody>
      </p:sp>
      <p:cxnSp>
        <p:nvCxnSpPr>
          <p:cNvPr id="57" name="Straight Connector 56"/>
          <p:cNvCxnSpPr/>
          <p:nvPr/>
        </p:nvCxnSpPr>
        <p:spPr>
          <a:xfrm>
            <a:off x="2494611" y="5486400"/>
            <a:ext cx="51206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rot="16200000">
            <a:off x="1676795" y="3801611"/>
            <a:ext cx="2377126" cy="276999"/>
          </a:xfrm>
          <a:prstGeom prst="rect">
            <a:avLst/>
          </a:prstGeom>
          <a:solidFill>
            <a:schemeClr val="tx1"/>
          </a:solidFill>
        </p:spPr>
        <p:txBody>
          <a:bodyPr wrap="none" rtlCol="0">
            <a:spAutoFit/>
          </a:bodyPr>
          <a:lstStyle/>
          <a:p>
            <a:r>
              <a:rPr lang="en-US" sz="1200" dirty="0" err="1" smtClean="0">
                <a:solidFill>
                  <a:schemeClr val="bg1"/>
                </a:solidFill>
              </a:rPr>
              <a:t>Jerjes</a:t>
            </a:r>
            <a:r>
              <a:rPr lang="en-US" sz="1200" dirty="0" smtClean="0">
                <a:solidFill>
                  <a:schemeClr val="bg1"/>
                </a:solidFill>
              </a:rPr>
              <a:t> I invade a </a:t>
            </a:r>
            <a:r>
              <a:rPr lang="en-US" sz="1200" dirty="0" err="1" smtClean="0">
                <a:solidFill>
                  <a:schemeClr val="bg1"/>
                </a:solidFill>
              </a:rPr>
              <a:t>Grecia</a:t>
            </a:r>
            <a:r>
              <a:rPr lang="en-US" sz="1200" dirty="0" smtClean="0">
                <a:solidFill>
                  <a:schemeClr val="bg1"/>
                </a:solidFill>
              </a:rPr>
              <a:t> 480 </a:t>
            </a:r>
            <a:r>
              <a:rPr lang="en-US" sz="1200" dirty="0" err="1" smtClean="0">
                <a:solidFill>
                  <a:schemeClr val="bg1"/>
                </a:solidFill>
              </a:rPr>
              <a:t>aC</a:t>
            </a:r>
            <a:r>
              <a:rPr lang="en-US" sz="1200" dirty="0" smtClean="0">
                <a:solidFill>
                  <a:schemeClr val="bg1"/>
                </a:solidFill>
              </a:rPr>
              <a:t> 11:2</a:t>
            </a:r>
            <a:endParaRPr lang="en-US" sz="1200" dirty="0">
              <a:solidFill>
                <a:schemeClr val="bg1"/>
              </a:solidFill>
            </a:endParaRPr>
          </a:p>
        </p:txBody>
      </p:sp>
      <p:sp>
        <p:nvSpPr>
          <p:cNvPr id="59" name="TextBox 58"/>
          <p:cNvSpPr txBox="1"/>
          <p:nvPr/>
        </p:nvSpPr>
        <p:spPr>
          <a:xfrm>
            <a:off x="2440776" y="5209401"/>
            <a:ext cx="673582" cy="276999"/>
          </a:xfrm>
          <a:prstGeom prst="rect">
            <a:avLst/>
          </a:prstGeom>
          <a:solidFill>
            <a:schemeClr val="tx1"/>
          </a:solidFill>
        </p:spPr>
        <p:txBody>
          <a:bodyPr wrap="none" rtlCol="0">
            <a:spAutoFit/>
          </a:bodyPr>
          <a:lstStyle/>
          <a:p>
            <a:r>
              <a:rPr lang="en-US" sz="1200" dirty="0" smtClean="0">
                <a:solidFill>
                  <a:srgbClr val="FFFF00"/>
                </a:solidFill>
              </a:rPr>
              <a:t>56 </a:t>
            </a:r>
            <a:r>
              <a:rPr lang="en-US" sz="1200" dirty="0" err="1" smtClean="0">
                <a:solidFill>
                  <a:srgbClr val="FFFF00"/>
                </a:solidFill>
              </a:rPr>
              <a:t>años</a:t>
            </a:r>
            <a:endParaRPr lang="en-US" sz="1200" dirty="0">
              <a:solidFill>
                <a:srgbClr val="FFFF00"/>
              </a:solidFill>
            </a:endParaRPr>
          </a:p>
        </p:txBody>
      </p:sp>
      <p:cxnSp>
        <p:nvCxnSpPr>
          <p:cNvPr id="60" name="Straight Connector 59"/>
          <p:cNvCxnSpPr/>
          <p:nvPr/>
        </p:nvCxnSpPr>
        <p:spPr>
          <a:xfrm>
            <a:off x="2991566" y="3124863"/>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rot="16200000">
            <a:off x="2922649" y="3473020"/>
            <a:ext cx="2567434" cy="276999"/>
          </a:xfrm>
          <a:prstGeom prst="rect">
            <a:avLst/>
          </a:prstGeom>
          <a:solidFill>
            <a:schemeClr val="tx1"/>
          </a:solidFill>
        </p:spPr>
        <p:txBody>
          <a:bodyPr wrap="none" rtlCol="0">
            <a:spAutoFit/>
          </a:bodyPr>
          <a:lstStyle/>
          <a:p>
            <a:r>
              <a:rPr lang="en-US" sz="1200" dirty="0" smtClean="0">
                <a:solidFill>
                  <a:prstClr val="white"/>
                </a:solidFill>
              </a:rPr>
              <a:t>Alejandro </a:t>
            </a:r>
            <a:r>
              <a:rPr lang="en-US" sz="1200" dirty="0" err="1" smtClean="0">
                <a:solidFill>
                  <a:prstClr val="white"/>
                </a:solidFill>
              </a:rPr>
              <a:t>Magno</a:t>
            </a:r>
            <a:r>
              <a:rPr lang="en-US" sz="1200" dirty="0" smtClean="0">
                <a:solidFill>
                  <a:prstClr val="white"/>
                </a:solidFill>
              </a:rPr>
              <a:t> 336-323 </a:t>
            </a:r>
            <a:r>
              <a:rPr lang="en-US" sz="1200" dirty="0" err="1">
                <a:solidFill>
                  <a:prstClr val="white"/>
                </a:solidFill>
              </a:rPr>
              <a:t>a</a:t>
            </a:r>
            <a:r>
              <a:rPr lang="en-US" sz="1200" dirty="0" err="1" smtClean="0">
                <a:solidFill>
                  <a:prstClr val="white"/>
                </a:solidFill>
              </a:rPr>
              <a:t>C</a:t>
            </a:r>
            <a:r>
              <a:rPr lang="en-US" sz="1200" dirty="0" smtClean="0">
                <a:solidFill>
                  <a:prstClr val="white"/>
                </a:solidFill>
              </a:rPr>
              <a:t> – 11:3-4</a:t>
            </a:r>
            <a:endParaRPr lang="en-US" sz="1200" dirty="0">
              <a:solidFill>
                <a:prstClr val="white"/>
              </a:solidFill>
            </a:endParaRPr>
          </a:p>
        </p:txBody>
      </p:sp>
      <p:cxnSp>
        <p:nvCxnSpPr>
          <p:cNvPr id="62" name="Straight Connector 61"/>
          <p:cNvCxnSpPr/>
          <p:nvPr/>
        </p:nvCxnSpPr>
        <p:spPr>
          <a:xfrm>
            <a:off x="4344567" y="3150047"/>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3709502" y="5201449"/>
            <a:ext cx="752129" cy="276999"/>
          </a:xfrm>
          <a:prstGeom prst="rect">
            <a:avLst/>
          </a:prstGeom>
          <a:solidFill>
            <a:schemeClr val="tx1"/>
          </a:solidFill>
        </p:spPr>
        <p:txBody>
          <a:bodyPr wrap="none" rtlCol="0">
            <a:spAutoFit/>
          </a:bodyPr>
          <a:lstStyle/>
          <a:p>
            <a:r>
              <a:rPr lang="en-US" sz="1200" dirty="0" smtClean="0">
                <a:solidFill>
                  <a:srgbClr val="FFFF00"/>
                </a:solidFill>
              </a:rPr>
              <a:t>200 </a:t>
            </a:r>
            <a:r>
              <a:rPr lang="en-US" sz="1200" dirty="0" err="1" smtClean="0">
                <a:solidFill>
                  <a:srgbClr val="FFFF00"/>
                </a:solidFill>
              </a:rPr>
              <a:t>años</a:t>
            </a:r>
            <a:endParaRPr lang="en-US" sz="1200" dirty="0">
              <a:solidFill>
                <a:srgbClr val="FFFF00"/>
              </a:solidFill>
            </a:endParaRPr>
          </a:p>
        </p:txBody>
      </p:sp>
      <p:sp>
        <p:nvSpPr>
          <p:cNvPr id="64" name="Rectangle 63"/>
          <p:cNvSpPr/>
          <p:nvPr/>
        </p:nvSpPr>
        <p:spPr>
          <a:xfrm rot="16200000">
            <a:off x="3330108" y="3480954"/>
            <a:ext cx="2760018" cy="276999"/>
          </a:xfrm>
          <a:prstGeom prst="rect">
            <a:avLst/>
          </a:prstGeom>
          <a:solidFill>
            <a:schemeClr val="tx1"/>
          </a:solidFill>
        </p:spPr>
        <p:txBody>
          <a:bodyPr wrap="square" rtlCol="0">
            <a:spAutoFit/>
          </a:bodyPr>
          <a:lstStyle/>
          <a:p>
            <a:r>
              <a:rPr lang="en-US" sz="1200" dirty="0" smtClean="0">
                <a:solidFill>
                  <a:schemeClr val="bg1"/>
                </a:solidFill>
              </a:rPr>
              <a:t>Seleuco </a:t>
            </a:r>
            <a:r>
              <a:rPr lang="en-US" sz="1200" dirty="0" err="1" smtClean="0">
                <a:solidFill>
                  <a:schemeClr val="bg1"/>
                </a:solidFill>
              </a:rPr>
              <a:t>Nicátor</a:t>
            </a:r>
            <a:r>
              <a:rPr lang="en-US" sz="1200" dirty="0" smtClean="0">
                <a:solidFill>
                  <a:schemeClr val="bg1"/>
                </a:solidFill>
              </a:rPr>
              <a:t> I 311-280 </a:t>
            </a:r>
            <a:r>
              <a:rPr lang="en-US" sz="1200" dirty="0" err="1" smtClean="0">
                <a:solidFill>
                  <a:schemeClr val="bg1"/>
                </a:solidFill>
              </a:rPr>
              <a:t>aC</a:t>
            </a:r>
            <a:r>
              <a:rPr lang="en-US" sz="1200" dirty="0" smtClean="0">
                <a:solidFill>
                  <a:schemeClr val="bg1"/>
                </a:solidFill>
              </a:rPr>
              <a:t> – 11:5</a:t>
            </a:r>
            <a:endParaRPr lang="en-US" sz="1200" dirty="0">
              <a:solidFill>
                <a:schemeClr val="bg1"/>
              </a:solidFill>
            </a:endParaRPr>
          </a:p>
        </p:txBody>
      </p:sp>
      <p:sp>
        <p:nvSpPr>
          <p:cNvPr id="65" name="TextBox 64"/>
          <p:cNvSpPr txBox="1"/>
          <p:nvPr/>
        </p:nvSpPr>
        <p:spPr>
          <a:xfrm>
            <a:off x="4461402" y="5195383"/>
            <a:ext cx="420308" cy="276999"/>
          </a:xfrm>
          <a:prstGeom prst="rect">
            <a:avLst/>
          </a:prstGeom>
          <a:solidFill>
            <a:schemeClr val="tx1"/>
          </a:solidFill>
        </p:spPr>
        <p:txBody>
          <a:bodyPr wrap="none" rtlCol="0">
            <a:spAutoFit/>
          </a:bodyPr>
          <a:lstStyle/>
          <a:p>
            <a:r>
              <a:rPr lang="en-US" sz="1200" dirty="0" smtClean="0">
                <a:solidFill>
                  <a:srgbClr val="FFFF00"/>
                </a:solidFill>
              </a:rPr>
              <a:t>256</a:t>
            </a:r>
            <a:endParaRPr lang="en-US" sz="1200" dirty="0">
              <a:solidFill>
                <a:srgbClr val="FFFF00"/>
              </a:solidFill>
            </a:endParaRPr>
          </a:p>
        </p:txBody>
      </p:sp>
      <p:cxnSp>
        <p:nvCxnSpPr>
          <p:cNvPr id="66" name="Straight Connector 65"/>
          <p:cNvCxnSpPr/>
          <p:nvPr/>
        </p:nvCxnSpPr>
        <p:spPr>
          <a:xfrm>
            <a:off x="4851815" y="3152319"/>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851815" y="3152319"/>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922327" y="3147767"/>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rot="16200000">
            <a:off x="3694222" y="3484040"/>
            <a:ext cx="2760018" cy="276999"/>
          </a:xfrm>
          <a:prstGeom prst="rect">
            <a:avLst/>
          </a:prstGeom>
          <a:solidFill>
            <a:schemeClr val="tx1"/>
          </a:solidFill>
        </p:spPr>
        <p:txBody>
          <a:bodyPr wrap="square" rtlCol="0">
            <a:spAutoFit/>
          </a:bodyPr>
          <a:lstStyle/>
          <a:p>
            <a:r>
              <a:rPr lang="en-US" sz="1200" dirty="0" smtClean="0">
                <a:solidFill>
                  <a:prstClr val="white"/>
                </a:solidFill>
              </a:rPr>
              <a:t>3</a:t>
            </a:r>
            <a:r>
              <a:rPr lang="en-US" sz="1200" baseline="30000" dirty="0" smtClean="0">
                <a:solidFill>
                  <a:prstClr val="white"/>
                </a:solidFill>
              </a:rPr>
              <a:t>ra</a:t>
            </a:r>
            <a:r>
              <a:rPr lang="en-US" sz="1200" dirty="0" smtClean="0">
                <a:solidFill>
                  <a:prstClr val="white"/>
                </a:solidFill>
              </a:rPr>
              <a:t> Guerra </a:t>
            </a:r>
            <a:r>
              <a:rPr lang="en-US" sz="1200" dirty="0" err="1" smtClean="0">
                <a:solidFill>
                  <a:prstClr val="white"/>
                </a:solidFill>
              </a:rPr>
              <a:t>siria</a:t>
            </a:r>
            <a:r>
              <a:rPr lang="en-US" sz="1200" dirty="0" smtClean="0">
                <a:solidFill>
                  <a:prstClr val="white"/>
                </a:solidFill>
              </a:rPr>
              <a:t>   246-241 </a:t>
            </a:r>
            <a:r>
              <a:rPr lang="en-US" sz="1200" dirty="0" err="1" smtClean="0">
                <a:solidFill>
                  <a:prstClr val="white"/>
                </a:solidFill>
              </a:rPr>
              <a:t>aC</a:t>
            </a:r>
            <a:r>
              <a:rPr lang="en-US" sz="1200" dirty="0" smtClean="0">
                <a:solidFill>
                  <a:prstClr val="white"/>
                </a:solidFill>
              </a:rPr>
              <a:t> – 11:7-9</a:t>
            </a:r>
            <a:endParaRPr lang="en-US" sz="1200" dirty="0">
              <a:solidFill>
                <a:prstClr val="white"/>
              </a:solidFill>
            </a:endParaRPr>
          </a:p>
        </p:txBody>
      </p:sp>
      <p:cxnSp>
        <p:nvCxnSpPr>
          <p:cNvPr id="29" name="Straight Connector 28"/>
          <p:cNvCxnSpPr/>
          <p:nvPr/>
        </p:nvCxnSpPr>
        <p:spPr>
          <a:xfrm>
            <a:off x="5204383" y="3156863"/>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374391" y="3156862"/>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rot="16200000">
            <a:off x="4122681" y="3506193"/>
            <a:ext cx="2760018" cy="276999"/>
          </a:xfrm>
          <a:prstGeom prst="rect">
            <a:avLst/>
          </a:prstGeom>
          <a:solidFill>
            <a:schemeClr val="tx1"/>
          </a:solidFill>
        </p:spPr>
        <p:txBody>
          <a:bodyPr wrap="square" rtlCol="0">
            <a:spAutoFit/>
          </a:bodyPr>
          <a:lstStyle/>
          <a:p>
            <a:r>
              <a:rPr lang="en-US" sz="1200" dirty="0" err="1" smtClean="0">
                <a:solidFill>
                  <a:prstClr val="white"/>
                </a:solidFill>
              </a:rPr>
              <a:t>Batalla</a:t>
            </a:r>
            <a:r>
              <a:rPr lang="en-US" sz="1200" dirty="0" smtClean="0">
                <a:solidFill>
                  <a:prstClr val="white"/>
                </a:solidFill>
              </a:rPr>
              <a:t> de </a:t>
            </a:r>
            <a:r>
              <a:rPr lang="en-US" sz="1200" dirty="0" err="1" smtClean="0">
                <a:solidFill>
                  <a:prstClr val="white"/>
                </a:solidFill>
              </a:rPr>
              <a:t>Rafia</a:t>
            </a:r>
            <a:r>
              <a:rPr lang="en-US" sz="1200" dirty="0" smtClean="0">
                <a:solidFill>
                  <a:prstClr val="white"/>
                </a:solidFill>
              </a:rPr>
              <a:t>  217 </a:t>
            </a:r>
            <a:r>
              <a:rPr lang="en-US" sz="1200" dirty="0" err="1" smtClean="0">
                <a:solidFill>
                  <a:prstClr val="white"/>
                </a:solidFill>
              </a:rPr>
              <a:t>aC</a:t>
            </a:r>
            <a:r>
              <a:rPr lang="en-US" sz="1200" dirty="0" smtClean="0">
                <a:solidFill>
                  <a:prstClr val="white"/>
                </a:solidFill>
              </a:rPr>
              <a:t> – 11:10-14</a:t>
            </a:r>
            <a:endParaRPr lang="en-US" sz="1200" dirty="0">
              <a:solidFill>
                <a:prstClr val="white"/>
              </a:solidFill>
            </a:endParaRPr>
          </a:p>
        </p:txBody>
      </p:sp>
      <p:sp>
        <p:nvSpPr>
          <p:cNvPr id="33" name="Rectangle 32"/>
          <p:cNvSpPr/>
          <p:nvPr/>
        </p:nvSpPr>
        <p:spPr>
          <a:xfrm rot="16200000">
            <a:off x="4500625" y="1275863"/>
            <a:ext cx="2760018" cy="276999"/>
          </a:xfrm>
          <a:prstGeom prst="rect">
            <a:avLst/>
          </a:prstGeom>
          <a:solidFill>
            <a:schemeClr val="tx1"/>
          </a:solidFill>
        </p:spPr>
        <p:txBody>
          <a:bodyPr wrap="square" rtlCol="0">
            <a:spAutoFit/>
          </a:bodyPr>
          <a:lstStyle/>
          <a:p>
            <a:r>
              <a:rPr lang="en-US" sz="1200" dirty="0" smtClean="0">
                <a:solidFill>
                  <a:prstClr val="white"/>
                </a:solidFill>
              </a:rPr>
              <a:t>5a Guerra </a:t>
            </a:r>
            <a:r>
              <a:rPr lang="en-US" sz="1200" dirty="0" err="1" smtClean="0">
                <a:solidFill>
                  <a:prstClr val="white"/>
                </a:solidFill>
              </a:rPr>
              <a:t>Siria</a:t>
            </a:r>
            <a:r>
              <a:rPr lang="en-US" sz="1200" dirty="0" smtClean="0">
                <a:solidFill>
                  <a:prstClr val="white"/>
                </a:solidFill>
              </a:rPr>
              <a:t>  202-195  </a:t>
            </a:r>
            <a:r>
              <a:rPr lang="en-US" sz="1200" dirty="0" err="1" smtClean="0">
                <a:solidFill>
                  <a:prstClr val="white"/>
                </a:solidFill>
              </a:rPr>
              <a:t>aC</a:t>
            </a:r>
            <a:r>
              <a:rPr lang="en-US" sz="1200" dirty="0" smtClean="0">
                <a:solidFill>
                  <a:prstClr val="white"/>
                </a:solidFill>
              </a:rPr>
              <a:t> – 11:15-17</a:t>
            </a:r>
            <a:endParaRPr lang="en-US" sz="1200" dirty="0">
              <a:solidFill>
                <a:prstClr val="white"/>
              </a:solidFill>
            </a:endParaRPr>
          </a:p>
        </p:txBody>
      </p:sp>
      <p:cxnSp>
        <p:nvCxnSpPr>
          <p:cNvPr id="35" name="Straight Connector 34"/>
          <p:cNvCxnSpPr/>
          <p:nvPr/>
        </p:nvCxnSpPr>
        <p:spPr>
          <a:xfrm>
            <a:off x="5626223" y="3161748"/>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918202" y="111463"/>
            <a:ext cx="420308" cy="276999"/>
          </a:xfrm>
          <a:prstGeom prst="rect">
            <a:avLst/>
          </a:prstGeom>
          <a:solidFill>
            <a:schemeClr val="tx1"/>
          </a:solidFill>
        </p:spPr>
        <p:txBody>
          <a:bodyPr wrap="none" rtlCol="0">
            <a:spAutoFit/>
          </a:bodyPr>
          <a:lstStyle/>
          <a:p>
            <a:r>
              <a:rPr lang="en-US" sz="1200" dirty="0" smtClean="0">
                <a:solidFill>
                  <a:srgbClr val="FFFF00"/>
                </a:solidFill>
              </a:rPr>
              <a:t>341</a:t>
            </a:r>
            <a:endParaRPr lang="en-US" sz="1200" dirty="0">
              <a:solidFill>
                <a:srgbClr val="FFFF00"/>
              </a:solidFill>
            </a:endParaRPr>
          </a:p>
        </p:txBody>
      </p:sp>
      <p:sp>
        <p:nvSpPr>
          <p:cNvPr id="38" name="TextBox 37"/>
          <p:cNvSpPr txBox="1"/>
          <p:nvPr/>
        </p:nvSpPr>
        <p:spPr>
          <a:xfrm>
            <a:off x="5833686" y="5322795"/>
            <a:ext cx="420308" cy="276999"/>
          </a:xfrm>
          <a:prstGeom prst="rect">
            <a:avLst/>
          </a:prstGeom>
          <a:solidFill>
            <a:schemeClr val="tx1"/>
          </a:solidFill>
        </p:spPr>
        <p:txBody>
          <a:bodyPr wrap="none" rtlCol="0">
            <a:spAutoFit/>
          </a:bodyPr>
          <a:lstStyle/>
          <a:p>
            <a:pPr algn="l" rtl="0"/>
            <a:r>
              <a:rPr lang="en-US" sz="1200" dirty="0" smtClean="0">
                <a:solidFill>
                  <a:srgbClr val="FFFF00"/>
                </a:solidFill>
              </a:rPr>
              <a:t>361</a:t>
            </a:r>
            <a:endParaRPr lang="en-US" sz="1200" dirty="0">
              <a:solidFill>
                <a:srgbClr val="FFFF00"/>
              </a:solidFill>
            </a:endParaRPr>
          </a:p>
        </p:txBody>
      </p:sp>
      <p:cxnSp>
        <p:nvCxnSpPr>
          <p:cNvPr id="39" name="Straight Connector 38"/>
          <p:cNvCxnSpPr/>
          <p:nvPr/>
        </p:nvCxnSpPr>
        <p:spPr>
          <a:xfrm>
            <a:off x="5804877" y="3134743"/>
            <a:ext cx="6350" cy="23615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rot="16200000">
            <a:off x="4374099" y="3467754"/>
            <a:ext cx="3421037" cy="276999"/>
          </a:xfrm>
          <a:prstGeom prst="rect">
            <a:avLst/>
          </a:prstGeom>
          <a:solidFill>
            <a:schemeClr val="tx1"/>
          </a:solidFill>
        </p:spPr>
        <p:txBody>
          <a:bodyPr wrap="square" rtlCol="0">
            <a:spAutoFit/>
          </a:bodyPr>
          <a:lstStyle/>
          <a:p>
            <a:pPr algn="l" rtl="0"/>
            <a:r>
              <a:rPr lang="en-US" sz="1200" dirty="0">
                <a:solidFill>
                  <a:prstClr val="white"/>
                </a:solidFill>
              </a:rPr>
              <a:t>Antíoco III y Seleuco</a:t>
            </a:r>
            <a:r>
              <a:rPr lang="en-US" sz="1200" dirty="0" smtClean="0">
                <a:solidFill>
                  <a:prstClr val="white"/>
                </a:solidFill>
              </a:rPr>
              <a:t>IV 187- 175 aC – 11:18-20</a:t>
            </a:r>
            <a:endParaRPr lang="en-US" sz="1200" dirty="0">
              <a:solidFill>
                <a:prstClr val="white"/>
              </a:solidFill>
            </a:endParaRPr>
          </a:p>
        </p:txBody>
      </p:sp>
      <p:sp>
        <p:nvSpPr>
          <p:cNvPr id="41" name="TextBox 40"/>
          <p:cNvSpPr txBox="1"/>
          <p:nvPr/>
        </p:nvSpPr>
        <p:spPr>
          <a:xfrm>
            <a:off x="6330228" y="5316772"/>
            <a:ext cx="420308" cy="276999"/>
          </a:xfrm>
          <a:prstGeom prst="rect">
            <a:avLst/>
          </a:prstGeom>
          <a:solidFill>
            <a:schemeClr val="tx1"/>
          </a:solidFill>
        </p:spPr>
        <p:txBody>
          <a:bodyPr wrap="none" rtlCol="0">
            <a:spAutoFit/>
          </a:bodyPr>
          <a:lstStyle/>
          <a:p>
            <a:pPr algn="l" rtl="0"/>
            <a:r>
              <a:rPr lang="en-US" sz="1200" dirty="0" smtClean="0">
                <a:solidFill>
                  <a:srgbClr val="FFFF00"/>
                </a:solidFill>
              </a:rPr>
              <a:t>372</a:t>
            </a:r>
            <a:endParaRPr lang="en-US" sz="1200" dirty="0">
              <a:solidFill>
                <a:srgbClr val="FFFF00"/>
              </a:solidFill>
            </a:endParaRPr>
          </a:p>
        </p:txBody>
      </p:sp>
      <p:sp>
        <p:nvSpPr>
          <p:cNvPr id="42" name="Rectangle 41"/>
          <p:cNvSpPr/>
          <p:nvPr/>
        </p:nvSpPr>
        <p:spPr>
          <a:xfrm rot="16200000">
            <a:off x="5203599" y="3801400"/>
            <a:ext cx="2561372" cy="461665"/>
          </a:xfrm>
          <a:prstGeom prst="rect">
            <a:avLst/>
          </a:prstGeom>
          <a:solidFill>
            <a:schemeClr val="tx1"/>
          </a:solidFill>
        </p:spPr>
        <p:txBody>
          <a:bodyPr wrap="square" rtlCol="0">
            <a:spAutoFit/>
          </a:bodyPr>
          <a:lstStyle/>
          <a:p>
            <a:pPr algn="l" rtl="0"/>
            <a:r>
              <a:rPr lang="en-US" sz="1200" dirty="0" err="1">
                <a:solidFill>
                  <a:prstClr val="white"/>
                </a:solidFill>
              </a:rPr>
              <a:t>Antíoco</a:t>
            </a:r>
            <a:r>
              <a:rPr lang="en-US" sz="1200" dirty="0">
                <a:solidFill>
                  <a:prstClr val="white"/>
                </a:solidFill>
              </a:rPr>
              <a:t> </a:t>
            </a:r>
            <a:r>
              <a:rPr lang="en-US" sz="1200" dirty="0" smtClean="0">
                <a:solidFill>
                  <a:prstClr val="white"/>
                </a:solidFill>
              </a:rPr>
              <a:t>IV </a:t>
            </a:r>
            <a:r>
              <a:rPr lang="en-US" sz="1200" dirty="0" err="1" smtClean="0">
                <a:solidFill>
                  <a:prstClr val="white"/>
                </a:solidFill>
              </a:rPr>
              <a:t>Epífanes</a:t>
            </a:r>
            <a:r>
              <a:rPr lang="en-US" sz="1200" dirty="0" smtClean="0">
                <a:solidFill>
                  <a:prstClr val="white"/>
                </a:solidFill>
              </a:rPr>
              <a:t> 175-164 aC – 11:21-35</a:t>
            </a:r>
            <a:endParaRPr lang="en-US" sz="1200" dirty="0">
              <a:solidFill>
                <a:prstClr val="white"/>
              </a:solidFill>
            </a:endParaRPr>
          </a:p>
        </p:txBody>
      </p:sp>
      <p:sp>
        <p:nvSpPr>
          <p:cNvPr id="36" name="Rectangle 35"/>
          <p:cNvSpPr/>
          <p:nvPr/>
        </p:nvSpPr>
        <p:spPr>
          <a:xfrm rot="16200000">
            <a:off x="5930042" y="3850452"/>
            <a:ext cx="2760018" cy="461665"/>
          </a:xfrm>
          <a:prstGeom prst="rect">
            <a:avLst/>
          </a:prstGeom>
          <a:solidFill>
            <a:schemeClr val="tx1"/>
          </a:solidFill>
        </p:spPr>
        <p:txBody>
          <a:bodyPr wrap="square" rtlCol="0">
            <a:spAutoFit/>
          </a:bodyPr>
          <a:lstStyle/>
          <a:p>
            <a:pPr algn="l" rtl="0"/>
            <a:r>
              <a:rPr lang="en-US" sz="1200" dirty="0" smtClean="0">
                <a:solidFill>
                  <a:prstClr val="white"/>
                </a:solidFill>
              </a:rPr>
              <a:t>Imperio Romano Augusto –4 aC/14 dC 11:45</a:t>
            </a:r>
            <a:endParaRPr lang="en-US" sz="1200" dirty="0">
              <a:solidFill>
                <a:prstClr val="white"/>
              </a:solidFill>
            </a:endParaRPr>
          </a:p>
        </p:txBody>
      </p:sp>
      <p:sp>
        <p:nvSpPr>
          <p:cNvPr id="37" name="TextBox 36"/>
          <p:cNvSpPr txBox="1"/>
          <p:nvPr/>
        </p:nvSpPr>
        <p:spPr>
          <a:xfrm>
            <a:off x="7532200" y="5219281"/>
            <a:ext cx="1047082" cy="276999"/>
          </a:xfrm>
          <a:prstGeom prst="rect">
            <a:avLst/>
          </a:prstGeom>
          <a:solidFill>
            <a:schemeClr val="tx1"/>
          </a:solidFill>
        </p:spPr>
        <p:txBody>
          <a:bodyPr wrap="none" rtlCol="0">
            <a:spAutoFit/>
          </a:bodyPr>
          <a:lstStyle/>
          <a:p>
            <a:pPr algn="l" rtl="0"/>
            <a:r>
              <a:rPr lang="en-US" sz="1200" dirty="0" smtClean="0">
                <a:solidFill>
                  <a:srgbClr val="FFFF00"/>
                </a:solidFill>
              </a:rPr>
              <a:t>532/550 </a:t>
            </a:r>
            <a:r>
              <a:rPr lang="en-US" sz="1200" dirty="0" err="1" smtClean="0">
                <a:solidFill>
                  <a:srgbClr val="FFFF00"/>
                </a:solidFill>
              </a:rPr>
              <a:t>años</a:t>
            </a:r>
            <a:endParaRPr lang="en-US" sz="1200" dirty="0">
              <a:solidFill>
                <a:srgbClr val="FFFF00"/>
              </a:solidFill>
            </a:endParaRPr>
          </a:p>
        </p:txBody>
      </p:sp>
    </p:spTree>
    <p:extLst>
      <p:ext uri="{BB962C8B-B14F-4D97-AF65-F5344CB8AC3E}">
        <p14:creationId xmlns:p14="http://schemas.microsoft.com/office/powerpoint/2010/main" val="24835837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5926" y="1602124"/>
            <a:ext cx="7772400" cy="1225021"/>
          </a:xfrm>
        </p:spPr>
        <p:txBody>
          <a:bodyPr>
            <a:normAutofit/>
          </a:bodyPr>
          <a:lstStyle/>
          <a:p>
            <a:r>
              <a:rPr lang="en-US" sz="5400" b="1" dirty="0" err="1" smtClean="0">
                <a:solidFill>
                  <a:srgbClr val="0000CC"/>
                </a:solidFill>
              </a:rPr>
              <a:t>Estudio</a:t>
            </a:r>
            <a:r>
              <a:rPr lang="en-US" sz="5400" b="1" dirty="0" smtClean="0">
                <a:solidFill>
                  <a:srgbClr val="0000CC"/>
                </a:solidFill>
              </a:rPr>
              <a:t> de Daniel</a:t>
            </a:r>
            <a:endParaRPr lang="en-US" sz="5400" b="1" dirty="0">
              <a:solidFill>
                <a:srgbClr val="0000CC"/>
              </a:solidFill>
            </a:endParaRPr>
          </a:p>
        </p:txBody>
      </p:sp>
      <p:sp>
        <p:nvSpPr>
          <p:cNvPr id="3" name="Subtitle 2"/>
          <p:cNvSpPr>
            <a:spLocks noGrp="1"/>
          </p:cNvSpPr>
          <p:nvPr>
            <p:ph type="subTitle" idx="1"/>
          </p:nvPr>
        </p:nvSpPr>
        <p:spPr/>
        <p:txBody>
          <a:bodyPr/>
          <a:lstStyle/>
          <a:p>
            <a:r>
              <a:rPr lang="en-US" dirty="0" err="1" smtClean="0"/>
              <a:t>Lección</a:t>
            </a:r>
            <a:r>
              <a:rPr lang="en-US" dirty="0" smtClean="0"/>
              <a:t> </a:t>
            </a:r>
            <a:r>
              <a:rPr lang="en-US" dirty="0"/>
              <a:t>3 – </a:t>
            </a:r>
            <a:r>
              <a:rPr lang="en-US" dirty="0" err="1" smtClean="0"/>
              <a:t>Capítulo</a:t>
            </a:r>
            <a:r>
              <a:rPr lang="en-US" dirty="0" smtClean="0"/>
              <a:t> 2</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26" y="3"/>
            <a:ext cx="9144000" cy="1190625"/>
          </a:xfrm>
          <a:prstGeom prst="rect">
            <a:avLst/>
          </a:prstGeom>
        </p:spPr>
      </p:pic>
    </p:spTree>
    <p:extLst>
      <p:ext uri="{BB962C8B-B14F-4D97-AF65-F5344CB8AC3E}">
        <p14:creationId xmlns:p14="http://schemas.microsoft.com/office/powerpoint/2010/main" val="3004130409"/>
      </p:ext>
    </p:extLst>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9727" y="3257017"/>
            <a:ext cx="3731232" cy="2378214"/>
          </a:xfrm>
          <a:prstGeom prst="rect">
            <a:avLst/>
          </a:prstGeom>
        </p:spPr>
      </p:pic>
      <p:sp>
        <p:nvSpPr>
          <p:cNvPr id="2" name="TextBox 1"/>
          <p:cNvSpPr txBox="1"/>
          <p:nvPr/>
        </p:nvSpPr>
        <p:spPr>
          <a:xfrm>
            <a:off x="2011680" y="1318083"/>
            <a:ext cx="6856095" cy="2031325"/>
          </a:xfrm>
          <a:prstGeom prst="rect">
            <a:avLst/>
          </a:prstGeom>
          <a:noFill/>
        </p:spPr>
        <p:txBody>
          <a:bodyPr wrap="square" rtlCol="0">
            <a:spAutoFit/>
          </a:bodyPr>
          <a:lstStyle/>
          <a:p>
            <a:r>
              <a:rPr lang="en-US" b="1" dirty="0" smtClean="0"/>
              <a:t>Daniel 11:36-37 </a:t>
            </a:r>
            <a:r>
              <a:rPr lang="en-US" b="1" dirty="0"/>
              <a:t>(</a:t>
            </a:r>
            <a:r>
              <a:rPr lang="en-US" b="1" dirty="0" smtClean="0"/>
              <a:t>NBLA)</a:t>
            </a:r>
            <a:r>
              <a:rPr lang="en-US" dirty="0"/>
              <a:t/>
            </a:r>
            <a:br>
              <a:rPr lang="en-US" dirty="0"/>
            </a:br>
            <a:r>
              <a:rPr lang="en-US" baseline="30000" dirty="0" smtClean="0"/>
              <a:t>36</a:t>
            </a:r>
            <a:r>
              <a:rPr lang="es-ES" dirty="0" smtClean="0"/>
              <a:t>El </a:t>
            </a:r>
            <a:r>
              <a:rPr lang="es-ES" dirty="0"/>
              <a:t>rey hará lo que le plazca, se enaltecerá y se engrandecerá </a:t>
            </a:r>
            <a:r>
              <a:rPr lang="es-ES" b="1" u="sng" dirty="0"/>
              <a:t>sobre todo dios, y contra el Dios de los dioses dirá cosas horrendas</a:t>
            </a:r>
            <a:r>
              <a:rPr lang="es-ES" dirty="0"/>
              <a:t>. Él prosperará hasta que se haya acabado la indignación, porque lo que está decretado se cumplirá. </a:t>
            </a:r>
            <a:r>
              <a:rPr lang="es-ES" dirty="0" smtClean="0"/>
              <a:t>37</a:t>
            </a:r>
            <a:r>
              <a:rPr lang="es-ES" dirty="0"/>
              <a:t>  No le importarán los dioses de sus padres ni el favorito de las mujeres, </a:t>
            </a:r>
            <a:r>
              <a:rPr lang="es-ES" b="1" u="sng" dirty="0"/>
              <a:t>tampoco le importará ningún otro dios, porque él se ensalzará sobre todos ellos. </a:t>
            </a:r>
            <a:endParaRPr lang="en-US" b="1" u="sng" dirty="0" smtClean="0"/>
          </a:p>
        </p:txBody>
      </p:sp>
      <p:sp>
        <p:nvSpPr>
          <p:cNvPr id="5" name="Title 4"/>
          <p:cNvSpPr>
            <a:spLocks noGrp="1"/>
          </p:cNvSpPr>
          <p:nvPr>
            <p:ph type="title"/>
          </p:nvPr>
        </p:nvSpPr>
        <p:spPr/>
        <p:txBody>
          <a:bodyPr/>
          <a:lstStyle/>
          <a:p>
            <a:pPr rtl="0"/>
            <a:r>
              <a:rPr lang="en-US" i="1" dirty="0"/>
              <a:t>Rey </a:t>
            </a:r>
            <a:r>
              <a:rPr lang="en-US" i="1" dirty="0" err="1" smtClean="0"/>
              <a:t>obstinado</a:t>
            </a:r>
            <a:r>
              <a:rPr lang="en-US" i="1" dirty="0" smtClean="0"/>
              <a:t>/</a:t>
            </a:r>
            <a:r>
              <a:rPr lang="en-US" i="1" dirty="0" err="1" smtClean="0"/>
              <a:t>Imperio</a:t>
            </a:r>
            <a:r>
              <a:rPr lang="en-US" i="1" dirty="0" smtClean="0"/>
              <a:t> </a:t>
            </a:r>
            <a:r>
              <a:rPr lang="en-US" i="1" dirty="0" err="1" smtClean="0"/>
              <a:t>romano</a:t>
            </a:r>
            <a:endParaRPr lang="en-US" dirty="0"/>
          </a:p>
        </p:txBody>
      </p:sp>
      <p:sp>
        <p:nvSpPr>
          <p:cNvPr id="6" name="TextBox 5"/>
          <p:cNvSpPr txBox="1"/>
          <p:nvPr/>
        </p:nvSpPr>
        <p:spPr>
          <a:xfrm>
            <a:off x="5321584" y="3349408"/>
            <a:ext cx="1836752" cy="1938992"/>
          </a:xfrm>
          <a:prstGeom prst="rect">
            <a:avLst/>
          </a:prstGeom>
          <a:noFill/>
        </p:spPr>
        <p:txBody>
          <a:bodyPr wrap="square" rtlCol="0">
            <a:spAutoFit/>
          </a:bodyPr>
          <a:lstStyle/>
          <a:p>
            <a:pPr algn="l" rtl="0"/>
            <a:r>
              <a:rPr lang="en-US" sz="1200" dirty="0"/>
              <a:t>Antíoco IV fue el primero en usar el epíteto "Dios" en sus monedas, y al agregar "manifiesto" ("Epífanes") reforzó el reclamo de identificación con la deidad. </a:t>
            </a:r>
            <a:r>
              <a:rPr lang="en-US" sz="1200" dirty="0" smtClean="0"/>
              <a:t>“El que </a:t>
            </a:r>
            <a:r>
              <a:rPr lang="en-US" sz="1200" dirty="0" err="1" smtClean="0"/>
              <a:t>trae</a:t>
            </a:r>
            <a:r>
              <a:rPr lang="en-US" sz="1200" dirty="0" smtClean="0"/>
              <a:t> </a:t>
            </a:r>
            <a:r>
              <a:rPr lang="en-US" sz="1200" dirty="0" err="1" smtClean="0"/>
              <a:t>victoria</a:t>
            </a:r>
            <a:r>
              <a:rPr lang="en-US" sz="1200" dirty="0" smtClean="0"/>
              <a:t>" </a:t>
            </a:r>
            <a:r>
              <a:rPr lang="en-US" sz="1200" dirty="0"/>
              <a:t>fue uno de los epítetos utilizados para </a:t>
            </a:r>
            <a:r>
              <a:rPr lang="en-US" sz="1200" dirty="0" smtClean="0"/>
              <a:t>Zeus.</a:t>
            </a:r>
            <a:endParaRPr lang="en-US" sz="1200" dirty="0"/>
          </a:p>
        </p:txBody>
      </p:sp>
      <p:sp>
        <p:nvSpPr>
          <p:cNvPr id="8" name="TextBox 7"/>
          <p:cNvSpPr txBox="1"/>
          <p:nvPr/>
        </p:nvSpPr>
        <p:spPr>
          <a:xfrm>
            <a:off x="67752" y="1516291"/>
            <a:ext cx="1808756" cy="1938992"/>
          </a:xfrm>
          <a:prstGeom prst="rect">
            <a:avLst/>
          </a:prstGeom>
          <a:noFill/>
        </p:spPr>
        <p:txBody>
          <a:bodyPr wrap="square" rtlCol="0">
            <a:spAutoFit/>
          </a:bodyPr>
          <a:lstStyle/>
          <a:p>
            <a:pPr algn="l" rtl="0"/>
            <a:r>
              <a:rPr lang="en-US" sz="1200" dirty="0"/>
              <a:t>El culto al emperador era tanto un instrumento de propaganda de la política imperial como un medio para la transmisión de la cultura romana. La imagen del emperador da forma concreta a la idea abstracta del Imperio.</a:t>
            </a:r>
          </a:p>
        </p:txBody>
      </p:sp>
      <p:sp>
        <p:nvSpPr>
          <p:cNvPr id="9" name="Rectangle 8"/>
          <p:cNvSpPr/>
          <p:nvPr/>
        </p:nvSpPr>
        <p:spPr>
          <a:xfrm>
            <a:off x="4190337" y="3486514"/>
            <a:ext cx="1286297" cy="1200329"/>
          </a:xfrm>
          <a:prstGeom prst="rect">
            <a:avLst/>
          </a:prstGeom>
        </p:spPr>
        <p:txBody>
          <a:bodyPr wrap="square">
            <a:spAutoFit/>
          </a:bodyPr>
          <a:lstStyle/>
          <a:p>
            <a:pPr algn="l" rtl="0"/>
            <a:r>
              <a:rPr lang="en-US" sz="1200" dirty="0" err="1" smtClean="0"/>
              <a:t>Estatua</a:t>
            </a:r>
            <a:r>
              <a:rPr lang="en-US" sz="1200" dirty="0" smtClean="0"/>
              <a:t> </a:t>
            </a:r>
            <a:r>
              <a:rPr lang="en-US" sz="1200" dirty="0"/>
              <a:t>de </a:t>
            </a:r>
            <a:r>
              <a:rPr lang="en-US" sz="1200" dirty="0" smtClean="0"/>
              <a:t>Octavio Augusto, </a:t>
            </a:r>
            <a:r>
              <a:rPr lang="en-US" sz="1200" dirty="0"/>
              <a:t>el primer emperador de Roma</a:t>
            </a:r>
            <a:endParaRPr lang="en-US" sz="1200" dirty="0" smtClean="0"/>
          </a:p>
          <a:p>
            <a:pPr algn="l" rtl="0"/>
            <a:r>
              <a:rPr lang="en-US" sz="1200" dirty="0" smtClean="0"/>
              <a:t>(</a:t>
            </a:r>
            <a:r>
              <a:rPr lang="en-US" sz="1200" dirty="0"/>
              <a:t>27 </a:t>
            </a:r>
            <a:r>
              <a:rPr lang="en-US" sz="1200" dirty="0" err="1" smtClean="0"/>
              <a:t>aC</a:t>
            </a:r>
            <a:r>
              <a:rPr lang="en-US" sz="1200" dirty="0" smtClean="0"/>
              <a:t> </a:t>
            </a:r>
            <a:r>
              <a:rPr lang="en-US" sz="1200" dirty="0"/>
              <a:t>- 14 </a:t>
            </a:r>
            <a:r>
              <a:rPr lang="en-US" sz="1200" dirty="0" err="1" smtClean="0"/>
              <a:t>dC</a:t>
            </a:r>
            <a:r>
              <a:rPr lang="en-US" sz="1200" dirty="0" smtClean="0"/>
              <a:t>).</a:t>
            </a:r>
            <a:endParaRPr lang="en-US" sz="1200" dirty="0"/>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52" y="3464340"/>
            <a:ext cx="2478701" cy="2250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46453" y="3472742"/>
            <a:ext cx="1643884" cy="2242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0012229"/>
      </p:ext>
    </p:extLst>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6198" y="3984639"/>
            <a:ext cx="4001577"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pPr rtl="0"/>
            <a:r>
              <a:rPr lang="en-US" dirty="0" smtClean="0"/>
              <a:t>dios de las fortalezas</a:t>
            </a:r>
            <a:endParaRPr lang="en-US" dirty="0"/>
          </a:p>
        </p:txBody>
      </p:sp>
      <p:sp>
        <p:nvSpPr>
          <p:cNvPr id="3" name="TextBox 2"/>
          <p:cNvSpPr txBox="1"/>
          <p:nvPr/>
        </p:nvSpPr>
        <p:spPr>
          <a:xfrm>
            <a:off x="946205" y="1383527"/>
            <a:ext cx="7680960" cy="1569660"/>
          </a:xfrm>
          <a:prstGeom prst="rect">
            <a:avLst/>
          </a:prstGeom>
          <a:noFill/>
        </p:spPr>
        <p:txBody>
          <a:bodyPr wrap="square" rtlCol="0">
            <a:spAutoFit/>
          </a:bodyPr>
          <a:lstStyle/>
          <a:p>
            <a:r>
              <a:rPr lang="en-US" sz="1600" b="1" dirty="0" smtClean="0"/>
              <a:t>Daniel 11:38-39 </a:t>
            </a:r>
            <a:r>
              <a:rPr lang="en-US" sz="1600" b="1" dirty="0"/>
              <a:t>(</a:t>
            </a:r>
            <a:r>
              <a:rPr lang="en-US" sz="1600" b="1" dirty="0" smtClean="0"/>
              <a:t>NBLA)</a:t>
            </a:r>
            <a:r>
              <a:rPr lang="en-US" sz="1600" dirty="0"/>
              <a:t/>
            </a:r>
            <a:br>
              <a:rPr lang="en-US" sz="1600" dirty="0"/>
            </a:br>
            <a:r>
              <a:rPr lang="en-US" sz="1600" u="sng" baseline="30000" dirty="0" smtClean="0"/>
              <a:t>38</a:t>
            </a:r>
            <a:r>
              <a:rPr lang="es-ES" sz="1600" u="sng" dirty="0" smtClean="0"/>
              <a:t>En </a:t>
            </a:r>
            <a:r>
              <a:rPr lang="es-ES" sz="1600" u="sng" dirty="0"/>
              <a:t>su lugar honrará al dios de las fortalezas</a:t>
            </a:r>
            <a:r>
              <a:rPr lang="es-ES" sz="1600" dirty="0"/>
              <a:t>, un dios a quien sus padres no conocieron; lo honrará con oro y plata, piedras preciosas y cosas de gran valor. </a:t>
            </a:r>
          </a:p>
          <a:p>
            <a:r>
              <a:rPr lang="es-ES" sz="1600" dirty="0" smtClean="0"/>
              <a:t>39</a:t>
            </a:r>
            <a:r>
              <a:rPr lang="es-ES" sz="1600" dirty="0"/>
              <a:t>  Actuará contra la más fuerte de las fortalezas con la ayuda de un dios extranjero. A los que lo reconozcan colmará de honores, los hará gobernar sobre muchos y repartirá la tierra por un precio. </a:t>
            </a:r>
            <a:endParaRPr lang="en-US" sz="1600" dirty="0"/>
          </a:p>
        </p:txBody>
      </p:sp>
      <p:sp>
        <p:nvSpPr>
          <p:cNvPr id="4" name="TextBox 3"/>
          <p:cNvSpPr txBox="1"/>
          <p:nvPr/>
        </p:nvSpPr>
        <p:spPr>
          <a:xfrm>
            <a:off x="4707172" y="2953187"/>
            <a:ext cx="4301656" cy="923330"/>
          </a:xfrm>
          <a:prstGeom prst="rect">
            <a:avLst/>
          </a:prstGeom>
          <a:noFill/>
        </p:spPr>
        <p:txBody>
          <a:bodyPr wrap="square" rtlCol="0">
            <a:spAutoFit/>
          </a:bodyPr>
          <a:lstStyle/>
          <a:p>
            <a:pPr algn="l" rtl="0"/>
            <a:r>
              <a:rPr lang="en-US" dirty="0"/>
              <a:t>Este puede ser Zeus adorado </a:t>
            </a:r>
            <a:r>
              <a:rPr lang="en-US" dirty="0" err="1"/>
              <a:t>como</a:t>
            </a:r>
            <a:r>
              <a:rPr lang="en-US" dirty="0"/>
              <a:t> </a:t>
            </a:r>
            <a:r>
              <a:rPr lang="en-US" dirty="0" smtClean="0"/>
              <a:t>Baal </a:t>
            </a:r>
            <a:r>
              <a:rPr lang="en-US" dirty="0" err="1" smtClean="0"/>
              <a:t>Shamem</a:t>
            </a:r>
            <a:r>
              <a:rPr lang="en-US" dirty="0" smtClean="0"/>
              <a:t> </a:t>
            </a:r>
            <a:r>
              <a:rPr lang="en-US" dirty="0" err="1" smtClean="0"/>
              <a:t>por</a:t>
            </a:r>
            <a:r>
              <a:rPr lang="en-US" dirty="0" smtClean="0"/>
              <a:t> </a:t>
            </a:r>
            <a:r>
              <a:rPr lang="en-US" dirty="0"/>
              <a:t>las tropas sirias </a:t>
            </a:r>
            <a:r>
              <a:rPr lang="en-US" dirty="0" err="1"/>
              <a:t>en</a:t>
            </a:r>
            <a:r>
              <a:rPr lang="en-US" dirty="0"/>
              <a:t> </a:t>
            </a:r>
            <a:r>
              <a:rPr lang="en-US" dirty="0" smtClean="0"/>
              <a:t>el </a:t>
            </a:r>
            <a:r>
              <a:rPr lang="en-US" u="sng" dirty="0" err="1" smtClean="0"/>
              <a:t>Acra</a:t>
            </a:r>
            <a:r>
              <a:rPr lang="en-US" u="sng" dirty="0" smtClean="0"/>
              <a:t> </a:t>
            </a:r>
            <a:r>
              <a:rPr lang="en-US" dirty="0" err="1" smtClean="0"/>
              <a:t>en</a:t>
            </a:r>
            <a:r>
              <a:rPr lang="en-US" dirty="0" smtClean="0"/>
              <a:t> </a:t>
            </a:r>
            <a:r>
              <a:rPr lang="en-US" dirty="0"/>
              <a:t>Jerusalén</a:t>
            </a:r>
            <a:r>
              <a:rPr lang="en-US" dirty="0" smtClean="0"/>
              <a:t>.</a:t>
            </a:r>
            <a:endParaRPr lang="en-US" dirty="0"/>
          </a:p>
        </p:txBody>
      </p:sp>
      <p:cxnSp>
        <p:nvCxnSpPr>
          <p:cNvPr id="6" name="Straight Arrow Connector 5"/>
          <p:cNvCxnSpPr/>
          <p:nvPr/>
        </p:nvCxnSpPr>
        <p:spPr>
          <a:xfrm flipH="1">
            <a:off x="8150087" y="3586038"/>
            <a:ext cx="230589" cy="110821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90844" y="5186572"/>
            <a:ext cx="2696123" cy="369332"/>
          </a:xfrm>
          <a:prstGeom prst="rect">
            <a:avLst/>
          </a:prstGeom>
        </p:spPr>
        <p:txBody>
          <a:bodyPr wrap="none">
            <a:spAutoFit/>
          </a:bodyPr>
          <a:lstStyle/>
          <a:p>
            <a:pPr algn="l" rtl="0"/>
            <a:r>
              <a:rPr lang="en-US" dirty="0" err="1">
                <a:solidFill>
                  <a:prstClr val="black"/>
                </a:solidFill>
              </a:rPr>
              <a:t>Herodes</a:t>
            </a:r>
            <a:r>
              <a:rPr lang="en-US" dirty="0">
                <a:solidFill>
                  <a:prstClr val="black"/>
                </a:solidFill>
              </a:rPr>
              <a:t> </a:t>
            </a:r>
            <a:r>
              <a:rPr lang="en-US" dirty="0" smtClean="0">
                <a:solidFill>
                  <a:prstClr val="black"/>
                </a:solidFill>
              </a:rPr>
              <a:t>el Grande 37-4 aC</a:t>
            </a:r>
            <a:endParaRPr lang="en-US" dirty="0">
              <a:solidFill>
                <a:prstClr val="black"/>
              </a:solidFill>
            </a:endParaRP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76" y="3102862"/>
            <a:ext cx="3278091" cy="2074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7481" y="2965370"/>
            <a:ext cx="2353752" cy="1519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2987" y="3725259"/>
            <a:ext cx="1723698" cy="1883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8681148"/>
      </p:ext>
    </p:extLst>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7384" y="6051053"/>
            <a:ext cx="7967023" cy="1200329"/>
          </a:xfrm>
          <a:prstGeom prst="rect">
            <a:avLst/>
          </a:prstGeom>
          <a:noFill/>
        </p:spPr>
        <p:txBody>
          <a:bodyPr wrap="square" rtlCol="0">
            <a:spAutoFit/>
          </a:bodyPr>
          <a:lstStyle/>
          <a:p>
            <a:pPr algn="l" rtl="0"/>
            <a:r>
              <a:rPr lang="en-US" b="1" i="1" dirty="0" smtClean="0">
                <a:solidFill>
                  <a:prstClr val="black"/>
                </a:solidFill>
              </a:rPr>
              <a:t>Vs 44 31 aC</a:t>
            </a:r>
          </a:p>
          <a:p>
            <a:pPr algn="l" rtl="0"/>
            <a:r>
              <a:rPr lang="en-US" b="1" dirty="0">
                <a:solidFill>
                  <a:prstClr val="black"/>
                </a:solidFill>
              </a:rPr>
              <a:t>Pero las noticias del este y del norte lo alarmarán, y saldrá con gran furor para destruir y dar a muchos a la destrucción.</a:t>
            </a:r>
            <a:r>
              <a:rPr lang="en-US" dirty="0">
                <a:solidFill>
                  <a:prstClr val="black"/>
                </a:solidFill>
              </a:rPr>
              <a:t> </a:t>
            </a:r>
            <a:endParaRPr lang="en-US" dirty="0" smtClean="0">
              <a:solidFill>
                <a:prstClr val="black"/>
              </a:solidFill>
            </a:endParaRPr>
          </a:p>
          <a:p>
            <a:pPr algn="l" rtl="0"/>
            <a:r>
              <a:rPr lang="en-US" dirty="0" smtClean="0">
                <a:solidFill>
                  <a:prstClr val="black"/>
                </a:solidFill>
              </a:rPr>
              <a:t>–</a:t>
            </a:r>
            <a:r>
              <a:rPr lang="en-US" dirty="0">
                <a:solidFill>
                  <a:prstClr val="black"/>
                </a:solidFill>
              </a:rPr>
              <a:t>Partos=Este &amp;</a:t>
            </a:r>
            <a:r>
              <a:rPr lang="en-US" dirty="0" err="1">
                <a:solidFill>
                  <a:prstClr val="black"/>
                </a:solidFill>
              </a:rPr>
              <a:t>galos</a:t>
            </a:r>
            <a:r>
              <a:rPr lang="en-US" dirty="0">
                <a:solidFill>
                  <a:prstClr val="black"/>
                </a:solidFill>
              </a:rPr>
              <a:t> </a:t>
            </a:r>
            <a:r>
              <a:rPr lang="en-US" dirty="0" smtClean="0">
                <a:solidFill>
                  <a:prstClr val="black"/>
                </a:solidFill>
              </a:rPr>
              <a:t>= Norte</a:t>
            </a:r>
            <a:endParaRPr lang="en-US" dirty="0">
              <a:solidFill>
                <a:prstClr val="black"/>
              </a:solidFill>
            </a:endParaRPr>
          </a:p>
        </p:txBody>
      </p:sp>
      <p:sp>
        <p:nvSpPr>
          <p:cNvPr id="5" name="Title 4"/>
          <p:cNvSpPr>
            <a:spLocks noGrp="1"/>
          </p:cNvSpPr>
          <p:nvPr>
            <p:ph type="title"/>
          </p:nvPr>
        </p:nvSpPr>
        <p:spPr/>
        <p:txBody>
          <a:bodyPr/>
          <a:lstStyle/>
          <a:p>
            <a:r>
              <a:rPr lang="en-US" i="1" dirty="0"/>
              <a:t>Rey </a:t>
            </a:r>
            <a:r>
              <a:rPr lang="en-US" i="1" dirty="0" err="1"/>
              <a:t>obstinado</a:t>
            </a:r>
            <a:r>
              <a:rPr lang="en-US" i="1" dirty="0"/>
              <a:t>/</a:t>
            </a:r>
            <a:r>
              <a:rPr lang="en-US" i="1" dirty="0" err="1"/>
              <a:t>Imperio</a:t>
            </a:r>
            <a:r>
              <a:rPr lang="en-US" i="1" dirty="0"/>
              <a:t> </a:t>
            </a:r>
            <a:r>
              <a:rPr lang="en-US" i="1" dirty="0" err="1"/>
              <a:t>romano</a:t>
            </a:r>
            <a:endParaRPr lang="en-US" dirty="0"/>
          </a:p>
        </p:txBody>
      </p:sp>
      <p:sp>
        <p:nvSpPr>
          <p:cNvPr id="4" name="TextBox 3"/>
          <p:cNvSpPr txBox="1"/>
          <p:nvPr/>
        </p:nvSpPr>
        <p:spPr>
          <a:xfrm>
            <a:off x="302152" y="1473380"/>
            <a:ext cx="5057028" cy="3293209"/>
          </a:xfrm>
          <a:prstGeom prst="rect">
            <a:avLst/>
          </a:prstGeom>
          <a:noFill/>
        </p:spPr>
        <p:txBody>
          <a:bodyPr wrap="square" rtlCol="0">
            <a:spAutoFit/>
          </a:bodyPr>
          <a:lstStyle/>
          <a:p>
            <a:r>
              <a:rPr lang="en-US" sz="1600" b="1" dirty="0" smtClean="0"/>
              <a:t>Daniel 11:40-43 </a:t>
            </a:r>
            <a:r>
              <a:rPr lang="en-US" sz="1600" b="1" dirty="0"/>
              <a:t>(</a:t>
            </a:r>
            <a:r>
              <a:rPr lang="en-US" sz="1600" b="1" dirty="0" smtClean="0"/>
              <a:t>NBLA)</a:t>
            </a:r>
            <a:r>
              <a:rPr lang="en-US" sz="1600" dirty="0"/>
              <a:t/>
            </a:r>
            <a:br>
              <a:rPr lang="en-US" sz="1600" dirty="0"/>
            </a:br>
            <a:r>
              <a:rPr lang="en-US" sz="1600" baseline="30000" dirty="0" smtClean="0"/>
              <a:t>40</a:t>
            </a:r>
            <a:r>
              <a:rPr lang="en-US" sz="1600" dirty="0" smtClean="0"/>
              <a:t>“</a:t>
            </a:r>
            <a:r>
              <a:rPr lang="es-ES" sz="1600" dirty="0" smtClean="0"/>
              <a:t>Y </a:t>
            </a:r>
            <a:r>
              <a:rPr lang="es-ES" sz="1600" dirty="0"/>
              <a:t>al tiempo del fin, el rey del sur se enfrentará con él, y el rey del norte lo atacará con carros, jinetes y con numerosas naves. Entrará en sus tierras, las invadirá y pasará. </a:t>
            </a:r>
          </a:p>
          <a:p>
            <a:r>
              <a:rPr lang="es-ES" sz="1600" dirty="0" smtClean="0"/>
              <a:t>41</a:t>
            </a:r>
            <a:r>
              <a:rPr lang="es-ES" sz="1600" dirty="0"/>
              <a:t>  También entrará a la Tierra Hermosa, y muchos países caerán. Pero estos serán librados de su mano: </a:t>
            </a:r>
            <a:r>
              <a:rPr lang="es-ES" sz="1600" dirty="0" err="1"/>
              <a:t>Edom</a:t>
            </a:r>
            <a:r>
              <a:rPr lang="es-ES" sz="1600" dirty="0"/>
              <a:t>, </a:t>
            </a:r>
            <a:r>
              <a:rPr lang="es-ES" sz="1600" dirty="0" err="1"/>
              <a:t>Moab</a:t>
            </a:r>
            <a:r>
              <a:rPr lang="es-ES" sz="1600" dirty="0"/>
              <a:t> y lo más selecto de los amonitas. </a:t>
            </a:r>
          </a:p>
          <a:p>
            <a:r>
              <a:rPr lang="es-ES" sz="1600" dirty="0" smtClean="0"/>
              <a:t>42</a:t>
            </a:r>
            <a:r>
              <a:rPr lang="es-ES" sz="1600" dirty="0"/>
              <a:t>  »Y extenderá su mano contra otros países, y la tierra de Egipto no escapará. </a:t>
            </a:r>
          </a:p>
          <a:p>
            <a:r>
              <a:rPr lang="es-ES" sz="1600" dirty="0" smtClean="0"/>
              <a:t>43</a:t>
            </a:r>
            <a:r>
              <a:rPr lang="es-ES" sz="1600" dirty="0"/>
              <a:t>  Se apoderará de los tesoros ocultos de oro y plata y de todas las cosas preciosas de Egipto. Libios y etíopes seguirán sus pasos. </a:t>
            </a:r>
            <a:endParaRPr lang="en-US" sz="1600" dirty="0">
              <a:solidFill>
                <a:prstClr val="black"/>
              </a:solidFill>
            </a:endParaRPr>
          </a:p>
        </p:txBody>
      </p:sp>
      <p:sp>
        <p:nvSpPr>
          <p:cNvPr id="3" name="TextBox 2"/>
          <p:cNvSpPr txBox="1"/>
          <p:nvPr/>
        </p:nvSpPr>
        <p:spPr>
          <a:xfrm>
            <a:off x="6814267" y="1306403"/>
            <a:ext cx="2180727" cy="4401205"/>
          </a:xfrm>
          <a:prstGeom prst="rect">
            <a:avLst/>
          </a:prstGeom>
          <a:noFill/>
        </p:spPr>
        <p:txBody>
          <a:bodyPr wrap="square" rtlCol="0">
            <a:spAutoFit/>
          </a:bodyPr>
          <a:lstStyle/>
          <a:p>
            <a:pPr algn="l" rtl="0"/>
            <a:r>
              <a:rPr lang="en-US" sz="1400" dirty="0"/>
              <a:t>Los versículos finales de este capítulo han dejado perplejos a los comentaristas a lo largo de los siglos. Parecen continuar la historia de Antíoco IV y relatar su caída y muerte, pero lo que dicen no corresponde a lo que se sabe de sus últimos años. </a:t>
            </a:r>
            <a:r>
              <a:rPr lang="en-US" sz="1400" dirty="0" smtClean="0"/>
              <a:t>Los </a:t>
            </a:r>
            <a:r>
              <a:rPr lang="en-US" sz="1400" dirty="0" err="1" smtClean="0"/>
              <a:t>relatos</a:t>
            </a:r>
            <a:r>
              <a:rPr lang="en-US" sz="1400" dirty="0" smtClean="0"/>
              <a:t> que </a:t>
            </a:r>
            <a:r>
              <a:rPr lang="en-US" sz="1400" dirty="0" err="1" smtClean="0"/>
              <a:t>nosotros</a:t>
            </a:r>
            <a:r>
              <a:rPr lang="en-US" sz="1400" dirty="0" smtClean="0"/>
              <a:t> </a:t>
            </a:r>
            <a:r>
              <a:rPr lang="en-US" sz="1400" dirty="0" err="1" smtClean="0"/>
              <a:t>tenemos</a:t>
            </a:r>
            <a:r>
              <a:rPr lang="en-US" sz="1400" dirty="0" smtClean="0"/>
              <a:t> </a:t>
            </a:r>
            <a:r>
              <a:rPr lang="en-US" sz="1400" dirty="0"/>
              <a:t>de su campaña final y muerte difieren entre ellos, pero están de acuerdo en que Antíoco se embarcó en una campaña en Persia, fracasó en un intento de robar un templo y murió </a:t>
            </a:r>
            <a:r>
              <a:rPr lang="en-US" sz="1400" dirty="0" err="1"/>
              <a:t>prematuramente</a:t>
            </a:r>
            <a:r>
              <a:rPr lang="en-US" sz="1400" dirty="0" smtClean="0"/>
              <a:t>.</a:t>
            </a:r>
            <a:endParaRPr lang="en-US" sz="1400" dirty="0"/>
          </a:p>
        </p:txBody>
      </p:sp>
      <p:sp>
        <p:nvSpPr>
          <p:cNvPr id="6" name="TextBox 5"/>
          <p:cNvSpPr txBox="1"/>
          <p:nvPr/>
        </p:nvSpPr>
        <p:spPr>
          <a:xfrm>
            <a:off x="5295569" y="2560320"/>
            <a:ext cx="1316774" cy="954107"/>
          </a:xfrm>
          <a:prstGeom prst="rect">
            <a:avLst/>
          </a:prstGeom>
          <a:noFill/>
        </p:spPr>
        <p:txBody>
          <a:bodyPr wrap="square" rtlCol="0">
            <a:spAutoFit/>
          </a:bodyPr>
          <a:lstStyle/>
          <a:p>
            <a:pPr algn="l" rtl="0"/>
            <a:r>
              <a:rPr lang="en-US" sz="1400" dirty="0">
                <a:solidFill>
                  <a:srgbClr val="0000CC"/>
                </a:solidFill>
              </a:rPr>
              <a:t>Cleopatra y Marc Anthony derrotados por Augusto</a:t>
            </a:r>
          </a:p>
        </p:txBody>
      </p:sp>
      <p:sp>
        <p:nvSpPr>
          <p:cNvPr id="7" name="Rectangle 6"/>
          <p:cNvSpPr/>
          <p:nvPr/>
        </p:nvSpPr>
        <p:spPr>
          <a:xfrm>
            <a:off x="1347317" y="5797696"/>
            <a:ext cx="3284745" cy="369332"/>
          </a:xfrm>
          <a:prstGeom prst="rect">
            <a:avLst/>
          </a:prstGeom>
        </p:spPr>
        <p:txBody>
          <a:bodyPr wrap="none">
            <a:spAutoFit/>
          </a:bodyPr>
          <a:lstStyle/>
          <a:p>
            <a:pPr algn="l" rtl="0"/>
            <a:r>
              <a:rPr lang="en-US" dirty="0">
                <a:solidFill>
                  <a:prstClr val="black"/>
                </a:solidFill>
              </a:rPr>
              <a:t>– Partos=Este &amp;</a:t>
            </a:r>
            <a:r>
              <a:rPr lang="en-US" dirty="0" err="1">
                <a:solidFill>
                  <a:prstClr val="black"/>
                </a:solidFill>
              </a:rPr>
              <a:t>galos</a:t>
            </a:r>
            <a:r>
              <a:rPr lang="en-US" dirty="0">
                <a:solidFill>
                  <a:prstClr val="black"/>
                </a:solidFill>
              </a:rPr>
              <a:t>= Norte</a:t>
            </a:r>
          </a:p>
        </p:txBody>
      </p:sp>
    </p:spTree>
    <p:extLst>
      <p:ext uri="{BB962C8B-B14F-4D97-AF65-F5344CB8AC3E}">
        <p14:creationId xmlns:p14="http://schemas.microsoft.com/office/powerpoint/2010/main" val="3441574345"/>
      </p:ext>
    </p:extLst>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900752" y="1433015"/>
            <a:ext cx="7967023" cy="1477328"/>
          </a:xfrm>
          <a:prstGeom prst="rect">
            <a:avLst/>
          </a:prstGeom>
          <a:noFill/>
        </p:spPr>
        <p:txBody>
          <a:bodyPr wrap="square" rtlCol="0">
            <a:spAutoFit/>
          </a:bodyPr>
          <a:lstStyle/>
          <a:p>
            <a:pPr algn="l" rtl="0"/>
            <a:r>
              <a:rPr lang="en-US" b="1" i="1" dirty="0" err="1" smtClean="0">
                <a:solidFill>
                  <a:prstClr val="black"/>
                </a:solidFill>
              </a:rPr>
              <a:t>Vv</a:t>
            </a:r>
            <a:r>
              <a:rPr lang="en-US" b="1" i="1" dirty="0" smtClean="0">
                <a:solidFill>
                  <a:prstClr val="black"/>
                </a:solidFill>
              </a:rPr>
              <a:t> 36-39 37 aC a 4 dC</a:t>
            </a:r>
          </a:p>
          <a:p>
            <a:r>
              <a:rPr lang="es-ES" b="1" i="1" dirty="0">
                <a:solidFill>
                  <a:prstClr val="black"/>
                </a:solidFill>
              </a:rPr>
              <a:t>En su lugar honrará al dios de las fortalezas, un dios a quien sus padres no conocieron; lo honrará con oro y plata, piedras preciosas y cosas de gran valor</a:t>
            </a:r>
            <a:r>
              <a:rPr lang="es-ES" b="1" i="1" dirty="0" smtClean="0">
                <a:solidFill>
                  <a:prstClr val="black"/>
                </a:solidFill>
              </a:rPr>
              <a:t>.</a:t>
            </a:r>
            <a:r>
              <a:rPr lang="en-US" b="1" i="1" dirty="0" smtClean="0">
                <a:solidFill>
                  <a:prstClr val="black"/>
                </a:solidFill>
              </a:rPr>
              <a:t> </a:t>
            </a:r>
            <a:r>
              <a:rPr lang="en-US" dirty="0" smtClean="0">
                <a:solidFill>
                  <a:prstClr val="black"/>
                </a:solidFill>
              </a:rPr>
              <a:t>– </a:t>
            </a:r>
            <a:r>
              <a:rPr lang="en-US" dirty="0" err="1">
                <a:solidFill>
                  <a:prstClr val="black"/>
                </a:solidFill>
              </a:rPr>
              <a:t>Herodes</a:t>
            </a:r>
            <a:r>
              <a:rPr lang="en-US" dirty="0">
                <a:solidFill>
                  <a:prstClr val="black"/>
                </a:solidFill>
              </a:rPr>
              <a:t> </a:t>
            </a:r>
            <a:r>
              <a:rPr lang="en-US" dirty="0" smtClean="0">
                <a:solidFill>
                  <a:prstClr val="black"/>
                </a:solidFill>
              </a:rPr>
              <a:t>el Grande</a:t>
            </a:r>
          </a:p>
          <a:p>
            <a:pPr algn="l" rtl="0"/>
            <a:r>
              <a:rPr lang="en-US" dirty="0">
                <a:solidFill>
                  <a:prstClr val="black"/>
                </a:solidFill>
              </a:rPr>
              <a:t>O</a:t>
            </a:r>
            <a:r>
              <a:rPr lang="en-US" dirty="0" smtClean="0">
                <a:solidFill>
                  <a:prstClr val="black"/>
                </a:solidFill>
              </a:rPr>
              <a:t> </a:t>
            </a:r>
            <a:r>
              <a:rPr lang="en-US" dirty="0" err="1" smtClean="0">
                <a:solidFill>
                  <a:prstClr val="black"/>
                </a:solidFill>
              </a:rPr>
              <a:t>los</a:t>
            </a:r>
            <a:r>
              <a:rPr lang="en-US" dirty="0" smtClean="0">
                <a:solidFill>
                  <a:prstClr val="black"/>
                </a:solidFill>
              </a:rPr>
              <a:t> </a:t>
            </a:r>
            <a:r>
              <a:rPr lang="en-US" dirty="0" err="1" smtClean="0">
                <a:solidFill>
                  <a:prstClr val="black"/>
                </a:solidFill>
              </a:rPr>
              <a:t>romanos</a:t>
            </a:r>
            <a:endParaRPr lang="en-US" dirty="0">
              <a:solidFill>
                <a:prstClr val="black"/>
              </a:solidFill>
            </a:endParaRPr>
          </a:p>
        </p:txBody>
      </p:sp>
      <p:sp>
        <p:nvSpPr>
          <p:cNvPr id="5" name="Title 4"/>
          <p:cNvSpPr>
            <a:spLocks noGrp="1"/>
          </p:cNvSpPr>
          <p:nvPr>
            <p:ph type="title"/>
          </p:nvPr>
        </p:nvSpPr>
        <p:spPr/>
        <p:txBody>
          <a:bodyPr/>
          <a:lstStyle/>
          <a:p>
            <a:r>
              <a:rPr lang="en-US" i="1" dirty="0"/>
              <a:t>Rey </a:t>
            </a:r>
            <a:r>
              <a:rPr lang="en-US" i="1" dirty="0" err="1"/>
              <a:t>obstinado</a:t>
            </a:r>
            <a:r>
              <a:rPr lang="en-US" i="1" dirty="0"/>
              <a:t>/</a:t>
            </a:r>
            <a:r>
              <a:rPr lang="en-US" i="1" dirty="0" err="1"/>
              <a:t>Imperio</a:t>
            </a:r>
            <a:r>
              <a:rPr lang="en-US" i="1" dirty="0"/>
              <a:t> </a:t>
            </a:r>
            <a:r>
              <a:rPr lang="en-US" i="1" dirty="0" err="1"/>
              <a:t>romano</a:t>
            </a:r>
            <a:endParaRPr lang="en-US" dirty="0"/>
          </a:p>
        </p:txBody>
      </p:sp>
      <p:sp>
        <p:nvSpPr>
          <p:cNvPr id="7" name="TextBox 6"/>
          <p:cNvSpPr txBox="1"/>
          <p:nvPr/>
        </p:nvSpPr>
        <p:spPr>
          <a:xfrm>
            <a:off x="900751" y="2910343"/>
            <a:ext cx="7967023" cy="923330"/>
          </a:xfrm>
          <a:prstGeom prst="rect">
            <a:avLst/>
          </a:prstGeom>
          <a:noFill/>
        </p:spPr>
        <p:txBody>
          <a:bodyPr wrap="square" rtlCol="0">
            <a:spAutoFit/>
          </a:bodyPr>
          <a:lstStyle/>
          <a:p>
            <a:pPr algn="l" rtl="0"/>
            <a:r>
              <a:rPr lang="en-US" b="1" i="1" dirty="0" err="1" smtClean="0">
                <a:solidFill>
                  <a:prstClr val="black"/>
                </a:solidFill>
              </a:rPr>
              <a:t>Vv</a:t>
            </a:r>
            <a:r>
              <a:rPr lang="en-US" b="1" i="1" dirty="0" smtClean="0">
                <a:solidFill>
                  <a:prstClr val="black"/>
                </a:solidFill>
              </a:rPr>
              <a:t> 40-43 31 aC</a:t>
            </a:r>
          </a:p>
          <a:p>
            <a:r>
              <a:rPr lang="es-ES" b="1" dirty="0">
                <a:solidFill>
                  <a:prstClr val="black"/>
                </a:solidFill>
              </a:rPr>
              <a:t>Y extenderá su mano contra otros países, y la tierra de Egipto no escapará. </a:t>
            </a:r>
            <a:r>
              <a:rPr lang="en-US" dirty="0" smtClean="0">
                <a:solidFill>
                  <a:prstClr val="black"/>
                </a:solidFill>
              </a:rPr>
              <a:t>– </a:t>
            </a:r>
            <a:r>
              <a:rPr lang="en-US" dirty="0">
                <a:solidFill>
                  <a:prstClr val="black"/>
                </a:solidFill>
              </a:rPr>
              <a:t>Cleopatra y Marc Anthony derrotados por Augusto</a:t>
            </a:r>
          </a:p>
        </p:txBody>
      </p:sp>
    </p:spTree>
    <p:extLst>
      <p:ext uri="{BB962C8B-B14F-4D97-AF65-F5344CB8AC3E}">
        <p14:creationId xmlns:p14="http://schemas.microsoft.com/office/powerpoint/2010/main" val="2941720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0752" y="1433015"/>
            <a:ext cx="7967023" cy="1200329"/>
          </a:xfrm>
          <a:prstGeom prst="rect">
            <a:avLst/>
          </a:prstGeom>
          <a:noFill/>
        </p:spPr>
        <p:txBody>
          <a:bodyPr wrap="square" rtlCol="0">
            <a:spAutoFit/>
          </a:bodyPr>
          <a:lstStyle/>
          <a:p>
            <a:pPr algn="l" rtl="0"/>
            <a:r>
              <a:rPr lang="en-US" b="1" i="1" dirty="0" smtClean="0">
                <a:solidFill>
                  <a:prstClr val="black"/>
                </a:solidFill>
              </a:rPr>
              <a:t>V 44 31 aC</a:t>
            </a:r>
          </a:p>
          <a:p>
            <a:r>
              <a:rPr lang="es-ES" b="1" dirty="0"/>
              <a:t>Pero rumores del oriente y del norte lo turbarán, y saldrá con gran furor para destruir y aniquilar a muchos</a:t>
            </a:r>
            <a:r>
              <a:rPr lang="es-ES" b="1" dirty="0" smtClean="0"/>
              <a:t>. </a:t>
            </a:r>
          </a:p>
          <a:p>
            <a:r>
              <a:rPr lang="en-US" dirty="0" smtClean="0"/>
              <a:t>–</a:t>
            </a:r>
            <a:r>
              <a:rPr lang="en-US" dirty="0" err="1" smtClean="0"/>
              <a:t>Partos</a:t>
            </a:r>
            <a:r>
              <a:rPr lang="en-US" dirty="0" smtClean="0"/>
              <a:t> = Este y </a:t>
            </a:r>
            <a:r>
              <a:rPr lang="en-US" dirty="0" err="1" smtClean="0"/>
              <a:t>galos</a:t>
            </a:r>
            <a:r>
              <a:rPr lang="en-US" dirty="0" smtClean="0"/>
              <a:t> = Norte</a:t>
            </a:r>
            <a:endParaRPr lang="en-US" dirty="0">
              <a:solidFill>
                <a:prstClr val="black"/>
              </a:solidFill>
            </a:endParaRPr>
          </a:p>
        </p:txBody>
      </p:sp>
      <p:sp>
        <p:nvSpPr>
          <p:cNvPr id="5" name="Title 4"/>
          <p:cNvSpPr>
            <a:spLocks noGrp="1"/>
          </p:cNvSpPr>
          <p:nvPr>
            <p:ph type="title"/>
          </p:nvPr>
        </p:nvSpPr>
        <p:spPr/>
        <p:txBody>
          <a:bodyPr/>
          <a:lstStyle/>
          <a:p>
            <a:r>
              <a:rPr lang="en-US" i="1" dirty="0"/>
              <a:t>Rey </a:t>
            </a:r>
            <a:r>
              <a:rPr lang="en-US" i="1" dirty="0" err="1"/>
              <a:t>obstinado</a:t>
            </a:r>
            <a:r>
              <a:rPr lang="en-US" i="1" dirty="0"/>
              <a:t>/</a:t>
            </a:r>
            <a:r>
              <a:rPr lang="en-US" i="1" dirty="0" err="1"/>
              <a:t>Imperio</a:t>
            </a:r>
            <a:r>
              <a:rPr lang="en-US" i="1" dirty="0"/>
              <a:t> </a:t>
            </a:r>
            <a:r>
              <a:rPr lang="en-US" i="1" dirty="0" err="1"/>
              <a:t>romano</a:t>
            </a:r>
            <a:endParaRPr lang="en-US" dirty="0"/>
          </a:p>
        </p:txBody>
      </p:sp>
      <p:sp>
        <p:nvSpPr>
          <p:cNvPr id="4" name="TextBox 3"/>
          <p:cNvSpPr txBox="1"/>
          <p:nvPr/>
        </p:nvSpPr>
        <p:spPr>
          <a:xfrm>
            <a:off x="900751" y="3467695"/>
            <a:ext cx="7967023" cy="1477328"/>
          </a:xfrm>
          <a:prstGeom prst="rect">
            <a:avLst/>
          </a:prstGeom>
          <a:noFill/>
        </p:spPr>
        <p:txBody>
          <a:bodyPr wrap="square" rtlCol="0">
            <a:spAutoFit/>
          </a:bodyPr>
          <a:lstStyle/>
          <a:p>
            <a:pPr algn="l" rtl="0"/>
            <a:r>
              <a:rPr lang="en-US" b="1" i="1" dirty="0" smtClean="0">
                <a:solidFill>
                  <a:prstClr val="black"/>
                </a:solidFill>
              </a:rPr>
              <a:t>V 45 14 </a:t>
            </a:r>
            <a:r>
              <a:rPr lang="en-US" b="1" i="1" dirty="0" err="1" smtClean="0">
                <a:solidFill>
                  <a:prstClr val="black"/>
                </a:solidFill>
              </a:rPr>
              <a:t>dC</a:t>
            </a:r>
            <a:endParaRPr lang="en-US" b="1" i="1" dirty="0" smtClean="0">
              <a:solidFill>
                <a:prstClr val="black"/>
              </a:solidFill>
            </a:endParaRPr>
          </a:p>
          <a:p>
            <a:r>
              <a:rPr lang="es-ES" b="1" dirty="0"/>
              <a:t>Y plantará las tiendas de su pabellón entre los mares y el monte glorioso y santo. Pero llegará a su fin y no habrá quien lo ayude. </a:t>
            </a:r>
            <a:endParaRPr lang="es-ES" b="1" dirty="0" smtClean="0"/>
          </a:p>
          <a:p>
            <a:r>
              <a:rPr lang="en-US" dirty="0" smtClean="0"/>
              <a:t>– </a:t>
            </a:r>
            <a:r>
              <a:rPr lang="en-US" dirty="0" err="1" smtClean="0"/>
              <a:t>muerte</a:t>
            </a:r>
            <a:r>
              <a:rPr lang="en-US" dirty="0" smtClean="0"/>
              <a:t> de Augusto</a:t>
            </a:r>
          </a:p>
          <a:p>
            <a:pPr algn="l" rtl="0"/>
            <a:endParaRPr lang="en-US" dirty="0">
              <a:solidFill>
                <a:prstClr val="black"/>
              </a:solidFill>
            </a:endParaRPr>
          </a:p>
        </p:txBody>
      </p:sp>
    </p:spTree>
    <p:extLst>
      <p:ext uri="{BB962C8B-B14F-4D97-AF65-F5344CB8AC3E}">
        <p14:creationId xmlns:p14="http://schemas.microsoft.com/office/powerpoint/2010/main" val="1813440490"/>
      </p:ext>
    </p:extLst>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dirty="0"/>
              <a:t>La tribulación final</a:t>
            </a:r>
            <a:endParaRPr lang="en-US" i="1" dirty="0"/>
          </a:p>
        </p:txBody>
      </p:sp>
      <p:sp>
        <p:nvSpPr>
          <p:cNvPr id="4" name="TextBox 3"/>
          <p:cNvSpPr txBox="1"/>
          <p:nvPr/>
        </p:nvSpPr>
        <p:spPr>
          <a:xfrm>
            <a:off x="190035" y="1339573"/>
            <a:ext cx="8487765" cy="2862322"/>
          </a:xfrm>
          <a:prstGeom prst="rect">
            <a:avLst/>
          </a:prstGeom>
          <a:noFill/>
        </p:spPr>
        <p:txBody>
          <a:bodyPr wrap="square" rtlCol="0">
            <a:spAutoFit/>
          </a:bodyPr>
          <a:lstStyle/>
          <a:p>
            <a:r>
              <a:rPr lang="en-US" sz="2000" b="1" dirty="0" smtClean="0">
                <a:solidFill>
                  <a:prstClr val="black"/>
                </a:solidFill>
              </a:rPr>
              <a:t>Daniel 12:1 (NBLA)</a:t>
            </a:r>
            <a:r>
              <a:rPr lang="en-US" sz="2000" dirty="0">
                <a:solidFill>
                  <a:prstClr val="black"/>
                </a:solidFill>
              </a:rPr>
              <a:t/>
            </a:r>
            <a:br>
              <a:rPr lang="en-US" sz="2000" dirty="0">
                <a:solidFill>
                  <a:prstClr val="black"/>
                </a:solidFill>
              </a:rPr>
            </a:br>
            <a:r>
              <a:rPr lang="en-US" sz="2000" baseline="30000" dirty="0" smtClean="0">
                <a:solidFill>
                  <a:prstClr val="black"/>
                </a:solidFill>
              </a:rPr>
              <a:t>1</a:t>
            </a:r>
            <a:r>
              <a:rPr lang="en-US" sz="2000" dirty="0" smtClean="0">
                <a:solidFill>
                  <a:prstClr val="black"/>
                </a:solidFill>
              </a:rPr>
              <a:t>“</a:t>
            </a:r>
            <a:r>
              <a:rPr lang="es-ES" sz="2000" dirty="0" smtClean="0">
                <a:solidFill>
                  <a:prstClr val="black"/>
                </a:solidFill>
              </a:rPr>
              <a:t>En </a:t>
            </a:r>
            <a:r>
              <a:rPr lang="es-ES" sz="2000" dirty="0">
                <a:solidFill>
                  <a:prstClr val="black"/>
                </a:solidFill>
              </a:rPr>
              <a:t>aquel tiempo se levantará Miguel, </a:t>
            </a:r>
            <a:endParaRPr lang="es-ES" sz="2000" dirty="0" smtClean="0">
              <a:solidFill>
                <a:prstClr val="black"/>
              </a:solidFill>
            </a:endParaRPr>
          </a:p>
          <a:p>
            <a:r>
              <a:rPr lang="es-ES" sz="2000" dirty="0" smtClean="0">
                <a:solidFill>
                  <a:prstClr val="black"/>
                </a:solidFill>
              </a:rPr>
              <a:t>el </a:t>
            </a:r>
            <a:r>
              <a:rPr lang="es-ES" sz="2000" dirty="0">
                <a:solidFill>
                  <a:prstClr val="black"/>
                </a:solidFill>
              </a:rPr>
              <a:t>gran príncipe </a:t>
            </a:r>
            <a:r>
              <a:rPr lang="es-ES" sz="2000" b="1" u="sng" dirty="0">
                <a:solidFill>
                  <a:prstClr val="black"/>
                </a:solidFill>
              </a:rPr>
              <a:t>que vela </a:t>
            </a:r>
            <a:r>
              <a:rPr lang="es-ES" sz="2000" dirty="0">
                <a:solidFill>
                  <a:prstClr val="black"/>
                </a:solidFill>
              </a:rPr>
              <a:t>sobre los hijos de tu pueblo. </a:t>
            </a:r>
            <a:endParaRPr lang="es-ES" sz="2000" dirty="0" smtClean="0">
              <a:solidFill>
                <a:prstClr val="black"/>
              </a:solidFill>
            </a:endParaRPr>
          </a:p>
          <a:p>
            <a:r>
              <a:rPr lang="es-ES" sz="2000" dirty="0" smtClean="0">
                <a:solidFill>
                  <a:prstClr val="black"/>
                </a:solidFill>
              </a:rPr>
              <a:t>Será </a:t>
            </a:r>
            <a:r>
              <a:rPr lang="es-ES" sz="2000" dirty="0">
                <a:solidFill>
                  <a:prstClr val="black"/>
                </a:solidFill>
              </a:rPr>
              <a:t>un tiempo de angustia </a:t>
            </a:r>
            <a:endParaRPr lang="es-ES" sz="2000" dirty="0" smtClean="0">
              <a:solidFill>
                <a:prstClr val="black"/>
              </a:solidFill>
            </a:endParaRPr>
          </a:p>
          <a:p>
            <a:r>
              <a:rPr lang="es-ES" sz="2000" dirty="0" smtClean="0">
                <a:solidFill>
                  <a:prstClr val="black"/>
                </a:solidFill>
              </a:rPr>
              <a:t>cual </a:t>
            </a:r>
            <a:r>
              <a:rPr lang="es-ES" sz="2000" dirty="0">
                <a:solidFill>
                  <a:prstClr val="black"/>
                </a:solidFill>
              </a:rPr>
              <a:t>nunca hubo desde que existen las naciones </a:t>
            </a:r>
            <a:endParaRPr lang="es-ES" sz="2000" dirty="0" smtClean="0">
              <a:solidFill>
                <a:prstClr val="black"/>
              </a:solidFill>
            </a:endParaRPr>
          </a:p>
          <a:p>
            <a:r>
              <a:rPr lang="es-ES" sz="2000" dirty="0" smtClean="0">
                <a:solidFill>
                  <a:prstClr val="black"/>
                </a:solidFill>
              </a:rPr>
              <a:t>hasta </a:t>
            </a:r>
            <a:r>
              <a:rPr lang="es-ES" sz="2000" dirty="0">
                <a:solidFill>
                  <a:prstClr val="black"/>
                </a:solidFill>
              </a:rPr>
              <a:t>entonces. </a:t>
            </a:r>
            <a:endParaRPr lang="es-ES" sz="2000" dirty="0" smtClean="0">
              <a:solidFill>
                <a:prstClr val="black"/>
              </a:solidFill>
            </a:endParaRPr>
          </a:p>
          <a:p>
            <a:r>
              <a:rPr lang="es-ES" sz="2000" dirty="0" smtClean="0">
                <a:solidFill>
                  <a:prstClr val="black"/>
                </a:solidFill>
              </a:rPr>
              <a:t>Y </a:t>
            </a:r>
            <a:r>
              <a:rPr lang="es-ES" sz="2000" dirty="0">
                <a:solidFill>
                  <a:prstClr val="black"/>
                </a:solidFill>
              </a:rPr>
              <a:t>en ese tiempo tu pueblo será librado, </a:t>
            </a:r>
            <a:endParaRPr lang="es-ES" sz="2000" dirty="0" smtClean="0">
              <a:solidFill>
                <a:prstClr val="black"/>
              </a:solidFill>
            </a:endParaRPr>
          </a:p>
          <a:p>
            <a:r>
              <a:rPr lang="es-ES" sz="2000" b="1" u="sng" dirty="0" smtClean="0">
                <a:solidFill>
                  <a:prstClr val="black"/>
                </a:solidFill>
              </a:rPr>
              <a:t>todos </a:t>
            </a:r>
            <a:r>
              <a:rPr lang="es-ES" sz="2000" b="1" u="sng" dirty="0">
                <a:solidFill>
                  <a:prstClr val="black"/>
                </a:solidFill>
              </a:rPr>
              <a:t>los que se encuentren inscritos en el libro.</a:t>
            </a:r>
            <a:r>
              <a:rPr lang="es-ES" sz="2000" dirty="0">
                <a:solidFill>
                  <a:prstClr val="black"/>
                </a:solidFill>
              </a:rPr>
              <a:t> </a:t>
            </a:r>
            <a:r>
              <a:rPr lang="en-US" sz="2000" dirty="0">
                <a:solidFill>
                  <a:prstClr val="black"/>
                </a:solidFill>
              </a:rPr>
              <a:t/>
            </a:r>
            <a:br>
              <a:rPr lang="en-US" sz="2000" dirty="0">
                <a:solidFill>
                  <a:prstClr val="black"/>
                </a:solidFill>
              </a:rPr>
            </a:br>
            <a:endParaRPr lang="en-US" sz="2000" dirty="0">
              <a:solidFill>
                <a:prstClr val="black"/>
              </a:solidFill>
            </a:endParaRPr>
          </a:p>
        </p:txBody>
      </p:sp>
      <p:sp>
        <p:nvSpPr>
          <p:cNvPr id="6" name="Rectangle 5"/>
          <p:cNvSpPr/>
          <p:nvPr/>
        </p:nvSpPr>
        <p:spPr>
          <a:xfrm>
            <a:off x="10041483" y="-1643399"/>
            <a:ext cx="3666630" cy="9510296"/>
          </a:xfrm>
          <a:prstGeom prst="rect">
            <a:avLst/>
          </a:prstGeom>
          <a:solidFill>
            <a:schemeClr val="bg1"/>
          </a:solidFill>
        </p:spPr>
        <p:txBody>
          <a:bodyPr wrap="square">
            <a:spAutoFit/>
          </a:bodyPr>
          <a:lstStyle/>
          <a:p>
            <a:pPr algn="l" rtl="0"/>
            <a:r>
              <a:rPr lang="en-US" dirty="0">
                <a:solidFill>
                  <a:prstClr val="black"/>
                </a:solidFill>
              </a:rPr>
              <a:t>Daniel 12:1 (NVI)</a:t>
            </a:r>
          </a:p>
          <a:p>
            <a:pPr algn="l" rtl="0"/>
            <a:r>
              <a:rPr lang="en-US" dirty="0">
                <a:solidFill>
                  <a:prstClr val="black"/>
                </a:solidFill>
              </a:rPr>
              <a:t>1 “En ese tiempo se levantará Miguel, el gran príncipe que está a cargo de tu pueblo. Y será tiempo de angustia, cual nunca fue desde que hubo gente hasta </a:t>
            </a:r>
            <a:r>
              <a:rPr lang="en-US" dirty="0" err="1">
                <a:solidFill>
                  <a:prstClr val="black"/>
                </a:solidFill>
              </a:rPr>
              <a:t>entonces</a:t>
            </a:r>
            <a:r>
              <a:rPr lang="en-US" dirty="0">
                <a:solidFill>
                  <a:prstClr val="black"/>
                </a:solidFill>
              </a:rPr>
              <a:t>. Pero en aquel tiempo será libertado tu pueblo, todos aquellos cuyo nombre se halle escrito en el libro.</a:t>
            </a:r>
          </a:p>
          <a:p>
            <a:pPr algn="l" rtl="0"/>
            <a:endParaRPr lang="en-US" dirty="0">
              <a:solidFill>
                <a:prstClr val="black"/>
              </a:solidFill>
            </a:endParaRPr>
          </a:p>
          <a:p>
            <a:pPr algn="l" rtl="0"/>
            <a:endParaRPr lang="en-US" dirty="0">
              <a:solidFill>
                <a:prstClr val="black"/>
              </a:solidFill>
            </a:endParaRPr>
          </a:p>
          <a:p>
            <a:pPr algn="l" rtl="0"/>
            <a:r>
              <a:rPr lang="en-US" dirty="0">
                <a:solidFill>
                  <a:prstClr val="black"/>
                </a:solidFill>
              </a:rPr>
              <a:t>Daniel 12:1 (NVI)</a:t>
            </a:r>
          </a:p>
          <a:p>
            <a:pPr algn="l" rtl="0"/>
            <a:r>
              <a:rPr lang="en-US" dirty="0">
                <a:solidFill>
                  <a:prstClr val="black"/>
                </a:solidFill>
              </a:rPr>
              <a:t>1 "En aquel tiempo se levantará Miguel, el gran príncipe que protege a tu pueblo. Habrá un tiempo de angustia como no ha sucedido desde el principio de las naciones hasta </a:t>
            </a:r>
            <a:r>
              <a:rPr lang="en-US" dirty="0" err="1">
                <a:solidFill>
                  <a:prstClr val="black"/>
                </a:solidFill>
              </a:rPr>
              <a:t>entonces</a:t>
            </a:r>
            <a:r>
              <a:rPr lang="en-US" dirty="0">
                <a:solidFill>
                  <a:prstClr val="black"/>
                </a:solidFill>
              </a:rPr>
              <a:t>. Pero en aquel tiempo tu pueblo, todos aquellos cuyo nombre es hallado escrito en el libro, será entregado.</a:t>
            </a:r>
          </a:p>
          <a:p>
            <a:pPr algn="l" rtl="0"/>
            <a:endParaRPr lang="en-US" dirty="0">
              <a:solidFill>
                <a:prstClr val="black"/>
              </a:solidFill>
            </a:endParaRPr>
          </a:p>
          <a:p>
            <a:pPr algn="l" rtl="0"/>
            <a:endParaRPr lang="en-US" dirty="0">
              <a:solidFill>
                <a:prstClr val="black"/>
              </a:solidFill>
            </a:endParaRPr>
          </a:p>
          <a:p>
            <a:pPr algn="l" rtl="0"/>
            <a:r>
              <a:rPr lang="en-US" dirty="0">
                <a:solidFill>
                  <a:prstClr val="black"/>
                </a:solidFill>
              </a:rPr>
              <a:t>Daniel 12:1 (NVI)</a:t>
            </a:r>
          </a:p>
          <a:p>
            <a:pPr algn="l" rtl="0"/>
            <a:r>
              <a:rPr lang="en-US" dirty="0">
                <a:solidFill>
                  <a:prstClr val="black"/>
                </a:solidFill>
              </a:rPr>
              <a:t>1 En aquel tiempo se levantará Miguel, el gran príncipe que está de guardia sobre los hijos de tu pueblo; y será tiempo de angustia, cual nunca fue desde que hubo gente, hasta </a:t>
            </a:r>
            <a:r>
              <a:rPr lang="en-US" dirty="0" err="1">
                <a:solidFill>
                  <a:prstClr val="black"/>
                </a:solidFill>
              </a:rPr>
              <a:t>entonces</a:t>
            </a:r>
            <a:r>
              <a:rPr lang="en-US" dirty="0">
                <a:solidFill>
                  <a:prstClr val="black"/>
                </a:solidFill>
              </a:rPr>
              <a:t>. Y en aquel tiempo tiempo tu pueblo será libertado, todos los que se hallen escritos en el libro.</a:t>
            </a:r>
          </a:p>
          <a:p>
            <a:pPr algn="l" rtl="0"/>
            <a:endParaRPr lang="en-US" dirty="0">
              <a:solidFill>
                <a:prstClr val="black"/>
              </a:solidFill>
            </a:endParaRPr>
          </a:p>
        </p:txBody>
      </p:sp>
      <p:sp>
        <p:nvSpPr>
          <p:cNvPr id="3" name="TextBox 2"/>
          <p:cNvSpPr txBox="1"/>
          <p:nvPr/>
        </p:nvSpPr>
        <p:spPr>
          <a:xfrm>
            <a:off x="5650743" y="2311076"/>
            <a:ext cx="3195618" cy="400110"/>
          </a:xfrm>
          <a:prstGeom prst="rect">
            <a:avLst/>
          </a:prstGeom>
          <a:noFill/>
        </p:spPr>
        <p:txBody>
          <a:bodyPr wrap="none" rtlCol="0">
            <a:spAutoFit/>
          </a:bodyPr>
          <a:lstStyle/>
          <a:p>
            <a:pPr algn="l" rtl="0"/>
            <a:r>
              <a:rPr lang="en-US" sz="2000" dirty="0" smtClean="0">
                <a:solidFill>
                  <a:srgbClr val="0000CC"/>
                </a:solidFill>
              </a:rPr>
              <a:t>RV60 – que </a:t>
            </a:r>
            <a:r>
              <a:rPr lang="en-US" sz="2000" dirty="0" err="1" smtClean="0">
                <a:solidFill>
                  <a:srgbClr val="0000CC"/>
                </a:solidFill>
              </a:rPr>
              <a:t>est</a:t>
            </a:r>
            <a:r>
              <a:rPr lang="es-ES" sz="2000" dirty="0" smtClean="0">
                <a:solidFill>
                  <a:srgbClr val="0000CC"/>
                </a:solidFill>
              </a:rPr>
              <a:t>á de parte de</a:t>
            </a:r>
            <a:endParaRPr lang="en-US" sz="2000" dirty="0">
              <a:solidFill>
                <a:srgbClr val="0000CC"/>
              </a:solidFill>
            </a:endParaRPr>
          </a:p>
        </p:txBody>
      </p:sp>
      <p:sp>
        <p:nvSpPr>
          <p:cNvPr id="8" name="TextBox 7"/>
          <p:cNvSpPr txBox="1"/>
          <p:nvPr/>
        </p:nvSpPr>
        <p:spPr>
          <a:xfrm>
            <a:off x="5650728" y="2638394"/>
            <a:ext cx="3171317" cy="400110"/>
          </a:xfrm>
          <a:prstGeom prst="rect">
            <a:avLst/>
          </a:prstGeom>
          <a:noFill/>
        </p:spPr>
        <p:txBody>
          <a:bodyPr wrap="none" rtlCol="0">
            <a:spAutoFit/>
          </a:bodyPr>
          <a:lstStyle/>
          <a:p>
            <a:pPr algn="l" rtl="0"/>
            <a:r>
              <a:rPr lang="en-US" sz="2000" dirty="0" smtClean="0">
                <a:solidFill>
                  <a:srgbClr val="0000CC"/>
                </a:solidFill>
              </a:rPr>
              <a:t>NVI – protector de </a:t>
            </a:r>
            <a:r>
              <a:rPr lang="en-US" sz="2000" dirty="0" err="1" smtClean="0">
                <a:solidFill>
                  <a:srgbClr val="0000CC"/>
                </a:solidFill>
              </a:rPr>
              <a:t>tu</a:t>
            </a:r>
            <a:r>
              <a:rPr lang="en-US" sz="2000" dirty="0" smtClean="0">
                <a:solidFill>
                  <a:srgbClr val="0000CC"/>
                </a:solidFill>
              </a:rPr>
              <a:t> pueblo</a:t>
            </a:r>
            <a:endParaRPr lang="en-US" sz="2000" dirty="0">
              <a:solidFill>
                <a:srgbClr val="0000CC"/>
              </a:solidFill>
            </a:endParaRPr>
          </a:p>
        </p:txBody>
      </p:sp>
      <p:sp>
        <p:nvSpPr>
          <p:cNvPr id="5" name="TextBox 4"/>
          <p:cNvSpPr txBox="1"/>
          <p:nvPr/>
        </p:nvSpPr>
        <p:spPr>
          <a:xfrm>
            <a:off x="1979876" y="3954294"/>
            <a:ext cx="7164124" cy="1754326"/>
          </a:xfrm>
          <a:prstGeom prst="rect">
            <a:avLst/>
          </a:prstGeom>
          <a:noFill/>
        </p:spPr>
        <p:txBody>
          <a:bodyPr wrap="square" rtlCol="0">
            <a:spAutoFit/>
          </a:bodyPr>
          <a:lstStyle/>
          <a:p>
            <a:r>
              <a:rPr lang="en-US" b="1" dirty="0" err="1" smtClean="0"/>
              <a:t>Malaquías</a:t>
            </a:r>
            <a:r>
              <a:rPr lang="en-US" b="1" dirty="0" smtClean="0"/>
              <a:t> 3:16 </a:t>
            </a:r>
            <a:r>
              <a:rPr lang="en-US" b="1" dirty="0"/>
              <a:t>(NVI)</a:t>
            </a:r>
            <a:r>
              <a:rPr lang="en-US" dirty="0"/>
              <a:t/>
            </a:r>
            <a:br>
              <a:rPr lang="en-US" dirty="0"/>
            </a:br>
            <a:r>
              <a:rPr lang="en-US" baseline="30000" dirty="0" smtClean="0"/>
              <a:t>16 </a:t>
            </a:r>
            <a:r>
              <a:rPr lang="es-ES" dirty="0"/>
              <a:t>Entonces los que temían a Jehová hablaron cada uno a su compañero; </a:t>
            </a:r>
            <a:r>
              <a:rPr lang="es-ES" dirty="0" smtClean="0"/>
              <a:t/>
            </a:r>
            <a:br>
              <a:rPr lang="es-ES" dirty="0" smtClean="0"/>
            </a:br>
            <a:r>
              <a:rPr lang="es-ES" dirty="0" smtClean="0"/>
              <a:t>y </a:t>
            </a:r>
            <a:r>
              <a:rPr lang="es-ES" dirty="0"/>
              <a:t>Jehová escuchó y oyó, </a:t>
            </a:r>
            <a:r>
              <a:rPr lang="es-ES" dirty="0" smtClean="0"/>
              <a:t/>
            </a:r>
            <a:br>
              <a:rPr lang="es-ES" dirty="0" smtClean="0"/>
            </a:br>
            <a:r>
              <a:rPr lang="es-ES" u="sng" dirty="0" smtClean="0">
                <a:solidFill>
                  <a:srgbClr val="0000CC"/>
                </a:solidFill>
              </a:rPr>
              <a:t>y </a:t>
            </a:r>
            <a:r>
              <a:rPr lang="es-ES" u="sng" dirty="0">
                <a:solidFill>
                  <a:srgbClr val="0000CC"/>
                </a:solidFill>
              </a:rPr>
              <a:t>fue escrito libro de memoria delante de él </a:t>
            </a:r>
            <a:r>
              <a:rPr lang="es-ES" u="sng" dirty="0" smtClean="0">
                <a:solidFill>
                  <a:srgbClr val="0000CC"/>
                </a:solidFill>
              </a:rPr>
              <a:t/>
            </a:r>
            <a:br>
              <a:rPr lang="es-ES" u="sng" dirty="0" smtClean="0">
                <a:solidFill>
                  <a:srgbClr val="0000CC"/>
                </a:solidFill>
              </a:rPr>
            </a:br>
            <a:r>
              <a:rPr lang="es-ES" u="sng" dirty="0" smtClean="0">
                <a:solidFill>
                  <a:srgbClr val="0000CC"/>
                </a:solidFill>
              </a:rPr>
              <a:t>para </a:t>
            </a:r>
            <a:r>
              <a:rPr lang="es-ES" u="sng" dirty="0">
                <a:solidFill>
                  <a:srgbClr val="0000CC"/>
                </a:solidFill>
              </a:rPr>
              <a:t>los que temen a Jehová, </a:t>
            </a:r>
            <a:r>
              <a:rPr lang="es-ES" u="sng" dirty="0" smtClean="0">
                <a:solidFill>
                  <a:srgbClr val="0000CC"/>
                </a:solidFill>
              </a:rPr>
              <a:t/>
            </a:r>
            <a:br>
              <a:rPr lang="es-ES" u="sng" dirty="0" smtClean="0">
                <a:solidFill>
                  <a:srgbClr val="0000CC"/>
                </a:solidFill>
              </a:rPr>
            </a:br>
            <a:r>
              <a:rPr lang="es-ES" u="sng" dirty="0" smtClean="0">
                <a:solidFill>
                  <a:srgbClr val="0000CC"/>
                </a:solidFill>
              </a:rPr>
              <a:t>y </a:t>
            </a:r>
            <a:r>
              <a:rPr lang="es-ES" u="sng" dirty="0">
                <a:solidFill>
                  <a:srgbClr val="0000CC"/>
                </a:solidFill>
              </a:rPr>
              <a:t>para los que piensan en su nombre.</a:t>
            </a:r>
            <a:endParaRPr lang="en-US" u="sng" dirty="0">
              <a:solidFill>
                <a:srgbClr val="0000CC"/>
              </a:solidFill>
            </a:endParaRPr>
          </a:p>
        </p:txBody>
      </p:sp>
      <p:sp>
        <p:nvSpPr>
          <p:cNvPr id="7" name="TextBox 6"/>
          <p:cNvSpPr txBox="1"/>
          <p:nvPr/>
        </p:nvSpPr>
        <p:spPr>
          <a:xfrm>
            <a:off x="2361063" y="1339573"/>
            <a:ext cx="756938" cy="369332"/>
          </a:xfrm>
          <a:prstGeom prst="rect">
            <a:avLst/>
          </a:prstGeom>
          <a:solidFill>
            <a:schemeClr val="tx1"/>
          </a:solidFill>
        </p:spPr>
        <p:txBody>
          <a:bodyPr wrap="none" rtlCol="0">
            <a:spAutoFit/>
          </a:bodyPr>
          <a:lstStyle/>
          <a:p>
            <a:pPr algn="l" rtl="0"/>
            <a:r>
              <a:rPr lang="en-US" b="1" dirty="0" smtClean="0">
                <a:solidFill>
                  <a:schemeClr val="bg1"/>
                </a:solidFill>
              </a:rPr>
              <a:t>70 dC</a:t>
            </a:r>
            <a:endParaRPr lang="en-US" b="1" dirty="0">
              <a:solidFill>
                <a:schemeClr val="bg1"/>
              </a:solidFill>
            </a:endParaRPr>
          </a:p>
        </p:txBody>
      </p:sp>
    </p:spTree>
    <p:extLst>
      <p:ext uri="{BB962C8B-B14F-4D97-AF65-F5344CB8AC3E}">
        <p14:creationId xmlns:p14="http://schemas.microsoft.com/office/powerpoint/2010/main" val="1402366031"/>
      </p:ext>
    </p:extLst>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dirty="0"/>
              <a:t>La tribulación final</a:t>
            </a:r>
            <a:endParaRPr lang="en-US" i="1" dirty="0"/>
          </a:p>
        </p:txBody>
      </p:sp>
      <p:sp>
        <p:nvSpPr>
          <p:cNvPr id="4" name="TextBox 3"/>
          <p:cNvSpPr txBox="1"/>
          <p:nvPr/>
        </p:nvSpPr>
        <p:spPr>
          <a:xfrm>
            <a:off x="190036" y="1339573"/>
            <a:ext cx="8484838" cy="3139321"/>
          </a:xfrm>
          <a:prstGeom prst="rect">
            <a:avLst/>
          </a:prstGeom>
          <a:noFill/>
        </p:spPr>
        <p:txBody>
          <a:bodyPr wrap="square" rtlCol="0">
            <a:spAutoFit/>
          </a:bodyPr>
          <a:lstStyle/>
          <a:p>
            <a:r>
              <a:rPr lang="en-US" sz="2200" b="1" dirty="0" smtClean="0">
                <a:solidFill>
                  <a:prstClr val="black"/>
                </a:solidFill>
              </a:rPr>
              <a:t>Daniel 12:1 (NBLA)</a:t>
            </a:r>
            <a:r>
              <a:rPr lang="en-US" sz="2200" dirty="0">
                <a:solidFill>
                  <a:prstClr val="black"/>
                </a:solidFill>
              </a:rPr>
              <a:t/>
            </a:r>
            <a:br>
              <a:rPr lang="en-US" sz="2200" dirty="0">
                <a:solidFill>
                  <a:prstClr val="black"/>
                </a:solidFill>
              </a:rPr>
            </a:br>
            <a:r>
              <a:rPr lang="en-US" sz="2200" baseline="30000" dirty="0">
                <a:solidFill>
                  <a:prstClr val="black"/>
                </a:solidFill>
              </a:rPr>
              <a:t>1</a:t>
            </a:r>
            <a:r>
              <a:rPr lang="en-US" sz="2200" dirty="0">
                <a:solidFill>
                  <a:prstClr val="black"/>
                </a:solidFill>
              </a:rPr>
              <a:t>“</a:t>
            </a:r>
            <a:r>
              <a:rPr lang="es-ES" sz="2200" dirty="0">
                <a:solidFill>
                  <a:prstClr val="black"/>
                </a:solidFill>
              </a:rPr>
              <a:t>En aquel tiempo se levantará Miguel, </a:t>
            </a:r>
          </a:p>
          <a:p>
            <a:r>
              <a:rPr lang="es-ES" sz="2200" dirty="0">
                <a:solidFill>
                  <a:prstClr val="black"/>
                </a:solidFill>
              </a:rPr>
              <a:t>el gran príncipe </a:t>
            </a:r>
            <a:r>
              <a:rPr lang="es-ES" sz="2200" b="1" u="sng" dirty="0">
                <a:solidFill>
                  <a:prstClr val="black"/>
                </a:solidFill>
              </a:rPr>
              <a:t>que vela </a:t>
            </a:r>
            <a:r>
              <a:rPr lang="es-ES" sz="2200" dirty="0">
                <a:solidFill>
                  <a:prstClr val="black"/>
                </a:solidFill>
              </a:rPr>
              <a:t>sobre los hijos de tu pueblo. </a:t>
            </a:r>
          </a:p>
          <a:p>
            <a:r>
              <a:rPr lang="es-ES" sz="2200" b="1" u="sng" dirty="0">
                <a:solidFill>
                  <a:srgbClr val="FF0000"/>
                </a:solidFill>
              </a:rPr>
              <a:t>Será un tiempo de angustia </a:t>
            </a:r>
          </a:p>
          <a:p>
            <a:r>
              <a:rPr lang="es-ES" sz="2200" b="1" u="sng" dirty="0">
                <a:solidFill>
                  <a:srgbClr val="FF0000"/>
                </a:solidFill>
              </a:rPr>
              <a:t>cual nunca hubo desde que existen las naciones </a:t>
            </a:r>
          </a:p>
          <a:p>
            <a:r>
              <a:rPr lang="es-ES" sz="2200" b="1" u="sng" dirty="0">
                <a:solidFill>
                  <a:srgbClr val="FF0000"/>
                </a:solidFill>
              </a:rPr>
              <a:t>hasta entonces. </a:t>
            </a:r>
          </a:p>
          <a:p>
            <a:r>
              <a:rPr lang="es-ES" sz="2200" b="1" u="sng" dirty="0">
                <a:solidFill>
                  <a:prstClr val="black"/>
                </a:solidFill>
              </a:rPr>
              <a:t>Y en ese tiempo tu pueblo será librado, </a:t>
            </a:r>
          </a:p>
          <a:p>
            <a:r>
              <a:rPr lang="es-ES" sz="2200" dirty="0">
                <a:solidFill>
                  <a:prstClr val="black"/>
                </a:solidFill>
              </a:rPr>
              <a:t>todos los que se encuentren inscritos en el libro. </a:t>
            </a:r>
            <a:r>
              <a:rPr lang="en-US" sz="2200" dirty="0">
                <a:solidFill>
                  <a:prstClr val="black"/>
                </a:solidFill>
              </a:rPr>
              <a:t/>
            </a:r>
            <a:br>
              <a:rPr lang="en-US" sz="2200" dirty="0">
                <a:solidFill>
                  <a:prstClr val="black"/>
                </a:solidFill>
              </a:rPr>
            </a:br>
            <a:endParaRPr lang="en-US" sz="2200" dirty="0">
              <a:solidFill>
                <a:prstClr val="black"/>
              </a:solidFill>
            </a:endParaRPr>
          </a:p>
        </p:txBody>
      </p:sp>
      <p:sp>
        <p:nvSpPr>
          <p:cNvPr id="6" name="Rectangle 5"/>
          <p:cNvSpPr/>
          <p:nvPr/>
        </p:nvSpPr>
        <p:spPr>
          <a:xfrm>
            <a:off x="10041483" y="-1643399"/>
            <a:ext cx="3666630" cy="9510296"/>
          </a:xfrm>
          <a:prstGeom prst="rect">
            <a:avLst/>
          </a:prstGeom>
          <a:solidFill>
            <a:schemeClr val="bg1"/>
          </a:solidFill>
        </p:spPr>
        <p:txBody>
          <a:bodyPr wrap="square">
            <a:spAutoFit/>
          </a:bodyPr>
          <a:lstStyle/>
          <a:p>
            <a:pPr algn="l" rtl="0"/>
            <a:r>
              <a:rPr lang="en-US" dirty="0">
                <a:solidFill>
                  <a:prstClr val="black"/>
                </a:solidFill>
              </a:rPr>
              <a:t>Daniel 12:1 (NVI)</a:t>
            </a:r>
          </a:p>
          <a:p>
            <a:pPr algn="l" rtl="0"/>
            <a:r>
              <a:rPr lang="en-US" dirty="0">
                <a:solidFill>
                  <a:prstClr val="black"/>
                </a:solidFill>
              </a:rPr>
              <a:t>1 “En ese tiempo se levantará Miguel, el gran príncipe que está a cargo de tu pueblo. Y será tiempo de angustia, cual nunca fue desde que hubo gente hasta </a:t>
            </a:r>
            <a:r>
              <a:rPr lang="en-US" dirty="0" err="1">
                <a:solidFill>
                  <a:prstClr val="black"/>
                </a:solidFill>
              </a:rPr>
              <a:t>entonces</a:t>
            </a:r>
            <a:r>
              <a:rPr lang="en-US" dirty="0">
                <a:solidFill>
                  <a:prstClr val="black"/>
                </a:solidFill>
              </a:rPr>
              <a:t>. Pero en aquel tiempo será libertado tu pueblo, todos aquellos cuyo nombre se halle escrito en el libro.</a:t>
            </a:r>
          </a:p>
          <a:p>
            <a:pPr algn="l" rtl="0"/>
            <a:endParaRPr lang="en-US" dirty="0">
              <a:solidFill>
                <a:prstClr val="black"/>
              </a:solidFill>
            </a:endParaRPr>
          </a:p>
          <a:p>
            <a:pPr algn="l" rtl="0"/>
            <a:endParaRPr lang="en-US" dirty="0">
              <a:solidFill>
                <a:prstClr val="black"/>
              </a:solidFill>
            </a:endParaRPr>
          </a:p>
          <a:p>
            <a:pPr algn="l" rtl="0"/>
            <a:r>
              <a:rPr lang="en-US" dirty="0">
                <a:solidFill>
                  <a:prstClr val="black"/>
                </a:solidFill>
              </a:rPr>
              <a:t>Daniel 12:1 (NVI)</a:t>
            </a:r>
          </a:p>
          <a:p>
            <a:pPr algn="l" rtl="0"/>
            <a:r>
              <a:rPr lang="en-US" dirty="0">
                <a:solidFill>
                  <a:prstClr val="black"/>
                </a:solidFill>
              </a:rPr>
              <a:t>1 "En aquel tiempo se levantará Miguel, el gran príncipe que protege a tu pueblo. Habrá un tiempo de angustia como no ha sucedido desde el principio de las naciones hasta </a:t>
            </a:r>
            <a:r>
              <a:rPr lang="en-US" dirty="0" err="1">
                <a:solidFill>
                  <a:prstClr val="black"/>
                </a:solidFill>
              </a:rPr>
              <a:t>entonces</a:t>
            </a:r>
            <a:r>
              <a:rPr lang="en-US" dirty="0">
                <a:solidFill>
                  <a:prstClr val="black"/>
                </a:solidFill>
              </a:rPr>
              <a:t>. Pero en aquel tiempo tu pueblo, todos aquellos cuyo nombre es hallado escrito en el libro, será entregado.</a:t>
            </a:r>
          </a:p>
          <a:p>
            <a:pPr algn="l" rtl="0"/>
            <a:endParaRPr lang="en-US" dirty="0">
              <a:solidFill>
                <a:prstClr val="black"/>
              </a:solidFill>
            </a:endParaRPr>
          </a:p>
          <a:p>
            <a:pPr algn="l" rtl="0"/>
            <a:endParaRPr lang="en-US" dirty="0">
              <a:solidFill>
                <a:prstClr val="black"/>
              </a:solidFill>
            </a:endParaRPr>
          </a:p>
          <a:p>
            <a:pPr algn="l" rtl="0"/>
            <a:r>
              <a:rPr lang="en-US" dirty="0">
                <a:solidFill>
                  <a:prstClr val="black"/>
                </a:solidFill>
              </a:rPr>
              <a:t>Daniel 12:1 (NVI)</a:t>
            </a:r>
          </a:p>
          <a:p>
            <a:pPr algn="l" rtl="0"/>
            <a:r>
              <a:rPr lang="en-US" dirty="0">
                <a:solidFill>
                  <a:prstClr val="black"/>
                </a:solidFill>
              </a:rPr>
              <a:t>1 En aquel tiempo se levantará Miguel, el gran príncipe que está de guardia sobre los hijos de tu pueblo; y será tiempo de angustia, cual nunca fue desde que hubo gente, hasta </a:t>
            </a:r>
            <a:r>
              <a:rPr lang="en-US" dirty="0" err="1">
                <a:solidFill>
                  <a:prstClr val="black"/>
                </a:solidFill>
              </a:rPr>
              <a:t>entonces</a:t>
            </a:r>
            <a:r>
              <a:rPr lang="en-US" dirty="0">
                <a:solidFill>
                  <a:prstClr val="black"/>
                </a:solidFill>
              </a:rPr>
              <a:t>. Y en aquel tiempo tiempo tu pueblo será libertado, todos los que se hallen escritos en el libro.</a:t>
            </a:r>
          </a:p>
          <a:p>
            <a:pPr algn="l" rtl="0"/>
            <a:endParaRPr lang="en-US" dirty="0">
              <a:solidFill>
                <a:prstClr val="black"/>
              </a:solidFill>
            </a:endParaRPr>
          </a:p>
        </p:txBody>
      </p:sp>
      <p:sp>
        <p:nvSpPr>
          <p:cNvPr id="5" name="TextBox 4"/>
          <p:cNvSpPr txBox="1"/>
          <p:nvPr/>
        </p:nvSpPr>
        <p:spPr>
          <a:xfrm>
            <a:off x="559565" y="4244465"/>
            <a:ext cx="7137779" cy="1200329"/>
          </a:xfrm>
          <a:prstGeom prst="rect">
            <a:avLst/>
          </a:prstGeom>
          <a:noFill/>
        </p:spPr>
        <p:txBody>
          <a:bodyPr wrap="square" rtlCol="0">
            <a:spAutoFit/>
          </a:bodyPr>
          <a:lstStyle/>
          <a:p>
            <a:r>
              <a:rPr lang="en-US" b="1" dirty="0" smtClean="0"/>
              <a:t>Mateo 24:15 (NBLA)</a:t>
            </a:r>
            <a:r>
              <a:rPr lang="en-US" dirty="0"/>
              <a:t/>
            </a:r>
            <a:br>
              <a:rPr lang="en-US" dirty="0"/>
            </a:br>
            <a:r>
              <a:rPr lang="en-US" baseline="30000" dirty="0" smtClean="0"/>
              <a:t>15</a:t>
            </a:r>
            <a:r>
              <a:rPr lang="en-US" dirty="0" smtClean="0"/>
              <a:t>“</a:t>
            </a:r>
            <a:r>
              <a:rPr lang="es-ES" dirty="0" smtClean="0"/>
              <a:t>Por </a:t>
            </a:r>
            <a:r>
              <a:rPr lang="es-ES" dirty="0"/>
              <a:t>tanto, cuando ustedes vean la ABOMINACIÓN DE LA DESOLACIÓN, de que se habló por medio del profeta </a:t>
            </a:r>
            <a:r>
              <a:rPr lang="es-ES" dirty="0" smtClean="0"/>
              <a:t>Daniel </a:t>
            </a:r>
            <a:r>
              <a:rPr lang="en-US" b="1" dirty="0">
                <a:solidFill>
                  <a:srgbClr val="0000CC"/>
                </a:solidFill>
              </a:rPr>
              <a:t>[Dan 11:31, 12:11], </a:t>
            </a:r>
            <a:r>
              <a:rPr lang="es-ES" dirty="0" smtClean="0"/>
              <a:t>colocada </a:t>
            </a:r>
            <a:r>
              <a:rPr lang="es-ES" dirty="0"/>
              <a:t>en el lugar santo, y el que lea que entienda, </a:t>
            </a:r>
            <a:endParaRPr lang="en-US" dirty="0"/>
          </a:p>
        </p:txBody>
      </p:sp>
      <p:sp>
        <p:nvSpPr>
          <p:cNvPr id="9" name="TextBox 8"/>
          <p:cNvSpPr txBox="1"/>
          <p:nvPr/>
        </p:nvSpPr>
        <p:spPr>
          <a:xfrm>
            <a:off x="2480333" y="1354850"/>
            <a:ext cx="756938" cy="369332"/>
          </a:xfrm>
          <a:prstGeom prst="rect">
            <a:avLst/>
          </a:prstGeom>
          <a:solidFill>
            <a:schemeClr val="tx1"/>
          </a:solidFill>
        </p:spPr>
        <p:txBody>
          <a:bodyPr wrap="none" rtlCol="0">
            <a:spAutoFit/>
          </a:bodyPr>
          <a:lstStyle/>
          <a:p>
            <a:pPr algn="l" rtl="0"/>
            <a:r>
              <a:rPr lang="en-US" b="1" dirty="0" smtClean="0">
                <a:solidFill>
                  <a:schemeClr val="bg1"/>
                </a:solidFill>
              </a:rPr>
              <a:t>70 dC</a:t>
            </a:r>
            <a:endParaRPr lang="en-US" b="1" dirty="0">
              <a:solidFill>
                <a:schemeClr val="bg1"/>
              </a:solidFill>
            </a:endParaRPr>
          </a:p>
        </p:txBody>
      </p:sp>
    </p:spTree>
    <p:extLst>
      <p:ext uri="{BB962C8B-B14F-4D97-AF65-F5344CB8AC3E}">
        <p14:creationId xmlns:p14="http://schemas.microsoft.com/office/powerpoint/2010/main" val="207052961"/>
      </p:ext>
    </p:extLst>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dirty="0"/>
              <a:t>La tribulación final</a:t>
            </a:r>
            <a:endParaRPr lang="en-US" i="1" dirty="0"/>
          </a:p>
        </p:txBody>
      </p:sp>
      <p:sp>
        <p:nvSpPr>
          <p:cNvPr id="4" name="TextBox 3"/>
          <p:cNvSpPr txBox="1"/>
          <p:nvPr/>
        </p:nvSpPr>
        <p:spPr>
          <a:xfrm>
            <a:off x="190036" y="1339573"/>
            <a:ext cx="8484838" cy="3139321"/>
          </a:xfrm>
          <a:prstGeom prst="rect">
            <a:avLst/>
          </a:prstGeom>
          <a:noFill/>
        </p:spPr>
        <p:txBody>
          <a:bodyPr wrap="square" rtlCol="0">
            <a:spAutoFit/>
          </a:bodyPr>
          <a:lstStyle/>
          <a:p>
            <a:r>
              <a:rPr lang="en-US" sz="2200" b="1" dirty="0" smtClean="0">
                <a:solidFill>
                  <a:prstClr val="black"/>
                </a:solidFill>
              </a:rPr>
              <a:t>Daniel 12:1 (NBLA)</a:t>
            </a:r>
            <a:r>
              <a:rPr lang="en-US" sz="2200" dirty="0">
                <a:solidFill>
                  <a:prstClr val="black"/>
                </a:solidFill>
              </a:rPr>
              <a:t/>
            </a:r>
            <a:br>
              <a:rPr lang="en-US" sz="2200" dirty="0">
                <a:solidFill>
                  <a:prstClr val="black"/>
                </a:solidFill>
              </a:rPr>
            </a:br>
            <a:r>
              <a:rPr lang="en-US" sz="2200" baseline="30000" dirty="0">
                <a:solidFill>
                  <a:prstClr val="black"/>
                </a:solidFill>
              </a:rPr>
              <a:t>1</a:t>
            </a:r>
            <a:r>
              <a:rPr lang="en-US" sz="2200" dirty="0">
                <a:solidFill>
                  <a:prstClr val="black"/>
                </a:solidFill>
              </a:rPr>
              <a:t>“</a:t>
            </a:r>
            <a:r>
              <a:rPr lang="es-ES" sz="2200" dirty="0">
                <a:solidFill>
                  <a:prstClr val="black"/>
                </a:solidFill>
              </a:rPr>
              <a:t>En aquel tiempo se levantará Miguel, </a:t>
            </a:r>
          </a:p>
          <a:p>
            <a:r>
              <a:rPr lang="es-ES" sz="2200" dirty="0">
                <a:solidFill>
                  <a:prstClr val="black"/>
                </a:solidFill>
              </a:rPr>
              <a:t>el gran príncipe </a:t>
            </a:r>
            <a:r>
              <a:rPr lang="es-ES" sz="2200" b="1" u="sng" dirty="0">
                <a:solidFill>
                  <a:prstClr val="black"/>
                </a:solidFill>
              </a:rPr>
              <a:t>que vela </a:t>
            </a:r>
            <a:r>
              <a:rPr lang="es-ES" sz="2200" dirty="0">
                <a:solidFill>
                  <a:prstClr val="black"/>
                </a:solidFill>
              </a:rPr>
              <a:t>sobre los hijos de tu pueblo. </a:t>
            </a:r>
          </a:p>
          <a:p>
            <a:r>
              <a:rPr lang="es-ES" sz="2200" b="1" u="sng" dirty="0">
                <a:solidFill>
                  <a:srgbClr val="FF0000"/>
                </a:solidFill>
              </a:rPr>
              <a:t>Será un tiempo de angustia </a:t>
            </a:r>
          </a:p>
          <a:p>
            <a:r>
              <a:rPr lang="es-ES" sz="2200" b="1" u="sng" dirty="0">
                <a:solidFill>
                  <a:srgbClr val="FF0000"/>
                </a:solidFill>
              </a:rPr>
              <a:t>cual nunca hubo desde que existen las naciones </a:t>
            </a:r>
          </a:p>
          <a:p>
            <a:r>
              <a:rPr lang="es-ES" sz="2200" b="1" u="sng" dirty="0">
                <a:solidFill>
                  <a:srgbClr val="FF0000"/>
                </a:solidFill>
              </a:rPr>
              <a:t>hasta entonces. </a:t>
            </a:r>
          </a:p>
          <a:p>
            <a:r>
              <a:rPr lang="es-ES" sz="2200" b="1" u="sng" dirty="0">
                <a:solidFill>
                  <a:prstClr val="black"/>
                </a:solidFill>
              </a:rPr>
              <a:t>Y en ese tiempo tu pueblo será librado, </a:t>
            </a:r>
          </a:p>
          <a:p>
            <a:r>
              <a:rPr lang="es-ES" sz="2200" dirty="0">
                <a:solidFill>
                  <a:prstClr val="black"/>
                </a:solidFill>
              </a:rPr>
              <a:t>todos los que se encuentren inscritos en el libro. </a:t>
            </a:r>
            <a:r>
              <a:rPr lang="en-US" sz="2200" dirty="0">
                <a:solidFill>
                  <a:prstClr val="black"/>
                </a:solidFill>
              </a:rPr>
              <a:t/>
            </a:r>
            <a:br>
              <a:rPr lang="en-US" sz="2200" dirty="0">
                <a:solidFill>
                  <a:prstClr val="black"/>
                </a:solidFill>
              </a:rPr>
            </a:br>
            <a:endParaRPr lang="en-US" sz="2200" dirty="0">
              <a:solidFill>
                <a:prstClr val="black"/>
              </a:solidFill>
            </a:endParaRPr>
          </a:p>
        </p:txBody>
      </p:sp>
      <p:sp>
        <p:nvSpPr>
          <p:cNvPr id="6" name="Rectangle 5"/>
          <p:cNvSpPr/>
          <p:nvPr/>
        </p:nvSpPr>
        <p:spPr>
          <a:xfrm>
            <a:off x="10041483" y="-1643399"/>
            <a:ext cx="3666630" cy="9510296"/>
          </a:xfrm>
          <a:prstGeom prst="rect">
            <a:avLst/>
          </a:prstGeom>
          <a:solidFill>
            <a:schemeClr val="bg1"/>
          </a:solidFill>
        </p:spPr>
        <p:txBody>
          <a:bodyPr wrap="square">
            <a:spAutoFit/>
          </a:bodyPr>
          <a:lstStyle/>
          <a:p>
            <a:pPr algn="l" rtl="0"/>
            <a:r>
              <a:rPr lang="en-US" dirty="0">
                <a:solidFill>
                  <a:prstClr val="black"/>
                </a:solidFill>
              </a:rPr>
              <a:t>Daniel 12:1 (NVI)</a:t>
            </a:r>
          </a:p>
          <a:p>
            <a:pPr algn="l" rtl="0"/>
            <a:r>
              <a:rPr lang="en-US" dirty="0">
                <a:solidFill>
                  <a:prstClr val="black"/>
                </a:solidFill>
              </a:rPr>
              <a:t>1 “En ese tiempo se levantará Miguel, el gran príncipe que está a cargo de tu pueblo. Y será tiempo de angustia, cual nunca fue desde que hubo gente hasta </a:t>
            </a:r>
            <a:r>
              <a:rPr lang="en-US" dirty="0" err="1">
                <a:solidFill>
                  <a:prstClr val="black"/>
                </a:solidFill>
              </a:rPr>
              <a:t>entonces</a:t>
            </a:r>
            <a:r>
              <a:rPr lang="en-US" dirty="0">
                <a:solidFill>
                  <a:prstClr val="black"/>
                </a:solidFill>
              </a:rPr>
              <a:t>. Pero en aquel tiempo será libertado tu pueblo, todos aquellos cuyo nombre se halle escrito en el libro.</a:t>
            </a:r>
          </a:p>
          <a:p>
            <a:pPr algn="l" rtl="0"/>
            <a:endParaRPr lang="en-US" dirty="0">
              <a:solidFill>
                <a:prstClr val="black"/>
              </a:solidFill>
            </a:endParaRPr>
          </a:p>
          <a:p>
            <a:pPr algn="l" rtl="0"/>
            <a:endParaRPr lang="en-US" dirty="0">
              <a:solidFill>
                <a:prstClr val="black"/>
              </a:solidFill>
            </a:endParaRPr>
          </a:p>
          <a:p>
            <a:pPr algn="l" rtl="0"/>
            <a:r>
              <a:rPr lang="en-US" dirty="0">
                <a:solidFill>
                  <a:prstClr val="black"/>
                </a:solidFill>
              </a:rPr>
              <a:t>Daniel 12:1 (NVI)</a:t>
            </a:r>
          </a:p>
          <a:p>
            <a:pPr algn="l" rtl="0"/>
            <a:r>
              <a:rPr lang="en-US" dirty="0">
                <a:solidFill>
                  <a:prstClr val="black"/>
                </a:solidFill>
              </a:rPr>
              <a:t>1 "En aquel tiempo se levantará Miguel, el gran príncipe que protege a tu pueblo. Habrá un tiempo de angustia como no ha sucedido desde el principio de las naciones hasta </a:t>
            </a:r>
            <a:r>
              <a:rPr lang="en-US" dirty="0" err="1">
                <a:solidFill>
                  <a:prstClr val="black"/>
                </a:solidFill>
              </a:rPr>
              <a:t>entonces</a:t>
            </a:r>
            <a:r>
              <a:rPr lang="en-US" dirty="0">
                <a:solidFill>
                  <a:prstClr val="black"/>
                </a:solidFill>
              </a:rPr>
              <a:t>. Pero en aquel tiempo tu pueblo, todos aquellos cuyo nombre es hallado escrito en el libro, será entregado.</a:t>
            </a:r>
          </a:p>
          <a:p>
            <a:pPr algn="l" rtl="0"/>
            <a:endParaRPr lang="en-US" dirty="0">
              <a:solidFill>
                <a:prstClr val="black"/>
              </a:solidFill>
            </a:endParaRPr>
          </a:p>
          <a:p>
            <a:pPr algn="l" rtl="0"/>
            <a:endParaRPr lang="en-US" dirty="0">
              <a:solidFill>
                <a:prstClr val="black"/>
              </a:solidFill>
            </a:endParaRPr>
          </a:p>
          <a:p>
            <a:pPr algn="l" rtl="0"/>
            <a:r>
              <a:rPr lang="en-US" dirty="0">
                <a:solidFill>
                  <a:prstClr val="black"/>
                </a:solidFill>
              </a:rPr>
              <a:t>Daniel 12:1 (NVI)</a:t>
            </a:r>
          </a:p>
          <a:p>
            <a:pPr algn="l" rtl="0"/>
            <a:r>
              <a:rPr lang="en-US" dirty="0">
                <a:solidFill>
                  <a:prstClr val="black"/>
                </a:solidFill>
              </a:rPr>
              <a:t>1 En aquel tiempo se levantará Miguel, el gran príncipe que está de guardia sobre los hijos de tu pueblo; y será tiempo de angustia, cual nunca fue desde que hubo gente, hasta </a:t>
            </a:r>
            <a:r>
              <a:rPr lang="en-US" dirty="0" err="1">
                <a:solidFill>
                  <a:prstClr val="black"/>
                </a:solidFill>
              </a:rPr>
              <a:t>entonces</a:t>
            </a:r>
            <a:r>
              <a:rPr lang="en-US" dirty="0">
                <a:solidFill>
                  <a:prstClr val="black"/>
                </a:solidFill>
              </a:rPr>
              <a:t>. Y en aquel tiempo tiempo tu pueblo será libertado, todos los que se hallen escritos en el libro.</a:t>
            </a:r>
          </a:p>
          <a:p>
            <a:pPr algn="l" rtl="0"/>
            <a:endParaRPr lang="en-US" dirty="0">
              <a:solidFill>
                <a:prstClr val="black"/>
              </a:solidFill>
            </a:endParaRPr>
          </a:p>
        </p:txBody>
      </p:sp>
      <p:sp>
        <p:nvSpPr>
          <p:cNvPr id="5" name="TextBox 4"/>
          <p:cNvSpPr txBox="1"/>
          <p:nvPr/>
        </p:nvSpPr>
        <p:spPr>
          <a:xfrm>
            <a:off x="559565" y="4244465"/>
            <a:ext cx="7344032" cy="1477328"/>
          </a:xfrm>
          <a:prstGeom prst="rect">
            <a:avLst/>
          </a:prstGeom>
          <a:noFill/>
        </p:spPr>
        <p:txBody>
          <a:bodyPr wrap="square" rtlCol="0">
            <a:spAutoFit/>
          </a:bodyPr>
          <a:lstStyle/>
          <a:p>
            <a:r>
              <a:rPr lang="en-US" b="1" dirty="0" smtClean="0"/>
              <a:t>Mateo </a:t>
            </a:r>
            <a:r>
              <a:rPr lang="en-US" b="1" dirty="0" smtClean="0"/>
              <a:t>24:21-11 </a:t>
            </a:r>
            <a:r>
              <a:rPr lang="en-US" b="1" dirty="0" smtClean="0"/>
              <a:t>(NBLA)</a:t>
            </a:r>
            <a:r>
              <a:rPr lang="en-US" dirty="0"/>
              <a:t/>
            </a:r>
            <a:br>
              <a:rPr lang="en-US" dirty="0"/>
            </a:br>
            <a:r>
              <a:rPr lang="es-ES" dirty="0" smtClean="0"/>
              <a:t>21</a:t>
            </a:r>
            <a:r>
              <a:rPr lang="es-ES" dirty="0"/>
              <a:t>  Porque habrá entonces una gran tribulación, </a:t>
            </a:r>
            <a:r>
              <a:rPr lang="es-ES" b="1" dirty="0">
                <a:solidFill>
                  <a:srgbClr val="0000CC"/>
                </a:solidFill>
              </a:rPr>
              <a:t>tal como no ha acontecido desde el principio del mundo hasta ahora, ni acontecerá jamás</a:t>
            </a:r>
            <a:r>
              <a:rPr lang="es-ES" dirty="0"/>
              <a:t>. </a:t>
            </a:r>
          </a:p>
          <a:p>
            <a:r>
              <a:rPr lang="es-ES" dirty="0" smtClean="0"/>
              <a:t>22</a:t>
            </a:r>
            <a:r>
              <a:rPr lang="es-ES" dirty="0"/>
              <a:t>  Y si aquellos días no fueran acortados, nadie se salvaría; pero por causa de los escogidos, aquellos días serán acortados. </a:t>
            </a:r>
            <a:endParaRPr lang="en-US" dirty="0"/>
          </a:p>
        </p:txBody>
      </p:sp>
      <p:sp>
        <p:nvSpPr>
          <p:cNvPr id="7" name="TextBox 6"/>
          <p:cNvSpPr txBox="1"/>
          <p:nvPr/>
        </p:nvSpPr>
        <p:spPr>
          <a:xfrm>
            <a:off x="2895600" y="4227280"/>
            <a:ext cx="756938" cy="369332"/>
          </a:xfrm>
          <a:prstGeom prst="rect">
            <a:avLst/>
          </a:prstGeom>
          <a:solidFill>
            <a:schemeClr val="tx1"/>
          </a:solidFill>
        </p:spPr>
        <p:txBody>
          <a:bodyPr wrap="none" rtlCol="0">
            <a:spAutoFit/>
          </a:bodyPr>
          <a:lstStyle/>
          <a:p>
            <a:pPr algn="l" rtl="0"/>
            <a:r>
              <a:rPr lang="en-US" b="1" dirty="0" smtClean="0">
                <a:solidFill>
                  <a:schemeClr val="bg1"/>
                </a:solidFill>
              </a:rPr>
              <a:t>70 dC</a:t>
            </a:r>
            <a:endParaRPr lang="en-US" b="1" dirty="0">
              <a:solidFill>
                <a:schemeClr val="bg1"/>
              </a:solidFill>
            </a:endParaRPr>
          </a:p>
        </p:txBody>
      </p:sp>
    </p:spTree>
    <p:extLst>
      <p:ext uri="{BB962C8B-B14F-4D97-AF65-F5344CB8AC3E}">
        <p14:creationId xmlns:p14="http://schemas.microsoft.com/office/powerpoint/2010/main" val="2355060347"/>
      </p:ext>
    </p:extLst>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27" descr="Temple Mount from west, tb n0516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6354" name="Rectangle 1026" hidden="1"/>
          <p:cNvSpPr>
            <a:spLocks noGrp="1" noChangeArrowheads="1"/>
          </p:cNvSpPr>
          <p:nvPr>
            <p:ph type="title"/>
          </p:nvPr>
        </p:nvSpPr>
        <p:spPr/>
        <p:txBody>
          <a:bodyPr/>
          <a:lstStyle/>
          <a:p>
            <a:pPr algn="l" rtl="0"/>
            <a:r>
              <a:rPr lang="en-US" altLang="en-US"/>
              <a:t>Monte del Templo desde el oeste</a:t>
            </a:r>
          </a:p>
        </p:txBody>
      </p:sp>
      <p:sp>
        <p:nvSpPr>
          <p:cNvPr id="356356" name="Text Box 1028"/>
          <p:cNvSpPr txBox="1">
            <a:spLocks noChangeArrowheads="1"/>
          </p:cNvSpPr>
          <p:nvPr/>
        </p:nvSpPr>
        <p:spPr bwMode="auto">
          <a:xfrm>
            <a:off x="0" y="5143500"/>
            <a:ext cx="9144000" cy="3810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rtl="0" fontAlgn="base">
              <a:spcBef>
                <a:spcPct val="0"/>
              </a:spcBef>
              <a:spcAft>
                <a:spcPct val="0"/>
              </a:spcAft>
            </a:pPr>
            <a:r>
              <a:rPr lang="en-US" altLang="en-US" sz="2400" b="1" smtClean="0">
                <a:solidFill>
                  <a:srgbClr val="FFFFFF"/>
                </a:solidFill>
                <a:latin typeface="Arial" pitchFamily="34" charset="0"/>
              </a:rPr>
              <a:t>Monte del Templo desde el oeste</a:t>
            </a:r>
          </a:p>
        </p:txBody>
      </p:sp>
      <p:sp>
        <p:nvSpPr>
          <p:cNvPr id="356357" name="Oval 1029"/>
          <p:cNvSpPr>
            <a:spLocks noChangeArrowheads="1"/>
          </p:cNvSpPr>
          <p:nvPr/>
        </p:nvSpPr>
        <p:spPr bwMode="auto">
          <a:xfrm>
            <a:off x="4419600" y="2540000"/>
            <a:ext cx="1524000" cy="889000"/>
          </a:xfrm>
          <a:prstGeom prst="ellipse">
            <a:avLst/>
          </a:prstGeom>
          <a:noFill/>
          <a:ln w="571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defTabSz="914400" rtl="0" fontAlgn="base">
              <a:spcBef>
                <a:spcPct val="0"/>
              </a:spcBef>
              <a:spcAft>
                <a:spcPct val="0"/>
              </a:spcAft>
            </a:pPr>
            <a:endParaRPr lang="en-US" sz="2400" smtClean="0">
              <a:solidFill>
                <a:srgbClr val="000000"/>
              </a:solidFill>
            </a:endParaRPr>
          </a:p>
        </p:txBody>
      </p:sp>
      <p:sp>
        <p:nvSpPr>
          <p:cNvPr id="356359" name="Line 1031"/>
          <p:cNvSpPr>
            <a:spLocks noChangeShapeType="1"/>
          </p:cNvSpPr>
          <p:nvPr/>
        </p:nvSpPr>
        <p:spPr bwMode="auto">
          <a:xfrm flipH="1">
            <a:off x="0" y="2540000"/>
            <a:ext cx="4876800" cy="317500"/>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defTabSz="914400" rtl="0" fontAlgn="base">
              <a:spcBef>
                <a:spcPct val="0"/>
              </a:spcBef>
              <a:spcAft>
                <a:spcPct val="0"/>
              </a:spcAft>
            </a:pPr>
            <a:endParaRPr lang="en-US" sz="2400" smtClean="0">
              <a:solidFill>
                <a:srgbClr val="000000"/>
              </a:solidFill>
            </a:endParaRPr>
          </a:p>
        </p:txBody>
      </p:sp>
      <p:sp>
        <p:nvSpPr>
          <p:cNvPr id="356360" name="Line 1032"/>
          <p:cNvSpPr>
            <a:spLocks noChangeShapeType="1"/>
          </p:cNvSpPr>
          <p:nvPr/>
        </p:nvSpPr>
        <p:spPr bwMode="auto">
          <a:xfrm flipH="1">
            <a:off x="4267200" y="3111500"/>
            <a:ext cx="1752600" cy="1905000"/>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defTabSz="914400" rtl="0" fontAlgn="base">
              <a:spcBef>
                <a:spcPct val="0"/>
              </a:spcBef>
              <a:spcAft>
                <a:spcPct val="0"/>
              </a:spcAft>
            </a:pPr>
            <a:endParaRPr lang="en-US" sz="2400" smtClean="0">
              <a:solidFill>
                <a:srgbClr val="000000"/>
              </a:solidFill>
            </a:endParaRPr>
          </a:p>
        </p:txBody>
      </p:sp>
      <p:sp>
        <p:nvSpPr>
          <p:cNvPr id="356361" name="Text Box 1033"/>
          <p:cNvSpPr txBox="1">
            <a:spLocks noChangeArrowheads="1"/>
          </p:cNvSpPr>
          <p:nvPr/>
        </p:nvSpPr>
        <p:spPr bwMode="auto">
          <a:xfrm>
            <a:off x="1" y="127002"/>
            <a:ext cx="9144000" cy="148343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marL="457200" fontAlgn="base">
              <a:spcBef>
                <a:spcPct val="0"/>
              </a:spcBef>
              <a:spcAft>
                <a:spcPct val="0"/>
              </a:spcAft>
              <a:defRPr sz="2400">
                <a:solidFill>
                  <a:schemeClr val="tx1"/>
                </a:solidFill>
                <a:latin typeface="Times New Roman" pitchFamily="18" charset="0"/>
              </a:defRPr>
            </a:lvl6pPr>
            <a:lvl7pPr marL="914400" fontAlgn="base">
              <a:spcBef>
                <a:spcPct val="0"/>
              </a:spcBef>
              <a:spcAft>
                <a:spcPct val="0"/>
              </a:spcAft>
              <a:defRPr sz="2400">
                <a:solidFill>
                  <a:schemeClr val="tx1"/>
                </a:solidFill>
                <a:latin typeface="Times New Roman" pitchFamily="18" charset="0"/>
              </a:defRPr>
            </a:lvl7pPr>
            <a:lvl8pPr marL="1371600" fontAlgn="base">
              <a:spcBef>
                <a:spcPct val="0"/>
              </a:spcBef>
              <a:spcAft>
                <a:spcPct val="0"/>
              </a:spcAft>
              <a:defRPr sz="2400">
                <a:solidFill>
                  <a:schemeClr val="tx1"/>
                </a:solidFill>
                <a:latin typeface="Times New Roman" pitchFamily="18" charset="0"/>
              </a:defRPr>
            </a:lvl8pPr>
            <a:lvl9pPr marL="1828800" fontAlgn="base">
              <a:spcBef>
                <a:spcPct val="0"/>
              </a:spcBef>
              <a:spcAft>
                <a:spcPct val="0"/>
              </a:spcAft>
              <a:defRPr sz="2400">
                <a:solidFill>
                  <a:schemeClr val="tx1"/>
                </a:solidFill>
                <a:latin typeface="Times New Roman" pitchFamily="18" charset="0"/>
              </a:defRPr>
            </a:lvl9pPr>
          </a:lstStyle>
          <a:p>
            <a:pPr defTabSz="914400" fontAlgn="base">
              <a:spcBef>
                <a:spcPct val="50000"/>
              </a:spcBef>
              <a:spcAft>
                <a:spcPct val="0"/>
              </a:spcAft>
            </a:pPr>
            <a:r>
              <a:rPr lang="en-US" sz="1900" b="1" dirty="0" smtClean="0">
                <a:solidFill>
                  <a:schemeClr val="bg1"/>
                </a:solidFill>
                <a:latin typeface="Arial" panose="020B0604020202020204" pitchFamily="34" charset="0"/>
                <a:cs typeface="Arial" panose="020B0604020202020204" pitchFamily="34" charset="0"/>
              </a:rPr>
              <a:t>Mateo 24:1-2 </a:t>
            </a:r>
            <a:r>
              <a:rPr lang="en-US" sz="1900" b="1" dirty="0">
                <a:solidFill>
                  <a:schemeClr val="bg1"/>
                </a:solidFill>
                <a:latin typeface="Arial" panose="020B0604020202020204" pitchFamily="34" charset="0"/>
                <a:cs typeface="Arial" panose="020B0604020202020204" pitchFamily="34" charset="0"/>
              </a:rPr>
              <a:t>(</a:t>
            </a:r>
            <a:r>
              <a:rPr lang="en-US" sz="1900" b="1" dirty="0" smtClean="0">
                <a:solidFill>
                  <a:schemeClr val="bg1"/>
                </a:solidFill>
                <a:latin typeface="Arial" panose="020B0604020202020204" pitchFamily="34" charset="0"/>
                <a:cs typeface="Arial" panose="020B0604020202020204" pitchFamily="34" charset="0"/>
              </a:rPr>
              <a:t>NBLA)</a:t>
            </a:r>
            <a:r>
              <a:rPr lang="en-US" sz="1900" dirty="0">
                <a:solidFill>
                  <a:schemeClr val="bg1"/>
                </a:solidFill>
                <a:latin typeface="Arial" panose="020B0604020202020204" pitchFamily="34" charset="0"/>
                <a:cs typeface="Arial" panose="020B0604020202020204" pitchFamily="34" charset="0"/>
              </a:rPr>
              <a:t/>
            </a:r>
            <a:br>
              <a:rPr lang="en-US" sz="1900" dirty="0">
                <a:solidFill>
                  <a:schemeClr val="bg1"/>
                </a:solidFill>
                <a:latin typeface="Arial" panose="020B0604020202020204" pitchFamily="34" charset="0"/>
                <a:cs typeface="Arial" panose="020B0604020202020204" pitchFamily="34" charset="0"/>
              </a:rPr>
            </a:br>
            <a:r>
              <a:rPr lang="en-US" sz="1900" baseline="30000" dirty="0" smtClean="0">
                <a:solidFill>
                  <a:schemeClr val="bg1"/>
                </a:solidFill>
                <a:latin typeface="Arial" panose="020B0604020202020204" pitchFamily="34" charset="0"/>
                <a:cs typeface="Arial" panose="020B0604020202020204" pitchFamily="34" charset="0"/>
              </a:rPr>
              <a:t>1</a:t>
            </a:r>
            <a:r>
              <a:rPr lang="es-ES" sz="1900" dirty="0" smtClean="0">
                <a:solidFill>
                  <a:schemeClr val="bg1"/>
                </a:solidFill>
                <a:latin typeface="Arial" panose="020B0604020202020204" pitchFamily="34" charset="0"/>
                <a:cs typeface="Arial" panose="020B0604020202020204" pitchFamily="34" charset="0"/>
              </a:rPr>
              <a:t>Cuando </a:t>
            </a:r>
            <a:r>
              <a:rPr lang="es-ES" sz="1900" dirty="0">
                <a:solidFill>
                  <a:schemeClr val="bg1"/>
                </a:solidFill>
                <a:latin typeface="Arial" panose="020B0604020202020204" pitchFamily="34" charset="0"/>
                <a:cs typeface="Arial" panose="020B0604020202020204" pitchFamily="34" charset="0"/>
              </a:rPr>
              <a:t>Jesús salió del templo, y se iba, se acercaron Sus discípulos para mostrarle los edificios del templo. </a:t>
            </a:r>
            <a:r>
              <a:rPr lang="es-ES" sz="1900" dirty="0" smtClean="0">
                <a:solidFill>
                  <a:schemeClr val="bg1"/>
                </a:solidFill>
                <a:latin typeface="Arial" panose="020B0604020202020204" pitchFamily="34" charset="0"/>
                <a:cs typeface="Arial" panose="020B0604020202020204" pitchFamily="34" charset="0"/>
              </a:rPr>
              <a:t/>
            </a:r>
            <a:br>
              <a:rPr lang="es-ES" sz="1900" dirty="0" smtClean="0">
                <a:solidFill>
                  <a:schemeClr val="bg1"/>
                </a:solidFill>
                <a:latin typeface="Arial" panose="020B0604020202020204" pitchFamily="34" charset="0"/>
                <a:cs typeface="Arial" panose="020B0604020202020204" pitchFamily="34" charset="0"/>
              </a:rPr>
            </a:br>
            <a:r>
              <a:rPr lang="es-ES" sz="1900" dirty="0" smtClean="0">
                <a:solidFill>
                  <a:schemeClr val="bg1"/>
                </a:solidFill>
                <a:latin typeface="Arial" panose="020B0604020202020204" pitchFamily="34" charset="0"/>
                <a:cs typeface="Arial" panose="020B0604020202020204" pitchFamily="34" charset="0"/>
              </a:rPr>
              <a:t>2</a:t>
            </a:r>
            <a:r>
              <a:rPr lang="es-ES" sz="1900" dirty="0">
                <a:solidFill>
                  <a:schemeClr val="bg1"/>
                </a:solidFill>
                <a:latin typeface="Arial" panose="020B0604020202020204" pitchFamily="34" charset="0"/>
                <a:cs typeface="Arial" panose="020B0604020202020204" pitchFamily="34" charset="0"/>
              </a:rPr>
              <a:t>  Pero Él les dijo: «¿Ven todo esto? En verdad les digo que no quedará aquí piedra sobre piedra que no sea derribada». </a:t>
            </a:r>
            <a:endParaRPr lang="en-US" altLang="en-US" sz="1900" dirty="0" smtClean="0">
              <a:solidFill>
                <a:schemeClr val="bg1"/>
              </a:solidFill>
              <a:latin typeface="Arial" panose="020B0604020202020204" pitchFamily="34" charset="0"/>
              <a:cs typeface="Arial" panose="020B0604020202020204" pitchFamily="34" charset="0"/>
            </a:endParaRPr>
          </a:p>
        </p:txBody>
      </p:sp>
      <p:pic>
        <p:nvPicPr>
          <p:cNvPr id="9" name="Picture 1030" descr="C:\BibleMaps &amp; Clipart\Leen Ritmeyer-Quest\Largest Stones-from Mode; pg3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857514"/>
            <a:ext cx="4114800" cy="2203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362586"/>
      </p:ext>
    </p:extLst>
  </p:cSld>
  <p:clrMapOvr>
    <a:masterClrMapping/>
  </p:clrMapOvr>
  <p:transition advTm="11000"/>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C:\BibleMaps &amp; Clipart\Leen Ritmeyer-Quest\Largest Stones-from Mode; pg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7563"/>
            <a:ext cx="9144000" cy="4897438"/>
          </a:xfrm>
          <a:prstGeom prst="rect">
            <a:avLst/>
          </a:prstGeom>
          <a:noFill/>
          <a:extLst>
            <a:ext uri="{909E8E84-426E-40DD-AFC4-6F175D3DCCD1}">
              <a14:hiddenFill xmlns:a14="http://schemas.microsoft.com/office/drawing/2010/main">
                <a:solidFill>
                  <a:srgbClr val="FFFFFF"/>
                </a:solidFill>
              </a14:hiddenFill>
            </a:ext>
          </a:extLst>
        </p:spPr>
      </p:pic>
      <p:sp>
        <p:nvSpPr>
          <p:cNvPr id="358402" name="Rectangle 2"/>
          <p:cNvSpPr>
            <a:spLocks noGrp="1" noChangeArrowheads="1"/>
          </p:cNvSpPr>
          <p:nvPr>
            <p:ph type="title"/>
          </p:nvPr>
        </p:nvSpPr>
        <p:spPr>
          <a:xfrm>
            <a:off x="685800" y="0"/>
            <a:ext cx="7772400" cy="952500"/>
          </a:xfrm>
        </p:spPr>
        <p:txBody>
          <a:bodyPr/>
          <a:lstStyle/>
          <a:p>
            <a:pPr rtl="0"/>
            <a:r>
              <a:rPr lang="en-US" altLang="en-US" dirty="0" err="1"/>
              <a:t>Piedras</a:t>
            </a:r>
            <a:r>
              <a:rPr lang="en-US" altLang="en-US" dirty="0"/>
              <a:t> </a:t>
            </a:r>
            <a:r>
              <a:rPr lang="en-US" altLang="en-US" dirty="0" smtClean="0"/>
              <a:t>del </a:t>
            </a:r>
            <a:r>
              <a:rPr lang="en-US" altLang="en-US" dirty="0" err="1" smtClean="0"/>
              <a:t>curso</a:t>
            </a:r>
            <a:r>
              <a:rPr lang="en-US" altLang="en-US" dirty="0" smtClean="0"/>
              <a:t> maestro</a:t>
            </a:r>
            <a:endParaRPr lang="en-US" altLang="en-US" dirty="0"/>
          </a:p>
        </p:txBody>
      </p:sp>
      <p:pic>
        <p:nvPicPr>
          <p:cNvPr id="358404" name="Picture 4" descr="C:\BibleMaps &amp; Clipart\Leen Ritmeyer-Quest\Warrens Gate and Master Course-Herods ti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333500"/>
            <a:ext cx="7848600" cy="2186782"/>
          </a:xfrm>
          <a:prstGeom prst="rect">
            <a:avLst/>
          </a:prstGeom>
          <a:noFill/>
          <a:extLst>
            <a:ext uri="{909E8E84-426E-40DD-AFC4-6F175D3DCCD1}">
              <a14:hiddenFill xmlns:a14="http://schemas.microsoft.com/office/drawing/2010/main">
                <a:solidFill>
                  <a:srgbClr val="FFFFFF"/>
                </a:solidFill>
              </a14:hiddenFill>
            </a:ext>
          </a:extLst>
        </p:spPr>
      </p:pic>
      <p:sp>
        <p:nvSpPr>
          <p:cNvPr id="358405" name="Line 5"/>
          <p:cNvSpPr>
            <a:spLocks noChangeShapeType="1"/>
          </p:cNvSpPr>
          <p:nvPr/>
        </p:nvSpPr>
        <p:spPr bwMode="auto">
          <a:xfrm>
            <a:off x="2743200" y="2667000"/>
            <a:ext cx="23622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defTabSz="914400" rtl="0" fontAlgn="base">
              <a:spcBef>
                <a:spcPct val="0"/>
              </a:spcBef>
              <a:spcAft>
                <a:spcPct val="0"/>
              </a:spcAft>
            </a:pPr>
            <a:endParaRPr lang="en-US" sz="2400" smtClean="0">
              <a:solidFill>
                <a:srgbClr val="000000"/>
              </a:solidFill>
            </a:endParaRPr>
          </a:p>
        </p:txBody>
      </p:sp>
      <p:sp>
        <p:nvSpPr>
          <p:cNvPr id="358406" name="Text Box 6"/>
          <p:cNvSpPr txBox="1">
            <a:spLocks noChangeArrowheads="1"/>
          </p:cNvSpPr>
          <p:nvPr/>
        </p:nvSpPr>
        <p:spPr bwMode="auto">
          <a:xfrm>
            <a:off x="3581411" y="2540000"/>
            <a:ext cx="755335" cy="338554"/>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defTabSz="914400" rtl="0" fontAlgn="base">
              <a:spcBef>
                <a:spcPct val="0"/>
              </a:spcBef>
              <a:spcAft>
                <a:spcPct val="0"/>
              </a:spcAft>
            </a:pPr>
            <a:r>
              <a:rPr lang="en-US" altLang="en-US" sz="1600" dirty="0" smtClean="0">
                <a:solidFill>
                  <a:srgbClr val="000000"/>
                </a:solidFill>
              </a:rPr>
              <a:t>12,1 m</a:t>
            </a:r>
          </a:p>
        </p:txBody>
      </p:sp>
      <p:sp>
        <p:nvSpPr>
          <p:cNvPr id="358407" name="Line 7"/>
          <p:cNvSpPr>
            <a:spLocks noChangeShapeType="1"/>
          </p:cNvSpPr>
          <p:nvPr/>
        </p:nvSpPr>
        <p:spPr bwMode="auto">
          <a:xfrm>
            <a:off x="5638800" y="2667000"/>
            <a:ext cx="25908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defTabSz="914400" rtl="0" fontAlgn="base">
              <a:spcBef>
                <a:spcPct val="0"/>
              </a:spcBef>
              <a:spcAft>
                <a:spcPct val="0"/>
              </a:spcAft>
            </a:pPr>
            <a:endParaRPr lang="en-US" sz="2400" smtClean="0">
              <a:solidFill>
                <a:srgbClr val="000000"/>
              </a:solidFill>
            </a:endParaRPr>
          </a:p>
        </p:txBody>
      </p:sp>
      <p:sp>
        <p:nvSpPr>
          <p:cNvPr id="358408" name="Text Box 8"/>
          <p:cNvSpPr txBox="1">
            <a:spLocks noChangeArrowheads="1"/>
          </p:cNvSpPr>
          <p:nvPr/>
        </p:nvSpPr>
        <p:spPr bwMode="auto">
          <a:xfrm>
            <a:off x="6477006" y="2540000"/>
            <a:ext cx="755335" cy="338554"/>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defTabSz="914400" rtl="0" fontAlgn="base">
              <a:spcBef>
                <a:spcPct val="0"/>
              </a:spcBef>
              <a:spcAft>
                <a:spcPct val="0"/>
              </a:spcAft>
            </a:pPr>
            <a:r>
              <a:rPr lang="en-US" altLang="en-US" sz="1600" dirty="0" smtClean="0">
                <a:solidFill>
                  <a:srgbClr val="000000"/>
                </a:solidFill>
              </a:rPr>
              <a:t>13,5 m</a:t>
            </a:r>
          </a:p>
        </p:txBody>
      </p:sp>
      <p:sp>
        <p:nvSpPr>
          <p:cNvPr id="358409" name="Line 9"/>
          <p:cNvSpPr>
            <a:spLocks noChangeShapeType="1"/>
          </p:cNvSpPr>
          <p:nvPr/>
        </p:nvSpPr>
        <p:spPr bwMode="auto">
          <a:xfrm rot="-5400000">
            <a:off x="1346200" y="2730500"/>
            <a:ext cx="5080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defTabSz="914400" rtl="0" fontAlgn="base">
              <a:spcBef>
                <a:spcPct val="0"/>
              </a:spcBef>
              <a:spcAft>
                <a:spcPct val="0"/>
              </a:spcAft>
            </a:pPr>
            <a:endParaRPr lang="en-US" sz="2400" smtClean="0">
              <a:solidFill>
                <a:srgbClr val="000000"/>
              </a:solidFill>
            </a:endParaRPr>
          </a:p>
        </p:txBody>
      </p:sp>
      <p:sp>
        <p:nvSpPr>
          <p:cNvPr id="358410" name="Text Box 10"/>
          <p:cNvSpPr txBox="1">
            <a:spLocks noChangeArrowheads="1"/>
          </p:cNvSpPr>
          <p:nvPr/>
        </p:nvSpPr>
        <p:spPr bwMode="auto">
          <a:xfrm>
            <a:off x="838214" y="2603500"/>
            <a:ext cx="652743" cy="338554"/>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defTabSz="914400" rtl="0" fontAlgn="base">
              <a:spcBef>
                <a:spcPct val="0"/>
              </a:spcBef>
              <a:spcAft>
                <a:spcPct val="0"/>
              </a:spcAft>
            </a:pPr>
            <a:r>
              <a:rPr lang="en-US" altLang="en-US" sz="1600" dirty="0" smtClean="0">
                <a:solidFill>
                  <a:srgbClr val="000000"/>
                </a:solidFill>
              </a:rPr>
              <a:t>3,2 m</a:t>
            </a:r>
          </a:p>
        </p:txBody>
      </p:sp>
      <p:sp>
        <p:nvSpPr>
          <p:cNvPr id="358411" name="Rectangle 11"/>
          <p:cNvSpPr>
            <a:spLocks noChangeArrowheads="1"/>
          </p:cNvSpPr>
          <p:nvPr/>
        </p:nvSpPr>
        <p:spPr bwMode="auto">
          <a:xfrm>
            <a:off x="6400811" y="2730504"/>
            <a:ext cx="71045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defTabSz="914400" rtl="0" fontAlgn="base">
              <a:spcBef>
                <a:spcPct val="0"/>
              </a:spcBef>
              <a:spcAft>
                <a:spcPct val="0"/>
              </a:spcAft>
            </a:pPr>
            <a:r>
              <a:rPr lang="en-US" altLang="en-US" sz="1200" smtClean="0">
                <a:solidFill>
                  <a:srgbClr val="000000"/>
                </a:solidFill>
              </a:rPr>
              <a:t>570 toneladas</a:t>
            </a:r>
          </a:p>
        </p:txBody>
      </p:sp>
    </p:spTree>
    <p:extLst>
      <p:ext uri="{BB962C8B-B14F-4D97-AF65-F5344CB8AC3E}">
        <p14:creationId xmlns:p14="http://schemas.microsoft.com/office/powerpoint/2010/main" val="2339863325"/>
      </p:ext>
    </p:extLst>
  </p:cSld>
  <p:clrMapOvr>
    <a:masterClrMapping/>
  </p:clrMapOvr>
  <p:transition advTm="6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 y="190500"/>
            <a:ext cx="8877300" cy="5410200"/>
          </a:xfrm>
        </p:spPr>
        <p:txBody>
          <a:bodyPr>
            <a:noAutofit/>
          </a:bodyPr>
          <a:lstStyle/>
          <a:p>
            <a:pPr marL="403225" indent="-403225">
              <a:spcBef>
                <a:spcPts val="0"/>
              </a:spcBef>
              <a:buAutoNum type="arabicPeriod"/>
            </a:pPr>
            <a:r>
              <a:rPr lang="en-US" sz="1400" dirty="0" err="1" smtClean="0"/>
              <a:t>Fechas</a:t>
            </a:r>
            <a:r>
              <a:rPr lang="en-US" sz="1400" dirty="0" smtClean="0"/>
              <a:t> clave</a:t>
            </a:r>
          </a:p>
          <a:p>
            <a:pPr marL="400050" lvl="2" indent="0">
              <a:spcBef>
                <a:spcPts val="0"/>
              </a:spcBef>
              <a:buNone/>
            </a:pPr>
            <a:r>
              <a:rPr lang="en-US" sz="1400" dirty="0" smtClean="0"/>
              <a:t>_______ </a:t>
            </a:r>
            <a:r>
              <a:rPr lang="es-ES" sz="1400" dirty="0"/>
              <a:t>1er grupo de cautivos (y Daniel) llevados a </a:t>
            </a:r>
            <a:r>
              <a:rPr lang="es-ES" sz="1400" dirty="0" smtClean="0"/>
              <a:t>Babilonia</a:t>
            </a:r>
          </a:p>
          <a:p>
            <a:pPr marL="400050" lvl="2" indent="0">
              <a:spcBef>
                <a:spcPts val="0"/>
              </a:spcBef>
              <a:buNone/>
            </a:pPr>
            <a:r>
              <a:rPr lang="en-US" sz="1400" dirty="0"/>
              <a:t>_______ 2do </a:t>
            </a:r>
            <a:r>
              <a:rPr lang="en-US" sz="1400" dirty="0" err="1"/>
              <a:t>grupo</a:t>
            </a:r>
            <a:r>
              <a:rPr lang="en-US" sz="1400" dirty="0"/>
              <a:t> de </a:t>
            </a:r>
            <a:r>
              <a:rPr lang="en-US" sz="1400" dirty="0" err="1"/>
              <a:t>cautivos</a:t>
            </a:r>
            <a:r>
              <a:rPr lang="en-US" sz="1400" dirty="0"/>
              <a:t> (y Ezequiel) </a:t>
            </a:r>
            <a:r>
              <a:rPr lang="en-US" sz="1400" dirty="0" err="1"/>
              <a:t>llevados</a:t>
            </a:r>
            <a:r>
              <a:rPr lang="en-US" sz="1400" dirty="0"/>
              <a:t> a </a:t>
            </a:r>
            <a:r>
              <a:rPr lang="en-US" sz="1400" dirty="0" err="1" smtClean="0"/>
              <a:t>Babilonia</a:t>
            </a:r>
            <a:endParaRPr lang="en-US" sz="1400" b="1" dirty="0" smtClean="0"/>
          </a:p>
          <a:p>
            <a:pPr marL="400050" lvl="2" indent="0">
              <a:spcBef>
                <a:spcPts val="0"/>
              </a:spcBef>
              <a:buNone/>
            </a:pPr>
            <a:r>
              <a:rPr lang="en-US" sz="1400" dirty="0" smtClean="0"/>
              <a:t>_______ </a:t>
            </a:r>
            <a:r>
              <a:rPr lang="en-US" sz="1400" dirty="0" err="1"/>
              <a:t>Caída</a:t>
            </a:r>
            <a:r>
              <a:rPr lang="en-US" sz="1400" dirty="0"/>
              <a:t> de </a:t>
            </a:r>
            <a:r>
              <a:rPr lang="en-US" sz="1400" dirty="0" err="1"/>
              <a:t>Jerusalén</a:t>
            </a:r>
            <a:r>
              <a:rPr lang="en-US" sz="1400" dirty="0"/>
              <a:t> </a:t>
            </a:r>
            <a:endParaRPr lang="en-US" sz="1400" dirty="0" smtClean="0"/>
          </a:p>
          <a:p>
            <a:pPr marL="400050" lvl="2" indent="0">
              <a:spcBef>
                <a:spcPts val="0"/>
              </a:spcBef>
              <a:buNone/>
            </a:pPr>
            <a:r>
              <a:rPr lang="en-US" sz="1400" dirty="0" smtClean="0"/>
              <a:t>_______ </a:t>
            </a:r>
            <a:r>
              <a:rPr lang="en-US" sz="1400" dirty="0" err="1" smtClean="0"/>
              <a:t>Caída</a:t>
            </a:r>
            <a:r>
              <a:rPr lang="en-US" sz="1400" dirty="0" smtClean="0"/>
              <a:t> de </a:t>
            </a:r>
            <a:r>
              <a:rPr lang="en-US" sz="1400" dirty="0" err="1" smtClean="0"/>
              <a:t>Babilonia</a:t>
            </a:r>
            <a:endParaRPr lang="en-US" sz="1400" dirty="0" smtClean="0"/>
          </a:p>
          <a:p>
            <a:pPr marL="403225" lvl="1" indent="-403225">
              <a:spcBef>
                <a:spcPts val="0"/>
              </a:spcBef>
              <a:buNone/>
            </a:pPr>
            <a:r>
              <a:rPr lang="en-US" sz="1400" dirty="0" smtClean="0"/>
              <a:t>2.	</a:t>
            </a:r>
            <a:r>
              <a:rPr lang="en-US" sz="1400" dirty="0" err="1" smtClean="0"/>
              <a:t>Tres</a:t>
            </a:r>
            <a:r>
              <a:rPr lang="en-US" sz="1400" dirty="0" smtClean="0"/>
              <a:t> </a:t>
            </a:r>
            <a:r>
              <a:rPr lang="en-US" sz="1400" dirty="0" err="1" smtClean="0"/>
              <a:t>profetas</a:t>
            </a:r>
            <a:r>
              <a:rPr lang="en-US" sz="1400" dirty="0" smtClean="0"/>
              <a:t> </a:t>
            </a:r>
            <a:r>
              <a:rPr lang="en-US" sz="1400" dirty="0" err="1" smtClean="0"/>
              <a:t>durante</a:t>
            </a:r>
            <a:r>
              <a:rPr lang="en-US" sz="1400" dirty="0" smtClean="0"/>
              <a:t> el </a:t>
            </a:r>
            <a:r>
              <a:rPr lang="en-US" sz="1400" dirty="0" err="1" smtClean="0"/>
              <a:t>destierro</a:t>
            </a:r>
            <a:endParaRPr lang="en-US" sz="1400" dirty="0" smtClean="0"/>
          </a:p>
          <a:p>
            <a:pPr marL="400050" lvl="2" indent="0">
              <a:spcBef>
                <a:spcPts val="0"/>
              </a:spcBef>
              <a:buNone/>
            </a:pPr>
            <a:r>
              <a:rPr lang="en-US" sz="1400" dirty="0" smtClean="0"/>
              <a:t>____________ </a:t>
            </a:r>
            <a:r>
              <a:rPr lang="en-US" sz="1400" dirty="0" err="1" smtClean="0"/>
              <a:t>en</a:t>
            </a:r>
            <a:r>
              <a:rPr lang="en-US" sz="1400" dirty="0" smtClean="0"/>
              <a:t> </a:t>
            </a:r>
            <a:r>
              <a:rPr lang="en-US" sz="1400" dirty="0" err="1" smtClean="0"/>
              <a:t>Jerusalén</a:t>
            </a:r>
            <a:endParaRPr lang="en-US" sz="1400" dirty="0" smtClean="0"/>
          </a:p>
          <a:p>
            <a:pPr marL="400050" lvl="2" indent="0">
              <a:spcBef>
                <a:spcPts val="0"/>
              </a:spcBef>
              <a:buNone/>
            </a:pPr>
            <a:r>
              <a:rPr lang="en-US" sz="1400" dirty="0" smtClean="0"/>
              <a:t>____________ </a:t>
            </a:r>
            <a:r>
              <a:rPr lang="en-US" sz="1400" dirty="0" err="1" smtClean="0"/>
              <a:t>en</a:t>
            </a:r>
            <a:r>
              <a:rPr lang="en-US" sz="1400" dirty="0" smtClean="0"/>
              <a:t> </a:t>
            </a:r>
            <a:r>
              <a:rPr lang="en-US" sz="1400" dirty="0" err="1" smtClean="0"/>
              <a:t>Babilonia</a:t>
            </a:r>
            <a:r>
              <a:rPr lang="en-US" sz="1400" dirty="0" smtClean="0"/>
              <a:t>, entre el pueblo</a:t>
            </a:r>
          </a:p>
          <a:p>
            <a:pPr marL="400050" lvl="2" indent="0">
              <a:spcBef>
                <a:spcPts val="0"/>
              </a:spcBef>
              <a:buNone/>
            </a:pPr>
            <a:r>
              <a:rPr lang="en-US" sz="1400" dirty="0" smtClean="0"/>
              <a:t>____________ </a:t>
            </a:r>
            <a:r>
              <a:rPr lang="en-US" sz="1400" dirty="0" err="1" smtClean="0"/>
              <a:t>en</a:t>
            </a:r>
            <a:r>
              <a:rPr lang="en-US" sz="1400" dirty="0" smtClean="0"/>
              <a:t> </a:t>
            </a:r>
            <a:r>
              <a:rPr lang="en-US" sz="1400" dirty="0" err="1" smtClean="0"/>
              <a:t>Babilionia</a:t>
            </a:r>
            <a:r>
              <a:rPr lang="en-US" sz="1400" dirty="0" smtClean="0"/>
              <a:t>, entre </a:t>
            </a:r>
            <a:r>
              <a:rPr lang="en-US" sz="1400" dirty="0" err="1" smtClean="0"/>
              <a:t>los</a:t>
            </a:r>
            <a:r>
              <a:rPr lang="en-US" sz="1400" dirty="0" smtClean="0"/>
              <a:t> </a:t>
            </a:r>
            <a:r>
              <a:rPr lang="en-US" sz="1400" dirty="0" err="1" smtClean="0"/>
              <a:t>gobernantes</a:t>
            </a:r>
            <a:endParaRPr lang="en-US" sz="1400" dirty="0" smtClean="0"/>
          </a:p>
          <a:p>
            <a:pPr marL="403225" lvl="1" indent="-403225">
              <a:spcBef>
                <a:spcPts val="0"/>
              </a:spcBef>
              <a:buAutoNum type="arabicPeriod" startAt="3"/>
            </a:pPr>
            <a:r>
              <a:rPr lang="en-US" sz="1400" dirty="0" err="1" smtClean="0"/>
              <a:t>Cuatro</a:t>
            </a:r>
            <a:r>
              <a:rPr lang="en-US" sz="1400" dirty="0" smtClean="0"/>
              <a:t> </a:t>
            </a:r>
            <a:r>
              <a:rPr lang="en-US" sz="1400" dirty="0" err="1" smtClean="0"/>
              <a:t>gobernantes</a:t>
            </a:r>
            <a:r>
              <a:rPr lang="en-US" sz="1400" dirty="0" smtClean="0"/>
              <a:t> a </a:t>
            </a:r>
            <a:r>
              <a:rPr lang="en-US" sz="1400" dirty="0" err="1" smtClean="0"/>
              <a:t>los</a:t>
            </a:r>
            <a:r>
              <a:rPr lang="en-US" sz="1400" dirty="0" smtClean="0"/>
              <a:t> que </a:t>
            </a:r>
            <a:r>
              <a:rPr lang="en-US" sz="1400" dirty="0" err="1" smtClean="0"/>
              <a:t>sirvió</a:t>
            </a:r>
            <a:r>
              <a:rPr lang="en-US" sz="1400" dirty="0" smtClean="0"/>
              <a:t> Daniel (</a:t>
            </a:r>
            <a:r>
              <a:rPr lang="en-US" sz="1400" dirty="0" err="1" smtClean="0"/>
              <a:t>en</a:t>
            </a:r>
            <a:r>
              <a:rPr lang="en-US" sz="1400" dirty="0" smtClean="0"/>
              <a:t> el </a:t>
            </a:r>
            <a:r>
              <a:rPr lang="en-US" sz="1400" dirty="0" err="1" smtClean="0"/>
              <a:t>libro</a:t>
            </a:r>
            <a:r>
              <a:rPr lang="en-US" sz="1400" dirty="0" smtClean="0"/>
              <a:t>)</a:t>
            </a:r>
          </a:p>
          <a:p>
            <a:pPr marL="400050" lvl="2" indent="0">
              <a:spcBef>
                <a:spcPts val="0"/>
              </a:spcBef>
              <a:buNone/>
            </a:pPr>
            <a:r>
              <a:rPr lang="en-US" sz="1400" dirty="0" smtClean="0"/>
              <a:t>_________________ </a:t>
            </a:r>
            <a:r>
              <a:rPr lang="en-US" sz="1400" dirty="0" err="1" smtClean="0"/>
              <a:t>Babilonio</a:t>
            </a:r>
            <a:r>
              <a:rPr lang="en-US" sz="1400" dirty="0" smtClean="0"/>
              <a:t> (mayor)</a:t>
            </a:r>
          </a:p>
          <a:p>
            <a:pPr marL="400050" lvl="2" indent="0">
              <a:spcBef>
                <a:spcPts val="0"/>
              </a:spcBef>
              <a:buNone/>
            </a:pPr>
            <a:r>
              <a:rPr lang="en-US" sz="1400" dirty="0" smtClean="0"/>
              <a:t>_________________ </a:t>
            </a:r>
            <a:r>
              <a:rPr lang="en-US" sz="1400" dirty="0" err="1" smtClean="0"/>
              <a:t>Babylonio</a:t>
            </a:r>
            <a:r>
              <a:rPr lang="en-US" sz="1400" dirty="0" smtClean="0"/>
              <a:t> (</a:t>
            </a:r>
            <a:r>
              <a:rPr lang="en-US" sz="1400" dirty="0" err="1" smtClean="0"/>
              <a:t>último</a:t>
            </a:r>
            <a:r>
              <a:rPr lang="en-US" sz="1400" dirty="0" smtClean="0"/>
              <a:t>)</a:t>
            </a:r>
          </a:p>
          <a:p>
            <a:pPr marL="400050" lvl="2" indent="0">
              <a:spcBef>
                <a:spcPts val="0"/>
              </a:spcBef>
              <a:buNone/>
            </a:pPr>
            <a:r>
              <a:rPr lang="en-US" sz="1400" dirty="0" smtClean="0"/>
              <a:t>_________________ </a:t>
            </a:r>
            <a:r>
              <a:rPr lang="en-US" sz="1400" dirty="0" err="1" smtClean="0"/>
              <a:t>Medo</a:t>
            </a:r>
            <a:endParaRPr lang="en-US" sz="1400" dirty="0" smtClean="0"/>
          </a:p>
          <a:p>
            <a:pPr marL="400050" lvl="2" indent="0">
              <a:spcBef>
                <a:spcPts val="0"/>
              </a:spcBef>
              <a:buNone/>
            </a:pPr>
            <a:r>
              <a:rPr lang="en-US" sz="1400" dirty="0" smtClean="0"/>
              <a:t>_________________ </a:t>
            </a:r>
            <a:r>
              <a:rPr lang="en-US" sz="1400" dirty="0" err="1" smtClean="0"/>
              <a:t>Persa</a:t>
            </a:r>
            <a:endParaRPr lang="en-US" sz="1400" dirty="0" smtClean="0"/>
          </a:p>
          <a:p>
            <a:pPr marL="403225" lvl="1" indent="-403225">
              <a:spcBef>
                <a:spcPts val="0"/>
              </a:spcBef>
              <a:buFont typeface="Arial" panose="020B0604020202020204" pitchFamily="34" charset="0"/>
              <a:buAutoNum type="arabicPeriod" startAt="3"/>
            </a:pPr>
            <a:r>
              <a:rPr lang="en-US" sz="1400" dirty="0" err="1" smtClean="0"/>
              <a:t>Tema</a:t>
            </a:r>
            <a:r>
              <a:rPr lang="en-US" sz="1400" dirty="0" smtClean="0"/>
              <a:t> principal del </a:t>
            </a:r>
            <a:r>
              <a:rPr lang="en-US" sz="1400" dirty="0" err="1" smtClean="0"/>
              <a:t>libro</a:t>
            </a:r>
            <a:r>
              <a:rPr lang="en-US" sz="1400" dirty="0" smtClean="0"/>
              <a:t>:  ________________________________________________________ </a:t>
            </a:r>
          </a:p>
          <a:p>
            <a:pPr marL="403225" lvl="1" indent="-403225">
              <a:spcBef>
                <a:spcPts val="0"/>
              </a:spcBef>
              <a:buFont typeface="Arial" panose="020B0604020202020204" pitchFamily="34" charset="0"/>
              <a:buAutoNum type="arabicPeriod" startAt="3"/>
            </a:pPr>
            <a:r>
              <a:rPr lang="en-US" sz="1400" dirty="0" smtClean="0"/>
              <a:t>El </a:t>
            </a:r>
            <a:r>
              <a:rPr lang="en-US" sz="1400" dirty="0" err="1" smtClean="0"/>
              <a:t>nombre</a:t>
            </a:r>
            <a:r>
              <a:rPr lang="en-US" sz="1400" dirty="0" smtClean="0"/>
              <a:t> de Daniel </a:t>
            </a:r>
            <a:r>
              <a:rPr lang="en-US" sz="1400" dirty="0" err="1" smtClean="0"/>
              <a:t>significa</a:t>
            </a:r>
            <a:r>
              <a:rPr lang="en-US" sz="1400" dirty="0" smtClean="0"/>
              <a:t>:  ____________________________________________________ </a:t>
            </a:r>
          </a:p>
          <a:p>
            <a:pPr marL="403225" lvl="1" indent="-403225">
              <a:spcBef>
                <a:spcPts val="0"/>
              </a:spcBef>
              <a:buFont typeface="Arial" panose="020B0604020202020204" pitchFamily="34" charset="0"/>
              <a:buAutoNum type="arabicPeriod" startAt="3"/>
            </a:pPr>
            <a:r>
              <a:rPr lang="en-US" sz="1400" dirty="0" err="1" smtClean="0"/>
              <a:t>Tres</a:t>
            </a:r>
            <a:r>
              <a:rPr lang="en-US" sz="1400" dirty="0" smtClean="0"/>
              <a:t> </a:t>
            </a:r>
            <a:r>
              <a:rPr lang="en-US" sz="1400" dirty="0" err="1" smtClean="0"/>
              <a:t>milagros</a:t>
            </a:r>
            <a:r>
              <a:rPr lang="en-US" sz="1400" dirty="0" smtClean="0"/>
              <a:t> </a:t>
            </a:r>
            <a:r>
              <a:rPr lang="en-US" sz="1400" dirty="0" err="1" smtClean="0"/>
              <a:t>en</a:t>
            </a:r>
            <a:r>
              <a:rPr lang="en-US" sz="1400" dirty="0" smtClean="0"/>
              <a:t> Daniel</a:t>
            </a:r>
          </a:p>
          <a:p>
            <a:pPr marL="400050" lvl="2" indent="0">
              <a:spcBef>
                <a:spcPts val="0"/>
              </a:spcBef>
              <a:buNone/>
            </a:pPr>
            <a:r>
              <a:rPr lang="en-US" sz="1400" dirty="0" smtClean="0"/>
              <a:t>_____________________  (</a:t>
            </a:r>
            <a:r>
              <a:rPr lang="en-US" sz="1400" dirty="0" err="1" smtClean="0"/>
              <a:t>capítulo</a:t>
            </a:r>
            <a:r>
              <a:rPr lang="en-US" sz="1400" dirty="0" smtClean="0"/>
              <a:t> ______)</a:t>
            </a:r>
          </a:p>
          <a:p>
            <a:pPr marL="400050" lvl="2" indent="0">
              <a:spcBef>
                <a:spcPts val="0"/>
              </a:spcBef>
              <a:buNone/>
            </a:pPr>
            <a:r>
              <a:rPr lang="en-US" sz="1400" dirty="0" smtClean="0"/>
              <a:t>_____________________  </a:t>
            </a:r>
            <a:r>
              <a:rPr lang="en-US" sz="1400" dirty="0"/>
              <a:t>(</a:t>
            </a:r>
            <a:r>
              <a:rPr lang="en-US" sz="1400" dirty="0" err="1"/>
              <a:t>capítulo</a:t>
            </a:r>
            <a:r>
              <a:rPr lang="en-US" sz="1400" dirty="0"/>
              <a:t> </a:t>
            </a:r>
            <a:r>
              <a:rPr lang="en-US" sz="1400" dirty="0" smtClean="0"/>
              <a:t>______)</a:t>
            </a:r>
          </a:p>
          <a:p>
            <a:pPr marL="400050" lvl="2" indent="0">
              <a:spcBef>
                <a:spcPts val="0"/>
              </a:spcBef>
              <a:buNone/>
            </a:pPr>
            <a:r>
              <a:rPr lang="en-US" sz="1400" dirty="0" smtClean="0"/>
              <a:t>_____________________  </a:t>
            </a:r>
            <a:r>
              <a:rPr lang="en-US" sz="1400" dirty="0"/>
              <a:t>(</a:t>
            </a:r>
            <a:r>
              <a:rPr lang="en-US" sz="1400" dirty="0" err="1"/>
              <a:t>capítulo</a:t>
            </a:r>
            <a:r>
              <a:rPr lang="en-US" sz="1400" dirty="0"/>
              <a:t> </a:t>
            </a:r>
            <a:r>
              <a:rPr lang="en-US" sz="1400" dirty="0" smtClean="0"/>
              <a:t>______)</a:t>
            </a:r>
          </a:p>
          <a:p>
            <a:pPr marL="403225" lvl="1" indent="-403225">
              <a:spcBef>
                <a:spcPts val="0"/>
              </a:spcBef>
              <a:buFont typeface="Arial" panose="020B0604020202020204" pitchFamily="34" charset="0"/>
              <a:buAutoNum type="arabicPeriod" startAt="3"/>
            </a:pPr>
            <a:r>
              <a:rPr lang="en-US" sz="1400" dirty="0" err="1" smtClean="0"/>
              <a:t>Profetas</a:t>
            </a:r>
            <a:r>
              <a:rPr lang="en-US" sz="1400" dirty="0" smtClean="0"/>
              <a:t> </a:t>
            </a:r>
            <a:r>
              <a:rPr lang="en-US" sz="1400" dirty="0" err="1" smtClean="0"/>
              <a:t>anteriores</a:t>
            </a:r>
            <a:r>
              <a:rPr lang="en-US" sz="1400" dirty="0" smtClean="0"/>
              <a:t>, que </a:t>
            </a:r>
            <a:r>
              <a:rPr lang="en-US" sz="1400" dirty="0" err="1" smtClean="0"/>
              <a:t>profetizaron</a:t>
            </a:r>
            <a:r>
              <a:rPr lang="en-US" sz="1400" dirty="0" smtClean="0"/>
              <a:t>…</a:t>
            </a:r>
          </a:p>
          <a:p>
            <a:pPr marL="400050" lvl="2" indent="0">
              <a:spcBef>
                <a:spcPts val="0"/>
              </a:spcBef>
              <a:buNone/>
            </a:pPr>
            <a:r>
              <a:rPr lang="en-US" sz="1400" dirty="0" smtClean="0"/>
              <a:t>______________ el </a:t>
            </a:r>
            <a:r>
              <a:rPr lang="en-US" sz="1400" dirty="0" err="1" smtClean="0"/>
              <a:t>destierro</a:t>
            </a:r>
            <a:r>
              <a:rPr lang="en-US" sz="1400" dirty="0" smtClean="0"/>
              <a:t> de 70 </a:t>
            </a:r>
            <a:r>
              <a:rPr lang="en-US" sz="1400" dirty="0" err="1" smtClean="0"/>
              <a:t>años</a:t>
            </a:r>
            <a:endParaRPr lang="en-US" sz="1400" dirty="0" smtClean="0"/>
          </a:p>
          <a:p>
            <a:pPr marL="400050" lvl="2" indent="0">
              <a:spcBef>
                <a:spcPts val="0"/>
              </a:spcBef>
              <a:buNone/>
            </a:pPr>
            <a:r>
              <a:rPr lang="en-US" sz="1400" dirty="0" smtClean="0"/>
              <a:t>______________ </a:t>
            </a:r>
            <a:r>
              <a:rPr lang="en-US" sz="1400" dirty="0" err="1" smtClean="0"/>
              <a:t>identificó</a:t>
            </a:r>
            <a:r>
              <a:rPr lang="en-US" sz="1400" dirty="0" smtClean="0"/>
              <a:t> a </a:t>
            </a:r>
            <a:r>
              <a:rPr lang="en-US" sz="1400" dirty="0" err="1" smtClean="0"/>
              <a:t>Ciro</a:t>
            </a:r>
            <a:r>
              <a:rPr lang="en-US" sz="1400" dirty="0" smtClean="0"/>
              <a:t> </a:t>
            </a:r>
            <a:r>
              <a:rPr lang="en-US" sz="1400" dirty="0" err="1" smtClean="0"/>
              <a:t>como</a:t>
            </a:r>
            <a:r>
              <a:rPr lang="en-US" sz="1400" dirty="0" smtClean="0"/>
              <a:t> el </a:t>
            </a:r>
            <a:r>
              <a:rPr lang="en-US" sz="1400" dirty="0" err="1" smtClean="0"/>
              <a:t>rey</a:t>
            </a:r>
            <a:r>
              <a:rPr lang="en-US" sz="1400" dirty="0" smtClean="0"/>
              <a:t> que </a:t>
            </a:r>
            <a:r>
              <a:rPr lang="en-US" sz="1400" dirty="0" err="1" smtClean="0"/>
              <a:t>permitiría</a:t>
            </a:r>
            <a:r>
              <a:rPr lang="en-US" sz="1400" dirty="0" smtClean="0"/>
              <a:t> un </a:t>
            </a:r>
            <a:r>
              <a:rPr lang="en-US" sz="1400" dirty="0" err="1" smtClean="0"/>
              <a:t>retorno</a:t>
            </a:r>
            <a:endParaRPr lang="en-US" sz="1400" dirty="0" smtClean="0"/>
          </a:p>
          <a:p>
            <a:pPr marL="400050" lvl="2" indent="0">
              <a:spcBef>
                <a:spcPts val="0"/>
              </a:spcBef>
              <a:buNone/>
            </a:pPr>
            <a:r>
              <a:rPr lang="en-US" sz="1400" dirty="0" smtClean="0"/>
              <a:t>______________ </a:t>
            </a:r>
            <a:r>
              <a:rPr lang="en-US" sz="1400" dirty="0" err="1" smtClean="0"/>
              <a:t>los</a:t>
            </a:r>
            <a:r>
              <a:rPr lang="en-US" sz="1400" dirty="0" smtClean="0"/>
              <a:t> </a:t>
            </a:r>
            <a:r>
              <a:rPr lang="en-US" sz="1400" dirty="0" err="1" smtClean="0"/>
              <a:t>vasos</a:t>
            </a:r>
            <a:r>
              <a:rPr lang="en-US" sz="1400" dirty="0" smtClean="0"/>
              <a:t> del </a:t>
            </a:r>
            <a:r>
              <a:rPr lang="en-US" sz="1400" dirty="0" err="1" smtClean="0"/>
              <a:t>templo</a:t>
            </a:r>
            <a:r>
              <a:rPr lang="en-US" sz="1400" dirty="0" smtClean="0"/>
              <a:t> y </a:t>
            </a:r>
            <a:r>
              <a:rPr lang="en-US" sz="1400" dirty="0" err="1" smtClean="0"/>
              <a:t>los</a:t>
            </a:r>
            <a:r>
              <a:rPr lang="en-US" sz="1400" dirty="0" smtClean="0"/>
              <a:t> </a:t>
            </a:r>
            <a:r>
              <a:rPr lang="en-US" sz="1400" dirty="0" err="1" smtClean="0"/>
              <a:t>hijos</a:t>
            </a:r>
            <a:r>
              <a:rPr lang="en-US" sz="1400" dirty="0" smtClean="0"/>
              <a:t> </a:t>
            </a:r>
            <a:r>
              <a:rPr lang="en-US" sz="1400" dirty="0" err="1" smtClean="0"/>
              <a:t>serían</a:t>
            </a:r>
            <a:r>
              <a:rPr lang="en-US" sz="1400" dirty="0" smtClean="0"/>
              <a:t> </a:t>
            </a:r>
            <a:r>
              <a:rPr lang="en-US" sz="1400" dirty="0" err="1" smtClean="0"/>
              <a:t>llevados</a:t>
            </a:r>
            <a:r>
              <a:rPr lang="en-US" sz="1400" dirty="0" smtClean="0"/>
              <a:t> a </a:t>
            </a:r>
            <a:r>
              <a:rPr lang="en-US" sz="1400" dirty="0" err="1" smtClean="0"/>
              <a:t>Babilonia</a:t>
            </a:r>
            <a:endParaRPr lang="en-US" sz="1400" dirty="0" smtClean="0"/>
          </a:p>
          <a:p>
            <a:pPr marL="400050" lvl="2" indent="0">
              <a:spcBef>
                <a:spcPts val="0"/>
              </a:spcBef>
              <a:buNone/>
            </a:pPr>
            <a:r>
              <a:rPr lang="en-US" sz="1400" dirty="0" smtClean="0"/>
              <a:t>______________ </a:t>
            </a:r>
            <a:r>
              <a:rPr lang="en-US" sz="1400" dirty="0" err="1" smtClean="0"/>
              <a:t>nación</a:t>
            </a:r>
            <a:r>
              <a:rPr lang="en-US" sz="1400" dirty="0" smtClean="0"/>
              <a:t> </a:t>
            </a:r>
            <a:r>
              <a:rPr lang="en-US" sz="1400" dirty="0" err="1" smtClean="0"/>
              <a:t>lejana</a:t>
            </a:r>
            <a:r>
              <a:rPr lang="en-US" sz="1400" dirty="0" smtClean="0"/>
              <a:t>, </a:t>
            </a:r>
            <a:r>
              <a:rPr lang="en-US" sz="1400" dirty="0" err="1" smtClean="0"/>
              <a:t>idioma</a:t>
            </a:r>
            <a:r>
              <a:rPr lang="en-US" sz="1400" dirty="0" smtClean="0"/>
              <a:t> </a:t>
            </a:r>
            <a:r>
              <a:rPr lang="en-US" sz="1400" dirty="0" err="1" smtClean="0"/>
              <a:t>distinto</a:t>
            </a:r>
            <a:r>
              <a:rPr lang="en-US" sz="1400" dirty="0" smtClean="0"/>
              <a:t>, </a:t>
            </a:r>
            <a:r>
              <a:rPr lang="en-US" sz="1400" dirty="0" err="1" smtClean="0"/>
              <a:t>desolación</a:t>
            </a:r>
            <a:r>
              <a:rPr lang="en-US" sz="1400" dirty="0" smtClean="0"/>
              <a:t>, </a:t>
            </a:r>
            <a:r>
              <a:rPr lang="en-US" sz="1400" dirty="0" err="1" smtClean="0"/>
              <a:t>sitio</a:t>
            </a:r>
            <a:r>
              <a:rPr lang="en-US" sz="1400" dirty="0" smtClean="0"/>
              <a:t>, </a:t>
            </a:r>
            <a:r>
              <a:rPr lang="en-US" sz="1400" dirty="0" err="1" smtClean="0"/>
              <a:t>esparcimiento</a:t>
            </a:r>
            <a:r>
              <a:rPr lang="en-US" sz="1400" dirty="0" smtClean="0"/>
              <a:t> (</a:t>
            </a:r>
            <a:r>
              <a:rPr lang="en-US" sz="1400" dirty="0" err="1" smtClean="0"/>
              <a:t>si</a:t>
            </a:r>
            <a:r>
              <a:rPr lang="en-US" sz="1400" dirty="0" smtClean="0"/>
              <a:t> Israel </a:t>
            </a:r>
            <a:r>
              <a:rPr lang="en-US" sz="1400" dirty="0" err="1" smtClean="0"/>
              <a:t>fuera</a:t>
            </a:r>
            <a:r>
              <a:rPr lang="en-US" sz="1400" dirty="0" smtClean="0"/>
              <a:t> </a:t>
            </a:r>
            <a:r>
              <a:rPr lang="en-US" sz="1400" dirty="0" err="1" smtClean="0"/>
              <a:t>desobediente</a:t>
            </a:r>
            <a:r>
              <a:rPr lang="en-US" sz="1400" dirty="0" smtClean="0"/>
              <a:t>)</a:t>
            </a:r>
            <a:endParaRPr lang="en-US" sz="1400" dirty="0"/>
          </a:p>
        </p:txBody>
      </p:sp>
      <p:sp>
        <p:nvSpPr>
          <p:cNvPr id="2" name="Title 1"/>
          <p:cNvSpPr>
            <a:spLocks noGrp="1"/>
          </p:cNvSpPr>
          <p:nvPr>
            <p:ph type="title" idx="4294967295"/>
          </p:nvPr>
        </p:nvSpPr>
        <p:spPr>
          <a:xfrm>
            <a:off x="6629399" y="7780"/>
            <a:ext cx="2481263" cy="1249520"/>
          </a:xfrm>
          <a:solidFill>
            <a:schemeClr val="bg1"/>
          </a:solidFill>
          <a:ln>
            <a:solidFill>
              <a:schemeClr val="tx1"/>
            </a:solidFill>
          </a:ln>
          <a:effectLst>
            <a:outerShdw blurRad="50800" dist="38100" dir="2700000" algn="tl" rotWithShape="0">
              <a:prstClr val="black">
                <a:alpha val="40000"/>
              </a:prstClr>
            </a:outerShdw>
          </a:effectLst>
        </p:spPr>
        <p:txBody>
          <a:bodyPr>
            <a:noAutofit/>
          </a:bodyPr>
          <a:lstStyle/>
          <a:p>
            <a:r>
              <a:rPr lang="en-US" sz="2400" dirty="0" err="1" smtClean="0"/>
              <a:t>Prueba</a:t>
            </a:r>
            <a:r>
              <a:rPr lang="en-US" sz="2400" dirty="0" smtClean="0"/>
              <a:t> de </a:t>
            </a:r>
            <a:r>
              <a:rPr lang="en-US" sz="2400" dirty="0" err="1" smtClean="0"/>
              <a:t>repaso</a:t>
            </a:r>
            <a:r>
              <a:rPr lang="en-US" sz="2400" dirty="0" smtClean="0"/>
              <a:t> </a:t>
            </a:r>
            <a:r>
              <a:rPr lang="en-US" sz="2400" dirty="0" err="1" smtClean="0"/>
              <a:t>sobre</a:t>
            </a:r>
            <a:r>
              <a:rPr lang="en-US" sz="2400" dirty="0" smtClean="0"/>
              <a:t> las </a:t>
            </a:r>
            <a:r>
              <a:rPr lang="en-US" sz="2400" dirty="0" err="1" smtClean="0"/>
              <a:t>lecciones</a:t>
            </a:r>
            <a:r>
              <a:rPr lang="en-US" sz="2400" dirty="0" smtClean="0"/>
              <a:t> 1 y 2</a:t>
            </a:r>
            <a:endParaRPr lang="en-US" sz="2400" dirty="0"/>
          </a:p>
        </p:txBody>
      </p:sp>
      <p:sp>
        <p:nvSpPr>
          <p:cNvPr id="4" name="Rectangle 3"/>
          <p:cNvSpPr/>
          <p:nvPr/>
        </p:nvSpPr>
        <p:spPr>
          <a:xfrm>
            <a:off x="5018567" y="1237229"/>
            <a:ext cx="3849208" cy="1908215"/>
          </a:xfrm>
          <a:prstGeom prst="rect">
            <a:avLst/>
          </a:prstGeom>
        </p:spPr>
        <p:txBody>
          <a:bodyPr wrap="square">
            <a:spAutoFit/>
          </a:bodyPr>
          <a:lstStyle/>
          <a:p>
            <a:pPr marL="169863" lvl="0" indent="-169863"/>
            <a:r>
              <a:rPr lang="en-US" sz="1400" dirty="0"/>
              <a:t>8. </a:t>
            </a:r>
            <a:r>
              <a:rPr lang="en-US" sz="1400" dirty="0" err="1" smtClean="0"/>
              <a:t>Enumere</a:t>
            </a:r>
            <a:r>
              <a:rPr lang="en-US" sz="1400" dirty="0" smtClean="0"/>
              <a:t> </a:t>
            </a:r>
            <a:r>
              <a:rPr lang="en-US" sz="1400" dirty="0" err="1" smtClean="0"/>
              <a:t>los</a:t>
            </a:r>
            <a:r>
              <a:rPr lang="en-US" sz="1400" dirty="0" smtClean="0"/>
              <a:t> </a:t>
            </a:r>
            <a:r>
              <a:rPr lang="en-US" sz="1400" dirty="0" err="1" smtClean="0"/>
              <a:t>metales</a:t>
            </a:r>
            <a:r>
              <a:rPr lang="en-US" sz="1400" dirty="0" smtClean="0"/>
              <a:t> y </a:t>
            </a:r>
            <a:r>
              <a:rPr lang="en-US" sz="1400" dirty="0" err="1" smtClean="0"/>
              <a:t>los</a:t>
            </a:r>
            <a:r>
              <a:rPr lang="en-US" sz="1400" dirty="0" smtClean="0"/>
              <a:t> </a:t>
            </a:r>
            <a:r>
              <a:rPr lang="en-US" sz="1400" dirty="0" err="1" smtClean="0"/>
              <a:t>reinos</a:t>
            </a:r>
            <a:r>
              <a:rPr lang="en-US" sz="1400" dirty="0" smtClean="0"/>
              <a:t> </a:t>
            </a:r>
            <a:r>
              <a:rPr lang="en-US" sz="1400" dirty="0" err="1" smtClean="0"/>
              <a:t>descritos</a:t>
            </a:r>
            <a:r>
              <a:rPr lang="en-US" sz="1400" dirty="0" smtClean="0"/>
              <a:t> </a:t>
            </a:r>
            <a:r>
              <a:rPr lang="en-US" sz="1400" dirty="0" err="1" smtClean="0"/>
              <a:t>en</a:t>
            </a:r>
            <a:r>
              <a:rPr lang="en-US" sz="1400" dirty="0" smtClean="0"/>
              <a:t> la </a:t>
            </a:r>
            <a:r>
              <a:rPr lang="en-US" sz="1400" dirty="0" err="1" smtClean="0"/>
              <a:t>visión</a:t>
            </a:r>
            <a:r>
              <a:rPr lang="en-US" sz="1400" dirty="0" smtClean="0"/>
              <a:t> de </a:t>
            </a:r>
            <a:r>
              <a:rPr lang="en-US" sz="1400" dirty="0" err="1" smtClean="0"/>
              <a:t>Nabucodonosor</a:t>
            </a:r>
            <a:r>
              <a:rPr lang="en-US" sz="1400" dirty="0" smtClean="0"/>
              <a:t> del hombre </a:t>
            </a:r>
            <a:r>
              <a:rPr lang="en-US" sz="1400" dirty="0" err="1" smtClean="0"/>
              <a:t>metálico</a:t>
            </a:r>
            <a:r>
              <a:rPr lang="en-US" sz="1400" dirty="0" smtClean="0"/>
              <a:t>. </a:t>
            </a:r>
            <a:endParaRPr lang="en-US" sz="1400" dirty="0"/>
          </a:p>
          <a:p>
            <a:pPr marL="169863" lvl="0" indent="-169863"/>
            <a:r>
              <a:rPr lang="en-US" sz="1400" dirty="0"/>
              <a:t>          Metal                              </a:t>
            </a:r>
            <a:r>
              <a:rPr lang="en-US" sz="1400" dirty="0" err="1" smtClean="0"/>
              <a:t>Nación</a:t>
            </a:r>
            <a:endParaRPr lang="en-US" sz="1400" dirty="0"/>
          </a:p>
          <a:p>
            <a:pPr marL="169863" lvl="0" indent="-169863">
              <a:spcBef>
                <a:spcPts val="600"/>
              </a:spcBef>
            </a:pPr>
            <a:r>
              <a:rPr lang="en-US" sz="1400" dirty="0"/>
              <a:t>1. _____________                   ____________</a:t>
            </a:r>
          </a:p>
          <a:p>
            <a:pPr marL="169863" lvl="0" indent="-169863">
              <a:spcBef>
                <a:spcPts val="600"/>
              </a:spcBef>
              <a:spcAft>
                <a:spcPts val="600"/>
              </a:spcAft>
            </a:pPr>
            <a:r>
              <a:rPr lang="en-US" sz="1400" dirty="0"/>
              <a:t>2._____________                    ____________</a:t>
            </a:r>
          </a:p>
          <a:p>
            <a:pPr marL="169863" lvl="0" indent="-169863"/>
            <a:r>
              <a:rPr lang="en-US" sz="1400" dirty="0"/>
              <a:t>3. _____________                   ____________</a:t>
            </a:r>
          </a:p>
          <a:p>
            <a:pPr marL="169863" lvl="0" indent="-169863">
              <a:spcBef>
                <a:spcPts val="600"/>
              </a:spcBef>
            </a:pPr>
            <a:r>
              <a:rPr lang="en-US" sz="1400" dirty="0"/>
              <a:t>4. _____________                   ____________</a:t>
            </a:r>
          </a:p>
        </p:txBody>
      </p:sp>
    </p:spTree>
    <p:extLst>
      <p:ext uri="{BB962C8B-B14F-4D97-AF65-F5344CB8AC3E}">
        <p14:creationId xmlns:p14="http://schemas.microsoft.com/office/powerpoint/2010/main" val="1016115994"/>
      </p:ext>
    </p:extLst>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27" descr="Stones fallen from Western Wall, tb n090599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1750" y="-19844"/>
            <a:ext cx="9207500" cy="5754688"/>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1476" name="Text Box 1028"/>
          <p:cNvSpPr txBox="1">
            <a:spLocks noChangeArrowheads="1"/>
          </p:cNvSpPr>
          <p:nvPr/>
        </p:nvSpPr>
        <p:spPr bwMode="auto">
          <a:xfrm>
            <a:off x="0" y="63500"/>
            <a:ext cx="9144000" cy="4445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rtl="0" fontAlgn="base">
              <a:spcBef>
                <a:spcPct val="0"/>
              </a:spcBef>
              <a:spcAft>
                <a:spcPct val="0"/>
              </a:spcAft>
            </a:pPr>
            <a:r>
              <a:rPr lang="en-US" altLang="en-US" sz="2400" b="1" smtClean="0">
                <a:solidFill>
                  <a:srgbClr val="FFFFFF"/>
                </a:solidFill>
                <a:latin typeface="Arial" pitchFamily="34" charset="0"/>
              </a:rPr>
              <a:t>Piedras caídas del Muro Occidental</a:t>
            </a:r>
          </a:p>
        </p:txBody>
      </p:sp>
      <p:sp>
        <p:nvSpPr>
          <p:cNvPr id="361477" name="Text Box 1029"/>
          <p:cNvSpPr txBox="1">
            <a:spLocks noChangeArrowheads="1"/>
          </p:cNvSpPr>
          <p:nvPr/>
        </p:nvSpPr>
        <p:spPr bwMode="auto">
          <a:xfrm>
            <a:off x="16" y="508000"/>
            <a:ext cx="3821373" cy="147732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b="1" dirty="0" smtClean="0">
                <a:latin typeface="Arial" panose="020B0604020202020204" pitchFamily="34" charset="0"/>
                <a:cs typeface="Arial" panose="020B0604020202020204" pitchFamily="34" charset="0"/>
              </a:rPr>
              <a:t>Mateo 24:2 (NBLA)</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baseline="30000" dirty="0" smtClean="0">
                <a:latin typeface="Arial" panose="020B0604020202020204" pitchFamily="34" charset="0"/>
                <a:cs typeface="Arial" panose="020B0604020202020204" pitchFamily="34" charset="0"/>
              </a:rPr>
              <a:t>2</a:t>
            </a:r>
            <a:r>
              <a:rPr lang="es-ES" dirty="0" smtClean="0">
                <a:latin typeface="Arial" panose="020B0604020202020204" pitchFamily="34" charset="0"/>
                <a:cs typeface="Arial" panose="020B0604020202020204" pitchFamily="34" charset="0"/>
              </a:rPr>
              <a:t>Pero </a:t>
            </a:r>
            <a:r>
              <a:rPr lang="es-ES" dirty="0">
                <a:latin typeface="Arial" panose="020B0604020202020204" pitchFamily="34" charset="0"/>
                <a:cs typeface="Arial" panose="020B0604020202020204" pitchFamily="34" charset="0"/>
              </a:rPr>
              <a:t>Él les dijo: «¿Ven todo esto? En verdad les digo que no quedará aquí piedra sobre piedra que no sea derribada». </a:t>
            </a:r>
            <a:endParaRPr lang="en-US" altLang="en-US" dirty="0" smtClean="0"/>
          </a:p>
        </p:txBody>
      </p:sp>
      <p:sp>
        <p:nvSpPr>
          <p:cNvPr id="2" name="TextBox 1"/>
          <p:cNvSpPr txBox="1"/>
          <p:nvPr/>
        </p:nvSpPr>
        <p:spPr>
          <a:xfrm>
            <a:off x="4268500" y="508000"/>
            <a:ext cx="4599295" cy="2031325"/>
          </a:xfrm>
          <a:prstGeom prst="rect">
            <a:avLst/>
          </a:prstGeom>
          <a:solidFill>
            <a:schemeClr val="bg1"/>
          </a:solidFill>
        </p:spPr>
        <p:txBody>
          <a:bodyPr wrap="square" rtlCol="0">
            <a:spAutoFit/>
          </a:bodyPr>
          <a:lstStyle/>
          <a:p>
            <a:r>
              <a:rPr lang="en-US" b="1" dirty="0" smtClean="0">
                <a:latin typeface="Arial" panose="020B0604020202020204" pitchFamily="34" charset="0"/>
                <a:cs typeface="Arial" panose="020B0604020202020204" pitchFamily="34" charset="0"/>
              </a:rPr>
              <a:t>Mateo 24:3 </a:t>
            </a:r>
            <a:r>
              <a:rPr lang="en-US" b="1" dirty="0">
                <a:latin typeface="Arial" panose="020B0604020202020204" pitchFamily="34" charset="0"/>
                <a:cs typeface="Arial" panose="020B0604020202020204" pitchFamily="34" charset="0"/>
              </a:rPr>
              <a:t>(</a:t>
            </a:r>
            <a:r>
              <a:rPr lang="en-US" b="1" dirty="0" smtClean="0">
                <a:latin typeface="Arial" panose="020B0604020202020204" pitchFamily="34" charset="0"/>
                <a:cs typeface="Arial" panose="020B0604020202020204" pitchFamily="34" charset="0"/>
              </a:rPr>
              <a:t>NBLA)</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baseline="30000" dirty="0" smtClean="0">
                <a:latin typeface="Arial" panose="020B0604020202020204" pitchFamily="34" charset="0"/>
                <a:cs typeface="Arial" panose="020B0604020202020204" pitchFamily="34" charset="0"/>
              </a:rPr>
              <a:t>3</a:t>
            </a:r>
            <a:r>
              <a:rPr lang="es-ES" dirty="0" smtClean="0">
                <a:latin typeface="Arial" panose="020B0604020202020204" pitchFamily="34" charset="0"/>
                <a:cs typeface="Arial" panose="020B0604020202020204" pitchFamily="34" charset="0"/>
              </a:rPr>
              <a:t>Estando </a:t>
            </a:r>
            <a:r>
              <a:rPr lang="es-ES" dirty="0">
                <a:latin typeface="Arial" panose="020B0604020202020204" pitchFamily="34" charset="0"/>
                <a:cs typeface="Arial" panose="020B0604020202020204" pitchFamily="34" charset="0"/>
              </a:rPr>
              <a:t>Jesús sentado en el monte de los Olivos, se acercaron a Él los discípulos en privado, y le preguntaron: «Dinos, ¿cuándo sucederá esto, y cuál será la señal de Tu venida y de la consumación de este siglo?».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4772932"/>
      </p:ext>
    </p:extLst>
  </p:cSld>
  <p:clrMapOvr>
    <a:masterClrMapping/>
  </p:clrMapOvr>
  <p:transition advTm="10000"/>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3453" y="3390147"/>
            <a:ext cx="1649958" cy="718607"/>
          </a:xfrm>
          <a:prstGeom prst="rect">
            <a:avLst/>
          </a:prstGeom>
        </p:spPr>
      </p:pic>
      <p:sp>
        <p:nvSpPr>
          <p:cNvPr id="43" name="Rectangle 42"/>
          <p:cNvSpPr/>
          <p:nvPr/>
        </p:nvSpPr>
        <p:spPr>
          <a:xfrm>
            <a:off x="1225144" y="4882634"/>
            <a:ext cx="5372100" cy="3693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dirty="0" err="1" smtClean="0"/>
              <a:t>Exponiendo</a:t>
            </a:r>
            <a:r>
              <a:rPr lang="en-US" dirty="0" smtClean="0"/>
              <a:t> las 70 </a:t>
            </a:r>
            <a:r>
              <a:rPr lang="en-US" dirty="0" err="1" smtClean="0"/>
              <a:t>semanas</a:t>
            </a:r>
            <a:r>
              <a:rPr lang="en-US" dirty="0" smtClean="0"/>
              <a:t> (70 </a:t>
            </a:r>
            <a:r>
              <a:rPr lang="en-US" dirty="0"/>
              <a:t>“</a:t>
            </a:r>
            <a:r>
              <a:rPr lang="en-US" dirty="0" smtClean="0"/>
              <a:t>7s</a:t>
            </a:r>
            <a:r>
              <a:rPr lang="en-US" dirty="0"/>
              <a:t>”)</a:t>
            </a:r>
          </a:p>
        </p:txBody>
      </p:sp>
      <p:sp>
        <p:nvSpPr>
          <p:cNvPr id="5" name="TextBox 4"/>
          <p:cNvSpPr txBox="1"/>
          <p:nvPr/>
        </p:nvSpPr>
        <p:spPr>
          <a:xfrm>
            <a:off x="891775" y="2295525"/>
            <a:ext cx="1543564" cy="923330"/>
          </a:xfrm>
          <a:prstGeom prst="rect">
            <a:avLst/>
          </a:prstGeom>
          <a:noFill/>
        </p:spPr>
        <p:txBody>
          <a:bodyPr wrap="none" rtlCol="0">
            <a:spAutoFit/>
          </a:bodyPr>
          <a:lstStyle/>
          <a:p>
            <a:r>
              <a:rPr lang="en-US" baseline="30000" dirty="0">
                <a:solidFill>
                  <a:prstClr val="black"/>
                </a:solidFill>
              </a:rPr>
              <a:t>25</a:t>
            </a:r>
            <a:r>
              <a:rPr lang="en-US" dirty="0">
                <a:solidFill>
                  <a:prstClr val="black"/>
                </a:solidFill>
              </a:rPr>
              <a:t> </a:t>
            </a:r>
            <a:r>
              <a:rPr lang="en-US" dirty="0" err="1" smtClean="0">
                <a:solidFill>
                  <a:prstClr val="black"/>
                </a:solidFill>
              </a:rPr>
              <a:t>Orden</a:t>
            </a:r>
            <a:r>
              <a:rPr lang="en-US" dirty="0" smtClean="0">
                <a:solidFill>
                  <a:prstClr val="black"/>
                </a:solidFill>
              </a:rPr>
              <a:t> para</a:t>
            </a:r>
            <a:br>
              <a:rPr lang="en-US" dirty="0" smtClean="0">
                <a:solidFill>
                  <a:prstClr val="black"/>
                </a:solidFill>
              </a:rPr>
            </a:br>
            <a:r>
              <a:rPr lang="en-US" dirty="0" err="1" smtClean="0">
                <a:solidFill>
                  <a:prstClr val="black"/>
                </a:solidFill>
              </a:rPr>
              <a:t>restaurar</a:t>
            </a:r>
            <a:r>
              <a:rPr lang="en-US" dirty="0" smtClean="0">
                <a:solidFill>
                  <a:prstClr val="black"/>
                </a:solidFill>
              </a:rPr>
              <a:t> y re-</a:t>
            </a:r>
            <a:br>
              <a:rPr lang="en-US" dirty="0" smtClean="0">
                <a:solidFill>
                  <a:prstClr val="black"/>
                </a:solidFill>
              </a:rPr>
            </a:br>
            <a:r>
              <a:rPr lang="en-US" dirty="0" err="1" smtClean="0">
                <a:solidFill>
                  <a:prstClr val="black"/>
                </a:solidFill>
              </a:rPr>
              <a:t>construir</a:t>
            </a:r>
            <a:r>
              <a:rPr lang="en-US" dirty="0" smtClean="0">
                <a:solidFill>
                  <a:prstClr val="black"/>
                </a:solidFill>
              </a:rPr>
              <a:t> a Jer.</a:t>
            </a:r>
            <a:endParaRPr lang="en-US" dirty="0">
              <a:solidFill>
                <a:prstClr val="black"/>
              </a:solidFill>
            </a:endParaRPr>
          </a:p>
        </p:txBody>
      </p:sp>
      <p:sp>
        <p:nvSpPr>
          <p:cNvPr id="7" name="Rectangle 6"/>
          <p:cNvSpPr/>
          <p:nvPr/>
        </p:nvSpPr>
        <p:spPr>
          <a:xfrm>
            <a:off x="7210425" y="2324117"/>
            <a:ext cx="1790700" cy="646331"/>
          </a:xfrm>
          <a:prstGeom prst="rect">
            <a:avLst/>
          </a:prstGeom>
        </p:spPr>
        <p:txBody>
          <a:bodyPr wrap="square">
            <a:spAutoFit/>
          </a:bodyPr>
          <a:lstStyle/>
          <a:p>
            <a:r>
              <a:rPr lang="en-US" baseline="30000" dirty="0">
                <a:solidFill>
                  <a:prstClr val="black"/>
                </a:solidFill>
              </a:rPr>
              <a:t>25</a:t>
            </a:r>
            <a:r>
              <a:rPr lang="en-US" dirty="0">
                <a:solidFill>
                  <a:prstClr val="black"/>
                </a:solidFill>
              </a:rPr>
              <a:t> </a:t>
            </a:r>
            <a:r>
              <a:rPr lang="en-US" dirty="0" smtClean="0">
                <a:solidFill>
                  <a:prstClr val="black"/>
                </a:solidFill>
              </a:rPr>
              <a:t>Hasta el </a:t>
            </a:r>
            <a:r>
              <a:rPr lang="en-US" dirty="0" err="1" smtClean="0">
                <a:solidFill>
                  <a:prstClr val="black"/>
                </a:solidFill>
              </a:rPr>
              <a:t>Mesías</a:t>
            </a:r>
            <a:r>
              <a:rPr lang="en-US" dirty="0" smtClean="0">
                <a:solidFill>
                  <a:prstClr val="black"/>
                </a:solidFill>
              </a:rPr>
              <a:t> Príncipe</a:t>
            </a:r>
            <a:endParaRPr lang="en-US" dirty="0">
              <a:solidFill>
                <a:prstClr val="black"/>
              </a:solidFill>
            </a:endParaRPr>
          </a:p>
        </p:txBody>
      </p:sp>
      <p:sp>
        <p:nvSpPr>
          <p:cNvPr id="8" name="TextBox 7"/>
          <p:cNvSpPr txBox="1"/>
          <p:nvPr/>
        </p:nvSpPr>
        <p:spPr>
          <a:xfrm>
            <a:off x="1035175" y="3248041"/>
            <a:ext cx="1039067" cy="646331"/>
          </a:xfrm>
          <a:prstGeom prst="rect">
            <a:avLst/>
          </a:prstGeom>
          <a:noFill/>
        </p:spPr>
        <p:txBody>
          <a:bodyPr wrap="none" rtlCol="0">
            <a:spAutoFit/>
          </a:bodyPr>
          <a:lstStyle/>
          <a:p>
            <a:pPr algn="ctr"/>
            <a:r>
              <a:rPr lang="en-US" b="1" dirty="0">
                <a:solidFill>
                  <a:prstClr val="black"/>
                </a:solidFill>
              </a:rPr>
              <a:t>7 </a:t>
            </a:r>
          </a:p>
          <a:p>
            <a:pPr algn="ctr"/>
            <a:r>
              <a:rPr lang="en-US" b="1" dirty="0" err="1" smtClean="0">
                <a:solidFill>
                  <a:prstClr val="black"/>
                </a:solidFill>
              </a:rPr>
              <a:t>Semanas</a:t>
            </a:r>
            <a:endParaRPr lang="en-US" b="1" dirty="0">
              <a:solidFill>
                <a:prstClr val="black"/>
              </a:solidFill>
            </a:endParaRPr>
          </a:p>
        </p:txBody>
      </p:sp>
      <p:sp>
        <p:nvSpPr>
          <p:cNvPr id="10" name="TextBox 9"/>
          <p:cNvSpPr txBox="1"/>
          <p:nvPr/>
        </p:nvSpPr>
        <p:spPr>
          <a:xfrm>
            <a:off x="4124526" y="3503830"/>
            <a:ext cx="1308371" cy="369332"/>
          </a:xfrm>
          <a:prstGeom prst="rect">
            <a:avLst/>
          </a:prstGeom>
          <a:noFill/>
        </p:spPr>
        <p:txBody>
          <a:bodyPr wrap="none" rtlCol="0">
            <a:spAutoFit/>
          </a:bodyPr>
          <a:lstStyle/>
          <a:p>
            <a:r>
              <a:rPr lang="en-US" b="1" dirty="0">
                <a:solidFill>
                  <a:prstClr val="black"/>
                </a:solidFill>
              </a:rPr>
              <a:t>62 </a:t>
            </a:r>
            <a:r>
              <a:rPr lang="en-US" b="1" dirty="0" err="1" smtClean="0">
                <a:solidFill>
                  <a:prstClr val="black"/>
                </a:solidFill>
              </a:rPr>
              <a:t>semanas</a:t>
            </a:r>
            <a:endParaRPr lang="en-US" b="1" dirty="0">
              <a:solidFill>
                <a:prstClr val="black"/>
              </a:solidFill>
            </a:endParaRPr>
          </a:p>
        </p:txBody>
      </p:sp>
      <p:sp>
        <p:nvSpPr>
          <p:cNvPr id="9" name="Rectangle 8"/>
          <p:cNvSpPr/>
          <p:nvPr/>
        </p:nvSpPr>
        <p:spPr>
          <a:xfrm>
            <a:off x="3358855" y="4882634"/>
            <a:ext cx="3070199" cy="369332"/>
          </a:xfrm>
          <a:prstGeom prst="rect">
            <a:avLst/>
          </a:prstGeom>
        </p:spPr>
        <p:txBody>
          <a:bodyPr wrap="none">
            <a:spAutoFit/>
          </a:bodyPr>
          <a:lstStyle/>
          <a:p>
            <a:r>
              <a:rPr lang="en-US" baseline="30000" dirty="0">
                <a:solidFill>
                  <a:prstClr val="black"/>
                </a:solidFill>
              </a:rPr>
              <a:t>25</a:t>
            </a:r>
            <a:r>
              <a:rPr lang="en-US" dirty="0">
                <a:solidFill>
                  <a:prstClr val="black"/>
                </a:solidFill>
              </a:rPr>
              <a:t> </a:t>
            </a:r>
            <a:r>
              <a:rPr lang="en-US" dirty="0" err="1" smtClean="0">
                <a:solidFill>
                  <a:prstClr val="black"/>
                </a:solidFill>
              </a:rPr>
              <a:t>pero</a:t>
            </a:r>
            <a:r>
              <a:rPr lang="en-US" dirty="0" smtClean="0">
                <a:solidFill>
                  <a:prstClr val="black"/>
                </a:solidFill>
              </a:rPr>
              <a:t> </a:t>
            </a:r>
            <a:r>
              <a:rPr lang="en-US" dirty="0" err="1" smtClean="0">
                <a:solidFill>
                  <a:prstClr val="black"/>
                </a:solidFill>
              </a:rPr>
              <a:t>en</a:t>
            </a:r>
            <a:r>
              <a:rPr lang="en-US" dirty="0" smtClean="0">
                <a:solidFill>
                  <a:prstClr val="black"/>
                </a:solidFill>
              </a:rPr>
              <a:t> </a:t>
            </a:r>
            <a:r>
              <a:rPr lang="en-US" dirty="0" err="1" smtClean="0">
                <a:solidFill>
                  <a:prstClr val="black"/>
                </a:solidFill>
              </a:rPr>
              <a:t>tiempos</a:t>
            </a:r>
            <a:r>
              <a:rPr lang="en-US" dirty="0" smtClean="0">
                <a:solidFill>
                  <a:prstClr val="black"/>
                </a:solidFill>
              </a:rPr>
              <a:t> de </a:t>
            </a:r>
            <a:r>
              <a:rPr lang="en-US" dirty="0" err="1" smtClean="0">
                <a:solidFill>
                  <a:prstClr val="black"/>
                </a:solidFill>
              </a:rPr>
              <a:t>angustia</a:t>
            </a:r>
            <a:endParaRPr lang="en-US" dirty="0">
              <a:solidFill>
                <a:prstClr val="black"/>
              </a:solidFill>
            </a:endParaRPr>
          </a:p>
        </p:txBody>
      </p:sp>
      <p:grpSp>
        <p:nvGrpSpPr>
          <p:cNvPr id="27" name="Group 26"/>
          <p:cNvGrpSpPr/>
          <p:nvPr/>
        </p:nvGrpSpPr>
        <p:grpSpPr>
          <a:xfrm>
            <a:off x="958468" y="3855272"/>
            <a:ext cx="7823607" cy="817882"/>
            <a:chOff x="1225143" y="3855272"/>
            <a:chExt cx="7823607" cy="817882"/>
          </a:xfrm>
        </p:grpSpPr>
        <p:grpSp>
          <p:nvGrpSpPr>
            <p:cNvPr id="22" name="Group 21"/>
            <p:cNvGrpSpPr/>
            <p:nvPr/>
          </p:nvGrpSpPr>
          <p:grpSpPr>
            <a:xfrm>
              <a:off x="1491843" y="3855272"/>
              <a:ext cx="640080" cy="809625"/>
              <a:chOff x="-1571625" y="1979980"/>
              <a:chExt cx="1476375" cy="1125170"/>
            </a:xfrm>
          </p:grpSpPr>
          <p:sp>
            <p:nvSpPr>
              <p:cNvPr id="23" name="Rounded Rectangle 22"/>
              <p:cNvSpPr/>
              <p:nvPr/>
            </p:nvSpPr>
            <p:spPr>
              <a:xfrm>
                <a:off x="-1571625" y="2295525"/>
                <a:ext cx="1476375" cy="809625"/>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1571625" y="2238375"/>
                <a:ext cx="1476375"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5" name="Straight Connector 24"/>
              <p:cNvCxnSpPr/>
              <p:nvPr/>
            </p:nvCxnSpPr>
            <p:spPr>
              <a:xfrm flipV="1">
                <a:off x="-95250" y="1982419"/>
                <a:ext cx="0" cy="43883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571625" y="1979980"/>
                <a:ext cx="0" cy="438836"/>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2131923" y="3857027"/>
              <a:ext cx="5669280" cy="809625"/>
              <a:chOff x="-1571625" y="1979980"/>
              <a:chExt cx="1476375" cy="1125170"/>
            </a:xfrm>
          </p:grpSpPr>
          <p:sp>
            <p:nvSpPr>
              <p:cNvPr id="29" name="Rounded Rectangle 28"/>
              <p:cNvSpPr/>
              <p:nvPr/>
            </p:nvSpPr>
            <p:spPr>
              <a:xfrm>
                <a:off x="-1571625" y="2295525"/>
                <a:ext cx="1476375" cy="809625"/>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a:off x="-1571625" y="2238375"/>
                <a:ext cx="1476375"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1" name="Straight Connector 30"/>
              <p:cNvCxnSpPr/>
              <p:nvPr/>
            </p:nvCxnSpPr>
            <p:spPr>
              <a:xfrm flipV="1">
                <a:off x="-95250" y="1982419"/>
                <a:ext cx="0" cy="43883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571625" y="1979980"/>
                <a:ext cx="0" cy="438836"/>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7801203" y="3863529"/>
              <a:ext cx="640080" cy="809625"/>
              <a:chOff x="-1571625" y="1979980"/>
              <a:chExt cx="1476375" cy="1125170"/>
            </a:xfrm>
          </p:grpSpPr>
          <p:sp>
            <p:nvSpPr>
              <p:cNvPr id="39" name="Rounded Rectangle 38"/>
              <p:cNvSpPr/>
              <p:nvPr/>
            </p:nvSpPr>
            <p:spPr>
              <a:xfrm>
                <a:off x="-1571625" y="2295525"/>
                <a:ext cx="1476375" cy="809625"/>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p:nvSpPr>
            <p:spPr>
              <a:xfrm>
                <a:off x="-1571625" y="2238375"/>
                <a:ext cx="1476375"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41" name="Straight Connector 40"/>
              <p:cNvCxnSpPr/>
              <p:nvPr/>
            </p:nvCxnSpPr>
            <p:spPr>
              <a:xfrm flipV="1">
                <a:off x="-95250" y="1982419"/>
                <a:ext cx="0" cy="43883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1571625" y="1979980"/>
                <a:ext cx="0" cy="438836"/>
              </a:xfrm>
              <a:prstGeom prst="line">
                <a:avLst/>
              </a:prstGeom>
              <a:ln w="57150"/>
            </p:spPr>
            <p:style>
              <a:lnRef idx="1">
                <a:schemeClr val="accent1"/>
              </a:lnRef>
              <a:fillRef idx="0">
                <a:schemeClr val="accent1"/>
              </a:fillRef>
              <a:effectRef idx="0">
                <a:schemeClr val="accent1"/>
              </a:effectRef>
              <a:fontRef idx="minor">
                <a:schemeClr val="tx1"/>
              </a:fontRef>
            </p:style>
          </p:cxnSp>
        </p:grpSp>
        <p:cxnSp>
          <p:nvCxnSpPr>
            <p:cNvPr id="12" name="Straight Connector 11"/>
            <p:cNvCxnSpPr/>
            <p:nvPr/>
          </p:nvCxnSpPr>
          <p:spPr>
            <a:xfrm>
              <a:off x="1225143" y="4055447"/>
              <a:ext cx="7823607" cy="0"/>
            </a:xfrm>
            <a:prstGeom prst="line">
              <a:avLst/>
            </a:prstGeom>
            <a:ln w="76200"/>
          </p:spPr>
          <p:style>
            <a:lnRef idx="1">
              <a:schemeClr val="accent1"/>
            </a:lnRef>
            <a:fillRef idx="0">
              <a:schemeClr val="accent1"/>
            </a:fillRef>
            <a:effectRef idx="0">
              <a:schemeClr val="accent1"/>
            </a:effectRef>
            <a:fontRef idx="minor">
              <a:schemeClr val="tx1"/>
            </a:fontRef>
          </p:style>
        </p:cxnSp>
      </p:grpSp>
      <p:sp>
        <p:nvSpPr>
          <p:cNvPr id="44" name="Rectangle 43"/>
          <p:cNvSpPr/>
          <p:nvPr/>
        </p:nvSpPr>
        <p:spPr>
          <a:xfrm>
            <a:off x="538554" y="1276068"/>
            <a:ext cx="4795446" cy="923330"/>
          </a:xfrm>
          <a:prstGeom prst="rect">
            <a:avLst/>
          </a:prstGeom>
        </p:spPr>
        <p:txBody>
          <a:bodyPr wrap="square">
            <a:spAutoFit/>
          </a:bodyPr>
          <a:lstStyle/>
          <a:p>
            <a:r>
              <a:rPr lang="en-US" baseline="30000" dirty="0">
                <a:solidFill>
                  <a:prstClr val="black"/>
                </a:solidFill>
              </a:rPr>
              <a:t>24</a:t>
            </a:r>
            <a:r>
              <a:rPr lang="en-US" dirty="0">
                <a:solidFill>
                  <a:prstClr val="black"/>
                </a:solidFill>
              </a:rPr>
              <a:t> </a:t>
            </a:r>
            <a:r>
              <a:rPr lang="en-US" dirty="0" smtClean="0">
                <a:solidFill>
                  <a:prstClr val="black"/>
                </a:solidFill>
              </a:rPr>
              <a:t>“</a:t>
            </a:r>
            <a:r>
              <a:rPr lang="es-ES" dirty="0">
                <a:solidFill>
                  <a:prstClr val="black"/>
                </a:solidFill>
              </a:rPr>
              <a:t>Setenta </a:t>
            </a:r>
            <a:r>
              <a:rPr lang="es-ES" dirty="0" smtClean="0">
                <a:solidFill>
                  <a:prstClr val="black"/>
                </a:solidFill>
              </a:rPr>
              <a:t>semanas (sietes) </a:t>
            </a:r>
            <a:r>
              <a:rPr lang="es-ES" dirty="0">
                <a:solidFill>
                  <a:prstClr val="black"/>
                </a:solidFill>
              </a:rPr>
              <a:t>han sido decretadas </a:t>
            </a:r>
          </a:p>
          <a:p>
            <a:r>
              <a:rPr lang="es-ES" dirty="0">
                <a:solidFill>
                  <a:prstClr val="black"/>
                </a:solidFill>
              </a:rPr>
              <a:t>sobre tu pueblo y sobre tu santa ciudad, </a:t>
            </a:r>
          </a:p>
          <a:p>
            <a:r>
              <a:rPr lang="es-ES" dirty="0">
                <a:solidFill>
                  <a:prstClr val="black"/>
                </a:solidFill>
              </a:rPr>
              <a:t>para poner fin a la transgresión, </a:t>
            </a:r>
          </a:p>
        </p:txBody>
      </p:sp>
      <p:sp>
        <p:nvSpPr>
          <p:cNvPr id="47" name="TextBox 46"/>
          <p:cNvSpPr txBox="1"/>
          <p:nvPr/>
        </p:nvSpPr>
        <p:spPr>
          <a:xfrm>
            <a:off x="7472066" y="4026841"/>
            <a:ext cx="764953" cy="523220"/>
          </a:xfrm>
          <a:prstGeom prst="rect">
            <a:avLst/>
          </a:prstGeom>
          <a:noFill/>
        </p:spPr>
        <p:txBody>
          <a:bodyPr wrap="none" rtlCol="0">
            <a:spAutoFit/>
          </a:bodyPr>
          <a:lstStyle/>
          <a:p>
            <a:pPr algn="ctr"/>
            <a:r>
              <a:rPr lang="en-US" sz="1400" b="1" dirty="0">
                <a:solidFill>
                  <a:prstClr val="black"/>
                </a:solidFill>
              </a:rPr>
              <a:t>1 </a:t>
            </a:r>
          </a:p>
          <a:p>
            <a:pPr algn="ctr"/>
            <a:r>
              <a:rPr lang="es-ES" sz="1400" b="1" dirty="0" smtClean="0">
                <a:solidFill>
                  <a:prstClr val="black"/>
                </a:solidFill>
              </a:rPr>
              <a:t>semana</a:t>
            </a:r>
            <a:endParaRPr lang="en-US" sz="1400" b="1" dirty="0">
              <a:solidFill>
                <a:prstClr val="black"/>
              </a:solidFill>
            </a:endParaRPr>
          </a:p>
        </p:txBody>
      </p:sp>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8195" y="3358161"/>
            <a:ext cx="1587480" cy="678070"/>
          </a:xfrm>
          <a:prstGeom prst="rect">
            <a:avLst/>
          </a:prstGeom>
        </p:spPr>
      </p:pic>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177" y="2428885"/>
            <a:ext cx="509619" cy="866699"/>
          </a:xfrm>
          <a:prstGeom prst="rect">
            <a:avLst/>
          </a:prstGeom>
        </p:spPr>
      </p:pic>
      <p:pic>
        <p:nvPicPr>
          <p:cNvPr id="51" name="Picture 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4528" y="3047865"/>
            <a:ext cx="525551" cy="997416"/>
          </a:xfrm>
          <a:prstGeom prst="rect">
            <a:avLst/>
          </a:prstGeom>
        </p:spPr>
      </p:pic>
      <p:pic>
        <p:nvPicPr>
          <p:cNvPr id="49" name="Picture 4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71" y="3513858"/>
            <a:ext cx="1649958" cy="718607"/>
          </a:xfrm>
          <a:prstGeom prst="rect">
            <a:avLst/>
          </a:prstGeom>
        </p:spPr>
      </p:pic>
      <p:sp>
        <p:nvSpPr>
          <p:cNvPr id="52" name="Rectangle 51"/>
          <p:cNvSpPr/>
          <p:nvPr/>
        </p:nvSpPr>
        <p:spPr>
          <a:xfrm>
            <a:off x="5629275" y="1276068"/>
            <a:ext cx="3517190" cy="923330"/>
          </a:xfrm>
          <a:prstGeom prst="rect">
            <a:avLst/>
          </a:prstGeom>
        </p:spPr>
        <p:txBody>
          <a:bodyPr wrap="square">
            <a:spAutoFit/>
          </a:bodyPr>
          <a:lstStyle/>
          <a:p>
            <a:r>
              <a:rPr lang="en-US" baseline="30000" dirty="0">
                <a:solidFill>
                  <a:prstClr val="black"/>
                </a:solidFill>
              </a:rPr>
              <a:t>27</a:t>
            </a:r>
            <a:r>
              <a:rPr lang="en-US" dirty="0">
                <a:solidFill>
                  <a:prstClr val="black"/>
                </a:solidFill>
              </a:rPr>
              <a:t> </a:t>
            </a:r>
            <a:r>
              <a:rPr lang="es-ES" dirty="0">
                <a:solidFill>
                  <a:prstClr val="black"/>
                </a:solidFill>
              </a:rPr>
              <a:t>pero a la mitad de la semana pondrá fin al sacrificio y a la ofrenda de cereal</a:t>
            </a:r>
            <a:endParaRPr lang="en-US" dirty="0">
              <a:solidFill>
                <a:prstClr val="black"/>
              </a:solidFill>
            </a:endParaRPr>
          </a:p>
        </p:txBody>
      </p:sp>
      <p:sp>
        <p:nvSpPr>
          <p:cNvPr id="53" name="Rectangle 52"/>
          <p:cNvSpPr/>
          <p:nvPr/>
        </p:nvSpPr>
        <p:spPr>
          <a:xfrm>
            <a:off x="6597243" y="4720779"/>
            <a:ext cx="2514600" cy="923330"/>
          </a:xfrm>
          <a:prstGeom prst="rect">
            <a:avLst/>
          </a:prstGeom>
          <a:solidFill>
            <a:schemeClr val="bg1"/>
          </a:solidFill>
        </p:spPr>
        <p:txBody>
          <a:bodyPr wrap="square">
            <a:spAutoFit/>
          </a:bodyPr>
          <a:lstStyle/>
          <a:p>
            <a:r>
              <a:rPr lang="en-US" baseline="30000" dirty="0">
                <a:solidFill>
                  <a:prstClr val="black"/>
                </a:solidFill>
              </a:rPr>
              <a:t>27</a:t>
            </a:r>
            <a:r>
              <a:rPr lang="en-US" dirty="0">
                <a:solidFill>
                  <a:prstClr val="black"/>
                </a:solidFill>
              </a:rPr>
              <a:t> </a:t>
            </a:r>
            <a:r>
              <a:rPr lang="es-ES" dirty="0">
                <a:solidFill>
                  <a:prstClr val="black"/>
                </a:solidFill>
              </a:rPr>
              <a:t>Sobre el ala de abominaciones vendrá el desolador</a:t>
            </a:r>
            <a:endParaRPr lang="en-US" dirty="0">
              <a:solidFill>
                <a:prstClr val="black"/>
              </a:solidFill>
            </a:endParaRPr>
          </a:p>
        </p:txBody>
      </p:sp>
      <p:sp>
        <p:nvSpPr>
          <p:cNvPr id="3" name="TextBox 2"/>
          <p:cNvSpPr txBox="1"/>
          <p:nvPr/>
        </p:nvSpPr>
        <p:spPr>
          <a:xfrm>
            <a:off x="277515" y="4357890"/>
            <a:ext cx="824265" cy="369332"/>
          </a:xfrm>
          <a:prstGeom prst="rect">
            <a:avLst/>
          </a:prstGeom>
          <a:noFill/>
        </p:spPr>
        <p:txBody>
          <a:bodyPr wrap="none" rtlCol="0">
            <a:spAutoFit/>
          </a:bodyPr>
          <a:lstStyle/>
          <a:p>
            <a:r>
              <a:rPr lang="en-US" b="1" dirty="0">
                <a:solidFill>
                  <a:srgbClr val="0000CC"/>
                </a:solidFill>
              </a:rPr>
              <a:t>539 </a:t>
            </a:r>
            <a:r>
              <a:rPr lang="en-US" b="1" dirty="0" err="1" smtClean="0">
                <a:solidFill>
                  <a:srgbClr val="0000CC"/>
                </a:solidFill>
              </a:rPr>
              <a:t>aC</a:t>
            </a:r>
            <a:endParaRPr lang="en-US" b="1" dirty="0">
              <a:solidFill>
                <a:srgbClr val="0000CC"/>
              </a:solidFill>
            </a:endParaRPr>
          </a:p>
        </p:txBody>
      </p:sp>
      <p:sp>
        <p:nvSpPr>
          <p:cNvPr id="36" name="TextBox 35"/>
          <p:cNvSpPr txBox="1"/>
          <p:nvPr/>
        </p:nvSpPr>
        <p:spPr>
          <a:xfrm>
            <a:off x="1883986" y="4295565"/>
            <a:ext cx="840295" cy="369332"/>
          </a:xfrm>
          <a:prstGeom prst="rect">
            <a:avLst/>
          </a:prstGeom>
          <a:noFill/>
        </p:spPr>
        <p:txBody>
          <a:bodyPr wrap="none" rtlCol="0">
            <a:spAutoFit/>
          </a:bodyPr>
          <a:lstStyle/>
          <a:p>
            <a:r>
              <a:rPr lang="en-US" b="1" dirty="0">
                <a:solidFill>
                  <a:srgbClr val="0000CC"/>
                </a:solidFill>
              </a:rPr>
              <a:t>444 </a:t>
            </a:r>
            <a:r>
              <a:rPr lang="en-US" b="1" dirty="0" err="1" smtClean="0">
                <a:solidFill>
                  <a:srgbClr val="0000CC"/>
                </a:solidFill>
              </a:rPr>
              <a:t>aC</a:t>
            </a:r>
            <a:endParaRPr lang="en-US" b="1" dirty="0">
              <a:solidFill>
                <a:srgbClr val="0000CC"/>
              </a:solidFill>
            </a:endParaRPr>
          </a:p>
        </p:txBody>
      </p:sp>
      <p:sp>
        <p:nvSpPr>
          <p:cNvPr id="37" name="TextBox 36"/>
          <p:cNvSpPr txBox="1"/>
          <p:nvPr/>
        </p:nvSpPr>
        <p:spPr>
          <a:xfrm>
            <a:off x="6884341" y="4312395"/>
            <a:ext cx="606256" cy="369332"/>
          </a:xfrm>
          <a:prstGeom prst="rect">
            <a:avLst/>
          </a:prstGeom>
          <a:noFill/>
        </p:spPr>
        <p:txBody>
          <a:bodyPr wrap="none" rtlCol="0">
            <a:spAutoFit/>
          </a:bodyPr>
          <a:lstStyle/>
          <a:p>
            <a:r>
              <a:rPr lang="en-US" b="1" dirty="0">
                <a:solidFill>
                  <a:srgbClr val="0000CC"/>
                </a:solidFill>
              </a:rPr>
              <a:t>4 BC</a:t>
            </a:r>
          </a:p>
        </p:txBody>
      </p:sp>
      <p:sp>
        <p:nvSpPr>
          <p:cNvPr id="45" name="TextBox 44"/>
          <p:cNvSpPr txBox="1"/>
          <p:nvPr/>
        </p:nvSpPr>
        <p:spPr>
          <a:xfrm>
            <a:off x="8175794" y="4349988"/>
            <a:ext cx="716863" cy="369332"/>
          </a:xfrm>
          <a:prstGeom prst="rect">
            <a:avLst/>
          </a:prstGeom>
          <a:noFill/>
        </p:spPr>
        <p:txBody>
          <a:bodyPr wrap="none" rtlCol="0">
            <a:spAutoFit/>
          </a:bodyPr>
          <a:lstStyle/>
          <a:p>
            <a:r>
              <a:rPr lang="en-US" b="1" dirty="0">
                <a:solidFill>
                  <a:srgbClr val="0000CC"/>
                </a:solidFill>
              </a:rPr>
              <a:t>70 </a:t>
            </a:r>
            <a:r>
              <a:rPr lang="en-US" b="1" dirty="0" err="1" smtClean="0">
                <a:solidFill>
                  <a:srgbClr val="0000CC"/>
                </a:solidFill>
              </a:rPr>
              <a:t>dC</a:t>
            </a:r>
            <a:endParaRPr lang="en-US" b="1" dirty="0">
              <a:solidFill>
                <a:srgbClr val="0000CC"/>
              </a:solidFill>
            </a:endParaRPr>
          </a:p>
        </p:txBody>
      </p:sp>
      <p:sp>
        <p:nvSpPr>
          <p:cNvPr id="46" name="TextBox 45"/>
          <p:cNvSpPr txBox="1"/>
          <p:nvPr/>
        </p:nvSpPr>
        <p:spPr>
          <a:xfrm>
            <a:off x="4242679" y="3201858"/>
            <a:ext cx="1040670" cy="369332"/>
          </a:xfrm>
          <a:prstGeom prst="rect">
            <a:avLst/>
          </a:prstGeom>
          <a:noFill/>
        </p:spPr>
        <p:txBody>
          <a:bodyPr wrap="none" rtlCol="0">
            <a:spAutoFit/>
          </a:bodyPr>
          <a:lstStyle/>
          <a:p>
            <a:r>
              <a:rPr lang="en-US" b="1" dirty="0">
                <a:solidFill>
                  <a:srgbClr val="A50021"/>
                </a:solidFill>
              </a:rPr>
              <a:t>440 a</a:t>
            </a:r>
            <a:r>
              <a:rPr lang="es-ES" b="1" dirty="0" err="1">
                <a:solidFill>
                  <a:srgbClr val="A50021"/>
                </a:solidFill>
              </a:rPr>
              <a:t>ños</a:t>
            </a:r>
            <a:endParaRPr lang="en-US" b="1" dirty="0">
              <a:solidFill>
                <a:srgbClr val="A50021"/>
              </a:solidFill>
            </a:endParaRPr>
          </a:p>
        </p:txBody>
      </p:sp>
      <p:sp>
        <p:nvSpPr>
          <p:cNvPr id="54" name="TextBox 53"/>
          <p:cNvSpPr txBox="1"/>
          <p:nvPr/>
        </p:nvSpPr>
        <p:spPr>
          <a:xfrm>
            <a:off x="1797108" y="3227484"/>
            <a:ext cx="923651" cy="369332"/>
          </a:xfrm>
          <a:prstGeom prst="rect">
            <a:avLst/>
          </a:prstGeom>
          <a:noFill/>
        </p:spPr>
        <p:txBody>
          <a:bodyPr wrap="none" rtlCol="0">
            <a:spAutoFit/>
          </a:bodyPr>
          <a:lstStyle/>
          <a:p>
            <a:r>
              <a:rPr lang="en-US" b="1" dirty="0">
                <a:solidFill>
                  <a:srgbClr val="A50021"/>
                </a:solidFill>
              </a:rPr>
              <a:t>95 </a:t>
            </a:r>
            <a:r>
              <a:rPr lang="en-US" b="1" dirty="0" smtClean="0">
                <a:solidFill>
                  <a:srgbClr val="A50021"/>
                </a:solidFill>
              </a:rPr>
              <a:t>a</a:t>
            </a:r>
            <a:r>
              <a:rPr lang="es-ES" b="1" dirty="0" err="1" smtClean="0">
                <a:solidFill>
                  <a:srgbClr val="A50021"/>
                </a:solidFill>
              </a:rPr>
              <a:t>ños</a:t>
            </a:r>
            <a:endParaRPr lang="en-US" b="1" dirty="0">
              <a:solidFill>
                <a:srgbClr val="A50021"/>
              </a:solidFill>
            </a:endParaRPr>
          </a:p>
        </p:txBody>
      </p:sp>
      <p:sp>
        <p:nvSpPr>
          <p:cNvPr id="55" name="TextBox 54"/>
          <p:cNvSpPr txBox="1"/>
          <p:nvPr/>
        </p:nvSpPr>
        <p:spPr>
          <a:xfrm>
            <a:off x="6783617" y="3252572"/>
            <a:ext cx="923651" cy="369332"/>
          </a:xfrm>
          <a:prstGeom prst="rect">
            <a:avLst/>
          </a:prstGeom>
          <a:noFill/>
        </p:spPr>
        <p:txBody>
          <a:bodyPr wrap="none" rtlCol="0">
            <a:spAutoFit/>
          </a:bodyPr>
          <a:lstStyle/>
          <a:p>
            <a:r>
              <a:rPr lang="en-US" b="1" dirty="0">
                <a:solidFill>
                  <a:srgbClr val="A50021"/>
                </a:solidFill>
              </a:rPr>
              <a:t>74 a</a:t>
            </a:r>
            <a:r>
              <a:rPr lang="es-ES" b="1" dirty="0" err="1">
                <a:solidFill>
                  <a:srgbClr val="A50021"/>
                </a:solidFill>
              </a:rPr>
              <a:t>ños</a:t>
            </a:r>
            <a:endParaRPr lang="en-US" b="1" dirty="0">
              <a:solidFill>
                <a:srgbClr val="A50021"/>
              </a:solidFill>
            </a:endParaRPr>
          </a:p>
        </p:txBody>
      </p:sp>
      <p:sp>
        <p:nvSpPr>
          <p:cNvPr id="4" name="TextBox 3"/>
          <p:cNvSpPr txBox="1"/>
          <p:nvPr/>
        </p:nvSpPr>
        <p:spPr>
          <a:xfrm>
            <a:off x="2547994" y="2278528"/>
            <a:ext cx="1150315" cy="923330"/>
          </a:xfrm>
          <a:prstGeom prst="rect">
            <a:avLst/>
          </a:prstGeom>
          <a:noFill/>
        </p:spPr>
        <p:txBody>
          <a:bodyPr wrap="none" rtlCol="0">
            <a:spAutoFit/>
          </a:bodyPr>
          <a:lstStyle/>
          <a:p>
            <a:r>
              <a:rPr lang="en-US" b="1" dirty="0" err="1" smtClean="0">
                <a:solidFill>
                  <a:srgbClr val="0000CC"/>
                </a:solidFill>
              </a:rPr>
              <a:t>Zorobabel</a:t>
            </a:r>
            <a:endParaRPr lang="en-US" b="1" dirty="0">
              <a:solidFill>
                <a:srgbClr val="0000CC"/>
              </a:solidFill>
            </a:endParaRPr>
          </a:p>
          <a:p>
            <a:r>
              <a:rPr lang="en-US" b="1" dirty="0" smtClean="0">
                <a:solidFill>
                  <a:srgbClr val="0000CC"/>
                </a:solidFill>
              </a:rPr>
              <a:t>Esdras</a:t>
            </a:r>
            <a:endParaRPr lang="en-US" b="1" dirty="0">
              <a:solidFill>
                <a:srgbClr val="0000CC"/>
              </a:solidFill>
            </a:endParaRPr>
          </a:p>
          <a:p>
            <a:r>
              <a:rPr lang="en-US" b="1" dirty="0" err="1" smtClean="0">
                <a:solidFill>
                  <a:srgbClr val="0000CC"/>
                </a:solidFill>
              </a:rPr>
              <a:t>Nehemías</a:t>
            </a:r>
            <a:endParaRPr lang="en-US" b="1" dirty="0">
              <a:solidFill>
                <a:srgbClr val="0000CC"/>
              </a:solidFill>
            </a:endParaRPr>
          </a:p>
        </p:txBody>
      </p:sp>
      <p:sp>
        <p:nvSpPr>
          <p:cNvPr id="6" name="TextBox 5"/>
          <p:cNvSpPr txBox="1"/>
          <p:nvPr/>
        </p:nvSpPr>
        <p:spPr>
          <a:xfrm>
            <a:off x="3911194" y="2492892"/>
            <a:ext cx="2259914" cy="369332"/>
          </a:xfrm>
          <a:prstGeom prst="rect">
            <a:avLst/>
          </a:prstGeom>
          <a:noFill/>
        </p:spPr>
        <p:txBody>
          <a:bodyPr wrap="none" rtlCol="0">
            <a:spAutoFit/>
          </a:bodyPr>
          <a:lstStyle>
            <a:defPPr>
              <a:defRPr lang="en-US"/>
            </a:defPPr>
            <a:lvl1pPr>
              <a:defRPr>
                <a:solidFill>
                  <a:srgbClr val="0000CC"/>
                </a:solidFill>
              </a:defRPr>
            </a:lvl1pPr>
          </a:lstStyle>
          <a:p>
            <a:r>
              <a:rPr lang="en-US" b="1" dirty="0" smtClean="0"/>
              <a:t>Entre </a:t>
            </a:r>
            <a:r>
              <a:rPr lang="en-US" b="1" dirty="0" err="1" smtClean="0"/>
              <a:t>los</a:t>
            </a:r>
            <a:r>
              <a:rPr lang="en-US" b="1" dirty="0" smtClean="0"/>
              <a:t> </a:t>
            </a:r>
            <a:r>
              <a:rPr lang="en-US" b="1" dirty="0" err="1" smtClean="0"/>
              <a:t>testamentos</a:t>
            </a:r>
            <a:endParaRPr lang="en-US" b="1" dirty="0"/>
          </a:p>
        </p:txBody>
      </p:sp>
      <p:sp>
        <p:nvSpPr>
          <p:cNvPr id="56" name="TextBox 55"/>
          <p:cNvSpPr txBox="1"/>
          <p:nvPr/>
        </p:nvSpPr>
        <p:spPr>
          <a:xfrm>
            <a:off x="7796139" y="2832526"/>
            <a:ext cx="716863" cy="369332"/>
          </a:xfrm>
          <a:prstGeom prst="rect">
            <a:avLst/>
          </a:prstGeom>
          <a:noFill/>
        </p:spPr>
        <p:txBody>
          <a:bodyPr wrap="none" rtlCol="0">
            <a:spAutoFit/>
          </a:bodyPr>
          <a:lstStyle/>
          <a:p>
            <a:r>
              <a:rPr lang="en-US" b="1" dirty="0" smtClean="0">
                <a:solidFill>
                  <a:srgbClr val="0000CC"/>
                </a:solidFill>
              </a:rPr>
              <a:t>30 </a:t>
            </a:r>
            <a:r>
              <a:rPr lang="en-US" b="1" dirty="0" err="1" smtClean="0">
                <a:solidFill>
                  <a:srgbClr val="0000CC"/>
                </a:solidFill>
              </a:rPr>
              <a:t>dC</a:t>
            </a:r>
            <a:endParaRPr lang="en-US" b="1" dirty="0">
              <a:solidFill>
                <a:srgbClr val="0000CC"/>
              </a:solidFill>
            </a:endParaRPr>
          </a:p>
        </p:txBody>
      </p:sp>
    </p:spTree>
    <p:extLst>
      <p:ext uri="{BB962C8B-B14F-4D97-AF65-F5344CB8AC3E}">
        <p14:creationId xmlns:p14="http://schemas.microsoft.com/office/powerpoint/2010/main" val="282946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p:cTn id="21" dur="1000" fill="hold"/>
                                        <p:tgtEl>
                                          <p:spTgt spid="36"/>
                                        </p:tgtEl>
                                        <p:attrNameLst>
                                          <p:attrName>ppt_w</p:attrName>
                                        </p:attrNameLst>
                                      </p:cBhvr>
                                      <p:tavLst>
                                        <p:tav tm="0">
                                          <p:val>
                                            <p:fltVal val="0"/>
                                          </p:val>
                                        </p:tav>
                                        <p:tav tm="100000">
                                          <p:val>
                                            <p:strVal val="#ppt_w"/>
                                          </p:val>
                                        </p:tav>
                                      </p:tavLst>
                                    </p:anim>
                                    <p:anim calcmode="lin" valueType="num">
                                      <p:cBhvr>
                                        <p:cTn id="22" dur="1000" fill="hold"/>
                                        <p:tgtEl>
                                          <p:spTgt spid="36"/>
                                        </p:tgtEl>
                                        <p:attrNameLst>
                                          <p:attrName>ppt_h</p:attrName>
                                        </p:attrNameLst>
                                      </p:cBhvr>
                                      <p:tavLst>
                                        <p:tav tm="0">
                                          <p:val>
                                            <p:fltVal val="0"/>
                                          </p:val>
                                        </p:tav>
                                        <p:tav tm="100000">
                                          <p:val>
                                            <p:strVal val="#ppt_h"/>
                                          </p:val>
                                        </p:tav>
                                      </p:tavLst>
                                    </p:anim>
                                    <p:anim calcmode="lin" valueType="num">
                                      <p:cBhvr>
                                        <p:cTn id="23" dur="1000" fill="hold"/>
                                        <p:tgtEl>
                                          <p:spTgt spid="36"/>
                                        </p:tgtEl>
                                        <p:attrNameLst>
                                          <p:attrName>style.rotation</p:attrName>
                                        </p:attrNameLst>
                                      </p:cBhvr>
                                      <p:tavLst>
                                        <p:tav tm="0">
                                          <p:val>
                                            <p:fltVal val="90"/>
                                          </p:val>
                                        </p:tav>
                                        <p:tav tm="100000">
                                          <p:val>
                                            <p:fltVal val="0"/>
                                          </p:val>
                                        </p:tav>
                                      </p:tavLst>
                                    </p:anim>
                                    <p:animEffect transition="in" filter="fade">
                                      <p:cBhvr>
                                        <p:cTn id="24" dur="1000"/>
                                        <p:tgtEl>
                                          <p:spTgt spid="36"/>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fltVal val="0"/>
                                          </p:val>
                                        </p:tav>
                                        <p:tav tm="100000">
                                          <p:val>
                                            <p:strVal val="#ppt_w"/>
                                          </p:val>
                                        </p:tav>
                                      </p:tavLst>
                                    </p:anim>
                                    <p:anim calcmode="lin" valueType="num">
                                      <p:cBhvr>
                                        <p:cTn id="28" dur="1000" fill="hold"/>
                                        <p:tgtEl>
                                          <p:spTgt spid="3"/>
                                        </p:tgtEl>
                                        <p:attrNameLst>
                                          <p:attrName>ppt_h</p:attrName>
                                        </p:attrNameLst>
                                      </p:cBhvr>
                                      <p:tavLst>
                                        <p:tav tm="0">
                                          <p:val>
                                            <p:fltVal val="0"/>
                                          </p:val>
                                        </p:tav>
                                        <p:tav tm="100000">
                                          <p:val>
                                            <p:strVal val="#ppt_h"/>
                                          </p:val>
                                        </p:tav>
                                      </p:tavLst>
                                    </p:anim>
                                    <p:anim calcmode="lin" valueType="num">
                                      <p:cBhvr>
                                        <p:cTn id="29" dur="1000" fill="hold"/>
                                        <p:tgtEl>
                                          <p:spTgt spid="3"/>
                                        </p:tgtEl>
                                        <p:attrNameLst>
                                          <p:attrName>style.rotation</p:attrName>
                                        </p:attrNameLst>
                                      </p:cBhvr>
                                      <p:tavLst>
                                        <p:tav tm="0">
                                          <p:val>
                                            <p:fltVal val="90"/>
                                          </p:val>
                                        </p:tav>
                                        <p:tav tm="100000">
                                          <p:val>
                                            <p:fltVal val="0"/>
                                          </p:val>
                                        </p:tav>
                                      </p:tavLst>
                                    </p:anim>
                                    <p:animEffect transition="in" filter="fade">
                                      <p:cBhvr>
                                        <p:cTn id="30" dur="1000"/>
                                        <p:tgtEl>
                                          <p:spTgt spid="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p:cTn id="33" dur="1000" fill="hold"/>
                                        <p:tgtEl>
                                          <p:spTgt spid="37"/>
                                        </p:tgtEl>
                                        <p:attrNameLst>
                                          <p:attrName>ppt_w</p:attrName>
                                        </p:attrNameLst>
                                      </p:cBhvr>
                                      <p:tavLst>
                                        <p:tav tm="0">
                                          <p:val>
                                            <p:fltVal val="0"/>
                                          </p:val>
                                        </p:tav>
                                        <p:tav tm="100000">
                                          <p:val>
                                            <p:strVal val="#ppt_w"/>
                                          </p:val>
                                        </p:tav>
                                      </p:tavLst>
                                    </p:anim>
                                    <p:anim calcmode="lin" valueType="num">
                                      <p:cBhvr>
                                        <p:cTn id="34" dur="1000" fill="hold"/>
                                        <p:tgtEl>
                                          <p:spTgt spid="37"/>
                                        </p:tgtEl>
                                        <p:attrNameLst>
                                          <p:attrName>ppt_h</p:attrName>
                                        </p:attrNameLst>
                                      </p:cBhvr>
                                      <p:tavLst>
                                        <p:tav tm="0">
                                          <p:val>
                                            <p:fltVal val="0"/>
                                          </p:val>
                                        </p:tav>
                                        <p:tav tm="100000">
                                          <p:val>
                                            <p:strVal val="#ppt_h"/>
                                          </p:val>
                                        </p:tav>
                                      </p:tavLst>
                                    </p:anim>
                                    <p:anim calcmode="lin" valueType="num">
                                      <p:cBhvr>
                                        <p:cTn id="35" dur="1000" fill="hold"/>
                                        <p:tgtEl>
                                          <p:spTgt spid="37"/>
                                        </p:tgtEl>
                                        <p:attrNameLst>
                                          <p:attrName>style.rotation</p:attrName>
                                        </p:attrNameLst>
                                      </p:cBhvr>
                                      <p:tavLst>
                                        <p:tav tm="0">
                                          <p:val>
                                            <p:fltVal val="90"/>
                                          </p:val>
                                        </p:tav>
                                        <p:tav tm="100000">
                                          <p:val>
                                            <p:fltVal val="0"/>
                                          </p:val>
                                        </p:tav>
                                      </p:tavLst>
                                    </p:anim>
                                    <p:animEffect transition="in" filter="fade">
                                      <p:cBhvr>
                                        <p:cTn id="36" dur="1000"/>
                                        <p:tgtEl>
                                          <p:spTgt spid="37"/>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anim calcmode="lin" valueType="num">
                                      <p:cBhvr>
                                        <p:cTn id="39" dur="1000" fill="hold"/>
                                        <p:tgtEl>
                                          <p:spTgt spid="45"/>
                                        </p:tgtEl>
                                        <p:attrNameLst>
                                          <p:attrName>ppt_w</p:attrName>
                                        </p:attrNameLst>
                                      </p:cBhvr>
                                      <p:tavLst>
                                        <p:tav tm="0">
                                          <p:val>
                                            <p:fltVal val="0"/>
                                          </p:val>
                                        </p:tav>
                                        <p:tav tm="100000">
                                          <p:val>
                                            <p:strVal val="#ppt_w"/>
                                          </p:val>
                                        </p:tav>
                                      </p:tavLst>
                                    </p:anim>
                                    <p:anim calcmode="lin" valueType="num">
                                      <p:cBhvr>
                                        <p:cTn id="40" dur="1000" fill="hold"/>
                                        <p:tgtEl>
                                          <p:spTgt spid="45"/>
                                        </p:tgtEl>
                                        <p:attrNameLst>
                                          <p:attrName>ppt_h</p:attrName>
                                        </p:attrNameLst>
                                      </p:cBhvr>
                                      <p:tavLst>
                                        <p:tav tm="0">
                                          <p:val>
                                            <p:fltVal val="0"/>
                                          </p:val>
                                        </p:tav>
                                        <p:tav tm="100000">
                                          <p:val>
                                            <p:strVal val="#ppt_h"/>
                                          </p:val>
                                        </p:tav>
                                      </p:tavLst>
                                    </p:anim>
                                    <p:anim calcmode="lin" valueType="num">
                                      <p:cBhvr>
                                        <p:cTn id="41" dur="1000" fill="hold"/>
                                        <p:tgtEl>
                                          <p:spTgt spid="45"/>
                                        </p:tgtEl>
                                        <p:attrNameLst>
                                          <p:attrName>style.rotation</p:attrName>
                                        </p:attrNameLst>
                                      </p:cBhvr>
                                      <p:tavLst>
                                        <p:tav tm="0">
                                          <p:val>
                                            <p:fltVal val="90"/>
                                          </p:val>
                                        </p:tav>
                                        <p:tav tm="100000">
                                          <p:val>
                                            <p:fltVal val="0"/>
                                          </p:val>
                                        </p:tav>
                                      </p:tavLst>
                                    </p:anim>
                                    <p:animEffect transition="in" filter="fade">
                                      <p:cBhvr>
                                        <p:cTn id="42" dur="10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anim calcmode="lin" valueType="num">
                                      <p:cBhvr>
                                        <p:cTn id="47" dur="500" fill="hold"/>
                                        <p:tgtEl>
                                          <p:spTgt spid="54"/>
                                        </p:tgtEl>
                                        <p:attrNameLst>
                                          <p:attrName>ppt_w</p:attrName>
                                        </p:attrNameLst>
                                      </p:cBhvr>
                                      <p:tavLst>
                                        <p:tav tm="0">
                                          <p:val>
                                            <p:fltVal val="0"/>
                                          </p:val>
                                        </p:tav>
                                        <p:tav tm="100000">
                                          <p:val>
                                            <p:strVal val="#ppt_w"/>
                                          </p:val>
                                        </p:tav>
                                      </p:tavLst>
                                    </p:anim>
                                    <p:anim calcmode="lin" valueType="num">
                                      <p:cBhvr>
                                        <p:cTn id="48" dur="500" fill="hold"/>
                                        <p:tgtEl>
                                          <p:spTgt spid="54"/>
                                        </p:tgtEl>
                                        <p:attrNameLst>
                                          <p:attrName>ppt_h</p:attrName>
                                        </p:attrNameLst>
                                      </p:cBhvr>
                                      <p:tavLst>
                                        <p:tav tm="0">
                                          <p:val>
                                            <p:fltVal val="0"/>
                                          </p:val>
                                        </p:tav>
                                        <p:tav tm="100000">
                                          <p:val>
                                            <p:strVal val="#ppt_h"/>
                                          </p:val>
                                        </p:tav>
                                      </p:tavLst>
                                    </p:anim>
                                    <p:animEffect transition="in" filter="fade">
                                      <p:cBhvr>
                                        <p:cTn id="49" dur="500"/>
                                        <p:tgtEl>
                                          <p:spTgt spid="5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500" fill="hold"/>
                                        <p:tgtEl>
                                          <p:spTgt spid="46"/>
                                        </p:tgtEl>
                                        <p:attrNameLst>
                                          <p:attrName>ppt_w</p:attrName>
                                        </p:attrNameLst>
                                      </p:cBhvr>
                                      <p:tavLst>
                                        <p:tav tm="0">
                                          <p:val>
                                            <p:fltVal val="0"/>
                                          </p:val>
                                        </p:tav>
                                        <p:tav tm="100000">
                                          <p:val>
                                            <p:strVal val="#ppt_w"/>
                                          </p:val>
                                        </p:tav>
                                      </p:tavLst>
                                    </p:anim>
                                    <p:anim calcmode="lin" valueType="num">
                                      <p:cBhvr>
                                        <p:cTn id="53" dur="500" fill="hold"/>
                                        <p:tgtEl>
                                          <p:spTgt spid="46"/>
                                        </p:tgtEl>
                                        <p:attrNameLst>
                                          <p:attrName>ppt_h</p:attrName>
                                        </p:attrNameLst>
                                      </p:cBhvr>
                                      <p:tavLst>
                                        <p:tav tm="0">
                                          <p:val>
                                            <p:fltVal val="0"/>
                                          </p:val>
                                        </p:tav>
                                        <p:tav tm="100000">
                                          <p:val>
                                            <p:strVal val="#ppt_h"/>
                                          </p:val>
                                        </p:tav>
                                      </p:tavLst>
                                    </p:anim>
                                    <p:animEffect transition="in" filter="fade">
                                      <p:cBhvr>
                                        <p:cTn id="54" dur="500"/>
                                        <p:tgtEl>
                                          <p:spTgt spid="46"/>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55"/>
                                        </p:tgtEl>
                                        <p:attrNameLst>
                                          <p:attrName>style.visibility</p:attrName>
                                        </p:attrNameLst>
                                      </p:cBhvr>
                                      <p:to>
                                        <p:strVal val="visible"/>
                                      </p:to>
                                    </p:set>
                                    <p:anim calcmode="lin" valueType="num">
                                      <p:cBhvr>
                                        <p:cTn id="57" dur="500" fill="hold"/>
                                        <p:tgtEl>
                                          <p:spTgt spid="55"/>
                                        </p:tgtEl>
                                        <p:attrNameLst>
                                          <p:attrName>ppt_w</p:attrName>
                                        </p:attrNameLst>
                                      </p:cBhvr>
                                      <p:tavLst>
                                        <p:tav tm="0">
                                          <p:val>
                                            <p:fltVal val="0"/>
                                          </p:val>
                                        </p:tav>
                                        <p:tav tm="100000">
                                          <p:val>
                                            <p:strVal val="#ppt_w"/>
                                          </p:val>
                                        </p:tav>
                                      </p:tavLst>
                                    </p:anim>
                                    <p:anim calcmode="lin" valueType="num">
                                      <p:cBhvr>
                                        <p:cTn id="58" dur="500" fill="hold"/>
                                        <p:tgtEl>
                                          <p:spTgt spid="55"/>
                                        </p:tgtEl>
                                        <p:attrNameLst>
                                          <p:attrName>ppt_h</p:attrName>
                                        </p:attrNameLst>
                                      </p:cBhvr>
                                      <p:tavLst>
                                        <p:tav tm="0">
                                          <p:val>
                                            <p:fltVal val="0"/>
                                          </p:val>
                                        </p:tav>
                                        <p:tav tm="100000">
                                          <p:val>
                                            <p:strVal val="#ppt_h"/>
                                          </p:val>
                                        </p:tav>
                                      </p:tavLst>
                                    </p:anim>
                                    <p:animEffect transition="in" filter="fade">
                                      <p:cBhvr>
                                        <p:cTn id="59" dur="500"/>
                                        <p:tgtEl>
                                          <p:spTgt spid="55"/>
                                        </p:tgtEl>
                                      </p:cBhvr>
                                    </p:animEffect>
                                  </p:childTnLst>
                                </p:cTn>
                              </p:par>
                              <p:par>
                                <p:cTn id="60" presetID="31" presetClass="entr" presetSubtype="0" fill="hold" grpId="0" nodeType="withEffect">
                                  <p:stCondLst>
                                    <p:cond delay="0"/>
                                  </p:stCondLst>
                                  <p:childTnLst>
                                    <p:set>
                                      <p:cBhvr>
                                        <p:cTn id="61" dur="1" fill="hold">
                                          <p:stCondLst>
                                            <p:cond delay="0"/>
                                          </p:stCondLst>
                                        </p:cTn>
                                        <p:tgtEl>
                                          <p:spTgt spid="56"/>
                                        </p:tgtEl>
                                        <p:attrNameLst>
                                          <p:attrName>style.visibility</p:attrName>
                                        </p:attrNameLst>
                                      </p:cBhvr>
                                      <p:to>
                                        <p:strVal val="visible"/>
                                      </p:to>
                                    </p:set>
                                    <p:anim calcmode="lin" valueType="num">
                                      <p:cBhvr>
                                        <p:cTn id="62" dur="1000" fill="hold"/>
                                        <p:tgtEl>
                                          <p:spTgt spid="56"/>
                                        </p:tgtEl>
                                        <p:attrNameLst>
                                          <p:attrName>ppt_w</p:attrName>
                                        </p:attrNameLst>
                                      </p:cBhvr>
                                      <p:tavLst>
                                        <p:tav tm="0">
                                          <p:val>
                                            <p:fltVal val="0"/>
                                          </p:val>
                                        </p:tav>
                                        <p:tav tm="100000">
                                          <p:val>
                                            <p:strVal val="#ppt_w"/>
                                          </p:val>
                                        </p:tav>
                                      </p:tavLst>
                                    </p:anim>
                                    <p:anim calcmode="lin" valueType="num">
                                      <p:cBhvr>
                                        <p:cTn id="63" dur="1000" fill="hold"/>
                                        <p:tgtEl>
                                          <p:spTgt spid="56"/>
                                        </p:tgtEl>
                                        <p:attrNameLst>
                                          <p:attrName>ppt_h</p:attrName>
                                        </p:attrNameLst>
                                      </p:cBhvr>
                                      <p:tavLst>
                                        <p:tav tm="0">
                                          <p:val>
                                            <p:fltVal val="0"/>
                                          </p:val>
                                        </p:tav>
                                        <p:tav tm="100000">
                                          <p:val>
                                            <p:strVal val="#ppt_h"/>
                                          </p:val>
                                        </p:tav>
                                      </p:tavLst>
                                    </p:anim>
                                    <p:anim calcmode="lin" valueType="num">
                                      <p:cBhvr>
                                        <p:cTn id="64" dur="1000" fill="hold"/>
                                        <p:tgtEl>
                                          <p:spTgt spid="56"/>
                                        </p:tgtEl>
                                        <p:attrNameLst>
                                          <p:attrName>style.rotation</p:attrName>
                                        </p:attrNameLst>
                                      </p:cBhvr>
                                      <p:tavLst>
                                        <p:tav tm="0">
                                          <p:val>
                                            <p:fltVal val="90"/>
                                          </p:val>
                                        </p:tav>
                                        <p:tav tm="100000">
                                          <p:val>
                                            <p:fltVal val="0"/>
                                          </p:val>
                                        </p:tav>
                                      </p:tavLst>
                                    </p:anim>
                                    <p:animEffect transition="in" filter="fade">
                                      <p:cBhvr>
                                        <p:cTn id="65"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6" grpId="0"/>
      <p:bldP spid="37" grpId="0"/>
      <p:bldP spid="45" grpId="0"/>
      <p:bldP spid="46" grpId="0"/>
      <p:bldP spid="54" grpId="0"/>
      <p:bldP spid="55" grpId="0"/>
      <p:bldP spid="4" grpId="0"/>
      <p:bldP spid="6" grpId="0"/>
      <p:bldP spid="56" grpId="0"/>
    </p:bld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8068"/>
            <a:ext cx="9144000" cy="4376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err="1" smtClean="0"/>
              <a:t>Destrucción</a:t>
            </a:r>
            <a:r>
              <a:rPr lang="en-US" dirty="0" smtClean="0"/>
              <a:t> de </a:t>
            </a:r>
            <a:r>
              <a:rPr lang="en-US" dirty="0" err="1" smtClean="0"/>
              <a:t>Jerusalén</a:t>
            </a:r>
            <a:endParaRPr lang="en-US" dirty="0"/>
          </a:p>
        </p:txBody>
      </p:sp>
      <p:sp>
        <p:nvSpPr>
          <p:cNvPr id="3" name="TextBox 2"/>
          <p:cNvSpPr txBox="1"/>
          <p:nvPr/>
        </p:nvSpPr>
        <p:spPr>
          <a:xfrm>
            <a:off x="300251" y="1395048"/>
            <a:ext cx="9104159" cy="400110"/>
          </a:xfrm>
          <a:prstGeom prst="rect">
            <a:avLst/>
          </a:prstGeom>
          <a:noFill/>
        </p:spPr>
        <p:txBody>
          <a:bodyPr wrap="none" rtlCol="0">
            <a:spAutoFit/>
          </a:bodyPr>
          <a:lstStyle/>
          <a:p>
            <a:r>
              <a:rPr lang="en-US" sz="2000" b="1" dirty="0" smtClean="0"/>
              <a:t>Daniel 12 La </a:t>
            </a:r>
            <a:r>
              <a:rPr lang="en-US" sz="2000" b="1" dirty="0" err="1" smtClean="0"/>
              <a:t>tribulación</a:t>
            </a:r>
            <a:r>
              <a:rPr lang="en-US" sz="2000" b="1" dirty="0" smtClean="0"/>
              <a:t> final = </a:t>
            </a:r>
            <a:r>
              <a:rPr lang="en-US" sz="2000" b="1" dirty="0" err="1" smtClean="0"/>
              <a:t>Destrucción</a:t>
            </a:r>
            <a:r>
              <a:rPr lang="en-US" sz="2000" b="1" dirty="0" smtClean="0"/>
              <a:t> de </a:t>
            </a:r>
            <a:r>
              <a:rPr lang="en-US" sz="2000" b="1" dirty="0" err="1" smtClean="0"/>
              <a:t>Jerusalén</a:t>
            </a:r>
            <a:r>
              <a:rPr lang="en-US" sz="2000" b="1" dirty="0" smtClean="0"/>
              <a:t> </a:t>
            </a:r>
            <a:r>
              <a:rPr lang="en-US" sz="2000" b="1" dirty="0" err="1" smtClean="0"/>
              <a:t>por</a:t>
            </a:r>
            <a:r>
              <a:rPr lang="en-US" sz="2000" b="1" dirty="0" smtClean="0"/>
              <a:t> </a:t>
            </a:r>
            <a:r>
              <a:rPr lang="en-US" sz="2000" b="1" dirty="0" err="1" smtClean="0"/>
              <a:t>los</a:t>
            </a:r>
            <a:r>
              <a:rPr lang="en-US" sz="2000" b="1" dirty="0" smtClean="0"/>
              <a:t> </a:t>
            </a:r>
            <a:r>
              <a:rPr lang="en-US" sz="2000" b="1" dirty="0" err="1" smtClean="0"/>
              <a:t>romanos</a:t>
            </a:r>
            <a:r>
              <a:rPr lang="en-US" sz="2000" b="1" dirty="0" smtClean="0"/>
              <a:t> </a:t>
            </a:r>
            <a:r>
              <a:rPr lang="en-US" sz="2000" b="1" dirty="0" err="1" smtClean="0"/>
              <a:t>en</a:t>
            </a:r>
            <a:r>
              <a:rPr lang="en-US" sz="2000" b="1" dirty="0" smtClean="0"/>
              <a:t> 70 </a:t>
            </a:r>
            <a:r>
              <a:rPr lang="en-US" sz="2000" b="1" dirty="0" err="1" smtClean="0"/>
              <a:t>dC</a:t>
            </a:r>
            <a:endParaRPr lang="en-US" sz="2000" b="1" dirty="0"/>
          </a:p>
        </p:txBody>
      </p:sp>
    </p:spTree>
    <p:extLst>
      <p:ext uri="{BB962C8B-B14F-4D97-AF65-F5344CB8AC3E}">
        <p14:creationId xmlns:p14="http://schemas.microsoft.com/office/powerpoint/2010/main" val="280972431"/>
      </p:ext>
    </p:extLst>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dirty="0"/>
              <a:t>La tribulación final</a:t>
            </a:r>
            <a:endParaRPr lang="en-US" i="1" dirty="0"/>
          </a:p>
        </p:txBody>
      </p:sp>
      <p:sp>
        <p:nvSpPr>
          <p:cNvPr id="4" name="TextBox 3"/>
          <p:cNvSpPr txBox="1"/>
          <p:nvPr/>
        </p:nvSpPr>
        <p:spPr>
          <a:xfrm>
            <a:off x="190035" y="1316936"/>
            <a:ext cx="8487765" cy="2431435"/>
          </a:xfrm>
          <a:prstGeom prst="rect">
            <a:avLst/>
          </a:prstGeom>
          <a:noFill/>
        </p:spPr>
        <p:txBody>
          <a:bodyPr wrap="square" rtlCol="0">
            <a:spAutoFit/>
          </a:bodyPr>
          <a:lstStyle/>
          <a:p>
            <a:r>
              <a:rPr lang="en-US" sz="1900" b="1" dirty="0" smtClean="0">
                <a:solidFill>
                  <a:prstClr val="black"/>
                </a:solidFill>
              </a:rPr>
              <a:t>Daniel 12:2-3 (NBLA)</a:t>
            </a:r>
            <a:r>
              <a:rPr lang="en-US" sz="1900" dirty="0">
                <a:solidFill>
                  <a:prstClr val="black"/>
                </a:solidFill>
              </a:rPr>
              <a:t/>
            </a:r>
            <a:br>
              <a:rPr lang="en-US" sz="1900" dirty="0">
                <a:solidFill>
                  <a:prstClr val="black"/>
                </a:solidFill>
              </a:rPr>
            </a:br>
            <a:r>
              <a:rPr lang="es-ES" sz="1900" dirty="0" smtClean="0">
                <a:solidFill>
                  <a:prstClr val="black"/>
                </a:solidFill>
              </a:rPr>
              <a:t>2</a:t>
            </a:r>
            <a:r>
              <a:rPr lang="es-ES" sz="1900" dirty="0">
                <a:solidFill>
                  <a:prstClr val="black"/>
                </a:solidFill>
              </a:rPr>
              <a:t>  Y </a:t>
            </a:r>
            <a:r>
              <a:rPr lang="es-ES" sz="1900" b="1" u="sng" dirty="0">
                <a:solidFill>
                  <a:prstClr val="black"/>
                </a:solidFill>
              </a:rPr>
              <a:t>muchos de los que duermen en el polvo de la tierra despertarán</a:t>
            </a:r>
            <a:r>
              <a:rPr lang="es-ES" sz="1900" dirty="0">
                <a:solidFill>
                  <a:prstClr val="black"/>
                </a:solidFill>
              </a:rPr>
              <a:t>, </a:t>
            </a:r>
            <a:r>
              <a:rPr lang="es-ES" sz="1900" dirty="0" smtClean="0">
                <a:solidFill>
                  <a:prstClr val="black"/>
                </a:solidFill>
              </a:rPr>
              <a:t/>
            </a:r>
            <a:br>
              <a:rPr lang="es-ES" sz="1900" dirty="0" smtClean="0">
                <a:solidFill>
                  <a:prstClr val="black"/>
                </a:solidFill>
              </a:rPr>
            </a:br>
            <a:r>
              <a:rPr lang="es-ES" sz="1900" dirty="0" smtClean="0">
                <a:solidFill>
                  <a:prstClr val="black"/>
                </a:solidFill>
              </a:rPr>
              <a:t>unos </a:t>
            </a:r>
            <a:r>
              <a:rPr lang="es-ES" sz="1900" dirty="0">
                <a:solidFill>
                  <a:prstClr val="black"/>
                </a:solidFill>
              </a:rPr>
              <a:t>para la vida eterna, </a:t>
            </a:r>
            <a:r>
              <a:rPr lang="es-ES" sz="1900" dirty="0" smtClean="0">
                <a:solidFill>
                  <a:prstClr val="black"/>
                </a:solidFill>
              </a:rPr>
              <a:t/>
            </a:r>
            <a:br>
              <a:rPr lang="es-ES" sz="1900" dirty="0" smtClean="0">
                <a:solidFill>
                  <a:prstClr val="black"/>
                </a:solidFill>
              </a:rPr>
            </a:br>
            <a:r>
              <a:rPr lang="es-ES" sz="1900" dirty="0" smtClean="0">
                <a:solidFill>
                  <a:prstClr val="black"/>
                </a:solidFill>
              </a:rPr>
              <a:t>y </a:t>
            </a:r>
            <a:r>
              <a:rPr lang="es-ES" sz="1900" dirty="0">
                <a:solidFill>
                  <a:prstClr val="black"/>
                </a:solidFill>
              </a:rPr>
              <a:t>otros para la ignominia, para el desprecio eterno. </a:t>
            </a:r>
          </a:p>
          <a:p>
            <a:r>
              <a:rPr lang="es-ES" sz="1900" dirty="0" smtClean="0">
                <a:solidFill>
                  <a:prstClr val="black"/>
                </a:solidFill>
              </a:rPr>
              <a:t>3</a:t>
            </a:r>
            <a:r>
              <a:rPr lang="es-ES" sz="1900" dirty="0">
                <a:solidFill>
                  <a:prstClr val="black"/>
                </a:solidFill>
              </a:rPr>
              <a:t>  Los entendidos brillarán </a:t>
            </a:r>
            <a:r>
              <a:rPr lang="es-ES" sz="1900" dirty="0" smtClean="0">
                <a:solidFill>
                  <a:prstClr val="black"/>
                </a:solidFill>
              </a:rPr>
              <a:t/>
            </a:r>
            <a:br>
              <a:rPr lang="es-ES" sz="1900" dirty="0" smtClean="0">
                <a:solidFill>
                  <a:prstClr val="black"/>
                </a:solidFill>
              </a:rPr>
            </a:br>
            <a:r>
              <a:rPr lang="es-ES" sz="1900" dirty="0" smtClean="0">
                <a:solidFill>
                  <a:prstClr val="black"/>
                </a:solidFill>
              </a:rPr>
              <a:t>como </a:t>
            </a:r>
            <a:r>
              <a:rPr lang="es-ES" sz="1900" dirty="0">
                <a:solidFill>
                  <a:prstClr val="black"/>
                </a:solidFill>
              </a:rPr>
              <a:t>el resplandor del firmamento, </a:t>
            </a:r>
            <a:r>
              <a:rPr lang="es-ES" sz="1900" dirty="0" smtClean="0">
                <a:solidFill>
                  <a:prstClr val="black"/>
                </a:solidFill>
              </a:rPr>
              <a:t/>
            </a:r>
            <a:br>
              <a:rPr lang="es-ES" sz="1900" dirty="0" smtClean="0">
                <a:solidFill>
                  <a:prstClr val="black"/>
                </a:solidFill>
              </a:rPr>
            </a:br>
            <a:r>
              <a:rPr lang="es-ES" sz="1900" dirty="0" smtClean="0">
                <a:solidFill>
                  <a:prstClr val="black"/>
                </a:solidFill>
              </a:rPr>
              <a:t>y </a:t>
            </a:r>
            <a:r>
              <a:rPr lang="es-ES" sz="1900" dirty="0">
                <a:solidFill>
                  <a:prstClr val="black"/>
                </a:solidFill>
              </a:rPr>
              <a:t>los que guiaron a muchos a la justicia, </a:t>
            </a:r>
            <a:r>
              <a:rPr lang="es-ES" sz="1900" dirty="0" smtClean="0">
                <a:solidFill>
                  <a:prstClr val="black"/>
                </a:solidFill>
              </a:rPr>
              <a:t/>
            </a:r>
            <a:br>
              <a:rPr lang="es-ES" sz="1900" dirty="0" smtClean="0">
                <a:solidFill>
                  <a:prstClr val="black"/>
                </a:solidFill>
              </a:rPr>
            </a:br>
            <a:r>
              <a:rPr lang="es-ES" sz="1900" dirty="0" smtClean="0">
                <a:solidFill>
                  <a:prstClr val="black"/>
                </a:solidFill>
              </a:rPr>
              <a:t>como </a:t>
            </a:r>
            <a:r>
              <a:rPr lang="es-ES" sz="1900" dirty="0">
                <a:solidFill>
                  <a:prstClr val="black"/>
                </a:solidFill>
              </a:rPr>
              <a:t>las estrellas, por toda la eternidad. </a:t>
            </a:r>
            <a:endParaRPr lang="en-US" sz="1900" dirty="0">
              <a:solidFill>
                <a:prstClr val="black"/>
              </a:solidFill>
            </a:endParaRPr>
          </a:p>
        </p:txBody>
      </p:sp>
      <p:sp>
        <p:nvSpPr>
          <p:cNvPr id="8" name="TextBox 7"/>
          <p:cNvSpPr txBox="1"/>
          <p:nvPr/>
        </p:nvSpPr>
        <p:spPr>
          <a:xfrm>
            <a:off x="5464641" y="2057440"/>
            <a:ext cx="3064365" cy="1261884"/>
          </a:xfrm>
          <a:prstGeom prst="rect">
            <a:avLst/>
          </a:prstGeom>
          <a:noFill/>
        </p:spPr>
        <p:txBody>
          <a:bodyPr wrap="none" rtlCol="0">
            <a:spAutoFit/>
          </a:bodyPr>
          <a:lstStyle/>
          <a:p>
            <a:pPr algn="l" rtl="0"/>
            <a:r>
              <a:rPr lang="en-US" sz="1900" b="1" dirty="0" smtClean="0">
                <a:solidFill>
                  <a:srgbClr val="0000CC"/>
                </a:solidFill>
              </a:rPr>
              <a:t>Muchos no es igual a todos</a:t>
            </a:r>
          </a:p>
          <a:p>
            <a:pPr algn="l" rtl="0"/>
            <a:r>
              <a:rPr lang="en-US" sz="1900" b="1" dirty="0" err="1" smtClean="0">
                <a:solidFill>
                  <a:srgbClr val="0000CC"/>
                </a:solidFill>
              </a:rPr>
              <a:t>Así</a:t>
            </a:r>
            <a:r>
              <a:rPr lang="en-US" sz="1900" b="1" dirty="0" smtClean="0">
                <a:solidFill>
                  <a:srgbClr val="0000CC"/>
                </a:solidFill>
              </a:rPr>
              <a:t> que </a:t>
            </a:r>
            <a:r>
              <a:rPr lang="en-US" sz="1900" b="1" dirty="0" err="1" smtClean="0">
                <a:solidFill>
                  <a:srgbClr val="0000CC"/>
                </a:solidFill>
              </a:rPr>
              <a:t>es</a:t>
            </a:r>
            <a:r>
              <a:rPr lang="en-US" sz="1900" b="1" dirty="0" smtClean="0">
                <a:solidFill>
                  <a:srgbClr val="0000CC"/>
                </a:solidFill>
              </a:rPr>
              <a:t> </a:t>
            </a:r>
            <a:r>
              <a:rPr lang="en-US" sz="1900" b="1" dirty="0" err="1" smtClean="0">
                <a:solidFill>
                  <a:srgbClr val="0000CC"/>
                </a:solidFill>
              </a:rPr>
              <a:t>otra</a:t>
            </a:r>
            <a:r>
              <a:rPr lang="en-US" sz="1900" b="1" dirty="0" smtClean="0">
                <a:solidFill>
                  <a:srgbClr val="0000CC"/>
                </a:solidFill>
              </a:rPr>
              <a:t> </a:t>
            </a:r>
            <a:r>
              <a:rPr lang="en-US" sz="1900" b="1" dirty="0" err="1" smtClean="0">
                <a:solidFill>
                  <a:srgbClr val="0000CC"/>
                </a:solidFill>
              </a:rPr>
              <a:t>resurrección</a:t>
            </a:r>
            <a:endParaRPr lang="en-US" sz="1900" b="1" dirty="0" smtClean="0">
              <a:solidFill>
                <a:srgbClr val="0000CC"/>
              </a:solidFill>
            </a:endParaRPr>
          </a:p>
          <a:p>
            <a:pPr algn="l" rtl="0"/>
            <a:endParaRPr lang="en-US" sz="1900" b="1" dirty="0">
              <a:solidFill>
                <a:srgbClr val="0000CC"/>
              </a:solidFill>
            </a:endParaRPr>
          </a:p>
          <a:p>
            <a:pPr algn="l" rtl="0"/>
            <a:r>
              <a:rPr lang="en-US" sz="1900" b="1" dirty="0" err="1" smtClean="0">
                <a:solidFill>
                  <a:srgbClr val="0000CC"/>
                </a:solidFill>
              </a:rPr>
              <a:t>Así</a:t>
            </a:r>
            <a:r>
              <a:rPr lang="en-US" sz="1900" b="1" dirty="0" smtClean="0">
                <a:solidFill>
                  <a:srgbClr val="0000CC"/>
                </a:solidFill>
              </a:rPr>
              <a:t> que </a:t>
            </a:r>
            <a:r>
              <a:rPr lang="en-US" sz="1900" b="1" dirty="0" err="1" smtClean="0">
                <a:solidFill>
                  <a:srgbClr val="0000CC"/>
                </a:solidFill>
              </a:rPr>
              <a:t>es</a:t>
            </a:r>
            <a:r>
              <a:rPr lang="en-US" sz="1900" b="1" dirty="0" smtClean="0">
                <a:solidFill>
                  <a:srgbClr val="0000CC"/>
                </a:solidFill>
              </a:rPr>
              <a:t> </a:t>
            </a:r>
            <a:r>
              <a:rPr lang="en-US" sz="1900" b="1" dirty="0" err="1" smtClean="0">
                <a:solidFill>
                  <a:srgbClr val="0000CC"/>
                </a:solidFill>
              </a:rPr>
              <a:t>otro</a:t>
            </a:r>
            <a:r>
              <a:rPr lang="en-US" sz="1900" b="1" dirty="0" smtClean="0">
                <a:solidFill>
                  <a:srgbClr val="0000CC"/>
                </a:solidFill>
              </a:rPr>
              <a:t> </a:t>
            </a:r>
            <a:r>
              <a:rPr lang="en-US" sz="1900" b="1" dirty="0" err="1" smtClean="0">
                <a:solidFill>
                  <a:srgbClr val="0000CC"/>
                </a:solidFill>
              </a:rPr>
              <a:t>despertar</a:t>
            </a:r>
            <a:endParaRPr lang="en-US" sz="1900" b="1" dirty="0">
              <a:solidFill>
                <a:srgbClr val="0000CC"/>
              </a:solidFill>
            </a:endParaRPr>
          </a:p>
        </p:txBody>
      </p:sp>
      <p:sp>
        <p:nvSpPr>
          <p:cNvPr id="5" name="TextBox 4"/>
          <p:cNvSpPr txBox="1"/>
          <p:nvPr/>
        </p:nvSpPr>
        <p:spPr>
          <a:xfrm>
            <a:off x="341214" y="4103201"/>
            <a:ext cx="8526581" cy="1261884"/>
          </a:xfrm>
          <a:prstGeom prst="rect">
            <a:avLst/>
          </a:prstGeom>
          <a:noFill/>
        </p:spPr>
        <p:txBody>
          <a:bodyPr wrap="square" rtlCol="0">
            <a:spAutoFit/>
          </a:bodyPr>
          <a:lstStyle/>
          <a:p>
            <a:r>
              <a:rPr lang="en-US" sz="1900" b="1" dirty="0" smtClean="0"/>
              <a:t>Juan 5:28-29 </a:t>
            </a:r>
            <a:r>
              <a:rPr lang="en-US" sz="1900" b="1" dirty="0"/>
              <a:t>(</a:t>
            </a:r>
            <a:r>
              <a:rPr lang="en-US" sz="1900" b="1" dirty="0" smtClean="0"/>
              <a:t>NBLA)</a:t>
            </a:r>
            <a:r>
              <a:rPr lang="en-US" sz="1900" dirty="0"/>
              <a:t/>
            </a:r>
            <a:br>
              <a:rPr lang="en-US" sz="1900" dirty="0"/>
            </a:br>
            <a:r>
              <a:rPr lang="en-US" sz="1900" baseline="30000" dirty="0" smtClean="0"/>
              <a:t>28</a:t>
            </a:r>
            <a:r>
              <a:rPr lang="es-ES" sz="1900" dirty="0" smtClean="0"/>
              <a:t>28</a:t>
            </a:r>
            <a:r>
              <a:rPr lang="es-ES" sz="1900" dirty="0"/>
              <a:t>  No se queden asombrados de esto, porque viene la hora </a:t>
            </a:r>
            <a:r>
              <a:rPr lang="es-ES" sz="1900" b="1" u="sng" dirty="0"/>
              <a:t>en que todos los que están en los sepulcros oirán Su voz</a:t>
            </a:r>
            <a:r>
              <a:rPr lang="es-ES" sz="1900" dirty="0"/>
              <a:t>, </a:t>
            </a:r>
            <a:r>
              <a:rPr lang="es-ES" sz="1900" dirty="0" smtClean="0"/>
              <a:t>29</a:t>
            </a:r>
            <a:r>
              <a:rPr lang="es-ES" sz="1900" dirty="0"/>
              <a:t>  y saldrán: los que hicieron lo bueno, a resurrección de vida, y los que practicaron lo malo, a resurrección de juicio. </a:t>
            </a:r>
            <a:endParaRPr lang="en-US" sz="1900" dirty="0"/>
          </a:p>
        </p:txBody>
      </p:sp>
      <p:cxnSp>
        <p:nvCxnSpPr>
          <p:cNvPr id="6" name="Straight Connector 5"/>
          <p:cNvCxnSpPr/>
          <p:nvPr/>
        </p:nvCxnSpPr>
        <p:spPr>
          <a:xfrm>
            <a:off x="787179" y="1948070"/>
            <a:ext cx="4850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7331103" y="4751371"/>
            <a:ext cx="322684" cy="35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594870"/>
      </p:ext>
    </p:extLst>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881" y="0"/>
            <a:ext cx="8163989" cy="3621419"/>
          </a:xfrm>
          <a:prstGeom prst="rect">
            <a:avLst/>
          </a:prstGeom>
        </p:spPr>
      </p:pic>
      <p:sp>
        <p:nvSpPr>
          <p:cNvPr id="2" name="Title 1"/>
          <p:cNvSpPr>
            <a:spLocks noGrp="1"/>
          </p:cNvSpPr>
          <p:nvPr>
            <p:ph type="title"/>
          </p:nvPr>
        </p:nvSpPr>
        <p:spPr/>
        <p:txBody>
          <a:bodyPr/>
          <a:lstStyle/>
          <a:p>
            <a:pPr algn="l" rtl="0"/>
            <a:endParaRPr lang="en-US"/>
          </a:p>
        </p:txBody>
      </p:sp>
      <p:sp>
        <p:nvSpPr>
          <p:cNvPr id="6" name="TextBox 5"/>
          <p:cNvSpPr txBox="1"/>
          <p:nvPr/>
        </p:nvSpPr>
        <p:spPr>
          <a:xfrm>
            <a:off x="521896" y="3360116"/>
            <a:ext cx="8604973" cy="2308324"/>
          </a:xfrm>
          <a:prstGeom prst="rect">
            <a:avLst/>
          </a:prstGeom>
          <a:solidFill>
            <a:schemeClr val="bg1"/>
          </a:solidFill>
        </p:spPr>
        <p:txBody>
          <a:bodyPr wrap="square" rtlCol="0">
            <a:spAutoFit/>
          </a:bodyPr>
          <a:lstStyle/>
          <a:p>
            <a:r>
              <a:rPr lang="en-US" b="1" dirty="0" smtClean="0">
                <a:solidFill>
                  <a:schemeClr val="tx1"/>
                </a:solidFill>
              </a:rPr>
              <a:t>Ezequiel 37:11-14 </a:t>
            </a:r>
            <a:r>
              <a:rPr lang="en-US" b="1" dirty="0">
                <a:solidFill>
                  <a:schemeClr val="tx1"/>
                </a:solidFill>
              </a:rPr>
              <a:t>(</a:t>
            </a:r>
            <a:r>
              <a:rPr lang="en-US" b="1" dirty="0" smtClean="0">
                <a:solidFill>
                  <a:schemeClr val="tx1"/>
                </a:solidFill>
              </a:rPr>
              <a:t>NBLA) </a:t>
            </a:r>
            <a:r>
              <a:rPr lang="es-ES" dirty="0" smtClean="0"/>
              <a:t>11</a:t>
            </a:r>
            <a:r>
              <a:rPr lang="es-ES" dirty="0"/>
              <a:t>  Entonces Él me dijo: «Hijo de hombre, estos huesos son toda la casa de Israel. Ellos dicen: “Nuestros huesos se han secado, y nuestra esperanza ha perecido. Estamos completamente destruidos”. </a:t>
            </a:r>
            <a:r>
              <a:rPr lang="es-ES" dirty="0" smtClean="0"/>
              <a:t>12</a:t>
            </a:r>
            <a:r>
              <a:rPr lang="es-ES" dirty="0"/>
              <a:t>  Por tanto, profetiza, y diles: “Así dice el Señor DIOS: ‘Voy a abrir sus sepulcros y los haré subir de sus sepulcros, pueblo Mío, y los llevaré a la tierra de Israel. </a:t>
            </a:r>
            <a:r>
              <a:rPr lang="es-ES" dirty="0" smtClean="0"/>
              <a:t>13</a:t>
            </a:r>
            <a:r>
              <a:rPr lang="es-ES" dirty="0"/>
              <a:t>  Y sabrán que Yo soy el SEÑOR, cuando abra sus sepulcros y los haga subir a ustedes de sus sepulcros, pueblo Mío. </a:t>
            </a:r>
            <a:r>
              <a:rPr lang="es-ES" dirty="0" smtClean="0"/>
              <a:t>14</a:t>
            </a:r>
            <a:r>
              <a:rPr lang="es-ES" dirty="0"/>
              <a:t>  Pondré Mi Espíritu en ustedes, y vivirán, y los estableceré en su tierra. Entonces sabrán que Yo, el SEÑOR, he hablado y lo he hecho’, declara el SEÑOR”». </a:t>
            </a:r>
            <a:endParaRPr lang="en-US" b="1" u="sng" dirty="0">
              <a:solidFill>
                <a:schemeClr val="tx1"/>
              </a:solidFill>
            </a:endParaRPr>
          </a:p>
        </p:txBody>
      </p:sp>
      <p:sp>
        <p:nvSpPr>
          <p:cNvPr id="3" name="TextBox 2"/>
          <p:cNvSpPr txBox="1"/>
          <p:nvPr/>
        </p:nvSpPr>
        <p:spPr>
          <a:xfrm>
            <a:off x="1390650" y="357809"/>
            <a:ext cx="7403493" cy="1846659"/>
          </a:xfrm>
          <a:prstGeom prst="rect">
            <a:avLst/>
          </a:prstGeom>
          <a:solidFill>
            <a:schemeClr val="tx1">
              <a:lumMod val="50000"/>
              <a:lumOff val="50000"/>
            </a:schemeClr>
          </a:solidFill>
        </p:spPr>
        <p:txBody>
          <a:bodyPr wrap="square" rtlCol="0">
            <a:spAutoFit/>
          </a:bodyPr>
          <a:lstStyle/>
          <a:p>
            <a:pPr algn="ctr"/>
            <a:r>
              <a:rPr lang="es-ES" sz="6600" dirty="0" smtClean="0"/>
              <a:t>Ezequiel:</a:t>
            </a:r>
          </a:p>
          <a:p>
            <a:pPr algn="ctr"/>
            <a:r>
              <a:rPr lang="es-ES" sz="4800" dirty="0" smtClean="0"/>
              <a:t>El centinela del Señor</a:t>
            </a:r>
            <a:endParaRPr lang="en-US" sz="4800" dirty="0"/>
          </a:p>
        </p:txBody>
      </p:sp>
    </p:spTree>
    <p:extLst>
      <p:ext uri="{BB962C8B-B14F-4D97-AF65-F5344CB8AC3E}">
        <p14:creationId xmlns:p14="http://schemas.microsoft.com/office/powerpoint/2010/main" val="1996708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i="1" dirty="0"/>
              <a:t>Mensaje final del ángel</a:t>
            </a:r>
          </a:p>
        </p:txBody>
      </p:sp>
      <p:sp>
        <p:nvSpPr>
          <p:cNvPr id="4" name="TextBox 3"/>
          <p:cNvSpPr txBox="1"/>
          <p:nvPr/>
        </p:nvSpPr>
        <p:spPr>
          <a:xfrm>
            <a:off x="190032" y="1413169"/>
            <a:ext cx="3044487" cy="2862322"/>
          </a:xfrm>
          <a:prstGeom prst="rect">
            <a:avLst/>
          </a:prstGeom>
          <a:noFill/>
        </p:spPr>
        <p:txBody>
          <a:bodyPr wrap="square" rtlCol="0">
            <a:spAutoFit/>
          </a:bodyPr>
          <a:lstStyle/>
          <a:p>
            <a:r>
              <a:rPr lang="en-US" sz="2000" dirty="0"/>
              <a:t/>
            </a:r>
            <a:br>
              <a:rPr lang="en-US" sz="2000" dirty="0"/>
            </a:br>
            <a:r>
              <a:rPr lang="en-US" sz="2000" b="1" dirty="0"/>
              <a:t>Daniel 12:4 (</a:t>
            </a:r>
            <a:r>
              <a:rPr lang="en-US" sz="2000" b="1" dirty="0" smtClean="0"/>
              <a:t>NBLA)</a:t>
            </a:r>
            <a:r>
              <a:rPr lang="en-US" sz="2000" dirty="0"/>
              <a:t/>
            </a:r>
            <a:br>
              <a:rPr lang="en-US" sz="2000" dirty="0"/>
            </a:br>
            <a:r>
              <a:rPr lang="en-US" sz="2000" baseline="30000" dirty="0" smtClean="0"/>
              <a:t>4</a:t>
            </a:r>
            <a:r>
              <a:rPr lang="en-US" sz="2000" dirty="0" smtClean="0"/>
              <a:t>“</a:t>
            </a:r>
            <a:r>
              <a:rPr lang="es-ES" sz="2000" dirty="0"/>
              <a:t>Pero tú, Daniel, guarda en secreto estas palabras y sella el libro hasta el tiempo del fin. Muchos correrán de aquí para allá, y el conocimiento </a:t>
            </a:r>
            <a:r>
              <a:rPr lang="es-ES" sz="2000" dirty="0" smtClean="0"/>
              <a:t>aumentará</a:t>
            </a:r>
            <a:r>
              <a:rPr lang="en-US" sz="2000" dirty="0" smtClean="0"/>
              <a:t>”.</a:t>
            </a:r>
            <a:endParaRPr lang="en-US" sz="1900" dirty="0">
              <a:solidFill>
                <a:prstClr val="black"/>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519" y="1305066"/>
            <a:ext cx="5909481" cy="443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3982388"/>
      </p:ext>
    </p:extLst>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i="1" dirty="0"/>
              <a:t>Mensaje final del ángel</a:t>
            </a:r>
          </a:p>
        </p:txBody>
      </p:sp>
      <p:sp>
        <p:nvSpPr>
          <p:cNvPr id="4" name="TextBox 3"/>
          <p:cNvSpPr txBox="1"/>
          <p:nvPr/>
        </p:nvSpPr>
        <p:spPr>
          <a:xfrm>
            <a:off x="190027" y="1413176"/>
            <a:ext cx="4941545" cy="3693319"/>
          </a:xfrm>
          <a:prstGeom prst="rect">
            <a:avLst/>
          </a:prstGeom>
          <a:noFill/>
        </p:spPr>
        <p:txBody>
          <a:bodyPr wrap="square" rtlCol="0">
            <a:spAutoFit/>
          </a:bodyPr>
          <a:lstStyle/>
          <a:p>
            <a:r>
              <a:rPr lang="en-US" b="1" dirty="0" smtClean="0"/>
              <a:t>Daniel 12:5-7 </a:t>
            </a:r>
            <a:r>
              <a:rPr lang="en-US" b="1" dirty="0"/>
              <a:t>(</a:t>
            </a:r>
            <a:r>
              <a:rPr lang="en-US" b="1" dirty="0" smtClean="0"/>
              <a:t>NBLA)</a:t>
            </a:r>
            <a:r>
              <a:rPr lang="en-US" dirty="0"/>
              <a:t/>
            </a:r>
            <a:br>
              <a:rPr lang="en-US" dirty="0"/>
            </a:br>
            <a:r>
              <a:rPr lang="en-US" baseline="30000" dirty="0" smtClean="0"/>
              <a:t>5</a:t>
            </a:r>
            <a:r>
              <a:rPr lang="en-US" dirty="0" smtClean="0"/>
              <a:t> </a:t>
            </a:r>
            <a:r>
              <a:rPr lang="es-ES" dirty="0"/>
              <a:t>Entonces yo, Daniel, miré, y vi que otros dos estaban de pie, uno a este lado del río, y el otro al otro lado del río. </a:t>
            </a:r>
          </a:p>
          <a:p>
            <a:r>
              <a:rPr lang="es-ES" dirty="0" smtClean="0"/>
              <a:t>6</a:t>
            </a:r>
            <a:r>
              <a:rPr lang="es-ES" dirty="0"/>
              <a:t>  </a:t>
            </a:r>
            <a:r>
              <a:rPr lang="es-ES" b="1" u="sng" dirty="0"/>
              <a:t>Y uno de ellos dijo al hombre vestido de lino que estaba sobre las aguas del río:</a:t>
            </a:r>
            <a:r>
              <a:rPr lang="es-ES" dirty="0"/>
              <a:t> «¿Para cuándo será el fin de estas maravillas?». </a:t>
            </a:r>
          </a:p>
          <a:p>
            <a:r>
              <a:rPr lang="es-ES" dirty="0" smtClean="0"/>
              <a:t>7</a:t>
            </a:r>
            <a:r>
              <a:rPr lang="es-ES" dirty="0"/>
              <a:t>  Y oí al hombre vestido de lino, que estaba sobre las aguas del río, que levantando su mano derecha y su mano izquierda al cielo, juró por Aquel que vive para siempre, que </a:t>
            </a:r>
            <a:r>
              <a:rPr lang="es-ES" b="1" u="sng" dirty="0"/>
              <a:t>será por tres años y medio</a:t>
            </a:r>
            <a:r>
              <a:rPr lang="es-ES" dirty="0"/>
              <a:t>. Y cuando se </a:t>
            </a:r>
            <a:r>
              <a:rPr lang="es-ES" b="1" u="sng" dirty="0"/>
              <a:t>termine la destrucción </a:t>
            </a:r>
            <a:r>
              <a:rPr lang="es-ES" dirty="0"/>
              <a:t>del poder del </a:t>
            </a:r>
            <a:r>
              <a:rPr lang="es-ES" b="1" u="sng" dirty="0"/>
              <a:t>pueblo santo</a:t>
            </a:r>
            <a:r>
              <a:rPr lang="es-ES" dirty="0"/>
              <a:t>, </a:t>
            </a:r>
            <a:r>
              <a:rPr lang="es-ES" b="1" u="sng" dirty="0"/>
              <a:t>se cumplirán todas estas cosas</a:t>
            </a:r>
            <a:r>
              <a:rPr lang="es-ES" dirty="0"/>
              <a:t>. </a:t>
            </a:r>
            <a:endParaRPr lang="en-US" dirty="0">
              <a:solidFill>
                <a:prstClr val="black"/>
              </a:solidFill>
            </a:endParaRPr>
          </a:p>
        </p:txBody>
      </p:sp>
      <p:sp>
        <p:nvSpPr>
          <p:cNvPr id="5" name="TextBox 4"/>
          <p:cNvSpPr txBox="1"/>
          <p:nvPr/>
        </p:nvSpPr>
        <p:spPr>
          <a:xfrm>
            <a:off x="5262360" y="3999765"/>
            <a:ext cx="3881640" cy="1554272"/>
          </a:xfrm>
          <a:prstGeom prst="rect">
            <a:avLst/>
          </a:prstGeom>
          <a:noFill/>
        </p:spPr>
        <p:txBody>
          <a:bodyPr wrap="none" rtlCol="0">
            <a:spAutoFit/>
          </a:bodyPr>
          <a:lstStyle/>
          <a:p>
            <a:pPr marL="457200" indent="-457200" algn="l" rtl="0">
              <a:buFont typeface="+mj-lt"/>
              <a:buAutoNum type="alphaLcParenR"/>
            </a:pPr>
            <a:r>
              <a:rPr lang="en-US" sz="1900" b="1" dirty="0" smtClean="0">
                <a:solidFill>
                  <a:srgbClr val="0000CC"/>
                </a:solidFill>
              </a:rPr>
              <a:t>70 dC Destrucción de Jerusalén</a:t>
            </a:r>
          </a:p>
          <a:p>
            <a:pPr marL="457200" indent="-457200" algn="l" rtl="0">
              <a:buAutoNum type="alphaLcParenR"/>
            </a:pPr>
            <a:r>
              <a:rPr lang="en-US" sz="1900" b="1" dirty="0" smtClean="0">
                <a:solidFill>
                  <a:srgbClr val="0000CC"/>
                </a:solidFill>
              </a:rPr>
              <a:t>Fin del tiempo</a:t>
            </a:r>
          </a:p>
          <a:p>
            <a:pPr marL="457200" indent="-457200" algn="l" rtl="0">
              <a:buAutoNum type="alphaLcParenR"/>
            </a:pPr>
            <a:r>
              <a:rPr lang="en-US" sz="1900" b="1" dirty="0" smtClean="0">
                <a:solidFill>
                  <a:srgbClr val="0000CC"/>
                </a:solidFill>
              </a:rPr>
              <a:t>Fin del sistema judío</a:t>
            </a:r>
          </a:p>
          <a:p>
            <a:pPr marL="457200" indent="-457200" algn="l" rtl="0">
              <a:buAutoNum type="alphaLcParenR"/>
            </a:pPr>
            <a:r>
              <a:rPr lang="en-US" sz="1900" b="1" dirty="0" smtClean="0">
                <a:solidFill>
                  <a:srgbClr val="0000CC"/>
                </a:solidFill>
              </a:rPr>
              <a:t>Fin de Roma</a:t>
            </a:r>
          </a:p>
          <a:p>
            <a:pPr marL="457200" indent="-457200" algn="l" rtl="0">
              <a:buAutoNum type="alphaLcParenR"/>
            </a:pPr>
            <a:r>
              <a:rPr lang="en-US" sz="1900" b="1" dirty="0" smtClean="0">
                <a:solidFill>
                  <a:srgbClr val="0000CC"/>
                </a:solidFill>
              </a:rPr>
              <a:t>Otro</a:t>
            </a:r>
            <a:endParaRPr lang="en-US" sz="1900" b="1" dirty="0">
              <a:solidFill>
                <a:srgbClr val="0000CC"/>
              </a:solidFill>
            </a:endParaRPr>
          </a:p>
        </p:txBody>
      </p:sp>
      <p:pic>
        <p:nvPicPr>
          <p:cNvPr id="3" name="Picture 2"/>
          <p:cNvPicPr>
            <a:picLocks noChangeAspect="1"/>
          </p:cNvPicPr>
          <p:nvPr/>
        </p:nvPicPr>
        <p:blipFill>
          <a:blip r:embed="rId2"/>
          <a:stretch>
            <a:fillRect/>
          </a:stretch>
        </p:blipFill>
        <p:spPr>
          <a:xfrm>
            <a:off x="5122528" y="1096473"/>
            <a:ext cx="4021472" cy="2513420"/>
          </a:xfrm>
          <a:prstGeom prst="rect">
            <a:avLst/>
          </a:prstGeom>
        </p:spPr>
      </p:pic>
    </p:spTree>
    <p:extLst>
      <p:ext uri="{BB962C8B-B14F-4D97-AF65-F5344CB8AC3E}">
        <p14:creationId xmlns:p14="http://schemas.microsoft.com/office/powerpoint/2010/main" val="2025012066"/>
      </p:ext>
    </p:extLst>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err="1"/>
              <a:t>Mensaje</a:t>
            </a:r>
            <a:r>
              <a:rPr lang="en-US" i="1" dirty="0"/>
              <a:t> final del </a:t>
            </a:r>
            <a:r>
              <a:rPr lang="en-US" i="1" dirty="0" err="1"/>
              <a:t>ángel</a:t>
            </a:r>
            <a:endParaRPr lang="en-US" i="1" dirty="0"/>
          </a:p>
        </p:txBody>
      </p:sp>
      <p:sp>
        <p:nvSpPr>
          <p:cNvPr id="4" name="TextBox 3"/>
          <p:cNvSpPr txBox="1"/>
          <p:nvPr/>
        </p:nvSpPr>
        <p:spPr>
          <a:xfrm>
            <a:off x="190014" y="1313799"/>
            <a:ext cx="6265377" cy="4093428"/>
          </a:xfrm>
          <a:prstGeom prst="rect">
            <a:avLst/>
          </a:prstGeom>
          <a:noFill/>
        </p:spPr>
        <p:txBody>
          <a:bodyPr wrap="square" rtlCol="0">
            <a:spAutoFit/>
          </a:bodyPr>
          <a:lstStyle/>
          <a:p>
            <a:r>
              <a:rPr lang="en-US" sz="2000" b="1" dirty="0" smtClean="0"/>
              <a:t>Daniel 12:8-12 (NBLA)</a:t>
            </a:r>
            <a:r>
              <a:rPr lang="en-US" sz="2000" dirty="0"/>
              <a:t/>
            </a:r>
            <a:br>
              <a:rPr lang="en-US" sz="2000" dirty="0"/>
            </a:br>
            <a:r>
              <a:rPr lang="es-ES" sz="2000" dirty="0" smtClean="0"/>
              <a:t>8</a:t>
            </a:r>
            <a:r>
              <a:rPr lang="es-ES" sz="2000" dirty="0"/>
              <a:t>  Yo oí, pero no pude entender. Entonces dije: </a:t>
            </a:r>
            <a:r>
              <a:rPr lang="es-ES" sz="2000" b="1" u="sng" dirty="0"/>
              <a:t>«Señor mío, ¿cuál será el resultado de estas cosas?». </a:t>
            </a:r>
          </a:p>
          <a:p>
            <a:r>
              <a:rPr lang="es-ES" sz="2000" b="1" u="sng" dirty="0" smtClean="0">
                <a:solidFill>
                  <a:srgbClr val="0000CC"/>
                </a:solidFill>
              </a:rPr>
              <a:t>9</a:t>
            </a:r>
            <a:r>
              <a:rPr lang="es-ES" sz="2000" b="1" u="sng" dirty="0">
                <a:solidFill>
                  <a:srgbClr val="0000CC"/>
                </a:solidFill>
              </a:rPr>
              <a:t>  Y él respondió: «Anda, Daniel, porque estas palabras están cerradas y selladas hasta el tiempo del fin.</a:t>
            </a:r>
            <a:r>
              <a:rPr lang="es-ES" sz="2000" dirty="0"/>
              <a:t> </a:t>
            </a:r>
          </a:p>
          <a:p>
            <a:r>
              <a:rPr lang="es-ES" sz="2000" dirty="0" smtClean="0"/>
              <a:t>10</a:t>
            </a:r>
            <a:r>
              <a:rPr lang="es-ES" sz="2000" dirty="0"/>
              <a:t>  Muchos serán purificados, emblanquecidos y refinados. Los impíos procederán impíamente, y ninguno de los impíos comprenderá, pero </a:t>
            </a:r>
            <a:r>
              <a:rPr lang="es-ES" sz="2000" b="1" u="sng" dirty="0"/>
              <a:t>los entendidos comprenderán</a:t>
            </a:r>
            <a:r>
              <a:rPr lang="es-ES" sz="2000" dirty="0"/>
              <a:t>. </a:t>
            </a:r>
          </a:p>
          <a:p>
            <a:r>
              <a:rPr lang="es-ES" sz="2000" dirty="0" smtClean="0"/>
              <a:t>11</a:t>
            </a:r>
            <a:r>
              <a:rPr lang="es-ES" sz="2000" dirty="0"/>
              <a:t>  Y desde el tiempo en que el sacrificio perpetuo sea quitado y puesta la abominación de la desolación, habrá </a:t>
            </a:r>
            <a:r>
              <a:rPr lang="es-ES" sz="2000" b="1" u="sng" dirty="0"/>
              <a:t>1,290 días</a:t>
            </a:r>
            <a:r>
              <a:rPr lang="es-ES" sz="2000" dirty="0"/>
              <a:t>. </a:t>
            </a:r>
          </a:p>
          <a:p>
            <a:r>
              <a:rPr lang="es-ES" sz="2000" dirty="0" smtClean="0"/>
              <a:t>12</a:t>
            </a:r>
            <a:r>
              <a:rPr lang="es-ES" sz="2000" dirty="0"/>
              <a:t>  Bienaventurado el que espere y llegue a </a:t>
            </a:r>
            <a:r>
              <a:rPr lang="es-ES" sz="2000" b="1" u="sng" dirty="0"/>
              <a:t>1,335 días</a:t>
            </a:r>
            <a:r>
              <a:rPr lang="es-ES" sz="2000" dirty="0"/>
              <a:t>. </a:t>
            </a:r>
            <a:endParaRPr lang="en-US" sz="1900" dirty="0">
              <a:solidFill>
                <a:prstClr val="black"/>
              </a:solidFill>
            </a:endParaRPr>
          </a:p>
        </p:txBody>
      </p:sp>
      <p:sp>
        <p:nvSpPr>
          <p:cNvPr id="5" name="TextBox 4"/>
          <p:cNvSpPr txBox="1"/>
          <p:nvPr/>
        </p:nvSpPr>
        <p:spPr>
          <a:xfrm>
            <a:off x="6455391" y="1460315"/>
            <a:ext cx="2412384" cy="2862322"/>
          </a:xfrm>
          <a:prstGeom prst="rect">
            <a:avLst/>
          </a:prstGeom>
          <a:noFill/>
        </p:spPr>
        <p:txBody>
          <a:bodyPr wrap="square" rtlCol="0">
            <a:spAutoFit/>
          </a:bodyPr>
          <a:lstStyle/>
          <a:p>
            <a:r>
              <a:rPr lang="en-US" b="1" dirty="0" smtClean="0"/>
              <a:t>Mateo </a:t>
            </a:r>
            <a:r>
              <a:rPr lang="en-US" b="1" dirty="0"/>
              <a:t>24:15 (NBLA)</a:t>
            </a:r>
            <a:r>
              <a:rPr lang="en-US" dirty="0"/>
              <a:t/>
            </a:r>
            <a:br>
              <a:rPr lang="en-US" dirty="0"/>
            </a:br>
            <a:r>
              <a:rPr lang="en-US" baseline="30000" dirty="0"/>
              <a:t>15</a:t>
            </a:r>
            <a:r>
              <a:rPr lang="en-US" dirty="0"/>
              <a:t>“</a:t>
            </a:r>
            <a:r>
              <a:rPr lang="es-ES" dirty="0"/>
              <a:t>Por tanto, cuando ustedes vean la ABOMINACIÓN DE LA DESOLACIÓN, de que se habló por medio del profeta Daniel </a:t>
            </a:r>
            <a:r>
              <a:rPr lang="en-US" b="1" dirty="0">
                <a:solidFill>
                  <a:srgbClr val="0000CC"/>
                </a:solidFill>
              </a:rPr>
              <a:t>[Dan 11:31, 12:11], </a:t>
            </a:r>
            <a:r>
              <a:rPr lang="es-ES" dirty="0"/>
              <a:t>colocada en el lugar santo, </a:t>
            </a:r>
            <a:r>
              <a:rPr lang="es-ES" b="1" u="sng" dirty="0"/>
              <a:t>y el que lea que entienda</a:t>
            </a:r>
            <a:r>
              <a:rPr lang="es-ES" dirty="0"/>
              <a:t>, </a:t>
            </a:r>
            <a:endParaRPr lang="en-US" dirty="0"/>
          </a:p>
        </p:txBody>
      </p:sp>
      <p:sp>
        <p:nvSpPr>
          <p:cNvPr id="6" name="TextBox 5"/>
          <p:cNvSpPr txBox="1"/>
          <p:nvPr/>
        </p:nvSpPr>
        <p:spPr>
          <a:xfrm>
            <a:off x="6856001" y="5179081"/>
            <a:ext cx="1536896" cy="384721"/>
          </a:xfrm>
          <a:prstGeom prst="rect">
            <a:avLst/>
          </a:prstGeom>
          <a:noFill/>
        </p:spPr>
        <p:txBody>
          <a:bodyPr wrap="none" rtlCol="0">
            <a:spAutoFit/>
          </a:bodyPr>
          <a:lstStyle/>
          <a:p>
            <a:pPr algn="l" rtl="0"/>
            <a:r>
              <a:rPr lang="en-US" sz="1900" b="1" dirty="0" smtClean="0">
                <a:solidFill>
                  <a:srgbClr val="0000CC"/>
                </a:solidFill>
              </a:rPr>
              <a:t>45 días más</a:t>
            </a:r>
            <a:endParaRPr lang="en-US" sz="1900" b="1" dirty="0">
              <a:solidFill>
                <a:srgbClr val="0000CC"/>
              </a:solidFill>
            </a:endParaRPr>
          </a:p>
        </p:txBody>
      </p:sp>
      <p:sp>
        <p:nvSpPr>
          <p:cNvPr id="7" name="TextBox 6"/>
          <p:cNvSpPr txBox="1"/>
          <p:nvPr/>
        </p:nvSpPr>
        <p:spPr>
          <a:xfrm>
            <a:off x="6856001" y="4534072"/>
            <a:ext cx="2384435" cy="384721"/>
          </a:xfrm>
          <a:prstGeom prst="rect">
            <a:avLst/>
          </a:prstGeom>
          <a:noFill/>
        </p:spPr>
        <p:txBody>
          <a:bodyPr wrap="none" rtlCol="0">
            <a:spAutoFit/>
          </a:bodyPr>
          <a:lstStyle/>
          <a:p>
            <a:pPr algn="l" rtl="0"/>
            <a:r>
              <a:rPr lang="en-US" sz="1900" b="1" dirty="0" smtClean="0">
                <a:solidFill>
                  <a:srgbClr val="0000CC"/>
                </a:solidFill>
              </a:rPr>
              <a:t>alrededor de 3,5 </a:t>
            </a:r>
            <a:r>
              <a:rPr lang="en-US" sz="1900" b="1" dirty="0" err="1" smtClean="0">
                <a:solidFill>
                  <a:srgbClr val="0000CC"/>
                </a:solidFill>
              </a:rPr>
              <a:t>años</a:t>
            </a:r>
            <a:endParaRPr lang="en-US" sz="1900" b="1" dirty="0">
              <a:solidFill>
                <a:srgbClr val="0000CC"/>
              </a:solidFill>
            </a:endParaRPr>
          </a:p>
        </p:txBody>
      </p:sp>
    </p:spTree>
    <p:extLst>
      <p:ext uri="{BB962C8B-B14F-4D97-AF65-F5344CB8AC3E}">
        <p14:creationId xmlns:p14="http://schemas.microsoft.com/office/powerpoint/2010/main" val="4176064560"/>
      </p:ext>
    </p:extLst>
  </p:cSld>
  <p:clrMapOvr>
    <a:masterClrMapping/>
  </p:clrMapOvr>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lum/>
            <a:alphaModFix/>
          </a:blip>
          <a:srcRect/>
          <a:stretch>
            <a:fillRect/>
          </a:stretch>
        </p:blipFill>
        <p:spPr>
          <a:xfrm>
            <a:off x="-7836" y="0"/>
            <a:ext cx="9214621" cy="5715246"/>
          </a:xfrm>
          <a:prstGeom prst="rect">
            <a:avLst/>
          </a:prstGeom>
          <a:noFill/>
          <a:ln>
            <a:noFill/>
          </a:ln>
        </p:spPr>
      </p:pic>
      <p:sp>
        <p:nvSpPr>
          <p:cNvPr id="3" name="Subtitle 2"/>
          <p:cNvSpPr txBox="1">
            <a:spLocks noGrp="1"/>
          </p:cNvSpPr>
          <p:nvPr>
            <p:ph type="subTitle" idx="4294967295"/>
          </p:nvPr>
        </p:nvSpPr>
        <p:spPr>
          <a:xfrm>
            <a:off x="457308" y="-1625306"/>
            <a:ext cx="8228763" cy="8130073"/>
          </a:xfrm>
        </p:spPr>
        <p:txBody>
          <a:bodyPr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indent="0" algn="l" rtl="0">
              <a:buNone/>
            </a:pPr>
            <a:endParaRPr lang="en-US" sz="5600" dirty="0">
              <a:solidFill>
                <a:srgbClr val="FFFFFF"/>
              </a:solidFill>
              <a:latin typeface="Papyrus" pitchFamily="18"/>
            </a:endParaRPr>
          </a:p>
          <a:p>
            <a:pPr marL="0" indent="0" algn="l" rtl="0">
              <a:buNone/>
            </a:pPr>
            <a:endParaRPr lang="en-US" sz="5600" dirty="0">
              <a:solidFill>
                <a:srgbClr val="FFFFFF"/>
              </a:solidFill>
              <a:effectLst>
                <a:outerShdw dist="17961" dir="2700000">
                  <a:scrgbClr r="0" g="0" b="0"/>
                </a:outerShdw>
              </a:effectLst>
              <a:latin typeface="Papyrus" pitchFamily="18"/>
            </a:endParaRPr>
          </a:p>
          <a:p>
            <a:pPr marL="0" indent="0" algn="l" rtl="0">
              <a:buNone/>
            </a:pPr>
            <a:r>
              <a:rPr lang="en-US" sz="5600" dirty="0">
                <a:solidFill>
                  <a:srgbClr val="FFFFFF"/>
                </a:solidFill>
                <a:effectLst>
                  <a:outerShdw dist="17961" dir="2700000">
                    <a:scrgbClr r="0" g="0" b="0"/>
                  </a:outerShdw>
                </a:effectLst>
                <a:latin typeface="Papyrus" pitchFamily="18"/>
              </a:rPr>
              <a:t>“Los </a:t>
            </a:r>
            <a:r>
              <a:rPr lang="en-US" sz="5600" dirty="0" err="1">
                <a:solidFill>
                  <a:srgbClr val="FFFFFF"/>
                </a:solidFill>
                <a:effectLst>
                  <a:outerShdw dist="17961" dir="2700000">
                    <a:scrgbClr r="0" g="0" b="0"/>
                  </a:outerShdw>
                </a:effectLst>
                <a:latin typeface="Papyrus" pitchFamily="18"/>
              </a:rPr>
              <a:t>años</a:t>
            </a:r>
            <a:r>
              <a:rPr lang="en-US" sz="5600" dirty="0">
                <a:solidFill>
                  <a:srgbClr val="FFFFFF"/>
                </a:solidFill>
                <a:effectLst>
                  <a:outerShdw dist="17961" dir="2700000">
                    <a:scrgbClr r="0" g="0" b="0"/>
                  </a:outerShdw>
                </a:effectLst>
                <a:latin typeface="Papyrus" pitchFamily="18"/>
              </a:rPr>
              <a:t> </a:t>
            </a:r>
            <a:r>
              <a:rPr lang="en-US" sz="5600" dirty="0" smtClean="0">
                <a:solidFill>
                  <a:srgbClr val="FFFFFF"/>
                </a:solidFill>
                <a:effectLst>
                  <a:outerShdw dist="17961" dir="2700000">
                    <a:scrgbClr r="0" g="0" b="0"/>
                  </a:outerShdw>
                </a:effectLst>
                <a:latin typeface="Papyrus" pitchFamily="18"/>
              </a:rPr>
              <a:t>de </a:t>
            </a:r>
            <a:r>
              <a:rPr lang="en-US" sz="5600" dirty="0" err="1" smtClean="0">
                <a:solidFill>
                  <a:srgbClr val="FFFFFF"/>
                </a:solidFill>
                <a:effectLst>
                  <a:outerShdw dist="17961" dir="2700000">
                    <a:scrgbClr r="0" g="0" b="0"/>
                  </a:outerShdw>
                </a:effectLst>
                <a:latin typeface="Papyrus" pitchFamily="18"/>
              </a:rPr>
              <a:t>silencio</a:t>
            </a:r>
            <a:r>
              <a:rPr lang="en-US" sz="5600" dirty="0" smtClean="0">
                <a:solidFill>
                  <a:srgbClr val="FFFFFF"/>
                </a:solidFill>
                <a:effectLst>
                  <a:outerShdw dist="17961" dir="2700000">
                    <a:scrgbClr r="0" g="0" b="0"/>
                  </a:outerShdw>
                </a:effectLst>
                <a:latin typeface="Papyrus" pitchFamily="18"/>
              </a:rPr>
              <a:t>”</a:t>
            </a:r>
            <a:endParaRPr lang="en-US" sz="5600" dirty="0">
              <a:solidFill>
                <a:srgbClr val="FFFFFF"/>
              </a:solidFill>
              <a:effectLst>
                <a:outerShdw dist="17961" dir="2700000">
                  <a:scrgbClr r="0" g="0" b="0"/>
                </a:outerShdw>
              </a:effectLst>
              <a:latin typeface="Papyrus" pitchFamily="18"/>
            </a:endParaRPr>
          </a:p>
          <a:p>
            <a:pPr marL="0" indent="0" algn="l" rtl="0">
              <a:buNone/>
            </a:pPr>
            <a:r>
              <a:rPr lang="en-US" dirty="0">
                <a:solidFill>
                  <a:srgbClr val="FFFFFF"/>
                </a:solidFill>
                <a:effectLst>
                  <a:outerShdw dist="17961" dir="2700000">
                    <a:scrgbClr r="0" g="0" b="0"/>
                  </a:outerShdw>
                </a:effectLst>
              </a:rPr>
              <a:t>El </a:t>
            </a:r>
            <a:r>
              <a:rPr lang="en-US" dirty="0" err="1" smtClean="0">
                <a:solidFill>
                  <a:srgbClr val="FFFFFF"/>
                </a:solidFill>
                <a:effectLst>
                  <a:outerShdw dist="17961" dir="2700000">
                    <a:scrgbClr r="0" g="0" b="0"/>
                  </a:outerShdw>
                </a:effectLst>
              </a:rPr>
              <a:t>período</a:t>
            </a:r>
            <a:r>
              <a:rPr lang="en-US" dirty="0" smtClean="0">
                <a:solidFill>
                  <a:srgbClr val="FFFFFF"/>
                </a:solidFill>
                <a:effectLst>
                  <a:outerShdw dist="17961" dir="2700000">
                    <a:scrgbClr r="0" g="0" b="0"/>
                  </a:outerShdw>
                </a:effectLst>
              </a:rPr>
              <a:t> </a:t>
            </a:r>
            <a:r>
              <a:rPr lang="en-US" dirty="0" err="1" smtClean="0">
                <a:solidFill>
                  <a:srgbClr val="FFFFFF"/>
                </a:solidFill>
                <a:effectLst>
                  <a:outerShdw dist="17961" dir="2700000">
                    <a:scrgbClr r="0" g="0" b="0"/>
                  </a:outerShdw>
                </a:effectLst>
              </a:rPr>
              <a:t>intertestamentario</a:t>
            </a:r>
            <a:endParaRPr lang="en-US" dirty="0">
              <a:solidFill>
                <a:srgbClr val="FFFFFF"/>
              </a:solidFill>
              <a:effectLst>
                <a:outerShdw dist="17961" dir="2700000">
                  <a:scrgbClr r="0" g="0" b="0"/>
                </a:outerShdw>
              </a:effectLst>
            </a:endParaRPr>
          </a:p>
          <a:p>
            <a:pPr marL="0" indent="0" algn="l" rtl="0">
              <a:buNone/>
            </a:pPr>
            <a:endParaRPr lang="en-US" dirty="0">
              <a:solidFill>
                <a:srgbClr val="FFFFFF"/>
              </a:solidFill>
              <a:effectLst>
                <a:outerShdw dist="17961" dir="2700000">
                  <a:scrgbClr r="0" g="0" b="0"/>
                </a:outerShdw>
              </a:effectLst>
            </a:endParaRPr>
          </a:p>
          <a:p>
            <a:pPr marL="0" indent="0" algn="l" rtl="0">
              <a:buNone/>
            </a:pPr>
            <a:endParaRPr lang="en-US" dirty="0"/>
          </a:p>
          <a:p>
            <a:pPr marL="0" indent="0" algn="l" rtl="0">
              <a:buNone/>
            </a:pPr>
            <a:endParaRPr lang="en-US" dirty="0"/>
          </a:p>
          <a:p>
            <a:pPr marL="0" indent="0" algn="l" rtl="0">
              <a:buNone/>
            </a:pPr>
            <a:endParaRPr lang="en-US" dirty="0"/>
          </a:p>
          <a:p>
            <a:pPr marL="0" indent="0" algn="l" rtl="0">
              <a:buNone/>
            </a:pPr>
            <a:endParaRPr lang="en-US" dirty="0"/>
          </a:p>
          <a:p>
            <a:pPr marL="0" indent="0" algn="l" rtl="0">
              <a:buNone/>
            </a:pPr>
            <a:endParaRPr lang="en-US" dirty="0"/>
          </a:p>
          <a:p>
            <a:pPr marL="0" indent="0" algn="l" rtl="0">
              <a:buNone/>
            </a:pPr>
            <a:endParaRPr lang="en-US" dirty="0"/>
          </a:p>
        </p:txBody>
      </p:sp>
      <p:sp>
        <p:nvSpPr>
          <p:cNvPr id="6" name="TextBox 5"/>
          <p:cNvSpPr txBox="1"/>
          <p:nvPr/>
        </p:nvSpPr>
        <p:spPr>
          <a:xfrm>
            <a:off x="1534602" y="2878509"/>
            <a:ext cx="4198287" cy="369332"/>
          </a:xfrm>
          <a:prstGeom prst="rect">
            <a:avLst/>
          </a:prstGeom>
          <a:solidFill>
            <a:schemeClr val="tx1"/>
          </a:solidFill>
        </p:spPr>
        <p:txBody>
          <a:bodyPr wrap="square" rtlCol="0">
            <a:spAutoFit/>
          </a:bodyPr>
          <a:lstStyle/>
          <a:p>
            <a:pPr algn="ctr" defTabSz="914400" rtl="0"/>
            <a:r>
              <a:rPr lang="en-US" dirty="0" smtClean="0">
                <a:solidFill>
                  <a:srgbClr val="FFFF00"/>
                </a:solidFill>
              </a:rPr>
              <a:t>Libro de Daniel: una guía de supervivencia</a:t>
            </a:r>
            <a:endParaRPr lang="en-US" dirty="0">
              <a:solidFill>
                <a:srgbClr val="FFFF00"/>
              </a:solidFill>
            </a:endParaRPr>
          </a:p>
        </p:txBody>
      </p:sp>
      <p:sp>
        <p:nvSpPr>
          <p:cNvPr id="8" name="TextBox 7"/>
          <p:cNvSpPr txBox="1"/>
          <p:nvPr/>
        </p:nvSpPr>
        <p:spPr>
          <a:xfrm>
            <a:off x="5459104" y="3868142"/>
            <a:ext cx="3684896" cy="1631216"/>
          </a:xfrm>
          <a:prstGeom prst="rect">
            <a:avLst/>
          </a:prstGeom>
          <a:solidFill>
            <a:schemeClr val="bg1"/>
          </a:solidFill>
        </p:spPr>
        <p:txBody>
          <a:bodyPr wrap="square" rtlCol="0">
            <a:spAutoFit/>
          </a:bodyPr>
          <a:lstStyle/>
          <a:p>
            <a:r>
              <a:rPr lang="en-US" sz="2000" b="1" dirty="0" smtClean="0">
                <a:solidFill>
                  <a:prstClr val="black"/>
                </a:solidFill>
              </a:rPr>
              <a:t>Daniel 12:13 (NBLA)</a:t>
            </a:r>
            <a:r>
              <a:rPr lang="en-US" sz="2000" dirty="0">
                <a:solidFill>
                  <a:prstClr val="black"/>
                </a:solidFill>
              </a:rPr>
              <a:t/>
            </a:r>
            <a:br>
              <a:rPr lang="en-US" sz="2000" dirty="0">
                <a:solidFill>
                  <a:prstClr val="black"/>
                </a:solidFill>
              </a:rPr>
            </a:br>
            <a:r>
              <a:rPr lang="en-US" sz="2000" baseline="30000" dirty="0" smtClean="0"/>
              <a:t>13</a:t>
            </a:r>
            <a:r>
              <a:rPr lang="en-US" sz="2000" dirty="0" smtClean="0"/>
              <a:t>“</a:t>
            </a:r>
            <a:r>
              <a:rPr lang="es-ES" sz="2000" dirty="0" smtClean="0"/>
              <a:t>Pero </a:t>
            </a:r>
            <a:r>
              <a:rPr lang="es-ES" sz="2000" dirty="0"/>
              <a:t>tú, sigue hasta el fin. Descansarás y te levantarás para recibir tu heredad al fin de los </a:t>
            </a:r>
            <a:r>
              <a:rPr lang="es-ES" sz="2000" dirty="0" smtClean="0"/>
              <a:t>días</a:t>
            </a:r>
            <a:r>
              <a:rPr lang="en-US" sz="2000" dirty="0" smtClean="0"/>
              <a:t>”.</a:t>
            </a:r>
            <a:endParaRPr lang="en-US" sz="1900" dirty="0">
              <a:solidFill>
                <a:prstClr val="black"/>
              </a:solidFill>
            </a:endParaRPr>
          </a:p>
        </p:txBody>
      </p:sp>
    </p:spTree>
    <p:extLst>
      <p:ext uri="{BB962C8B-B14F-4D97-AF65-F5344CB8AC3E}">
        <p14:creationId xmlns:p14="http://schemas.microsoft.com/office/powerpoint/2010/main" val="4022644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i="1" dirty="0"/>
              <a:t>Mensaje final del ángel</a:t>
            </a:r>
          </a:p>
        </p:txBody>
      </p:sp>
      <p:sp>
        <p:nvSpPr>
          <p:cNvPr id="4" name="TextBox 3"/>
          <p:cNvSpPr txBox="1"/>
          <p:nvPr/>
        </p:nvSpPr>
        <p:spPr>
          <a:xfrm>
            <a:off x="190031" y="1584044"/>
            <a:ext cx="2171047" cy="2554545"/>
          </a:xfrm>
          <a:prstGeom prst="rect">
            <a:avLst/>
          </a:prstGeom>
          <a:noFill/>
        </p:spPr>
        <p:txBody>
          <a:bodyPr wrap="square" rtlCol="0">
            <a:spAutoFit/>
          </a:bodyPr>
          <a:lstStyle/>
          <a:p>
            <a:r>
              <a:rPr lang="en-US" sz="2000" b="1" dirty="0">
                <a:solidFill>
                  <a:prstClr val="black"/>
                </a:solidFill>
              </a:rPr>
              <a:t>Daniel 12:13 (NBLA)</a:t>
            </a:r>
            <a:r>
              <a:rPr lang="en-US" sz="2000" dirty="0">
                <a:solidFill>
                  <a:prstClr val="black"/>
                </a:solidFill>
              </a:rPr>
              <a:t/>
            </a:r>
            <a:br>
              <a:rPr lang="en-US" sz="2000" dirty="0">
                <a:solidFill>
                  <a:prstClr val="black"/>
                </a:solidFill>
              </a:rPr>
            </a:br>
            <a:r>
              <a:rPr lang="en-US" sz="2000" baseline="30000" dirty="0"/>
              <a:t>13</a:t>
            </a:r>
            <a:r>
              <a:rPr lang="en-US" sz="2000" dirty="0"/>
              <a:t>“</a:t>
            </a:r>
            <a:r>
              <a:rPr lang="es-ES" sz="2000" dirty="0"/>
              <a:t>Pero tú, sigue hasta el fin. Descansarás y te levantarás para recibir tu heredad al fin de los días</a:t>
            </a:r>
            <a:r>
              <a:rPr lang="en-US" sz="2000" dirty="0"/>
              <a:t>”.</a:t>
            </a:r>
            <a:endParaRPr lang="en-US" sz="1900" dirty="0">
              <a:solidFill>
                <a:prstClr val="black"/>
              </a:solidFill>
            </a:endParaRPr>
          </a:p>
        </p:txBody>
      </p:sp>
      <p:sp>
        <p:nvSpPr>
          <p:cNvPr id="3" name="TextBox 2"/>
          <p:cNvSpPr txBox="1"/>
          <p:nvPr/>
        </p:nvSpPr>
        <p:spPr>
          <a:xfrm>
            <a:off x="2863427" y="2026634"/>
            <a:ext cx="5903796" cy="1938992"/>
          </a:xfrm>
          <a:prstGeom prst="rect">
            <a:avLst/>
          </a:prstGeom>
          <a:noFill/>
        </p:spPr>
        <p:txBody>
          <a:bodyPr wrap="none" rtlCol="0">
            <a:spAutoFit/>
          </a:bodyPr>
          <a:lstStyle/>
          <a:p>
            <a:pPr marL="342900" indent="-342900" algn="l" rtl="0">
              <a:buFont typeface="Wingdings" panose="05000000000000000000" pitchFamily="2" charset="2"/>
              <a:buChar char="q"/>
            </a:pPr>
            <a:r>
              <a:rPr lang="en-US" sz="2400" dirty="0" smtClean="0">
                <a:latin typeface="Arial" panose="020B0604020202020204" pitchFamily="34" charset="0"/>
                <a:cs typeface="Arial" panose="020B0604020202020204" pitchFamily="34" charset="0"/>
              </a:rPr>
              <a:t>Historias de </a:t>
            </a:r>
            <a:r>
              <a:rPr lang="en-US" sz="2400" dirty="0" err="1" smtClean="0">
                <a:latin typeface="Arial" panose="020B0604020202020204" pitchFamily="34" charset="0"/>
                <a:cs typeface="Arial" panose="020B0604020202020204" pitchFamily="34" charset="0"/>
              </a:rPr>
              <a:t>fe</a:t>
            </a:r>
            <a:endParaRPr lang="en-US" sz="2400" dirty="0" smtClean="0">
              <a:latin typeface="Arial" panose="020B0604020202020204" pitchFamily="34" charset="0"/>
              <a:cs typeface="Arial" panose="020B0604020202020204" pitchFamily="34" charset="0"/>
            </a:endParaRPr>
          </a:p>
          <a:p>
            <a:pPr marL="342900" indent="-342900" algn="l" rtl="0">
              <a:buFont typeface="Wingdings" panose="05000000000000000000" pitchFamily="2" charset="2"/>
              <a:buChar char="q"/>
            </a:pPr>
            <a:r>
              <a:rPr lang="en-US" sz="2400" dirty="0" smtClean="0">
                <a:latin typeface="Arial" panose="020B0604020202020204" pitchFamily="34" charset="0"/>
                <a:cs typeface="Arial" panose="020B0604020202020204" pitchFamily="34" charset="0"/>
              </a:rPr>
              <a:t>Dios </a:t>
            </a:r>
            <a:r>
              <a:rPr lang="en-US" sz="2400" dirty="0" err="1" smtClean="0">
                <a:latin typeface="Arial" panose="020B0604020202020204" pitchFamily="34" charset="0"/>
                <a:cs typeface="Arial" panose="020B0604020202020204" pitchFamily="34" charset="0"/>
              </a:rPr>
              <a:t>domina</a:t>
            </a:r>
            <a:r>
              <a:rPr lang="en-US" sz="2400" dirty="0" smtClean="0">
                <a:latin typeface="Arial" panose="020B0604020202020204" pitchFamily="34" charset="0"/>
                <a:cs typeface="Arial" panose="020B0604020202020204" pitchFamily="34" charset="0"/>
              </a:rPr>
              <a:t> en el reino de los hombres</a:t>
            </a:r>
          </a:p>
          <a:p>
            <a:pPr marL="342900" indent="-342900" algn="l" rtl="0">
              <a:buFont typeface="Wingdings" panose="05000000000000000000" pitchFamily="2" charset="2"/>
              <a:buChar char="q"/>
            </a:pPr>
            <a:r>
              <a:rPr lang="en-US" sz="2400" dirty="0" smtClean="0">
                <a:latin typeface="Arial" panose="020B0604020202020204" pitchFamily="34" charset="0"/>
                <a:cs typeface="Arial" panose="020B0604020202020204" pitchFamily="34" charset="0"/>
              </a:rPr>
              <a:t>Poder de la </a:t>
            </a:r>
            <a:r>
              <a:rPr lang="en-US" sz="2400" dirty="0" err="1" smtClean="0">
                <a:latin typeface="Arial" panose="020B0604020202020204" pitchFamily="34" charset="0"/>
                <a:cs typeface="Arial" panose="020B0604020202020204" pitchFamily="34" charset="0"/>
              </a:rPr>
              <a:t>oración</a:t>
            </a:r>
            <a:endParaRPr lang="en-US" sz="2400" dirty="0" smtClean="0">
              <a:latin typeface="Arial" panose="020B0604020202020204" pitchFamily="34" charset="0"/>
              <a:cs typeface="Arial" panose="020B0604020202020204" pitchFamily="34" charset="0"/>
            </a:endParaRPr>
          </a:p>
          <a:p>
            <a:pPr marL="342900" indent="-342900" algn="l" rtl="0">
              <a:buFont typeface="Wingdings" panose="05000000000000000000" pitchFamily="2" charset="2"/>
              <a:buChar char="q"/>
            </a:pPr>
            <a:r>
              <a:rPr lang="en-US" sz="2400" dirty="0" smtClean="0">
                <a:latin typeface="Arial" panose="020B0604020202020204" pitchFamily="34" charset="0"/>
                <a:cs typeface="Arial" panose="020B0604020202020204" pitchFamily="34" charset="0"/>
              </a:rPr>
              <a:t>Un verdadero profeta</a:t>
            </a:r>
          </a:p>
          <a:p>
            <a:pPr marL="342900" indent="-342900" algn="l" rtl="0">
              <a:buFont typeface="Wingdings" panose="05000000000000000000" pitchFamily="2" charset="2"/>
              <a:buChar char="q"/>
            </a:pPr>
            <a:r>
              <a:rPr lang="en-US" sz="2400" dirty="0" smtClean="0">
                <a:latin typeface="Arial" panose="020B0604020202020204" pitchFamily="34" charset="0"/>
                <a:cs typeface="Arial" panose="020B0604020202020204" pitchFamily="34" charset="0"/>
              </a:rPr>
              <a:t>Evidencia de Dios y </a:t>
            </a:r>
            <a:r>
              <a:rPr lang="en-US" sz="2400" dirty="0" err="1" smtClean="0">
                <a:latin typeface="Arial" panose="020B0604020202020204" pitchFamily="34" charset="0"/>
                <a:cs typeface="Arial" panose="020B0604020202020204" pitchFamily="34" charset="0"/>
              </a:rPr>
              <a:t>validez</a:t>
            </a:r>
            <a:r>
              <a:rPr lang="en-US" sz="2400" dirty="0" smtClean="0">
                <a:latin typeface="Arial" panose="020B0604020202020204" pitchFamily="34" charset="0"/>
                <a:cs typeface="Arial" panose="020B0604020202020204" pitchFamily="34" charset="0"/>
              </a:rPr>
              <a:t> de la Biblia</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28464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 y="190500"/>
            <a:ext cx="8877300" cy="5410200"/>
          </a:xfrm>
        </p:spPr>
        <p:txBody>
          <a:bodyPr>
            <a:noAutofit/>
          </a:bodyPr>
          <a:lstStyle/>
          <a:p>
            <a:pPr marL="403225" indent="-403225">
              <a:spcBef>
                <a:spcPts val="0"/>
              </a:spcBef>
              <a:buAutoNum type="arabicPeriod"/>
            </a:pPr>
            <a:r>
              <a:rPr lang="en-US" sz="1400" dirty="0" err="1" smtClean="0"/>
              <a:t>Fechas</a:t>
            </a:r>
            <a:r>
              <a:rPr lang="en-US" sz="1400" dirty="0" smtClean="0"/>
              <a:t> clave</a:t>
            </a:r>
          </a:p>
          <a:p>
            <a:pPr marL="400050" lvl="2" indent="0">
              <a:spcBef>
                <a:spcPts val="0"/>
              </a:spcBef>
              <a:buNone/>
            </a:pPr>
            <a:r>
              <a:rPr lang="en-US" sz="1400" dirty="0" smtClean="0"/>
              <a:t>_______ </a:t>
            </a:r>
            <a:r>
              <a:rPr lang="es-ES" sz="1400" dirty="0"/>
              <a:t>1er grupo de cautivos (y Daniel) llevados a </a:t>
            </a:r>
            <a:r>
              <a:rPr lang="es-ES" sz="1400" dirty="0" smtClean="0"/>
              <a:t>Babilonia</a:t>
            </a:r>
          </a:p>
          <a:p>
            <a:pPr marL="400050" lvl="2" indent="0">
              <a:spcBef>
                <a:spcPts val="0"/>
              </a:spcBef>
              <a:buNone/>
            </a:pPr>
            <a:r>
              <a:rPr lang="en-US" sz="1400" dirty="0"/>
              <a:t>_______ 2do </a:t>
            </a:r>
            <a:r>
              <a:rPr lang="en-US" sz="1400" dirty="0" err="1"/>
              <a:t>grupo</a:t>
            </a:r>
            <a:r>
              <a:rPr lang="en-US" sz="1400" dirty="0"/>
              <a:t> de </a:t>
            </a:r>
            <a:r>
              <a:rPr lang="en-US" sz="1400" dirty="0" err="1"/>
              <a:t>cautivos</a:t>
            </a:r>
            <a:r>
              <a:rPr lang="en-US" sz="1400" dirty="0"/>
              <a:t> (y Ezequiel) </a:t>
            </a:r>
            <a:r>
              <a:rPr lang="en-US" sz="1400" dirty="0" err="1"/>
              <a:t>llevados</a:t>
            </a:r>
            <a:r>
              <a:rPr lang="en-US" sz="1400" dirty="0"/>
              <a:t> a </a:t>
            </a:r>
            <a:r>
              <a:rPr lang="en-US" sz="1400" dirty="0" err="1" smtClean="0"/>
              <a:t>Babilonia</a:t>
            </a:r>
            <a:endParaRPr lang="en-US" sz="1400" b="1" dirty="0" smtClean="0"/>
          </a:p>
          <a:p>
            <a:pPr marL="400050" lvl="2" indent="0">
              <a:spcBef>
                <a:spcPts val="0"/>
              </a:spcBef>
              <a:buNone/>
            </a:pPr>
            <a:r>
              <a:rPr lang="en-US" sz="1400" dirty="0" smtClean="0"/>
              <a:t>_______ </a:t>
            </a:r>
            <a:r>
              <a:rPr lang="en-US" sz="1400" dirty="0" err="1"/>
              <a:t>Caída</a:t>
            </a:r>
            <a:r>
              <a:rPr lang="en-US" sz="1400" dirty="0"/>
              <a:t> de </a:t>
            </a:r>
            <a:r>
              <a:rPr lang="en-US" sz="1400" dirty="0" err="1"/>
              <a:t>Jerusalén</a:t>
            </a:r>
            <a:r>
              <a:rPr lang="en-US" sz="1400" dirty="0"/>
              <a:t> </a:t>
            </a:r>
            <a:endParaRPr lang="en-US" sz="1400" dirty="0" smtClean="0"/>
          </a:p>
          <a:p>
            <a:pPr marL="400050" lvl="2" indent="0">
              <a:spcBef>
                <a:spcPts val="0"/>
              </a:spcBef>
              <a:buNone/>
            </a:pPr>
            <a:r>
              <a:rPr lang="en-US" sz="1400" dirty="0" smtClean="0"/>
              <a:t>_______ </a:t>
            </a:r>
            <a:r>
              <a:rPr lang="en-US" sz="1400" dirty="0" err="1" smtClean="0"/>
              <a:t>Caída</a:t>
            </a:r>
            <a:r>
              <a:rPr lang="en-US" sz="1400" dirty="0" smtClean="0"/>
              <a:t> de </a:t>
            </a:r>
            <a:r>
              <a:rPr lang="en-US" sz="1400" dirty="0" err="1" smtClean="0"/>
              <a:t>Babilonia</a:t>
            </a:r>
            <a:endParaRPr lang="en-US" sz="1400" dirty="0" smtClean="0"/>
          </a:p>
          <a:p>
            <a:pPr marL="403225" lvl="1" indent="-403225">
              <a:spcBef>
                <a:spcPts val="0"/>
              </a:spcBef>
              <a:buNone/>
            </a:pPr>
            <a:r>
              <a:rPr lang="en-US" sz="1400" dirty="0" smtClean="0"/>
              <a:t>2.	</a:t>
            </a:r>
            <a:r>
              <a:rPr lang="en-US" sz="1400" dirty="0" err="1" smtClean="0"/>
              <a:t>Tres</a:t>
            </a:r>
            <a:r>
              <a:rPr lang="en-US" sz="1400" dirty="0" smtClean="0"/>
              <a:t> </a:t>
            </a:r>
            <a:r>
              <a:rPr lang="en-US" sz="1400" dirty="0" err="1" smtClean="0"/>
              <a:t>profetas</a:t>
            </a:r>
            <a:r>
              <a:rPr lang="en-US" sz="1400" dirty="0" smtClean="0"/>
              <a:t> </a:t>
            </a:r>
            <a:r>
              <a:rPr lang="en-US" sz="1400" dirty="0" err="1" smtClean="0"/>
              <a:t>durante</a:t>
            </a:r>
            <a:r>
              <a:rPr lang="en-US" sz="1400" dirty="0" smtClean="0"/>
              <a:t> el </a:t>
            </a:r>
            <a:r>
              <a:rPr lang="en-US" sz="1400" dirty="0" err="1" smtClean="0"/>
              <a:t>destierro</a:t>
            </a:r>
            <a:endParaRPr lang="en-US" sz="1400" dirty="0" smtClean="0"/>
          </a:p>
          <a:p>
            <a:pPr marL="400050" lvl="2" indent="0">
              <a:spcBef>
                <a:spcPts val="0"/>
              </a:spcBef>
              <a:buNone/>
            </a:pPr>
            <a:r>
              <a:rPr lang="en-US" sz="1400" dirty="0" smtClean="0"/>
              <a:t>____________ </a:t>
            </a:r>
            <a:r>
              <a:rPr lang="en-US" sz="1400" dirty="0" err="1" smtClean="0"/>
              <a:t>en</a:t>
            </a:r>
            <a:r>
              <a:rPr lang="en-US" sz="1400" dirty="0" smtClean="0"/>
              <a:t> </a:t>
            </a:r>
            <a:r>
              <a:rPr lang="en-US" sz="1400" dirty="0" err="1" smtClean="0"/>
              <a:t>Jerusalén</a:t>
            </a:r>
            <a:endParaRPr lang="en-US" sz="1400" dirty="0" smtClean="0"/>
          </a:p>
          <a:p>
            <a:pPr marL="400050" lvl="2" indent="0">
              <a:spcBef>
                <a:spcPts val="0"/>
              </a:spcBef>
              <a:buNone/>
            </a:pPr>
            <a:r>
              <a:rPr lang="en-US" sz="1400" dirty="0" smtClean="0"/>
              <a:t>____________ </a:t>
            </a:r>
            <a:r>
              <a:rPr lang="en-US" sz="1400" dirty="0" err="1" smtClean="0"/>
              <a:t>en</a:t>
            </a:r>
            <a:r>
              <a:rPr lang="en-US" sz="1400" dirty="0" smtClean="0"/>
              <a:t> </a:t>
            </a:r>
            <a:r>
              <a:rPr lang="en-US" sz="1400" dirty="0" err="1" smtClean="0"/>
              <a:t>Babilonia</a:t>
            </a:r>
            <a:r>
              <a:rPr lang="en-US" sz="1400" dirty="0" smtClean="0"/>
              <a:t>, entre el pueblo</a:t>
            </a:r>
          </a:p>
          <a:p>
            <a:pPr marL="400050" lvl="2" indent="0">
              <a:spcBef>
                <a:spcPts val="0"/>
              </a:spcBef>
              <a:buNone/>
            </a:pPr>
            <a:r>
              <a:rPr lang="en-US" sz="1400" dirty="0" smtClean="0"/>
              <a:t>____________ </a:t>
            </a:r>
            <a:r>
              <a:rPr lang="en-US" sz="1400" dirty="0" err="1" smtClean="0"/>
              <a:t>en</a:t>
            </a:r>
            <a:r>
              <a:rPr lang="en-US" sz="1400" dirty="0" smtClean="0"/>
              <a:t> </a:t>
            </a:r>
            <a:r>
              <a:rPr lang="en-US" sz="1400" dirty="0" err="1" smtClean="0"/>
              <a:t>Babilionia</a:t>
            </a:r>
            <a:r>
              <a:rPr lang="en-US" sz="1400" dirty="0" smtClean="0"/>
              <a:t>, entre </a:t>
            </a:r>
            <a:r>
              <a:rPr lang="en-US" sz="1400" dirty="0" err="1" smtClean="0"/>
              <a:t>los</a:t>
            </a:r>
            <a:r>
              <a:rPr lang="en-US" sz="1400" dirty="0" smtClean="0"/>
              <a:t> </a:t>
            </a:r>
            <a:r>
              <a:rPr lang="en-US" sz="1400" dirty="0" err="1" smtClean="0"/>
              <a:t>gobernantes</a:t>
            </a:r>
            <a:endParaRPr lang="en-US" sz="1400" dirty="0" smtClean="0"/>
          </a:p>
          <a:p>
            <a:pPr marL="403225" lvl="1" indent="-403225">
              <a:spcBef>
                <a:spcPts val="0"/>
              </a:spcBef>
              <a:buAutoNum type="arabicPeriod" startAt="3"/>
            </a:pPr>
            <a:r>
              <a:rPr lang="en-US" sz="1400" dirty="0" err="1" smtClean="0"/>
              <a:t>Cuatro</a:t>
            </a:r>
            <a:r>
              <a:rPr lang="en-US" sz="1400" dirty="0" smtClean="0"/>
              <a:t> </a:t>
            </a:r>
            <a:r>
              <a:rPr lang="en-US" sz="1400" dirty="0" err="1" smtClean="0"/>
              <a:t>gobernantes</a:t>
            </a:r>
            <a:r>
              <a:rPr lang="en-US" sz="1400" dirty="0" smtClean="0"/>
              <a:t> a </a:t>
            </a:r>
            <a:r>
              <a:rPr lang="en-US" sz="1400" dirty="0" err="1" smtClean="0"/>
              <a:t>los</a:t>
            </a:r>
            <a:r>
              <a:rPr lang="en-US" sz="1400" dirty="0" smtClean="0"/>
              <a:t> que </a:t>
            </a:r>
            <a:r>
              <a:rPr lang="en-US" sz="1400" dirty="0" err="1" smtClean="0"/>
              <a:t>sirvió</a:t>
            </a:r>
            <a:r>
              <a:rPr lang="en-US" sz="1400" dirty="0" smtClean="0"/>
              <a:t> Daniel (</a:t>
            </a:r>
            <a:r>
              <a:rPr lang="en-US" sz="1400" dirty="0" err="1" smtClean="0"/>
              <a:t>en</a:t>
            </a:r>
            <a:r>
              <a:rPr lang="en-US" sz="1400" dirty="0" smtClean="0"/>
              <a:t> el </a:t>
            </a:r>
            <a:r>
              <a:rPr lang="en-US" sz="1400" dirty="0" err="1" smtClean="0"/>
              <a:t>libro</a:t>
            </a:r>
            <a:r>
              <a:rPr lang="en-US" sz="1400" dirty="0" smtClean="0"/>
              <a:t>)</a:t>
            </a:r>
          </a:p>
          <a:p>
            <a:pPr marL="400050" lvl="2" indent="0">
              <a:spcBef>
                <a:spcPts val="0"/>
              </a:spcBef>
              <a:buNone/>
            </a:pPr>
            <a:r>
              <a:rPr lang="en-US" sz="1400" dirty="0" smtClean="0"/>
              <a:t>_________________ </a:t>
            </a:r>
            <a:r>
              <a:rPr lang="en-US" sz="1400" dirty="0" err="1" smtClean="0"/>
              <a:t>Babilonio</a:t>
            </a:r>
            <a:r>
              <a:rPr lang="en-US" sz="1400" dirty="0" smtClean="0"/>
              <a:t> (mayor)</a:t>
            </a:r>
          </a:p>
          <a:p>
            <a:pPr marL="400050" lvl="2" indent="0">
              <a:spcBef>
                <a:spcPts val="0"/>
              </a:spcBef>
              <a:buNone/>
            </a:pPr>
            <a:r>
              <a:rPr lang="en-US" sz="1400" dirty="0" smtClean="0"/>
              <a:t>_________________ </a:t>
            </a:r>
            <a:r>
              <a:rPr lang="en-US" sz="1400" dirty="0" err="1" smtClean="0"/>
              <a:t>Babylonio</a:t>
            </a:r>
            <a:r>
              <a:rPr lang="en-US" sz="1400" dirty="0" smtClean="0"/>
              <a:t> (</a:t>
            </a:r>
            <a:r>
              <a:rPr lang="en-US" sz="1400" dirty="0" err="1" smtClean="0"/>
              <a:t>último</a:t>
            </a:r>
            <a:r>
              <a:rPr lang="en-US" sz="1400" dirty="0" smtClean="0"/>
              <a:t>)</a:t>
            </a:r>
          </a:p>
          <a:p>
            <a:pPr marL="400050" lvl="2" indent="0">
              <a:spcBef>
                <a:spcPts val="0"/>
              </a:spcBef>
              <a:buNone/>
            </a:pPr>
            <a:r>
              <a:rPr lang="en-US" sz="1400" dirty="0" smtClean="0"/>
              <a:t>_________________ </a:t>
            </a:r>
            <a:r>
              <a:rPr lang="en-US" sz="1400" dirty="0" err="1" smtClean="0"/>
              <a:t>Medo</a:t>
            </a:r>
            <a:endParaRPr lang="en-US" sz="1400" dirty="0" smtClean="0"/>
          </a:p>
          <a:p>
            <a:pPr marL="400050" lvl="2" indent="0">
              <a:spcBef>
                <a:spcPts val="0"/>
              </a:spcBef>
              <a:buNone/>
            </a:pPr>
            <a:r>
              <a:rPr lang="en-US" sz="1400" dirty="0" smtClean="0"/>
              <a:t>_________________ </a:t>
            </a:r>
            <a:r>
              <a:rPr lang="en-US" sz="1400" dirty="0" err="1" smtClean="0"/>
              <a:t>Persa</a:t>
            </a:r>
            <a:endParaRPr lang="en-US" sz="1400" dirty="0" smtClean="0"/>
          </a:p>
          <a:p>
            <a:pPr marL="403225" lvl="1" indent="-403225">
              <a:spcBef>
                <a:spcPts val="0"/>
              </a:spcBef>
              <a:buFont typeface="Arial" panose="020B0604020202020204" pitchFamily="34" charset="0"/>
              <a:buAutoNum type="arabicPeriod" startAt="3"/>
            </a:pPr>
            <a:r>
              <a:rPr lang="en-US" sz="1400" dirty="0" err="1" smtClean="0"/>
              <a:t>Tema</a:t>
            </a:r>
            <a:r>
              <a:rPr lang="en-US" sz="1400" dirty="0" smtClean="0"/>
              <a:t> principal del </a:t>
            </a:r>
            <a:r>
              <a:rPr lang="en-US" sz="1400" dirty="0" err="1" smtClean="0"/>
              <a:t>libro</a:t>
            </a:r>
            <a:r>
              <a:rPr lang="en-US" sz="1400" dirty="0" smtClean="0"/>
              <a:t>:  ________________________________________________________ </a:t>
            </a:r>
          </a:p>
          <a:p>
            <a:pPr marL="403225" lvl="1" indent="-403225">
              <a:spcBef>
                <a:spcPts val="0"/>
              </a:spcBef>
              <a:buFont typeface="Arial" panose="020B0604020202020204" pitchFamily="34" charset="0"/>
              <a:buAutoNum type="arabicPeriod" startAt="3"/>
            </a:pPr>
            <a:r>
              <a:rPr lang="en-US" sz="1400" dirty="0" smtClean="0"/>
              <a:t>El </a:t>
            </a:r>
            <a:r>
              <a:rPr lang="en-US" sz="1400" dirty="0" err="1" smtClean="0"/>
              <a:t>nombre</a:t>
            </a:r>
            <a:r>
              <a:rPr lang="en-US" sz="1400" dirty="0" smtClean="0"/>
              <a:t> de Daniel </a:t>
            </a:r>
            <a:r>
              <a:rPr lang="en-US" sz="1400" dirty="0" err="1" smtClean="0"/>
              <a:t>significa</a:t>
            </a:r>
            <a:r>
              <a:rPr lang="en-US" sz="1400" dirty="0" smtClean="0"/>
              <a:t>:  ____________________________________________________ </a:t>
            </a:r>
          </a:p>
          <a:p>
            <a:pPr marL="403225" lvl="1" indent="-403225">
              <a:spcBef>
                <a:spcPts val="0"/>
              </a:spcBef>
              <a:buFont typeface="Arial" panose="020B0604020202020204" pitchFamily="34" charset="0"/>
              <a:buAutoNum type="arabicPeriod" startAt="3"/>
            </a:pPr>
            <a:r>
              <a:rPr lang="en-US" sz="1400" dirty="0" err="1" smtClean="0"/>
              <a:t>Tres</a:t>
            </a:r>
            <a:r>
              <a:rPr lang="en-US" sz="1400" dirty="0" smtClean="0"/>
              <a:t> </a:t>
            </a:r>
            <a:r>
              <a:rPr lang="en-US" sz="1400" dirty="0" err="1" smtClean="0"/>
              <a:t>milagros</a:t>
            </a:r>
            <a:r>
              <a:rPr lang="en-US" sz="1400" dirty="0" smtClean="0"/>
              <a:t> </a:t>
            </a:r>
            <a:r>
              <a:rPr lang="en-US" sz="1400" dirty="0" err="1" smtClean="0"/>
              <a:t>en</a:t>
            </a:r>
            <a:r>
              <a:rPr lang="en-US" sz="1400" dirty="0" smtClean="0"/>
              <a:t> Daniel</a:t>
            </a:r>
          </a:p>
          <a:p>
            <a:pPr marL="400050" lvl="2" indent="0">
              <a:spcBef>
                <a:spcPts val="0"/>
              </a:spcBef>
              <a:buNone/>
            </a:pPr>
            <a:r>
              <a:rPr lang="en-US" sz="1400" dirty="0" smtClean="0"/>
              <a:t>_____________________  (</a:t>
            </a:r>
            <a:r>
              <a:rPr lang="en-US" sz="1400" dirty="0" err="1" smtClean="0"/>
              <a:t>capítulo</a:t>
            </a:r>
            <a:r>
              <a:rPr lang="en-US" sz="1400" dirty="0" smtClean="0"/>
              <a:t> ______)</a:t>
            </a:r>
          </a:p>
          <a:p>
            <a:pPr marL="400050" lvl="2" indent="0">
              <a:spcBef>
                <a:spcPts val="0"/>
              </a:spcBef>
              <a:buNone/>
            </a:pPr>
            <a:r>
              <a:rPr lang="en-US" sz="1400" dirty="0" smtClean="0"/>
              <a:t>_____________________  </a:t>
            </a:r>
            <a:r>
              <a:rPr lang="en-US" sz="1400" dirty="0"/>
              <a:t>(</a:t>
            </a:r>
            <a:r>
              <a:rPr lang="en-US" sz="1400" dirty="0" err="1"/>
              <a:t>capítulo</a:t>
            </a:r>
            <a:r>
              <a:rPr lang="en-US" sz="1400" dirty="0"/>
              <a:t> </a:t>
            </a:r>
            <a:r>
              <a:rPr lang="en-US" sz="1400" dirty="0" smtClean="0"/>
              <a:t>______)</a:t>
            </a:r>
          </a:p>
          <a:p>
            <a:pPr marL="400050" lvl="2" indent="0">
              <a:spcBef>
                <a:spcPts val="0"/>
              </a:spcBef>
              <a:buNone/>
            </a:pPr>
            <a:r>
              <a:rPr lang="en-US" sz="1400" dirty="0" smtClean="0"/>
              <a:t>_____________________  </a:t>
            </a:r>
            <a:r>
              <a:rPr lang="en-US" sz="1400" dirty="0"/>
              <a:t>(</a:t>
            </a:r>
            <a:r>
              <a:rPr lang="en-US" sz="1400" dirty="0" err="1"/>
              <a:t>capítulo</a:t>
            </a:r>
            <a:r>
              <a:rPr lang="en-US" sz="1400" dirty="0"/>
              <a:t> </a:t>
            </a:r>
            <a:r>
              <a:rPr lang="en-US" sz="1400" dirty="0" smtClean="0"/>
              <a:t>______)</a:t>
            </a:r>
          </a:p>
          <a:p>
            <a:pPr marL="403225" lvl="1" indent="-403225">
              <a:spcBef>
                <a:spcPts val="0"/>
              </a:spcBef>
              <a:buFont typeface="Arial" panose="020B0604020202020204" pitchFamily="34" charset="0"/>
              <a:buAutoNum type="arabicPeriod" startAt="3"/>
            </a:pPr>
            <a:r>
              <a:rPr lang="en-US" sz="1400" dirty="0" err="1" smtClean="0"/>
              <a:t>Profetas</a:t>
            </a:r>
            <a:r>
              <a:rPr lang="en-US" sz="1400" dirty="0" smtClean="0"/>
              <a:t> </a:t>
            </a:r>
            <a:r>
              <a:rPr lang="en-US" sz="1400" dirty="0" err="1" smtClean="0"/>
              <a:t>anteriores</a:t>
            </a:r>
            <a:r>
              <a:rPr lang="en-US" sz="1400" dirty="0" smtClean="0"/>
              <a:t>, que </a:t>
            </a:r>
            <a:r>
              <a:rPr lang="en-US" sz="1400" dirty="0" err="1" smtClean="0"/>
              <a:t>profetizaron</a:t>
            </a:r>
            <a:r>
              <a:rPr lang="en-US" sz="1400" dirty="0" smtClean="0"/>
              <a:t>…</a:t>
            </a:r>
          </a:p>
          <a:p>
            <a:pPr marL="400050" lvl="2" indent="0">
              <a:spcBef>
                <a:spcPts val="0"/>
              </a:spcBef>
              <a:buNone/>
            </a:pPr>
            <a:r>
              <a:rPr lang="en-US" sz="1400" dirty="0" smtClean="0"/>
              <a:t>______________ el </a:t>
            </a:r>
            <a:r>
              <a:rPr lang="en-US" sz="1400" dirty="0" err="1" smtClean="0"/>
              <a:t>destierro</a:t>
            </a:r>
            <a:r>
              <a:rPr lang="en-US" sz="1400" dirty="0" smtClean="0"/>
              <a:t> de 70 </a:t>
            </a:r>
            <a:r>
              <a:rPr lang="en-US" sz="1400" dirty="0" err="1" smtClean="0"/>
              <a:t>años</a:t>
            </a:r>
            <a:endParaRPr lang="en-US" sz="1400" dirty="0" smtClean="0"/>
          </a:p>
          <a:p>
            <a:pPr marL="400050" lvl="2" indent="0">
              <a:spcBef>
                <a:spcPts val="0"/>
              </a:spcBef>
              <a:buNone/>
            </a:pPr>
            <a:r>
              <a:rPr lang="en-US" sz="1400" dirty="0" smtClean="0"/>
              <a:t>______________ </a:t>
            </a:r>
            <a:r>
              <a:rPr lang="en-US" sz="1400" dirty="0" err="1" smtClean="0"/>
              <a:t>identificó</a:t>
            </a:r>
            <a:r>
              <a:rPr lang="en-US" sz="1400" dirty="0" smtClean="0"/>
              <a:t> a </a:t>
            </a:r>
            <a:r>
              <a:rPr lang="en-US" sz="1400" dirty="0" err="1" smtClean="0"/>
              <a:t>Ciro</a:t>
            </a:r>
            <a:r>
              <a:rPr lang="en-US" sz="1400" dirty="0" smtClean="0"/>
              <a:t> </a:t>
            </a:r>
            <a:r>
              <a:rPr lang="en-US" sz="1400" dirty="0" err="1" smtClean="0"/>
              <a:t>como</a:t>
            </a:r>
            <a:r>
              <a:rPr lang="en-US" sz="1400" dirty="0" smtClean="0"/>
              <a:t> el </a:t>
            </a:r>
            <a:r>
              <a:rPr lang="en-US" sz="1400" dirty="0" err="1" smtClean="0"/>
              <a:t>rey</a:t>
            </a:r>
            <a:r>
              <a:rPr lang="en-US" sz="1400" dirty="0" smtClean="0"/>
              <a:t> que </a:t>
            </a:r>
            <a:r>
              <a:rPr lang="en-US" sz="1400" dirty="0" err="1" smtClean="0"/>
              <a:t>permitiría</a:t>
            </a:r>
            <a:r>
              <a:rPr lang="en-US" sz="1400" dirty="0" smtClean="0"/>
              <a:t> un </a:t>
            </a:r>
            <a:r>
              <a:rPr lang="en-US" sz="1400" dirty="0" err="1" smtClean="0"/>
              <a:t>retorno</a:t>
            </a:r>
            <a:endParaRPr lang="en-US" sz="1400" dirty="0" smtClean="0"/>
          </a:p>
          <a:p>
            <a:pPr marL="400050" lvl="2" indent="0">
              <a:spcBef>
                <a:spcPts val="0"/>
              </a:spcBef>
              <a:buNone/>
            </a:pPr>
            <a:r>
              <a:rPr lang="en-US" sz="1400" dirty="0" smtClean="0"/>
              <a:t>______________ </a:t>
            </a:r>
            <a:r>
              <a:rPr lang="en-US" sz="1400" dirty="0" err="1" smtClean="0"/>
              <a:t>los</a:t>
            </a:r>
            <a:r>
              <a:rPr lang="en-US" sz="1400" dirty="0" smtClean="0"/>
              <a:t> </a:t>
            </a:r>
            <a:r>
              <a:rPr lang="en-US" sz="1400" dirty="0" err="1" smtClean="0"/>
              <a:t>vasos</a:t>
            </a:r>
            <a:r>
              <a:rPr lang="en-US" sz="1400" dirty="0" smtClean="0"/>
              <a:t> del </a:t>
            </a:r>
            <a:r>
              <a:rPr lang="en-US" sz="1400" dirty="0" err="1" smtClean="0"/>
              <a:t>templo</a:t>
            </a:r>
            <a:r>
              <a:rPr lang="en-US" sz="1400" dirty="0" smtClean="0"/>
              <a:t> y </a:t>
            </a:r>
            <a:r>
              <a:rPr lang="en-US" sz="1400" dirty="0" err="1" smtClean="0"/>
              <a:t>los</a:t>
            </a:r>
            <a:r>
              <a:rPr lang="en-US" sz="1400" dirty="0" smtClean="0"/>
              <a:t> </a:t>
            </a:r>
            <a:r>
              <a:rPr lang="en-US" sz="1400" dirty="0" err="1" smtClean="0"/>
              <a:t>hijos</a:t>
            </a:r>
            <a:r>
              <a:rPr lang="en-US" sz="1400" dirty="0" smtClean="0"/>
              <a:t> </a:t>
            </a:r>
            <a:r>
              <a:rPr lang="en-US" sz="1400" dirty="0" err="1" smtClean="0"/>
              <a:t>serían</a:t>
            </a:r>
            <a:r>
              <a:rPr lang="en-US" sz="1400" dirty="0" smtClean="0"/>
              <a:t> </a:t>
            </a:r>
            <a:r>
              <a:rPr lang="en-US" sz="1400" dirty="0" err="1" smtClean="0"/>
              <a:t>llevados</a:t>
            </a:r>
            <a:r>
              <a:rPr lang="en-US" sz="1400" dirty="0" smtClean="0"/>
              <a:t> a </a:t>
            </a:r>
            <a:r>
              <a:rPr lang="en-US" sz="1400" dirty="0" err="1" smtClean="0"/>
              <a:t>Babilonia</a:t>
            </a:r>
            <a:endParaRPr lang="en-US" sz="1400" dirty="0" smtClean="0"/>
          </a:p>
          <a:p>
            <a:pPr marL="400050" lvl="2" indent="0">
              <a:spcBef>
                <a:spcPts val="0"/>
              </a:spcBef>
              <a:buNone/>
            </a:pPr>
            <a:r>
              <a:rPr lang="en-US" sz="1400" dirty="0" smtClean="0"/>
              <a:t>______________ </a:t>
            </a:r>
            <a:r>
              <a:rPr lang="en-US" sz="1400" dirty="0" err="1" smtClean="0"/>
              <a:t>nación</a:t>
            </a:r>
            <a:r>
              <a:rPr lang="en-US" sz="1400" dirty="0" smtClean="0"/>
              <a:t> </a:t>
            </a:r>
            <a:r>
              <a:rPr lang="en-US" sz="1400" dirty="0" err="1" smtClean="0"/>
              <a:t>lejana</a:t>
            </a:r>
            <a:r>
              <a:rPr lang="en-US" sz="1400" dirty="0" smtClean="0"/>
              <a:t>, </a:t>
            </a:r>
            <a:r>
              <a:rPr lang="en-US" sz="1400" dirty="0" err="1" smtClean="0"/>
              <a:t>idioma</a:t>
            </a:r>
            <a:r>
              <a:rPr lang="en-US" sz="1400" dirty="0" smtClean="0"/>
              <a:t> </a:t>
            </a:r>
            <a:r>
              <a:rPr lang="en-US" sz="1400" dirty="0" err="1" smtClean="0"/>
              <a:t>distinto</a:t>
            </a:r>
            <a:r>
              <a:rPr lang="en-US" sz="1400" dirty="0" smtClean="0"/>
              <a:t>, </a:t>
            </a:r>
            <a:r>
              <a:rPr lang="en-US" sz="1400" dirty="0" err="1" smtClean="0"/>
              <a:t>desolación</a:t>
            </a:r>
            <a:r>
              <a:rPr lang="en-US" sz="1400" dirty="0" smtClean="0"/>
              <a:t>, </a:t>
            </a:r>
            <a:r>
              <a:rPr lang="en-US" sz="1400" dirty="0" err="1" smtClean="0"/>
              <a:t>sitio</a:t>
            </a:r>
            <a:r>
              <a:rPr lang="en-US" sz="1400" dirty="0" smtClean="0"/>
              <a:t>, </a:t>
            </a:r>
            <a:r>
              <a:rPr lang="en-US" sz="1400" dirty="0" err="1" smtClean="0"/>
              <a:t>esparcimiento</a:t>
            </a:r>
            <a:r>
              <a:rPr lang="en-US" sz="1400" dirty="0" smtClean="0"/>
              <a:t> (</a:t>
            </a:r>
            <a:r>
              <a:rPr lang="en-US" sz="1400" dirty="0" err="1" smtClean="0"/>
              <a:t>si</a:t>
            </a:r>
            <a:r>
              <a:rPr lang="en-US" sz="1400" dirty="0" smtClean="0"/>
              <a:t> Israel </a:t>
            </a:r>
            <a:r>
              <a:rPr lang="en-US" sz="1400" dirty="0" err="1" smtClean="0"/>
              <a:t>fuera</a:t>
            </a:r>
            <a:r>
              <a:rPr lang="en-US" sz="1400" dirty="0" smtClean="0"/>
              <a:t> </a:t>
            </a:r>
            <a:r>
              <a:rPr lang="en-US" sz="1400" dirty="0" err="1" smtClean="0"/>
              <a:t>desobediente</a:t>
            </a:r>
            <a:r>
              <a:rPr lang="en-US" sz="1400" dirty="0" smtClean="0"/>
              <a:t>)</a:t>
            </a:r>
            <a:endParaRPr lang="en-US" sz="1400" dirty="0"/>
          </a:p>
        </p:txBody>
      </p:sp>
      <p:sp>
        <p:nvSpPr>
          <p:cNvPr id="2" name="Title 1"/>
          <p:cNvSpPr>
            <a:spLocks noGrp="1"/>
          </p:cNvSpPr>
          <p:nvPr>
            <p:ph type="title" idx="4294967295"/>
          </p:nvPr>
        </p:nvSpPr>
        <p:spPr>
          <a:xfrm>
            <a:off x="6629399" y="7780"/>
            <a:ext cx="2481263" cy="1249520"/>
          </a:xfrm>
          <a:solidFill>
            <a:schemeClr val="bg1"/>
          </a:solidFill>
          <a:ln>
            <a:solidFill>
              <a:schemeClr val="tx1"/>
            </a:solidFill>
          </a:ln>
          <a:effectLst>
            <a:outerShdw blurRad="50800" dist="38100" dir="2700000" algn="tl" rotWithShape="0">
              <a:prstClr val="black">
                <a:alpha val="40000"/>
              </a:prstClr>
            </a:outerShdw>
          </a:effectLst>
        </p:spPr>
        <p:txBody>
          <a:bodyPr>
            <a:noAutofit/>
          </a:bodyPr>
          <a:lstStyle/>
          <a:p>
            <a:r>
              <a:rPr lang="en-US" sz="2400" dirty="0" err="1" smtClean="0"/>
              <a:t>Prueba</a:t>
            </a:r>
            <a:r>
              <a:rPr lang="en-US" sz="2400" dirty="0" smtClean="0"/>
              <a:t> de </a:t>
            </a:r>
            <a:r>
              <a:rPr lang="en-US" sz="2400" dirty="0" err="1" smtClean="0"/>
              <a:t>repaso</a:t>
            </a:r>
            <a:r>
              <a:rPr lang="en-US" sz="2400" dirty="0" smtClean="0"/>
              <a:t> </a:t>
            </a:r>
            <a:r>
              <a:rPr lang="en-US" sz="2400" dirty="0" err="1" smtClean="0"/>
              <a:t>sobre</a:t>
            </a:r>
            <a:r>
              <a:rPr lang="en-US" sz="2400" dirty="0" smtClean="0"/>
              <a:t> las </a:t>
            </a:r>
            <a:r>
              <a:rPr lang="en-US" sz="2400" dirty="0" err="1" smtClean="0"/>
              <a:t>lecciones</a:t>
            </a:r>
            <a:r>
              <a:rPr lang="en-US" sz="2400" dirty="0" smtClean="0"/>
              <a:t> 1 y 2</a:t>
            </a:r>
            <a:endParaRPr lang="en-US" sz="2400" dirty="0"/>
          </a:p>
        </p:txBody>
      </p:sp>
      <p:sp>
        <p:nvSpPr>
          <p:cNvPr id="4" name="Rectangle 3"/>
          <p:cNvSpPr/>
          <p:nvPr/>
        </p:nvSpPr>
        <p:spPr>
          <a:xfrm>
            <a:off x="5018567" y="1237229"/>
            <a:ext cx="3849208" cy="1908215"/>
          </a:xfrm>
          <a:prstGeom prst="rect">
            <a:avLst/>
          </a:prstGeom>
        </p:spPr>
        <p:txBody>
          <a:bodyPr wrap="square">
            <a:spAutoFit/>
          </a:bodyPr>
          <a:lstStyle/>
          <a:p>
            <a:pPr marL="169863" lvl="0" indent="-169863"/>
            <a:r>
              <a:rPr lang="en-US" sz="1400" dirty="0"/>
              <a:t>8. </a:t>
            </a:r>
            <a:r>
              <a:rPr lang="en-US" sz="1400" dirty="0" err="1" smtClean="0"/>
              <a:t>Enumere</a:t>
            </a:r>
            <a:r>
              <a:rPr lang="en-US" sz="1400" dirty="0" smtClean="0"/>
              <a:t> </a:t>
            </a:r>
            <a:r>
              <a:rPr lang="en-US" sz="1400" dirty="0" err="1" smtClean="0"/>
              <a:t>los</a:t>
            </a:r>
            <a:r>
              <a:rPr lang="en-US" sz="1400" dirty="0" smtClean="0"/>
              <a:t> </a:t>
            </a:r>
            <a:r>
              <a:rPr lang="en-US" sz="1400" dirty="0" err="1" smtClean="0"/>
              <a:t>metales</a:t>
            </a:r>
            <a:r>
              <a:rPr lang="en-US" sz="1400" dirty="0" smtClean="0"/>
              <a:t> y </a:t>
            </a:r>
            <a:r>
              <a:rPr lang="en-US" sz="1400" dirty="0" err="1" smtClean="0"/>
              <a:t>los</a:t>
            </a:r>
            <a:r>
              <a:rPr lang="en-US" sz="1400" dirty="0" smtClean="0"/>
              <a:t> </a:t>
            </a:r>
            <a:r>
              <a:rPr lang="en-US" sz="1400" dirty="0" err="1" smtClean="0"/>
              <a:t>reinos</a:t>
            </a:r>
            <a:r>
              <a:rPr lang="en-US" sz="1400" dirty="0" smtClean="0"/>
              <a:t> </a:t>
            </a:r>
            <a:r>
              <a:rPr lang="en-US" sz="1400" dirty="0" err="1" smtClean="0"/>
              <a:t>descritos</a:t>
            </a:r>
            <a:r>
              <a:rPr lang="en-US" sz="1400" dirty="0" smtClean="0"/>
              <a:t> </a:t>
            </a:r>
            <a:r>
              <a:rPr lang="en-US" sz="1400" dirty="0" err="1" smtClean="0"/>
              <a:t>en</a:t>
            </a:r>
            <a:r>
              <a:rPr lang="en-US" sz="1400" dirty="0" smtClean="0"/>
              <a:t> la </a:t>
            </a:r>
            <a:r>
              <a:rPr lang="en-US" sz="1400" dirty="0" err="1" smtClean="0"/>
              <a:t>visión</a:t>
            </a:r>
            <a:r>
              <a:rPr lang="en-US" sz="1400" dirty="0" smtClean="0"/>
              <a:t> de </a:t>
            </a:r>
            <a:r>
              <a:rPr lang="en-US" sz="1400" dirty="0" err="1" smtClean="0"/>
              <a:t>Nabucodonosor</a:t>
            </a:r>
            <a:r>
              <a:rPr lang="en-US" sz="1400" dirty="0" smtClean="0"/>
              <a:t> del hombre </a:t>
            </a:r>
            <a:r>
              <a:rPr lang="en-US" sz="1400" dirty="0" err="1" smtClean="0"/>
              <a:t>metálico</a:t>
            </a:r>
            <a:r>
              <a:rPr lang="en-US" sz="1400" dirty="0" smtClean="0"/>
              <a:t>. </a:t>
            </a:r>
            <a:endParaRPr lang="en-US" sz="1400" dirty="0"/>
          </a:p>
          <a:p>
            <a:pPr marL="169863" lvl="0" indent="-169863"/>
            <a:r>
              <a:rPr lang="en-US" sz="1400" dirty="0"/>
              <a:t>          Metal                              </a:t>
            </a:r>
            <a:r>
              <a:rPr lang="en-US" sz="1400" dirty="0" err="1" smtClean="0"/>
              <a:t>Nación</a:t>
            </a:r>
            <a:endParaRPr lang="en-US" sz="1400" dirty="0"/>
          </a:p>
          <a:p>
            <a:pPr marL="169863" lvl="0" indent="-169863">
              <a:spcBef>
                <a:spcPts val="600"/>
              </a:spcBef>
            </a:pPr>
            <a:r>
              <a:rPr lang="en-US" sz="1400" dirty="0"/>
              <a:t>1. _____________                   ____________</a:t>
            </a:r>
          </a:p>
          <a:p>
            <a:pPr marL="169863" lvl="0" indent="-169863">
              <a:spcBef>
                <a:spcPts val="600"/>
              </a:spcBef>
              <a:spcAft>
                <a:spcPts val="600"/>
              </a:spcAft>
            </a:pPr>
            <a:r>
              <a:rPr lang="en-US" sz="1400" dirty="0"/>
              <a:t>2._____________                    ____________</a:t>
            </a:r>
          </a:p>
          <a:p>
            <a:pPr marL="169863" lvl="0" indent="-169863"/>
            <a:r>
              <a:rPr lang="en-US" sz="1400" dirty="0"/>
              <a:t>3. _____________                   ____________</a:t>
            </a:r>
          </a:p>
          <a:p>
            <a:pPr marL="169863" lvl="0" indent="-169863">
              <a:spcBef>
                <a:spcPts val="600"/>
              </a:spcBef>
            </a:pPr>
            <a:r>
              <a:rPr lang="en-US" sz="1400" dirty="0"/>
              <a:t>4. _____________                   ____________</a:t>
            </a:r>
          </a:p>
        </p:txBody>
      </p:sp>
      <p:sp>
        <p:nvSpPr>
          <p:cNvPr id="5" name="TextBox 4"/>
          <p:cNvSpPr txBox="1"/>
          <p:nvPr/>
        </p:nvSpPr>
        <p:spPr>
          <a:xfrm>
            <a:off x="745249" y="416123"/>
            <a:ext cx="550151"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605</a:t>
            </a:r>
            <a:endParaRPr lang="en-US" sz="1400" i="1" dirty="0">
              <a:solidFill>
                <a:srgbClr val="0000CC"/>
              </a:solidFill>
              <a:latin typeface="Lucida Handwriting" panose="03010101010101010101" pitchFamily="66" charset="0"/>
            </a:endParaRPr>
          </a:p>
        </p:txBody>
      </p:sp>
      <p:sp>
        <p:nvSpPr>
          <p:cNvPr id="6" name="TextBox 5"/>
          <p:cNvSpPr txBox="1"/>
          <p:nvPr/>
        </p:nvSpPr>
        <p:spPr>
          <a:xfrm>
            <a:off x="745249" y="647700"/>
            <a:ext cx="550151"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597</a:t>
            </a:r>
            <a:endParaRPr lang="en-US" sz="1400" i="1" dirty="0">
              <a:solidFill>
                <a:srgbClr val="0000CC"/>
              </a:solidFill>
              <a:latin typeface="Lucida Handwriting" panose="03010101010101010101" pitchFamily="66" charset="0"/>
            </a:endParaRPr>
          </a:p>
        </p:txBody>
      </p:sp>
      <p:sp>
        <p:nvSpPr>
          <p:cNvPr id="7" name="TextBox 6"/>
          <p:cNvSpPr txBox="1"/>
          <p:nvPr/>
        </p:nvSpPr>
        <p:spPr>
          <a:xfrm>
            <a:off x="717824" y="838200"/>
            <a:ext cx="550151"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586</a:t>
            </a:r>
            <a:endParaRPr lang="en-US" sz="1400" i="1" dirty="0">
              <a:solidFill>
                <a:srgbClr val="0000CC"/>
              </a:solidFill>
              <a:latin typeface="Lucida Handwriting" panose="03010101010101010101" pitchFamily="66" charset="0"/>
            </a:endParaRPr>
          </a:p>
        </p:txBody>
      </p:sp>
      <p:sp>
        <p:nvSpPr>
          <p:cNvPr id="8" name="TextBox 7"/>
          <p:cNvSpPr txBox="1"/>
          <p:nvPr/>
        </p:nvSpPr>
        <p:spPr>
          <a:xfrm>
            <a:off x="717823" y="1046205"/>
            <a:ext cx="550151"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539</a:t>
            </a:r>
            <a:endParaRPr lang="en-US" sz="1400" i="1" dirty="0">
              <a:solidFill>
                <a:srgbClr val="0000CC"/>
              </a:solidFill>
              <a:latin typeface="Lucida Handwriting" panose="03010101010101010101" pitchFamily="66" charset="0"/>
            </a:endParaRPr>
          </a:p>
        </p:txBody>
      </p:sp>
      <p:sp>
        <p:nvSpPr>
          <p:cNvPr id="9" name="TextBox 8"/>
          <p:cNvSpPr txBox="1"/>
          <p:nvPr/>
        </p:nvSpPr>
        <p:spPr>
          <a:xfrm>
            <a:off x="609600" y="1485900"/>
            <a:ext cx="1082348" cy="307777"/>
          </a:xfrm>
          <a:prstGeom prst="rect">
            <a:avLst/>
          </a:prstGeom>
          <a:noFill/>
        </p:spPr>
        <p:txBody>
          <a:bodyPr wrap="none" rtlCol="0">
            <a:spAutoFit/>
          </a:bodyPr>
          <a:lstStyle/>
          <a:p>
            <a:r>
              <a:rPr lang="en-US" sz="1400" i="1" dirty="0" err="1" smtClean="0">
                <a:solidFill>
                  <a:srgbClr val="0000CC"/>
                </a:solidFill>
                <a:latin typeface="Lucida Handwriting" panose="03010101010101010101" pitchFamily="66" charset="0"/>
              </a:rPr>
              <a:t>Jeremías</a:t>
            </a:r>
            <a:endParaRPr lang="en-US" sz="1400" i="1" dirty="0">
              <a:solidFill>
                <a:srgbClr val="0000CC"/>
              </a:solidFill>
              <a:latin typeface="Lucida Handwriting" panose="03010101010101010101" pitchFamily="66" charset="0"/>
            </a:endParaRPr>
          </a:p>
        </p:txBody>
      </p:sp>
      <p:sp>
        <p:nvSpPr>
          <p:cNvPr id="10" name="TextBox 9"/>
          <p:cNvSpPr txBox="1"/>
          <p:nvPr/>
        </p:nvSpPr>
        <p:spPr>
          <a:xfrm>
            <a:off x="666507" y="1711523"/>
            <a:ext cx="1026243"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Ezequiel</a:t>
            </a:r>
            <a:endParaRPr lang="en-US" sz="1400" i="1" dirty="0">
              <a:solidFill>
                <a:srgbClr val="0000CC"/>
              </a:solidFill>
              <a:latin typeface="Lucida Handwriting" panose="03010101010101010101" pitchFamily="66" charset="0"/>
            </a:endParaRPr>
          </a:p>
        </p:txBody>
      </p:sp>
      <p:sp>
        <p:nvSpPr>
          <p:cNvPr id="11" name="TextBox 10"/>
          <p:cNvSpPr txBox="1"/>
          <p:nvPr/>
        </p:nvSpPr>
        <p:spPr>
          <a:xfrm>
            <a:off x="713419" y="1907977"/>
            <a:ext cx="886781"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Daniel</a:t>
            </a:r>
            <a:endParaRPr lang="en-US" sz="1400" i="1" dirty="0">
              <a:solidFill>
                <a:srgbClr val="0000CC"/>
              </a:solidFill>
              <a:latin typeface="Lucida Handwriting" panose="03010101010101010101" pitchFamily="66" charset="0"/>
            </a:endParaRPr>
          </a:p>
        </p:txBody>
      </p:sp>
      <p:sp>
        <p:nvSpPr>
          <p:cNvPr id="12" name="TextBox 11"/>
          <p:cNvSpPr txBox="1"/>
          <p:nvPr/>
        </p:nvSpPr>
        <p:spPr>
          <a:xfrm>
            <a:off x="482050" y="2324100"/>
            <a:ext cx="1774846"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Nabucodonosor</a:t>
            </a:r>
            <a:endParaRPr lang="en-US" sz="1400" i="1" dirty="0">
              <a:solidFill>
                <a:srgbClr val="0000CC"/>
              </a:solidFill>
              <a:latin typeface="Lucida Handwriting" panose="03010101010101010101" pitchFamily="66" charset="0"/>
            </a:endParaRPr>
          </a:p>
        </p:txBody>
      </p:sp>
      <p:sp>
        <p:nvSpPr>
          <p:cNvPr id="13" name="TextBox 12"/>
          <p:cNvSpPr txBox="1"/>
          <p:nvPr/>
        </p:nvSpPr>
        <p:spPr>
          <a:xfrm>
            <a:off x="851541" y="2549320"/>
            <a:ext cx="1035861"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Belsasar</a:t>
            </a:r>
            <a:endParaRPr lang="en-US" sz="1400" i="1" dirty="0">
              <a:solidFill>
                <a:srgbClr val="0000CC"/>
              </a:solidFill>
              <a:latin typeface="Lucida Handwriting" panose="03010101010101010101" pitchFamily="66" charset="0"/>
            </a:endParaRPr>
          </a:p>
        </p:txBody>
      </p:sp>
      <p:sp>
        <p:nvSpPr>
          <p:cNvPr id="14" name="TextBox 13"/>
          <p:cNvSpPr txBox="1"/>
          <p:nvPr/>
        </p:nvSpPr>
        <p:spPr>
          <a:xfrm>
            <a:off x="983098" y="2778323"/>
            <a:ext cx="780984"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Darío</a:t>
            </a:r>
            <a:endParaRPr lang="en-US" sz="1400" i="1" dirty="0">
              <a:solidFill>
                <a:srgbClr val="0000CC"/>
              </a:solidFill>
              <a:latin typeface="Lucida Handwriting" panose="03010101010101010101" pitchFamily="66" charset="0"/>
            </a:endParaRPr>
          </a:p>
        </p:txBody>
      </p:sp>
      <p:sp>
        <p:nvSpPr>
          <p:cNvPr id="15" name="TextBox 14"/>
          <p:cNvSpPr txBox="1"/>
          <p:nvPr/>
        </p:nvSpPr>
        <p:spPr>
          <a:xfrm>
            <a:off x="1068859" y="2971800"/>
            <a:ext cx="609462"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Ciro</a:t>
            </a:r>
            <a:endParaRPr lang="en-US" sz="1400" i="1" dirty="0">
              <a:solidFill>
                <a:srgbClr val="0000CC"/>
              </a:solidFill>
              <a:latin typeface="Lucida Handwriting" panose="03010101010101010101" pitchFamily="66" charset="0"/>
            </a:endParaRPr>
          </a:p>
        </p:txBody>
      </p:sp>
      <p:sp>
        <p:nvSpPr>
          <p:cNvPr id="16" name="TextBox 15"/>
          <p:cNvSpPr txBox="1"/>
          <p:nvPr/>
        </p:nvSpPr>
        <p:spPr>
          <a:xfrm>
            <a:off x="2362200" y="3163128"/>
            <a:ext cx="5636479"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Dios </a:t>
            </a:r>
            <a:r>
              <a:rPr lang="en-US" sz="1400" i="1" dirty="0" err="1" smtClean="0">
                <a:solidFill>
                  <a:srgbClr val="0000CC"/>
                </a:solidFill>
                <a:latin typeface="Lucida Handwriting" panose="03010101010101010101" pitchFamily="66" charset="0"/>
              </a:rPr>
              <a:t>domina</a:t>
            </a:r>
            <a:r>
              <a:rPr lang="en-US" sz="1400" i="1" dirty="0" smtClean="0">
                <a:solidFill>
                  <a:srgbClr val="0000CC"/>
                </a:solidFill>
                <a:latin typeface="Lucida Handwriting" panose="03010101010101010101" pitchFamily="66" charset="0"/>
              </a:rPr>
              <a:t> </a:t>
            </a:r>
            <a:r>
              <a:rPr lang="en-US" sz="1400" i="1" dirty="0" err="1" smtClean="0">
                <a:solidFill>
                  <a:srgbClr val="0000CC"/>
                </a:solidFill>
                <a:latin typeface="Lucida Handwriting" panose="03010101010101010101" pitchFamily="66" charset="0"/>
              </a:rPr>
              <a:t>en</a:t>
            </a:r>
            <a:r>
              <a:rPr lang="en-US" sz="1400" i="1" dirty="0" smtClean="0">
                <a:solidFill>
                  <a:srgbClr val="0000CC"/>
                </a:solidFill>
                <a:latin typeface="Lucida Handwriting" panose="03010101010101010101" pitchFamily="66" charset="0"/>
              </a:rPr>
              <a:t> </a:t>
            </a:r>
            <a:r>
              <a:rPr lang="en-US" sz="1400" i="1" dirty="0" err="1" smtClean="0">
                <a:solidFill>
                  <a:srgbClr val="0000CC"/>
                </a:solidFill>
                <a:latin typeface="Lucida Handwriting" panose="03010101010101010101" pitchFamily="66" charset="0"/>
              </a:rPr>
              <a:t>los</a:t>
            </a:r>
            <a:r>
              <a:rPr lang="en-US" sz="1400" i="1" dirty="0" smtClean="0">
                <a:solidFill>
                  <a:srgbClr val="0000CC"/>
                </a:solidFill>
                <a:latin typeface="Lucida Handwriting" panose="03010101010101010101" pitchFamily="66" charset="0"/>
              </a:rPr>
              <a:t> </a:t>
            </a:r>
            <a:r>
              <a:rPr lang="en-US" sz="1400" i="1" dirty="0" err="1" smtClean="0">
                <a:solidFill>
                  <a:srgbClr val="0000CC"/>
                </a:solidFill>
                <a:latin typeface="Lucida Handwriting" panose="03010101010101010101" pitchFamily="66" charset="0"/>
              </a:rPr>
              <a:t>reinos</a:t>
            </a:r>
            <a:r>
              <a:rPr lang="en-US" sz="1400" i="1" dirty="0" smtClean="0">
                <a:solidFill>
                  <a:srgbClr val="0000CC"/>
                </a:solidFill>
                <a:latin typeface="Lucida Handwriting" panose="03010101010101010101" pitchFamily="66" charset="0"/>
              </a:rPr>
              <a:t> de </a:t>
            </a:r>
            <a:r>
              <a:rPr lang="en-US" sz="1400" i="1" dirty="0" err="1" smtClean="0">
                <a:solidFill>
                  <a:srgbClr val="0000CC"/>
                </a:solidFill>
                <a:latin typeface="Lucida Handwriting" panose="03010101010101010101" pitchFamily="66" charset="0"/>
              </a:rPr>
              <a:t>los</a:t>
            </a:r>
            <a:r>
              <a:rPr lang="en-US" sz="1400" i="1" dirty="0" smtClean="0">
                <a:solidFill>
                  <a:srgbClr val="0000CC"/>
                </a:solidFill>
                <a:latin typeface="Lucida Handwriting" panose="03010101010101010101" pitchFamily="66" charset="0"/>
              </a:rPr>
              <a:t> hombres. (Dan 4:17)</a:t>
            </a:r>
            <a:endParaRPr lang="en-US" sz="1400" i="1" dirty="0">
              <a:solidFill>
                <a:srgbClr val="0000CC"/>
              </a:solidFill>
              <a:latin typeface="Lucida Handwriting" panose="03010101010101010101" pitchFamily="66" charset="0"/>
            </a:endParaRPr>
          </a:p>
        </p:txBody>
      </p:sp>
      <p:sp>
        <p:nvSpPr>
          <p:cNvPr id="17" name="TextBox 16"/>
          <p:cNvSpPr txBox="1"/>
          <p:nvPr/>
        </p:nvSpPr>
        <p:spPr>
          <a:xfrm>
            <a:off x="2778572" y="3399406"/>
            <a:ext cx="1709122"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Dios </a:t>
            </a:r>
            <a:r>
              <a:rPr lang="en-US" sz="1400" i="1" dirty="0" err="1" smtClean="0">
                <a:solidFill>
                  <a:srgbClr val="0000CC"/>
                </a:solidFill>
                <a:latin typeface="Lucida Handwriting" panose="03010101010101010101" pitchFamily="66" charset="0"/>
              </a:rPr>
              <a:t>es</a:t>
            </a:r>
            <a:r>
              <a:rPr lang="en-US" sz="1400" i="1" dirty="0" smtClean="0">
                <a:solidFill>
                  <a:srgbClr val="0000CC"/>
                </a:solidFill>
                <a:latin typeface="Lucida Handwriting" panose="03010101010101010101" pitchFamily="66" charset="0"/>
              </a:rPr>
              <a:t> mi </a:t>
            </a:r>
            <a:r>
              <a:rPr lang="en-US" sz="1400" i="1" dirty="0" err="1" smtClean="0">
                <a:solidFill>
                  <a:srgbClr val="0000CC"/>
                </a:solidFill>
                <a:latin typeface="Lucida Handwriting" panose="03010101010101010101" pitchFamily="66" charset="0"/>
              </a:rPr>
              <a:t>Juez</a:t>
            </a:r>
            <a:endParaRPr lang="en-US" sz="1400" i="1" dirty="0">
              <a:solidFill>
                <a:srgbClr val="0000CC"/>
              </a:solidFill>
              <a:latin typeface="Lucida Handwriting" panose="03010101010101010101" pitchFamily="66" charset="0"/>
            </a:endParaRPr>
          </a:p>
        </p:txBody>
      </p:sp>
      <p:sp>
        <p:nvSpPr>
          <p:cNvPr id="18" name="TextBox 17"/>
          <p:cNvSpPr txBox="1"/>
          <p:nvPr/>
        </p:nvSpPr>
        <p:spPr>
          <a:xfrm>
            <a:off x="750024" y="3845123"/>
            <a:ext cx="1749198" cy="307777"/>
          </a:xfrm>
          <a:prstGeom prst="rect">
            <a:avLst/>
          </a:prstGeom>
          <a:noFill/>
        </p:spPr>
        <p:txBody>
          <a:bodyPr wrap="none" rtlCol="0">
            <a:spAutoFit/>
          </a:bodyPr>
          <a:lstStyle/>
          <a:p>
            <a:pPr algn="ctr"/>
            <a:r>
              <a:rPr lang="es-ES" sz="1400" i="1" dirty="0" smtClean="0">
                <a:solidFill>
                  <a:srgbClr val="0000CC"/>
                </a:solidFill>
                <a:latin typeface="Lucida Handwriting" panose="03010101010101010101" pitchFamily="66" charset="0"/>
              </a:rPr>
              <a:t>Horno de fuego</a:t>
            </a:r>
            <a:endParaRPr lang="en-US" sz="1400" i="1" dirty="0">
              <a:solidFill>
                <a:srgbClr val="0000CC"/>
              </a:solidFill>
              <a:latin typeface="Lucida Handwriting" panose="03010101010101010101" pitchFamily="66" charset="0"/>
            </a:endParaRPr>
          </a:p>
        </p:txBody>
      </p:sp>
      <p:sp>
        <p:nvSpPr>
          <p:cNvPr id="19" name="TextBox 18"/>
          <p:cNvSpPr txBox="1"/>
          <p:nvPr/>
        </p:nvSpPr>
        <p:spPr>
          <a:xfrm>
            <a:off x="3352800" y="3835743"/>
            <a:ext cx="306494"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3</a:t>
            </a:r>
            <a:endParaRPr lang="en-US" sz="1400" i="1" dirty="0">
              <a:solidFill>
                <a:srgbClr val="0000CC"/>
              </a:solidFill>
              <a:latin typeface="Lucida Handwriting" panose="03010101010101010101" pitchFamily="66" charset="0"/>
            </a:endParaRPr>
          </a:p>
        </p:txBody>
      </p:sp>
      <p:sp>
        <p:nvSpPr>
          <p:cNvPr id="20" name="TextBox 19"/>
          <p:cNvSpPr txBox="1"/>
          <p:nvPr/>
        </p:nvSpPr>
        <p:spPr>
          <a:xfrm>
            <a:off x="304800" y="4041577"/>
            <a:ext cx="2356735"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Escritura</a:t>
            </a:r>
            <a:r>
              <a:rPr lang="en-US" sz="1400" i="1" dirty="0" smtClean="0">
                <a:solidFill>
                  <a:srgbClr val="0000CC"/>
                </a:solidFill>
                <a:latin typeface="Lucida Handwriting" panose="03010101010101010101" pitchFamily="66" charset="0"/>
              </a:rPr>
              <a:t> </a:t>
            </a:r>
            <a:r>
              <a:rPr lang="en-US" sz="1400" i="1" dirty="0" err="1" smtClean="0">
                <a:solidFill>
                  <a:srgbClr val="0000CC"/>
                </a:solidFill>
                <a:latin typeface="Lucida Handwriting" panose="03010101010101010101" pitchFamily="66" charset="0"/>
              </a:rPr>
              <a:t>en</a:t>
            </a:r>
            <a:r>
              <a:rPr lang="en-US" sz="1400" i="1" dirty="0" smtClean="0">
                <a:solidFill>
                  <a:srgbClr val="0000CC"/>
                </a:solidFill>
                <a:latin typeface="Lucida Handwriting" panose="03010101010101010101" pitchFamily="66" charset="0"/>
              </a:rPr>
              <a:t> la pared</a:t>
            </a:r>
            <a:endParaRPr lang="en-US" sz="1400" i="1" dirty="0">
              <a:solidFill>
                <a:srgbClr val="0000CC"/>
              </a:solidFill>
              <a:latin typeface="Lucida Handwriting" panose="03010101010101010101" pitchFamily="66" charset="0"/>
            </a:endParaRPr>
          </a:p>
        </p:txBody>
      </p:sp>
      <p:sp>
        <p:nvSpPr>
          <p:cNvPr id="21" name="TextBox 20"/>
          <p:cNvSpPr txBox="1"/>
          <p:nvPr/>
        </p:nvSpPr>
        <p:spPr>
          <a:xfrm>
            <a:off x="3352800" y="4041577"/>
            <a:ext cx="306494"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5</a:t>
            </a:r>
            <a:endParaRPr lang="en-US" sz="1400" i="1" dirty="0">
              <a:solidFill>
                <a:srgbClr val="0000CC"/>
              </a:solidFill>
              <a:latin typeface="Lucida Handwriting" panose="03010101010101010101" pitchFamily="66" charset="0"/>
            </a:endParaRPr>
          </a:p>
        </p:txBody>
      </p:sp>
      <p:sp>
        <p:nvSpPr>
          <p:cNvPr id="22" name="TextBox 21"/>
          <p:cNvSpPr txBox="1"/>
          <p:nvPr/>
        </p:nvSpPr>
        <p:spPr>
          <a:xfrm>
            <a:off x="696749" y="4255358"/>
            <a:ext cx="1806906"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El </a:t>
            </a:r>
            <a:r>
              <a:rPr lang="en-US" sz="1400" i="1" dirty="0" err="1" smtClean="0">
                <a:solidFill>
                  <a:srgbClr val="0000CC"/>
                </a:solidFill>
                <a:latin typeface="Lucida Handwriting" panose="03010101010101010101" pitchFamily="66" charset="0"/>
              </a:rPr>
              <a:t>foso</a:t>
            </a:r>
            <a:r>
              <a:rPr lang="en-US" sz="1400" i="1" dirty="0" smtClean="0">
                <a:solidFill>
                  <a:srgbClr val="0000CC"/>
                </a:solidFill>
                <a:latin typeface="Lucida Handwriting" panose="03010101010101010101" pitchFamily="66" charset="0"/>
              </a:rPr>
              <a:t> de </a:t>
            </a:r>
            <a:r>
              <a:rPr lang="en-US" sz="1400" i="1" dirty="0" err="1" smtClean="0">
                <a:solidFill>
                  <a:srgbClr val="0000CC"/>
                </a:solidFill>
                <a:latin typeface="Lucida Handwriting" panose="03010101010101010101" pitchFamily="66" charset="0"/>
              </a:rPr>
              <a:t>leones</a:t>
            </a:r>
            <a:endParaRPr lang="en-US" sz="1400" i="1" dirty="0">
              <a:solidFill>
                <a:srgbClr val="0000CC"/>
              </a:solidFill>
              <a:latin typeface="Lucida Handwriting" panose="03010101010101010101" pitchFamily="66" charset="0"/>
            </a:endParaRPr>
          </a:p>
        </p:txBody>
      </p:sp>
      <p:sp>
        <p:nvSpPr>
          <p:cNvPr id="23" name="TextBox 22"/>
          <p:cNvSpPr txBox="1"/>
          <p:nvPr/>
        </p:nvSpPr>
        <p:spPr>
          <a:xfrm>
            <a:off x="3363097" y="4251239"/>
            <a:ext cx="306494"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6</a:t>
            </a:r>
            <a:endParaRPr lang="en-US" sz="1400" i="1" dirty="0">
              <a:solidFill>
                <a:srgbClr val="0000CC"/>
              </a:solidFill>
              <a:latin typeface="Lucida Handwriting" panose="03010101010101010101" pitchFamily="66" charset="0"/>
            </a:endParaRPr>
          </a:p>
        </p:txBody>
      </p:sp>
      <p:sp>
        <p:nvSpPr>
          <p:cNvPr id="24" name="TextBox 23"/>
          <p:cNvSpPr txBox="1"/>
          <p:nvPr/>
        </p:nvSpPr>
        <p:spPr>
          <a:xfrm>
            <a:off x="726800" y="4674749"/>
            <a:ext cx="1082349"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Jeremías</a:t>
            </a:r>
            <a:endParaRPr lang="en-US" sz="1400" i="1" dirty="0">
              <a:solidFill>
                <a:srgbClr val="0000CC"/>
              </a:solidFill>
              <a:latin typeface="Lucida Handwriting" panose="03010101010101010101" pitchFamily="66" charset="0"/>
            </a:endParaRPr>
          </a:p>
        </p:txBody>
      </p:sp>
      <p:sp>
        <p:nvSpPr>
          <p:cNvPr id="25" name="TextBox 24"/>
          <p:cNvSpPr txBox="1"/>
          <p:nvPr/>
        </p:nvSpPr>
        <p:spPr>
          <a:xfrm>
            <a:off x="894488" y="4891507"/>
            <a:ext cx="801823"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Isaías</a:t>
            </a:r>
            <a:endParaRPr lang="en-US" sz="1400" i="1" dirty="0">
              <a:solidFill>
                <a:srgbClr val="0000CC"/>
              </a:solidFill>
              <a:latin typeface="Lucida Handwriting" panose="03010101010101010101" pitchFamily="66" charset="0"/>
            </a:endParaRPr>
          </a:p>
        </p:txBody>
      </p:sp>
      <p:sp>
        <p:nvSpPr>
          <p:cNvPr id="26" name="TextBox 25"/>
          <p:cNvSpPr txBox="1"/>
          <p:nvPr/>
        </p:nvSpPr>
        <p:spPr>
          <a:xfrm>
            <a:off x="867062" y="5094140"/>
            <a:ext cx="801823"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Isaías</a:t>
            </a:r>
            <a:endParaRPr lang="en-US" sz="1400" i="1" dirty="0">
              <a:solidFill>
                <a:srgbClr val="0000CC"/>
              </a:solidFill>
              <a:latin typeface="Lucida Handwriting" panose="03010101010101010101" pitchFamily="66" charset="0"/>
            </a:endParaRPr>
          </a:p>
        </p:txBody>
      </p:sp>
      <p:sp>
        <p:nvSpPr>
          <p:cNvPr id="27" name="TextBox 26"/>
          <p:cNvSpPr txBox="1"/>
          <p:nvPr/>
        </p:nvSpPr>
        <p:spPr>
          <a:xfrm>
            <a:off x="861453" y="5320782"/>
            <a:ext cx="813044"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Moisés</a:t>
            </a:r>
            <a:endParaRPr lang="en-US" sz="1400" i="1" dirty="0">
              <a:solidFill>
                <a:srgbClr val="0000CC"/>
              </a:solidFill>
              <a:latin typeface="Lucida Handwriting" panose="03010101010101010101" pitchFamily="66" charset="0"/>
            </a:endParaRPr>
          </a:p>
        </p:txBody>
      </p:sp>
      <p:sp>
        <p:nvSpPr>
          <p:cNvPr id="28" name="TextBox 27"/>
          <p:cNvSpPr txBox="1"/>
          <p:nvPr/>
        </p:nvSpPr>
        <p:spPr>
          <a:xfrm>
            <a:off x="5437445" y="1893310"/>
            <a:ext cx="558166"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Oro</a:t>
            </a:r>
            <a:endParaRPr lang="en-US" sz="1400" i="1" dirty="0">
              <a:solidFill>
                <a:srgbClr val="0000CC"/>
              </a:solidFill>
              <a:latin typeface="Lucida Handwriting" panose="03010101010101010101" pitchFamily="66" charset="0"/>
            </a:endParaRPr>
          </a:p>
        </p:txBody>
      </p:sp>
      <p:sp>
        <p:nvSpPr>
          <p:cNvPr id="29" name="TextBox 28"/>
          <p:cNvSpPr txBox="1"/>
          <p:nvPr/>
        </p:nvSpPr>
        <p:spPr>
          <a:xfrm>
            <a:off x="7111804" y="1908048"/>
            <a:ext cx="1221809"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Babilonia</a:t>
            </a:r>
            <a:endParaRPr lang="en-US" sz="1400" i="1" dirty="0">
              <a:solidFill>
                <a:srgbClr val="0000CC"/>
              </a:solidFill>
              <a:latin typeface="Lucida Handwriting" panose="03010101010101010101" pitchFamily="66" charset="0"/>
            </a:endParaRPr>
          </a:p>
        </p:txBody>
      </p:sp>
      <p:sp>
        <p:nvSpPr>
          <p:cNvPr id="30" name="TextBox 29"/>
          <p:cNvSpPr txBox="1"/>
          <p:nvPr/>
        </p:nvSpPr>
        <p:spPr>
          <a:xfrm>
            <a:off x="5391736" y="2201087"/>
            <a:ext cx="745718"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Plata</a:t>
            </a:r>
            <a:endParaRPr lang="en-US" sz="1400" i="1" dirty="0">
              <a:solidFill>
                <a:srgbClr val="0000CC"/>
              </a:solidFill>
              <a:latin typeface="Lucida Handwriting" panose="03010101010101010101" pitchFamily="66" charset="0"/>
            </a:endParaRPr>
          </a:p>
        </p:txBody>
      </p:sp>
      <p:sp>
        <p:nvSpPr>
          <p:cNvPr id="31" name="TextBox 30"/>
          <p:cNvSpPr txBox="1"/>
          <p:nvPr/>
        </p:nvSpPr>
        <p:spPr>
          <a:xfrm>
            <a:off x="7294270" y="2181099"/>
            <a:ext cx="1338829"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Medo-persa</a:t>
            </a:r>
            <a:endParaRPr lang="en-US" sz="1400" i="1" dirty="0">
              <a:solidFill>
                <a:srgbClr val="0000CC"/>
              </a:solidFill>
              <a:latin typeface="Lucida Handwriting" panose="03010101010101010101" pitchFamily="66" charset="0"/>
            </a:endParaRPr>
          </a:p>
        </p:txBody>
      </p:sp>
      <p:sp>
        <p:nvSpPr>
          <p:cNvPr id="32" name="TextBox 31"/>
          <p:cNvSpPr txBox="1"/>
          <p:nvPr/>
        </p:nvSpPr>
        <p:spPr>
          <a:xfrm>
            <a:off x="5387896" y="2475663"/>
            <a:ext cx="889988"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Bronce</a:t>
            </a:r>
            <a:endParaRPr lang="en-US" sz="1400" i="1" dirty="0">
              <a:solidFill>
                <a:srgbClr val="0000CC"/>
              </a:solidFill>
              <a:latin typeface="Lucida Handwriting" panose="03010101010101010101" pitchFamily="66" charset="0"/>
            </a:endParaRPr>
          </a:p>
        </p:txBody>
      </p:sp>
      <p:sp>
        <p:nvSpPr>
          <p:cNvPr id="33" name="TextBox 32"/>
          <p:cNvSpPr txBox="1"/>
          <p:nvPr/>
        </p:nvSpPr>
        <p:spPr>
          <a:xfrm>
            <a:off x="7151409" y="2475478"/>
            <a:ext cx="845104"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Griego</a:t>
            </a:r>
            <a:endParaRPr lang="en-US" sz="1400" i="1" dirty="0">
              <a:solidFill>
                <a:srgbClr val="0000CC"/>
              </a:solidFill>
              <a:latin typeface="Lucida Handwriting" panose="03010101010101010101" pitchFamily="66" charset="0"/>
            </a:endParaRPr>
          </a:p>
        </p:txBody>
      </p:sp>
      <p:sp>
        <p:nvSpPr>
          <p:cNvPr id="34" name="TextBox 33"/>
          <p:cNvSpPr txBox="1"/>
          <p:nvPr/>
        </p:nvSpPr>
        <p:spPr>
          <a:xfrm>
            <a:off x="5210119" y="2778393"/>
            <a:ext cx="1500732"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Hierro</a:t>
            </a:r>
            <a:r>
              <a:rPr lang="en-US" sz="1400" i="1" dirty="0" smtClean="0">
                <a:solidFill>
                  <a:srgbClr val="0000CC"/>
                </a:solidFill>
                <a:latin typeface="Lucida Handwriting" panose="03010101010101010101" pitchFamily="66" charset="0"/>
              </a:rPr>
              <a:t>/</a:t>
            </a:r>
            <a:r>
              <a:rPr lang="en-US" sz="1400" i="1" dirty="0" err="1" smtClean="0">
                <a:solidFill>
                  <a:srgbClr val="0000CC"/>
                </a:solidFill>
                <a:latin typeface="Lucida Handwriting" panose="03010101010101010101" pitchFamily="66" charset="0"/>
              </a:rPr>
              <a:t>barro</a:t>
            </a:r>
            <a:endParaRPr lang="en-US" sz="1400" i="1" dirty="0">
              <a:solidFill>
                <a:srgbClr val="0000CC"/>
              </a:solidFill>
              <a:latin typeface="Lucida Handwriting" panose="03010101010101010101" pitchFamily="66" charset="0"/>
            </a:endParaRPr>
          </a:p>
        </p:txBody>
      </p:sp>
      <p:sp>
        <p:nvSpPr>
          <p:cNvPr id="35" name="TextBox 34"/>
          <p:cNvSpPr txBox="1"/>
          <p:nvPr/>
        </p:nvSpPr>
        <p:spPr>
          <a:xfrm>
            <a:off x="7198365" y="2775812"/>
            <a:ext cx="1048685"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Romano</a:t>
            </a:r>
            <a:endParaRPr lang="en-US" sz="1400" i="1" dirty="0">
              <a:solidFill>
                <a:srgbClr val="0000CC"/>
              </a:solidFill>
              <a:latin typeface="Lucida Handwriting" panose="03010101010101010101" pitchFamily="66" charset="0"/>
            </a:endParaRPr>
          </a:p>
        </p:txBody>
      </p:sp>
    </p:spTree>
    <p:extLst>
      <p:ext uri="{BB962C8B-B14F-4D97-AF65-F5344CB8AC3E}">
        <p14:creationId xmlns:p14="http://schemas.microsoft.com/office/powerpoint/2010/main" val="249276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3"/>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34"/>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5926" y="1602053"/>
            <a:ext cx="7828474" cy="2627047"/>
          </a:xfrm>
        </p:spPr>
        <p:txBody>
          <a:bodyPr>
            <a:normAutofit/>
          </a:bodyPr>
          <a:lstStyle/>
          <a:p>
            <a:pPr rtl="0"/>
            <a:r>
              <a:rPr lang="en-US" sz="5400" b="1" dirty="0" smtClean="0">
                <a:solidFill>
                  <a:srgbClr val="0000CC"/>
                </a:solidFill>
              </a:rPr>
              <a:t>Daniel</a:t>
            </a:r>
            <a:br>
              <a:rPr lang="en-US" sz="5400" b="1" dirty="0" smtClean="0">
                <a:solidFill>
                  <a:srgbClr val="0000CC"/>
                </a:solidFill>
              </a:rPr>
            </a:br>
            <a:r>
              <a:rPr lang="en-US" sz="5400" b="1" dirty="0" err="1" smtClean="0">
                <a:solidFill>
                  <a:srgbClr val="0000CC"/>
                </a:solidFill>
              </a:rPr>
              <a:t>Prueba</a:t>
            </a:r>
            <a:r>
              <a:rPr lang="en-US" sz="5400" b="1" dirty="0" smtClean="0">
                <a:solidFill>
                  <a:srgbClr val="0000CC"/>
                </a:solidFill>
              </a:rPr>
              <a:t> </a:t>
            </a:r>
            <a:r>
              <a:rPr lang="en-US" sz="5400" b="1" dirty="0" smtClean="0">
                <a:solidFill>
                  <a:srgbClr val="0000CC"/>
                </a:solidFill>
              </a:rPr>
              <a:t>de repaso</a:t>
            </a:r>
            <a:br>
              <a:rPr lang="en-US" sz="5400" b="1" dirty="0" smtClean="0">
                <a:solidFill>
                  <a:srgbClr val="0000CC"/>
                </a:solidFill>
              </a:rPr>
            </a:br>
            <a:r>
              <a:rPr lang="en-US" sz="4000" dirty="0" smtClean="0">
                <a:solidFill>
                  <a:srgbClr val="0000CC"/>
                </a:solidFill>
              </a:rPr>
              <a:t>Lección 13</a:t>
            </a:r>
            <a:endParaRPr lang="en-US" sz="4000" b="1" dirty="0">
              <a:solidFill>
                <a:srgbClr val="0000CC"/>
              </a:solidFill>
            </a:endParaRPr>
          </a:p>
        </p:txBody>
      </p:sp>
      <p:sp>
        <p:nvSpPr>
          <p:cNvPr id="3" name="Subtitle 2"/>
          <p:cNvSpPr>
            <a:spLocks noGrp="1"/>
          </p:cNvSpPr>
          <p:nvPr>
            <p:ph type="subTitle" idx="1"/>
          </p:nvPr>
        </p:nvSpPr>
        <p:spPr>
          <a:xfrm>
            <a:off x="1371600" y="4457700"/>
            <a:ext cx="6400800" cy="838200"/>
          </a:xfrm>
        </p:spPr>
        <p:txBody>
          <a:bodyPr/>
          <a:lstStyle/>
          <a:p>
            <a:pPr rtl="0"/>
            <a:r>
              <a:rPr lang="en-US" dirty="0" smtClean="0"/>
              <a:t>2016</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26" y="2"/>
            <a:ext cx="9144000" cy="1190625"/>
          </a:xfrm>
          <a:prstGeom prst="rect">
            <a:avLst/>
          </a:prstGeom>
        </p:spPr>
      </p:pic>
    </p:spTree>
    <p:extLst>
      <p:ext uri="{BB962C8B-B14F-4D97-AF65-F5344CB8AC3E}">
        <p14:creationId xmlns:p14="http://schemas.microsoft.com/office/powerpoint/2010/main" val="362558472"/>
      </p:ext>
    </p:extLst>
  </p:cSld>
  <p:clrMapOvr>
    <a:masterClrMapping/>
  </p:clrMapOvr>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98227"/>
            <a:ext cx="8229600" cy="320873"/>
          </a:xfrm>
        </p:spPr>
        <p:txBody>
          <a:bodyPr>
            <a:noAutofit/>
          </a:bodyPr>
          <a:lstStyle/>
          <a:p>
            <a:pPr rtl="0"/>
            <a:r>
              <a:rPr lang="en-US" sz="3200" dirty="0" err="1" smtClean="0"/>
              <a:t>Prueba</a:t>
            </a:r>
            <a:r>
              <a:rPr lang="en-US" sz="3200" dirty="0" smtClean="0"/>
              <a:t> </a:t>
            </a:r>
            <a:r>
              <a:rPr lang="en-US" sz="3200" dirty="0" smtClean="0"/>
              <a:t>de repaso</a:t>
            </a:r>
            <a:endParaRPr lang="en-US" sz="3200" dirty="0"/>
          </a:p>
        </p:txBody>
      </p:sp>
      <p:sp>
        <p:nvSpPr>
          <p:cNvPr id="3" name="Content Placeholder 2"/>
          <p:cNvSpPr>
            <a:spLocks noGrp="1"/>
          </p:cNvSpPr>
          <p:nvPr>
            <p:ph idx="1"/>
          </p:nvPr>
        </p:nvSpPr>
        <p:spPr>
          <a:xfrm>
            <a:off x="381000" y="609600"/>
            <a:ext cx="8229600" cy="5143500"/>
          </a:xfrm>
        </p:spPr>
        <p:txBody>
          <a:bodyPr>
            <a:noAutofit/>
          </a:bodyPr>
          <a:lstStyle/>
          <a:p>
            <a:pPr marL="514350" lvl="0" indent="-514350" algn="l" rtl="0">
              <a:lnSpc>
                <a:spcPct val="140000"/>
              </a:lnSpc>
              <a:spcBef>
                <a:spcPts val="0"/>
              </a:spcBef>
              <a:buFont typeface="+mj-lt"/>
              <a:buAutoNum type="arabicPeriod"/>
            </a:pPr>
            <a:r>
              <a:rPr lang="en-US" sz="1800" dirty="0"/>
              <a:t>¿Qué significa "Daniel</a:t>
            </a:r>
            <a:r>
              <a:rPr lang="en-US" sz="1800" dirty="0" smtClean="0"/>
              <a:t>"?</a:t>
            </a:r>
            <a:endParaRPr lang="en-US" sz="1800" dirty="0"/>
          </a:p>
          <a:p>
            <a:pPr marL="514350" lvl="0" indent="-514350" algn="l" rtl="0">
              <a:lnSpc>
                <a:spcPct val="140000"/>
              </a:lnSpc>
              <a:spcBef>
                <a:spcPts val="0"/>
              </a:spcBef>
              <a:buFont typeface="+mj-lt"/>
              <a:buAutoNum type="arabicPeriod"/>
            </a:pPr>
            <a:r>
              <a:rPr lang="en-US" sz="1800" dirty="0"/>
              <a:t>¿Qué capítulos de Daniel están escritos en arameo?</a:t>
            </a:r>
          </a:p>
          <a:p>
            <a:pPr marL="514350" lvl="0" indent="-514350" algn="l" rtl="0">
              <a:lnSpc>
                <a:spcPct val="140000"/>
              </a:lnSpc>
              <a:spcBef>
                <a:spcPts val="0"/>
              </a:spcBef>
              <a:buFont typeface="+mj-lt"/>
              <a:buAutoNum type="arabicPeriod"/>
            </a:pPr>
            <a:r>
              <a:rPr lang="en-US" sz="1800" dirty="0"/>
              <a:t>Enumere dos profetas contemporáneos de Daniel.</a:t>
            </a:r>
          </a:p>
          <a:p>
            <a:pPr marL="514350" lvl="0" indent="-514350" algn="l" rtl="0">
              <a:lnSpc>
                <a:spcPct val="140000"/>
              </a:lnSpc>
              <a:spcBef>
                <a:spcPts val="0"/>
              </a:spcBef>
              <a:buFont typeface="+mj-lt"/>
              <a:buAutoNum type="arabicPeriod"/>
            </a:pPr>
            <a:r>
              <a:rPr lang="en-US" sz="1800" dirty="0"/>
              <a:t>Enumere las siguientes fechas clave</a:t>
            </a:r>
          </a:p>
          <a:p>
            <a:pPr marL="400050" lvl="1" indent="0" algn="l" rtl="0">
              <a:lnSpc>
                <a:spcPct val="140000"/>
              </a:lnSpc>
              <a:spcBef>
                <a:spcPts val="0"/>
              </a:spcBef>
              <a:buNone/>
            </a:pPr>
            <a:r>
              <a:rPr lang="en-US" sz="1600" dirty="0"/>
              <a:t>______</a:t>
            </a:r>
            <a:r>
              <a:rPr lang="en-US" sz="1600" dirty="0" smtClean="0"/>
              <a:t>a. </a:t>
            </a:r>
            <a:r>
              <a:rPr lang="en-US" sz="1600" dirty="0" smtClean="0"/>
              <a:t>1er </a:t>
            </a:r>
            <a:r>
              <a:rPr lang="en-US" sz="1600" dirty="0"/>
              <a:t>grupo de cautivos (y Daniel) </a:t>
            </a:r>
            <a:r>
              <a:rPr lang="en-US" sz="1600" dirty="0" err="1" smtClean="0"/>
              <a:t>llevado</a:t>
            </a:r>
            <a:r>
              <a:rPr lang="en-US" sz="1600" dirty="0" smtClean="0"/>
              <a:t> a </a:t>
            </a:r>
            <a:r>
              <a:rPr lang="en-US" sz="1600" dirty="0"/>
              <a:t>Babilonia</a:t>
            </a:r>
          </a:p>
          <a:p>
            <a:pPr marL="400050" lvl="1" indent="0" algn="l" rtl="0">
              <a:lnSpc>
                <a:spcPct val="140000"/>
              </a:lnSpc>
              <a:spcBef>
                <a:spcPts val="0"/>
              </a:spcBef>
              <a:buNone/>
            </a:pPr>
            <a:r>
              <a:rPr lang="en-US" sz="1600" dirty="0"/>
              <a:t>______ b</a:t>
            </a:r>
            <a:r>
              <a:rPr lang="en-US" sz="1600" dirty="0" smtClean="0"/>
              <a:t>. </a:t>
            </a:r>
            <a:r>
              <a:rPr lang="en-US" sz="1600" dirty="0" smtClean="0"/>
              <a:t>2do </a:t>
            </a:r>
            <a:r>
              <a:rPr lang="en-US" sz="1600" dirty="0" err="1" smtClean="0"/>
              <a:t>grupo</a:t>
            </a:r>
            <a:r>
              <a:rPr lang="en-US" sz="1600" dirty="0" smtClean="0"/>
              <a:t> </a:t>
            </a:r>
            <a:r>
              <a:rPr lang="en-US" sz="1600" dirty="0"/>
              <a:t>de cautivos (y Ezequiel) </a:t>
            </a:r>
            <a:r>
              <a:rPr lang="en-US" sz="1600" dirty="0" err="1" smtClean="0"/>
              <a:t>llevado</a:t>
            </a:r>
            <a:r>
              <a:rPr lang="en-US" sz="1600" dirty="0" smtClean="0"/>
              <a:t> </a:t>
            </a:r>
            <a:r>
              <a:rPr lang="en-US" sz="1600" dirty="0"/>
              <a:t>a Babilonia</a:t>
            </a:r>
          </a:p>
          <a:p>
            <a:pPr marL="400050" lvl="1" indent="0" algn="l" rtl="0">
              <a:lnSpc>
                <a:spcPct val="140000"/>
              </a:lnSpc>
              <a:spcBef>
                <a:spcPts val="0"/>
              </a:spcBef>
              <a:buNone/>
            </a:pPr>
            <a:r>
              <a:rPr lang="en-US" sz="1600" dirty="0"/>
              <a:t>______ C</a:t>
            </a:r>
            <a:r>
              <a:rPr lang="en-US" sz="1600" dirty="0" smtClean="0"/>
              <a:t>. </a:t>
            </a:r>
            <a:r>
              <a:rPr lang="en-US" sz="1600" dirty="0" smtClean="0"/>
              <a:t>Ca</a:t>
            </a:r>
            <a:r>
              <a:rPr lang="es-ES" sz="1600" dirty="0" err="1" smtClean="0"/>
              <a:t>ída</a:t>
            </a:r>
            <a:r>
              <a:rPr lang="es-ES" sz="1600" dirty="0" smtClean="0"/>
              <a:t> </a:t>
            </a:r>
            <a:r>
              <a:rPr lang="en-US" sz="1600" dirty="0" smtClean="0"/>
              <a:t>de </a:t>
            </a:r>
            <a:r>
              <a:rPr lang="en-US" sz="1600" dirty="0"/>
              <a:t>Jerusalén (</a:t>
            </a:r>
            <a:r>
              <a:rPr lang="en-US" sz="1600" dirty="0" smtClean="0"/>
              <a:t>3</a:t>
            </a:r>
            <a:r>
              <a:rPr lang="en-US" sz="1600" baseline="30000" dirty="0" smtClean="0"/>
              <a:t>er </a:t>
            </a:r>
            <a:r>
              <a:rPr lang="en-US" sz="1600" dirty="0" err="1" smtClean="0"/>
              <a:t>grup</a:t>
            </a:r>
            <a:r>
              <a:rPr lang="en-US" sz="1600" dirty="0" err="1" smtClean="0"/>
              <a:t>o</a:t>
            </a:r>
            <a:r>
              <a:rPr lang="en-US" sz="1600" dirty="0" smtClean="0"/>
              <a:t> </a:t>
            </a:r>
            <a:r>
              <a:rPr lang="en-US" sz="1600" dirty="0"/>
              <a:t>de </a:t>
            </a:r>
            <a:r>
              <a:rPr lang="en-US" sz="1600" dirty="0" err="1"/>
              <a:t>cautivos</a:t>
            </a:r>
            <a:r>
              <a:rPr lang="en-US" sz="1600" dirty="0"/>
              <a:t> </a:t>
            </a:r>
            <a:r>
              <a:rPr lang="en-US" sz="1600" dirty="0" err="1" smtClean="0"/>
              <a:t>llevado</a:t>
            </a:r>
            <a:r>
              <a:rPr lang="en-US" sz="1600" dirty="0" smtClean="0"/>
              <a:t>)</a:t>
            </a:r>
            <a:endParaRPr lang="en-US" sz="1600" dirty="0"/>
          </a:p>
          <a:p>
            <a:pPr marL="400050" lvl="1" indent="0" algn="l" rtl="0">
              <a:lnSpc>
                <a:spcPct val="140000"/>
              </a:lnSpc>
              <a:spcBef>
                <a:spcPts val="0"/>
              </a:spcBef>
              <a:buNone/>
            </a:pPr>
            <a:r>
              <a:rPr lang="en-US" sz="1600" dirty="0"/>
              <a:t>______ d</a:t>
            </a:r>
            <a:r>
              <a:rPr lang="en-US" sz="1600" dirty="0" smtClean="0"/>
              <a:t>. </a:t>
            </a:r>
            <a:r>
              <a:rPr lang="en-US" sz="1600" dirty="0" err="1" smtClean="0"/>
              <a:t>Caída</a:t>
            </a:r>
            <a:r>
              <a:rPr lang="en-US" sz="1600" dirty="0" smtClean="0"/>
              <a:t> de </a:t>
            </a:r>
            <a:r>
              <a:rPr lang="en-US" sz="1600" dirty="0"/>
              <a:t>Babilonia</a:t>
            </a:r>
          </a:p>
          <a:p>
            <a:pPr marL="400050" lvl="1" indent="0" algn="l" rtl="0">
              <a:lnSpc>
                <a:spcPct val="140000"/>
              </a:lnSpc>
              <a:spcBef>
                <a:spcPts val="0"/>
              </a:spcBef>
              <a:buNone/>
            </a:pPr>
            <a:r>
              <a:rPr lang="en-US" sz="1600" dirty="0"/>
              <a:t>______ </a:t>
            </a:r>
            <a:r>
              <a:rPr lang="en-US" sz="1600" dirty="0"/>
              <a:t>e</a:t>
            </a:r>
            <a:r>
              <a:rPr lang="en-US" sz="1600" dirty="0" smtClean="0"/>
              <a:t>. 1er </a:t>
            </a:r>
            <a:r>
              <a:rPr lang="en-US" sz="1600" dirty="0"/>
              <a:t>regreso de los exiliados a Jerusalén</a:t>
            </a:r>
          </a:p>
          <a:p>
            <a:pPr marL="514350" lvl="0" indent="-514350" algn="l" rtl="0">
              <a:lnSpc>
                <a:spcPct val="140000"/>
              </a:lnSpc>
              <a:spcBef>
                <a:spcPts val="0"/>
              </a:spcBef>
              <a:buAutoNum type="arabicPeriod" startAt="5"/>
            </a:pPr>
            <a:r>
              <a:rPr lang="en-US" sz="1800" dirty="0" err="1" smtClean="0"/>
              <a:t>Escrib</a:t>
            </a:r>
            <a:r>
              <a:rPr lang="en-US" sz="1800" dirty="0" err="1" smtClean="0"/>
              <a:t>a</a:t>
            </a:r>
            <a:r>
              <a:rPr lang="en-US" sz="1800" dirty="0" smtClean="0"/>
              <a:t> </a:t>
            </a:r>
            <a:r>
              <a:rPr lang="en-US" sz="1800" dirty="0" err="1" smtClean="0"/>
              <a:t>los</a:t>
            </a:r>
            <a:r>
              <a:rPr lang="en-US" sz="1800" dirty="0" smtClean="0"/>
              <a:t> </a:t>
            </a:r>
            <a:r>
              <a:rPr lang="en-US" sz="1800" dirty="0" err="1" smtClean="0"/>
              <a:t>nombres</a:t>
            </a:r>
            <a:r>
              <a:rPr lang="en-US" sz="1800" dirty="0" smtClean="0"/>
              <a:t> </a:t>
            </a:r>
            <a:r>
              <a:rPr lang="en-US" sz="1800" dirty="0" err="1" smtClean="0"/>
              <a:t>hebreos</a:t>
            </a:r>
            <a:r>
              <a:rPr lang="en-US" sz="1800" dirty="0" smtClean="0"/>
              <a:t> </a:t>
            </a:r>
            <a:r>
              <a:rPr lang="en-US" sz="1800" dirty="0" smtClean="0"/>
              <a:t>de </a:t>
            </a:r>
            <a:r>
              <a:rPr lang="en-US" sz="1800" dirty="0"/>
              <a:t>los tres de </a:t>
            </a:r>
            <a:r>
              <a:rPr lang="en-US" sz="1800" dirty="0" smtClean="0"/>
              <a:t>amigos de Daniel.</a:t>
            </a:r>
            <a:endParaRPr lang="en-US" sz="1800" dirty="0" smtClean="0"/>
          </a:p>
          <a:p>
            <a:pPr marL="514350" lvl="0" indent="-514350" algn="l" rtl="0">
              <a:lnSpc>
                <a:spcPct val="140000"/>
              </a:lnSpc>
              <a:spcBef>
                <a:spcPts val="0"/>
              </a:spcBef>
              <a:buAutoNum type="arabicPeriod" startAt="5"/>
            </a:pPr>
            <a:r>
              <a:rPr lang="en-US" sz="1800" dirty="0" err="1" smtClean="0"/>
              <a:t>Enumere</a:t>
            </a:r>
            <a:r>
              <a:rPr lang="en-US" sz="1800" dirty="0" smtClean="0"/>
              <a:t> </a:t>
            </a:r>
            <a:r>
              <a:rPr lang="en-US" sz="1800" dirty="0" err="1" smtClean="0"/>
              <a:t>los</a:t>
            </a:r>
            <a:r>
              <a:rPr lang="en-US" sz="1800" dirty="0" smtClean="0"/>
              <a:t> </a:t>
            </a:r>
            <a:r>
              <a:rPr lang="en-US" sz="1800" dirty="0"/>
              <a:t>4 reyes bajo los cuales sirvió Daniel, que se </a:t>
            </a:r>
            <a:r>
              <a:rPr lang="en-US" sz="1800" dirty="0" err="1" smtClean="0"/>
              <a:t>mencionan</a:t>
            </a:r>
            <a:r>
              <a:rPr lang="en-US" sz="1800" dirty="0" smtClean="0"/>
              <a:t> </a:t>
            </a:r>
            <a:r>
              <a:rPr lang="en-US" sz="1800" dirty="0" err="1"/>
              <a:t>en</a:t>
            </a:r>
            <a:r>
              <a:rPr lang="en-US" sz="1800" dirty="0"/>
              <a:t> </a:t>
            </a:r>
            <a:r>
              <a:rPr lang="en-US" sz="1800" dirty="0" smtClean="0"/>
              <a:t>el </a:t>
            </a:r>
            <a:r>
              <a:rPr lang="en-US" sz="1800" dirty="0" err="1" smtClean="0"/>
              <a:t>libro</a:t>
            </a:r>
            <a:r>
              <a:rPr lang="en-US" sz="1800" dirty="0" smtClean="0"/>
              <a:t>.</a:t>
            </a:r>
          </a:p>
          <a:p>
            <a:pPr marL="514350" lvl="0" indent="-514350" algn="l" rtl="0">
              <a:lnSpc>
                <a:spcPct val="140000"/>
              </a:lnSpc>
              <a:spcBef>
                <a:spcPts val="0"/>
              </a:spcBef>
              <a:buAutoNum type="arabicPeriod" startAt="5"/>
            </a:pPr>
            <a:r>
              <a:rPr lang="en-US" sz="1800" dirty="0" err="1" smtClean="0"/>
              <a:t>Enumere</a:t>
            </a:r>
            <a:r>
              <a:rPr lang="en-US" sz="1800" dirty="0" smtClean="0"/>
              <a:t> </a:t>
            </a:r>
            <a:r>
              <a:rPr lang="en-US" sz="1800" dirty="0" err="1" smtClean="0"/>
              <a:t>los</a:t>
            </a:r>
            <a:r>
              <a:rPr lang="en-US" sz="1800" dirty="0" smtClean="0"/>
              <a:t> </a:t>
            </a:r>
            <a:r>
              <a:rPr lang="en-US" sz="1800" dirty="0"/>
              <a:t>4 imperios representados en las </a:t>
            </a:r>
            <a:r>
              <a:rPr lang="en-US" sz="1800" dirty="0" err="1"/>
              <a:t>profecias</a:t>
            </a:r>
            <a:r>
              <a:rPr lang="en-US" sz="1800" dirty="0"/>
              <a:t> </a:t>
            </a:r>
            <a:r>
              <a:rPr lang="en-US" sz="1800" dirty="0" smtClean="0"/>
              <a:t>de Daniel</a:t>
            </a:r>
            <a:endParaRPr lang="en-US" sz="1800" dirty="0" smtClean="0"/>
          </a:p>
          <a:p>
            <a:pPr marL="514350" lvl="0" indent="-514350" algn="l" rtl="0">
              <a:lnSpc>
                <a:spcPct val="140000"/>
              </a:lnSpc>
              <a:spcBef>
                <a:spcPts val="0"/>
              </a:spcBef>
              <a:buAutoNum type="arabicPeriod" startAt="5"/>
            </a:pPr>
            <a:r>
              <a:rPr lang="en-US" sz="1800" dirty="0" smtClean="0"/>
              <a:t>¿</a:t>
            </a:r>
            <a:r>
              <a:rPr lang="en-US" sz="1800" dirty="0" err="1" smtClean="0"/>
              <a:t>Cuál</a:t>
            </a:r>
            <a:r>
              <a:rPr lang="en-US" sz="1800" dirty="0" smtClean="0"/>
              <a:t> </a:t>
            </a:r>
            <a:r>
              <a:rPr lang="en-US" sz="1800" dirty="0" err="1" smtClean="0"/>
              <a:t>es</a:t>
            </a:r>
            <a:r>
              <a:rPr lang="en-US" sz="1800" dirty="0" smtClean="0"/>
              <a:t> </a:t>
            </a:r>
            <a:r>
              <a:rPr lang="en-US" sz="1800" dirty="0"/>
              <a:t>el tema del libro de Daniel, con un versículo clave</a:t>
            </a:r>
            <a:r>
              <a:rPr lang="en-US" sz="1800" dirty="0" smtClean="0"/>
              <a:t>?</a:t>
            </a:r>
            <a:endParaRPr lang="en-US" sz="1800" dirty="0"/>
          </a:p>
        </p:txBody>
      </p:sp>
      <p:sp>
        <p:nvSpPr>
          <p:cNvPr id="4" name="TextBox 3"/>
          <p:cNvSpPr txBox="1"/>
          <p:nvPr/>
        </p:nvSpPr>
        <p:spPr>
          <a:xfrm>
            <a:off x="3585935" y="723900"/>
            <a:ext cx="1819729" cy="307777"/>
          </a:xfrm>
          <a:prstGeom prst="rect">
            <a:avLst/>
          </a:prstGeom>
          <a:noFill/>
        </p:spPr>
        <p:txBody>
          <a:bodyPr wrap="none" rtlCol="0">
            <a:spAutoFit/>
          </a:bodyPr>
          <a:lstStyle/>
          <a:p>
            <a:pPr algn="l" rtl="0"/>
            <a:r>
              <a:rPr lang="en-US" sz="1400" b="1" i="1" dirty="0" smtClean="0">
                <a:solidFill>
                  <a:srgbClr val="0000CC"/>
                </a:solidFill>
                <a:latin typeface="Lucida Handwriting" panose="03010101010101010101" pitchFamily="66" charset="0"/>
              </a:rPr>
              <a:t>Dios es mi juez</a:t>
            </a:r>
            <a:endParaRPr lang="en-US" sz="1400" b="1" i="1" dirty="0">
              <a:solidFill>
                <a:srgbClr val="0000CC"/>
              </a:solidFill>
              <a:latin typeface="Lucida Handwriting" panose="03010101010101010101" pitchFamily="66" charset="0"/>
            </a:endParaRPr>
          </a:p>
        </p:txBody>
      </p:sp>
      <p:sp>
        <p:nvSpPr>
          <p:cNvPr id="6" name="TextBox 5"/>
          <p:cNvSpPr txBox="1"/>
          <p:nvPr/>
        </p:nvSpPr>
        <p:spPr>
          <a:xfrm>
            <a:off x="5715000" y="1104900"/>
            <a:ext cx="1566454" cy="307777"/>
          </a:xfrm>
          <a:prstGeom prst="rect">
            <a:avLst/>
          </a:prstGeom>
          <a:noFill/>
        </p:spPr>
        <p:txBody>
          <a:bodyPr wrap="none" rtlCol="0">
            <a:spAutoFit/>
          </a:bodyPr>
          <a:lstStyle/>
          <a:p>
            <a:pPr algn="l" rtl="0"/>
            <a:r>
              <a:rPr lang="en-US" sz="1400" b="1" i="1" dirty="0" smtClean="0">
                <a:solidFill>
                  <a:srgbClr val="0000CC"/>
                </a:solidFill>
                <a:latin typeface="Lucida Handwriting" panose="03010101010101010101" pitchFamily="66" charset="0"/>
              </a:rPr>
              <a:t>2:4 al 7</a:t>
            </a:r>
            <a:endParaRPr lang="en-US" sz="1400" b="1" i="1" dirty="0">
              <a:solidFill>
                <a:srgbClr val="0000CC"/>
              </a:solidFill>
              <a:latin typeface="Lucida Handwriting" panose="03010101010101010101" pitchFamily="66" charset="0"/>
            </a:endParaRPr>
          </a:p>
        </p:txBody>
      </p:sp>
      <p:sp>
        <p:nvSpPr>
          <p:cNvPr id="7" name="TextBox 6"/>
          <p:cNvSpPr txBox="1"/>
          <p:nvPr/>
        </p:nvSpPr>
        <p:spPr>
          <a:xfrm>
            <a:off x="5791200" y="1531204"/>
            <a:ext cx="2404826" cy="523220"/>
          </a:xfrm>
          <a:prstGeom prst="rect">
            <a:avLst/>
          </a:prstGeom>
          <a:noFill/>
        </p:spPr>
        <p:txBody>
          <a:bodyPr wrap="none" rtlCol="0">
            <a:spAutoFit/>
          </a:bodyPr>
          <a:lstStyle/>
          <a:p>
            <a:pPr algn="l" rtl="0"/>
            <a:r>
              <a:rPr lang="en-US" sz="1400" b="1" i="1" dirty="0" smtClean="0">
                <a:solidFill>
                  <a:srgbClr val="0000CC"/>
                </a:solidFill>
                <a:latin typeface="Lucida Handwriting" panose="03010101010101010101" pitchFamily="66" charset="0"/>
              </a:rPr>
              <a:t>Jeremías (en Judea)</a:t>
            </a:r>
          </a:p>
          <a:p>
            <a:pPr algn="l" rtl="0"/>
            <a:r>
              <a:rPr lang="en-US" sz="1400" b="1" i="1" dirty="0" smtClean="0">
                <a:solidFill>
                  <a:srgbClr val="0000CC"/>
                </a:solidFill>
                <a:latin typeface="Lucida Handwriting" panose="03010101010101010101" pitchFamily="66" charset="0"/>
              </a:rPr>
              <a:t>Ezequiel (en Babilonia)</a:t>
            </a:r>
            <a:endParaRPr lang="en-US" sz="1400" b="1" i="1" dirty="0">
              <a:solidFill>
                <a:srgbClr val="0000CC"/>
              </a:solidFill>
              <a:latin typeface="Lucida Handwriting" panose="03010101010101010101" pitchFamily="66" charset="0"/>
            </a:endParaRPr>
          </a:p>
        </p:txBody>
      </p:sp>
      <p:sp>
        <p:nvSpPr>
          <p:cNvPr id="8" name="TextBox 7"/>
          <p:cNvSpPr txBox="1"/>
          <p:nvPr/>
        </p:nvSpPr>
        <p:spPr>
          <a:xfrm>
            <a:off x="914400" y="2247900"/>
            <a:ext cx="550151" cy="307777"/>
          </a:xfrm>
          <a:prstGeom prst="rect">
            <a:avLst/>
          </a:prstGeom>
          <a:noFill/>
        </p:spPr>
        <p:txBody>
          <a:bodyPr wrap="none" rtlCol="0">
            <a:spAutoFit/>
          </a:bodyPr>
          <a:lstStyle/>
          <a:p>
            <a:pPr algn="l" rtl="0"/>
            <a:r>
              <a:rPr lang="en-US" sz="1400" b="1" i="1" dirty="0" smtClean="0">
                <a:solidFill>
                  <a:srgbClr val="0000CC"/>
                </a:solidFill>
                <a:latin typeface="Lucida Handwriting" panose="03010101010101010101" pitchFamily="66" charset="0"/>
              </a:rPr>
              <a:t>605</a:t>
            </a:r>
            <a:endParaRPr lang="en-US" sz="1400" b="1" i="1" dirty="0">
              <a:solidFill>
                <a:srgbClr val="0000CC"/>
              </a:solidFill>
              <a:latin typeface="Lucida Handwriting" panose="03010101010101010101" pitchFamily="66" charset="0"/>
            </a:endParaRPr>
          </a:p>
        </p:txBody>
      </p:sp>
      <p:sp>
        <p:nvSpPr>
          <p:cNvPr id="9" name="TextBox 8"/>
          <p:cNvSpPr txBox="1"/>
          <p:nvPr/>
        </p:nvSpPr>
        <p:spPr>
          <a:xfrm>
            <a:off x="914399" y="2569831"/>
            <a:ext cx="550151" cy="307777"/>
          </a:xfrm>
          <a:prstGeom prst="rect">
            <a:avLst/>
          </a:prstGeom>
          <a:noFill/>
        </p:spPr>
        <p:txBody>
          <a:bodyPr wrap="none" rtlCol="0">
            <a:spAutoFit/>
          </a:bodyPr>
          <a:lstStyle/>
          <a:p>
            <a:pPr algn="l" rtl="0"/>
            <a:r>
              <a:rPr lang="en-US" sz="1400" b="1" i="1" dirty="0" smtClean="0">
                <a:solidFill>
                  <a:srgbClr val="0000CC"/>
                </a:solidFill>
                <a:latin typeface="Lucida Handwriting" panose="03010101010101010101" pitchFamily="66" charset="0"/>
              </a:rPr>
              <a:t>597</a:t>
            </a:r>
            <a:endParaRPr lang="en-US" sz="1400" b="1" i="1" dirty="0">
              <a:solidFill>
                <a:srgbClr val="0000CC"/>
              </a:solidFill>
              <a:latin typeface="Lucida Handwriting" panose="03010101010101010101" pitchFamily="66" charset="0"/>
            </a:endParaRPr>
          </a:p>
        </p:txBody>
      </p:sp>
      <p:sp>
        <p:nvSpPr>
          <p:cNvPr id="10" name="TextBox 9"/>
          <p:cNvSpPr txBox="1"/>
          <p:nvPr/>
        </p:nvSpPr>
        <p:spPr>
          <a:xfrm>
            <a:off x="897648" y="2924976"/>
            <a:ext cx="550151" cy="307777"/>
          </a:xfrm>
          <a:prstGeom prst="rect">
            <a:avLst/>
          </a:prstGeom>
          <a:noFill/>
        </p:spPr>
        <p:txBody>
          <a:bodyPr wrap="none" rtlCol="0">
            <a:spAutoFit/>
          </a:bodyPr>
          <a:lstStyle/>
          <a:p>
            <a:pPr algn="l" rtl="0"/>
            <a:r>
              <a:rPr lang="en-US" sz="1400" b="1" i="1" dirty="0" smtClean="0">
                <a:solidFill>
                  <a:srgbClr val="0000CC"/>
                </a:solidFill>
                <a:latin typeface="Lucida Handwriting" panose="03010101010101010101" pitchFamily="66" charset="0"/>
              </a:rPr>
              <a:t>586</a:t>
            </a:r>
            <a:endParaRPr lang="en-US" sz="1400" b="1" i="1" dirty="0">
              <a:solidFill>
                <a:srgbClr val="0000CC"/>
              </a:solidFill>
              <a:latin typeface="Lucida Handwriting" panose="03010101010101010101" pitchFamily="66" charset="0"/>
            </a:endParaRPr>
          </a:p>
        </p:txBody>
      </p:sp>
      <p:sp>
        <p:nvSpPr>
          <p:cNvPr id="11" name="TextBox 10"/>
          <p:cNvSpPr txBox="1"/>
          <p:nvPr/>
        </p:nvSpPr>
        <p:spPr>
          <a:xfrm>
            <a:off x="897648" y="3269364"/>
            <a:ext cx="550151" cy="307777"/>
          </a:xfrm>
          <a:prstGeom prst="rect">
            <a:avLst/>
          </a:prstGeom>
          <a:noFill/>
        </p:spPr>
        <p:txBody>
          <a:bodyPr wrap="none" rtlCol="0">
            <a:spAutoFit/>
          </a:bodyPr>
          <a:lstStyle/>
          <a:p>
            <a:pPr algn="l" rtl="0"/>
            <a:r>
              <a:rPr lang="en-US" sz="1400" b="1" i="1" dirty="0" smtClean="0">
                <a:solidFill>
                  <a:srgbClr val="0000CC"/>
                </a:solidFill>
                <a:latin typeface="Lucida Handwriting" panose="03010101010101010101" pitchFamily="66" charset="0"/>
              </a:rPr>
              <a:t>539</a:t>
            </a:r>
            <a:endParaRPr lang="en-US" sz="1400" b="1" i="1" dirty="0">
              <a:solidFill>
                <a:srgbClr val="0000CC"/>
              </a:solidFill>
              <a:latin typeface="Lucida Handwriting" panose="03010101010101010101" pitchFamily="66" charset="0"/>
            </a:endParaRPr>
          </a:p>
        </p:txBody>
      </p:sp>
      <p:sp>
        <p:nvSpPr>
          <p:cNvPr id="12" name="TextBox 11"/>
          <p:cNvSpPr txBox="1"/>
          <p:nvPr/>
        </p:nvSpPr>
        <p:spPr>
          <a:xfrm>
            <a:off x="897647" y="3613752"/>
            <a:ext cx="550151" cy="307777"/>
          </a:xfrm>
          <a:prstGeom prst="rect">
            <a:avLst/>
          </a:prstGeom>
          <a:noFill/>
        </p:spPr>
        <p:txBody>
          <a:bodyPr wrap="none" rtlCol="0">
            <a:spAutoFit/>
          </a:bodyPr>
          <a:lstStyle/>
          <a:p>
            <a:pPr algn="l" rtl="0"/>
            <a:r>
              <a:rPr lang="en-US" sz="1400" b="1" i="1" dirty="0" smtClean="0">
                <a:solidFill>
                  <a:srgbClr val="0000CC"/>
                </a:solidFill>
                <a:latin typeface="Lucida Handwriting" panose="03010101010101010101" pitchFamily="66" charset="0"/>
              </a:rPr>
              <a:t>538</a:t>
            </a:r>
            <a:endParaRPr lang="en-US" sz="1400" b="1" i="1" dirty="0">
              <a:solidFill>
                <a:srgbClr val="0000CC"/>
              </a:solidFill>
              <a:latin typeface="Lucida Handwriting" panose="03010101010101010101" pitchFamily="66" charset="0"/>
            </a:endParaRPr>
          </a:p>
        </p:txBody>
      </p:sp>
      <p:sp>
        <p:nvSpPr>
          <p:cNvPr id="13" name="TextBox 12"/>
          <p:cNvSpPr txBox="1"/>
          <p:nvPr/>
        </p:nvSpPr>
        <p:spPr>
          <a:xfrm>
            <a:off x="6408956" y="4160249"/>
            <a:ext cx="2735044" cy="307777"/>
          </a:xfrm>
          <a:prstGeom prst="rect">
            <a:avLst/>
          </a:prstGeom>
          <a:noFill/>
        </p:spPr>
        <p:txBody>
          <a:bodyPr wrap="none" rtlCol="0">
            <a:spAutoFit/>
          </a:bodyPr>
          <a:lstStyle/>
          <a:p>
            <a:pPr algn="l" rtl="0"/>
            <a:r>
              <a:rPr lang="en-US" sz="1400" b="1" i="1" dirty="0" err="1">
                <a:solidFill>
                  <a:srgbClr val="0000CC"/>
                </a:solidFill>
                <a:latin typeface="Lucida Handwriting" panose="03010101010101010101" pitchFamily="66" charset="0"/>
              </a:rPr>
              <a:t>A</a:t>
            </a:r>
            <a:r>
              <a:rPr lang="en-US" sz="1400" b="1" i="1" dirty="0" err="1" smtClean="0">
                <a:solidFill>
                  <a:srgbClr val="0000CC"/>
                </a:solidFill>
                <a:latin typeface="Lucida Handwriting" panose="03010101010101010101" pitchFamily="66" charset="0"/>
              </a:rPr>
              <a:t>nanías</a:t>
            </a:r>
            <a:r>
              <a:rPr lang="en-US" sz="1400" b="1" i="1" dirty="0" smtClean="0">
                <a:solidFill>
                  <a:srgbClr val="0000CC"/>
                </a:solidFill>
                <a:latin typeface="Lucida Handwriting" panose="03010101010101010101" pitchFamily="66" charset="0"/>
              </a:rPr>
              <a:t>, Misael, </a:t>
            </a:r>
            <a:r>
              <a:rPr lang="en-US" sz="1400" b="1" i="1" dirty="0" err="1" smtClean="0">
                <a:solidFill>
                  <a:srgbClr val="0000CC"/>
                </a:solidFill>
                <a:latin typeface="Lucida Handwriting" panose="03010101010101010101" pitchFamily="66" charset="0"/>
              </a:rPr>
              <a:t>Azarías</a:t>
            </a:r>
            <a:endParaRPr lang="en-US" sz="1400" b="1" i="1" dirty="0">
              <a:solidFill>
                <a:srgbClr val="0000CC"/>
              </a:solidFill>
              <a:latin typeface="Lucida Handwriting" panose="03010101010101010101" pitchFamily="66" charset="0"/>
            </a:endParaRPr>
          </a:p>
        </p:txBody>
      </p:sp>
      <p:sp>
        <p:nvSpPr>
          <p:cNvPr id="14" name="TextBox 13"/>
          <p:cNvSpPr txBox="1"/>
          <p:nvPr/>
        </p:nvSpPr>
        <p:spPr>
          <a:xfrm>
            <a:off x="535553" y="4563276"/>
            <a:ext cx="8307082" cy="307777"/>
          </a:xfrm>
          <a:prstGeom prst="rect">
            <a:avLst/>
          </a:prstGeom>
          <a:noFill/>
        </p:spPr>
        <p:txBody>
          <a:bodyPr wrap="none" rtlCol="0">
            <a:spAutoFit/>
          </a:bodyPr>
          <a:lstStyle/>
          <a:p>
            <a:pPr algn="l" rtl="0"/>
            <a:r>
              <a:rPr lang="en-US" sz="1400" b="1" i="1" dirty="0" smtClean="0">
                <a:solidFill>
                  <a:srgbClr val="0000CC"/>
                </a:solidFill>
                <a:latin typeface="Lucida Handwriting" panose="03010101010101010101" pitchFamily="66" charset="0"/>
              </a:rPr>
              <a:t>Nabucodonosor (</a:t>
            </a:r>
            <a:r>
              <a:rPr lang="en-US" sz="1400" b="1" i="1" dirty="0" err="1" smtClean="0">
                <a:solidFill>
                  <a:srgbClr val="0000CC"/>
                </a:solidFill>
                <a:latin typeface="Lucida Handwriting" panose="03010101010101010101" pitchFamily="66" charset="0"/>
              </a:rPr>
              <a:t>Babilonia</a:t>
            </a:r>
            <a:r>
              <a:rPr lang="en-US" sz="1400" b="1" i="1" dirty="0" smtClean="0">
                <a:solidFill>
                  <a:srgbClr val="0000CC"/>
                </a:solidFill>
                <a:latin typeface="Lucida Handwriting" panose="03010101010101010101" pitchFamily="66" charset="0"/>
              </a:rPr>
              <a:t>); </a:t>
            </a:r>
            <a:r>
              <a:rPr lang="en-US" sz="1400" b="1" i="1" dirty="0" err="1" smtClean="0">
                <a:solidFill>
                  <a:srgbClr val="0000CC"/>
                </a:solidFill>
                <a:latin typeface="Lucida Handwriting" panose="03010101010101010101" pitchFamily="66" charset="0"/>
              </a:rPr>
              <a:t>Beltsasar</a:t>
            </a:r>
            <a:r>
              <a:rPr lang="en-US" sz="1400" b="1" i="1" dirty="0" smtClean="0">
                <a:solidFill>
                  <a:srgbClr val="0000CC"/>
                </a:solidFill>
                <a:latin typeface="Lucida Handwriting" panose="03010101010101010101" pitchFamily="66" charset="0"/>
              </a:rPr>
              <a:t>(</a:t>
            </a:r>
            <a:r>
              <a:rPr lang="en-US" sz="1400" b="1" i="1" dirty="0" err="1" smtClean="0">
                <a:solidFill>
                  <a:srgbClr val="0000CC"/>
                </a:solidFill>
                <a:latin typeface="Lucida Handwriting" panose="03010101010101010101" pitchFamily="66" charset="0"/>
              </a:rPr>
              <a:t>Babilonia</a:t>
            </a:r>
            <a:r>
              <a:rPr lang="en-US" sz="1400" b="1" i="1" dirty="0" smtClean="0">
                <a:solidFill>
                  <a:srgbClr val="0000CC"/>
                </a:solidFill>
                <a:latin typeface="Lucida Handwriting" panose="03010101010101010101" pitchFamily="66" charset="0"/>
              </a:rPr>
              <a:t>), Darío (</a:t>
            </a:r>
            <a:r>
              <a:rPr lang="en-US" sz="1400" b="1" i="1" dirty="0" err="1" smtClean="0">
                <a:solidFill>
                  <a:srgbClr val="0000CC"/>
                </a:solidFill>
                <a:latin typeface="Lucida Handwriting" panose="03010101010101010101" pitchFamily="66" charset="0"/>
              </a:rPr>
              <a:t>Medo</a:t>
            </a:r>
            <a:r>
              <a:rPr lang="en-US" sz="1400" b="1" i="1" dirty="0" smtClean="0">
                <a:solidFill>
                  <a:srgbClr val="0000CC"/>
                </a:solidFill>
                <a:latin typeface="Lucida Handwriting" panose="03010101010101010101" pitchFamily="66" charset="0"/>
              </a:rPr>
              <a:t>) </a:t>
            </a:r>
            <a:r>
              <a:rPr lang="en-US" sz="1400" b="1" i="1" dirty="0" smtClean="0">
                <a:solidFill>
                  <a:srgbClr val="0000CC"/>
                </a:solidFill>
                <a:latin typeface="Lucida Handwriting" panose="03010101010101010101" pitchFamily="66" charset="0"/>
              </a:rPr>
              <a:t>Ciro (Persia)</a:t>
            </a:r>
            <a:endParaRPr lang="en-US" sz="1400" b="1" i="1" dirty="0">
              <a:solidFill>
                <a:srgbClr val="0000CC"/>
              </a:solidFill>
              <a:latin typeface="Lucida Handwriting" panose="03010101010101010101" pitchFamily="66" charset="0"/>
            </a:endParaRPr>
          </a:p>
        </p:txBody>
      </p:sp>
      <p:sp>
        <p:nvSpPr>
          <p:cNvPr id="15" name="TextBox 14"/>
          <p:cNvSpPr txBox="1"/>
          <p:nvPr/>
        </p:nvSpPr>
        <p:spPr>
          <a:xfrm>
            <a:off x="1096711" y="4907664"/>
            <a:ext cx="4450257" cy="307777"/>
          </a:xfrm>
          <a:prstGeom prst="rect">
            <a:avLst/>
          </a:prstGeom>
          <a:noFill/>
        </p:spPr>
        <p:txBody>
          <a:bodyPr wrap="none" rtlCol="0">
            <a:spAutoFit/>
          </a:bodyPr>
          <a:lstStyle/>
          <a:p>
            <a:pPr algn="l" rtl="0"/>
            <a:r>
              <a:rPr lang="en-US" sz="1400" b="1" i="1" dirty="0" err="1" smtClean="0">
                <a:solidFill>
                  <a:srgbClr val="0000CC"/>
                </a:solidFill>
                <a:latin typeface="Lucida Handwriting" panose="03010101010101010101" pitchFamily="66" charset="0"/>
              </a:rPr>
              <a:t>Babilónico</a:t>
            </a:r>
            <a:r>
              <a:rPr lang="en-US" sz="1400" b="1" i="1" dirty="0" smtClean="0">
                <a:solidFill>
                  <a:srgbClr val="0000CC"/>
                </a:solidFill>
                <a:latin typeface="Lucida Handwriting" panose="03010101010101010101" pitchFamily="66" charset="0"/>
              </a:rPr>
              <a:t>, </a:t>
            </a:r>
            <a:r>
              <a:rPr lang="en-US" sz="1400" b="1" i="1" dirty="0" err="1" smtClean="0">
                <a:solidFill>
                  <a:srgbClr val="0000CC"/>
                </a:solidFill>
                <a:latin typeface="Lucida Handwriting" panose="03010101010101010101" pitchFamily="66" charset="0"/>
              </a:rPr>
              <a:t>Medo-Persa</a:t>
            </a:r>
            <a:r>
              <a:rPr lang="en-US" sz="1400" b="1" i="1" dirty="0" smtClean="0">
                <a:solidFill>
                  <a:srgbClr val="0000CC"/>
                </a:solidFill>
                <a:latin typeface="Lucida Handwriting" panose="03010101010101010101" pitchFamily="66" charset="0"/>
              </a:rPr>
              <a:t>, Griego, Romano</a:t>
            </a:r>
            <a:endParaRPr lang="en-US" sz="1400" b="1" i="1" dirty="0">
              <a:solidFill>
                <a:srgbClr val="0000CC"/>
              </a:solidFill>
              <a:latin typeface="Lucida Handwriting" panose="03010101010101010101" pitchFamily="66" charset="0"/>
            </a:endParaRPr>
          </a:p>
        </p:txBody>
      </p:sp>
      <p:sp>
        <p:nvSpPr>
          <p:cNvPr id="16" name="TextBox 15"/>
          <p:cNvSpPr txBox="1"/>
          <p:nvPr/>
        </p:nvSpPr>
        <p:spPr>
          <a:xfrm>
            <a:off x="990600" y="5335005"/>
            <a:ext cx="6062878" cy="307777"/>
          </a:xfrm>
          <a:prstGeom prst="rect">
            <a:avLst/>
          </a:prstGeom>
          <a:noFill/>
        </p:spPr>
        <p:txBody>
          <a:bodyPr wrap="none" rtlCol="0">
            <a:spAutoFit/>
          </a:bodyPr>
          <a:lstStyle/>
          <a:p>
            <a:r>
              <a:rPr lang="en-US" sz="1400" b="1" i="1" dirty="0" smtClean="0">
                <a:solidFill>
                  <a:srgbClr val="0000CC"/>
                </a:solidFill>
                <a:latin typeface="Lucida Handwriting" panose="03010101010101010101" pitchFamily="66" charset="0"/>
              </a:rPr>
              <a:t>“</a:t>
            </a:r>
            <a:r>
              <a:rPr lang="es-ES" sz="1400" b="1" i="1" dirty="0" smtClean="0">
                <a:solidFill>
                  <a:srgbClr val="0000CC"/>
                </a:solidFill>
                <a:latin typeface="Lucida Handwriting" panose="03010101010101010101" pitchFamily="66" charset="0"/>
              </a:rPr>
              <a:t>E</a:t>
            </a:r>
            <a:r>
              <a:rPr lang="es-ES" sz="1400" b="1" i="1" dirty="0" smtClean="0">
                <a:solidFill>
                  <a:srgbClr val="0000CC"/>
                </a:solidFill>
                <a:latin typeface="Lucida Handwriting" panose="03010101010101010101" pitchFamily="66" charset="0"/>
              </a:rPr>
              <a:t>l </a:t>
            </a:r>
            <a:r>
              <a:rPr lang="es-ES" sz="1400" b="1" i="1" dirty="0">
                <a:solidFill>
                  <a:srgbClr val="0000CC"/>
                </a:solidFill>
                <a:latin typeface="Lucida Handwriting" panose="03010101010101010101" pitchFamily="66" charset="0"/>
              </a:rPr>
              <a:t>Altísimo domina sobre el reino de los </a:t>
            </a:r>
            <a:r>
              <a:rPr lang="es-ES" sz="1400" b="1" i="1" dirty="0" smtClean="0">
                <a:solidFill>
                  <a:srgbClr val="0000CC"/>
                </a:solidFill>
                <a:latin typeface="Lucida Handwriting" panose="03010101010101010101" pitchFamily="66" charset="0"/>
              </a:rPr>
              <a:t>hombres</a:t>
            </a:r>
            <a:r>
              <a:rPr lang="en-US" sz="1400" b="1" i="1" dirty="0" smtClean="0">
                <a:solidFill>
                  <a:srgbClr val="0000CC"/>
                </a:solidFill>
                <a:latin typeface="Lucida Handwriting" panose="03010101010101010101" pitchFamily="66" charset="0"/>
              </a:rPr>
              <a:t>” </a:t>
            </a:r>
            <a:r>
              <a:rPr lang="en-US" sz="1400" b="1" i="1" dirty="0" smtClean="0">
                <a:solidFill>
                  <a:srgbClr val="0000CC"/>
                </a:solidFill>
                <a:latin typeface="Lucida Handwriting" panose="03010101010101010101" pitchFamily="66" charset="0"/>
              </a:rPr>
              <a:t>(4:17)</a:t>
            </a:r>
            <a:endParaRPr lang="en-US" sz="1400" b="1" i="1" dirty="0">
              <a:solidFill>
                <a:srgbClr val="0000CC"/>
              </a:solidFill>
              <a:latin typeface="Lucida Handwriting" panose="03010101010101010101" pitchFamily="66" charset="0"/>
            </a:endParaRPr>
          </a:p>
        </p:txBody>
      </p:sp>
      <p:sp>
        <p:nvSpPr>
          <p:cNvPr id="17" name="Bevel 16">
            <a:hlinkClick r:id="" action="ppaction://noaction"/>
          </p:cNvPr>
          <p:cNvSpPr/>
          <p:nvPr/>
        </p:nvSpPr>
        <p:spPr>
          <a:xfrm>
            <a:off x="158783" y="2393519"/>
            <a:ext cx="457200" cy="381000"/>
          </a:xfrm>
          <a:prstGeom prst="bevel">
            <a:avLst/>
          </a:prstGeom>
          <a:solidFill>
            <a:schemeClr val="accent1">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46685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P spid="12" grpId="0"/>
      <p:bldP spid="13" grpId="0"/>
      <p:bldP spid="14" grpId="0"/>
      <p:bldP spid="15" grpId="0"/>
      <p:bldP spid="16" grpId="0"/>
    </p:bld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98227"/>
            <a:ext cx="8229600" cy="320873"/>
          </a:xfrm>
        </p:spPr>
        <p:txBody>
          <a:bodyPr>
            <a:noAutofit/>
          </a:bodyPr>
          <a:lstStyle/>
          <a:p>
            <a:r>
              <a:rPr lang="en-US" sz="3200" dirty="0" err="1"/>
              <a:t>Prueba</a:t>
            </a:r>
            <a:r>
              <a:rPr lang="en-US" sz="3200" dirty="0"/>
              <a:t> de </a:t>
            </a:r>
            <a:r>
              <a:rPr lang="en-US" sz="3200" dirty="0" err="1"/>
              <a:t>repaso</a:t>
            </a:r>
            <a:endParaRPr lang="en-US" sz="3200" dirty="0"/>
          </a:p>
        </p:txBody>
      </p:sp>
      <p:sp>
        <p:nvSpPr>
          <p:cNvPr id="3" name="Content Placeholder 2"/>
          <p:cNvSpPr>
            <a:spLocks noGrp="1"/>
          </p:cNvSpPr>
          <p:nvPr>
            <p:ph idx="1"/>
          </p:nvPr>
        </p:nvSpPr>
        <p:spPr>
          <a:xfrm>
            <a:off x="609600" y="780742"/>
            <a:ext cx="8229600" cy="4267200"/>
          </a:xfrm>
        </p:spPr>
        <p:txBody>
          <a:bodyPr>
            <a:noAutofit/>
          </a:bodyPr>
          <a:lstStyle/>
          <a:p>
            <a:pPr marL="0" lvl="0" indent="0" algn="l" rtl="0">
              <a:buNone/>
            </a:pPr>
            <a:r>
              <a:rPr lang="en-US" sz="1800" dirty="0" smtClean="0"/>
              <a:t>9. </a:t>
            </a:r>
            <a:r>
              <a:rPr lang="en-US" sz="1800" dirty="0" err="1" smtClean="0"/>
              <a:t>Relacione</a:t>
            </a:r>
            <a:r>
              <a:rPr lang="en-US" sz="1800" dirty="0" smtClean="0"/>
              <a:t> </a:t>
            </a:r>
            <a:r>
              <a:rPr lang="en-US" sz="1800" dirty="0" err="1" smtClean="0"/>
              <a:t>los</a:t>
            </a:r>
            <a:r>
              <a:rPr lang="en-US" sz="1800" dirty="0" smtClean="0"/>
              <a:t> </a:t>
            </a:r>
            <a:r>
              <a:rPr lang="en-US" sz="1800" dirty="0"/>
              <a:t>capitulos con su contenido</a:t>
            </a:r>
          </a:p>
          <a:p>
            <a:pPr marL="0" indent="0" algn="l" rtl="0">
              <a:buNone/>
            </a:pPr>
            <a:endParaRPr lang="en-US" sz="1800" u="sng" dirty="0" smtClean="0"/>
          </a:p>
          <a:p>
            <a:pPr marL="0" indent="0" algn="l" rtl="0">
              <a:buNone/>
            </a:pPr>
            <a:r>
              <a:rPr lang="en-US" sz="1800" u="sng" dirty="0" err="1" smtClean="0"/>
              <a:t>Capítulo</a:t>
            </a:r>
            <a:r>
              <a:rPr lang="en-US" sz="1800" dirty="0"/>
              <a:t> </a:t>
            </a:r>
            <a:r>
              <a:rPr lang="en-US" sz="1800" dirty="0" smtClean="0"/>
              <a:t>		</a:t>
            </a:r>
            <a:r>
              <a:rPr lang="en-US" sz="1800" u="sng" dirty="0" err="1" smtClean="0"/>
              <a:t>Contenido</a:t>
            </a:r>
            <a:endParaRPr lang="en-US" sz="1800" dirty="0"/>
          </a:p>
          <a:p>
            <a:pPr marL="0" indent="0" algn="l" rtl="0">
              <a:buNone/>
            </a:pPr>
            <a:r>
              <a:rPr lang="en-US" sz="1800" dirty="0"/>
              <a:t>______1 </a:t>
            </a:r>
            <a:r>
              <a:rPr lang="en-US" sz="1800" dirty="0" smtClean="0"/>
              <a:t>		a. 3 </a:t>
            </a:r>
            <a:r>
              <a:rPr lang="en-US" sz="1800" dirty="0" smtClean="0"/>
              <a:t>hombres </a:t>
            </a:r>
            <a:r>
              <a:rPr lang="en-US" sz="1800" dirty="0" err="1" smtClean="0"/>
              <a:t>sobreviven</a:t>
            </a:r>
            <a:r>
              <a:rPr lang="en-US" sz="1800" dirty="0" smtClean="0"/>
              <a:t> </a:t>
            </a:r>
            <a:r>
              <a:rPr lang="en-US" sz="1800" dirty="0" smtClean="0"/>
              <a:t>el </a:t>
            </a:r>
            <a:r>
              <a:rPr lang="en-US" sz="1800" dirty="0" err="1" smtClean="0"/>
              <a:t>horno</a:t>
            </a:r>
            <a:r>
              <a:rPr lang="en-US" sz="1800" dirty="0" smtClean="0"/>
              <a:t> de </a:t>
            </a:r>
            <a:r>
              <a:rPr lang="en-US" sz="1800" dirty="0" err="1" smtClean="0"/>
              <a:t>fuego</a:t>
            </a:r>
            <a:endParaRPr lang="en-US" sz="1800" dirty="0" smtClean="0"/>
          </a:p>
          <a:p>
            <a:pPr marL="0" indent="0" algn="l" rtl="0">
              <a:buNone/>
            </a:pPr>
            <a:r>
              <a:rPr lang="en-US" sz="1800" dirty="0" smtClean="0"/>
              <a:t>______</a:t>
            </a:r>
            <a:r>
              <a:rPr lang="en-US" sz="1800" dirty="0"/>
              <a:t>2 </a:t>
            </a:r>
            <a:r>
              <a:rPr lang="en-US" sz="1800" dirty="0" smtClean="0"/>
              <a:t>		b</a:t>
            </a:r>
            <a:r>
              <a:rPr lang="en-US" sz="1800" dirty="0"/>
              <a:t>. La visión final de Daniel del </a:t>
            </a:r>
            <a:r>
              <a:rPr lang="en-US" sz="1800" dirty="0" smtClean="0"/>
              <a:t>“fin </a:t>
            </a:r>
            <a:r>
              <a:rPr lang="en-US" sz="1800" dirty="0"/>
              <a:t>de </a:t>
            </a:r>
            <a:r>
              <a:rPr lang="en-US" sz="1800" dirty="0" err="1"/>
              <a:t>los</a:t>
            </a:r>
            <a:r>
              <a:rPr lang="en-US" sz="1800" dirty="0"/>
              <a:t> </a:t>
            </a:r>
            <a:r>
              <a:rPr lang="en-US" sz="1800" dirty="0" err="1" smtClean="0"/>
              <a:t>días</a:t>
            </a:r>
            <a:r>
              <a:rPr lang="en-US" sz="1800" dirty="0"/>
              <a:t>”</a:t>
            </a:r>
          </a:p>
          <a:p>
            <a:pPr marL="0" indent="0" algn="l" rtl="0">
              <a:buNone/>
            </a:pPr>
            <a:r>
              <a:rPr lang="en-US" sz="1800" dirty="0"/>
              <a:t>______3 </a:t>
            </a:r>
            <a:r>
              <a:rPr lang="en-US" sz="1800" dirty="0" smtClean="0"/>
              <a:t>		c</a:t>
            </a:r>
            <a:r>
              <a:rPr lang="en-US" sz="1800" dirty="0"/>
              <a:t>. La visión de Daniel del carnero y el macho cabrío</a:t>
            </a:r>
          </a:p>
          <a:p>
            <a:pPr marL="0" indent="0" algn="l" rtl="0">
              <a:buNone/>
            </a:pPr>
            <a:r>
              <a:rPr lang="en-US" sz="1800" dirty="0"/>
              <a:t>______</a:t>
            </a:r>
            <a:r>
              <a:rPr lang="en-US" sz="1800" dirty="0" smtClean="0"/>
              <a:t>4		d</a:t>
            </a:r>
            <a:r>
              <a:rPr lang="en-US" sz="1800" dirty="0"/>
              <a:t>. Daniel en el foso de los leones</a:t>
            </a:r>
          </a:p>
          <a:p>
            <a:pPr marL="0" indent="0" algn="l" rtl="0">
              <a:buNone/>
            </a:pPr>
            <a:r>
              <a:rPr lang="en-US" sz="1800" dirty="0"/>
              <a:t>______5 </a:t>
            </a:r>
            <a:r>
              <a:rPr lang="en-US" sz="1800" dirty="0" smtClean="0"/>
              <a:t>		e</a:t>
            </a:r>
            <a:r>
              <a:rPr lang="en-US" sz="1800" dirty="0"/>
              <a:t>. Daniel y sus amigos son seleccionados y probados</a:t>
            </a:r>
          </a:p>
          <a:p>
            <a:pPr marL="0" indent="0" algn="l" rtl="0">
              <a:buNone/>
            </a:pPr>
            <a:r>
              <a:rPr lang="en-US" sz="1800" dirty="0"/>
              <a:t>______6 </a:t>
            </a:r>
            <a:r>
              <a:rPr lang="en-US" sz="1800" dirty="0" smtClean="0"/>
              <a:t>		f</a:t>
            </a:r>
            <a:r>
              <a:rPr lang="en-US" sz="1800" dirty="0"/>
              <a:t>. La visión de Daniel de las 4 </a:t>
            </a:r>
            <a:r>
              <a:rPr lang="en-US" sz="1800" dirty="0" err="1" smtClean="0"/>
              <a:t>grandes</a:t>
            </a:r>
            <a:r>
              <a:rPr lang="en-US" sz="1800" dirty="0" smtClean="0"/>
              <a:t> </a:t>
            </a:r>
            <a:r>
              <a:rPr lang="en-US" sz="1800" dirty="0" err="1"/>
              <a:t>b</a:t>
            </a:r>
            <a:r>
              <a:rPr lang="en-US" sz="1800" dirty="0" err="1" smtClean="0"/>
              <a:t>estias</a:t>
            </a:r>
            <a:endParaRPr lang="en-US" sz="1800" dirty="0"/>
          </a:p>
          <a:p>
            <a:pPr marL="0" indent="0" algn="l" rtl="0">
              <a:buNone/>
            </a:pPr>
            <a:r>
              <a:rPr lang="en-US" sz="1800" dirty="0"/>
              <a:t>______7 </a:t>
            </a:r>
            <a:r>
              <a:rPr lang="en-US" sz="1800" dirty="0" smtClean="0"/>
              <a:t>		g</a:t>
            </a:r>
            <a:r>
              <a:rPr lang="en-US" sz="1800" dirty="0"/>
              <a:t>. El sueño de Nabucodonosor del </a:t>
            </a:r>
            <a:r>
              <a:rPr lang="en-US" sz="1800" dirty="0" smtClean="0"/>
              <a:t>hombre </a:t>
            </a:r>
            <a:r>
              <a:rPr lang="en-US" sz="1800" dirty="0" err="1"/>
              <a:t>m</a:t>
            </a:r>
            <a:r>
              <a:rPr lang="en-US" sz="1800" dirty="0" err="1" smtClean="0"/>
              <a:t>etálico</a:t>
            </a:r>
            <a:endParaRPr lang="en-US" sz="1800" dirty="0"/>
          </a:p>
          <a:p>
            <a:pPr marL="0" indent="0" algn="l" rtl="0">
              <a:buNone/>
            </a:pPr>
            <a:r>
              <a:rPr lang="en-US" sz="1800" dirty="0"/>
              <a:t>______</a:t>
            </a:r>
            <a:r>
              <a:rPr lang="en-US" sz="1800" dirty="0" smtClean="0"/>
              <a:t>8		h</a:t>
            </a:r>
            <a:r>
              <a:rPr lang="en-US" sz="1800" dirty="0"/>
              <a:t>. Hombre </a:t>
            </a:r>
            <a:r>
              <a:rPr lang="en-US" sz="1800" dirty="0" err="1" smtClean="0"/>
              <a:t>glorioso</a:t>
            </a:r>
            <a:r>
              <a:rPr lang="en-US" sz="1800" dirty="0" smtClean="0"/>
              <a:t> </a:t>
            </a:r>
            <a:r>
              <a:rPr lang="en-US" sz="1800" dirty="0" err="1"/>
              <a:t>habla</a:t>
            </a:r>
            <a:r>
              <a:rPr lang="en-US" sz="1800" dirty="0"/>
              <a:t> </a:t>
            </a:r>
            <a:r>
              <a:rPr lang="en-US" sz="1800" dirty="0" err="1" smtClean="0"/>
              <a:t>sobre</a:t>
            </a:r>
            <a:r>
              <a:rPr lang="en-US" sz="1800" dirty="0" smtClean="0"/>
              <a:t> </a:t>
            </a:r>
            <a:r>
              <a:rPr lang="en-US" sz="1800" dirty="0" err="1" smtClean="0"/>
              <a:t>los</a:t>
            </a:r>
            <a:r>
              <a:rPr lang="en-US" sz="1800" dirty="0" smtClean="0"/>
              <a:t> </a:t>
            </a:r>
            <a:r>
              <a:rPr lang="en-US" sz="1800" dirty="0" err="1" smtClean="0"/>
              <a:t>reyes</a:t>
            </a:r>
            <a:r>
              <a:rPr lang="en-US" sz="1800" dirty="0" smtClean="0"/>
              <a:t> </a:t>
            </a:r>
            <a:r>
              <a:rPr lang="en-US" sz="1800" dirty="0"/>
              <a:t>del </a:t>
            </a:r>
            <a:r>
              <a:rPr lang="en-US" sz="1800" dirty="0" err="1" smtClean="0"/>
              <a:t>norte</a:t>
            </a:r>
            <a:r>
              <a:rPr lang="en-US" sz="1800" dirty="0" smtClean="0"/>
              <a:t> </a:t>
            </a:r>
            <a:r>
              <a:rPr lang="en-US" sz="1800" dirty="0"/>
              <a:t>y del </a:t>
            </a:r>
            <a:r>
              <a:rPr lang="en-US" sz="1800" dirty="0" smtClean="0"/>
              <a:t>sur</a:t>
            </a:r>
            <a:endParaRPr lang="en-US" sz="1800" dirty="0"/>
          </a:p>
          <a:p>
            <a:pPr marL="0" indent="0" algn="l" rtl="0">
              <a:buNone/>
            </a:pPr>
            <a:r>
              <a:rPr lang="en-US" sz="1800" dirty="0"/>
              <a:t>______</a:t>
            </a:r>
            <a:r>
              <a:rPr lang="en-US" sz="1800" dirty="0" smtClean="0"/>
              <a:t>9		</a:t>
            </a:r>
            <a:r>
              <a:rPr lang="en-US" sz="1800" dirty="0" err="1" smtClean="0"/>
              <a:t>i</a:t>
            </a:r>
            <a:r>
              <a:rPr lang="en-US" sz="1800" dirty="0"/>
              <a:t>. La fiesta de Belsasar y la </a:t>
            </a:r>
            <a:r>
              <a:rPr lang="en-US" sz="1800" dirty="0" err="1" smtClean="0"/>
              <a:t>caída</a:t>
            </a:r>
            <a:r>
              <a:rPr lang="en-US" sz="1800" dirty="0" smtClean="0"/>
              <a:t> </a:t>
            </a:r>
            <a:r>
              <a:rPr lang="en-US" sz="1800" dirty="0"/>
              <a:t>de Babilonia</a:t>
            </a:r>
          </a:p>
          <a:p>
            <a:pPr marL="0" indent="0" algn="l" rtl="0">
              <a:buNone/>
            </a:pPr>
            <a:r>
              <a:rPr lang="en-US" sz="1800" dirty="0"/>
              <a:t>______10-11 </a:t>
            </a:r>
            <a:r>
              <a:rPr lang="en-US" sz="1800" dirty="0" smtClean="0"/>
              <a:t>	j</a:t>
            </a:r>
            <a:r>
              <a:rPr lang="en-US" sz="1800" dirty="0"/>
              <a:t>. La oración de Daniel y la visión de las “70 semanas”</a:t>
            </a:r>
          </a:p>
          <a:p>
            <a:pPr marL="0" indent="0" algn="l" rtl="0">
              <a:buNone/>
            </a:pPr>
            <a:r>
              <a:rPr lang="en-US" sz="1800" dirty="0"/>
              <a:t>______</a:t>
            </a:r>
            <a:r>
              <a:rPr lang="en-US" sz="1800" dirty="0" smtClean="0"/>
              <a:t>12	k</a:t>
            </a:r>
            <a:r>
              <a:rPr lang="en-US" sz="1800" dirty="0"/>
              <a:t>. Nabucodonosor humillado</a:t>
            </a:r>
          </a:p>
        </p:txBody>
      </p:sp>
      <p:sp>
        <p:nvSpPr>
          <p:cNvPr id="4" name="TextBox 3"/>
          <p:cNvSpPr txBox="1"/>
          <p:nvPr/>
        </p:nvSpPr>
        <p:spPr>
          <a:xfrm>
            <a:off x="887604" y="1790700"/>
            <a:ext cx="319318" cy="369332"/>
          </a:xfrm>
          <a:prstGeom prst="rect">
            <a:avLst/>
          </a:prstGeom>
          <a:noFill/>
        </p:spPr>
        <p:txBody>
          <a:bodyPr wrap="none" rtlCol="0">
            <a:spAutoFit/>
          </a:bodyPr>
          <a:lstStyle/>
          <a:p>
            <a:pPr algn="l" rtl="0"/>
            <a:r>
              <a:rPr lang="es-ES" b="1" i="1" dirty="0" smtClean="0">
                <a:solidFill>
                  <a:srgbClr val="0000CC"/>
                </a:solidFill>
                <a:latin typeface="Lucida Handwriting" panose="03010101010101010101" pitchFamily="66" charset="0"/>
              </a:rPr>
              <a:t>e</a:t>
            </a:r>
            <a:endParaRPr lang="en-US" b="1" i="1" dirty="0">
              <a:solidFill>
                <a:srgbClr val="0000CC"/>
              </a:solidFill>
              <a:latin typeface="Lucida Handwriting" panose="03010101010101010101" pitchFamily="66" charset="0"/>
            </a:endParaRPr>
          </a:p>
        </p:txBody>
      </p:sp>
      <p:sp>
        <p:nvSpPr>
          <p:cNvPr id="17" name="TextBox 16"/>
          <p:cNvSpPr txBox="1"/>
          <p:nvPr/>
        </p:nvSpPr>
        <p:spPr>
          <a:xfrm>
            <a:off x="894818" y="2098477"/>
            <a:ext cx="349776" cy="369332"/>
          </a:xfrm>
          <a:prstGeom prst="rect">
            <a:avLst/>
          </a:prstGeom>
          <a:noFill/>
        </p:spPr>
        <p:txBody>
          <a:bodyPr wrap="none" rtlCol="0">
            <a:spAutoFit/>
          </a:bodyPr>
          <a:lstStyle/>
          <a:p>
            <a:pPr algn="l" rtl="0"/>
            <a:r>
              <a:rPr lang="en-US" b="1" i="1" dirty="0" smtClean="0">
                <a:solidFill>
                  <a:srgbClr val="0000CC"/>
                </a:solidFill>
                <a:latin typeface="Lucida Handwriting" panose="03010101010101010101" pitchFamily="66" charset="0"/>
              </a:rPr>
              <a:t>g</a:t>
            </a:r>
            <a:endParaRPr lang="en-US" b="1" i="1" dirty="0">
              <a:solidFill>
                <a:srgbClr val="0000CC"/>
              </a:solidFill>
              <a:latin typeface="Lucida Handwriting" panose="03010101010101010101" pitchFamily="66" charset="0"/>
            </a:endParaRPr>
          </a:p>
        </p:txBody>
      </p:sp>
      <p:sp>
        <p:nvSpPr>
          <p:cNvPr id="18" name="TextBox 17"/>
          <p:cNvSpPr txBox="1"/>
          <p:nvPr/>
        </p:nvSpPr>
        <p:spPr>
          <a:xfrm>
            <a:off x="887604" y="2442354"/>
            <a:ext cx="367408" cy="369332"/>
          </a:xfrm>
          <a:prstGeom prst="rect">
            <a:avLst/>
          </a:prstGeom>
          <a:noFill/>
        </p:spPr>
        <p:txBody>
          <a:bodyPr wrap="none" rtlCol="0">
            <a:spAutoFit/>
          </a:bodyPr>
          <a:lstStyle/>
          <a:p>
            <a:pPr algn="l" rtl="0"/>
            <a:r>
              <a:rPr lang="en-US" b="1" i="1" dirty="0" smtClean="0">
                <a:solidFill>
                  <a:srgbClr val="0000CC"/>
                </a:solidFill>
                <a:latin typeface="Lucida Handwriting" panose="03010101010101010101" pitchFamily="66" charset="0"/>
              </a:rPr>
              <a:t>a</a:t>
            </a:r>
            <a:endParaRPr lang="en-US" b="1" i="1" dirty="0">
              <a:solidFill>
                <a:srgbClr val="0000CC"/>
              </a:solidFill>
              <a:latin typeface="Lucida Handwriting" panose="03010101010101010101" pitchFamily="66" charset="0"/>
            </a:endParaRPr>
          </a:p>
        </p:txBody>
      </p:sp>
      <p:sp>
        <p:nvSpPr>
          <p:cNvPr id="19" name="TextBox 18"/>
          <p:cNvSpPr txBox="1"/>
          <p:nvPr/>
        </p:nvSpPr>
        <p:spPr>
          <a:xfrm>
            <a:off x="877530" y="2780722"/>
            <a:ext cx="333746" cy="369332"/>
          </a:xfrm>
          <a:prstGeom prst="rect">
            <a:avLst/>
          </a:prstGeom>
          <a:noFill/>
        </p:spPr>
        <p:txBody>
          <a:bodyPr wrap="none" rtlCol="0">
            <a:spAutoFit/>
          </a:bodyPr>
          <a:lstStyle/>
          <a:p>
            <a:pPr algn="l" rtl="0"/>
            <a:r>
              <a:rPr lang="en-US" b="1" i="1" dirty="0">
                <a:solidFill>
                  <a:srgbClr val="0000CC"/>
                </a:solidFill>
                <a:latin typeface="Lucida Handwriting" panose="03010101010101010101" pitchFamily="66" charset="0"/>
              </a:rPr>
              <a:t>k</a:t>
            </a:r>
          </a:p>
        </p:txBody>
      </p:sp>
      <p:sp>
        <p:nvSpPr>
          <p:cNvPr id="20" name="TextBox 19"/>
          <p:cNvSpPr txBox="1"/>
          <p:nvPr/>
        </p:nvSpPr>
        <p:spPr>
          <a:xfrm>
            <a:off x="891958" y="3119090"/>
            <a:ext cx="250390" cy="369332"/>
          </a:xfrm>
          <a:prstGeom prst="rect">
            <a:avLst/>
          </a:prstGeom>
          <a:noFill/>
        </p:spPr>
        <p:txBody>
          <a:bodyPr wrap="none" rtlCol="0">
            <a:spAutoFit/>
          </a:bodyPr>
          <a:lstStyle/>
          <a:p>
            <a:pPr algn="l" rtl="0"/>
            <a:r>
              <a:rPr lang="en-US" b="1" i="1" dirty="0" smtClean="0">
                <a:solidFill>
                  <a:srgbClr val="0000CC"/>
                </a:solidFill>
                <a:latin typeface="Lucida Handwriting" panose="03010101010101010101" pitchFamily="66" charset="0"/>
              </a:rPr>
              <a:t>j</a:t>
            </a:r>
            <a:endParaRPr lang="en-US" b="1" i="1" dirty="0">
              <a:solidFill>
                <a:srgbClr val="0000CC"/>
              </a:solidFill>
              <a:latin typeface="Lucida Handwriting" panose="03010101010101010101" pitchFamily="66" charset="0"/>
            </a:endParaRPr>
          </a:p>
        </p:txBody>
      </p:sp>
      <p:sp>
        <p:nvSpPr>
          <p:cNvPr id="21" name="TextBox 20"/>
          <p:cNvSpPr txBox="1"/>
          <p:nvPr/>
        </p:nvSpPr>
        <p:spPr>
          <a:xfrm>
            <a:off x="877530" y="3437419"/>
            <a:ext cx="367408" cy="369332"/>
          </a:xfrm>
          <a:prstGeom prst="rect">
            <a:avLst/>
          </a:prstGeom>
          <a:noFill/>
        </p:spPr>
        <p:txBody>
          <a:bodyPr wrap="none" rtlCol="0">
            <a:spAutoFit/>
          </a:bodyPr>
          <a:lstStyle/>
          <a:p>
            <a:pPr algn="l" rtl="0"/>
            <a:r>
              <a:rPr lang="en-US" b="1" i="1" dirty="0">
                <a:solidFill>
                  <a:srgbClr val="0000CC"/>
                </a:solidFill>
                <a:latin typeface="Lucida Handwriting" panose="03010101010101010101" pitchFamily="66" charset="0"/>
              </a:rPr>
              <a:t>d</a:t>
            </a:r>
          </a:p>
        </p:txBody>
      </p:sp>
      <p:sp>
        <p:nvSpPr>
          <p:cNvPr id="22" name="TextBox 21"/>
          <p:cNvSpPr txBox="1"/>
          <p:nvPr/>
        </p:nvSpPr>
        <p:spPr>
          <a:xfrm>
            <a:off x="881884" y="3781807"/>
            <a:ext cx="268022" cy="369332"/>
          </a:xfrm>
          <a:prstGeom prst="rect">
            <a:avLst/>
          </a:prstGeom>
          <a:noFill/>
        </p:spPr>
        <p:txBody>
          <a:bodyPr wrap="none" rtlCol="0">
            <a:spAutoFit/>
          </a:bodyPr>
          <a:lstStyle/>
          <a:p>
            <a:pPr algn="l" rtl="0"/>
            <a:r>
              <a:rPr lang="es-ES" b="1" i="1" dirty="0">
                <a:solidFill>
                  <a:srgbClr val="0000CC"/>
                </a:solidFill>
                <a:latin typeface="Lucida Handwriting" panose="03010101010101010101" pitchFamily="66" charset="0"/>
              </a:rPr>
              <a:t>f</a:t>
            </a:r>
            <a:endParaRPr lang="en-US" b="1" i="1" dirty="0">
              <a:solidFill>
                <a:srgbClr val="0000CC"/>
              </a:solidFill>
              <a:latin typeface="Lucida Handwriting" panose="03010101010101010101" pitchFamily="66" charset="0"/>
            </a:endParaRPr>
          </a:p>
        </p:txBody>
      </p:sp>
      <p:sp>
        <p:nvSpPr>
          <p:cNvPr id="23" name="TextBox 22"/>
          <p:cNvSpPr txBox="1"/>
          <p:nvPr/>
        </p:nvSpPr>
        <p:spPr>
          <a:xfrm>
            <a:off x="877530" y="4100136"/>
            <a:ext cx="316112" cy="369332"/>
          </a:xfrm>
          <a:prstGeom prst="rect">
            <a:avLst/>
          </a:prstGeom>
          <a:noFill/>
        </p:spPr>
        <p:txBody>
          <a:bodyPr wrap="none" rtlCol="0">
            <a:spAutoFit/>
          </a:bodyPr>
          <a:lstStyle/>
          <a:p>
            <a:pPr algn="l" rtl="0"/>
            <a:r>
              <a:rPr lang="es-ES" b="1" i="1" dirty="0" smtClean="0">
                <a:solidFill>
                  <a:srgbClr val="0000CC"/>
                </a:solidFill>
                <a:latin typeface="Lucida Handwriting" panose="03010101010101010101" pitchFamily="66" charset="0"/>
              </a:rPr>
              <a:t>c</a:t>
            </a:r>
            <a:endParaRPr lang="en-US" b="1" i="1" dirty="0">
              <a:solidFill>
                <a:srgbClr val="0000CC"/>
              </a:solidFill>
              <a:latin typeface="Lucida Handwriting" panose="03010101010101010101" pitchFamily="66" charset="0"/>
            </a:endParaRPr>
          </a:p>
        </p:txBody>
      </p:sp>
      <p:sp>
        <p:nvSpPr>
          <p:cNvPr id="24" name="TextBox 23"/>
          <p:cNvSpPr txBox="1"/>
          <p:nvPr/>
        </p:nvSpPr>
        <p:spPr>
          <a:xfrm>
            <a:off x="914400" y="4444524"/>
            <a:ext cx="250390" cy="369332"/>
          </a:xfrm>
          <a:prstGeom prst="rect">
            <a:avLst/>
          </a:prstGeom>
          <a:noFill/>
        </p:spPr>
        <p:txBody>
          <a:bodyPr wrap="none" rtlCol="0">
            <a:spAutoFit/>
          </a:bodyPr>
          <a:lstStyle/>
          <a:p>
            <a:pPr algn="l" rtl="0"/>
            <a:r>
              <a:rPr lang="en-US" b="1" i="1" dirty="0" smtClean="0">
                <a:solidFill>
                  <a:srgbClr val="0000CC"/>
                </a:solidFill>
                <a:latin typeface="Lucida Handwriting" panose="03010101010101010101" pitchFamily="66" charset="0"/>
              </a:rPr>
              <a:t>j</a:t>
            </a:r>
            <a:endParaRPr lang="en-US" b="1" i="1" dirty="0">
              <a:solidFill>
                <a:srgbClr val="0000CC"/>
              </a:solidFill>
              <a:latin typeface="Lucida Handwriting" panose="03010101010101010101" pitchFamily="66" charset="0"/>
            </a:endParaRPr>
          </a:p>
        </p:txBody>
      </p:sp>
      <p:sp>
        <p:nvSpPr>
          <p:cNvPr id="25" name="TextBox 24"/>
          <p:cNvSpPr txBox="1"/>
          <p:nvPr/>
        </p:nvSpPr>
        <p:spPr>
          <a:xfrm>
            <a:off x="887604" y="4762853"/>
            <a:ext cx="357790" cy="369332"/>
          </a:xfrm>
          <a:prstGeom prst="rect">
            <a:avLst/>
          </a:prstGeom>
          <a:noFill/>
        </p:spPr>
        <p:txBody>
          <a:bodyPr wrap="none" rtlCol="0">
            <a:spAutoFit/>
          </a:bodyPr>
          <a:lstStyle/>
          <a:p>
            <a:pPr algn="l" rtl="0"/>
            <a:r>
              <a:rPr lang="en-US" b="1" i="1" dirty="0" smtClean="0">
                <a:solidFill>
                  <a:srgbClr val="0000CC"/>
                </a:solidFill>
                <a:latin typeface="Lucida Handwriting" panose="03010101010101010101" pitchFamily="66" charset="0"/>
              </a:rPr>
              <a:t>h</a:t>
            </a:r>
            <a:endParaRPr lang="en-US" b="1" i="1" dirty="0">
              <a:solidFill>
                <a:srgbClr val="0000CC"/>
              </a:solidFill>
              <a:latin typeface="Lucida Handwriting" panose="03010101010101010101" pitchFamily="66" charset="0"/>
            </a:endParaRPr>
          </a:p>
        </p:txBody>
      </p:sp>
      <p:sp>
        <p:nvSpPr>
          <p:cNvPr id="26" name="TextBox 25"/>
          <p:cNvSpPr txBox="1"/>
          <p:nvPr/>
        </p:nvSpPr>
        <p:spPr>
          <a:xfrm>
            <a:off x="894818" y="5086147"/>
            <a:ext cx="336952" cy="369332"/>
          </a:xfrm>
          <a:prstGeom prst="rect">
            <a:avLst/>
          </a:prstGeom>
          <a:noFill/>
        </p:spPr>
        <p:txBody>
          <a:bodyPr wrap="none" rtlCol="0">
            <a:spAutoFit/>
          </a:bodyPr>
          <a:lstStyle/>
          <a:p>
            <a:pPr algn="l" rtl="0"/>
            <a:r>
              <a:rPr lang="en-US" b="1" i="1" dirty="0" smtClean="0">
                <a:solidFill>
                  <a:srgbClr val="0000CC"/>
                </a:solidFill>
                <a:latin typeface="Lucida Handwriting" panose="03010101010101010101" pitchFamily="66" charset="0"/>
              </a:rPr>
              <a:t>b</a:t>
            </a:r>
            <a:endParaRPr lang="en-US" b="1" i="1" dirty="0">
              <a:solidFill>
                <a:srgbClr val="0000CC"/>
              </a:solidFill>
              <a:latin typeface="Lucida Handwriting" panose="03010101010101010101" pitchFamily="66" charset="0"/>
            </a:endParaRPr>
          </a:p>
        </p:txBody>
      </p:sp>
    </p:spTree>
    <p:extLst>
      <p:ext uri="{BB962C8B-B14F-4D97-AF65-F5344CB8AC3E}">
        <p14:creationId xmlns:p14="http://schemas.microsoft.com/office/powerpoint/2010/main" val="349590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P spid="19" grpId="0"/>
      <p:bldP spid="20" grpId="0"/>
      <p:bldP spid="21" grpId="0"/>
      <p:bldP spid="22" grpId="0"/>
      <p:bldP spid="23" grpId="0"/>
      <p:bldP spid="24" grpId="0"/>
      <p:bldP spid="25" grpId="0"/>
      <p:bldP spid="26" grpId="0"/>
    </p:bld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5567" y="71727"/>
            <a:ext cx="8229600" cy="320873"/>
          </a:xfrm>
        </p:spPr>
        <p:txBody>
          <a:bodyPr>
            <a:noAutofit/>
          </a:bodyPr>
          <a:lstStyle/>
          <a:p>
            <a:r>
              <a:rPr lang="en-US" sz="3200" dirty="0" err="1"/>
              <a:t>Prueba</a:t>
            </a:r>
            <a:r>
              <a:rPr lang="en-US" sz="3200" dirty="0"/>
              <a:t> de </a:t>
            </a:r>
            <a:r>
              <a:rPr lang="en-US" sz="3200" dirty="0" err="1"/>
              <a:t>repaso</a:t>
            </a:r>
            <a:endParaRPr lang="en-US" sz="3200" dirty="0"/>
          </a:p>
        </p:txBody>
      </p:sp>
      <p:sp>
        <p:nvSpPr>
          <p:cNvPr id="3" name="Content Placeholder 2"/>
          <p:cNvSpPr>
            <a:spLocks noGrp="1"/>
          </p:cNvSpPr>
          <p:nvPr>
            <p:ph idx="1"/>
          </p:nvPr>
        </p:nvSpPr>
        <p:spPr>
          <a:xfrm>
            <a:off x="457200" y="385809"/>
            <a:ext cx="8686800" cy="5143500"/>
          </a:xfrm>
        </p:spPr>
        <p:txBody>
          <a:bodyPr>
            <a:noAutofit/>
          </a:bodyPr>
          <a:lstStyle/>
          <a:p>
            <a:pPr lvl="0" algn="l" rtl="0">
              <a:spcBef>
                <a:spcPts val="0"/>
              </a:spcBef>
              <a:buFont typeface="+mj-lt"/>
              <a:buAutoNum type="arabicPeriod" startAt="10"/>
            </a:pPr>
            <a:r>
              <a:rPr lang="en-US" sz="1800" dirty="0"/>
              <a:t>Enumere las 3 visiones (con la referencia del capítulo) que abarcan la historia desde Daniel hasta el Mesías.</a:t>
            </a:r>
          </a:p>
          <a:p>
            <a:pPr lvl="0" algn="l" rtl="0">
              <a:spcBef>
                <a:spcPts val="0"/>
              </a:spcBef>
              <a:spcAft>
                <a:spcPts val="1200"/>
              </a:spcAft>
              <a:buFont typeface="+mj-lt"/>
              <a:buAutoNum type="arabicPeriod" startAt="10"/>
            </a:pPr>
            <a:r>
              <a:rPr lang="en-US" sz="1800" dirty="0" err="1" smtClean="0"/>
              <a:t>Enumere</a:t>
            </a:r>
            <a:r>
              <a:rPr lang="en-US" sz="1800" dirty="0" smtClean="0"/>
              <a:t> </a:t>
            </a:r>
            <a:r>
              <a:rPr lang="en-US" sz="1800" dirty="0" err="1" smtClean="0"/>
              <a:t>los</a:t>
            </a:r>
            <a:r>
              <a:rPr lang="en-US" sz="1800" dirty="0" smtClean="0"/>
              <a:t> </a:t>
            </a:r>
            <a:r>
              <a:rPr lang="en-US" sz="1800" dirty="0"/>
              <a:t>4 metales y reinos descritos en la visión de Nabucodonosor en el </a:t>
            </a:r>
            <a:r>
              <a:rPr lang="en-US" sz="1800" dirty="0" smtClean="0"/>
              <a:t>cap </a:t>
            </a:r>
            <a:r>
              <a:rPr lang="en-US" sz="1800" dirty="0"/>
              <a:t>2.</a:t>
            </a:r>
          </a:p>
          <a:p>
            <a:pPr lvl="0" algn="l" rtl="0">
              <a:spcBef>
                <a:spcPts val="0"/>
              </a:spcBef>
              <a:spcAft>
                <a:spcPts val="1200"/>
              </a:spcAft>
              <a:buFont typeface="+mj-lt"/>
              <a:buAutoNum type="arabicPeriod" startAt="10"/>
            </a:pPr>
            <a:r>
              <a:rPr lang="en-US" sz="1800" dirty="0"/>
              <a:t>¿Cuál fue el decreto de Nabucodonosor después de que los tres amigos sobrevivieron al horno de fuego?</a:t>
            </a:r>
          </a:p>
          <a:p>
            <a:pPr lvl="0" algn="l" rtl="0">
              <a:spcBef>
                <a:spcPts val="0"/>
              </a:spcBef>
              <a:spcAft>
                <a:spcPts val="1200"/>
              </a:spcAft>
              <a:buFont typeface="+mj-lt"/>
              <a:buAutoNum type="arabicPeriod" startAt="10"/>
            </a:pPr>
            <a:r>
              <a:rPr lang="en-US" sz="1800" dirty="0"/>
              <a:t>¿Cuál fue la visión de Nabucodonosor en el capítulo 4, y qué significaba?</a:t>
            </a:r>
          </a:p>
          <a:p>
            <a:pPr lvl="0" algn="l" rtl="0">
              <a:spcBef>
                <a:spcPts val="0"/>
              </a:spcBef>
              <a:spcAft>
                <a:spcPts val="1200"/>
              </a:spcAft>
              <a:buFont typeface="+mj-lt"/>
              <a:buAutoNum type="arabicPeriod" startAt="10"/>
            </a:pPr>
            <a:r>
              <a:rPr lang="en-US" sz="1800" dirty="0"/>
              <a:t>¿Cuál fue el período de tiempo representado </a:t>
            </a:r>
            <a:r>
              <a:rPr lang="en-US" sz="1800" dirty="0" err="1"/>
              <a:t>por</a:t>
            </a:r>
            <a:r>
              <a:rPr lang="en-US" sz="1800" dirty="0"/>
              <a:t> </a:t>
            </a:r>
            <a:r>
              <a:rPr lang="en-US" sz="1800" dirty="0" smtClean="0"/>
              <a:t>“</a:t>
            </a:r>
            <a:r>
              <a:rPr lang="en-US" sz="1800" dirty="0" err="1" smtClean="0"/>
              <a:t>siete</a:t>
            </a:r>
            <a:r>
              <a:rPr lang="en-US" sz="1800" dirty="0" smtClean="0"/>
              <a:t> </a:t>
            </a:r>
            <a:r>
              <a:rPr lang="en-US" sz="1800" dirty="0" err="1" smtClean="0"/>
              <a:t>tiempos</a:t>
            </a:r>
            <a:r>
              <a:rPr lang="en-US" sz="1800" dirty="0"/>
              <a:t>” en la visión de Nabucodonosor en el Capítulo 4?</a:t>
            </a:r>
          </a:p>
          <a:p>
            <a:pPr lvl="0" algn="l" rtl="0">
              <a:spcBef>
                <a:spcPts val="0"/>
              </a:spcBef>
              <a:spcAft>
                <a:spcPts val="1200"/>
              </a:spcAft>
              <a:buFont typeface="+mj-lt"/>
              <a:buAutoNum type="arabicPeriod" startAt="10"/>
            </a:pPr>
            <a:r>
              <a:rPr lang="en-US" sz="1800" dirty="0"/>
              <a:t>¿Cuál era el texto (en inglés) y el significado de la escritura en la </a:t>
            </a:r>
            <a:r>
              <a:rPr lang="en-US" sz="1800" dirty="0" smtClean="0"/>
              <a:t>pared?</a:t>
            </a:r>
            <a:endParaRPr lang="en-US" sz="1800" dirty="0"/>
          </a:p>
          <a:p>
            <a:pPr lvl="0" algn="l" rtl="0">
              <a:spcBef>
                <a:spcPts val="0"/>
              </a:spcBef>
              <a:buFont typeface="+mj-lt"/>
              <a:buAutoNum type="arabicPeriod" startAt="10"/>
            </a:pPr>
            <a:r>
              <a:rPr lang="en-US" sz="1800" dirty="0" smtClean="0"/>
              <a:t>¿</a:t>
            </a:r>
            <a:r>
              <a:rPr lang="en-US" sz="1800" dirty="0"/>
              <a:t>Cuál fue el decreto de Darío para el mundo después de que Daniel sobrevivió al foso de </a:t>
            </a:r>
            <a:r>
              <a:rPr lang="en-US" sz="1800" dirty="0" err="1"/>
              <a:t>los</a:t>
            </a:r>
            <a:r>
              <a:rPr lang="en-US" sz="1800" dirty="0"/>
              <a:t> </a:t>
            </a:r>
            <a:r>
              <a:rPr lang="en-US" sz="1800" dirty="0" err="1" smtClean="0"/>
              <a:t>leones</a:t>
            </a:r>
            <a:r>
              <a:rPr lang="en-US" sz="1800" dirty="0" smtClean="0"/>
              <a:t>?</a:t>
            </a:r>
          </a:p>
          <a:p>
            <a:pPr lvl="0" algn="l" rtl="0">
              <a:spcBef>
                <a:spcPts val="0"/>
              </a:spcBef>
              <a:spcAft>
                <a:spcPts val="1200"/>
              </a:spcAft>
              <a:buFont typeface="+mj-lt"/>
              <a:buAutoNum type="arabicPeriod" startAt="10"/>
            </a:pPr>
            <a:r>
              <a:rPr lang="en-US" sz="1800" dirty="0" err="1" smtClean="0"/>
              <a:t>Enumere</a:t>
            </a:r>
            <a:r>
              <a:rPr lang="en-US" sz="1800" dirty="0" smtClean="0"/>
              <a:t> </a:t>
            </a:r>
            <a:r>
              <a:rPr lang="en-US" sz="1800" dirty="0"/>
              <a:t>las 4 bestias en el capítulo 7 y lo que representa cada una.</a:t>
            </a:r>
          </a:p>
          <a:p>
            <a:pPr lvl="0" algn="l" rtl="0">
              <a:spcBef>
                <a:spcPts val="0"/>
              </a:spcBef>
              <a:spcAft>
                <a:spcPts val="1200"/>
              </a:spcAft>
              <a:buFont typeface="+mj-lt"/>
              <a:buAutoNum type="arabicPeriod" startAt="10"/>
            </a:pPr>
            <a:r>
              <a:rPr lang="en-US" sz="1800" dirty="0"/>
              <a:t>¿Cuál fue la actividad del 'cuerno pequeño' en el capítulo 7? ¿De qué bestia vino?</a:t>
            </a:r>
          </a:p>
          <a:p>
            <a:pPr algn="l" rtl="0">
              <a:spcBef>
                <a:spcPts val="0"/>
              </a:spcBef>
              <a:spcAft>
                <a:spcPts val="1200"/>
              </a:spcAft>
              <a:buFont typeface="+mj-lt"/>
              <a:buAutoNum type="arabicPeriod" startAt="10"/>
            </a:pPr>
            <a:r>
              <a:rPr lang="en-US" sz="1800" dirty="0"/>
              <a:t>¿Qué actividad en el cielo se describe en el capítulo 7 y su significado?</a:t>
            </a:r>
          </a:p>
        </p:txBody>
      </p:sp>
      <p:sp>
        <p:nvSpPr>
          <p:cNvPr id="4" name="TextBox 3"/>
          <p:cNvSpPr txBox="1"/>
          <p:nvPr/>
        </p:nvSpPr>
        <p:spPr>
          <a:xfrm>
            <a:off x="3002968" y="689679"/>
            <a:ext cx="6224781" cy="307777"/>
          </a:xfrm>
          <a:prstGeom prst="rect">
            <a:avLst/>
          </a:prstGeom>
          <a:noFill/>
        </p:spPr>
        <p:txBody>
          <a:bodyPr wrap="none" rtlCol="0">
            <a:spAutoFit/>
          </a:bodyPr>
          <a:lstStyle/>
          <a:p>
            <a:pPr algn="l" rtl="0"/>
            <a:r>
              <a:rPr lang="en-US" sz="1400" b="1" i="1" dirty="0" smtClean="0">
                <a:solidFill>
                  <a:srgbClr val="0000CC"/>
                </a:solidFill>
                <a:latin typeface="Lucida Handwriting" panose="03010101010101010101" pitchFamily="66" charset="0"/>
              </a:rPr>
              <a:t>Hombre </a:t>
            </a:r>
            <a:r>
              <a:rPr lang="en-US" sz="1400" b="1" i="1" dirty="0" err="1" smtClean="0">
                <a:solidFill>
                  <a:srgbClr val="0000CC"/>
                </a:solidFill>
                <a:latin typeface="Lucida Handwriting" panose="03010101010101010101" pitchFamily="66" charset="0"/>
              </a:rPr>
              <a:t>me</a:t>
            </a:r>
            <a:r>
              <a:rPr lang="en-US" sz="1400" b="1" i="1" dirty="0" err="1" smtClean="0">
                <a:solidFill>
                  <a:srgbClr val="0000CC"/>
                </a:solidFill>
                <a:latin typeface="Lucida Handwriting" panose="03010101010101010101" pitchFamily="66" charset="0"/>
              </a:rPr>
              <a:t>tálico</a:t>
            </a:r>
            <a:r>
              <a:rPr lang="en-US" sz="1400" b="1" i="1" dirty="0" smtClean="0">
                <a:solidFill>
                  <a:srgbClr val="0000CC"/>
                </a:solidFill>
                <a:latin typeface="Lucida Handwriting" panose="03010101010101010101" pitchFamily="66" charset="0"/>
              </a:rPr>
              <a:t> </a:t>
            </a:r>
            <a:r>
              <a:rPr lang="en-US" sz="1400" b="1" i="1" dirty="0" smtClean="0">
                <a:solidFill>
                  <a:srgbClr val="0000CC"/>
                </a:solidFill>
                <a:latin typeface="Lucida Handwriting" panose="03010101010101010101" pitchFamily="66" charset="0"/>
              </a:rPr>
              <a:t>(2); cuatro bestias (7); Setenta 'sietes' (9)</a:t>
            </a:r>
            <a:endParaRPr lang="en-US" sz="1400" b="1" i="1" dirty="0">
              <a:solidFill>
                <a:srgbClr val="0000CC"/>
              </a:solidFill>
              <a:latin typeface="Lucida Handwriting" panose="03010101010101010101" pitchFamily="66" charset="0"/>
            </a:endParaRPr>
          </a:p>
        </p:txBody>
      </p:sp>
      <p:sp>
        <p:nvSpPr>
          <p:cNvPr id="17" name="TextBox 16"/>
          <p:cNvSpPr txBox="1"/>
          <p:nvPr/>
        </p:nvSpPr>
        <p:spPr>
          <a:xfrm>
            <a:off x="762362" y="1191013"/>
            <a:ext cx="8496237" cy="307777"/>
          </a:xfrm>
          <a:prstGeom prst="rect">
            <a:avLst/>
          </a:prstGeom>
          <a:noFill/>
        </p:spPr>
        <p:txBody>
          <a:bodyPr wrap="none" rtlCol="0">
            <a:spAutoFit/>
          </a:bodyPr>
          <a:lstStyle/>
          <a:p>
            <a:pPr algn="l" rtl="0"/>
            <a:r>
              <a:rPr lang="en-US" sz="1400" b="1" i="1" dirty="0" smtClean="0">
                <a:solidFill>
                  <a:srgbClr val="0000CC"/>
                </a:solidFill>
                <a:latin typeface="Lucida Handwriting" panose="03010101010101010101" pitchFamily="66" charset="0"/>
              </a:rPr>
              <a:t>oro (babilónico); </a:t>
            </a:r>
            <a:r>
              <a:rPr lang="en-US" sz="1400" b="1" i="1" dirty="0" err="1" smtClean="0">
                <a:solidFill>
                  <a:srgbClr val="0000CC"/>
                </a:solidFill>
                <a:latin typeface="Lucida Handwriting" panose="03010101010101010101" pitchFamily="66" charset="0"/>
              </a:rPr>
              <a:t>pl</a:t>
            </a:r>
            <a:r>
              <a:rPr lang="en-US" sz="1400" b="1" i="1" dirty="0" err="1" smtClean="0">
                <a:solidFill>
                  <a:srgbClr val="0000CC"/>
                </a:solidFill>
                <a:latin typeface="Lucida Handwriting" panose="03010101010101010101" pitchFamily="66" charset="0"/>
              </a:rPr>
              <a:t>ata</a:t>
            </a:r>
            <a:r>
              <a:rPr lang="en-US" sz="1400" b="1" i="1" dirty="0" smtClean="0">
                <a:solidFill>
                  <a:srgbClr val="0000CC"/>
                </a:solidFill>
                <a:latin typeface="Lucida Handwriting" panose="03010101010101010101" pitchFamily="66" charset="0"/>
              </a:rPr>
              <a:t> (</a:t>
            </a:r>
            <a:r>
              <a:rPr lang="en-US" sz="1400" b="1" i="1" dirty="0" err="1" smtClean="0">
                <a:solidFill>
                  <a:srgbClr val="0000CC"/>
                </a:solidFill>
                <a:latin typeface="Lucida Handwriting" panose="03010101010101010101" pitchFamily="66" charset="0"/>
              </a:rPr>
              <a:t>medo-persa</a:t>
            </a:r>
            <a:r>
              <a:rPr lang="en-US" sz="1400" b="1" i="1" dirty="0" smtClean="0">
                <a:solidFill>
                  <a:srgbClr val="0000CC"/>
                </a:solidFill>
                <a:latin typeface="Lucida Handwriting" panose="03010101010101010101" pitchFamily="66" charset="0"/>
              </a:rPr>
              <a:t>); </a:t>
            </a:r>
            <a:r>
              <a:rPr lang="en-US" sz="1400" b="1" i="1" dirty="0" err="1" smtClean="0">
                <a:solidFill>
                  <a:srgbClr val="0000CC"/>
                </a:solidFill>
                <a:latin typeface="Lucida Handwriting" panose="03010101010101010101" pitchFamily="66" charset="0"/>
              </a:rPr>
              <a:t>bronce</a:t>
            </a:r>
            <a:r>
              <a:rPr lang="en-US" sz="1400" b="1" i="1" dirty="0" smtClean="0">
                <a:solidFill>
                  <a:srgbClr val="0000CC"/>
                </a:solidFill>
                <a:latin typeface="Lucida Handwriting" panose="03010101010101010101" pitchFamily="66" charset="0"/>
              </a:rPr>
              <a:t> </a:t>
            </a:r>
            <a:r>
              <a:rPr lang="en-US" sz="1400" b="1" i="1" dirty="0" smtClean="0">
                <a:solidFill>
                  <a:srgbClr val="0000CC"/>
                </a:solidFill>
                <a:latin typeface="Lucida Handwriting" panose="03010101010101010101" pitchFamily="66" charset="0"/>
              </a:rPr>
              <a:t>(griego); </a:t>
            </a:r>
            <a:r>
              <a:rPr lang="en-US" sz="1400" b="1" i="1" dirty="0" err="1" smtClean="0">
                <a:solidFill>
                  <a:srgbClr val="0000CC"/>
                </a:solidFill>
                <a:latin typeface="Lucida Handwriting" panose="03010101010101010101" pitchFamily="66" charset="0"/>
              </a:rPr>
              <a:t>hierro</a:t>
            </a:r>
            <a:r>
              <a:rPr lang="en-US" sz="1400" b="1" i="1" dirty="0" smtClean="0">
                <a:solidFill>
                  <a:srgbClr val="0000CC"/>
                </a:solidFill>
                <a:latin typeface="Lucida Handwriting" panose="03010101010101010101" pitchFamily="66" charset="0"/>
              </a:rPr>
              <a:t> </a:t>
            </a:r>
            <a:r>
              <a:rPr lang="en-US" sz="1400" b="1" i="1" dirty="0" smtClean="0">
                <a:solidFill>
                  <a:srgbClr val="0000CC"/>
                </a:solidFill>
                <a:latin typeface="Lucida Handwriting" panose="03010101010101010101" pitchFamily="66" charset="0"/>
              </a:rPr>
              <a:t>y </a:t>
            </a:r>
            <a:r>
              <a:rPr lang="en-US" sz="1400" b="1" i="1" dirty="0">
                <a:solidFill>
                  <a:srgbClr val="0000CC"/>
                </a:solidFill>
                <a:latin typeface="Lucida Handwriting" panose="03010101010101010101" pitchFamily="66" charset="0"/>
              </a:rPr>
              <a:t> </a:t>
            </a:r>
            <a:r>
              <a:rPr lang="en-US" sz="1400" b="1" i="1" dirty="0" err="1" smtClean="0">
                <a:solidFill>
                  <a:srgbClr val="0000CC"/>
                </a:solidFill>
                <a:latin typeface="Lucida Handwriting" panose="03010101010101010101" pitchFamily="66" charset="0"/>
              </a:rPr>
              <a:t>barro</a:t>
            </a:r>
            <a:r>
              <a:rPr lang="en-US" sz="1400" b="1" i="1" dirty="0" smtClean="0">
                <a:solidFill>
                  <a:srgbClr val="0000CC"/>
                </a:solidFill>
                <a:latin typeface="Lucida Handwriting" panose="03010101010101010101" pitchFamily="66" charset="0"/>
              </a:rPr>
              <a:t> </a:t>
            </a:r>
            <a:r>
              <a:rPr lang="en-US" sz="1400" b="1" i="1" dirty="0" smtClean="0">
                <a:solidFill>
                  <a:srgbClr val="0000CC"/>
                </a:solidFill>
                <a:latin typeface="Lucida Handwriting" panose="03010101010101010101" pitchFamily="66" charset="0"/>
              </a:rPr>
              <a:t>(</a:t>
            </a:r>
            <a:r>
              <a:rPr lang="en-US" sz="1400" b="1" i="1" dirty="0" err="1" smtClean="0">
                <a:solidFill>
                  <a:srgbClr val="0000CC"/>
                </a:solidFill>
                <a:latin typeface="Lucida Handwriting" panose="03010101010101010101" pitchFamily="66" charset="0"/>
              </a:rPr>
              <a:t>romano</a:t>
            </a:r>
            <a:r>
              <a:rPr lang="en-US" sz="1400" b="1" i="1" dirty="0" smtClean="0">
                <a:solidFill>
                  <a:srgbClr val="0000CC"/>
                </a:solidFill>
                <a:latin typeface="Lucida Handwriting" panose="03010101010101010101" pitchFamily="66" charset="0"/>
              </a:rPr>
              <a:t>)</a:t>
            </a:r>
            <a:endParaRPr lang="en-US" sz="1400" b="1" i="1" dirty="0">
              <a:solidFill>
                <a:srgbClr val="0000CC"/>
              </a:solidFill>
              <a:latin typeface="Lucida Handwriting" panose="03010101010101010101" pitchFamily="66" charset="0"/>
            </a:endParaRPr>
          </a:p>
        </p:txBody>
      </p:sp>
      <p:sp>
        <p:nvSpPr>
          <p:cNvPr id="18" name="TextBox 17"/>
          <p:cNvSpPr txBox="1"/>
          <p:nvPr/>
        </p:nvSpPr>
        <p:spPr>
          <a:xfrm>
            <a:off x="1371600" y="1912368"/>
            <a:ext cx="8348760" cy="307777"/>
          </a:xfrm>
          <a:prstGeom prst="rect">
            <a:avLst/>
          </a:prstGeom>
          <a:noFill/>
        </p:spPr>
        <p:txBody>
          <a:bodyPr wrap="none" rtlCol="0">
            <a:spAutoFit/>
          </a:bodyPr>
          <a:lstStyle/>
          <a:p>
            <a:pPr algn="l" rtl="0"/>
            <a:r>
              <a:rPr lang="en-US" sz="1400" b="1" i="1" dirty="0" smtClean="0">
                <a:solidFill>
                  <a:srgbClr val="0000CC"/>
                </a:solidFill>
                <a:latin typeface="Lucida Handwriting" panose="03010101010101010101" pitchFamily="66" charset="0"/>
              </a:rPr>
              <a:t>Nadie debe decir nada en contra del Dios de Sadrac, Mesac y Abed-nego.</a:t>
            </a:r>
            <a:endParaRPr lang="en-US" sz="1400" b="1" i="1" dirty="0">
              <a:solidFill>
                <a:srgbClr val="0000CC"/>
              </a:solidFill>
              <a:latin typeface="Lucida Handwriting" panose="03010101010101010101" pitchFamily="66" charset="0"/>
            </a:endParaRPr>
          </a:p>
        </p:txBody>
      </p:sp>
      <p:sp>
        <p:nvSpPr>
          <p:cNvPr id="19" name="TextBox 18"/>
          <p:cNvSpPr txBox="1"/>
          <p:nvPr/>
        </p:nvSpPr>
        <p:spPr>
          <a:xfrm>
            <a:off x="709464" y="2346782"/>
            <a:ext cx="8602035" cy="307777"/>
          </a:xfrm>
          <a:prstGeom prst="rect">
            <a:avLst/>
          </a:prstGeom>
          <a:noFill/>
        </p:spPr>
        <p:txBody>
          <a:bodyPr wrap="none" rtlCol="0">
            <a:spAutoFit/>
          </a:bodyPr>
          <a:lstStyle/>
          <a:p>
            <a:pPr algn="l" rtl="0"/>
            <a:r>
              <a:rPr lang="en-US" sz="1400" b="1" i="1" dirty="0" err="1" smtClean="0">
                <a:solidFill>
                  <a:srgbClr val="0000CC"/>
                </a:solidFill>
                <a:latin typeface="Lucida Handwriting" panose="03010101010101010101" pitchFamily="66" charset="0"/>
              </a:rPr>
              <a:t>Árbol</a:t>
            </a:r>
            <a:r>
              <a:rPr lang="en-US" sz="1400" b="1" i="1" dirty="0" smtClean="0">
                <a:solidFill>
                  <a:srgbClr val="0000CC"/>
                </a:solidFill>
                <a:latin typeface="Lucida Handwriting" panose="03010101010101010101" pitchFamily="66" charset="0"/>
              </a:rPr>
              <a:t> </a:t>
            </a:r>
            <a:r>
              <a:rPr lang="en-US" sz="1400" b="1" i="1" dirty="0" err="1" smtClean="0">
                <a:solidFill>
                  <a:srgbClr val="0000CC"/>
                </a:solidFill>
                <a:latin typeface="Lucida Handwriting" panose="03010101010101010101" pitchFamily="66" charset="0"/>
              </a:rPr>
              <a:t>grande</a:t>
            </a:r>
            <a:r>
              <a:rPr lang="en-US" sz="1400" b="1" i="1" dirty="0" smtClean="0">
                <a:solidFill>
                  <a:srgbClr val="0000CC"/>
                </a:solidFill>
                <a:latin typeface="Lucida Handwriting" panose="03010101010101010101" pitchFamily="66" charset="0"/>
              </a:rPr>
              <a:t> </a:t>
            </a:r>
            <a:r>
              <a:rPr lang="en-US" sz="1400" b="1" i="1" dirty="0" err="1" smtClean="0">
                <a:solidFill>
                  <a:srgbClr val="0000CC"/>
                </a:solidFill>
                <a:latin typeface="Lucida Handwriting" panose="03010101010101010101" pitchFamily="66" charset="0"/>
              </a:rPr>
              <a:t>cortado</a:t>
            </a:r>
            <a:r>
              <a:rPr lang="en-US" sz="1400" b="1" i="1" dirty="0" smtClean="0">
                <a:solidFill>
                  <a:srgbClr val="0000CC"/>
                </a:solidFill>
                <a:latin typeface="Lucida Handwriting" panose="03010101010101010101" pitchFamily="66" charset="0"/>
              </a:rPr>
              <a:t>, </a:t>
            </a:r>
            <a:r>
              <a:rPr lang="en-US" sz="1400" b="1" i="1" dirty="0" err="1" smtClean="0">
                <a:solidFill>
                  <a:srgbClr val="0000CC"/>
                </a:solidFill>
                <a:latin typeface="Lucida Handwriting" panose="03010101010101010101" pitchFamily="66" charset="0"/>
              </a:rPr>
              <a:t>Nabucodonosor</a:t>
            </a:r>
            <a:r>
              <a:rPr lang="en-US" sz="1400" b="1" i="1" dirty="0" smtClean="0">
                <a:solidFill>
                  <a:srgbClr val="0000CC"/>
                </a:solidFill>
                <a:latin typeface="Lucida Handwriting" panose="03010101010101010101" pitchFamily="66" charset="0"/>
              </a:rPr>
              <a:t> </a:t>
            </a:r>
            <a:r>
              <a:rPr lang="en-US" sz="1400" b="1" i="1" dirty="0" err="1" smtClean="0">
                <a:solidFill>
                  <a:srgbClr val="0000CC"/>
                </a:solidFill>
                <a:latin typeface="Lucida Handwriting" panose="03010101010101010101" pitchFamily="66" charset="0"/>
              </a:rPr>
              <a:t>viviría</a:t>
            </a:r>
            <a:r>
              <a:rPr lang="en-US" sz="1400" b="1" i="1" dirty="0" smtClean="0">
                <a:solidFill>
                  <a:srgbClr val="0000CC"/>
                </a:solidFill>
                <a:latin typeface="Lucida Handwriting" panose="03010101010101010101" pitchFamily="66" charset="0"/>
              </a:rPr>
              <a:t> </a:t>
            </a:r>
            <a:r>
              <a:rPr lang="en-US" sz="1400" b="1" i="1" dirty="0" smtClean="0">
                <a:solidFill>
                  <a:srgbClr val="0000CC"/>
                </a:solidFill>
                <a:latin typeface="Lucida Handwriting" panose="03010101010101010101" pitchFamily="66" charset="0"/>
              </a:rPr>
              <a:t>con </a:t>
            </a:r>
            <a:r>
              <a:rPr lang="en-US" sz="1400" b="1" i="1" dirty="0" err="1" smtClean="0">
                <a:solidFill>
                  <a:srgbClr val="0000CC"/>
                </a:solidFill>
                <a:latin typeface="Lucida Handwriting" panose="03010101010101010101" pitchFamily="66" charset="0"/>
              </a:rPr>
              <a:t>los</a:t>
            </a:r>
            <a:r>
              <a:rPr lang="en-US" sz="1400" b="1" i="1" dirty="0" smtClean="0">
                <a:solidFill>
                  <a:srgbClr val="0000CC"/>
                </a:solidFill>
                <a:latin typeface="Lucida Handwriting" panose="03010101010101010101" pitchFamily="66" charset="0"/>
              </a:rPr>
              <a:t> </a:t>
            </a:r>
            <a:r>
              <a:rPr lang="en-US" sz="1400" b="1" i="1" dirty="0" err="1" smtClean="0">
                <a:solidFill>
                  <a:srgbClr val="0000CC"/>
                </a:solidFill>
                <a:latin typeface="Lucida Handwriting" panose="03010101010101010101" pitchFamily="66" charset="0"/>
              </a:rPr>
              <a:t>animales</a:t>
            </a:r>
            <a:r>
              <a:rPr lang="en-US" sz="1400" b="1" i="1" dirty="0" smtClean="0">
                <a:solidFill>
                  <a:srgbClr val="0000CC"/>
                </a:solidFill>
                <a:latin typeface="Lucida Handwriting" panose="03010101010101010101" pitchFamily="66" charset="0"/>
              </a:rPr>
              <a:t> y </a:t>
            </a:r>
            <a:r>
              <a:rPr lang="en-US" sz="1400" b="1" i="1" dirty="0" err="1" smtClean="0">
                <a:solidFill>
                  <a:srgbClr val="0000CC"/>
                </a:solidFill>
                <a:latin typeface="Lucida Handwriting" panose="03010101010101010101" pitchFamily="66" charset="0"/>
              </a:rPr>
              <a:t>sería</a:t>
            </a:r>
            <a:r>
              <a:rPr lang="en-US" sz="1400" b="1" i="1" dirty="0" smtClean="0">
                <a:solidFill>
                  <a:srgbClr val="0000CC"/>
                </a:solidFill>
                <a:latin typeface="Lucida Handwriting" panose="03010101010101010101" pitchFamily="66" charset="0"/>
              </a:rPr>
              <a:t> </a:t>
            </a:r>
            <a:r>
              <a:rPr lang="en-US" sz="1400" b="1" i="1" dirty="0" err="1" smtClean="0">
                <a:solidFill>
                  <a:srgbClr val="0000CC"/>
                </a:solidFill>
                <a:latin typeface="Lucida Handwriting" panose="03010101010101010101" pitchFamily="66" charset="0"/>
              </a:rPr>
              <a:t>humillado</a:t>
            </a:r>
            <a:r>
              <a:rPr lang="en-US" sz="1400" b="1" i="1" dirty="0" smtClean="0">
                <a:solidFill>
                  <a:srgbClr val="0000CC"/>
                </a:solidFill>
                <a:latin typeface="Lucida Handwriting" panose="03010101010101010101" pitchFamily="66" charset="0"/>
              </a:rPr>
              <a:t>.</a:t>
            </a:r>
            <a:endParaRPr lang="en-US" sz="1400" b="1" i="1" dirty="0">
              <a:solidFill>
                <a:srgbClr val="0000CC"/>
              </a:solidFill>
              <a:latin typeface="Lucida Handwriting" panose="03010101010101010101" pitchFamily="66" charset="0"/>
            </a:endParaRPr>
          </a:p>
        </p:txBody>
      </p:sp>
      <p:sp>
        <p:nvSpPr>
          <p:cNvPr id="20" name="TextBox 19"/>
          <p:cNvSpPr txBox="1"/>
          <p:nvPr/>
        </p:nvSpPr>
        <p:spPr>
          <a:xfrm>
            <a:off x="3033818" y="2964210"/>
            <a:ext cx="5535490" cy="307777"/>
          </a:xfrm>
          <a:prstGeom prst="rect">
            <a:avLst/>
          </a:prstGeom>
          <a:noFill/>
        </p:spPr>
        <p:txBody>
          <a:bodyPr wrap="none" rtlCol="0">
            <a:spAutoFit/>
          </a:bodyPr>
          <a:lstStyle/>
          <a:p>
            <a:pPr algn="l" rtl="0"/>
            <a:r>
              <a:rPr lang="en-US" sz="1400" b="1" i="1" dirty="0" smtClean="0">
                <a:solidFill>
                  <a:srgbClr val="0000CC"/>
                </a:solidFill>
                <a:latin typeface="Lucida Handwriting" panose="03010101010101010101" pitchFamily="66" charset="0"/>
              </a:rPr>
              <a:t>"…</a:t>
            </a:r>
            <a:r>
              <a:rPr lang="en-US" sz="1400" b="1" i="1" dirty="0" smtClean="0">
                <a:solidFill>
                  <a:srgbClr val="0000CC"/>
                </a:solidFill>
                <a:latin typeface="Lucida Handwriting" panose="03010101010101010101" pitchFamily="66" charset="0"/>
              </a:rPr>
              <a:t>hasta </a:t>
            </a:r>
            <a:r>
              <a:rPr lang="en-US" sz="1400" b="1" i="1" dirty="0" err="1" smtClean="0">
                <a:solidFill>
                  <a:srgbClr val="0000CC"/>
                </a:solidFill>
                <a:latin typeface="Lucida Handwriting" panose="03010101010101010101" pitchFamily="66" charset="0"/>
              </a:rPr>
              <a:t>reconozca</a:t>
            </a:r>
            <a:r>
              <a:rPr lang="en-US" sz="1400" b="1" i="1" dirty="0" smtClean="0">
                <a:solidFill>
                  <a:srgbClr val="0000CC"/>
                </a:solidFill>
                <a:latin typeface="Lucida Handwriting" panose="03010101010101010101" pitchFamily="66" charset="0"/>
              </a:rPr>
              <a:t> que </a:t>
            </a:r>
            <a:r>
              <a:rPr lang="en-US" sz="1400" b="1" i="1" dirty="0">
                <a:solidFill>
                  <a:srgbClr val="0000CC"/>
                </a:solidFill>
                <a:latin typeface="Lucida Handwriting" panose="03010101010101010101" pitchFamily="66" charset="0"/>
              </a:rPr>
              <a:t>el </a:t>
            </a:r>
            <a:r>
              <a:rPr lang="en-US" sz="1400" b="1" i="1" dirty="0" err="1">
                <a:solidFill>
                  <a:srgbClr val="0000CC"/>
                </a:solidFill>
                <a:latin typeface="Lucida Handwriting" panose="03010101010101010101" pitchFamily="66" charset="0"/>
              </a:rPr>
              <a:t>Altísimo</a:t>
            </a:r>
            <a:r>
              <a:rPr lang="en-US" sz="1400" b="1" i="1" dirty="0">
                <a:solidFill>
                  <a:srgbClr val="0000CC"/>
                </a:solidFill>
                <a:latin typeface="Lucida Handwriting" panose="03010101010101010101" pitchFamily="66" charset="0"/>
              </a:rPr>
              <a:t> </a:t>
            </a:r>
            <a:r>
              <a:rPr lang="en-US" sz="1400" b="1" i="1" dirty="0" err="1" smtClean="0">
                <a:solidFill>
                  <a:srgbClr val="0000CC"/>
                </a:solidFill>
                <a:latin typeface="Lucida Handwriting" panose="03010101010101010101" pitchFamily="66" charset="0"/>
              </a:rPr>
              <a:t>domina</a:t>
            </a:r>
            <a:r>
              <a:rPr lang="en-US" sz="1400" b="1" i="1" dirty="0" smtClean="0">
                <a:solidFill>
                  <a:srgbClr val="0000CC"/>
                </a:solidFill>
                <a:latin typeface="Lucida Handwriting" panose="03010101010101010101" pitchFamily="66" charset="0"/>
              </a:rPr>
              <a:t>…” </a:t>
            </a:r>
            <a:r>
              <a:rPr lang="en-US" sz="1400" b="1" i="1" dirty="0" smtClean="0">
                <a:solidFill>
                  <a:srgbClr val="0000CC"/>
                </a:solidFill>
                <a:latin typeface="Lucida Handwriting" panose="03010101010101010101" pitchFamily="66" charset="0"/>
              </a:rPr>
              <a:t>(4:25)</a:t>
            </a:r>
            <a:endParaRPr lang="en-US" sz="1400" b="1" i="1" dirty="0">
              <a:solidFill>
                <a:srgbClr val="0000CC"/>
              </a:solidFill>
              <a:latin typeface="Lucida Handwriting" panose="03010101010101010101" pitchFamily="66" charset="0"/>
            </a:endParaRPr>
          </a:p>
        </p:txBody>
      </p:sp>
      <p:sp>
        <p:nvSpPr>
          <p:cNvPr id="21" name="TextBox 20"/>
          <p:cNvSpPr txBox="1"/>
          <p:nvPr/>
        </p:nvSpPr>
        <p:spPr>
          <a:xfrm>
            <a:off x="637965" y="3433897"/>
            <a:ext cx="8431063" cy="307777"/>
          </a:xfrm>
          <a:prstGeom prst="rect">
            <a:avLst/>
          </a:prstGeom>
          <a:noFill/>
        </p:spPr>
        <p:txBody>
          <a:bodyPr wrap="square" rtlCol="0">
            <a:spAutoFit/>
          </a:bodyPr>
          <a:lstStyle/>
          <a:p>
            <a:pPr algn="l" rtl="0"/>
            <a:r>
              <a:rPr lang="en-US" sz="1400" b="1" i="1" dirty="0" err="1" smtClean="0">
                <a:solidFill>
                  <a:srgbClr val="0000CC"/>
                </a:solidFill>
                <a:latin typeface="Lucida Handwriting" panose="03010101010101010101" pitchFamily="66" charset="0"/>
              </a:rPr>
              <a:t>Contado</a:t>
            </a:r>
            <a:r>
              <a:rPr lang="en-US" sz="1400" b="1" i="1" dirty="0" smtClean="0">
                <a:solidFill>
                  <a:srgbClr val="0000CC"/>
                </a:solidFill>
                <a:latin typeface="Lucida Handwriting" panose="03010101010101010101" pitchFamily="66" charset="0"/>
              </a:rPr>
              <a:t>, </a:t>
            </a:r>
            <a:r>
              <a:rPr lang="en-US" sz="1400" b="1" i="1" dirty="0" err="1" smtClean="0">
                <a:solidFill>
                  <a:srgbClr val="0000CC"/>
                </a:solidFill>
                <a:latin typeface="Lucida Handwriting" panose="03010101010101010101" pitchFamily="66" charset="0"/>
              </a:rPr>
              <a:t>contado</a:t>
            </a:r>
            <a:r>
              <a:rPr lang="en-US" sz="1400" b="1" i="1" dirty="0" smtClean="0">
                <a:solidFill>
                  <a:srgbClr val="0000CC"/>
                </a:solidFill>
                <a:latin typeface="Lucida Handwriting" panose="03010101010101010101" pitchFamily="66" charset="0"/>
              </a:rPr>
              <a:t>, </a:t>
            </a:r>
            <a:r>
              <a:rPr lang="en-US" sz="1400" b="1" i="1" dirty="0" err="1">
                <a:solidFill>
                  <a:srgbClr val="0000CC"/>
                </a:solidFill>
                <a:latin typeface="Lucida Handwriting" panose="03010101010101010101" pitchFamily="66" charset="0"/>
              </a:rPr>
              <a:t>p</a:t>
            </a:r>
            <a:r>
              <a:rPr lang="en-US" sz="1400" b="1" i="1" dirty="0" err="1" smtClean="0">
                <a:solidFill>
                  <a:srgbClr val="0000CC"/>
                </a:solidFill>
                <a:latin typeface="Lucida Handwriting" panose="03010101010101010101" pitchFamily="66" charset="0"/>
              </a:rPr>
              <a:t>esado</a:t>
            </a:r>
            <a:r>
              <a:rPr lang="en-US" sz="1400" b="1" i="1" dirty="0" smtClean="0">
                <a:solidFill>
                  <a:srgbClr val="0000CC"/>
                </a:solidFill>
                <a:latin typeface="Lucida Handwriting" panose="03010101010101010101" pitchFamily="66" charset="0"/>
              </a:rPr>
              <a:t>, </a:t>
            </a:r>
            <a:r>
              <a:rPr lang="en-US" sz="1400" b="1" i="1" dirty="0" err="1" smtClean="0">
                <a:solidFill>
                  <a:srgbClr val="0000CC"/>
                </a:solidFill>
                <a:latin typeface="Lucida Handwriting" panose="03010101010101010101" pitchFamily="66" charset="0"/>
              </a:rPr>
              <a:t>dividido</a:t>
            </a:r>
            <a:r>
              <a:rPr lang="en-US" sz="1400" b="1" i="1" dirty="0" smtClean="0">
                <a:solidFill>
                  <a:srgbClr val="0000CC"/>
                </a:solidFill>
                <a:latin typeface="Lucida Handwriting" panose="03010101010101010101" pitchFamily="66" charset="0"/>
              </a:rPr>
              <a:t> – </a:t>
            </a:r>
            <a:r>
              <a:rPr lang="en-US" sz="1400" b="1" i="1" dirty="0" err="1" smtClean="0">
                <a:solidFill>
                  <a:srgbClr val="0000CC"/>
                </a:solidFill>
                <a:latin typeface="Lucida Handwriting" panose="03010101010101010101" pitchFamily="66" charset="0"/>
              </a:rPr>
              <a:t>Beltsasar</a:t>
            </a:r>
            <a:r>
              <a:rPr lang="en-US" sz="1400" b="1" i="1" dirty="0" smtClean="0">
                <a:solidFill>
                  <a:srgbClr val="0000CC"/>
                </a:solidFill>
                <a:latin typeface="Lucida Handwriting" panose="03010101010101010101" pitchFamily="66" charset="0"/>
              </a:rPr>
              <a:t> </a:t>
            </a:r>
            <a:r>
              <a:rPr lang="en-US" sz="1400" b="1" i="1" dirty="0" err="1" smtClean="0">
                <a:solidFill>
                  <a:srgbClr val="0000CC"/>
                </a:solidFill>
                <a:latin typeface="Lucida Handwriting" panose="03010101010101010101" pitchFamily="66" charset="0"/>
              </a:rPr>
              <a:t>será</a:t>
            </a:r>
            <a:r>
              <a:rPr lang="en-US" sz="1400" b="1" i="1" dirty="0" smtClean="0">
                <a:solidFill>
                  <a:srgbClr val="0000CC"/>
                </a:solidFill>
                <a:latin typeface="Lucida Handwriting" panose="03010101010101010101" pitchFamily="66" charset="0"/>
              </a:rPr>
              <a:t> </a:t>
            </a:r>
            <a:r>
              <a:rPr lang="en-US" sz="1400" b="1" i="1" dirty="0" smtClean="0">
                <a:solidFill>
                  <a:srgbClr val="0000CC"/>
                </a:solidFill>
                <a:latin typeface="Lucida Handwriting" panose="03010101010101010101" pitchFamily="66" charset="0"/>
              </a:rPr>
              <a:t>juzgado, reino dado a otro</a:t>
            </a:r>
            <a:endParaRPr lang="en-US" sz="1400" b="1" i="1" dirty="0">
              <a:solidFill>
                <a:srgbClr val="0000CC"/>
              </a:solidFill>
              <a:latin typeface="Lucida Handwriting" panose="03010101010101010101" pitchFamily="66" charset="0"/>
            </a:endParaRPr>
          </a:p>
        </p:txBody>
      </p:sp>
      <p:sp>
        <p:nvSpPr>
          <p:cNvPr id="22" name="TextBox 21"/>
          <p:cNvSpPr txBox="1"/>
          <p:nvPr/>
        </p:nvSpPr>
        <p:spPr>
          <a:xfrm>
            <a:off x="2376306" y="4086598"/>
            <a:ext cx="6935193" cy="307777"/>
          </a:xfrm>
          <a:prstGeom prst="rect">
            <a:avLst/>
          </a:prstGeom>
          <a:noFill/>
        </p:spPr>
        <p:txBody>
          <a:bodyPr wrap="square" rtlCol="0">
            <a:spAutoFit/>
          </a:bodyPr>
          <a:lstStyle/>
          <a:p>
            <a:pPr algn="l" rtl="0"/>
            <a:r>
              <a:rPr lang="en-US" sz="1400" b="1" i="1" dirty="0" smtClean="0">
                <a:solidFill>
                  <a:srgbClr val="0000CC"/>
                </a:solidFill>
                <a:latin typeface="Lucida Handwriting" panose="03010101010101010101" pitchFamily="66" charset="0"/>
              </a:rPr>
              <a:t>Todas las personas deben reverenciar al Dios de Daniel (7:26)</a:t>
            </a:r>
            <a:endParaRPr lang="en-US" sz="1400" b="1" i="1" dirty="0">
              <a:solidFill>
                <a:srgbClr val="0000CC"/>
              </a:solidFill>
              <a:latin typeface="Lucida Handwriting" panose="03010101010101010101" pitchFamily="66" charset="0"/>
            </a:endParaRPr>
          </a:p>
        </p:txBody>
      </p:sp>
      <p:sp>
        <p:nvSpPr>
          <p:cNvPr id="23" name="TextBox 22"/>
          <p:cNvSpPr txBox="1"/>
          <p:nvPr/>
        </p:nvSpPr>
        <p:spPr>
          <a:xfrm>
            <a:off x="999756" y="4412283"/>
            <a:ext cx="7853947" cy="307777"/>
          </a:xfrm>
          <a:prstGeom prst="rect">
            <a:avLst/>
          </a:prstGeom>
          <a:noFill/>
        </p:spPr>
        <p:txBody>
          <a:bodyPr wrap="square" rtlCol="0">
            <a:spAutoFit/>
          </a:bodyPr>
          <a:lstStyle/>
          <a:p>
            <a:pPr algn="l" rtl="0"/>
            <a:r>
              <a:rPr lang="en-US" sz="1400" b="1" i="1" dirty="0" smtClean="0">
                <a:solidFill>
                  <a:srgbClr val="0000CC"/>
                </a:solidFill>
                <a:latin typeface="Lucida Handwriting" panose="03010101010101010101" pitchFamily="66" charset="0"/>
              </a:rPr>
              <a:t>León (Babilonia), Oso (</a:t>
            </a:r>
            <a:r>
              <a:rPr lang="en-US" sz="1400" b="1" i="1" dirty="0" err="1" smtClean="0">
                <a:solidFill>
                  <a:srgbClr val="0000CC"/>
                </a:solidFill>
                <a:latin typeface="Lucida Handwriting" panose="03010101010101010101" pitchFamily="66" charset="0"/>
              </a:rPr>
              <a:t>Medo</a:t>
            </a:r>
            <a:r>
              <a:rPr lang="en-US" sz="1400" b="1" i="1" dirty="0" smtClean="0">
                <a:solidFill>
                  <a:srgbClr val="0000CC"/>
                </a:solidFill>
                <a:latin typeface="Lucida Handwriting" panose="03010101010101010101" pitchFamily="66" charset="0"/>
              </a:rPr>
              <a:t>-Persa); Leopardo (Grecia); "Feo" (romano)</a:t>
            </a:r>
            <a:endParaRPr lang="en-US" sz="1400" b="1" i="1" dirty="0">
              <a:solidFill>
                <a:srgbClr val="0000CC"/>
              </a:solidFill>
              <a:latin typeface="Lucida Handwriting" panose="03010101010101010101" pitchFamily="66" charset="0"/>
            </a:endParaRPr>
          </a:p>
        </p:txBody>
      </p:sp>
      <p:sp>
        <p:nvSpPr>
          <p:cNvPr id="24" name="TextBox 23"/>
          <p:cNvSpPr txBox="1"/>
          <p:nvPr/>
        </p:nvSpPr>
        <p:spPr>
          <a:xfrm>
            <a:off x="926524" y="4809958"/>
            <a:ext cx="7853947" cy="307777"/>
          </a:xfrm>
          <a:prstGeom prst="rect">
            <a:avLst/>
          </a:prstGeom>
          <a:noFill/>
        </p:spPr>
        <p:txBody>
          <a:bodyPr wrap="square" rtlCol="0">
            <a:spAutoFit/>
          </a:bodyPr>
          <a:lstStyle/>
          <a:p>
            <a:pPr algn="l" rtl="0"/>
            <a:r>
              <a:rPr lang="en-US" sz="1400" b="1" i="1" dirty="0" err="1" smtClean="0">
                <a:solidFill>
                  <a:srgbClr val="0000CC"/>
                </a:solidFill>
                <a:latin typeface="Lucida Handwriting" panose="03010101010101010101" pitchFamily="66" charset="0"/>
              </a:rPr>
              <a:t>Hablar</a:t>
            </a:r>
            <a:r>
              <a:rPr lang="en-US" sz="1400" b="1" i="1" dirty="0" smtClean="0">
                <a:solidFill>
                  <a:srgbClr val="0000CC"/>
                </a:solidFill>
                <a:latin typeface="Lucida Handwriting" panose="03010101010101010101" pitchFamily="66" charset="0"/>
              </a:rPr>
              <a:t> con </a:t>
            </a:r>
            <a:r>
              <a:rPr lang="en-US" sz="1400" b="1" i="1" dirty="0" err="1" smtClean="0">
                <a:solidFill>
                  <a:srgbClr val="0000CC"/>
                </a:solidFill>
                <a:latin typeface="Lucida Handwriting" panose="03010101010101010101" pitchFamily="66" charset="0"/>
              </a:rPr>
              <a:t>arrogancia</a:t>
            </a:r>
            <a:r>
              <a:rPr lang="en-US" sz="1400" b="1" i="1" dirty="0" smtClean="0">
                <a:solidFill>
                  <a:srgbClr val="0000CC"/>
                </a:solidFill>
                <a:latin typeface="Lucida Handwriting" panose="03010101010101010101" pitchFamily="66" charset="0"/>
              </a:rPr>
              <a:t>, </a:t>
            </a:r>
            <a:r>
              <a:rPr lang="en-US" sz="1400" b="1" i="1" dirty="0" err="1" smtClean="0">
                <a:solidFill>
                  <a:srgbClr val="0000CC"/>
                </a:solidFill>
                <a:latin typeface="Lucida Handwriting" panose="03010101010101010101" pitchFamily="66" charset="0"/>
              </a:rPr>
              <a:t>hacer</a:t>
            </a:r>
            <a:r>
              <a:rPr lang="en-US" sz="1400" b="1" i="1" dirty="0" smtClean="0">
                <a:solidFill>
                  <a:srgbClr val="0000CC"/>
                </a:solidFill>
                <a:latin typeface="Lucida Handwriting" panose="03010101010101010101" pitchFamily="66" charset="0"/>
              </a:rPr>
              <a:t> </a:t>
            </a:r>
            <a:r>
              <a:rPr lang="en-US" sz="1400" b="1" i="1" dirty="0" err="1" smtClean="0">
                <a:solidFill>
                  <a:srgbClr val="0000CC"/>
                </a:solidFill>
                <a:latin typeface="Lucida Handwriting" panose="03010101010101010101" pitchFamily="66" charset="0"/>
              </a:rPr>
              <a:t>guerra</a:t>
            </a:r>
            <a:r>
              <a:rPr lang="en-US" sz="1400" b="1" i="1" dirty="0">
                <a:solidFill>
                  <a:srgbClr val="0000CC"/>
                </a:solidFill>
                <a:latin typeface="Lucida Handwriting" panose="03010101010101010101" pitchFamily="66" charset="0"/>
              </a:rPr>
              <a:t> </a:t>
            </a:r>
            <a:r>
              <a:rPr lang="en-US" sz="1400" b="1" i="1" dirty="0" smtClean="0">
                <a:solidFill>
                  <a:srgbClr val="0000CC"/>
                </a:solidFill>
                <a:latin typeface="Lucida Handwriting" panose="03010101010101010101" pitchFamily="66" charset="0"/>
              </a:rPr>
              <a:t>contra </a:t>
            </a:r>
            <a:r>
              <a:rPr lang="en-US" sz="1400" b="1" i="1" dirty="0" err="1" smtClean="0">
                <a:solidFill>
                  <a:srgbClr val="0000CC"/>
                </a:solidFill>
                <a:latin typeface="Lucida Handwriting" panose="03010101010101010101" pitchFamily="66" charset="0"/>
              </a:rPr>
              <a:t>los</a:t>
            </a:r>
            <a:r>
              <a:rPr lang="en-US" sz="1400" b="1" i="1" dirty="0" smtClean="0">
                <a:solidFill>
                  <a:srgbClr val="0000CC"/>
                </a:solidFill>
                <a:latin typeface="Lucida Handwriting" panose="03010101010101010101" pitchFamily="66" charset="0"/>
              </a:rPr>
              <a:t> </a:t>
            </a:r>
            <a:r>
              <a:rPr lang="en-US" sz="1400" b="1" i="1" dirty="0" smtClean="0">
                <a:solidFill>
                  <a:srgbClr val="0000CC"/>
                </a:solidFill>
                <a:latin typeface="Lucida Handwriting" panose="03010101010101010101" pitchFamily="66" charset="0"/>
              </a:rPr>
              <a:t>santos – </a:t>
            </a:r>
            <a:r>
              <a:rPr lang="en-US" sz="1400" b="1" i="1" dirty="0" smtClean="0">
                <a:solidFill>
                  <a:srgbClr val="0000CC"/>
                </a:solidFill>
                <a:latin typeface="Lucida Handwriting" panose="03010101010101010101" pitchFamily="66" charset="0"/>
              </a:rPr>
              <a:t>4</a:t>
            </a:r>
            <a:r>
              <a:rPr lang="en-US" sz="1400" b="1" i="1" baseline="30000" dirty="0" smtClean="0">
                <a:solidFill>
                  <a:srgbClr val="0000CC"/>
                </a:solidFill>
                <a:latin typeface="Lucida Handwriting" panose="03010101010101010101" pitchFamily="66" charset="0"/>
              </a:rPr>
              <a:t>ra</a:t>
            </a:r>
            <a:r>
              <a:rPr lang="en-US" sz="1400" b="1" i="1" dirty="0" smtClean="0">
                <a:solidFill>
                  <a:srgbClr val="0000CC"/>
                </a:solidFill>
                <a:latin typeface="Lucida Handwriting" panose="03010101010101010101" pitchFamily="66" charset="0"/>
              </a:rPr>
              <a:t>Bestia </a:t>
            </a:r>
            <a:r>
              <a:rPr lang="en-US" sz="1400" b="1" i="1" dirty="0" smtClean="0">
                <a:solidFill>
                  <a:srgbClr val="0000CC"/>
                </a:solidFill>
                <a:latin typeface="Lucida Handwriting" panose="03010101010101010101" pitchFamily="66" charset="0"/>
              </a:rPr>
              <a:t>(Roma)</a:t>
            </a:r>
            <a:endParaRPr lang="en-US" sz="1400" b="1" i="1" dirty="0">
              <a:solidFill>
                <a:srgbClr val="0000CC"/>
              </a:solidFill>
              <a:latin typeface="Lucida Handwriting" panose="03010101010101010101" pitchFamily="66" charset="0"/>
            </a:endParaRPr>
          </a:p>
        </p:txBody>
      </p:sp>
      <p:sp>
        <p:nvSpPr>
          <p:cNvPr id="25" name="TextBox 24"/>
          <p:cNvSpPr txBox="1"/>
          <p:nvPr/>
        </p:nvSpPr>
        <p:spPr>
          <a:xfrm>
            <a:off x="1001081" y="5250355"/>
            <a:ext cx="7853947" cy="307777"/>
          </a:xfrm>
          <a:prstGeom prst="rect">
            <a:avLst/>
          </a:prstGeom>
          <a:noFill/>
        </p:spPr>
        <p:txBody>
          <a:bodyPr wrap="square" rtlCol="0">
            <a:spAutoFit/>
          </a:bodyPr>
          <a:lstStyle/>
          <a:p>
            <a:pPr algn="l" rtl="0"/>
            <a:r>
              <a:rPr lang="en-US" sz="1400" b="1" i="1" dirty="0" err="1" smtClean="0">
                <a:solidFill>
                  <a:srgbClr val="0000CC"/>
                </a:solidFill>
                <a:latin typeface="Lucida Handwriting" panose="03010101010101010101" pitchFamily="66" charset="0"/>
              </a:rPr>
              <a:t>Juzga</a:t>
            </a:r>
            <a:r>
              <a:rPr lang="en-US" sz="1400" b="1" i="1" dirty="0" smtClean="0">
                <a:solidFill>
                  <a:srgbClr val="0000CC"/>
                </a:solidFill>
                <a:latin typeface="Lucida Handwriting" panose="03010101010101010101" pitchFamily="66" charset="0"/>
              </a:rPr>
              <a:t> el </a:t>
            </a:r>
            <a:r>
              <a:rPr lang="en-US" sz="1400" b="1" i="1" dirty="0" err="1" smtClean="0">
                <a:solidFill>
                  <a:srgbClr val="0000CC"/>
                </a:solidFill>
                <a:latin typeface="Lucida Handwriting" panose="03010101010101010101" pitchFamily="66" charset="0"/>
              </a:rPr>
              <a:t>Anciano</a:t>
            </a:r>
            <a:r>
              <a:rPr lang="en-US" sz="1400" b="1" i="1" dirty="0" smtClean="0">
                <a:solidFill>
                  <a:srgbClr val="0000CC"/>
                </a:solidFill>
                <a:latin typeface="Lucida Handwriting" panose="03010101010101010101" pitchFamily="66" charset="0"/>
              </a:rPr>
              <a:t> de </a:t>
            </a:r>
            <a:r>
              <a:rPr lang="en-US" sz="1400" b="1" i="1" dirty="0" err="1" smtClean="0">
                <a:solidFill>
                  <a:srgbClr val="0000CC"/>
                </a:solidFill>
                <a:latin typeface="Lucida Handwriting" panose="03010101010101010101" pitchFamily="66" charset="0"/>
              </a:rPr>
              <a:t>Días</a:t>
            </a:r>
            <a:r>
              <a:rPr lang="en-US" sz="1400" b="1" i="1" dirty="0" smtClean="0">
                <a:solidFill>
                  <a:srgbClr val="0000CC"/>
                </a:solidFill>
                <a:latin typeface="Lucida Handwriting" panose="03010101010101010101" pitchFamily="66" charset="0"/>
              </a:rPr>
              <a:t>, </a:t>
            </a:r>
            <a:r>
              <a:rPr lang="en-US" sz="1400" b="1" i="1" dirty="0" smtClean="0">
                <a:solidFill>
                  <a:srgbClr val="0000CC"/>
                </a:solidFill>
                <a:latin typeface="Lucida Handwriting" panose="03010101010101010101" pitchFamily="66" charset="0"/>
              </a:rPr>
              <a:t>Da un Reino a “Uno como un </a:t>
            </a:r>
            <a:r>
              <a:rPr lang="en-US" sz="1400" b="1" i="1" dirty="0" err="1" smtClean="0">
                <a:solidFill>
                  <a:srgbClr val="0000CC"/>
                </a:solidFill>
                <a:latin typeface="Lucida Handwriting" panose="03010101010101010101" pitchFamily="66" charset="0"/>
              </a:rPr>
              <a:t>Hijo</a:t>
            </a:r>
            <a:r>
              <a:rPr lang="en-US" sz="1400" b="1" i="1" dirty="0" smtClean="0">
                <a:solidFill>
                  <a:srgbClr val="0000CC"/>
                </a:solidFill>
                <a:latin typeface="Lucida Handwriting" panose="03010101010101010101" pitchFamily="66" charset="0"/>
              </a:rPr>
              <a:t> </a:t>
            </a:r>
            <a:r>
              <a:rPr lang="en-US" sz="1400" b="1" i="1" dirty="0" smtClean="0">
                <a:solidFill>
                  <a:srgbClr val="0000CC"/>
                </a:solidFill>
                <a:latin typeface="Lucida Handwriting" panose="03010101010101010101" pitchFamily="66" charset="0"/>
              </a:rPr>
              <a:t>de </a:t>
            </a:r>
            <a:r>
              <a:rPr lang="en-US" sz="1400" b="1" i="1" dirty="0" smtClean="0">
                <a:solidFill>
                  <a:srgbClr val="0000CC"/>
                </a:solidFill>
                <a:latin typeface="Lucida Handwriting" panose="03010101010101010101" pitchFamily="66" charset="0"/>
              </a:rPr>
              <a:t>Hombre”</a:t>
            </a:r>
            <a:endParaRPr lang="en-US" sz="1400" b="1" i="1" dirty="0">
              <a:solidFill>
                <a:srgbClr val="0000CC"/>
              </a:solidFill>
              <a:latin typeface="Lucida Handwriting" panose="03010101010101010101" pitchFamily="66" charset="0"/>
            </a:endParaRPr>
          </a:p>
        </p:txBody>
      </p:sp>
      <p:sp>
        <p:nvSpPr>
          <p:cNvPr id="2" name="Bevel 1">
            <a:hlinkClick r:id="" action="ppaction://noaction"/>
          </p:cNvPr>
          <p:cNvSpPr/>
          <p:nvPr/>
        </p:nvSpPr>
        <p:spPr>
          <a:xfrm>
            <a:off x="70237" y="399392"/>
            <a:ext cx="457200" cy="381000"/>
          </a:xfrm>
          <a:prstGeom prst="bevel">
            <a:avLst/>
          </a:prstGeom>
          <a:solidFill>
            <a:schemeClr val="accent1">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5" name="Bevel 14">
            <a:hlinkClick r:id="" action="ppaction://noaction"/>
          </p:cNvPr>
          <p:cNvSpPr/>
          <p:nvPr/>
        </p:nvSpPr>
        <p:spPr>
          <a:xfrm>
            <a:off x="70237" y="4185480"/>
            <a:ext cx="457200" cy="381000"/>
          </a:xfrm>
          <a:prstGeom prst="bevel">
            <a:avLst/>
          </a:prstGeom>
          <a:solidFill>
            <a:schemeClr val="accent1">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6" name="Bevel 15">
            <a:hlinkClick r:id="" action="ppaction://noaction"/>
          </p:cNvPr>
          <p:cNvSpPr/>
          <p:nvPr/>
        </p:nvSpPr>
        <p:spPr>
          <a:xfrm>
            <a:off x="70237" y="1104986"/>
            <a:ext cx="457200" cy="381000"/>
          </a:xfrm>
          <a:prstGeom prst="bevel">
            <a:avLst/>
          </a:prstGeom>
          <a:solidFill>
            <a:schemeClr val="accent1">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133268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P spid="19" grpId="0"/>
      <p:bldP spid="20" grpId="0"/>
      <p:bldP spid="21" grpId="0"/>
      <p:bldP spid="22" grpId="0"/>
      <p:bldP spid="23" grpId="0"/>
      <p:bldP spid="24" grpId="0"/>
      <p:bldP spid="25" grpId="0"/>
    </p:bld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98227"/>
            <a:ext cx="8229600" cy="320873"/>
          </a:xfrm>
        </p:spPr>
        <p:txBody>
          <a:bodyPr>
            <a:noAutofit/>
          </a:bodyPr>
          <a:lstStyle/>
          <a:p>
            <a:r>
              <a:rPr lang="en-US" sz="3200" dirty="0" err="1"/>
              <a:t>Prueba</a:t>
            </a:r>
            <a:r>
              <a:rPr lang="en-US" sz="3200" dirty="0"/>
              <a:t> de </a:t>
            </a:r>
            <a:r>
              <a:rPr lang="en-US" sz="3200" dirty="0" err="1"/>
              <a:t>repaso</a:t>
            </a:r>
            <a:endParaRPr lang="en-US" sz="3200" dirty="0"/>
          </a:p>
        </p:txBody>
      </p:sp>
      <p:sp>
        <p:nvSpPr>
          <p:cNvPr id="3" name="Content Placeholder 2"/>
          <p:cNvSpPr>
            <a:spLocks noGrp="1"/>
          </p:cNvSpPr>
          <p:nvPr>
            <p:ph idx="1"/>
          </p:nvPr>
        </p:nvSpPr>
        <p:spPr>
          <a:xfrm>
            <a:off x="457199" y="571500"/>
            <a:ext cx="8739925" cy="5143500"/>
          </a:xfrm>
        </p:spPr>
        <p:txBody>
          <a:bodyPr>
            <a:noAutofit/>
          </a:bodyPr>
          <a:lstStyle/>
          <a:p>
            <a:pPr lvl="0" algn="l" rtl="0">
              <a:spcBef>
                <a:spcPts val="0"/>
              </a:spcBef>
              <a:spcAft>
                <a:spcPts val="1200"/>
              </a:spcAft>
              <a:buFont typeface="+mj-lt"/>
              <a:buAutoNum type="arabicPeriod" startAt="20"/>
            </a:pPr>
            <a:r>
              <a:rPr lang="en-US" sz="1800" dirty="0"/>
              <a:t>¿Cuál es el enfoque geográfico (e histórico) de los capítulos 8 al 12?</a:t>
            </a:r>
          </a:p>
          <a:p>
            <a:pPr lvl="0" algn="l" rtl="0">
              <a:spcBef>
                <a:spcPts val="0"/>
              </a:spcBef>
              <a:spcAft>
                <a:spcPts val="1200"/>
              </a:spcAft>
              <a:buFont typeface="+mj-lt"/>
              <a:buAutoNum type="arabicPeriod" startAt="20"/>
            </a:pPr>
            <a:r>
              <a:rPr lang="en-US" sz="1800" dirty="0"/>
              <a:t>Enumere los 2 animales en el capítulo 8 y qué acción tuvo lugar.</a:t>
            </a:r>
          </a:p>
          <a:p>
            <a:pPr lvl="0" algn="l" rtl="0">
              <a:spcBef>
                <a:spcPts val="0"/>
              </a:spcBef>
              <a:spcAft>
                <a:spcPts val="1200"/>
              </a:spcAft>
              <a:buFont typeface="+mj-lt"/>
              <a:buAutoNum type="arabicPeriod" startAt="20"/>
            </a:pPr>
            <a:r>
              <a:rPr lang="en-US" sz="1800" dirty="0"/>
              <a:t>¿Cuál es la identidad de los dos cuernos del primer animal en el capítulo 8?</a:t>
            </a:r>
          </a:p>
          <a:p>
            <a:pPr lvl="0" algn="l" rtl="0">
              <a:spcBef>
                <a:spcPts val="0"/>
              </a:spcBef>
              <a:spcAft>
                <a:spcPts val="1200"/>
              </a:spcAft>
              <a:buFont typeface="+mj-lt"/>
              <a:buAutoNum type="arabicPeriod" startAt="20"/>
            </a:pPr>
            <a:r>
              <a:rPr lang="en-US" sz="1800" dirty="0"/>
              <a:t>¿A quién representa el “cuerno prominente” del segundo animal en el capítulo 8?</a:t>
            </a:r>
          </a:p>
          <a:p>
            <a:pPr lvl="0" algn="l" rtl="0">
              <a:spcBef>
                <a:spcPts val="0"/>
              </a:spcBef>
              <a:spcAft>
                <a:spcPts val="1200"/>
              </a:spcAft>
              <a:buFont typeface="+mj-lt"/>
              <a:buAutoNum type="arabicPeriod" startAt="20"/>
            </a:pPr>
            <a:r>
              <a:rPr lang="en-US" sz="1800" dirty="0" smtClean="0"/>
              <a:t>¿</a:t>
            </a:r>
            <a:r>
              <a:rPr lang="en-US" sz="1800" dirty="0" err="1" smtClean="0"/>
              <a:t>Qué</a:t>
            </a:r>
            <a:r>
              <a:rPr lang="en-US" sz="1800" dirty="0" smtClean="0"/>
              <a:t> </a:t>
            </a:r>
            <a:r>
              <a:rPr lang="en-US" sz="1800" dirty="0" err="1" smtClean="0"/>
              <a:t>significan</a:t>
            </a:r>
            <a:r>
              <a:rPr lang="en-US" sz="1800" dirty="0" smtClean="0"/>
              <a:t> </a:t>
            </a:r>
            <a:r>
              <a:rPr lang="en-US" sz="1800" dirty="0" err="1" smtClean="0"/>
              <a:t>los</a:t>
            </a:r>
            <a:r>
              <a:rPr lang="en-US" sz="1800" dirty="0" smtClean="0"/>
              <a:t> </a:t>
            </a:r>
            <a:r>
              <a:rPr lang="en-US" sz="1800" dirty="0"/>
              <a:t>cuatro cuernos que reemplazan al cuerno prominente en el </a:t>
            </a:r>
            <a:r>
              <a:rPr lang="en-US" sz="1800" dirty="0" smtClean="0"/>
              <a:t>cap </a:t>
            </a:r>
            <a:r>
              <a:rPr lang="en-US" sz="1800" dirty="0"/>
              <a:t>8?</a:t>
            </a:r>
          </a:p>
          <a:p>
            <a:pPr lvl="0" algn="l" rtl="0">
              <a:spcBef>
                <a:spcPts val="0"/>
              </a:spcBef>
              <a:spcAft>
                <a:spcPts val="1200"/>
              </a:spcAft>
              <a:buFont typeface="+mj-lt"/>
              <a:buAutoNum type="arabicPeriod" startAt="20"/>
            </a:pPr>
            <a:r>
              <a:rPr lang="en-US" sz="1800" dirty="0"/>
              <a:t>¿Quién es el 'cuerno pequeño que </a:t>
            </a:r>
            <a:r>
              <a:rPr lang="en-US" sz="1800" dirty="0" err="1" smtClean="0"/>
              <a:t>creció</a:t>
            </a:r>
            <a:r>
              <a:rPr lang="en-US" sz="1800" dirty="0" smtClean="0"/>
              <a:t>' </a:t>
            </a:r>
            <a:r>
              <a:rPr lang="en-US" sz="1800" dirty="0"/>
              <a:t>en el </a:t>
            </a:r>
            <a:r>
              <a:rPr lang="en-US" sz="1800" dirty="0" smtClean="0"/>
              <a:t>cap </a:t>
            </a:r>
            <a:r>
              <a:rPr lang="en-US" sz="1800" dirty="0"/>
              <a:t>8, </a:t>
            </a:r>
            <a:r>
              <a:rPr lang="en-US" sz="1800" dirty="0" smtClean="0"/>
              <a:t>y ¿</a:t>
            </a:r>
            <a:r>
              <a:rPr lang="en-US" sz="1800" dirty="0" err="1"/>
              <a:t>p</a:t>
            </a:r>
            <a:r>
              <a:rPr lang="en-US" sz="1800" dirty="0" err="1" smtClean="0"/>
              <a:t>or</a:t>
            </a:r>
            <a:r>
              <a:rPr lang="en-US" sz="1800" dirty="0" smtClean="0"/>
              <a:t> </a:t>
            </a:r>
            <a:r>
              <a:rPr lang="en-US" sz="1800" dirty="0" err="1" smtClean="0"/>
              <a:t>qué</a:t>
            </a:r>
            <a:r>
              <a:rPr lang="en-US" sz="1800" dirty="0" smtClean="0"/>
              <a:t> </a:t>
            </a:r>
            <a:r>
              <a:rPr lang="en-US" sz="1800" dirty="0" err="1" smtClean="0"/>
              <a:t>persigue</a:t>
            </a:r>
            <a:r>
              <a:rPr lang="en-US" sz="1800" dirty="0" smtClean="0"/>
              <a:t> </a:t>
            </a:r>
            <a:r>
              <a:rPr lang="en-US" sz="1800" dirty="0"/>
              <a:t>a los 'santos'?</a:t>
            </a:r>
          </a:p>
          <a:p>
            <a:pPr lvl="0" algn="l" rtl="0">
              <a:spcBef>
                <a:spcPts val="0"/>
              </a:spcBef>
              <a:spcAft>
                <a:spcPts val="1200"/>
              </a:spcAft>
              <a:buFont typeface="+mj-lt"/>
              <a:buAutoNum type="arabicPeriod" startAt="20"/>
            </a:pPr>
            <a:r>
              <a:rPr lang="en-US" sz="1800" dirty="0"/>
              <a:t>Enumere los 4 eventos que ocurren durante la visión de las “70 semanas”</a:t>
            </a:r>
            <a:r>
              <a:rPr lang="en-US" sz="1800" dirty="0" smtClean="0"/>
              <a:t>(0</a:t>
            </a:r>
            <a:r>
              <a:rPr lang="en-US" sz="1800" dirty="0" smtClean="0"/>
              <a:t>, 7 </a:t>
            </a:r>
            <a:r>
              <a:rPr lang="en-US" sz="1800" dirty="0" err="1" smtClean="0"/>
              <a:t>semanas</a:t>
            </a:r>
            <a:r>
              <a:rPr lang="en-US" sz="1800" dirty="0"/>
              <a:t>, </a:t>
            </a:r>
            <a:r>
              <a:rPr lang="en-US" sz="1800" dirty="0" smtClean="0"/>
              <a:t>69  </a:t>
            </a:r>
            <a:r>
              <a:rPr lang="en-US" sz="1800" dirty="0" err="1" smtClean="0"/>
              <a:t>semanas</a:t>
            </a:r>
            <a:r>
              <a:rPr lang="en-US" sz="1800" dirty="0"/>
              <a:t>, 69 </a:t>
            </a:r>
            <a:r>
              <a:rPr lang="en-US" sz="1800" dirty="0" smtClean="0"/>
              <a:t>½ </a:t>
            </a:r>
            <a:r>
              <a:rPr lang="en-US" sz="1800" dirty="0" err="1" smtClean="0"/>
              <a:t>semanas</a:t>
            </a:r>
            <a:r>
              <a:rPr lang="en-US" sz="1800" dirty="0"/>
              <a:t>)</a:t>
            </a:r>
          </a:p>
          <a:p>
            <a:pPr lvl="0" algn="l" rtl="0">
              <a:spcBef>
                <a:spcPts val="0"/>
              </a:spcBef>
              <a:spcAft>
                <a:spcPts val="1200"/>
              </a:spcAft>
              <a:buFont typeface="+mj-lt"/>
              <a:buAutoNum type="arabicPeriod" startAt="20"/>
            </a:pPr>
            <a:r>
              <a:rPr lang="en-US" sz="1800" dirty="0"/>
              <a:t>¿Quiénes son los reyes guerreros del Norte y del Sur en el capítulo 11?</a:t>
            </a:r>
          </a:p>
          <a:p>
            <a:pPr lvl="0" algn="l" rtl="0">
              <a:spcBef>
                <a:spcPts val="0"/>
              </a:spcBef>
              <a:spcAft>
                <a:spcPts val="1200"/>
              </a:spcAft>
              <a:buFont typeface="+mj-lt"/>
              <a:buAutoNum type="arabicPeriod" startAt="20"/>
            </a:pPr>
            <a:r>
              <a:rPr lang="en-US" sz="1800" dirty="0"/>
              <a:t>¿Quién es (probablemente) la "persona </a:t>
            </a:r>
            <a:r>
              <a:rPr lang="en-US" sz="1800" dirty="0" err="1" smtClean="0"/>
              <a:t>despreciable</a:t>
            </a:r>
            <a:r>
              <a:rPr lang="en-US" sz="1800" dirty="0" smtClean="0"/>
              <a:t>" </a:t>
            </a:r>
            <a:r>
              <a:rPr lang="en-US" sz="1800" dirty="0"/>
              <a:t>en el </a:t>
            </a:r>
            <a:r>
              <a:rPr lang="en-US" sz="1800" dirty="0" err="1" smtClean="0"/>
              <a:t>capítulo</a:t>
            </a:r>
            <a:r>
              <a:rPr lang="en-US" sz="1800" dirty="0" smtClean="0"/>
              <a:t> 11 </a:t>
            </a:r>
            <a:r>
              <a:rPr lang="en-US" sz="1800" dirty="0" smtClean="0"/>
              <a:t>(</a:t>
            </a:r>
            <a:r>
              <a:rPr lang="en-US" sz="1800" dirty="0" smtClean="0"/>
              <a:t>vv. </a:t>
            </a:r>
            <a:r>
              <a:rPr lang="en-US" sz="1800" dirty="0" smtClean="0"/>
              <a:t>22-35</a:t>
            </a:r>
            <a:r>
              <a:rPr lang="en-US" sz="1800" dirty="0" smtClean="0"/>
              <a:t>)?</a:t>
            </a:r>
            <a:endParaRPr lang="en-US" sz="1800" dirty="0"/>
          </a:p>
          <a:p>
            <a:pPr lvl="0" algn="l" rtl="0">
              <a:spcBef>
                <a:spcPts val="0"/>
              </a:spcBef>
              <a:spcAft>
                <a:spcPts val="1200"/>
              </a:spcAft>
              <a:buFont typeface="+mj-lt"/>
              <a:buAutoNum type="arabicPeriod" startAt="20"/>
            </a:pPr>
            <a:r>
              <a:rPr lang="en-US" sz="1800" dirty="0"/>
              <a:t>¿Cuál es el significado de la “resurrección” en el capítulo 12:2-3?</a:t>
            </a:r>
          </a:p>
          <a:p>
            <a:pPr lvl="0" algn="l" rtl="0">
              <a:spcBef>
                <a:spcPts val="0"/>
              </a:spcBef>
              <a:spcAft>
                <a:spcPts val="1200"/>
              </a:spcAft>
              <a:buFont typeface="+mj-lt"/>
              <a:buAutoNum type="arabicPeriod" startAt="20"/>
            </a:pPr>
            <a:r>
              <a:rPr lang="en-US" sz="1800" dirty="0"/>
              <a:t>¿Cuál es el significado de la 'abominación desoladora' en el </a:t>
            </a:r>
            <a:r>
              <a:rPr lang="en-US" sz="1800" dirty="0" smtClean="0"/>
              <a:t>cap </a:t>
            </a:r>
            <a:r>
              <a:rPr lang="en-US" sz="1800" dirty="0"/>
              <a:t>12 (qué evento), y quién se refiere más tarde a esta profecía?</a:t>
            </a:r>
          </a:p>
        </p:txBody>
      </p:sp>
      <p:sp>
        <p:nvSpPr>
          <p:cNvPr id="4" name="TextBox 3"/>
          <p:cNvSpPr txBox="1"/>
          <p:nvPr/>
        </p:nvSpPr>
        <p:spPr>
          <a:xfrm>
            <a:off x="1880324" y="827813"/>
            <a:ext cx="4669563" cy="307777"/>
          </a:xfrm>
          <a:prstGeom prst="rect">
            <a:avLst/>
          </a:prstGeom>
          <a:noFill/>
        </p:spPr>
        <p:txBody>
          <a:bodyPr wrap="square" rtlCol="0">
            <a:spAutoFit/>
          </a:bodyPr>
          <a:lstStyle/>
          <a:p>
            <a:pPr algn="l" rtl="0"/>
            <a:r>
              <a:rPr lang="en-US" sz="1400" b="1" i="1" dirty="0" smtClean="0">
                <a:solidFill>
                  <a:srgbClr val="0000CC"/>
                </a:solidFill>
                <a:latin typeface="Lucida Handwriting" panose="03010101010101010101" pitchFamily="66" charset="0"/>
              </a:rPr>
              <a:t>Palestina, la “Tierra Gloriosa” (ver 8:9)</a:t>
            </a:r>
            <a:endParaRPr lang="en-US" sz="1400" b="1" i="1" dirty="0">
              <a:solidFill>
                <a:srgbClr val="0000CC"/>
              </a:solidFill>
              <a:latin typeface="Lucida Handwriting" panose="03010101010101010101" pitchFamily="66" charset="0"/>
            </a:endParaRPr>
          </a:p>
        </p:txBody>
      </p:sp>
      <p:sp>
        <p:nvSpPr>
          <p:cNvPr id="6" name="TextBox 5"/>
          <p:cNvSpPr txBox="1"/>
          <p:nvPr/>
        </p:nvSpPr>
        <p:spPr>
          <a:xfrm>
            <a:off x="838200" y="1260278"/>
            <a:ext cx="8229600" cy="307777"/>
          </a:xfrm>
          <a:prstGeom prst="rect">
            <a:avLst/>
          </a:prstGeom>
          <a:noFill/>
        </p:spPr>
        <p:txBody>
          <a:bodyPr wrap="square" rtlCol="0">
            <a:spAutoFit/>
          </a:bodyPr>
          <a:lstStyle/>
          <a:p>
            <a:pPr algn="l" rtl="0"/>
            <a:r>
              <a:rPr lang="en-US" sz="1400" b="1" i="1" dirty="0" smtClean="0">
                <a:solidFill>
                  <a:srgbClr val="0000CC"/>
                </a:solidFill>
                <a:latin typeface="Lucida Handwriting" panose="03010101010101010101" pitchFamily="66" charset="0"/>
              </a:rPr>
              <a:t>Carnero, macho cabrío. La Cabra se mueve hacia el Este, destruye el </a:t>
            </a:r>
            <a:r>
              <a:rPr lang="en-US" sz="1400" b="1" i="1" dirty="0" err="1">
                <a:solidFill>
                  <a:srgbClr val="0000CC"/>
                </a:solidFill>
                <a:latin typeface="Lucida Handwriting" panose="03010101010101010101" pitchFamily="66" charset="0"/>
              </a:rPr>
              <a:t>c</a:t>
            </a:r>
            <a:r>
              <a:rPr lang="en-US" sz="1400" b="1" i="1" dirty="0" err="1" smtClean="0">
                <a:solidFill>
                  <a:srgbClr val="0000CC"/>
                </a:solidFill>
                <a:latin typeface="Lucida Handwriting" panose="03010101010101010101" pitchFamily="66" charset="0"/>
              </a:rPr>
              <a:t>arnero</a:t>
            </a:r>
            <a:r>
              <a:rPr lang="en-US" sz="1400" b="1" i="1" dirty="0" smtClean="0">
                <a:solidFill>
                  <a:srgbClr val="0000CC"/>
                </a:solidFill>
                <a:latin typeface="Lucida Handwriting" panose="03010101010101010101" pitchFamily="66" charset="0"/>
              </a:rPr>
              <a:t>.</a:t>
            </a:r>
            <a:endParaRPr lang="en-US" sz="1400" b="1" i="1" dirty="0">
              <a:solidFill>
                <a:srgbClr val="0000CC"/>
              </a:solidFill>
              <a:latin typeface="Lucida Handwriting" panose="03010101010101010101" pitchFamily="66" charset="0"/>
            </a:endParaRPr>
          </a:p>
        </p:txBody>
      </p:sp>
      <p:sp>
        <p:nvSpPr>
          <p:cNvPr id="7" name="TextBox 6"/>
          <p:cNvSpPr txBox="1"/>
          <p:nvPr/>
        </p:nvSpPr>
        <p:spPr>
          <a:xfrm>
            <a:off x="6553200" y="1711523"/>
            <a:ext cx="2590800" cy="307777"/>
          </a:xfrm>
          <a:prstGeom prst="rect">
            <a:avLst/>
          </a:prstGeom>
          <a:noFill/>
        </p:spPr>
        <p:txBody>
          <a:bodyPr wrap="square" rtlCol="0">
            <a:spAutoFit/>
          </a:bodyPr>
          <a:lstStyle/>
          <a:p>
            <a:pPr algn="l" rtl="0"/>
            <a:r>
              <a:rPr lang="en-US" sz="1400" b="1" i="1" dirty="0" smtClean="0">
                <a:solidFill>
                  <a:srgbClr val="0000CC"/>
                </a:solidFill>
                <a:latin typeface="Lucida Handwriting" panose="03010101010101010101" pitchFamily="66" charset="0"/>
              </a:rPr>
              <a:t>Media </a:t>
            </a:r>
            <a:r>
              <a:rPr lang="en-US" sz="1400" b="1" i="1" dirty="0" smtClean="0">
                <a:solidFill>
                  <a:srgbClr val="0000CC"/>
                </a:solidFill>
                <a:latin typeface="Lucida Handwriting" panose="03010101010101010101" pitchFamily="66" charset="0"/>
              </a:rPr>
              <a:t>y Persia</a:t>
            </a:r>
            <a:endParaRPr lang="en-US" sz="1400" b="1" i="1" dirty="0">
              <a:solidFill>
                <a:srgbClr val="0000CC"/>
              </a:solidFill>
              <a:latin typeface="Lucida Handwriting" panose="03010101010101010101" pitchFamily="66" charset="0"/>
            </a:endParaRPr>
          </a:p>
        </p:txBody>
      </p:sp>
      <p:sp>
        <p:nvSpPr>
          <p:cNvPr id="8" name="TextBox 7"/>
          <p:cNvSpPr txBox="1"/>
          <p:nvPr/>
        </p:nvSpPr>
        <p:spPr>
          <a:xfrm>
            <a:off x="6498364" y="2102942"/>
            <a:ext cx="2645636" cy="307777"/>
          </a:xfrm>
          <a:prstGeom prst="rect">
            <a:avLst/>
          </a:prstGeom>
          <a:noFill/>
        </p:spPr>
        <p:txBody>
          <a:bodyPr wrap="square" rtlCol="0">
            <a:spAutoFit/>
          </a:bodyPr>
          <a:lstStyle/>
          <a:p>
            <a:pPr algn="l" rtl="0"/>
            <a:r>
              <a:rPr lang="en-US" sz="1400" b="1" i="1" dirty="0" smtClean="0">
                <a:solidFill>
                  <a:srgbClr val="0000CC"/>
                </a:solidFill>
                <a:latin typeface="Lucida Handwriting" panose="03010101010101010101" pitchFamily="66" charset="0"/>
              </a:rPr>
              <a:t>Alejandro </a:t>
            </a:r>
            <a:r>
              <a:rPr lang="en-US" sz="1400" b="1" i="1" dirty="0" err="1" smtClean="0">
                <a:solidFill>
                  <a:srgbClr val="0000CC"/>
                </a:solidFill>
                <a:latin typeface="Lucida Handwriting" panose="03010101010101010101" pitchFamily="66" charset="0"/>
              </a:rPr>
              <a:t>Magno</a:t>
            </a:r>
            <a:endParaRPr lang="en-US" sz="1400" b="1" i="1" dirty="0">
              <a:solidFill>
                <a:srgbClr val="0000CC"/>
              </a:solidFill>
              <a:latin typeface="Lucida Handwriting" panose="03010101010101010101" pitchFamily="66" charset="0"/>
            </a:endParaRPr>
          </a:p>
        </p:txBody>
      </p:sp>
      <p:sp>
        <p:nvSpPr>
          <p:cNvPr id="9" name="TextBox 8"/>
          <p:cNvSpPr txBox="1"/>
          <p:nvPr/>
        </p:nvSpPr>
        <p:spPr>
          <a:xfrm>
            <a:off x="1219200" y="2533106"/>
            <a:ext cx="8169535" cy="307777"/>
          </a:xfrm>
          <a:prstGeom prst="rect">
            <a:avLst/>
          </a:prstGeom>
          <a:noFill/>
        </p:spPr>
        <p:txBody>
          <a:bodyPr wrap="square" rtlCol="0">
            <a:spAutoFit/>
          </a:bodyPr>
          <a:lstStyle/>
          <a:p>
            <a:pPr algn="l" rtl="0"/>
            <a:r>
              <a:rPr lang="en-US" sz="1400" b="1" i="1" dirty="0" smtClean="0">
                <a:solidFill>
                  <a:srgbClr val="0000CC"/>
                </a:solidFill>
                <a:latin typeface="Lucida Handwriting" panose="03010101010101010101" pitchFamily="66" charset="0"/>
              </a:rPr>
              <a:t>4 divisiones del Reino de Alejandro: </a:t>
            </a:r>
            <a:r>
              <a:rPr lang="en-US" sz="1400" b="1" i="1" dirty="0" err="1" smtClean="0">
                <a:solidFill>
                  <a:srgbClr val="0000CC"/>
                </a:solidFill>
                <a:latin typeface="Lucida Handwriting" panose="03010101010101010101" pitchFamily="66" charset="0"/>
              </a:rPr>
              <a:t>Lisímaco</a:t>
            </a:r>
            <a:r>
              <a:rPr lang="en-US" sz="1400" b="1" i="1" dirty="0" smtClean="0">
                <a:solidFill>
                  <a:srgbClr val="0000CC"/>
                </a:solidFill>
                <a:latin typeface="Lucida Handwriting" panose="03010101010101010101" pitchFamily="66" charset="0"/>
              </a:rPr>
              <a:t>, </a:t>
            </a:r>
            <a:r>
              <a:rPr lang="en-US" sz="1400" b="1" i="1" dirty="0" err="1" smtClean="0">
                <a:solidFill>
                  <a:srgbClr val="0000CC"/>
                </a:solidFill>
                <a:latin typeface="Lucida Handwriting" panose="03010101010101010101" pitchFamily="66" charset="0"/>
              </a:rPr>
              <a:t>Casandro</a:t>
            </a:r>
            <a:r>
              <a:rPr lang="en-US" sz="1400" b="1" i="1" dirty="0" smtClean="0">
                <a:solidFill>
                  <a:srgbClr val="0000CC"/>
                </a:solidFill>
                <a:latin typeface="Lucida Handwriting" panose="03010101010101010101" pitchFamily="66" charset="0"/>
              </a:rPr>
              <a:t>, </a:t>
            </a:r>
            <a:r>
              <a:rPr lang="en-US" sz="1400" b="1" i="1" dirty="0" err="1" smtClean="0">
                <a:solidFill>
                  <a:srgbClr val="0000CC"/>
                </a:solidFill>
                <a:latin typeface="Lucida Handwriting" panose="03010101010101010101" pitchFamily="66" charset="0"/>
              </a:rPr>
              <a:t>Ptolomeo</a:t>
            </a:r>
            <a:r>
              <a:rPr lang="en-US" sz="1400" b="1" i="1" dirty="0" smtClean="0">
                <a:solidFill>
                  <a:srgbClr val="0000CC"/>
                </a:solidFill>
                <a:latin typeface="Lucida Handwriting" panose="03010101010101010101" pitchFamily="66" charset="0"/>
              </a:rPr>
              <a:t>, </a:t>
            </a:r>
            <a:r>
              <a:rPr lang="en-US" sz="1400" b="1" i="1" dirty="0" err="1" smtClean="0">
                <a:solidFill>
                  <a:srgbClr val="0000CC"/>
                </a:solidFill>
                <a:latin typeface="Lucida Handwriting" panose="03010101010101010101" pitchFamily="66" charset="0"/>
              </a:rPr>
              <a:t>Seleuco</a:t>
            </a:r>
            <a:r>
              <a:rPr lang="en-US" sz="1400" b="1" i="1" dirty="0" smtClean="0">
                <a:solidFill>
                  <a:srgbClr val="0000CC"/>
                </a:solidFill>
                <a:latin typeface="Lucida Handwriting" panose="03010101010101010101" pitchFamily="66" charset="0"/>
              </a:rPr>
              <a:t> </a:t>
            </a:r>
            <a:endParaRPr lang="en-US" sz="1400" b="1" i="1" dirty="0">
              <a:solidFill>
                <a:srgbClr val="0000CC"/>
              </a:solidFill>
              <a:latin typeface="Lucida Handwriting" panose="03010101010101010101" pitchFamily="66" charset="0"/>
            </a:endParaRPr>
          </a:p>
        </p:txBody>
      </p:sp>
      <p:sp>
        <p:nvSpPr>
          <p:cNvPr id="11" name="TextBox 10"/>
          <p:cNvSpPr txBox="1"/>
          <p:nvPr/>
        </p:nvSpPr>
        <p:spPr>
          <a:xfrm>
            <a:off x="738292" y="2979686"/>
            <a:ext cx="7186508" cy="307777"/>
          </a:xfrm>
          <a:prstGeom prst="rect">
            <a:avLst/>
          </a:prstGeom>
          <a:noFill/>
        </p:spPr>
        <p:txBody>
          <a:bodyPr wrap="square" rtlCol="0">
            <a:spAutoFit/>
          </a:bodyPr>
          <a:lstStyle/>
          <a:p>
            <a:pPr algn="l" rtl="0"/>
            <a:r>
              <a:rPr lang="en-US" sz="1400" b="1" i="1" dirty="0" smtClean="0">
                <a:solidFill>
                  <a:srgbClr val="0000CC"/>
                </a:solidFill>
                <a:latin typeface="Lucida Handwriting" panose="03010101010101010101" pitchFamily="66" charset="0"/>
              </a:rPr>
              <a:t>Antíoco IV (Epífanes), </a:t>
            </a:r>
            <a:r>
              <a:rPr lang="en-US" sz="1400" b="1" i="1" dirty="0" smtClean="0">
                <a:solidFill>
                  <a:srgbClr val="0000CC"/>
                </a:solidFill>
                <a:latin typeface="Lucida Handwriting" panose="03010101010101010101" pitchFamily="66" charset="0"/>
              </a:rPr>
              <a:t>a causa de la</a:t>
            </a:r>
            <a:r>
              <a:rPr lang="en-US" sz="1400" b="1" i="1" dirty="0" smtClean="0">
                <a:solidFill>
                  <a:srgbClr val="0000CC"/>
                </a:solidFill>
                <a:latin typeface="Lucida Handwriting" panose="03010101010101010101" pitchFamily="66" charset="0"/>
              </a:rPr>
              <a:t> </a:t>
            </a:r>
            <a:r>
              <a:rPr lang="en-US" sz="1400" b="1" i="1" dirty="0" smtClean="0">
                <a:solidFill>
                  <a:srgbClr val="0000CC"/>
                </a:solidFill>
                <a:latin typeface="Lucida Handwriting" panose="03010101010101010101" pitchFamily="66" charset="0"/>
              </a:rPr>
              <a:t>“transgresión” (ver 8:12)</a:t>
            </a:r>
            <a:endParaRPr lang="en-US" sz="1400" b="1" i="1" dirty="0">
              <a:solidFill>
                <a:srgbClr val="0000CC"/>
              </a:solidFill>
              <a:latin typeface="Lucida Handwriting" panose="03010101010101010101" pitchFamily="66" charset="0"/>
            </a:endParaRPr>
          </a:p>
        </p:txBody>
      </p:sp>
      <p:sp>
        <p:nvSpPr>
          <p:cNvPr id="12" name="TextBox 11"/>
          <p:cNvSpPr txBox="1"/>
          <p:nvPr/>
        </p:nvSpPr>
        <p:spPr>
          <a:xfrm>
            <a:off x="742930" y="4071098"/>
            <a:ext cx="2611820" cy="307777"/>
          </a:xfrm>
          <a:prstGeom prst="rect">
            <a:avLst/>
          </a:prstGeom>
          <a:noFill/>
        </p:spPr>
        <p:txBody>
          <a:bodyPr wrap="square" rtlCol="0">
            <a:spAutoFit/>
          </a:bodyPr>
          <a:lstStyle/>
          <a:p>
            <a:pPr algn="l" rtl="0"/>
            <a:r>
              <a:rPr lang="en-US" sz="1400" b="1" i="1" dirty="0" err="1" smtClean="0">
                <a:solidFill>
                  <a:srgbClr val="0000CC"/>
                </a:solidFill>
                <a:latin typeface="Lucida Handwriting" panose="03010101010101010101" pitchFamily="66" charset="0"/>
              </a:rPr>
              <a:t>seléucidas</a:t>
            </a:r>
            <a:r>
              <a:rPr lang="en-US" sz="1400" b="1" i="1" dirty="0" smtClean="0">
                <a:solidFill>
                  <a:srgbClr val="0000CC"/>
                </a:solidFill>
                <a:latin typeface="Lucida Handwriting" panose="03010101010101010101" pitchFamily="66" charset="0"/>
              </a:rPr>
              <a:t> </a:t>
            </a:r>
            <a:r>
              <a:rPr lang="en-US" sz="1400" b="1" i="1" dirty="0" smtClean="0">
                <a:solidFill>
                  <a:srgbClr val="0000CC"/>
                </a:solidFill>
                <a:latin typeface="Lucida Handwriting" panose="03010101010101010101" pitchFamily="66" charset="0"/>
              </a:rPr>
              <a:t>y </a:t>
            </a:r>
            <a:r>
              <a:rPr lang="en-US" sz="1400" b="1" i="1" dirty="0" err="1">
                <a:solidFill>
                  <a:srgbClr val="0000CC"/>
                </a:solidFill>
                <a:latin typeface="Lucida Handwriting" panose="03010101010101010101" pitchFamily="66" charset="0"/>
              </a:rPr>
              <a:t>p</a:t>
            </a:r>
            <a:r>
              <a:rPr lang="en-US" sz="1400" b="1" i="1" dirty="0" err="1" smtClean="0">
                <a:solidFill>
                  <a:srgbClr val="0000CC"/>
                </a:solidFill>
                <a:latin typeface="Lucida Handwriting" panose="03010101010101010101" pitchFamily="66" charset="0"/>
              </a:rPr>
              <a:t>tolomeo</a:t>
            </a:r>
            <a:r>
              <a:rPr lang="en-US" sz="1400" b="1" i="1" dirty="0" smtClean="0">
                <a:solidFill>
                  <a:srgbClr val="0000CC"/>
                </a:solidFill>
                <a:latin typeface="Lucida Handwriting" panose="03010101010101010101" pitchFamily="66" charset="0"/>
              </a:rPr>
              <a:t> s</a:t>
            </a:r>
            <a:endParaRPr lang="en-US" sz="1400" b="1" i="1" dirty="0">
              <a:solidFill>
                <a:srgbClr val="0000CC"/>
              </a:solidFill>
              <a:latin typeface="Lucida Handwriting" panose="03010101010101010101" pitchFamily="66" charset="0"/>
            </a:endParaRPr>
          </a:p>
        </p:txBody>
      </p:sp>
      <p:sp>
        <p:nvSpPr>
          <p:cNvPr id="13" name="TextBox 12"/>
          <p:cNvSpPr txBox="1"/>
          <p:nvPr/>
        </p:nvSpPr>
        <p:spPr>
          <a:xfrm>
            <a:off x="304800" y="3673407"/>
            <a:ext cx="9707450" cy="307500"/>
          </a:xfrm>
          <a:prstGeom prst="rect">
            <a:avLst/>
          </a:prstGeom>
          <a:noFill/>
        </p:spPr>
        <p:txBody>
          <a:bodyPr wrap="square" rtlCol="0">
            <a:spAutoFit/>
          </a:bodyPr>
          <a:lstStyle/>
          <a:p>
            <a:pPr algn="l" rtl="0"/>
            <a:r>
              <a:rPr lang="en-US" sz="1400" b="1" i="1" dirty="0" err="1" smtClean="0">
                <a:solidFill>
                  <a:srgbClr val="0000CC"/>
                </a:solidFill>
                <a:latin typeface="Lucida Handwriting" panose="03010101010101010101" pitchFamily="66" charset="0"/>
              </a:rPr>
              <a:t>Decreto</a:t>
            </a:r>
            <a:r>
              <a:rPr lang="en-US" sz="1400" b="1" i="1" dirty="0" smtClean="0">
                <a:solidFill>
                  <a:srgbClr val="0000CC"/>
                </a:solidFill>
                <a:latin typeface="Lucida Handwriting" panose="03010101010101010101" pitchFamily="66" charset="0"/>
              </a:rPr>
              <a:t>  </a:t>
            </a:r>
            <a:r>
              <a:rPr lang="en-US" sz="1400" b="1" i="1" dirty="0" smtClean="0">
                <a:solidFill>
                  <a:srgbClr val="0000CC"/>
                </a:solidFill>
                <a:latin typeface="Lucida Handwriting" panose="03010101010101010101" pitchFamily="66" charset="0"/>
              </a:rPr>
              <a:t>para regresar/reconstruir; </a:t>
            </a:r>
            <a:r>
              <a:rPr lang="en-US" sz="1400" b="1" i="1" dirty="0" smtClean="0">
                <a:solidFill>
                  <a:srgbClr val="0000CC"/>
                </a:solidFill>
                <a:latin typeface="Lucida Handwriting" panose="03010101010101010101" pitchFamily="66" charset="0"/>
              </a:rPr>
              <a:t>El </a:t>
            </a:r>
            <a:r>
              <a:rPr lang="en-US" sz="1400" b="1" i="1" dirty="0" err="1" smtClean="0">
                <a:solidFill>
                  <a:srgbClr val="0000CC"/>
                </a:solidFill>
                <a:latin typeface="Lucida Handwriting" panose="03010101010101010101" pitchFamily="66" charset="0"/>
              </a:rPr>
              <a:t>ungido</a:t>
            </a:r>
            <a:r>
              <a:rPr lang="en-US" sz="1400" b="1" i="1" dirty="0" smtClean="0">
                <a:solidFill>
                  <a:srgbClr val="0000CC"/>
                </a:solidFill>
                <a:latin typeface="Lucida Handwriting" panose="03010101010101010101" pitchFamily="66" charset="0"/>
              </a:rPr>
              <a:t> </a:t>
            </a:r>
            <a:r>
              <a:rPr lang="en-US" sz="1400" b="1" i="1" dirty="0" err="1" smtClean="0">
                <a:solidFill>
                  <a:srgbClr val="0000CC"/>
                </a:solidFill>
                <a:latin typeface="Lucida Handwriting" panose="03010101010101010101" pitchFamily="66" charset="0"/>
              </a:rPr>
              <a:t>vi</a:t>
            </a:r>
            <a:r>
              <a:rPr lang="en-US" sz="1400" b="1" i="1" dirty="0" err="1" smtClean="0">
                <a:solidFill>
                  <a:srgbClr val="0000CC"/>
                </a:solidFill>
                <a:latin typeface="Lucida Handwriting" panose="03010101010101010101" pitchFamily="66" charset="0"/>
              </a:rPr>
              <a:t>ene</a:t>
            </a:r>
            <a:r>
              <a:rPr lang="en-US" sz="1400" b="1" i="1" dirty="0" smtClean="0">
                <a:solidFill>
                  <a:srgbClr val="0000CC"/>
                </a:solidFill>
                <a:latin typeface="Lucida Handwriting" panose="03010101010101010101" pitchFamily="66" charset="0"/>
              </a:rPr>
              <a:t>, Ungido asesinado, </a:t>
            </a:r>
            <a:r>
              <a:rPr lang="en-US" sz="1400" b="1" i="1" dirty="0" err="1" smtClean="0">
                <a:solidFill>
                  <a:srgbClr val="0000CC"/>
                </a:solidFill>
                <a:latin typeface="Lucida Handwriting" panose="03010101010101010101" pitchFamily="66" charset="0"/>
              </a:rPr>
              <a:t>Abominación</a:t>
            </a:r>
            <a:endParaRPr lang="en-US" sz="1400" b="1" i="1" dirty="0">
              <a:solidFill>
                <a:srgbClr val="0000CC"/>
              </a:solidFill>
              <a:latin typeface="Lucida Handwriting" panose="03010101010101010101" pitchFamily="66" charset="0"/>
            </a:endParaRPr>
          </a:p>
        </p:txBody>
      </p:sp>
      <p:sp>
        <p:nvSpPr>
          <p:cNvPr id="14" name="TextBox 13"/>
          <p:cNvSpPr txBox="1"/>
          <p:nvPr/>
        </p:nvSpPr>
        <p:spPr>
          <a:xfrm>
            <a:off x="738292" y="4516073"/>
            <a:ext cx="3138485" cy="307777"/>
          </a:xfrm>
          <a:prstGeom prst="rect">
            <a:avLst/>
          </a:prstGeom>
          <a:noFill/>
        </p:spPr>
        <p:txBody>
          <a:bodyPr wrap="square" rtlCol="0">
            <a:spAutoFit/>
          </a:bodyPr>
          <a:lstStyle/>
          <a:p>
            <a:pPr algn="l" rtl="0"/>
            <a:r>
              <a:rPr lang="en-US" sz="1400" b="1" i="1" dirty="0" smtClean="0">
                <a:solidFill>
                  <a:srgbClr val="0000CC"/>
                </a:solidFill>
                <a:latin typeface="Lucida Handwriting" panose="03010101010101010101" pitchFamily="66" charset="0"/>
              </a:rPr>
              <a:t>Antíoco IV (Epífanes)</a:t>
            </a:r>
            <a:endParaRPr lang="en-US" sz="1400" b="1" i="1" dirty="0">
              <a:solidFill>
                <a:srgbClr val="0000CC"/>
              </a:solidFill>
              <a:latin typeface="Lucida Handwriting" panose="03010101010101010101" pitchFamily="66" charset="0"/>
            </a:endParaRPr>
          </a:p>
        </p:txBody>
      </p:sp>
      <p:sp>
        <p:nvSpPr>
          <p:cNvPr id="15" name="TextBox 14"/>
          <p:cNvSpPr txBox="1"/>
          <p:nvPr/>
        </p:nvSpPr>
        <p:spPr>
          <a:xfrm>
            <a:off x="728478" y="4943545"/>
            <a:ext cx="8564451" cy="307777"/>
          </a:xfrm>
          <a:prstGeom prst="rect">
            <a:avLst/>
          </a:prstGeom>
          <a:noFill/>
        </p:spPr>
        <p:txBody>
          <a:bodyPr wrap="square" rtlCol="0">
            <a:spAutoFit/>
          </a:bodyPr>
          <a:lstStyle/>
          <a:p>
            <a:pPr algn="l" rtl="0"/>
            <a:r>
              <a:rPr lang="en-US" sz="1400" b="1" i="1" dirty="0" smtClean="0">
                <a:solidFill>
                  <a:srgbClr val="0000CC"/>
                </a:solidFill>
                <a:latin typeface="Lucida Handwriting" panose="03010101010101010101" pitchFamily="66" charset="0"/>
              </a:rPr>
              <a:t>Vida dada a los que están espiritualmente muertos (</a:t>
            </a:r>
            <a:r>
              <a:rPr lang="en-US" sz="1400" b="1" i="1" dirty="0" smtClean="0">
                <a:solidFill>
                  <a:srgbClr val="0000CC"/>
                </a:solidFill>
                <a:latin typeface="Lucida Handwriting" panose="03010101010101010101" pitchFamily="66" charset="0"/>
              </a:rPr>
              <a:t>Ez. 37:11-14; Jn. 5:25</a:t>
            </a:r>
            <a:r>
              <a:rPr lang="en-US" sz="1400" b="1" i="1" dirty="0" smtClean="0">
                <a:solidFill>
                  <a:srgbClr val="0000CC"/>
                </a:solidFill>
                <a:latin typeface="Lucida Handwriting" panose="03010101010101010101" pitchFamily="66" charset="0"/>
              </a:rPr>
              <a:t>)</a:t>
            </a:r>
            <a:endParaRPr lang="en-US" sz="1400" b="1" i="1" dirty="0">
              <a:solidFill>
                <a:srgbClr val="0000CC"/>
              </a:solidFill>
              <a:latin typeface="Lucida Handwriting" panose="03010101010101010101" pitchFamily="66" charset="0"/>
            </a:endParaRPr>
          </a:p>
        </p:txBody>
      </p:sp>
      <p:sp>
        <p:nvSpPr>
          <p:cNvPr id="16" name="TextBox 15"/>
          <p:cNvSpPr txBox="1"/>
          <p:nvPr/>
        </p:nvSpPr>
        <p:spPr>
          <a:xfrm>
            <a:off x="4215105" y="5412513"/>
            <a:ext cx="6039402" cy="307777"/>
          </a:xfrm>
          <a:prstGeom prst="rect">
            <a:avLst/>
          </a:prstGeom>
          <a:noFill/>
        </p:spPr>
        <p:txBody>
          <a:bodyPr wrap="square" rtlCol="0">
            <a:spAutoFit/>
          </a:bodyPr>
          <a:lstStyle/>
          <a:p>
            <a:pPr algn="l" rtl="0"/>
            <a:r>
              <a:rPr lang="en-US" sz="1400" b="1" i="1" dirty="0" smtClean="0">
                <a:solidFill>
                  <a:srgbClr val="0000CC"/>
                </a:solidFill>
                <a:latin typeface="Lucida Handwriting" panose="03010101010101010101" pitchFamily="66" charset="0"/>
              </a:rPr>
              <a:t>Destrucción de </a:t>
            </a:r>
            <a:r>
              <a:rPr lang="en-US" sz="1400" b="1" i="1" dirty="0" err="1" smtClean="0">
                <a:solidFill>
                  <a:srgbClr val="0000CC"/>
                </a:solidFill>
                <a:latin typeface="Lucida Handwriting" panose="03010101010101010101" pitchFamily="66" charset="0"/>
              </a:rPr>
              <a:t>Jerusalén</a:t>
            </a:r>
            <a:r>
              <a:rPr lang="en-US" sz="1400" b="1" i="1" dirty="0" smtClean="0">
                <a:solidFill>
                  <a:srgbClr val="0000CC"/>
                </a:solidFill>
                <a:latin typeface="Lucida Handwriting" panose="03010101010101010101" pitchFamily="66" charset="0"/>
              </a:rPr>
              <a:t> </a:t>
            </a:r>
            <a:r>
              <a:rPr lang="en-US" sz="1400" b="1" i="1" dirty="0" smtClean="0">
                <a:solidFill>
                  <a:srgbClr val="0000CC"/>
                </a:solidFill>
                <a:latin typeface="Lucida Handwriting" panose="03010101010101010101" pitchFamily="66" charset="0"/>
              </a:rPr>
              <a:t>(</a:t>
            </a:r>
            <a:r>
              <a:rPr lang="en-US" sz="1400" b="1" i="1" dirty="0" smtClean="0">
                <a:solidFill>
                  <a:srgbClr val="0000CC"/>
                </a:solidFill>
                <a:latin typeface="Lucida Handwriting" panose="03010101010101010101" pitchFamily="66" charset="0"/>
              </a:rPr>
              <a:t>cf.</a:t>
            </a:r>
            <a:r>
              <a:rPr lang="en-US" sz="1400" b="1" i="1" dirty="0" smtClean="0">
                <a:solidFill>
                  <a:srgbClr val="0000CC"/>
                </a:solidFill>
                <a:latin typeface="Lucida Handwriting" panose="03010101010101010101" pitchFamily="66" charset="0"/>
              </a:rPr>
              <a:t> Mat </a:t>
            </a:r>
            <a:r>
              <a:rPr lang="en-US" sz="1400" b="1" i="1" dirty="0" smtClean="0">
                <a:solidFill>
                  <a:srgbClr val="0000CC"/>
                </a:solidFill>
                <a:latin typeface="Lucida Handwriting" panose="03010101010101010101" pitchFamily="66" charset="0"/>
              </a:rPr>
              <a:t>24:15</a:t>
            </a:r>
            <a:r>
              <a:rPr lang="en-US" sz="1400" b="1" i="1" dirty="0" smtClean="0">
                <a:solidFill>
                  <a:srgbClr val="0000CC"/>
                </a:solidFill>
                <a:latin typeface="Lucida Handwriting" panose="03010101010101010101" pitchFamily="66" charset="0"/>
              </a:rPr>
              <a:t>); </a:t>
            </a:r>
            <a:r>
              <a:rPr lang="en-US" sz="1400" b="1" i="1" dirty="0" err="1" smtClean="0">
                <a:solidFill>
                  <a:srgbClr val="0000CC"/>
                </a:solidFill>
                <a:latin typeface="Lucida Handwriting" panose="03010101010101010101" pitchFamily="66" charset="0"/>
              </a:rPr>
              <a:t>Jesús</a:t>
            </a:r>
            <a:r>
              <a:rPr lang="en-US" sz="1400" b="1" i="1" dirty="0" smtClean="0">
                <a:solidFill>
                  <a:srgbClr val="0000CC"/>
                </a:solidFill>
                <a:latin typeface="Lucida Handwriting" panose="03010101010101010101" pitchFamily="66" charset="0"/>
              </a:rPr>
              <a:t>.</a:t>
            </a:r>
            <a:endParaRPr lang="en-US" sz="1400" b="1" i="1" dirty="0">
              <a:solidFill>
                <a:srgbClr val="0000CC"/>
              </a:solidFill>
              <a:latin typeface="Lucida Handwriting" panose="03010101010101010101" pitchFamily="66" charset="0"/>
            </a:endParaRPr>
          </a:p>
        </p:txBody>
      </p:sp>
      <p:sp>
        <p:nvSpPr>
          <p:cNvPr id="17" name="Bevel 16">
            <a:hlinkClick r:id="" action="ppaction://noaction"/>
          </p:cNvPr>
          <p:cNvSpPr/>
          <p:nvPr/>
        </p:nvSpPr>
        <p:spPr>
          <a:xfrm>
            <a:off x="38099" y="2288673"/>
            <a:ext cx="457200" cy="381000"/>
          </a:xfrm>
          <a:prstGeom prst="bevel">
            <a:avLst/>
          </a:prstGeom>
          <a:solidFill>
            <a:schemeClr val="accent1">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8" name="Bevel 17">
            <a:hlinkClick r:id="" action="ppaction://noaction"/>
          </p:cNvPr>
          <p:cNvSpPr/>
          <p:nvPr/>
        </p:nvSpPr>
        <p:spPr>
          <a:xfrm>
            <a:off x="38099" y="3129444"/>
            <a:ext cx="457200" cy="381000"/>
          </a:xfrm>
          <a:prstGeom prst="bevel">
            <a:avLst/>
          </a:prstGeom>
          <a:solidFill>
            <a:schemeClr val="accent1">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112355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1" grpId="0"/>
      <p:bldP spid="12" grpId="0"/>
      <p:bldP spid="13" grpId="0"/>
      <p:bldP spid="14" grpId="0"/>
      <p:bldP spid="15" grpId="0"/>
      <p:bldP spid="16" grpId="0"/>
    </p:bld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dirty="0"/>
              <a:t>La tribulación final</a:t>
            </a:r>
            <a:endParaRPr lang="en-US" i="1" dirty="0"/>
          </a:p>
        </p:txBody>
      </p:sp>
      <p:sp>
        <p:nvSpPr>
          <p:cNvPr id="4" name="TextBox 3"/>
          <p:cNvSpPr txBox="1"/>
          <p:nvPr/>
        </p:nvSpPr>
        <p:spPr>
          <a:xfrm>
            <a:off x="190036" y="1339573"/>
            <a:ext cx="8484838" cy="3139321"/>
          </a:xfrm>
          <a:prstGeom prst="rect">
            <a:avLst/>
          </a:prstGeom>
          <a:noFill/>
        </p:spPr>
        <p:txBody>
          <a:bodyPr wrap="square" rtlCol="0">
            <a:spAutoFit/>
          </a:bodyPr>
          <a:lstStyle/>
          <a:p>
            <a:r>
              <a:rPr lang="en-US" sz="2200" b="1" dirty="0" smtClean="0">
                <a:solidFill>
                  <a:prstClr val="black"/>
                </a:solidFill>
              </a:rPr>
              <a:t>Daniel 12:1 (NBLA)</a:t>
            </a:r>
            <a:r>
              <a:rPr lang="en-US" sz="2200" dirty="0">
                <a:solidFill>
                  <a:prstClr val="black"/>
                </a:solidFill>
              </a:rPr>
              <a:t/>
            </a:r>
            <a:br>
              <a:rPr lang="en-US" sz="2200" dirty="0">
                <a:solidFill>
                  <a:prstClr val="black"/>
                </a:solidFill>
              </a:rPr>
            </a:br>
            <a:r>
              <a:rPr lang="en-US" sz="2200" baseline="30000" dirty="0">
                <a:solidFill>
                  <a:prstClr val="black"/>
                </a:solidFill>
              </a:rPr>
              <a:t>1</a:t>
            </a:r>
            <a:r>
              <a:rPr lang="en-US" sz="2200" dirty="0">
                <a:solidFill>
                  <a:prstClr val="black"/>
                </a:solidFill>
              </a:rPr>
              <a:t>“</a:t>
            </a:r>
            <a:r>
              <a:rPr lang="es-ES" sz="2200" dirty="0">
                <a:solidFill>
                  <a:prstClr val="black"/>
                </a:solidFill>
              </a:rPr>
              <a:t>En aquel tiempo se levantará Miguel, </a:t>
            </a:r>
          </a:p>
          <a:p>
            <a:r>
              <a:rPr lang="es-ES" sz="2200" dirty="0">
                <a:solidFill>
                  <a:prstClr val="black"/>
                </a:solidFill>
              </a:rPr>
              <a:t>el gran príncipe </a:t>
            </a:r>
            <a:r>
              <a:rPr lang="es-ES" sz="2200" b="1" u="sng" dirty="0">
                <a:solidFill>
                  <a:prstClr val="black"/>
                </a:solidFill>
              </a:rPr>
              <a:t>que vela </a:t>
            </a:r>
            <a:r>
              <a:rPr lang="es-ES" sz="2200" dirty="0">
                <a:solidFill>
                  <a:prstClr val="black"/>
                </a:solidFill>
              </a:rPr>
              <a:t>sobre los hijos de tu pueblo. </a:t>
            </a:r>
          </a:p>
          <a:p>
            <a:r>
              <a:rPr lang="es-ES" sz="2200" b="1" u="sng" dirty="0">
                <a:solidFill>
                  <a:srgbClr val="FF0000"/>
                </a:solidFill>
              </a:rPr>
              <a:t>Será un tiempo de angustia </a:t>
            </a:r>
          </a:p>
          <a:p>
            <a:r>
              <a:rPr lang="es-ES" sz="2200" b="1" u="sng" dirty="0">
                <a:solidFill>
                  <a:srgbClr val="FF0000"/>
                </a:solidFill>
              </a:rPr>
              <a:t>cual nunca hubo desde que existen las naciones </a:t>
            </a:r>
          </a:p>
          <a:p>
            <a:r>
              <a:rPr lang="es-ES" sz="2200" b="1" u="sng" dirty="0">
                <a:solidFill>
                  <a:srgbClr val="FF0000"/>
                </a:solidFill>
              </a:rPr>
              <a:t>hasta entonces. </a:t>
            </a:r>
          </a:p>
          <a:p>
            <a:r>
              <a:rPr lang="es-ES" sz="2200" b="1" u="sng" dirty="0">
                <a:solidFill>
                  <a:prstClr val="black"/>
                </a:solidFill>
              </a:rPr>
              <a:t>Y en ese tiempo tu pueblo será librado, </a:t>
            </a:r>
          </a:p>
          <a:p>
            <a:r>
              <a:rPr lang="es-ES" sz="2200" dirty="0">
                <a:solidFill>
                  <a:prstClr val="black"/>
                </a:solidFill>
              </a:rPr>
              <a:t>todos los que se encuentren inscritos en el libro. </a:t>
            </a:r>
            <a:r>
              <a:rPr lang="en-US" sz="2200" dirty="0">
                <a:solidFill>
                  <a:prstClr val="black"/>
                </a:solidFill>
              </a:rPr>
              <a:t/>
            </a:r>
            <a:br>
              <a:rPr lang="en-US" sz="2200" dirty="0">
                <a:solidFill>
                  <a:prstClr val="black"/>
                </a:solidFill>
              </a:rPr>
            </a:br>
            <a:endParaRPr lang="en-US" sz="2200" dirty="0">
              <a:solidFill>
                <a:prstClr val="black"/>
              </a:solidFill>
            </a:endParaRPr>
          </a:p>
        </p:txBody>
      </p:sp>
      <p:sp>
        <p:nvSpPr>
          <p:cNvPr id="6" name="Rectangle 5"/>
          <p:cNvSpPr/>
          <p:nvPr/>
        </p:nvSpPr>
        <p:spPr>
          <a:xfrm>
            <a:off x="10041483" y="-1643399"/>
            <a:ext cx="3666630" cy="9510296"/>
          </a:xfrm>
          <a:prstGeom prst="rect">
            <a:avLst/>
          </a:prstGeom>
          <a:solidFill>
            <a:schemeClr val="bg1"/>
          </a:solidFill>
        </p:spPr>
        <p:txBody>
          <a:bodyPr wrap="square">
            <a:spAutoFit/>
          </a:bodyPr>
          <a:lstStyle/>
          <a:p>
            <a:pPr algn="l" rtl="0"/>
            <a:r>
              <a:rPr lang="en-US" dirty="0">
                <a:solidFill>
                  <a:prstClr val="black"/>
                </a:solidFill>
              </a:rPr>
              <a:t>Daniel 12:1 (NVI)</a:t>
            </a:r>
          </a:p>
          <a:p>
            <a:pPr algn="l" rtl="0"/>
            <a:r>
              <a:rPr lang="en-US" dirty="0">
                <a:solidFill>
                  <a:prstClr val="black"/>
                </a:solidFill>
              </a:rPr>
              <a:t>1 “En ese tiempo se levantará Miguel, el gran príncipe que está a cargo de tu pueblo. Y será tiempo de angustia, cual nunca fue desde que hubo gente hasta </a:t>
            </a:r>
            <a:r>
              <a:rPr lang="en-US" dirty="0" err="1">
                <a:solidFill>
                  <a:prstClr val="black"/>
                </a:solidFill>
              </a:rPr>
              <a:t>entonces</a:t>
            </a:r>
            <a:r>
              <a:rPr lang="en-US" dirty="0">
                <a:solidFill>
                  <a:prstClr val="black"/>
                </a:solidFill>
              </a:rPr>
              <a:t>. Pero en aquel tiempo será libertado tu pueblo, todos aquellos cuyo nombre se halle escrito en el libro.</a:t>
            </a:r>
          </a:p>
          <a:p>
            <a:pPr algn="l" rtl="0"/>
            <a:endParaRPr lang="en-US" dirty="0">
              <a:solidFill>
                <a:prstClr val="black"/>
              </a:solidFill>
            </a:endParaRPr>
          </a:p>
          <a:p>
            <a:pPr algn="l" rtl="0"/>
            <a:endParaRPr lang="en-US" dirty="0">
              <a:solidFill>
                <a:prstClr val="black"/>
              </a:solidFill>
            </a:endParaRPr>
          </a:p>
          <a:p>
            <a:pPr algn="l" rtl="0"/>
            <a:r>
              <a:rPr lang="en-US" dirty="0">
                <a:solidFill>
                  <a:prstClr val="black"/>
                </a:solidFill>
              </a:rPr>
              <a:t>Daniel 12:1 (NVI)</a:t>
            </a:r>
          </a:p>
          <a:p>
            <a:pPr algn="l" rtl="0"/>
            <a:r>
              <a:rPr lang="en-US" dirty="0">
                <a:solidFill>
                  <a:prstClr val="black"/>
                </a:solidFill>
              </a:rPr>
              <a:t>1 "En aquel tiempo se levantará Miguel, el gran príncipe que protege a tu pueblo. Habrá un tiempo de angustia como no ha sucedido desde el principio de las naciones hasta </a:t>
            </a:r>
            <a:r>
              <a:rPr lang="en-US" dirty="0" err="1">
                <a:solidFill>
                  <a:prstClr val="black"/>
                </a:solidFill>
              </a:rPr>
              <a:t>entonces</a:t>
            </a:r>
            <a:r>
              <a:rPr lang="en-US" dirty="0">
                <a:solidFill>
                  <a:prstClr val="black"/>
                </a:solidFill>
              </a:rPr>
              <a:t>. Pero en aquel tiempo tu pueblo, todos aquellos cuyo nombre es hallado escrito en el libro, será entregado.</a:t>
            </a:r>
          </a:p>
          <a:p>
            <a:pPr algn="l" rtl="0"/>
            <a:endParaRPr lang="en-US" dirty="0">
              <a:solidFill>
                <a:prstClr val="black"/>
              </a:solidFill>
            </a:endParaRPr>
          </a:p>
          <a:p>
            <a:pPr algn="l" rtl="0"/>
            <a:endParaRPr lang="en-US" dirty="0">
              <a:solidFill>
                <a:prstClr val="black"/>
              </a:solidFill>
            </a:endParaRPr>
          </a:p>
          <a:p>
            <a:pPr algn="l" rtl="0"/>
            <a:r>
              <a:rPr lang="en-US" dirty="0">
                <a:solidFill>
                  <a:prstClr val="black"/>
                </a:solidFill>
              </a:rPr>
              <a:t>Daniel 12:1 (NVI)</a:t>
            </a:r>
          </a:p>
          <a:p>
            <a:pPr algn="l" rtl="0"/>
            <a:r>
              <a:rPr lang="en-US" dirty="0">
                <a:solidFill>
                  <a:prstClr val="black"/>
                </a:solidFill>
              </a:rPr>
              <a:t>1 En aquel tiempo se levantará Miguel, el gran príncipe que está de guardia sobre los hijos de tu pueblo; y será tiempo de angustia, cual nunca fue desde que hubo gente, hasta </a:t>
            </a:r>
            <a:r>
              <a:rPr lang="en-US" dirty="0" err="1">
                <a:solidFill>
                  <a:prstClr val="black"/>
                </a:solidFill>
              </a:rPr>
              <a:t>entonces</a:t>
            </a:r>
            <a:r>
              <a:rPr lang="en-US" dirty="0">
                <a:solidFill>
                  <a:prstClr val="black"/>
                </a:solidFill>
              </a:rPr>
              <a:t>. Y en aquel tiempo tiempo tu pueblo será libertado, todos los que se hallen escritos en el libro.</a:t>
            </a:r>
          </a:p>
          <a:p>
            <a:pPr algn="l" rtl="0"/>
            <a:endParaRPr lang="en-US" dirty="0">
              <a:solidFill>
                <a:prstClr val="black"/>
              </a:solidFill>
            </a:endParaRPr>
          </a:p>
        </p:txBody>
      </p:sp>
      <p:sp>
        <p:nvSpPr>
          <p:cNvPr id="5" name="TextBox 4"/>
          <p:cNvSpPr txBox="1"/>
          <p:nvPr/>
        </p:nvSpPr>
        <p:spPr>
          <a:xfrm>
            <a:off x="559565" y="4244465"/>
            <a:ext cx="7344032" cy="1477328"/>
          </a:xfrm>
          <a:prstGeom prst="rect">
            <a:avLst/>
          </a:prstGeom>
          <a:noFill/>
        </p:spPr>
        <p:txBody>
          <a:bodyPr wrap="square" rtlCol="0">
            <a:spAutoFit/>
          </a:bodyPr>
          <a:lstStyle/>
          <a:p>
            <a:r>
              <a:rPr lang="en-US" b="1" dirty="0" smtClean="0"/>
              <a:t>Mateo </a:t>
            </a:r>
            <a:r>
              <a:rPr lang="en-US" b="1" dirty="0" smtClean="0"/>
              <a:t>24:21-22 </a:t>
            </a:r>
            <a:r>
              <a:rPr lang="en-US" b="1" dirty="0" smtClean="0"/>
              <a:t>(NBLA)</a:t>
            </a:r>
            <a:r>
              <a:rPr lang="en-US" dirty="0"/>
              <a:t/>
            </a:r>
            <a:br>
              <a:rPr lang="en-US" dirty="0"/>
            </a:br>
            <a:r>
              <a:rPr lang="es-ES" dirty="0" smtClean="0"/>
              <a:t>21</a:t>
            </a:r>
            <a:r>
              <a:rPr lang="es-ES" dirty="0"/>
              <a:t>  Porque habrá entonces una gran tribulación, </a:t>
            </a:r>
            <a:r>
              <a:rPr lang="es-ES" b="1" dirty="0">
                <a:solidFill>
                  <a:srgbClr val="0000CC"/>
                </a:solidFill>
              </a:rPr>
              <a:t>tal como no ha acontecido desde el principio del mundo hasta ahora, ni acontecerá jamás</a:t>
            </a:r>
            <a:r>
              <a:rPr lang="es-ES" dirty="0"/>
              <a:t>. </a:t>
            </a:r>
          </a:p>
          <a:p>
            <a:r>
              <a:rPr lang="es-ES" dirty="0" smtClean="0"/>
              <a:t>22</a:t>
            </a:r>
            <a:r>
              <a:rPr lang="es-ES" dirty="0"/>
              <a:t>  Y si aquellos días no fueran acortados, nadie se salvaría; pero por causa de los escogidos, aquellos días serán acortados. </a:t>
            </a:r>
            <a:endParaRPr lang="en-US" dirty="0"/>
          </a:p>
        </p:txBody>
      </p:sp>
      <p:sp>
        <p:nvSpPr>
          <p:cNvPr id="7" name="TextBox 6"/>
          <p:cNvSpPr txBox="1"/>
          <p:nvPr/>
        </p:nvSpPr>
        <p:spPr>
          <a:xfrm>
            <a:off x="2909704" y="4227280"/>
            <a:ext cx="756938" cy="369332"/>
          </a:xfrm>
          <a:prstGeom prst="rect">
            <a:avLst/>
          </a:prstGeom>
          <a:solidFill>
            <a:schemeClr val="tx1"/>
          </a:solidFill>
        </p:spPr>
        <p:txBody>
          <a:bodyPr wrap="none" rtlCol="0">
            <a:spAutoFit/>
          </a:bodyPr>
          <a:lstStyle/>
          <a:p>
            <a:pPr algn="l" rtl="0"/>
            <a:r>
              <a:rPr lang="en-US" b="1" dirty="0" smtClean="0">
                <a:solidFill>
                  <a:schemeClr val="bg1"/>
                </a:solidFill>
              </a:rPr>
              <a:t>70 dC</a:t>
            </a:r>
            <a:endParaRPr lang="en-US" b="1" dirty="0">
              <a:solidFill>
                <a:schemeClr val="bg1"/>
              </a:solidFill>
            </a:endParaRPr>
          </a:p>
        </p:txBody>
      </p:sp>
    </p:spTree>
    <p:extLst>
      <p:ext uri="{BB962C8B-B14F-4D97-AF65-F5344CB8AC3E}">
        <p14:creationId xmlns:p14="http://schemas.microsoft.com/office/powerpoint/2010/main" val="768941547"/>
      </p:ext>
    </p:extLst>
  </p:cSld>
  <p:clrMapOvr>
    <a:masterClrMapping/>
  </p:clrMapOvr>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27" descr="Temple Mount from west, tb n0516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6354" name="Rectangle 1026" hidden="1"/>
          <p:cNvSpPr>
            <a:spLocks noGrp="1" noChangeArrowheads="1"/>
          </p:cNvSpPr>
          <p:nvPr>
            <p:ph type="title"/>
          </p:nvPr>
        </p:nvSpPr>
        <p:spPr/>
        <p:txBody>
          <a:bodyPr/>
          <a:lstStyle/>
          <a:p>
            <a:pPr algn="l" rtl="0"/>
            <a:r>
              <a:rPr lang="en-US" altLang="en-US"/>
              <a:t>Monte del Templo desde el oeste</a:t>
            </a:r>
          </a:p>
        </p:txBody>
      </p:sp>
      <p:sp>
        <p:nvSpPr>
          <p:cNvPr id="356356" name="Text Box 1028"/>
          <p:cNvSpPr txBox="1">
            <a:spLocks noChangeArrowheads="1"/>
          </p:cNvSpPr>
          <p:nvPr/>
        </p:nvSpPr>
        <p:spPr bwMode="auto">
          <a:xfrm>
            <a:off x="0" y="5143500"/>
            <a:ext cx="9144000" cy="3810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rtl="0" fontAlgn="base">
              <a:spcBef>
                <a:spcPct val="0"/>
              </a:spcBef>
              <a:spcAft>
                <a:spcPct val="0"/>
              </a:spcAft>
            </a:pPr>
            <a:r>
              <a:rPr lang="en-US" altLang="en-US" sz="2400" b="1" smtClean="0">
                <a:solidFill>
                  <a:srgbClr val="FFFFFF"/>
                </a:solidFill>
                <a:latin typeface="Arial" pitchFamily="34" charset="0"/>
              </a:rPr>
              <a:t>Monte del Templo desde el oeste</a:t>
            </a:r>
          </a:p>
        </p:txBody>
      </p:sp>
      <p:sp>
        <p:nvSpPr>
          <p:cNvPr id="356357" name="Oval 1029"/>
          <p:cNvSpPr>
            <a:spLocks noChangeArrowheads="1"/>
          </p:cNvSpPr>
          <p:nvPr/>
        </p:nvSpPr>
        <p:spPr bwMode="auto">
          <a:xfrm>
            <a:off x="4419600" y="2540000"/>
            <a:ext cx="1524000" cy="889000"/>
          </a:xfrm>
          <a:prstGeom prst="ellipse">
            <a:avLst/>
          </a:prstGeom>
          <a:noFill/>
          <a:ln w="571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defTabSz="914400" rtl="0" fontAlgn="base">
              <a:spcBef>
                <a:spcPct val="0"/>
              </a:spcBef>
              <a:spcAft>
                <a:spcPct val="0"/>
              </a:spcAft>
            </a:pPr>
            <a:endParaRPr lang="en-US" sz="2400" smtClean="0">
              <a:solidFill>
                <a:srgbClr val="000000"/>
              </a:solidFill>
            </a:endParaRPr>
          </a:p>
        </p:txBody>
      </p:sp>
      <p:sp>
        <p:nvSpPr>
          <p:cNvPr id="356359" name="Line 1031"/>
          <p:cNvSpPr>
            <a:spLocks noChangeShapeType="1"/>
          </p:cNvSpPr>
          <p:nvPr/>
        </p:nvSpPr>
        <p:spPr bwMode="auto">
          <a:xfrm flipH="1">
            <a:off x="0" y="2540000"/>
            <a:ext cx="4876800" cy="317500"/>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defTabSz="914400" rtl="0" fontAlgn="base">
              <a:spcBef>
                <a:spcPct val="0"/>
              </a:spcBef>
              <a:spcAft>
                <a:spcPct val="0"/>
              </a:spcAft>
            </a:pPr>
            <a:endParaRPr lang="en-US" sz="2400" smtClean="0">
              <a:solidFill>
                <a:srgbClr val="000000"/>
              </a:solidFill>
            </a:endParaRPr>
          </a:p>
        </p:txBody>
      </p:sp>
      <p:sp>
        <p:nvSpPr>
          <p:cNvPr id="356360" name="Line 1032"/>
          <p:cNvSpPr>
            <a:spLocks noChangeShapeType="1"/>
          </p:cNvSpPr>
          <p:nvPr/>
        </p:nvSpPr>
        <p:spPr bwMode="auto">
          <a:xfrm flipH="1">
            <a:off x="4267200" y="3111500"/>
            <a:ext cx="1752600" cy="1905000"/>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defTabSz="914400" rtl="0" fontAlgn="base">
              <a:spcBef>
                <a:spcPct val="0"/>
              </a:spcBef>
              <a:spcAft>
                <a:spcPct val="0"/>
              </a:spcAft>
            </a:pPr>
            <a:endParaRPr lang="en-US" sz="2400" smtClean="0">
              <a:solidFill>
                <a:srgbClr val="000000"/>
              </a:solidFill>
            </a:endParaRPr>
          </a:p>
        </p:txBody>
      </p:sp>
      <p:sp>
        <p:nvSpPr>
          <p:cNvPr id="356361" name="Text Box 1033"/>
          <p:cNvSpPr txBox="1">
            <a:spLocks noChangeArrowheads="1"/>
          </p:cNvSpPr>
          <p:nvPr/>
        </p:nvSpPr>
        <p:spPr bwMode="auto">
          <a:xfrm>
            <a:off x="1" y="127002"/>
            <a:ext cx="9144000" cy="148343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marL="457200" fontAlgn="base">
              <a:spcBef>
                <a:spcPct val="0"/>
              </a:spcBef>
              <a:spcAft>
                <a:spcPct val="0"/>
              </a:spcAft>
              <a:defRPr sz="2400">
                <a:solidFill>
                  <a:schemeClr val="tx1"/>
                </a:solidFill>
                <a:latin typeface="Times New Roman" pitchFamily="18" charset="0"/>
              </a:defRPr>
            </a:lvl6pPr>
            <a:lvl7pPr marL="914400" fontAlgn="base">
              <a:spcBef>
                <a:spcPct val="0"/>
              </a:spcBef>
              <a:spcAft>
                <a:spcPct val="0"/>
              </a:spcAft>
              <a:defRPr sz="2400">
                <a:solidFill>
                  <a:schemeClr val="tx1"/>
                </a:solidFill>
                <a:latin typeface="Times New Roman" pitchFamily="18" charset="0"/>
              </a:defRPr>
            </a:lvl7pPr>
            <a:lvl8pPr marL="1371600" fontAlgn="base">
              <a:spcBef>
                <a:spcPct val="0"/>
              </a:spcBef>
              <a:spcAft>
                <a:spcPct val="0"/>
              </a:spcAft>
              <a:defRPr sz="2400">
                <a:solidFill>
                  <a:schemeClr val="tx1"/>
                </a:solidFill>
                <a:latin typeface="Times New Roman" pitchFamily="18" charset="0"/>
              </a:defRPr>
            </a:lvl8pPr>
            <a:lvl9pPr marL="1828800" fontAlgn="base">
              <a:spcBef>
                <a:spcPct val="0"/>
              </a:spcBef>
              <a:spcAft>
                <a:spcPct val="0"/>
              </a:spcAft>
              <a:defRPr sz="2400">
                <a:solidFill>
                  <a:schemeClr val="tx1"/>
                </a:solidFill>
                <a:latin typeface="Times New Roman" pitchFamily="18" charset="0"/>
              </a:defRPr>
            </a:lvl9pPr>
          </a:lstStyle>
          <a:p>
            <a:pPr defTabSz="914400" fontAlgn="base">
              <a:spcBef>
                <a:spcPct val="50000"/>
              </a:spcBef>
              <a:spcAft>
                <a:spcPct val="0"/>
              </a:spcAft>
            </a:pPr>
            <a:r>
              <a:rPr lang="en-US" sz="1900" b="1" dirty="0" smtClean="0">
                <a:solidFill>
                  <a:schemeClr val="bg1"/>
                </a:solidFill>
                <a:latin typeface="Arial" panose="020B0604020202020204" pitchFamily="34" charset="0"/>
                <a:cs typeface="Arial" panose="020B0604020202020204" pitchFamily="34" charset="0"/>
              </a:rPr>
              <a:t>Mateo 24:1-2 </a:t>
            </a:r>
            <a:r>
              <a:rPr lang="en-US" sz="1900" b="1" dirty="0">
                <a:solidFill>
                  <a:schemeClr val="bg1"/>
                </a:solidFill>
                <a:latin typeface="Arial" panose="020B0604020202020204" pitchFamily="34" charset="0"/>
                <a:cs typeface="Arial" panose="020B0604020202020204" pitchFamily="34" charset="0"/>
              </a:rPr>
              <a:t>(</a:t>
            </a:r>
            <a:r>
              <a:rPr lang="en-US" sz="1900" b="1" dirty="0" smtClean="0">
                <a:solidFill>
                  <a:schemeClr val="bg1"/>
                </a:solidFill>
                <a:latin typeface="Arial" panose="020B0604020202020204" pitchFamily="34" charset="0"/>
                <a:cs typeface="Arial" panose="020B0604020202020204" pitchFamily="34" charset="0"/>
              </a:rPr>
              <a:t>NBLA)</a:t>
            </a:r>
            <a:r>
              <a:rPr lang="en-US" sz="1900" dirty="0">
                <a:solidFill>
                  <a:schemeClr val="bg1"/>
                </a:solidFill>
                <a:latin typeface="Arial" panose="020B0604020202020204" pitchFamily="34" charset="0"/>
                <a:cs typeface="Arial" panose="020B0604020202020204" pitchFamily="34" charset="0"/>
              </a:rPr>
              <a:t/>
            </a:r>
            <a:br>
              <a:rPr lang="en-US" sz="1900" dirty="0">
                <a:solidFill>
                  <a:schemeClr val="bg1"/>
                </a:solidFill>
                <a:latin typeface="Arial" panose="020B0604020202020204" pitchFamily="34" charset="0"/>
                <a:cs typeface="Arial" panose="020B0604020202020204" pitchFamily="34" charset="0"/>
              </a:rPr>
            </a:br>
            <a:r>
              <a:rPr lang="en-US" sz="1900" baseline="30000" dirty="0" smtClean="0">
                <a:solidFill>
                  <a:schemeClr val="bg1"/>
                </a:solidFill>
                <a:latin typeface="Arial" panose="020B0604020202020204" pitchFamily="34" charset="0"/>
                <a:cs typeface="Arial" panose="020B0604020202020204" pitchFamily="34" charset="0"/>
              </a:rPr>
              <a:t>1</a:t>
            </a:r>
            <a:r>
              <a:rPr lang="es-ES" sz="1900" dirty="0" smtClean="0">
                <a:solidFill>
                  <a:schemeClr val="bg1"/>
                </a:solidFill>
                <a:latin typeface="Arial" panose="020B0604020202020204" pitchFamily="34" charset="0"/>
                <a:cs typeface="Arial" panose="020B0604020202020204" pitchFamily="34" charset="0"/>
              </a:rPr>
              <a:t>Cuando </a:t>
            </a:r>
            <a:r>
              <a:rPr lang="es-ES" sz="1900" dirty="0">
                <a:solidFill>
                  <a:schemeClr val="bg1"/>
                </a:solidFill>
                <a:latin typeface="Arial" panose="020B0604020202020204" pitchFamily="34" charset="0"/>
                <a:cs typeface="Arial" panose="020B0604020202020204" pitchFamily="34" charset="0"/>
              </a:rPr>
              <a:t>Jesús salió del templo, y se iba, se acercaron Sus discípulos para mostrarle los edificios del templo. </a:t>
            </a:r>
            <a:r>
              <a:rPr lang="es-ES" sz="1900" dirty="0" smtClean="0">
                <a:solidFill>
                  <a:schemeClr val="bg1"/>
                </a:solidFill>
                <a:latin typeface="Arial" panose="020B0604020202020204" pitchFamily="34" charset="0"/>
                <a:cs typeface="Arial" panose="020B0604020202020204" pitchFamily="34" charset="0"/>
              </a:rPr>
              <a:t/>
            </a:r>
            <a:br>
              <a:rPr lang="es-ES" sz="1900" dirty="0" smtClean="0">
                <a:solidFill>
                  <a:schemeClr val="bg1"/>
                </a:solidFill>
                <a:latin typeface="Arial" panose="020B0604020202020204" pitchFamily="34" charset="0"/>
                <a:cs typeface="Arial" panose="020B0604020202020204" pitchFamily="34" charset="0"/>
              </a:rPr>
            </a:br>
            <a:r>
              <a:rPr lang="es-ES" sz="1900" dirty="0" smtClean="0">
                <a:solidFill>
                  <a:schemeClr val="bg1"/>
                </a:solidFill>
                <a:latin typeface="Arial" panose="020B0604020202020204" pitchFamily="34" charset="0"/>
                <a:cs typeface="Arial" panose="020B0604020202020204" pitchFamily="34" charset="0"/>
              </a:rPr>
              <a:t>2</a:t>
            </a:r>
            <a:r>
              <a:rPr lang="es-ES" sz="1900" dirty="0">
                <a:solidFill>
                  <a:schemeClr val="bg1"/>
                </a:solidFill>
                <a:latin typeface="Arial" panose="020B0604020202020204" pitchFamily="34" charset="0"/>
                <a:cs typeface="Arial" panose="020B0604020202020204" pitchFamily="34" charset="0"/>
              </a:rPr>
              <a:t>  Pero Él les dijo: «¿Ven todo esto? En verdad les digo que no quedará aquí piedra sobre piedra que no sea derribada». </a:t>
            </a:r>
            <a:endParaRPr lang="en-US" altLang="en-US" sz="1900" dirty="0" smtClean="0">
              <a:solidFill>
                <a:schemeClr val="bg1"/>
              </a:solidFill>
              <a:latin typeface="Arial" panose="020B0604020202020204" pitchFamily="34" charset="0"/>
              <a:cs typeface="Arial" panose="020B0604020202020204" pitchFamily="34" charset="0"/>
            </a:endParaRPr>
          </a:p>
        </p:txBody>
      </p:sp>
      <p:pic>
        <p:nvPicPr>
          <p:cNvPr id="9" name="Picture 1030" descr="C:\BibleMaps &amp; Clipart\Leen Ritmeyer-Quest\Largest Stones-from Mode; pg3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857514"/>
            <a:ext cx="4114800" cy="2203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985916"/>
      </p:ext>
    </p:extLst>
  </p:cSld>
  <p:clrMapOvr>
    <a:masterClrMapping/>
  </p:clrMapOvr>
  <p:transition advTm="11000"/>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C:\BibleMaps &amp; Clipart\Leen Ritmeyer-Quest\Largest Stones-from Mode; pg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7563"/>
            <a:ext cx="9144000" cy="4897438"/>
          </a:xfrm>
          <a:prstGeom prst="rect">
            <a:avLst/>
          </a:prstGeom>
          <a:noFill/>
          <a:extLst>
            <a:ext uri="{909E8E84-426E-40DD-AFC4-6F175D3DCCD1}">
              <a14:hiddenFill xmlns:a14="http://schemas.microsoft.com/office/drawing/2010/main">
                <a:solidFill>
                  <a:srgbClr val="FFFFFF"/>
                </a:solidFill>
              </a14:hiddenFill>
            </a:ext>
          </a:extLst>
        </p:spPr>
      </p:pic>
      <p:sp>
        <p:nvSpPr>
          <p:cNvPr id="358402" name="Rectangle 2"/>
          <p:cNvSpPr>
            <a:spLocks noGrp="1" noChangeArrowheads="1"/>
          </p:cNvSpPr>
          <p:nvPr>
            <p:ph type="title"/>
          </p:nvPr>
        </p:nvSpPr>
        <p:spPr>
          <a:xfrm>
            <a:off x="685800" y="0"/>
            <a:ext cx="7772400" cy="952500"/>
          </a:xfrm>
        </p:spPr>
        <p:txBody>
          <a:bodyPr/>
          <a:lstStyle/>
          <a:p>
            <a:pPr rtl="0"/>
            <a:r>
              <a:rPr lang="en-US" altLang="en-US" dirty="0" err="1"/>
              <a:t>Piedras</a:t>
            </a:r>
            <a:r>
              <a:rPr lang="en-US" altLang="en-US" dirty="0"/>
              <a:t> </a:t>
            </a:r>
            <a:r>
              <a:rPr lang="en-US" altLang="en-US" dirty="0" smtClean="0"/>
              <a:t>del </a:t>
            </a:r>
            <a:r>
              <a:rPr lang="en-US" altLang="en-US" dirty="0" err="1" smtClean="0"/>
              <a:t>curso</a:t>
            </a:r>
            <a:r>
              <a:rPr lang="en-US" altLang="en-US" dirty="0" smtClean="0"/>
              <a:t> maestro</a:t>
            </a:r>
            <a:endParaRPr lang="en-US" altLang="en-US" dirty="0"/>
          </a:p>
        </p:txBody>
      </p:sp>
      <p:pic>
        <p:nvPicPr>
          <p:cNvPr id="358404" name="Picture 4" descr="C:\BibleMaps &amp; Clipart\Leen Ritmeyer-Quest\Warrens Gate and Master Course-Herods ti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333500"/>
            <a:ext cx="7848600" cy="2186782"/>
          </a:xfrm>
          <a:prstGeom prst="rect">
            <a:avLst/>
          </a:prstGeom>
          <a:noFill/>
          <a:extLst>
            <a:ext uri="{909E8E84-426E-40DD-AFC4-6F175D3DCCD1}">
              <a14:hiddenFill xmlns:a14="http://schemas.microsoft.com/office/drawing/2010/main">
                <a:solidFill>
                  <a:srgbClr val="FFFFFF"/>
                </a:solidFill>
              </a14:hiddenFill>
            </a:ext>
          </a:extLst>
        </p:spPr>
      </p:pic>
      <p:sp>
        <p:nvSpPr>
          <p:cNvPr id="358405" name="Line 5"/>
          <p:cNvSpPr>
            <a:spLocks noChangeShapeType="1"/>
          </p:cNvSpPr>
          <p:nvPr/>
        </p:nvSpPr>
        <p:spPr bwMode="auto">
          <a:xfrm>
            <a:off x="2743200" y="2667000"/>
            <a:ext cx="23622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defTabSz="914400" rtl="0" fontAlgn="base">
              <a:spcBef>
                <a:spcPct val="0"/>
              </a:spcBef>
              <a:spcAft>
                <a:spcPct val="0"/>
              </a:spcAft>
            </a:pPr>
            <a:endParaRPr lang="en-US" sz="2400" smtClean="0">
              <a:solidFill>
                <a:srgbClr val="000000"/>
              </a:solidFill>
            </a:endParaRPr>
          </a:p>
        </p:txBody>
      </p:sp>
      <p:sp>
        <p:nvSpPr>
          <p:cNvPr id="358406" name="Text Box 6"/>
          <p:cNvSpPr txBox="1">
            <a:spLocks noChangeArrowheads="1"/>
          </p:cNvSpPr>
          <p:nvPr/>
        </p:nvSpPr>
        <p:spPr bwMode="auto">
          <a:xfrm>
            <a:off x="3581411" y="2540000"/>
            <a:ext cx="755335" cy="338554"/>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defTabSz="914400" rtl="0" fontAlgn="base">
              <a:spcBef>
                <a:spcPct val="0"/>
              </a:spcBef>
              <a:spcAft>
                <a:spcPct val="0"/>
              </a:spcAft>
            </a:pPr>
            <a:r>
              <a:rPr lang="en-US" altLang="en-US" sz="1600" dirty="0" smtClean="0">
                <a:solidFill>
                  <a:srgbClr val="000000"/>
                </a:solidFill>
              </a:rPr>
              <a:t>12,1 m</a:t>
            </a:r>
          </a:p>
        </p:txBody>
      </p:sp>
      <p:sp>
        <p:nvSpPr>
          <p:cNvPr id="358407" name="Line 7"/>
          <p:cNvSpPr>
            <a:spLocks noChangeShapeType="1"/>
          </p:cNvSpPr>
          <p:nvPr/>
        </p:nvSpPr>
        <p:spPr bwMode="auto">
          <a:xfrm>
            <a:off x="5638800" y="2667000"/>
            <a:ext cx="25908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defTabSz="914400" rtl="0" fontAlgn="base">
              <a:spcBef>
                <a:spcPct val="0"/>
              </a:spcBef>
              <a:spcAft>
                <a:spcPct val="0"/>
              </a:spcAft>
            </a:pPr>
            <a:endParaRPr lang="en-US" sz="2400" smtClean="0">
              <a:solidFill>
                <a:srgbClr val="000000"/>
              </a:solidFill>
            </a:endParaRPr>
          </a:p>
        </p:txBody>
      </p:sp>
      <p:sp>
        <p:nvSpPr>
          <p:cNvPr id="358408" name="Text Box 8"/>
          <p:cNvSpPr txBox="1">
            <a:spLocks noChangeArrowheads="1"/>
          </p:cNvSpPr>
          <p:nvPr/>
        </p:nvSpPr>
        <p:spPr bwMode="auto">
          <a:xfrm>
            <a:off x="6477006" y="2540000"/>
            <a:ext cx="755335" cy="338554"/>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defTabSz="914400" rtl="0" fontAlgn="base">
              <a:spcBef>
                <a:spcPct val="0"/>
              </a:spcBef>
              <a:spcAft>
                <a:spcPct val="0"/>
              </a:spcAft>
            </a:pPr>
            <a:r>
              <a:rPr lang="en-US" altLang="en-US" sz="1600" dirty="0" smtClean="0">
                <a:solidFill>
                  <a:srgbClr val="000000"/>
                </a:solidFill>
              </a:rPr>
              <a:t>13,5 m</a:t>
            </a:r>
          </a:p>
        </p:txBody>
      </p:sp>
      <p:sp>
        <p:nvSpPr>
          <p:cNvPr id="358409" name="Line 9"/>
          <p:cNvSpPr>
            <a:spLocks noChangeShapeType="1"/>
          </p:cNvSpPr>
          <p:nvPr/>
        </p:nvSpPr>
        <p:spPr bwMode="auto">
          <a:xfrm rot="-5400000">
            <a:off x="1346200" y="2730500"/>
            <a:ext cx="5080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defTabSz="914400" rtl="0" fontAlgn="base">
              <a:spcBef>
                <a:spcPct val="0"/>
              </a:spcBef>
              <a:spcAft>
                <a:spcPct val="0"/>
              </a:spcAft>
            </a:pPr>
            <a:endParaRPr lang="en-US" sz="2400" smtClean="0">
              <a:solidFill>
                <a:srgbClr val="000000"/>
              </a:solidFill>
            </a:endParaRPr>
          </a:p>
        </p:txBody>
      </p:sp>
      <p:sp>
        <p:nvSpPr>
          <p:cNvPr id="358410" name="Text Box 10"/>
          <p:cNvSpPr txBox="1">
            <a:spLocks noChangeArrowheads="1"/>
          </p:cNvSpPr>
          <p:nvPr/>
        </p:nvSpPr>
        <p:spPr bwMode="auto">
          <a:xfrm>
            <a:off x="838214" y="2603500"/>
            <a:ext cx="652743" cy="338554"/>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defTabSz="914400" rtl="0" fontAlgn="base">
              <a:spcBef>
                <a:spcPct val="0"/>
              </a:spcBef>
              <a:spcAft>
                <a:spcPct val="0"/>
              </a:spcAft>
            </a:pPr>
            <a:r>
              <a:rPr lang="en-US" altLang="en-US" sz="1600" dirty="0" smtClean="0">
                <a:solidFill>
                  <a:srgbClr val="000000"/>
                </a:solidFill>
              </a:rPr>
              <a:t>3,2 m</a:t>
            </a:r>
          </a:p>
        </p:txBody>
      </p:sp>
      <p:sp>
        <p:nvSpPr>
          <p:cNvPr id="358411" name="Rectangle 11"/>
          <p:cNvSpPr>
            <a:spLocks noChangeArrowheads="1"/>
          </p:cNvSpPr>
          <p:nvPr/>
        </p:nvSpPr>
        <p:spPr bwMode="auto">
          <a:xfrm>
            <a:off x="6400811" y="2730504"/>
            <a:ext cx="71045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defTabSz="914400" rtl="0" fontAlgn="base">
              <a:spcBef>
                <a:spcPct val="0"/>
              </a:spcBef>
              <a:spcAft>
                <a:spcPct val="0"/>
              </a:spcAft>
            </a:pPr>
            <a:r>
              <a:rPr lang="en-US" altLang="en-US" sz="1200" smtClean="0">
                <a:solidFill>
                  <a:srgbClr val="000000"/>
                </a:solidFill>
              </a:rPr>
              <a:t>570 toneladas</a:t>
            </a:r>
          </a:p>
        </p:txBody>
      </p:sp>
    </p:spTree>
    <p:extLst>
      <p:ext uri="{BB962C8B-B14F-4D97-AF65-F5344CB8AC3E}">
        <p14:creationId xmlns:p14="http://schemas.microsoft.com/office/powerpoint/2010/main" val="310894298"/>
      </p:ext>
    </p:extLst>
  </p:cSld>
  <p:clrMapOvr>
    <a:masterClrMapping/>
  </p:clrMapOvr>
  <p:transition advTm="6000"/>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27" descr="Stones fallen from Western Wall, tb n090599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1750" y="-19844"/>
            <a:ext cx="9207500" cy="5754688"/>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1476" name="Text Box 1028"/>
          <p:cNvSpPr txBox="1">
            <a:spLocks noChangeArrowheads="1"/>
          </p:cNvSpPr>
          <p:nvPr/>
        </p:nvSpPr>
        <p:spPr bwMode="auto">
          <a:xfrm>
            <a:off x="0" y="63500"/>
            <a:ext cx="9144000" cy="4445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rtl="0" fontAlgn="base">
              <a:spcBef>
                <a:spcPct val="0"/>
              </a:spcBef>
              <a:spcAft>
                <a:spcPct val="0"/>
              </a:spcAft>
            </a:pPr>
            <a:r>
              <a:rPr lang="en-US" altLang="en-US" sz="2400" b="1" smtClean="0">
                <a:solidFill>
                  <a:srgbClr val="FFFFFF"/>
                </a:solidFill>
                <a:latin typeface="Arial" pitchFamily="34" charset="0"/>
              </a:rPr>
              <a:t>Piedras caídas del Muro Occidental</a:t>
            </a:r>
          </a:p>
        </p:txBody>
      </p:sp>
      <p:sp>
        <p:nvSpPr>
          <p:cNvPr id="361477" name="Text Box 1029"/>
          <p:cNvSpPr txBox="1">
            <a:spLocks noChangeArrowheads="1"/>
          </p:cNvSpPr>
          <p:nvPr/>
        </p:nvSpPr>
        <p:spPr bwMode="auto">
          <a:xfrm>
            <a:off x="16" y="508000"/>
            <a:ext cx="3821373" cy="147732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b="1" dirty="0" smtClean="0">
                <a:latin typeface="Arial" panose="020B0604020202020204" pitchFamily="34" charset="0"/>
                <a:cs typeface="Arial" panose="020B0604020202020204" pitchFamily="34" charset="0"/>
              </a:rPr>
              <a:t>Mateo 24:2 (NBLA)</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baseline="30000" dirty="0" smtClean="0">
                <a:latin typeface="Arial" panose="020B0604020202020204" pitchFamily="34" charset="0"/>
                <a:cs typeface="Arial" panose="020B0604020202020204" pitchFamily="34" charset="0"/>
              </a:rPr>
              <a:t>2</a:t>
            </a:r>
            <a:r>
              <a:rPr lang="es-ES" dirty="0" smtClean="0">
                <a:latin typeface="Arial" panose="020B0604020202020204" pitchFamily="34" charset="0"/>
                <a:cs typeface="Arial" panose="020B0604020202020204" pitchFamily="34" charset="0"/>
              </a:rPr>
              <a:t>Pero </a:t>
            </a:r>
            <a:r>
              <a:rPr lang="es-ES" dirty="0">
                <a:latin typeface="Arial" panose="020B0604020202020204" pitchFamily="34" charset="0"/>
                <a:cs typeface="Arial" panose="020B0604020202020204" pitchFamily="34" charset="0"/>
              </a:rPr>
              <a:t>Él les dijo: «¿Ven todo esto? En verdad les digo que no quedará aquí piedra sobre piedra que no sea derribada». </a:t>
            </a:r>
            <a:endParaRPr lang="en-US" altLang="en-US" dirty="0" smtClean="0"/>
          </a:p>
        </p:txBody>
      </p:sp>
      <p:sp>
        <p:nvSpPr>
          <p:cNvPr id="2" name="TextBox 1"/>
          <p:cNvSpPr txBox="1"/>
          <p:nvPr/>
        </p:nvSpPr>
        <p:spPr>
          <a:xfrm>
            <a:off x="4268500" y="508000"/>
            <a:ext cx="4599295" cy="2031325"/>
          </a:xfrm>
          <a:prstGeom prst="rect">
            <a:avLst/>
          </a:prstGeom>
          <a:solidFill>
            <a:schemeClr val="bg1"/>
          </a:solidFill>
        </p:spPr>
        <p:txBody>
          <a:bodyPr wrap="square" rtlCol="0">
            <a:spAutoFit/>
          </a:bodyPr>
          <a:lstStyle/>
          <a:p>
            <a:r>
              <a:rPr lang="en-US" b="1" dirty="0" smtClean="0">
                <a:latin typeface="Arial" panose="020B0604020202020204" pitchFamily="34" charset="0"/>
                <a:cs typeface="Arial" panose="020B0604020202020204" pitchFamily="34" charset="0"/>
              </a:rPr>
              <a:t>Mateo 24:3 </a:t>
            </a:r>
            <a:r>
              <a:rPr lang="en-US" b="1" dirty="0">
                <a:latin typeface="Arial" panose="020B0604020202020204" pitchFamily="34" charset="0"/>
                <a:cs typeface="Arial" panose="020B0604020202020204" pitchFamily="34" charset="0"/>
              </a:rPr>
              <a:t>(</a:t>
            </a:r>
            <a:r>
              <a:rPr lang="en-US" b="1" dirty="0" smtClean="0">
                <a:latin typeface="Arial" panose="020B0604020202020204" pitchFamily="34" charset="0"/>
                <a:cs typeface="Arial" panose="020B0604020202020204" pitchFamily="34" charset="0"/>
              </a:rPr>
              <a:t>NBLA)</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baseline="30000" dirty="0" smtClean="0">
                <a:latin typeface="Arial" panose="020B0604020202020204" pitchFamily="34" charset="0"/>
                <a:cs typeface="Arial" panose="020B0604020202020204" pitchFamily="34" charset="0"/>
              </a:rPr>
              <a:t>3</a:t>
            </a:r>
            <a:r>
              <a:rPr lang="es-ES" dirty="0" smtClean="0">
                <a:latin typeface="Arial" panose="020B0604020202020204" pitchFamily="34" charset="0"/>
                <a:cs typeface="Arial" panose="020B0604020202020204" pitchFamily="34" charset="0"/>
              </a:rPr>
              <a:t>Estando </a:t>
            </a:r>
            <a:r>
              <a:rPr lang="es-ES" dirty="0">
                <a:latin typeface="Arial" panose="020B0604020202020204" pitchFamily="34" charset="0"/>
                <a:cs typeface="Arial" panose="020B0604020202020204" pitchFamily="34" charset="0"/>
              </a:rPr>
              <a:t>Jesús sentado en el monte de los Olivos, se acercaron a Él los discípulos en privado, y le preguntaron: «Dinos, ¿cuándo sucederá esto, y cuál será la señal de Tu venida y de la consumación de este siglo?».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1771721"/>
      </p:ext>
    </p:extLst>
  </p:cSld>
  <p:clrMapOvr>
    <a:masterClrMapping/>
  </p:clrMapOvr>
  <p:transition advTm="10000"/>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dirty="0"/>
              <a:t>La tribulación final</a:t>
            </a:r>
            <a:endParaRPr lang="en-US" i="1" dirty="0"/>
          </a:p>
        </p:txBody>
      </p:sp>
      <p:sp>
        <p:nvSpPr>
          <p:cNvPr id="4" name="TextBox 3"/>
          <p:cNvSpPr txBox="1"/>
          <p:nvPr/>
        </p:nvSpPr>
        <p:spPr>
          <a:xfrm>
            <a:off x="190036" y="1339573"/>
            <a:ext cx="8484838" cy="3139321"/>
          </a:xfrm>
          <a:prstGeom prst="rect">
            <a:avLst/>
          </a:prstGeom>
          <a:noFill/>
        </p:spPr>
        <p:txBody>
          <a:bodyPr wrap="square" rtlCol="0">
            <a:spAutoFit/>
          </a:bodyPr>
          <a:lstStyle/>
          <a:p>
            <a:r>
              <a:rPr lang="en-US" sz="2200" b="1" dirty="0" smtClean="0">
                <a:solidFill>
                  <a:prstClr val="black"/>
                </a:solidFill>
              </a:rPr>
              <a:t>Daniel 12:1 (NBLA)</a:t>
            </a:r>
            <a:r>
              <a:rPr lang="en-US" sz="2200" dirty="0">
                <a:solidFill>
                  <a:prstClr val="black"/>
                </a:solidFill>
              </a:rPr>
              <a:t/>
            </a:r>
            <a:br>
              <a:rPr lang="en-US" sz="2200" dirty="0">
                <a:solidFill>
                  <a:prstClr val="black"/>
                </a:solidFill>
              </a:rPr>
            </a:br>
            <a:r>
              <a:rPr lang="en-US" sz="2200" baseline="30000" dirty="0">
                <a:solidFill>
                  <a:prstClr val="black"/>
                </a:solidFill>
              </a:rPr>
              <a:t>1</a:t>
            </a:r>
            <a:r>
              <a:rPr lang="en-US" sz="2200" dirty="0">
                <a:solidFill>
                  <a:prstClr val="black"/>
                </a:solidFill>
              </a:rPr>
              <a:t>“</a:t>
            </a:r>
            <a:r>
              <a:rPr lang="es-ES" sz="2200" dirty="0">
                <a:solidFill>
                  <a:prstClr val="black"/>
                </a:solidFill>
              </a:rPr>
              <a:t>En aquel tiempo se levantará Miguel, </a:t>
            </a:r>
          </a:p>
          <a:p>
            <a:r>
              <a:rPr lang="es-ES" sz="2200" dirty="0">
                <a:solidFill>
                  <a:prstClr val="black"/>
                </a:solidFill>
              </a:rPr>
              <a:t>el gran príncipe </a:t>
            </a:r>
            <a:r>
              <a:rPr lang="es-ES" sz="2200" b="1" u="sng" dirty="0">
                <a:solidFill>
                  <a:prstClr val="black"/>
                </a:solidFill>
              </a:rPr>
              <a:t>que vela </a:t>
            </a:r>
            <a:r>
              <a:rPr lang="es-ES" sz="2200" dirty="0">
                <a:solidFill>
                  <a:prstClr val="black"/>
                </a:solidFill>
              </a:rPr>
              <a:t>sobre los hijos de tu pueblo. </a:t>
            </a:r>
          </a:p>
          <a:p>
            <a:r>
              <a:rPr lang="es-ES" sz="2200" b="1" u="sng" dirty="0">
                <a:solidFill>
                  <a:srgbClr val="FF0000"/>
                </a:solidFill>
              </a:rPr>
              <a:t>Será un tiempo de angustia </a:t>
            </a:r>
          </a:p>
          <a:p>
            <a:r>
              <a:rPr lang="es-ES" sz="2200" b="1" u="sng" dirty="0">
                <a:solidFill>
                  <a:srgbClr val="FF0000"/>
                </a:solidFill>
              </a:rPr>
              <a:t>cual nunca hubo desde que existen las naciones </a:t>
            </a:r>
          </a:p>
          <a:p>
            <a:r>
              <a:rPr lang="es-ES" sz="2200" b="1" u="sng" dirty="0">
                <a:solidFill>
                  <a:srgbClr val="FF0000"/>
                </a:solidFill>
              </a:rPr>
              <a:t>hasta entonces. </a:t>
            </a:r>
          </a:p>
          <a:p>
            <a:r>
              <a:rPr lang="es-ES" sz="2200" b="1" u="sng" dirty="0">
                <a:solidFill>
                  <a:prstClr val="black"/>
                </a:solidFill>
              </a:rPr>
              <a:t>Y en ese tiempo tu pueblo será librado, </a:t>
            </a:r>
          </a:p>
          <a:p>
            <a:r>
              <a:rPr lang="es-ES" sz="2200" dirty="0">
                <a:solidFill>
                  <a:prstClr val="black"/>
                </a:solidFill>
              </a:rPr>
              <a:t>todos los que se encuentren inscritos en el libro. </a:t>
            </a:r>
            <a:r>
              <a:rPr lang="en-US" sz="2200" dirty="0">
                <a:solidFill>
                  <a:prstClr val="black"/>
                </a:solidFill>
              </a:rPr>
              <a:t/>
            </a:r>
            <a:br>
              <a:rPr lang="en-US" sz="2200" dirty="0">
                <a:solidFill>
                  <a:prstClr val="black"/>
                </a:solidFill>
              </a:rPr>
            </a:br>
            <a:endParaRPr lang="en-US" sz="2200" dirty="0">
              <a:solidFill>
                <a:prstClr val="black"/>
              </a:solidFill>
            </a:endParaRPr>
          </a:p>
        </p:txBody>
      </p:sp>
      <p:sp>
        <p:nvSpPr>
          <p:cNvPr id="6" name="Rectangle 5"/>
          <p:cNvSpPr/>
          <p:nvPr/>
        </p:nvSpPr>
        <p:spPr>
          <a:xfrm>
            <a:off x="10041483" y="-1643399"/>
            <a:ext cx="3666630" cy="9510296"/>
          </a:xfrm>
          <a:prstGeom prst="rect">
            <a:avLst/>
          </a:prstGeom>
          <a:solidFill>
            <a:schemeClr val="bg1"/>
          </a:solidFill>
        </p:spPr>
        <p:txBody>
          <a:bodyPr wrap="square">
            <a:spAutoFit/>
          </a:bodyPr>
          <a:lstStyle/>
          <a:p>
            <a:pPr algn="l" rtl="0"/>
            <a:r>
              <a:rPr lang="en-US" dirty="0">
                <a:solidFill>
                  <a:prstClr val="black"/>
                </a:solidFill>
              </a:rPr>
              <a:t>Daniel 12:1 (NVI)</a:t>
            </a:r>
          </a:p>
          <a:p>
            <a:pPr algn="l" rtl="0"/>
            <a:r>
              <a:rPr lang="en-US" dirty="0">
                <a:solidFill>
                  <a:prstClr val="black"/>
                </a:solidFill>
              </a:rPr>
              <a:t>1 “En ese tiempo se levantará Miguel, el gran príncipe que está a cargo de tu pueblo. Y será tiempo de angustia, cual nunca fue desde que hubo gente hasta </a:t>
            </a:r>
            <a:r>
              <a:rPr lang="en-US" dirty="0" err="1">
                <a:solidFill>
                  <a:prstClr val="black"/>
                </a:solidFill>
              </a:rPr>
              <a:t>entonces</a:t>
            </a:r>
            <a:r>
              <a:rPr lang="en-US" dirty="0">
                <a:solidFill>
                  <a:prstClr val="black"/>
                </a:solidFill>
              </a:rPr>
              <a:t>. Pero en aquel tiempo será libertado tu pueblo, todos aquellos cuyo nombre se halle escrito en el libro.</a:t>
            </a:r>
          </a:p>
          <a:p>
            <a:pPr algn="l" rtl="0"/>
            <a:endParaRPr lang="en-US" dirty="0">
              <a:solidFill>
                <a:prstClr val="black"/>
              </a:solidFill>
            </a:endParaRPr>
          </a:p>
          <a:p>
            <a:pPr algn="l" rtl="0"/>
            <a:endParaRPr lang="en-US" dirty="0">
              <a:solidFill>
                <a:prstClr val="black"/>
              </a:solidFill>
            </a:endParaRPr>
          </a:p>
          <a:p>
            <a:pPr algn="l" rtl="0"/>
            <a:r>
              <a:rPr lang="en-US" dirty="0">
                <a:solidFill>
                  <a:prstClr val="black"/>
                </a:solidFill>
              </a:rPr>
              <a:t>Daniel 12:1 (NVI)</a:t>
            </a:r>
          </a:p>
          <a:p>
            <a:pPr algn="l" rtl="0"/>
            <a:r>
              <a:rPr lang="en-US" dirty="0">
                <a:solidFill>
                  <a:prstClr val="black"/>
                </a:solidFill>
              </a:rPr>
              <a:t>1 "En aquel tiempo se levantará Miguel, el gran príncipe que protege a tu pueblo. Habrá un tiempo de angustia como no ha sucedido desde el principio de las naciones hasta </a:t>
            </a:r>
            <a:r>
              <a:rPr lang="en-US" dirty="0" err="1">
                <a:solidFill>
                  <a:prstClr val="black"/>
                </a:solidFill>
              </a:rPr>
              <a:t>entonces</a:t>
            </a:r>
            <a:r>
              <a:rPr lang="en-US" dirty="0">
                <a:solidFill>
                  <a:prstClr val="black"/>
                </a:solidFill>
              </a:rPr>
              <a:t>. Pero en aquel tiempo tu pueblo, todos aquellos cuyo nombre es hallado escrito en el libro, será entregado.</a:t>
            </a:r>
          </a:p>
          <a:p>
            <a:pPr algn="l" rtl="0"/>
            <a:endParaRPr lang="en-US" dirty="0">
              <a:solidFill>
                <a:prstClr val="black"/>
              </a:solidFill>
            </a:endParaRPr>
          </a:p>
          <a:p>
            <a:pPr algn="l" rtl="0"/>
            <a:endParaRPr lang="en-US" dirty="0">
              <a:solidFill>
                <a:prstClr val="black"/>
              </a:solidFill>
            </a:endParaRPr>
          </a:p>
          <a:p>
            <a:pPr algn="l" rtl="0"/>
            <a:r>
              <a:rPr lang="en-US" dirty="0">
                <a:solidFill>
                  <a:prstClr val="black"/>
                </a:solidFill>
              </a:rPr>
              <a:t>Daniel 12:1 (NVI)</a:t>
            </a:r>
          </a:p>
          <a:p>
            <a:pPr algn="l" rtl="0"/>
            <a:r>
              <a:rPr lang="en-US" dirty="0">
                <a:solidFill>
                  <a:prstClr val="black"/>
                </a:solidFill>
              </a:rPr>
              <a:t>1 En aquel tiempo se levantará Miguel, el gran príncipe que está de guardia sobre los hijos de tu pueblo; y será tiempo de angustia, cual nunca fue desde que hubo gente, hasta </a:t>
            </a:r>
            <a:r>
              <a:rPr lang="en-US" dirty="0" err="1">
                <a:solidFill>
                  <a:prstClr val="black"/>
                </a:solidFill>
              </a:rPr>
              <a:t>entonces</a:t>
            </a:r>
            <a:r>
              <a:rPr lang="en-US" dirty="0">
                <a:solidFill>
                  <a:prstClr val="black"/>
                </a:solidFill>
              </a:rPr>
              <a:t>. Y en aquel tiempo tiempo tu pueblo será libertado, todos los que se hallen escritos en el libro.</a:t>
            </a:r>
          </a:p>
          <a:p>
            <a:pPr algn="l" rtl="0"/>
            <a:endParaRPr lang="en-US" dirty="0">
              <a:solidFill>
                <a:prstClr val="black"/>
              </a:solidFill>
            </a:endParaRPr>
          </a:p>
        </p:txBody>
      </p:sp>
      <p:sp>
        <p:nvSpPr>
          <p:cNvPr id="5" name="TextBox 4"/>
          <p:cNvSpPr txBox="1"/>
          <p:nvPr/>
        </p:nvSpPr>
        <p:spPr>
          <a:xfrm>
            <a:off x="559565" y="4244465"/>
            <a:ext cx="7137779" cy="1200329"/>
          </a:xfrm>
          <a:prstGeom prst="rect">
            <a:avLst/>
          </a:prstGeom>
          <a:noFill/>
        </p:spPr>
        <p:txBody>
          <a:bodyPr wrap="square" rtlCol="0">
            <a:spAutoFit/>
          </a:bodyPr>
          <a:lstStyle/>
          <a:p>
            <a:r>
              <a:rPr lang="en-US" b="1" dirty="0" smtClean="0"/>
              <a:t>Mateo 24:15 (NBLA)</a:t>
            </a:r>
            <a:r>
              <a:rPr lang="en-US" dirty="0"/>
              <a:t/>
            </a:r>
            <a:br>
              <a:rPr lang="en-US" dirty="0"/>
            </a:br>
            <a:r>
              <a:rPr lang="en-US" baseline="30000" dirty="0" smtClean="0"/>
              <a:t>15</a:t>
            </a:r>
            <a:r>
              <a:rPr lang="en-US" dirty="0" smtClean="0"/>
              <a:t>“</a:t>
            </a:r>
            <a:r>
              <a:rPr lang="es-ES" dirty="0" smtClean="0"/>
              <a:t>Por </a:t>
            </a:r>
            <a:r>
              <a:rPr lang="es-ES" dirty="0"/>
              <a:t>tanto, cuando ustedes vean la ABOMINACIÓN DE LA DESOLACIÓN, de que se habló por medio del profeta </a:t>
            </a:r>
            <a:r>
              <a:rPr lang="es-ES" dirty="0" smtClean="0"/>
              <a:t>Daniel </a:t>
            </a:r>
            <a:r>
              <a:rPr lang="en-US" b="1" dirty="0">
                <a:solidFill>
                  <a:srgbClr val="0000CC"/>
                </a:solidFill>
              </a:rPr>
              <a:t>[Dan </a:t>
            </a:r>
            <a:r>
              <a:rPr lang="en-US" b="1" dirty="0" smtClean="0">
                <a:solidFill>
                  <a:srgbClr val="0000CC"/>
                </a:solidFill>
              </a:rPr>
              <a:t>11:31 (</a:t>
            </a:r>
            <a:r>
              <a:rPr lang="en-US" b="1" dirty="0" err="1" smtClean="0">
                <a:solidFill>
                  <a:srgbClr val="0000CC"/>
                </a:solidFill>
              </a:rPr>
              <a:t>Antíoco</a:t>
            </a:r>
            <a:r>
              <a:rPr lang="en-US" b="1" dirty="0" smtClean="0">
                <a:solidFill>
                  <a:srgbClr val="0000CC"/>
                </a:solidFill>
              </a:rPr>
              <a:t>), 12:11 (</a:t>
            </a:r>
            <a:r>
              <a:rPr lang="en-US" b="1" dirty="0" err="1" smtClean="0">
                <a:solidFill>
                  <a:srgbClr val="0000CC"/>
                </a:solidFill>
              </a:rPr>
              <a:t>romanos</a:t>
            </a:r>
            <a:r>
              <a:rPr lang="en-US" b="1" dirty="0" smtClean="0">
                <a:solidFill>
                  <a:srgbClr val="0000CC"/>
                </a:solidFill>
              </a:rPr>
              <a:t>)], </a:t>
            </a:r>
            <a:r>
              <a:rPr lang="es-ES" dirty="0" smtClean="0"/>
              <a:t>colocada </a:t>
            </a:r>
            <a:r>
              <a:rPr lang="es-ES" dirty="0"/>
              <a:t>en el lugar santo, y el que lea que entienda, </a:t>
            </a:r>
            <a:endParaRPr lang="en-US" dirty="0"/>
          </a:p>
        </p:txBody>
      </p:sp>
      <p:sp>
        <p:nvSpPr>
          <p:cNvPr id="9" name="TextBox 8"/>
          <p:cNvSpPr txBox="1"/>
          <p:nvPr/>
        </p:nvSpPr>
        <p:spPr>
          <a:xfrm>
            <a:off x="2480333" y="1354850"/>
            <a:ext cx="756938" cy="369332"/>
          </a:xfrm>
          <a:prstGeom prst="rect">
            <a:avLst/>
          </a:prstGeom>
          <a:solidFill>
            <a:schemeClr val="tx1"/>
          </a:solidFill>
        </p:spPr>
        <p:txBody>
          <a:bodyPr wrap="none" rtlCol="0">
            <a:spAutoFit/>
          </a:bodyPr>
          <a:lstStyle/>
          <a:p>
            <a:pPr algn="l" rtl="0"/>
            <a:r>
              <a:rPr lang="en-US" b="1" dirty="0" smtClean="0">
                <a:solidFill>
                  <a:schemeClr val="bg1"/>
                </a:solidFill>
              </a:rPr>
              <a:t>70 dC</a:t>
            </a:r>
            <a:endParaRPr lang="en-US" b="1" dirty="0">
              <a:solidFill>
                <a:schemeClr val="bg1"/>
              </a:solidFill>
            </a:endParaRPr>
          </a:p>
        </p:txBody>
      </p:sp>
    </p:spTree>
    <p:extLst>
      <p:ext uri="{BB962C8B-B14F-4D97-AF65-F5344CB8AC3E}">
        <p14:creationId xmlns:p14="http://schemas.microsoft.com/office/powerpoint/2010/main" val="36633050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a:t>
            </a:r>
            <a:r>
              <a:rPr lang="en-US" dirty="0" err="1" smtClean="0"/>
              <a:t>jóvenes</a:t>
            </a:r>
            <a:r>
              <a:rPr lang="en-US" dirty="0" smtClean="0"/>
              <a:t> </a:t>
            </a:r>
            <a:r>
              <a:rPr lang="en-US" dirty="0" err="1" smtClean="0"/>
              <a:t>hebreos</a:t>
            </a:r>
            <a:r>
              <a:rPr lang="en-US" dirty="0" smtClean="0"/>
              <a:t> </a:t>
            </a:r>
            <a:r>
              <a:rPr lang="en-US" dirty="0" err="1" smtClean="0"/>
              <a:t>en</a:t>
            </a:r>
            <a:r>
              <a:rPr lang="en-US" dirty="0" smtClean="0"/>
              <a:t> </a:t>
            </a:r>
            <a:r>
              <a:rPr lang="en-US" dirty="0" err="1" smtClean="0"/>
              <a:t>Babilonia</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245" y="2391169"/>
            <a:ext cx="3156098" cy="331735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1758" y="2141035"/>
            <a:ext cx="2720575" cy="3664074"/>
          </a:xfrm>
          <a:prstGeom prst="rect">
            <a:avLst/>
          </a:prstGeom>
        </p:spPr>
      </p:pic>
      <p:sp>
        <p:nvSpPr>
          <p:cNvPr id="5" name="TextBox 4"/>
          <p:cNvSpPr txBox="1"/>
          <p:nvPr/>
        </p:nvSpPr>
        <p:spPr>
          <a:xfrm>
            <a:off x="167856" y="1566341"/>
            <a:ext cx="862737" cy="338554"/>
          </a:xfrm>
          <a:prstGeom prst="rect">
            <a:avLst/>
          </a:prstGeom>
          <a:noFill/>
        </p:spPr>
        <p:txBody>
          <a:bodyPr wrap="none" rtlCol="0">
            <a:spAutoFit/>
          </a:bodyPr>
          <a:lstStyle/>
          <a:p>
            <a:r>
              <a:rPr lang="en-US" sz="1600" dirty="0" err="1">
                <a:solidFill>
                  <a:prstClr val="black"/>
                </a:solidFill>
                <a:latin typeface="Arial" panose="020B0604020202020204" pitchFamily="34" charset="0"/>
                <a:cs typeface="Arial" panose="020B0604020202020204" pitchFamily="34" charset="0"/>
              </a:rPr>
              <a:t>Daniel</a:t>
            </a:r>
            <a:r>
              <a:rPr lang="en-US" sz="1600" baseline="30000" dirty="0" err="1">
                <a:solidFill>
                  <a:prstClr val="black"/>
                </a:solidFill>
                <a:latin typeface="Arial" panose="020B0604020202020204" pitchFamily="34" charset="0"/>
                <a:cs typeface="Arial" panose="020B0604020202020204" pitchFamily="34" charset="0"/>
              </a:rPr>
              <a:t>H</a:t>
            </a:r>
            <a:endParaRPr lang="en-US" sz="1600" baseline="30000" dirty="0">
              <a:solidFill>
                <a:prstClr val="black"/>
              </a:solidFill>
              <a:latin typeface="Arial" panose="020B0604020202020204" pitchFamily="34" charset="0"/>
              <a:cs typeface="Arial" panose="020B0604020202020204" pitchFamily="34" charset="0"/>
            </a:endParaRPr>
          </a:p>
        </p:txBody>
      </p:sp>
      <p:sp>
        <p:nvSpPr>
          <p:cNvPr id="6" name="Rectangle 5"/>
          <p:cNvSpPr/>
          <p:nvPr/>
        </p:nvSpPr>
        <p:spPr>
          <a:xfrm>
            <a:off x="1717501" y="1566341"/>
            <a:ext cx="1770036" cy="338554"/>
          </a:xfrm>
          <a:prstGeom prst="rect">
            <a:avLst/>
          </a:prstGeom>
        </p:spPr>
        <p:txBody>
          <a:bodyPr wrap="none">
            <a:spAutoFit/>
          </a:bodyPr>
          <a:lstStyle/>
          <a:p>
            <a:pPr algn="ctr"/>
            <a:r>
              <a:rPr lang="en-US" sz="1600" i="1" dirty="0" smtClean="0">
                <a:solidFill>
                  <a:prstClr val="black"/>
                </a:solidFill>
                <a:latin typeface="Arial" panose="020B0604020202020204" pitchFamily="34" charset="0"/>
                <a:cs typeface="Arial" panose="020B0604020202020204" pitchFamily="34" charset="0"/>
              </a:rPr>
              <a:t>“Dios </a:t>
            </a:r>
            <a:r>
              <a:rPr lang="en-US" sz="1600" i="1" dirty="0" err="1" smtClean="0">
                <a:solidFill>
                  <a:prstClr val="black"/>
                </a:solidFill>
                <a:latin typeface="Arial" panose="020B0604020202020204" pitchFamily="34" charset="0"/>
                <a:cs typeface="Arial" panose="020B0604020202020204" pitchFamily="34" charset="0"/>
              </a:rPr>
              <a:t>es</a:t>
            </a:r>
            <a:r>
              <a:rPr lang="en-US" sz="1600" i="1" dirty="0" smtClean="0">
                <a:solidFill>
                  <a:prstClr val="black"/>
                </a:solidFill>
                <a:latin typeface="Arial" panose="020B0604020202020204" pitchFamily="34" charset="0"/>
                <a:cs typeface="Arial" panose="020B0604020202020204" pitchFamily="34" charset="0"/>
              </a:rPr>
              <a:t> mi </a:t>
            </a:r>
            <a:r>
              <a:rPr lang="en-US" sz="1600" i="1" dirty="0" err="1" smtClean="0">
                <a:solidFill>
                  <a:prstClr val="black"/>
                </a:solidFill>
                <a:latin typeface="Arial" panose="020B0604020202020204" pitchFamily="34" charset="0"/>
                <a:cs typeface="Arial" panose="020B0604020202020204" pitchFamily="34" charset="0"/>
              </a:rPr>
              <a:t>Juez</a:t>
            </a:r>
            <a:r>
              <a:rPr lang="en-US" sz="1600" i="1" dirty="0" smtClean="0">
                <a:solidFill>
                  <a:prstClr val="black"/>
                </a:solidFill>
                <a:latin typeface="Arial" panose="020B0604020202020204" pitchFamily="34" charset="0"/>
                <a:cs typeface="Arial" panose="020B0604020202020204" pitchFamily="34" charset="0"/>
              </a:rPr>
              <a:t>”</a:t>
            </a:r>
            <a:endParaRPr lang="en-US" sz="1600" i="1" dirty="0">
              <a:solidFill>
                <a:prstClr val="black"/>
              </a:solidFill>
              <a:latin typeface="Arial" panose="020B0604020202020204" pitchFamily="34" charset="0"/>
              <a:cs typeface="Arial" panose="020B0604020202020204" pitchFamily="34" charset="0"/>
            </a:endParaRPr>
          </a:p>
        </p:txBody>
      </p:sp>
      <p:sp>
        <p:nvSpPr>
          <p:cNvPr id="7" name="Rectangle 6"/>
          <p:cNvSpPr/>
          <p:nvPr/>
        </p:nvSpPr>
        <p:spPr>
          <a:xfrm>
            <a:off x="167821" y="2000845"/>
            <a:ext cx="1027845" cy="338554"/>
          </a:xfrm>
          <a:prstGeom prst="rect">
            <a:avLst/>
          </a:prstGeom>
        </p:spPr>
        <p:txBody>
          <a:bodyPr wrap="none">
            <a:spAutoFit/>
          </a:bodyPr>
          <a:lstStyle/>
          <a:p>
            <a:r>
              <a:rPr lang="en-US" sz="1600" dirty="0" err="1" smtClean="0">
                <a:solidFill>
                  <a:srgbClr val="0000CC"/>
                </a:solidFill>
                <a:latin typeface="Arial" panose="020B0604020202020204" pitchFamily="34" charset="0"/>
                <a:cs typeface="Arial" panose="020B0604020202020204" pitchFamily="34" charset="0"/>
              </a:rPr>
              <a:t>Besasar</a:t>
            </a:r>
            <a:r>
              <a:rPr lang="en-US" sz="1600" baseline="30000" dirty="0" err="1" smtClean="0">
                <a:solidFill>
                  <a:srgbClr val="0000CC"/>
                </a:solidFill>
                <a:latin typeface="Arial" panose="020B0604020202020204" pitchFamily="34" charset="0"/>
                <a:cs typeface="Arial" panose="020B0604020202020204" pitchFamily="34" charset="0"/>
              </a:rPr>
              <a:t>B</a:t>
            </a:r>
            <a:endParaRPr lang="en-US" sz="1600" baseline="30000" dirty="0">
              <a:solidFill>
                <a:srgbClr val="0000CC"/>
              </a:solidFill>
              <a:latin typeface="Arial" panose="020B0604020202020204" pitchFamily="34" charset="0"/>
              <a:cs typeface="Arial" panose="020B0604020202020204" pitchFamily="34" charset="0"/>
            </a:endParaRPr>
          </a:p>
        </p:txBody>
      </p:sp>
      <p:sp>
        <p:nvSpPr>
          <p:cNvPr id="8" name="Rectangle 7"/>
          <p:cNvSpPr/>
          <p:nvPr/>
        </p:nvSpPr>
        <p:spPr>
          <a:xfrm>
            <a:off x="1662996" y="1971756"/>
            <a:ext cx="1963999" cy="338554"/>
          </a:xfrm>
          <a:prstGeom prst="rect">
            <a:avLst/>
          </a:prstGeom>
        </p:spPr>
        <p:txBody>
          <a:bodyPr wrap="none">
            <a:spAutoFit/>
          </a:bodyPr>
          <a:lstStyle/>
          <a:p>
            <a:r>
              <a:rPr lang="en-US" sz="1600" i="1" dirty="0" smtClean="0">
                <a:solidFill>
                  <a:srgbClr val="0000CC"/>
                </a:solidFill>
                <a:latin typeface="Arial" panose="020B0604020202020204" pitchFamily="34" charset="0"/>
                <a:cs typeface="Arial" panose="020B0604020202020204" pitchFamily="34" charset="0"/>
              </a:rPr>
              <a:t>“Que </a:t>
            </a:r>
            <a:r>
              <a:rPr lang="en-US" sz="1600" i="1" dirty="0" err="1" smtClean="0">
                <a:solidFill>
                  <a:srgbClr val="0000CC"/>
                </a:solidFill>
                <a:latin typeface="Arial" panose="020B0604020202020204" pitchFamily="34" charset="0"/>
                <a:cs typeface="Arial" panose="020B0604020202020204" pitchFamily="34" charset="0"/>
              </a:rPr>
              <a:t>proteja</a:t>
            </a:r>
            <a:r>
              <a:rPr lang="en-US" sz="1600" i="1" dirty="0" smtClean="0">
                <a:solidFill>
                  <a:srgbClr val="0000CC"/>
                </a:solidFill>
                <a:latin typeface="Arial" panose="020B0604020202020204" pitchFamily="34" charset="0"/>
                <a:cs typeface="Arial" panose="020B0604020202020204" pitchFamily="34" charset="0"/>
              </a:rPr>
              <a:t> </a:t>
            </a:r>
            <a:r>
              <a:rPr lang="en-US" sz="1600" i="1" dirty="0" err="1" smtClean="0">
                <a:solidFill>
                  <a:srgbClr val="0000CC"/>
                </a:solidFill>
                <a:latin typeface="Arial" panose="020B0604020202020204" pitchFamily="34" charset="0"/>
                <a:cs typeface="Arial" panose="020B0604020202020204" pitchFamily="34" charset="0"/>
              </a:rPr>
              <a:t>Balak</a:t>
            </a:r>
            <a:r>
              <a:rPr lang="en-US" sz="1600" i="1" dirty="0" smtClean="0">
                <a:solidFill>
                  <a:srgbClr val="0000CC"/>
                </a:solidFill>
                <a:latin typeface="Arial" panose="020B0604020202020204" pitchFamily="34" charset="0"/>
                <a:cs typeface="Arial" panose="020B0604020202020204" pitchFamily="34" charset="0"/>
              </a:rPr>
              <a:t>”</a:t>
            </a:r>
            <a:endParaRPr lang="en-US" sz="1600" i="1" dirty="0">
              <a:solidFill>
                <a:srgbClr val="0000CC"/>
              </a:solidFill>
              <a:latin typeface="Arial" panose="020B0604020202020204" pitchFamily="34" charset="0"/>
              <a:cs typeface="Arial" panose="020B0604020202020204" pitchFamily="34" charset="0"/>
            </a:endParaRPr>
          </a:p>
        </p:txBody>
      </p:sp>
      <p:sp>
        <p:nvSpPr>
          <p:cNvPr id="9" name="Rectangle 8"/>
          <p:cNvSpPr/>
          <p:nvPr/>
        </p:nvSpPr>
        <p:spPr>
          <a:xfrm>
            <a:off x="5025405" y="1313429"/>
            <a:ext cx="1035861" cy="338554"/>
          </a:xfrm>
          <a:prstGeom prst="rect">
            <a:avLst/>
          </a:prstGeom>
        </p:spPr>
        <p:txBody>
          <a:bodyPr wrap="none">
            <a:spAutoFit/>
          </a:bodyPr>
          <a:lstStyle/>
          <a:p>
            <a:r>
              <a:rPr lang="en-US" sz="1600" dirty="0" err="1" smtClean="0">
                <a:solidFill>
                  <a:prstClr val="black"/>
                </a:solidFill>
                <a:latin typeface="Arial" panose="020B0604020202020204" pitchFamily="34" charset="0"/>
                <a:cs typeface="Arial" panose="020B0604020202020204" pitchFamily="34" charset="0"/>
              </a:rPr>
              <a:t>Ananías</a:t>
            </a:r>
            <a:r>
              <a:rPr lang="en-US" sz="1600" baseline="30000" dirty="0" err="1" smtClean="0">
                <a:solidFill>
                  <a:prstClr val="black"/>
                </a:solidFill>
                <a:latin typeface="Arial" panose="020B0604020202020204" pitchFamily="34" charset="0"/>
                <a:cs typeface="Arial" panose="020B0604020202020204" pitchFamily="34" charset="0"/>
              </a:rPr>
              <a:t>H</a:t>
            </a:r>
            <a:endParaRPr lang="en-US" sz="1600" baseline="30000" dirty="0">
              <a:solidFill>
                <a:prstClr val="black"/>
              </a:solidFill>
              <a:latin typeface="Arial" panose="020B0604020202020204" pitchFamily="34" charset="0"/>
              <a:cs typeface="Arial" panose="020B0604020202020204" pitchFamily="34" charset="0"/>
            </a:endParaRPr>
          </a:p>
        </p:txBody>
      </p:sp>
      <p:sp>
        <p:nvSpPr>
          <p:cNvPr id="10" name="Rectangle 9"/>
          <p:cNvSpPr/>
          <p:nvPr/>
        </p:nvSpPr>
        <p:spPr>
          <a:xfrm>
            <a:off x="5477030" y="2221892"/>
            <a:ext cx="875561" cy="338554"/>
          </a:xfrm>
          <a:prstGeom prst="rect">
            <a:avLst/>
          </a:prstGeom>
        </p:spPr>
        <p:txBody>
          <a:bodyPr wrap="none">
            <a:spAutoFit/>
          </a:bodyPr>
          <a:lstStyle/>
          <a:p>
            <a:r>
              <a:rPr lang="en-US" sz="1600" dirty="0" err="1" smtClean="0">
                <a:solidFill>
                  <a:prstClr val="black"/>
                </a:solidFill>
                <a:latin typeface="Arial" panose="020B0604020202020204" pitchFamily="34" charset="0"/>
                <a:cs typeface="Arial" panose="020B0604020202020204" pitchFamily="34" charset="0"/>
              </a:rPr>
              <a:t>Misael</a:t>
            </a:r>
            <a:r>
              <a:rPr lang="en-US" sz="1600" baseline="30000" dirty="0" err="1" smtClean="0">
                <a:solidFill>
                  <a:prstClr val="black"/>
                </a:solidFill>
                <a:latin typeface="Arial" panose="020B0604020202020204" pitchFamily="34" charset="0"/>
                <a:cs typeface="Arial" panose="020B0604020202020204" pitchFamily="34" charset="0"/>
              </a:rPr>
              <a:t>H</a:t>
            </a:r>
            <a:endParaRPr lang="en-US" sz="1600" dirty="0">
              <a:solidFill>
                <a:prstClr val="black"/>
              </a:solidFill>
              <a:latin typeface="Arial" panose="020B0604020202020204" pitchFamily="34" charset="0"/>
              <a:cs typeface="Arial" panose="020B0604020202020204" pitchFamily="34" charset="0"/>
            </a:endParaRPr>
          </a:p>
        </p:txBody>
      </p:sp>
      <p:sp>
        <p:nvSpPr>
          <p:cNvPr id="11" name="Rectangle 10"/>
          <p:cNvSpPr/>
          <p:nvPr/>
        </p:nvSpPr>
        <p:spPr>
          <a:xfrm>
            <a:off x="5579276" y="3029209"/>
            <a:ext cx="978153" cy="338554"/>
          </a:xfrm>
          <a:prstGeom prst="rect">
            <a:avLst/>
          </a:prstGeom>
        </p:spPr>
        <p:txBody>
          <a:bodyPr wrap="none">
            <a:spAutoFit/>
          </a:bodyPr>
          <a:lstStyle/>
          <a:p>
            <a:r>
              <a:rPr lang="en-US" sz="1600" dirty="0" err="1" smtClean="0">
                <a:solidFill>
                  <a:prstClr val="black"/>
                </a:solidFill>
                <a:latin typeface="Arial" panose="020B0604020202020204" pitchFamily="34" charset="0"/>
                <a:cs typeface="Arial" panose="020B0604020202020204" pitchFamily="34" charset="0"/>
              </a:rPr>
              <a:t>Azarías</a:t>
            </a:r>
            <a:r>
              <a:rPr lang="en-US" sz="1600" baseline="30000" dirty="0" err="1" smtClean="0">
                <a:solidFill>
                  <a:prstClr val="black"/>
                </a:solidFill>
                <a:latin typeface="Arial" panose="020B0604020202020204" pitchFamily="34" charset="0"/>
                <a:cs typeface="Arial" panose="020B0604020202020204" pitchFamily="34" charset="0"/>
              </a:rPr>
              <a:t>H</a:t>
            </a:r>
            <a:endParaRPr lang="en-US" sz="1600" dirty="0">
              <a:solidFill>
                <a:prstClr val="black"/>
              </a:solidFill>
              <a:latin typeface="Arial" panose="020B0604020202020204" pitchFamily="34" charset="0"/>
              <a:cs typeface="Arial" panose="020B0604020202020204" pitchFamily="34" charset="0"/>
            </a:endParaRPr>
          </a:p>
        </p:txBody>
      </p:sp>
      <p:sp>
        <p:nvSpPr>
          <p:cNvPr id="12" name="Rectangle 11"/>
          <p:cNvSpPr/>
          <p:nvPr/>
        </p:nvSpPr>
        <p:spPr>
          <a:xfrm>
            <a:off x="6833120" y="3029209"/>
            <a:ext cx="2236510" cy="338554"/>
          </a:xfrm>
          <a:prstGeom prst="rect">
            <a:avLst/>
          </a:prstGeom>
        </p:spPr>
        <p:txBody>
          <a:bodyPr wrap="none">
            <a:spAutoFit/>
          </a:bodyPr>
          <a:lstStyle/>
          <a:p>
            <a:r>
              <a:rPr lang="en-US" sz="1600" i="1" dirty="0" smtClean="0">
                <a:solidFill>
                  <a:prstClr val="black"/>
                </a:solidFill>
                <a:latin typeface="Arial" panose="020B0604020202020204" pitchFamily="34" charset="0"/>
                <a:cs typeface="Arial" panose="020B0604020202020204" pitchFamily="34" charset="0"/>
              </a:rPr>
              <a:t>“El </a:t>
            </a:r>
            <a:r>
              <a:rPr lang="en-US" sz="1600" i="1" dirty="0" err="1" smtClean="0">
                <a:solidFill>
                  <a:prstClr val="black"/>
                </a:solidFill>
                <a:latin typeface="Arial" panose="020B0604020202020204" pitchFamily="34" charset="0"/>
                <a:cs typeface="Arial" panose="020B0604020202020204" pitchFamily="34" charset="0"/>
              </a:rPr>
              <a:t>Señor</a:t>
            </a:r>
            <a:r>
              <a:rPr lang="en-US" sz="1600" i="1" dirty="0" smtClean="0">
                <a:solidFill>
                  <a:prstClr val="black"/>
                </a:solidFill>
                <a:latin typeface="Arial" panose="020B0604020202020204" pitchFamily="34" charset="0"/>
                <a:cs typeface="Arial" panose="020B0604020202020204" pitchFamily="34" charset="0"/>
              </a:rPr>
              <a:t> ha </a:t>
            </a:r>
            <a:r>
              <a:rPr lang="en-US" sz="1600" i="1" dirty="0" err="1" smtClean="0">
                <a:solidFill>
                  <a:prstClr val="black"/>
                </a:solidFill>
                <a:latin typeface="Arial" panose="020B0604020202020204" pitchFamily="34" charset="0"/>
                <a:cs typeface="Arial" panose="020B0604020202020204" pitchFamily="34" charset="0"/>
              </a:rPr>
              <a:t>ayudado</a:t>
            </a:r>
            <a:r>
              <a:rPr lang="en-US" sz="1600" i="1" dirty="0" smtClean="0">
                <a:solidFill>
                  <a:prstClr val="black"/>
                </a:solidFill>
                <a:latin typeface="Arial" panose="020B0604020202020204" pitchFamily="34" charset="0"/>
                <a:cs typeface="Arial" panose="020B0604020202020204" pitchFamily="34" charset="0"/>
              </a:rPr>
              <a:t>”</a:t>
            </a:r>
            <a:endParaRPr lang="en-US" sz="1600" i="1" dirty="0">
              <a:solidFill>
                <a:prstClr val="black"/>
              </a:solidFill>
              <a:latin typeface="Arial" panose="020B0604020202020204" pitchFamily="34" charset="0"/>
              <a:cs typeface="Arial" panose="020B0604020202020204" pitchFamily="34" charset="0"/>
            </a:endParaRPr>
          </a:p>
        </p:txBody>
      </p:sp>
      <p:sp>
        <p:nvSpPr>
          <p:cNvPr id="13" name="Rectangle 12"/>
          <p:cNvSpPr/>
          <p:nvPr/>
        </p:nvSpPr>
        <p:spPr>
          <a:xfrm>
            <a:off x="6351340" y="1313429"/>
            <a:ext cx="2760692" cy="338554"/>
          </a:xfrm>
          <a:prstGeom prst="rect">
            <a:avLst/>
          </a:prstGeom>
        </p:spPr>
        <p:txBody>
          <a:bodyPr wrap="none">
            <a:spAutoFit/>
          </a:bodyPr>
          <a:lstStyle/>
          <a:p>
            <a:r>
              <a:rPr lang="en-US" sz="1600" i="1" dirty="0" smtClean="0">
                <a:solidFill>
                  <a:prstClr val="black"/>
                </a:solidFill>
                <a:latin typeface="Arial" panose="020B0604020202020204" pitchFamily="34" charset="0"/>
                <a:cs typeface="Arial" panose="020B0604020202020204" pitchFamily="34" charset="0"/>
              </a:rPr>
              <a:t>“El </a:t>
            </a:r>
            <a:r>
              <a:rPr lang="en-US" sz="1600" i="1" dirty="0" err="1" smtClean="0">
                <a:solidFill>
                  <a:prstClr val="black"/>
                </a:solidFill>
                <a:latin typeface="Arial" panose="020B0604020202020204" pitchFamily="34" charset="0"/>
                <a:cs typeface="Arial" panose="020B0604020202020204" pitchFamily="34" charset="0"/>
              </a:rPr>
              <a:t>Señor</a:t>
            </a:r>
            <a:r>
              <a:rPr lang="en-US" sz="1600" i="1" dirty="0" smtClean="0">
                <a:solidFill>
                  <a:prstClr val="black"/>
                </a:solidFill>
                <a:latin typeface="Arial" panose="020B0604020202020204" pitchFamily="34" charset="0"/>
                <a:cs typeface="Arial" panose="020B0604020202020204" pitchFamily="34" charset="0"/>
              </a:rPr>
              <a:t> </a:t>
            </a:r>
            <a:r>
              <a:rPr lang="en-US" sz="1600" i="1" dirty="0" err="1" smtClean="0">
                <a:solidFill>
                  <a:prstClr val="black"/>
                </a:solidFill>
                <a:latin typeface="Arial" panose="020B0604020202020204" pitchFamily="34" charset="0"/>
                <a:cs typeface="Arial" panose="020B0604020202020204" pitchFamily="34" charset="0"/>
              </a:rPr>
              <a:t>es</a:t>
            </a:r>
            <a:r>
              <a:rPr lang="en-US" sz="1600" i="1" dirty="0" smtClean="0">
                <a:solidFill>
                  <a:prstClr val="black"/>
                </a:solidFill>
                <a:latin typeface="Arial" panose="020B0604020202020204" pitchFamily="34" charset="0"/>
                <a:cs typeface="Arial" panose="020B0604020202020204" pitchFamily="34" charset="0"/>
              </a:rPr>
              <a:t> </a:t>
            </a:r>
            <a:r>
              <a:rPr lang="en-US" sz="1600" i="1" dirty="0" err="1" smtClean="0">
                <a:solidFill>
                  <a:prstClr val="black"/>
                </a:solidFill>
                <a:latin typeface="Arial" panose="020B0604020202020204" pitchFamily="34" charset="0"/>
                <a:cs typeface="Arial" panose="020B0604020202020204" pitchFamily="34" charset="0"/>
              </a:rPr>
              <a:t>misericordioso</a:t>
            </a:r>
            <a:r>
              <a:rPr lang="en-US" sz="1600" i="1" dirty="0" smtClean="0">
                <a:solidFill>
                  <a:prstClr val="black"/>
                </a:solidFill>
                <a:latin typeface="Arial" panose="020B0604020202020204" pitchFamily="34" charset="0"/>
                <a:cs typeface="Arial" panose="020B0604020202020204" pitchFamily="34" charset="0"/>
              </a:rPr>
              <a:t>”</a:t>
            </a:r>
            <a:endParaRPr lang="en-US" sz="1600" i="1" dirty="0">
              <a:solidFill>
                <a:prstClr val="black"/>
              </a:solidFill>
              <a:latin typeface="Arial" panose="020B0604020202020204" pitchFamily="34" charset="0"/>
              <a:cs typeface="Arial" panose="020B0604020202020204" pitchFamily="34" charset="0"/>
            </a:endParaRPr>
          </a:p>
        </p:txBody>
      </p:sp>
      <p:sp>
        <p:nvSpPr>
          <p:cNvPr id="14" name="Rectangle 13"/>
          <p:cNvSpPr/>
          <p:nvPr/>
        </p:nvSpPr>
        <p:spPr>
          <a:xfrm>
            <a:off x="6644598" y="2221892"/>
            <a:ext cx="2499402" cy="338554"/>
          </a:xfrm>
          <a:prstGeom prst="rect">
            <a:avLst/>
          </a:prstGeom>
        </p:spPr>
        <p:txBody>
          <a:bodyPr wrap="none">
            <a:spAutoFit/>
          </a:bodyPr>
          <a:lstStyle/>
          <a:p>
            <a:r>
              <a:rPr lang="en-US" sz="1600" i="1" dirty="0" smtClean="0">
                <a:solidFill>
                  <a:prstClr val="black"/>
                </a:solidFill>
                <a:latin typeface="Arial" panose="020B0604020202020204" pitchFamily="34" charset="0"/>
                <a:cs typeface="Arial" panose="020B0604020202020204" pitchFamily="34" charset="0"/>
              </a:rPr>
              <a:t>“</a:t>
            </a:r>
            <a:r>
              <a:rPr lang="en-US" sz="1600" i="1" dirty="0" err="1" smtClean="0">
                <a:solidFill>
                  <a:prstClr val="black"/>
                </a:solidFill>
                <a:latin typeface="Arial" panose="020B0604020202020204" pitchFamily="34" charset="0"/>
                <a:cs typeface="Arial" panose="020B0604020202020204" pitchFamily="34" charset="0"/>
              </a:rPr>
              <a:t>Quién</a:t>
            </a:r>
            <a:r>
              <a:rPr lang="en-US" sz="1600" i="1" dirty="0" smtClean="0">
                <a:solidFill>
                  <a:prstClr val="black"/>
                </a:solidFill>
                <a:latin typeface="Arial" panose="020B0604020202020204" pitchFamily="34" charset="0"/>
                <a:cs typeface="Arial" panose="020B0604020202020204" pitchFamily="34" charset="0"/>
              </a:rPr>
              <a:t> </a:t>
            </a:r>
            <a:r>
              <a:rPr lang="en-US" sz="1600" i="1" dirty="0" err="1" smtClean="0">
                <a:solidFill>
                  <a:prstClr val="black"/>
                </a:solidFill>
                <a:latin typeface="Arial" panose="020B0604020202020204" pitchFamily="34" charset="0"/>
                <a:cs typeface="Arial" panose="020B0604020202020204" pitchFamily="34" charset="0"/>
              </a:rPr>
              <a:t>es</a:t>
            </a:r>
            <a:r>
              <a:rPr lang="en-US" sz="1600" i="1" dirty="0" smtClean="0">
                <a:solidFill>
                  <a:prstClr val="black"/>
                </a:solidFill>
                <a:latin typeface="Arial" panose="020B0604020202020204" pitchFamily="34" charset="0"/>
                <a:cs typeface="Arial" panose="020B0604020202020204" pitchFamily="34" charset="0"/>
              </a:rPr>
              <a:t> lo que </a:t>
            </a:r>
            <a:r>
              <a:rPr lang="en-US" sz="1600" i="1" dirty="0" err="1" smtClean="0">
                <a:solidFill>
                  <a:prstClr val="black"/>
                </a:solidFill>
                <a:latin typeface="Arial" panose="020B0604020202020204" pitchFamily="34" charset="0"/>
                <a:cs typeface="Arial" panose="020B0604020202020204" pitchFamily="34" charset="0"/>
              </a:rPr>
              <a:t>es</a:t>
            </a:r>
            <a:r>
              <a:rPr lang="en-US" sz="1600" i="1" dirty="0" smtClean="0">
                <a:solidFill>
                  <a:prstClr val="black"/>
                </a:solidFill>
                <a:latin typeface="Arial" panose="020B0604020202020204" pitchFamily="34" charset="0"/>
                <a:cs typeface="Arial" panose="020B0604020202020204" pitchFamily="34" charset="0"/>
              </a:rPr>
              <a:t> Dios”</a:t>
            </a:r>
            <a:endParaRPr lang="en-US" sz="1600" i="1" dirty="0">
              <a:solidFill>
                <a:prstClr val="black"/>
              </a:solidFill>
              <a:latin typeface="Arial" panose="020B0604020202020204" pitchFamily="34" charset="0"/>
              <a:cs typeface="Arial" panose="020B0604020202020204" pitchFamily="34" charset="0"/>
            </a:endParaRPr>
          </a:p>
        </p:txBody>
      </p:sp>
      <p:sp>
        <p:nvSpPr>
          <p:cNvPr id="15" name="Rectangle 14"/>
          <p:cNvSpPr/>
          <p:nvPr/>
        </p:nvSpPr>
        <p:spPr>
          <a:xfrm>
            <a:off x="5477011" y="2517317"/>
            <a:ext cx="867545" cy="338554"/>
          </a:xfrm>
          <a:prstGeom prst="rect">
            <a:avLst/>
          </a:prstGeom>
        </p:spPr>
        <p:txBody>
          <a:bodyPr wrap="none">
            <a:spAutoFit/>
          </a:bodyPr>
          <a:lstStyle/>
          <a:p>
            <a:r>
              <a:rPr lang="en-US" sz="1600" dirty="0" err="1" smtClean="0">
                <a:solidFill>
                  <a:srgbClr val="0000CC"/>
                </a:solidFill>
                <a:latin typeface="Arial" panose="020B0604020202020204" pitchFamily="34" charset="0"/>
                <a:cs typeface="Arial" panose="020B0604020202020204" pitchFamily="34" charset="0"/>
              </a:rPr>
              <a:t>Misael</a:t>
            </a:r>
            <a:r>
              <a:rPr lang="en-US" sz="1600" baseline="30000" dirty="0" err="1" smtClean="0">
                <a:solidFill>
                  <a:srgbClr val="0000CC"/>
                </a:solidFill>
                <a:latin typeface="Arial" panose="020B0604020202020204" pitchFamily="34" charset="0"/>
                <a:cs typeface="Arial" panose="020B0604020202020204" pitchFamily="34" charset="0"/>
              </a:rPr>
              <a:t>B</a:t>
            </a:r>
            <a:endParaRPr lang="en-US" sz="1600" dirty="0">
              <a:solidFill>
                <a:srgbClr val="0000CC"/>
              </a:solidFill>
              <a:latin typeface="Arial" panose="020B0604020202020204" pitchFamily="34" charset="0"/>
              <a:cs typeface="Arial" panose="020B0604020202020204" pitchFamily="34" charset="0"/>
            </a:endParaRPr>
          </a:p>
        </p:txBody>
      </p:sp>
      <p:sp>
        <p:nvSpPr>
          <p:cNvPr id="16" name="Rectangle 15"/>
          <p:cNvSpPr/>
          <p:nvPr/>
        </p:nvSpPr>
        <p:spPr>
          <a:xfrm>
            <a:off x="6602519" y="2535984"/>
            <a:ext cx="2435668" cy="338554"/>
          </a:xfrm>
          <a:prstGeom prst="rect">
            <a:avLst/>
          </a:prstGeom>
        </p:spPr>
        <p:txBody>
          <a:bodyPr wrap="none">
            <a:spAutoFit/>
          </a:bodyPr>
          <a:lstStyle/>
          <a:p>
            <a:pPr algn="ctr"/>
            <a:r>
              <a:rPr lang="en-US" sz="1600" i="1" dirty="0" smtClean="0">
                <a:solidFill>
                  <a:srgbClr val="0000CC"/>
                </a:solidFill>
                <a:latin typeface="Arial" panose="020B0604020202020204" pitchFamily="34" charset="0"/>
                <a:cs typeface="Arial" panose="020B0604020202020204" pitchFamily="34" charset="0"/>
              </a:rPr>
              <a:t>“</a:t>
            </a:r>
            <a:r>
              <a:rPr lang="en-US" sz="1600" i="1" dirty="0" err="1" smtClean="0">
                <a:solidFill>
                  <a:srgbClr val="0000CC"/>
                </a:solidFill>
                <a:latin typeface="Arial" panose="020B0604020202020204" pitchFamily="34" charset="0"/>
                <a:cs typeface="Arial" panose="020B0604020202020204" pitchFamily="34" charset="0"/>
              </a:rPr>
              <a:t>Quién</a:t>
            </a:r>
            <a:r>
              <a:rPr lang="en-US" sz="1600" i="1" dirty="0" smtClean="0">
                <a:solidFill>
                  <a:srgbClr val="0000CC"/>
                </a:solidFill>
                <a:latin typeface="Arial" panose="020B0604020202020204" pitchFamily="34" charset="0"/>
                <a:cs typeface="Arial" panose="020B0604020202020204" pitchFamily="34" charset="0"/>
              </a:rPr>
              <a:t> </a:t>
            </a:r>
            <a:r>
              <a:rPr lang="en-US" sz="1600" i="1" dirty="0" err="1" smtClean="0">
                <a:solidFill>
                  <a:srgbClr val="0000CC"/>
                </a:solidFill>
                <a:latin typeface="Arial" panose="020B0604020202020204" pitchFamily="34" charset="0"/>
                <a:cs typeface="Arial" panose="020B0604020202020204" pitchFamily="34" charset="0"/>
              </a:rPr>
              <a:t>es</a:t>
            </a:r>
            <a:r>
              <a:rPr lang="en-US" sz="1600" i="1" dirty="0" smtClean="0">
                <a:solidFill>
                  <a:srgbClr val="0000CC"/>
                </a:solidFill>
                <a:latin typeface="Arial" panose="020B0604020202020204" pitchFamily="34" charset="0"/>
                <a:cs typeface="Arial" panose="020B0604020202020204" pitchFamily="34" charset="0"/>
              </a:rPr>
              <a:t> lo que </a:t>
            </a:r>
            <a:r>
              <a:rPr lang="en-US" sz="1600" i="1" dirty="0" err="1" smtClean="0">
                <a:solidFill>
                  <a:srgbClr val="0000CC"/>
                </a:solidFill>
                <a:latin typeface="Arial" panose="020B0604020202020204" pitchFamily="34" charset="0"/>
                <a:cs typeface="Arial" panose="020B0604020202020204" pitchFamily="34" charset="0"/>
              </a:rPr>
              <a:t>es</a:t>
            </a:r>
            <a:r>
              <a:rPr lang="en-US" sz="1600" i="1" dirty="0" smtClean="0">
                <a:solidFill>
                  <a:srgbClr val="0000CC"/>
                </a:solidFill>
                <a:latin typeface="Arial" panose="020B0604020202020204" pitchFamily="34" charset="0"/>
                <a:cs typeface="Arial" panose="020B0604020202020204" pitchFamily="34" charset="0"/>
              </a:rPr>
              <a:t> </a:t>
            </a:r>
            <a:r>
              <a:rPr lang="en-US" sz="1600" i="1" dirty="0" err="1" smtClean="0">
                <a:solidFill>
                  <a:srgbClr val="0000CC"/>
                </a:solidFill>
                <a:latin typeface="Arial" panose="020B0604020202020204" pitchFamily="34" charset="0"/>
                <a:cs typeface="Arial" panose="020B0604020202020204" pitchFamily="34" charset="0"/>
              </a:rPr>
              <a:t>Aku</a:t>
            </a:r>
            <a:r>
              <a:rPr lang="en-US" sz="1600" i="1" dirty="0" smtClean="0">
                <a:solidFill>
                  <a:srgbClr val="0000CC"/>
                </a:solidFill>
                <a:latin typeface="Arial" panose="020B0604020202020204" pitchFamily="34" charset="0"/>
                <a:cs typeface="Arial" panose="020B0604020202020204" pitchFamily="34" charset="0"/>
              </a:rPr>
              <a:t>”</a:t>
            </a:r>
            <a:endParaRPr lang="en-US" sz="1600" i="1" dirty="0">
              <a:solidFill>
                <a:srgbClr val="0000CC"/>
              </a:solidFill>
              <a:latin typeface="Arial" panose="020B0604020202020204" pitchFamily="34" charset="0"/>
              <a:cs typeface="Arial" panose="020B0604020202020204" pitchFamily="34" charset="0"/>
            </a:endParaRPr>
          </a:p>
        </p:txBody>
      </p:sp>
      <p:sp>
        <p:nvSpPr>
          <p:cNvPr id="17" name="Rectangle 16"/>
          <p:cNvSpPr/>
          <p:nvPr/>
        </p:nvSpPr>
        <p:spPr>
          <a:xfrm>
            <a:off x="6419099" y="1648567"/>
            <a:ext cx="1808893" cy="338554"/>
          </a:xfrm>
          <a:prstGeom prst="rect">
            <a:avLst/>
          </a:prstGeom>
        </p:spPr>
        <p:txBody>
          <a:bodyPr wrap="none">
            <a:spAutoFit/>
          </a:bodyPr>
          <a:lstStyle/>
          <a:p>
            <a:pPr algn="ctr"/>
            <a:r>
              <a:rPr lang="en-US" sz="1600" i="1" dirty="0" smtClean="0">
                <a:solidFill>
                  <a:srgbClr val="0000CC"/>
                </a:solidFill>
                <a:latin typeface="Arial" panose="020B0604020202020204" pitchFamily="34" charset="0"/>
                <a:cs typeface="Arial" panose="020B0604020202020204" pitchFamily="34" charset="0"/>
              </a:rPr>
              <a:t>“</a:t>
            </a:r>
            <a:r>
              <a:rPr lang="en-US" sz="1600" i="1" dirty="0" err="1" smtClean="0">
                <a:solidFill>
                  <a:srgbClr val="0000CC"/>
                </a:solidFill>
                <a:latin typeface="Arial" panose="020B0604020202020204" pitchFamily="34" charset="0"/>
                <a:cs typeface="Arial" panose="020B0604020202020204" pitchFamily="34" charset="0"/>
              </a:rPr>
              <a:t>Mandato</a:t>
            </a:r>
            <a:r>
              <a:rPr lang="en-US" sz="1600" i="1" dirty="0" smtClean="0">
                <a:solidFill>
                  <a:srgbClr val="0000CC"/>
                </a:solidFill>
                <a:latin typeface="Arial" panose="020B0604020202020204" pitchFamily="34" charset="0"/>
                <a:cs typeface="Arial" panose="020B0604020202020204" pitchFamily="34" charset="0"/>
              </a:rPr>
              <a:t> de </a:t>
            </a:r>
            <a:r>
              <a:rPr lang="en-US" sz="1600" i="1" dirty="0" err="1" smtClean="0">
                <a:solidFill>
                  <a:srgbClr val="0000CC"/>
                </a:solidFill>
                <a:latin typeface="Arial" panose="020B0604020202020204" pitchFamily="34" charset="0"/>
                <a:cs typeface="Arial" panose="020B0604020202020204" pitchFamily="34" charset="0"/>
              </a:rPr>
              <a:t>Aku</a:t>
            </a:r>
            <a:r>
              <a:rPr lang="en-US" sz="1600" i="1" dirty="0" smtClean="0">
                <a:solidFill>
                  <a:srgbClr val="0000CC"/>
                </a:solidFill>
                <a:latin typeface="Arial" panose="020B0604020202020204" pitchFamily="34" charset="0"/>
                <a:cs typeface="Arial" panose="020B0604020202020204" pitchFamily="34" charset="0"/>
              </a:rPr>
              <a:t>”</a:t>
            </a:r>
            <a:endParaRPr lang="en-US" sz="1600" i="1" dirty="0">
              <a:solidFill>
                <a:srgbClr val="0000CC"/>
              </a:solidFill>
              <a:latin typeface="Arial" panose="020B0604020202020204" pitchFamily="34" charset="0"/>
              <a:cs typeface="Arial" panose="020B0604020202020204" pitchFamily="34" charset="0"/>
            </a:endParaRPr>
          </a:p>
        </p:txBody>
      </p:sp>
      <p:sp>
        <p:nvSpPr>
          <p:cNvPr id="18" name="Rectangle 17"/>
          <p:cNvSpPr/>
          <p:nvPr/>
        </p:nvSpPr>
        <p:spPr>
          <a:xfrm>
            <a:off x="6952979" y="3367764"/>
            <a:ext cx="1734770" cy="338554"/>
          </a:xfrm>
          <a:prstGeom prst="rect">
            <a:avLst/>
          </a:prstGeom>
        </p:spPr>
        <p:txBody>
          <a:bodyPr wrap="none">
            <a:spAutoFit/>
          </a:bodyPr>
          <a:lstStyle/>
          <a:p>
            <a:pPr algn="ctr"/>
            <a:r>
              <a:rPr lang="en-US" sz="1600" i="1" dirty="0" smtClean="0">
                <a:solidFill>
                  <a:srgbClr val="0000CC"/>
                </a:solidFill>
                <a:latin typeface="Arial" panose="020B0604020202020204" pitchFamily="34" charset="0"/>
                <a:cs typeface="Arial" panose="020B0604020202020204" pitchFamily="34" charset="0"/>
              </a:rPr>
              <a:t>“</a:t>
            </a:r>
            <a:r>
              <a:rPr lang="en-US" sz="1600" i="1" dirty="0" err="1" smtClean="0">
                <a:solidFill>
                  <a:srgbClr val="0000CC"/>
                </a:solidFill>
                <a:latin typeface="Arial" panose="020B0604020202020204" pitchFamily="34" charset="0"/>
                <a:cs typeface="Arial" panose="020B0604020202020204" pitchFamily="34" charset="0"/>
              </a:rPr>
              <a:t>Siervo</a:t>
            </a:r>
            <a:r>
              <a:rPr lang="en-US" sz="1600" i="1" dirty="0" smtClean="0">
                <a:solidFill>
                  <a:srgbClr val="0000CC"/>
                </a:solidFill>
                <a:latin typeface="Arial" panose="020B0604020202020204" pitchFamily="34" charset="0"/>
                <a:cs typeface="Arial" panose="020B0604020202020204" pitchFamily="34" charset="0"/>
              </a:rPr>
              <a:t> de Nebo”</a:t>
            </a:r>
            <a:endParaRPr lang="en-US" sz="1600" i="1" dirty="0">
              <a:solidFill>
                <a:srgbClr val="0000CC"/>
              </a:solidFill>
              <a:latin typeface="Arial" panose="020B0604020202020204" pitchFamily="34" charset="0"/>
              <a:cs typeface="Arial" panose="020B0604020202020204" pitchFamily="34" charset="0"/>
            </a:endParaRPr>
          </a:p>
        </p:txBody>
      </p:sp>
      <p:sp>
        <p:nvSpPr>
          <p:cNvPr id="19" name="Rectangle 18"/>
          <p:cNvSpPr/>
          <p:nvPr/>
        </p:nvSpPr>
        <p:spPr>
          <a:xfrm>
            <a:off x="5031817" y="1633202"/>
            <a:ext cx="925253" cy="338554"/>
          </a:xfrm>
          <a:prstGeom prst="rect">
            <a:avLst/>
          </a:prstGeom>
        </p:spPr>
        <p:txBody>
          <a:bodyPr wrap="none">
            <a:spAutoFit/>
          </a:bodyPr>
          <a:lstStyle/>
          <a:p>
            <a:r>
              <a:rPr lang="en-US" sz="1600" dirty="0" err="1" smtClean="0">
                <a:solidFill>
                  <a:srgbClr val="0000CC"/>
                </a:solidFill>
                <a:latin typeface="Arial" panose="020B0604020202020204" pitchFamily="34" charset="0"/>
                <a:cs typeface="Arial" panose="020B0604020202020204" pitchFamily="34" charset="0"/>
              </a:rPr>
              <a:t>Sadrac</a:t>
            </a:r>
            <a:r>
              <a:rPr lang="en-US" sz="1600" baseline="30000" dirty="0" err="1" smtClean="0">
                <a:solidFill>
                  <a:srgbClr val="0000CC"/>
                </a:solidFill>
                <a:latin typeface="Arial" panose="020B0604020202020204" pitchFamily="34" charset="0"/>
                <a:cs typeface="Arial" panose="020B0604020202020204" pitchFamily="34" charset="0"/>
              </a:rPr>
              <a:t>B</a:t>
            </a:r>
            <a:endParaRPr lang="en-US" sz="1600" dirty="0">
              <a:solidFill>
                <a:srgbClr val="0000CC"/>
              </a:solidFill>
              <a:latin typeface="Arial" panose="020B0604020202020204" pitchFamily="34" charset="0"/>
              <a:cs typeface="Arial" panose="020B0604020202020204" pitchFamily="34" charset="0"/>
            </a:endParaRPr>
          </a:p>
        </p:txBody>
      </p:sp>
      <p:sp>
        <p:nvSpPr>
          <p:cNvPr id="20" name="Rectangle 19"/>
          <p:cNvSpPr/>
          <p:nvPr/>
        </p:nvSpPr>
        <p:spPr>
          <a:xfrm>
            <a:off x="5520744" y="3367764"/>
            <a:ext cx="1300356" cy="338554"/>
          </a:xfrm>
          <a:prstGeom prst="rect">
            <a:avLst/>
          </a:prstGeom>
        </p:spPr>
        <p:txBody>
          <a:bodyPr wrap="none">
            <a:spAutoFit/>
          </a:bodyPr>
          <a:lstStyle/>
          <a:p>
            <a:r>
              <a:rPr lang="en-US" sz="1600" dirty="0" smtClean="0">
                <a:solidFill>
                  <a:srgbClr val="0000CC"/>
                </a:solidFill>
                <a:latin typeface="Arial" panose="020B0604020202020204" pitchFamily="34" charset="0"/>
                <a:cs typeface="Arial" panose="020B0604020202020204" pitchFamily="34" charset="0"/>
              </a:rPr>
              <a:t>Abed </a:t>
            </a:r>
            <a:r>
              <a:rPr lang="en-US" sz="1600" dirty="0" err="1" smtClean="0">
                <a:solidFill>
                  <a:srgbClr val="0000CC"/>
                </a:solidFill>
                <a:latin typeface="Arial" panose="020B0604020202020204" pitchFamily="34" charset="0"/>
                <a:cs typeface="Arial" panose="020B0604020202020204" pitchFamily="34" charset="0"/>
              </a:rPr>
              <a:t>Nego</a:t>
            </a:r>
            <a:r>
              <a:rPr lang="en-US" sz="1600" baseline="30000" dirty="0" err="1" smtClean="0">
                <a:solidFill>
                  <a:srgbClr val="0000CC"/>
                </a:solidFill>
                <a:latin typeface="Arial" panose="020B0604020202020204" pitchFamily="34" charset="0"/>
                <a:cs typeface="Arial" panose="020B0604020202020204" pitchFamily="34" charset="0"/>
              </a:rPr>
              <a:t>B</a:t>
            </a:r>
            <a:endParaRPr lang="en-US" sz="1600" dirty="0">
              <a:solidFill>
                <a:srgbClr val="0000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707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500" fill="hold"/>
                                        <p:tgtEl>
                                          <p:spTgt spid="12"/>
                                        </p:tgtEl>
                                        <p:attrNameLst>
                                          <p:attrName>ppt_w</p:attrName>
                                        </p:attrNameLst>
                                      </p:cBhvr>
                                      <p:tavLst>
                                        <p:tav tm="0">
                                          <p:val>
                                            <p:fltVal val="0"/>
                                          </p:val>
                                        </p:tav>
                                        <p:tav tm="100000">
                                          <p:val>
                                            <p:strVal val="#ppt_w"/>
                                          </p:val>
                                        </p:tav>
                                      </p:tavLst>
                                    </p:anim>
                                    <p:anim calcmode="lin" valueType="num">
                                      <p:cBhvr>
                                        <p:cTn id="49" dur="500" fill="hold"/>
                                        <p:tgtEl>
                                          <p:spTgt spid="12"/>
                                        </p:tgtEl>
                                        <p:attrNameLst>
                                          <p:attrName>ppt_h</p:attrName>
                                        </p:attrNameLst>
                                      </p:cBhvr>
                                      <p:tavLst>
                                        <p:tav tm="0">
                                          <p:val>
                                            <p:fltVal val="0"/>
                                          </p:val>
                                        </p:tav>
                                        <p:tav tm="100000">
                                          <p:val>
                                            <p:strVal val="#ppt_h"/>
                                          </p:val>
                                        </p:tav>
                                      </p:tavLst>
                                    </p:anim>
                                    <p:animEffect transition="in" filter="fade">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wipe(left)">
                                      <p:cBhvr>
                                        <p:cTn id="58" dur="500"/>
                                        <p:tgtEl>
                                          <p:spTgt spid="8"/>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left)">
                                      <p:cBhvr>
                                        <p:cTn id="64" dur="500"/>
                                        <p:tgtEl>
                                          <p:spTgt spid="19"/>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left)">
                                      <p:cBhvr>
                                        <p:cTn id="67" dur="500"/>
                                        <p:tgtEl>
                                          <p:spTgt spid="15"/>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wipe(left)">
                                      <p:cBhvr>
                                        <p:cTn id="70" dur="500"/>
                                        <p:tgtEl>
                                          <p:spTgt spid="16"/>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wipe(left)">
                                      <p:cBhvr>
                                        <p:cTn id="73" dur="500"/>
                                        <p:tgtEl>
                                          <p:spTgt spid="18"/>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wipe(left)">
                                      <p:cBhvr>
                                        <p:cTn id="7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8068"/>
            <a:ext cx="9144000" cy="4376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err="1" smtClean="0"/>
              <a:t>Destrucción</a:t>
            </a:r>
            <a:r>
              <a:rPr lang="en-US" dirty="0" smtClean="0"/>
              <a:t> de </a:t>
            </a:r>
            <a:r>
              <a:rPr lang="en-US" dirty="0" err="1" smtClean="0"/>
              <a:t>Jerusalén</a:t>
            </a:r>
            <a:endParaRPr lang="en-US" dirty="0"/>
          </a:p>
        </p:txBody>
      </p:sp>
      <p:sp>
        <p:nvSpPr>
          <p:cNvPr id="3" name="TextBox 2"/>
          <p:cNvSpPr txBox="1"/>
          <p:nvPr/>
        </p:nvSpPr>
        <p:spPr>
          <a:xfrm>
            <a:off x="300251" y="1395048"/>
            <a:ext cx="9104159" cy="400110"/>
          </a:xfrm>
          <a:prstGeom prst="rect">
            <a:avLst/>
          </a:prstGeom>
          <a:noFill/>
        </p:spPr>
        <p:txBody>
          <a:bodyPr wrap="none" rtlCol="0">
            <a:spAutoFit/>
          </a:bodyPr>
          <a:lstStyle/>
          <a:p>
            <a:r>
              <a:rPr lang="en-US" sz="2000" b="1" dirty="0" smtClean="0"/>
              <a:t>Daniel 12 La </a:t>
            </a:r>
            <a:r>
              <a:rPr lang="en-US" sz="2000" b="1" dirty="0" err="1" smtClean="0"/>
              <a:t>tribulación</a:t>
            </a:r>
            <a:r>
              <a:rPr lang="en-US" sz="2000" b="1" dirty="0" smtClean="0"/>
              <a:t> final = </a:t>
            </a:r>
            <a:r>
              <a:rPr lang="en-US" sz="2000" b="1" dirty="0" err="1" smtClean="0"/>
              <a:t>Destrucción</a:t>
            </a:r>
            <a:r>
              <a:rPr lang="en-US" sz="2000" b="1" dirty="0" smtClean="0"/>
              <a:t> de </a:t>
            </a:r>
            <a:r>
              <a:rPr lang="en-US" sz="2000" b="1" dirty="0" err="1" smtClean="0"/>
              <a:t>Jerusalén</a:t>
            </a:r>
            <a:r>
              <a:rPr lang="en-US" sz="2000" b="1" dirty="0" smtClean="0"/>
              <a:t> </a:t>
            </a:r>
            <a:r>
              <a:rPr lang="en-US" sz="2000" b="1" dirty="0" err="1" smtClean="0"/>
              <a:t>por</a:t>
            </a:r>
            <a:r>
              <a:rPr lang="en-US" sz="2000" b="1" dirty="0" smtClean="0"/>
              <a:t> </a:t>
            </a:r>
            <a:r>
              <a:rPr lang="en-US" sz="2000" b="1" dirty="0" err="1" smtClean="0"/>
              <a:t>los</a:t>
            </a:r>
            <a:r>
              <a:rPr lang="en-US" sz="2000" b="1" dirty="0" smtClean="0"/>
              <a:t> </a:t>
            </a:r>
            <a:r>
              <a:rPr lang="en-US" sz="2000" b="1" dirty="0" err="1" smtClean="0"/>
              <a:t>romanos</a:t>
            </a:r>
            <a:r>
              <a:rPr lang="en-US" sz="2000" b="1" dirty="0" smtClean="0"/>
              <a:t> </a:t>
            </a:r>
            <a:r>
              <a:rPr lang="en-US" sz="2000" b="1" dirty="0" err="1" smtClean="0"/>
              <a:t>en</a:t>
            </a:r>
            <a:r>
              <a:rPr lang="en-US" sz="2000" b="1" dirty="0" smtClean="0"/>
              <a:t> 70 </a:t>
            </a:r>
            <a:r>
              <a:rPr lang="en-US" sz="2000" b="1" dirty="0" err="1" smtClean="0"/>
              <a:t>dC</a:t>
            </a:r>
            <a:endParaRPr lang="en-US" sz="2000" b="1" dirty="0"/>
          </a:p>
        </p:txBody>
      </p:sp>
    </p:spTree>
    <p:extLst>
      <p:ext uri="{BB962C8B-B14F-4D97-AF65-F5344CB8AC3E}">
        <p14:creationId xmlns:p14="http://schemas.microsoft.com/office/powerpoint/2010/main" val="2398738209"/>
      </p:ext>
    </p:extLst>
  </p:cSld>
  <p:clrMapOvr>
    <a:masterClrMapping/>
  </p:clrMapOvr>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dirty="0"/>
              <a:t>La tribulación final</a:t>
            </a:r>
            <a:endParaRPr lang="en-US" i="1" dirty="0"/>
          </a:p>
        </p:txBody>
      </p:sp>
      <p:sp>
        <p:nvSpPr>
          <p:cNvPr id="4" name="TextBox 3"/>
          <p:cNvSpPr txBox="1"/>
          <p:nvPr/>
        </p:nvSpPr>
        <p:spPr>
          <a:xfrm>
            <a:off x="190035" y="1316936"/>
            <a:ext cx="8487765" cy="2431435"/>
          </a:xfrm>
          <a:prstGeom prst="rect">
            <a:avLst/>
          </a:prstGeom>
          <a:noFill/>
        </p:spPr>
        <p:txBody>
          <a:bodyPr wrap="square" rtlCol="0">
            <a:spAutoFit/>
          </a:bodyPr>
          <a:lstStyle/>
          <a:p>
            <a:r>
              <a:rPr lang="en-US" sz="1900" b="1" dirty="0" smtClean="0">
                <a:solidFill>
                  <a:prstClr val="black"/>
                </a:solidFill>
              </a:rPr>
              <a:t>Daniel 12:2-3 (NBLA)</a:t>
            </a:r>
            <a:r>
              <a:rPr lang="en-US" sz="1900" dirty="0">
                <a:solidFill>
                  <a:prstClr val="black"/>
                </a:solidFill>
              </a:rPr>
              <a:t/>
            </a:r>
            <a:br>
              <a:rPr lang="en-US" sz="1900" dirty="0">
                <a:solidFill>
                  <a:prstClr val="black"/>
                </a:solidFill>
              </a:rPr>
            </a:br>
            <a:r>
              <a:rPr lang="es-ES" sz="1900" dirty="0" smtClean="0">
                <a:solidFill>
                  <a:prstClr val="black"/>
                </a:solidFill>
              </a:rPr>
              <a:t>2</a:t>
            </a:r>
            <a:r>
              <a:rPr lang="es-ES" sz="1900" dirty="0">
                <a:solidFill>
                  <a:prstClr val="black"/>
                </a:solidFill>
              </a:rPr>
              <a:t>  Y </a:t>
            </a:r>
            <a:r>
              <a:rPr lang="es-ES" sz="1900" b="1" u="sng" dirty="0">
                <a:solidFill>
                  <a:prstClr val="black"/>
                </a:solidFill>
              </a:rPr>
              <a:t>muchos de los que duermen en el polvo de la tierra despertarán</a:t>
            </a:r>
            <a:r>
              <a:rPr lang="es-ES" sz="1900" dirty="0">
                <a:solidFill>
                  <a:prstClr val="black"/>
                </a:solidFill>
              </a:rPr>
              <a:t>, </a:t>
            </a:r>
            <a:r>
              <a:rPr lang="es-ES" sz="1900" dirty="0" smtClean="0">
                <a:solidFill>
                  <a:prstClr val="black"/>
                </a:solidFill>
              </a:rPr>
              <a:t/>
            </a:r>
            <a:br>
              <a:rPr lang="es-ES" sz="1900" dirty="0" smtClean="0">
                <a:solidFill>
                  <a:prstClr val="black"/>
                </a:solidFill>
              </a:rPr>
            </a:br>
            <a:r>
              <a:rPr lang="es-ES" sz="1900" dirty="0" smtClean="0">
                <a:solidFill>
                  <a:prstClr val="black"/>
                </a:solidFill>
              </a:rPr>
              <a:t>unos </a:t>
            </a:r>
            <a:r>
              <a:rPr lang="es-ES" sz="1900" dirty="0">
                <a:solidFill>
                  <a:prstClr val="black"/>
                </a:solidFill>
              </a:rPr>
              <a:t>para la vida eterna, </a:t>
            </a:r>
            <a:r>
              <a:rPr lang="es-ES" sz="1900" dirty="0" smtClean="0">
                <a:solidFill>
                  <a:prstClr val="black"/>
                </a:solidFill>
              </a:rPr>
              <a:t/>
            </a:r>
            <a:br>
              <a:rPr lang="es-ES" sz="1900" dirty="0" smtClean="0">
                <a:solidFill>
                  <a:prstClr val="black"/>
                </a:solidFill>
              </a:rPr>
            </a:br>
            <a:r>
              <a:rPr lang="es-ES" sz="1900" dirty="0" smtClean="0">
                <a:solidFill>
                  <a:prstClr val="black"/>
                </a:solidFill>
              </a:rPr>
              <a:t>y </a:t>
            </a:r>
            <a:r>
              <a:rPr lang="es-ES" sz="1900" dirty="0">
                <a:solidFill>
                  <a:prstClr val="black"/>
                </a:solidFill>
              </a:rPr>
              <a:t>otros para la ignominia, para el desprecio eterno. </a:t>
            </a:r>
          </a:p>
          <a:p>
            <a:r>
              <a:rPr lang="es-ES" sz="1900" dirty="0" smtClean="0">
                <a:solidFill>
                  <a:prstClr val="black"/>
                </a:solidFill>
              </a:rPr>
              <a:t>3</a:t>
            </a:r>
            <a:r>
              <a:rPr lang="es-ES" sz="1900" dirty="0">
                <a:solidFill>
                  <a:prstClr val="black"/>
                </a:solidFill>
              </a:rPr>
              <a:t>  Los entendidos brillarán </a:t>
            </a:r>
            <a:r>
              <a:rPr lang="es-ES" sz="1900" dirty="0" smtClean="0">
                <a:solidFill>
                  <a:prstClr val="black"/>
                </a:solidFill>
              </a:rPr>
              <a:t/>
            </a:r>
            <a:br>
              <a:rPr lang="es-ES" sz="1900" dirty="0" smtClean="0">
                <a:solidFill>
                  <a:prstClr val="black"/>
                </a:solidFill>
              </a:rPr>
            </a:br>
            <a:r>
              <a:rPr lang="es-ES" sz="1900" dirty="0" smtClean="0">
                <a:solidFill>
                  <a:prstClr val="black"/>
                </a:solidFill>
              </a:rPr>
              <a:t>como </a:t>
            </a:r>
            <a:r>
              <a:rPr lang="es-ES" sz="1900" dirty="0">
                <a:solidFill>
                  <a:prstClr val="black"/>
                </a:solidFill>
              </a:rPr>
              <a:t>el resplandor del firmamento, </a:t>
            </a:r>
            <a:r>
              <a:rPr lang="es-ES" sz="1900" dirty="0" smtClean="0">
                <a:solidFill>
                  <a:prstClr val="black"/>
                </a:solidFill>
              </a:rPr>
              <a:t/>
            </a:r>
            <a:br>
              <a:rPr lang="es-ES" sz="1900" dirty="0" smtClean="0">
                <a:solidFill>
                  <a:prstClr val="black"/>
                </a:solidFill>
              </a:rPr>
            </a:br>
            <a:r>
              <a:rPr lang="es-ES" sz="1900" dirty="0" smtClean="0">
                <a:solidFill>
                  <a:prstClr val="black"/>
                </a:solidFill>
              </a:rPr>
              <a:t>y </a:t>
            </a:r>
            <a:r>
              <a:rPr lang="es-ES" sz="1900" dirty="0">
                <a:solidFill>
                  <a:prstClr val="black"/>
                </a:solidFill>
              </a:rPr>
              <a:t>los que guiaron a muchos a la justicia, </a:t>
            </a:r>
            <a:r>
              <a:rPr lang="es-ES" sz="1900" dirty="0" smtClean="0">
                <a:solidFill>
                  <a:prstClr val="black"/>
                </a:solidFill>
              </a:rPr>
              <a:t/>
            </a:r>
            <a:br>
              <a:rPr lang="es-ES" sz="1900" dirty="0" smtClean="0">
                <a:solidFill>
                  <a:prstClr val="black"/>
                </a:solidFill>
              </a:rPr>
            </a:br>
            <a:r>
              <a:rPr lang="es-ES" sz="1900" dirty="0" smtClean="0">
                <a:solidFill>
                  <a:prstClr val="black"/>
                </a:solidFill>
              </a:rPr>
              <a:t>como </a:t>
            </a:r>
            <a:r>
              <a:rPr lang="es-ES" sz="1900" dirty="0">
                <a:solidFill>
                  <a:prstClr val="black"/>
                </a:solidFill>
              </a:rPr>
              <a:t>las estrellas, por toda la eternidad. </a:t>
            </a:r>
            <a:endParaRPr lang="en-US" sz="1900" dirty="0">
              <a:solidFill>
                <a:prstClr val="black"/>
              </a:solidFill>
            </a:endParaRPr>
          </a:p>
        </p:txBody>
      </p:sp>
      <p:sp>
        <p:nvSpPr>
          <p:cNvPr id="8" name="TextBox 7"/>
          <p:cNvSpPr txBox="1"/>
          <p:nvPr/>
        </p:nvSpPr>
        <p:spPr>
          <a:xfrm>
            <a:off x="5464641" y="2057440"/>
            <a:ext cx="3064365" cy="1261884"/>
          </a:xfrm>
          <a:prstGeom prst="rect">
            <a:avLst/>
          </a:prstGeom>
          <a:noFill/>
        </p:spPr>
        <p:txBody>
          <a:bodyPr wrap="none" rtlCol="0">
            <a:spAutoFit/>
          </a:bodyPr>
          <a:lstStyle/>
          <a:p>
            <a:pPr algn="l" rtl="0"/>
            <a:r>
              <a:rPr lang="en-US" sz="1900" b="1" dirty="0" smtClean="0">
                <a:solidFill>
                  <a:srgbClr val="0000CC"/>
                </a:solidFill>
              </a:rPr>
              <a:t>Muchos no es igual a todos</a:t>
            </a:r>
          </a:p>
          <a:p>
            <a:pPr algn="l" rtl="0"/>
            <a:r>
              <a:rPr lang="en-US" sz="1900" b="1" dirty="0" err="1" smtClean="0">
                <a:solidFill>
                  <a:srgbClr val="0000CC"/>
                </a:solidFill>
              </a:rPr>
              <a:t>Así</a:t>
            </a:r>
            <a:r>
              <a:rPr lang="en-US" sz="1900" b="1" dirty="0" smtClean="0">
                <a:solidFill>
                  <a:srgbClr val="0000CC"/>
                </a:solidFill>
              </a:rPr>
              <a:t> que </a:t>
            </a:r>
            <a:r>
              <a:rPr lang="en-US" sz="1900" b="1" dirty="0" err="1" smtClean="0">
                <a:solidFill>
                  <a:srgbClr val="0000CC"/>
                </a:solidFill>
              </a:rPr>
              <a:t>es</a:t>
            </a:r>
            <a:r>
              <a:rPr lang="en-US" sz="1900" b="1" dirty="0" smtClean="0">
                <a:solidFill>
                  <a:srgbClr val="0000CC"/>
                </a:solidFill>
              </a:rPr>
              <a:t> </a:t>
            </a:r>
            <a:r>
              <a:rPr lang="en-US" sz="1900" b="1" dirty="0" err="1" smtClean="0">
                <a:solidFill>
                  <a:srgbClr val="0000CC"/>
                </a:solidFill>
              </a:rPr>
              <a:t>otra</a:t>
            </a:r>
            <a:r>
              <a:rPr lang="en-US" sz="1900" b="1" dirty="0" smtClean="0">
                <a:solidFill>
                  <a:srgbClr val="0000CC"/>
                </a:solidFill>
              </a:rPr>
              <a:t> </a:t>
            </a:r>
            <a:r>
              <a:rPr lang="en-US" sz="1900" b="1" dirty="0" err="1" smtClean="0">
                <a:solidFill>
                  <a:srgbClr val="0000CC"/>
                </a:solidFill>
              </a:rPr>
              <a:t>resurrección</a:t>
            </a:r>
            <a:endParaRPr lang="en-US" sz="1900" b="1" dirty="0" smtClean="0">
              <a:solidFill>
                <a:srgbClr val="0000CC"/>
              </a:solidFill>
            </a:endParaRPr>
          </a:p>
          <a:p>
            <a:pPr algn="l" rtl="0"/>
            <a:endParaRPr lang="en-US" sz="1900" b="1" dirty="0">
              <a:solidFill>
                <a:srgbClr val="0000CC"/>
              </a:solidFill>
            </a:endParaRPr>
          </a:p>
          <a:p>
            <a:pPr algn="l" rtl="0"/>
            <a:r>
              <a:rPr lang="en-US" sz="1900" b="1" dirty="0" err="1" smtClean="0">
                <a:solidFill>
                  <a:srgbClr val="0000CC"/>
                </a:solidFill>
              </a:rPr>
              <a:t>Así</a:t>
            </a:r>
            <a:r>
              <a:rPr lang="en-US" sz="1900" b="1" dirty="0" smtClean="0">
                <a:solidFill>
                  <a:srgbClr val="0000CC"/>
                </a:solidFill>
              </a:rPr>
              <a:t> que </a:t>
            </a:r>
            <a:r>
              <a:rPr lang="en-US" sz="1900" b="1" dirty="0" err="1" smtClean="0">
                <a:solidFill>
                  <a:srgbClr val="0000CC"/>
                </a:solidFill>
              </a:rPr>
              <a:t>es</a:t>
            </a:r>
            <a:r>
              <a:rPr lang="en-US" sz="1900" b="1" dirty="0" smtClean="0">
                <a:solidFill>
                  <a:srgbClr val="0000CC"/>
                </a:solidFill>
              </a:rPr>
              <a:t> </a:t>
            </a:r>
            <a:r>
              <a:rPr lang="en-US" sz="1900" b="1" dirty="0" err="1" smtClean="0">
                <a:solidFill>
                  <a:srgbClr val="0000CC"/>
                </a:solidFill>
              </a:rPr>
              <a:t>otro</a:t>
            </a:r>
            <a:r>
              <a:rPr lang="en-US" sz="1900" b="1" dirty="0" smtClean="0">
                <a:solidFill>
                  <a:srgbClr val="0000CC"/>
                </a:solidFill>
              </a:rPr>
              <a:t> </a:t>
            </a:r>
            <a:r>
              <a:rPr lang="en-US" sz="1900" b="1" dirty="0" err="1" smtClean="0">
                <a:solidFill>
                  <a:srgbClr val="0000CC"/>
                </a:solidFill>
              </a:rPr>
              <a:t>despertar</a:t>
            </a:r>
            <a:endParaRPr lang="en-US" sz="1900" b="1" dirty="0">
              <a:solidFill>
                <a:srgbClr val="0000CC"/>
              </a:solidFill>
            </a:endParaRPr>
          </a:p>
        </p:txBody>
      </p:sp>
      <p:sp>
        <p:nvSpPr>
          <p:cNvPr id="5" name="TextBox 4"/>
          <p:cNvSpPr txBox="1"/>
          <p:nvPr/>
        </p:nvSpPr>
        <p:spPr>
          <a:xfrm>
            <a:off x="341214" y="4103201"/>
            <a:ext cx="8526581" cy="1261884"/>
          </a:xfrm>
          <a:prstGeom prst="rect">
            <a:avLst/>
          </a:prstGeom>
          <a:noFill/>
        </p:spPr>
        <p:txBody>
          <a:bodyPr wrap="square" rtlCol="0">
            <a:spAutoFit/>
          </a:bodyPr>
          <a:lstStyle/>
          <a:p>
            <a:r>
              <a:rPr lang="en-US" sz="1900" b="1" dirty="0" smtClean="0"/>
              <a:t>Juan 5:28-29 </a:t>
            </a:r>
            <a:r>
              <a:rPr lang="en-US" sz="1900" b="1" dirty="0"/>
              <a:t>(</a:t>
            </a:r>
            <a:r>
              <a:rPr lang="en-US" sz="1900" b="1" dirty="0" smtClean="0"/>
              <a:t>NBLA)</a:t>
            </a:r>
            <a:r>
              <a:rPr lang="en-US" sz="1900" dirty="0"/>
              <a:t/>
            </a:r>
            <a:br>
              <a:rPr lang="en-US" sz="1900" dirty="0"/>
            </a:br>
            <a:r>
              <a:rPr lang="en-US" sz="1900" baseline="30000" dirty="0" smtClean="0"/>
              <a:t>28</a:t>
            </a:r>
            <a:r>
              <a:rPr lang="es-ES" sz="1900" dirty="0" smtClean="0"/>
              <a:t>28</a:t>
            </a:r>
            <a:r>
              <a:rPr lang="es-ES" sz="1900" dirty="0"/>
              <a:t>  No se queden asombrados de esto, porque viene la hora </a:t>
            </a:r>
            <a:r>
              <a:rPr lang="es-ES" sz="1900" b="1" u="sng" dirty="0"/>
              <a:t>en que todos los que están en los sepulcros oirán Su voz</a:t>
            </a:r>
            <a:r>
              <a:rPr lang="es-ES" sz="1900" dirty="0"/>
              <a:t>, </a:t>
            </a:r>
            <a:r>
              <a:rPr lang="es-ES" sz="1900" dirty="0" smtClean="0"/>
              <a:t>29</a:t>
            </a:r>
            <a:r>
              <a:rPr lang="es-ES" sz="1900" dirty="0"/>
              <a:t>  y saldrán: los que hicieron lo bueno, a resurrección de vida, y los que practicaron lo malo, a resurrección de juicio. </a:t>
            </a:r>
            <a:endParaRPr lang="en-US" sz="1900" dirty="0"/>
          </a:p>
        </p:txBody>
      </p:sp>
      <p:cxnSp>
        <p:nvCxnSpPr>
          <p:cNvPr id="6" name="Straight Connector 5"/>
          <p:cNvCxnSpPr/>
          <p:nvPr/>
        </p:nvCxnSpPr>
        <p:spPr>
          <a:xfrm>
            <a:off x="787179" y="1948070"/>
            <a:ext cx="4850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7331103" y="4751371"/>
            <a:ext cx="322684" cy="35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2364399"/>
      </p:ext>
    </p:extLst>
  </p:cSld>
  <p:clrMapOvr>
    <a:masterClrMapping/>
  </p:clrMapOvr>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881" y="0"/>
            <a:ext cx="8163989" cy="3621419"/>
          </a:xfrm>
          <a:prstGeom prst="rect">
            <a:avLst/>
          </a:prstGeom>
        </p:spPr>
      </p:pic>
      <p:sp>
        <p:nvSpPr>
          <p:cNvPr id="2" name="Title 1"/>
          <p:cNvSpPr>
            <a:spLocks noGrp="1"/>
          </p:cNvSpPr>
          <p:nvPr>
            <p:ph type="title"/>
          </p:nvPr>
        </p:nvSpPr>
        <p:spPr/>
        <p:txBody>
          <a:bodyPr/>
          <a:lstStyle/>
          <a:p>
            <a:pPr algn="l" rtl="0"/>
            <a:endParaRPr lang="en-US"/>
          </a:p>
        </p:txBody>
      </p:sp>
      <p:sp>
        <p:nvSpPr>
          <p:cNvPr id="6" name="TextBox 5"/>
          <p:cNvSpPr txBox="1"/>
          <p:nvPr/>
        </p:nvSpPr>
        <p:spPr>
          <a:xfrm>
            <a:off x="521896" y="3360116"/>
            <a:ext cx="8604973" cy="2308324"/>
          </a:xfrm>
          <a:prstGeom prst="rect">
            <a:avLst/>
          </a:prstGeom>
          <a:solidFill>
            <a:schemeClr val="bg1"/>
          </a:solidFill>
        </p:spPr>
        <p:txBody>
          <a:bodyPr wrap="square" rtlCol="0">
            <a:spAutoFit/>
          </a:bodyPr>
          <a:lstStyle/>
          <a:p>
            <a:r>
              <a:rPr lang="en-US" b="1" dirty="0" smtClean="0">
                <a:solidFill>
                  <a:schemeClr val="tx1"/>
                </a:solidFill>
              </a:rPr>
              <a:t>Ezequiel 37:11-14 </a:t>
            </a:r>
            <a:r>
              <a:rPr lang="en-US" b="1" dirty="0">
                <a:solidFill>
                  <a:schemeClr val="tx1"/>
                </a:solidFill>
              </a:rPr>
              <a:t>(</a:t>
            </a:r>
            <a:r>
              <a:rPr lang="en-US" b="1" dirty="0" smtClean="0">
                <a:solidFill>
                  <a:schemeClr val="tx1"/>
                </a:solidFill>
              </a:rPr>
              <a:t>NBLA) </a:t>
            </a:r>
            <a:r>
              <a:rPr lang="es-ES" dirty="0" smtClean="0"/>
              <a:t>11</a:t>
            </a:r>
            <a:r>
              <a:rPr lang="es-ES" dirty="0"/>
              <a:t>  Entonces Él me dijo: «Hijo de hombre, estos huesos son toda la casa de Israel. Ellos dicen: “Nuestros huesos se han secado, y nuestra esperanza ha perecido. Estamos completamente destruidos”. </a:t>
            </a:r>
            <a:r>
              <a:rPr lang="es-ES" dirty="0" smtClean="0"/>
              <a:t>12</a:t>
            </a:r>
            <a:r>
              <a:rPr lang="es-ES" dirty="0"/>
              <a:t>  Por tanto, profetiza, y diles: “Así dice el Señor DIOS: ‘Voy a abrir sus sepulcros y los haré subir de sus sepulcros, pueblo Mío, y los llevaré a la tierra de Israel. </a:t>
            </a:r>
            <a:r>
              <a:rPr lang="es-ES" dirty="0" smtClean="0"/>
              <a:t>13</a:t>
            </a:r>
            <a:r>
              <a:rPr lang="es-ES" dirty="0"/>
              <a:t>  Y sabrán que Yo soy el SEÑOR, cuando abra sus sepulcros y los haga subir a ustedes de sus sepulcros, pueblo Mío. </a:t>
            </a:r>
            <a:r>
              <a:rPr lang="es-ES" dirty="0" smtClean="0"/>
              <a:t>14</a:t>
            </a:r>
            <a:r>
              <a:rPr lang="es-ES" dirty="0"/>
              <a:t>  Pondré Mi Espíritu en ustedes, y vivirán, y los estableceré en su tierra. Entonces sabrán que Yo, el SEÑOR, he hablado y lo he hecho’, declara el SEÑOR”». </a:t>
            </a:r>
            <a:endParaRPr lang="en-US" b="1" u="sng" dirty="0">
              <a:solidFill>
                <a:schemeClr val="tx1"/>
              </a:solidFill>
            </a:endParaRPr>
          </a:p>
        </p:txBody>
      </p:sp>
      <p:sp>
        <p:nvSpPr>
          <p:cNvPr id="3" name="TextBox 2"/>
          <p:cNvSpPr txBox="1"/>
          <p:nvPr/>
        </p:nvSpPr>
        <p:spPr>
          <a:xfrm>
            <a:off x="1390650" y="357809"/>
            <a:ext cx="7403493" cy="1846659"/>
          </a:xfrm>
          <a:prstGeom prst="rect">
            <a:avLst/>
          </a:prstGeom>
          <a:solidFill>
            <a:schemeClr val="tx1">
              <a:lumMod val="50000"/>
              <a:lumOff val="50000"/>
            </a:schemeClr>
          </a:solidFill>
        </p:spPr>
        <p:txBody>
          <a:bodyPr wrap="square" rtlCol="0">
            <a:spAutoFit/>
          </a:bodyPr>
          <a:lstStyle/>
          <a:p>
            <a:pPr algn="ctr"/>
            <a:r>
              <a:rPr lang="es-ES" sz="6600" dirty="0" smtClean="0"/>
              <a:t>Ezequiel:</a:t>
            </a:r>
          </a:p>
          <a:p>
            <a:pPr algn="ctr"/>
            <a:r>
              <a:rPr lang="es-ES" sz="4800" dirty="0" smtClean="0"/>
              <a:t>El centinela del Señor</a:t>
            </a:r>
            <a:endParaRPr lang="en-US" sz="4800" dirty="0"/>
          </a:p>
        </p:txBody>
      </p:sp>
    </p:spTree>
    <p:extLst>
      <p:ext uri="{BB962C8B-B14F-4D97-AF65-F5344CB8AC3E}">
        <p14:creationId xmlns:p14="http://schemas.microsoft.com/office/powerpoint/2010/main" val="2176072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
            <a:ext cx="8229600" cy="952500"/>
          </a:xfrm>
        </p:spPr>
        <p:txBody>
          <a:bodyPr/>
          <a:lstStyle/>
          <a:p>
            <a:r>
              <a:rPr lang="en-US" dirty="0" smtClean="0"/>
              <a:t>Los </a:t>
            </a:r>
            <a:r>
              <a:rPr lang="en-US" dirty="0" err="1" smtClean="0"/>
              <a:t>cuatro</a:t>
            </a:r>
            <a:r>
              <a:rPr lang="en-US" dirty="0" smtClean="0"/>
              <a:t> </a:t>
            </a:r>
            <a:r>
              <a:rPr lang="en-US" dirty="0" err="1" smtClean="0"/>
              <a:t>cuernos</a:t>
            </a:r>
            <a:r>
              <a:rPr lang="en-US" dirty="0" smtClean="0"/>
              <a:t> – Daniel 8</a:t>
            </a:r>
            <a:endParaRPr lang="en-US" dirty="0"/>
          </a:p>
        </p:txBody>
      </p:sp>
      <p:pic>
        <p:nvPicPr>
          <p:cNvPr id="7170" name="Picture 2" descr="Reinos helenísticos hacia el 276 a.C | Historia antigua, Reinos  helenisticos, Tema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181100"/>
            <a:ext cx="9438481"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629496"/>
      </p:ext>
    </p:extLst>
  </p:cSld>
  <p:clrMapOvr>
    <a:masterClrMapping/>
  </p:clrMapOvr>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740" y="29980"/>
            <a:ext cx="4572000" cy="378023"/>
          </a:xfrm>
          <a:solidFill>
            <a:schemeClr val="bg1"/>
          </a:solidFill>
          <a:ln>
            <a:solidFill>
              <a:schemeClr val="tx1"/>
            </a:solidFill>
          </a:ln>
          <a:effectLst>
            <a:outerShdw blurRad="50800" dist="38100" dir="2700000" algn="tl" rotWithShape="0">
              <a:prstClr val="black">
                <a:alpha val="40000"/>
              </a:prstClr>
            </a:outerShdw>
          </a:effectLst>
        </p:spPr>
        <p:txBody>
          <a:bodyPr>
            <a:noAutofit/>
          </a:bodyPr>
          <a:lstStyle/>
          <a:p>
            <a:pPr>
              <a:lnSpc>
                <a:spcPct val="90000"/>
              </a:lnSpc>
            </a:pPr>
            <a:r>
              <a:rPr lang="en-US" sz="2400" b="1" dirty="0" err="1" smtClean="0"/>
              <a:t>Ejercicio</a:t>
            </a:r>
            <a:r>
              <a:rPr lang="en-US" sz="2400" b="1" dirty="0" smtClean="0"/>
              <a:t> </a:t>
            </a:r>
            <a:r>
              <a:rPr lang="en-US" sz="2400" b="1" dirty="0" err="1" smtClean="0"/>
              <a:t>en</a:t>
            </a:r>
            <a:r>
              <a:rPr lang="en-US" sz="2400" b="1" dirty="0" smtClean="0"/>
              <a:t> </a:t>
            </a:r>
            <a:r>
              <a:rPr lang="en-US" sz="2400" b="1" dirty="0" err="1" smtClean="0"/>
              <a:t>clase</a:t>
            </a:r>
            <a:r>
              <a:rPr lang="en-US" sz="2400" b="1" dirty="0" smtClean="0"/>
              <a:t> para la </a:t>
            </a:r>
            <a:r>
              <a:rPr lang="en-US" sz="2400" b="1" dirty="0" err="1" smtClean="0"/>
              <a:t>lección</a:t>
            </a:r>
            <a:r>
              <a:rPr lang="en-US" sz="2400" b="1" dirty="0" smtClean="0"/>
              <a:t> 9</a:t>
            </a:r>
            <a:endParaRPr lang="en-US" sz="2400" b="1" dirty="0"/>
          </a:p>
        </p:txBody>
      </p:sp>
      <p:sp>
        <p:nvSpPr>
          <p:cNvPr id="3" name="Content Placeholder 2"/>
          <p:cNvSpPr>
            <a:spLocks noGrp="1"/>
          </p:cNvSpPr>
          <p:nvPr>
            <p:ph idx="4294967295"/>
          </p:nvPr>
        </p:nvSpPr>
        <p:spPr>
          <a:xfrm>
            <a:off x="-48715" y="370385"/>
            <a:ext cx="5137876" cy="5067300"/>
          </a:xfrm>
        </p:spPr>
        <p:txBody>
          <a:bodyPr>
            <a:noAutofit/>
          </a:bodyPr>
          <a:lstStyle/>
          <a:p>
            <a:pPr marL="227013" indent="-227013">
              <a:lnSpc>
                <a:spcPct val="120000"/>
              </a:lnSpc>
              <a:spcBef>
                <a:spcPts val="0"/>
              </a:spcBef>
              <a:buAutoNum type="arabicPeriod"/>
            </a:pPr>
            <a:r>
              <a:rPr lang="en-US" sz="2000" dirty="0" smtClean="0"/>
              <a:t> </a:t>
            </a:r>
            <a:r>
              <a:rPr lang="en-US" sz="2000" dirty="0" err="1" smtClean="0"/>
              <a:t>Enumere</a:t>
            </a:r>
            <a:r>
              <a:rPr lang="en-US" sz="2000" dirty="0" smtClean="0"/>
              <a:t> </a:t>
            </a:r>
            <a:r>
              <a:rPr lang="en-US" sz="2000" dirty="0" err="1" smtClean="0"/>
              <a:t>los</a:t>
            </a:r>
            <a:r>
              <a:rPr lang="en-US" sz="2000" dirty="0" smtClean="0"/>
              <a:t> </a:t>
            </a:r>
            <a:r>
              <a:rPr lang="en-US" sz="2000" dirty="0" err="1" smtClean="0"/>
              <a:t>sucesos</a:t>
            </a:r>
            <a:r>
              <a:rPr lang="en-US" sz="2000" dirty="0" smtClean="0"/>
              <a:t> </a:t>
            </a:r>
            <a:r>
              <a:rPr lang="en-US" sz="2000" dirty="0" err="1" smtClean="0"/>
              <a:t>en</a:t>
            </a:r>
            <a:r>
              <a:rPr lang="en-US" sz="2000" dirty="0" smtClean="0"/>
              <a:t> la </a:t>
            </a:r>
            <a:r>
              <a:rPr lang="en-US" sz="2000" dirty="0" err="1" smtClean="0"/>
              <a:t>visión</a:t>
            </a:r>
            <a:r>
              <a:rPr lang="en-US" sz="2000" dirty="0" smtClean="0"/>
              <a:t> del cap. 7</a:t>
            </a:r>
          </a:p>
          <a:p>
            <a:pPr marL="0" lvl="2" indent="0">
              <a:lnSpc>
                <a:spcPct val="120000"/>
              </a:lnSpc>
              <a:spcBef>
                <a:spcPts val="0"/>
              </a:spcBef>
              <a:buNone/>
            </a:pPr>
            <a:r>
              <a:rPr lang="en-US" sz="1600" dirty="0" smtClean="0"/>
              <a:t>________________________________ (2-4,17)</a:t>
            </a:r>
          </a:p>
          <a:p>
            <a:pPr marL="0" lvl="2" indent="0">
              <a:lnSpc>
                <a:spcPct val="120000"/>
              </a:lnSpc>
              <a:spcBef>
                <a:spcPts val="0"/>
              </a:spcBef>
              <a:buNone/>
            </a:pPr>
            <a:r>
              <a:rPr lang="en-US" sz="1600" dirty="0" smtClean="0"/>
              <a:t>________________________________ (5)</a:t>
            </a:r>
          </a:p>
          <a:p>
            <a:pPr marL="0" lvl="2" indent="0">
              <a:lnSpc>
                <a:spcPct val="120000"/>
              </a:lnSpc>
              <a:spcBef>
                <a:spcPts val="0"/>
              </a:spcBef>
              <a:buNone/>
            </a:pPr>
            <a:r>
              <a:rPr lang="en-US" sz="1600" dirty="0" smtClean="0"/>
              <a:t>________________________________ (6)</a:t>
            </a:r>
          </a:p>
          <a:p>
            <a:pPr marL="0" lvl="2" indent="0">
              <a:lnSpc>
                <a:spcPct val="120000"/>
              </a:lnSpc>
              <a:spcBef>
                <a:spcPts val="0"/>
              </a:spcBef>
              <a:buNone/>
            </a:pPr>
            <a:r>
              <a:rPr lang="en-US" sz="1600" dirty="0" smtClean="0"/>
              <a:t>________________________________ (7,19,23-24a)</a:t>
            </a:r>
          </a:p>
          <a:p>
            <a:pPr marL="0" lvl="2" indent="0">
              <a:lnSpc>
                <a:spcPct val="120000"/>
              </a:lnSpc>
              <a:spcBef>
                <a:spcPts val="0"/>
              </a:spcBef>
              <a:spcAft>
                <a:spcPts val="1800"/>
              </a:spcAft>
              <a:buNone/>
            </a:pPr>
            <a:r>
              <a:rPr lang="en-US" sz="1600" dirty="0" smtClean="0"/>
              <a:t>________________________________ (8,20-21,24b-25)</a:t>
            </a:r>
            <a:endParaRPr lang="en-US" sz="1600" dirty="0"/>
          </a:p>
          <a:p>
            <a:pPr marL="0" lvl="2" indent="0">
              <a:lnSpc>
                <a:spcPct val="120000"/>
              </a:lnSpc>
              <a:spcBef>
                <a:spcPts val="0"/>
              </a:spcBef>
              <a:buNone/>
            </a:pPr>
            <a:r>
              <a:rPr lang="en-US" sz="1600" dirty="0" smtClean="0"/>
              <a:t>________________________________ (9-10)</a:t>
            </a:r>
          </a:p>
          <a:p>
            <a:pPr marL="0" lvl="2" indent="0">
              <a:lnSpc>
                <a:spcPct val="120000"/>
              </a:lnSpc>
              <a:spcBef>
                <a:spcPts val="0"/>
              </a:spcBef>
              <a:buNone/>
            </a:pPr>
            <a:r>
              <a:rPr lang="en-US" sz="1600" dirty="0" smtClean="0"/>
              <a:t>________________________________ (11-12</a:t>
            </a:r>
            <a:r>
              <a:rPr lang="en-US" sz="1600" dirty="0"/>
              <a:t>,26</a:t>
            </a:r>
            <a:r>
              <a:rPr lang="en-US" sz="1600" dirty="0" smtClean="0"/>
              <a:t>)</a:t>
            </a:r>
          </a:p>
          <a:p>
            <a:pPr marL="0" lvl="2" indent="0">
              <a:spcBef>
                <a:spcPts val="0"/>
              </a:spcBef>
              <a:spcAft>
                <a:spcPts val="2400"/>
              </a:spcAft>
              <a:buNone/>
            </a:pPr>
            <a:r>
              <a:rPr lang="en-US" sz="1600" dirty="0" smtClean="0"/>
              <a:t>________________________________ (13-14,18,22,27)</a:t>
            </a:r>
            <a:endParaRPr lang="en-US" sz="1400" dirty="0" smtClean="0"/>
          </a:p>
          <a:p>
            <a:pPr marL="227013" indent="-227013">
              <a:lnSpc>
                <a:spcPct val="120000"/>
              </a:lnSpc>
              <a:spcBef>
                <a:spcPts val="0"/>
              </a:spcBef>
              <a:buAutoNum type="arabicPeriod"/>
            </a:pPr>
            <a:r>
              <a:rPr lang="en-US" sz="2000" dirty="0" smtClean="0"/>
              <a:t> </a:t>
            </a:r>
            <a:r>
              <a:rPr lang="en-US" sz="2000" dirty="0" err="1"/>
              <a:t>Enumere</a:t>
            </a:r>
            <a:r>
              <a:rPr lang="en-US" sz="2000" dirty="0"/>
              <a:t> </a:t>
            </a:r>
            <a:r>
              <a:rPr lang="en-US" sz="2000" dirty="0" err="1"/>
              <a:t>los</a:t>
            </a:r>
            <a:r>
              <a:rPr lang="en-US" sz="2000" dirty="0"/>
              <a:t> </a:t>
            </a:r>
            <a:r>
              <a:rPr lang="en-US" sz="2000" dirty="0" err="1"/>
              <a:t>sucesos</a:t>
            </a:r>
            <a:r>
              <a:rPr lang="en-US" sz="2000" dirty="0"/>
              <a:t> </a:t>
            </a:r>
            <a:r>
              <a:rPr lang="en-US" sz="2000" dirty="0" err="1"/>
              <a:t>en</a:t>
            </a:r>
            <a:r>
              <a:rPr lang="en-US" sz="2000" dirty="0"/>
              <a:t> la </a:t>
            </a:r>
            <a:r>
              <a:rPr lang="en-US" sz="2000" dirty="0" err="1"/>
              <a:t>visión</a:t>
            </a:r>
            <a:r>
              <a:rPr lang="en-US" sz="2000" dirty="0"/>
              <a:t> del cap. 7</a:t>
            </a:r>
          </a:p>
          <a:p>
            <a:pPr marL="4763" lvl="2" indent="-4763">
              <a:lnSpc>
                <a:spcPct val="120000"/>
              </a:lnSpc>
              <a:spcBef>
                <a:spcPts val="0"/>
              </a:spcBef>
              <a:buNone/>
            </a:pPr>
            <a:r>
              <a:rPr lang="en-US" sz="1600" dirty="0" smtClean="0"/>
              <a:t>________________________________ (3,4,20)</a:t>
            </a:r>
            <a:endParaRPr lang="en-US" sz="1600" dirty="0"/>
          </a:p>
          <a:p>
            <a:pPr marL="4763" lvl="2" indent="-4763">
              <a:lnSpc>
                <a:spcPct val="120000"/>
              </a:lnSpc>
              <a:spcBef>
                <a:spcPts val="0"/>
              </a:spcBef>
              <a:buNone/>
            </a:pPr>
            <a:r>
              <a:rPr lang="en-US" sz="1600" dirty="0" smtClean="0"/>
              <a:t>________________________________ (5-7,21)</a:t>
            </a:r>
            <a:endParaRPr lang="en-US" sz="1600" dirty="0"/>
          </a:p>
          <a:p>
            <a:pPr marL="4763" lvl="2" indent="-4763">
              <a:lnSpc>
                <a:spcPct val="120000"/>
              </a:lnSpc>
              <a:spcBef>
                <a:spcPts val="0"/>
              </a:spcBef>
              <a:buNone/>
            </a:pPr>
            <a:r>
              <a:rPr lang="en-US" sz="1600" dirty="0" smtClean="0"/>
              <a:t>________________________________ (8,22)</a:t>
            </a:r>
            <a:endParaRPr lang="en-US" sz="1600" dirty="0"/>
          </a:p>
          <a:p>
            <a:pPr marL="4763" lvl="2" indent="-4763">
              <a:lnSpc>
                <a:spcPct val="120000"/>
              </a:lnSpc>
              <a:spcBef>
                <a:spcPts val="0"/>
              </a:spcBef>
              <a:buNone/>
            </a:pPr>
            <a:r>
              <a:rPr lang="en-US" sz="1600" dirty="0" smtClean="0"/>
              <a:t>________________________________ (9)</a:t>
            </a:r>
            <a:endParaRPr lang="en-US" sz="1600" dirty="0"/>
          </a:p>
          <a:p>
            <a:pPr marL="4763" lvl="2" indent="-4763">
              <a:lnSpc>
                <a:spcPct val="120000"/>
              </a:lnSpc>
              <a:spcBef>
                <a:spcPts val="0"/>
              </a:spcBef>
              <a:buNone/>
            </a:pPr>
            <a:r>
              <a:rPr lang="en-US" sz="1600" dirty="0" smtClean="0"/>
              <a:t>________________________________ (10-14,23-25)</a:t>
            </a:r>
          </a:p>
          <a:p>
            <a:pPr marL="4763" lvl="2" indent="-4763">
              <a:lnSpc>
                <a:spcPct val="120000"/>
              </a:lnSpc>
              <a:spcBef>
                <a:spcPts val="0"/>
              </a:spcBef>
              <a:buNone/>
            </a:pPr>
            <a:r>
              <a:rPr lang="en-US" sz="1600" dirty="0" smtClean="0"/>
              <a:t>________________________________ (</a:t>
            </a:r>
            <a:r>
              <a:rPr lang="en-US" sz="1600" dirty="0"/>
              <a:t>25d</a:t>
            </a:r>
            <a:r>
              <a:rPr lang="en-US" sz="1600" dirty="0" smtClean="0"/>
              <a:t>)</a:t>
            </a:r>
          </a:p>
        </p:txBody>
      </p:sp>
      <p:sp>
        <p:nvSpPr>
          <p:cNvPr id="45" name="Content Placeholder 2"/>
          <p:cNvSpPr txBox="1">
            <a:spLocks/>
          </p:cNvSpPr>
          <p:nvPr/>
        </p:nvSpPr>
        <p:spPr>
          <a:xfrm>
            <a:off x="4695669" y="29980"/>
            <a:ext cx="4508291" cy="56850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en-US" sz="2000" dirty="0" smtClean="0">
                <a:solidFill>
                  <a:prstClr val="black"/>
                </a:solidFill>
              </a:rPr>
              <a:t>3. </a:t>
            </a:r>
            <a:r>
              <a:rPr lang="en-US" sz="2000" dirty="0" err="1" smtClean="0">
                <a:solidFill>
                  <a:prstClr val="black"/>
                </a:solidFill>
              </a:rPr>
              <a:t>Enumere</a:t>
            </a:r>
            <a:r>
              <a:rPr lang="en-US" sz="2000" dirty="0" smtClean="0">
                <a:solidFill>
                  <a:prstClr val="black"/>
                </a:solidFill>
              </a:rPr>
              <a:t> </a:t>
            </a:r>
            <a:r>
              <a:rPr lang="en-US" sz="2000" b="1" i="1" dirty="0" smtClean="0">
                <a:solidFill>
                  <a:prstClr val="black"/>
                </a:solidFill>
              </a:rPr>
              <a:t>las similitudes </a:t>
            </a:r>
            <a:r>
              <a:rPr lang="en-US" sz="2000" dirty="0" err="1" smtClean="0">
                <a:solidFill>
                  <a:prstClr val="black"/>
                </a:solidFill>
              </a:rPr>
              <a:t>en</a:t>
            </a:r>
            <a:r>
              <a:rPr lang="en-US" sz="2000" dirty="0" smtClean="0">
                <a:solidFill>
                  <a:prstClr val="black"/>
                </a:solidFill>
              </a:rPr>
              <a:t> </a:t>
            </a:r>
            <a:r>
              <a:rPr lang="en-US" sz="2000" dirty="0" err="1" smtClean="0">
                <a:solidFill>
                  <a:prstClr val="black"/>
                </a:solidFill>
              </a:rPr>
              <a:t>los</a:t>
            </a:r>
            <a:r>
              <a:rPr lang="en-US" sz="2000" dirty="0" smtClean="0">
                <a:solidFill>
                  <a:prstClr val="black"/>
                </a:solidFill>
              </a:rPr>
              <a:t> dos cap.</a:t>
            </a: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______________________________________________</a:t>
            </a: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______________________________________________</a:t>
            </a: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a:t>
            </a:r>
            <a:r>
              <a:rPr lang="en-US" sz="1400" dirty="0">
                <a:solidFill>
                  <a:prstClr val="black"/>
                </a:solidFill>
              </a:rPr>
              <a:t>___</a:t>
            </a:r>
            <a:r>
              <a:rPr lang="en-US" sz="1400" dirty="0" smtClean="0">
                <a:solidFill>
                  <a:prstClr val="black"/>
                </a:solidFill>
              </a:rPr>
              <a:t>______</a:t>
            </a:r>
            <a:endParaRPr lang="en-US" sz="1400" dirty="0">
              <a:solidFill>
                <a:prstClr val="black"/>
              </a:solidFill>
            </a:endParaRP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______________________________________</a:t>
            </a:r>
            <a:r>
              <a:rPr lang="en-US" sz="1400" dirty="0">
                <a:solidFill>
                  <a:prstClr val="black"/>
                </a:solidFill>
              </a:rPr>
              <a:t>___</a:t>
            </a:r>
            <a:r>
              <a:rPr lang="en-US" sz="1400" dirty="0" smtClean="0">
                <a:solidFill>
                  <a:prstClr val="black"/>
                </a:solidFill>
              </a:rPr>
              <a:t>_____</a:t>
            </a:r>
            <a:endParaRPr lang="en-US" sz="1400" dirty="0">
              <a:solidFill>
                <a:prstClr val="black"/>
              </a:solidFill>
            </a:endParaRP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a:t>
            </a:r>
            <a:r>
              <a:rPr lang="en-US" sz="1400" dirty="0">
                <a:solidFill>
                  <a:prstClr val="black"/>
                </a:solidFill>
              </a:rPr>
              <a:t>___</a:t>
            </a:r>
            <a:r>
              <a:rPr lang="en-US" sz="1400" dirty="0" smtClean="0">
                <a:solidFill>
                  <a:prstClr val="black"/>
                </a:solidFill>
              </a:rPr>
              <a:t>______</a:t>
            </a:r>
            <a:endParaRPr lang="en-US" sz="1400" dirty="0">
              <a:solidFill>
                <a:prstClr val="black"/>
              </a:solidFill>
            </a:endParaRP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______________________________________</a:t>
            </a:r>
            <a:r>
              <a:rPr lang="en-US" sz="1400" dirty="0">
                <a:solidFill>
                  <a:prstClr val="black"/>
                </a:solidFill>
              </a:rPr>
              <a:t>___</a:t>
            </a:r>
            <a:r>
              <a:rPr lang="en-US" sz="1400" dirty="0" smtClean="0">
                <a:solidFill>
                  <a:prstClr val="black"/>
                </a:solidFill>
              </a:rPr>
              <a:t>_____</a:t>
            </a:r>
            <a:endParaRPr lang="en-US" sz="1400" dirty="0">
              <a:solidFill>
                <a:prstClr val="black"/>
              </a:solidFill>
            </a:endParaRP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______________________________________</a:t>
            </a:r>
            <a:r>
              <a:rPr lang="en-US" sz="1400" dirty="0">
                <a:solidFill>
                  <a:prstClr val="black"/>
                </a:solidFill>
              </a:rPr>
              <a:t>___</a:t>
            </a:r>
            <a:r>
              <a:rPr lang="en-US" sz="1400" dirty="0" smtClean="0">
                <a:solidFill>
                  <a:prstClr val="black"/>
                </a:solidFill>
              </a:rPr>
              <a:t>_____</a:t>
            </a:r>
            <a:endParaRPr lang="en-US" sz="1400" dirty="0">
              <a:solidFill>
                <a:prstClr val="black"/>
              </a:solidFill>
            </a:endParaRPr>
          </a:p>
          <a:p>
            <a:pPr marL="227013" lvl="2" indent="0">
              <a:spcBef>
                <a:spcPts val="0"/>
              </a:spcBef>
              <a:spcAft>
                <a:spcPts val="2400"/>
              </a:spcAft>
              <a:buFont typeface="Arial" panose="020B0604020202020204" pitchFamily="34" charset="0"/>
              <a:buNone/>
            </a:pPr>
            <a:r>
              <a:rPr lang="en-US" sz="1400" dirty="0" smtClean="0">
                <a:solidFill>
                  <a:prstClr val="black"/>
                </a:solidFill>
              </a:rPr>
              <a:t>______________________________________________</a:t>
            </a:r>
            <a:endParaRPr lang="en-US" sz="1600" dirty="0" smtClean="0">
              <a:solidFill>
                <a:prstClr val="black"/>
              </a:solidFill>
            </a:endParaRPr>
          </a:p>
          <a:p>
            <a:pPr marL="0" indent="0">
              <a:lnSpc>
                <a:spcPct val="120000"/>
              </a:lnSpc>
              <a:spcBef>
                <a:spcPts val="0"/>
              </a:spcBef>
              <a:buFont typeface="Arial" panose="020B0604020202020204" pitchFamily="34" charset="0"/>
              <a:buNone/>
            </a:pPr>
            <a:r>
              <a:rPr lang="en-US" sz="2000" dirty="0">
                <a:solidFill>
                  <a:prstClr val="black"/>
                </a:solidFill>
              </a:rPr>
              <a:t>4</a:t>
            </a:r>
            <a:r>
              <a:rPr lang="en-US" sz="2000" dirty="0" smtClean="0">
                <a:solidFill>
                  <a:prstClr val="black"/>
                </a:solidFill>
              </a:rPr>
              <a:t>. </a:t>
            </a:r>
            <a:r>
              <a:rPr lang="en-US" sz="2000" dirty="0" err="1">
                <a:solidFill>
                  <a:prstClr val="black"/>
                </a:solidFill>
              </a:rPr>
              <a:t>Enumere</a:t>
            </a:r>
            <a:r>
              <a:rPr lang="en-US" sz="2000" dirty="0">
                <a:solidFill>
                  <a:prstClr val="black"/>
                </a:solidFill>
              </a:rPr>
              <a:t> </a:t>
            </a:r>
            <a:r>
              <a:rPr lang="en-US" sz="2000" b="1" i="1" dirty="0">
                <a:solidFill>
                  <a:prstClr val="black"/>
                </a:solidFill>
              </a:rPr>
              <a:t>las </a:t>
            </a:r>
            <a:r>
              <a:rPr lang="en-US" sz="2000" b="1" i="1" dirty="0" err="1" smtClean="0">
                <a:solidFill>
                  <a:prstClr val="black"/>
                </a:solidFill>
              </a:rPr>
              <a:t>diferencias</a:t>
            </a:r>
            <a:r>
              <a:rPr lang="en-US" sz="2000" b="1" i="1" dirty="0" smtClean="0">
                <a:solidFill>
                  <a:prstClr val="black"/>
                </a:solidFill>
              </a:rPr>
              <a:t> </a:t>
            </a:r>
            <a:r>
              <a:rPr lang="en-US" sz="2000" dirty="0" err="1">
                <a:solidFill>
                  <a:prstClr val="black"/>
                </a:solidFill>
              </a:rPr>
              <a:t>en</a:t>
            </a:r>
            <a:r>
              <a:rPr lang="en-US" sz="2000" dirty="0">
                <a:solidFill>
                  <a:prstClr val="black"/>
                </a:solidFill>
              </a:rPr>
              <a:t> </a:t>
            </a:r>
            <a:r>
              <a:rPr lang="en-US" sz="2000" dirty="0" err="1">
                <a:solidFill>
                  <a:prstClr val="black"/>
                </a:solidFill>
              </a:rPr>
              <a:t>los</a:t>
            </a:r>
            <a:r>
              <a:rPr lang="en-US" sz="2000" dirty="0">
                <a:solidFill>
                  <a:prstClr val="black"/>
                </a:solidFill>
              </a:rPr>
              <a:t> dos cap</a:t>
            </a:r>
            <a:r>
              <a:rPr lang="en-US" sz="2000" dirty="0" smtClean="0">
                <a:solidFill>
                  <a:prstClr val="black"/>
                </a:solidFill>
              </a:rPr>
              <a:t>.</a:t>
            </a: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______________________________________________</a:t>
            </a: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______________________________________________</a:t>
            </a: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______________________________________________</a:t>
            </a:r>
            <a:endParaRPr lang="en-US" sz="1400" dirty="0">
              <a:solidFill>
                <a:prstClr val="black"/>
              </a:solidFill>
            </a:endParaRP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_______________________________________</a:t>
            </a:r>
            <a:r>
              <a:rPr lang="en-US" sz="1400" dirty="0">
                <a:solidFill>
                  <a:prstClr val="black"/>
                </a:solidFill>
              </a:rPr>
              <a:t>___</a:t>
            </a:r>
            <a:r>
              <a:rPr lang="en-US" sz="1400" dirty="0" smtClean="0">
                <a:solidFill>
                  <a:prstClr val="black"/>
                </a:solidFill>
              </a:rPr>
              <a:t>____</a:t>
            </a:r>
            <a:endParaRPr lang="en-US" sz="1400" dirty="0">
              <a:solidFill>
                <a:prstClr val="black"/>
              </a:solidFill>
            </a:endParaRP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_______________________________________</a:t>
            </a:r>
            <a:r>
              <a:rPr lang="en-US" sz="1400" dirty="0">
                <a:solidFill>
                  <a:prstClr val="black"/>
                </a:solidFill>
              </a:rPr>
              <a:t>___</a:t>
            </a:r>
            <a:r>
              <a:rPr lang="en-US" sz="1400" dirty="0" smtClean="0">
                <a:solidFill>
                  <a:prstClr val="black"/>
                </a:solidFill>
              </a:rPr>
              <a:t>____</a:t>
            </a:r>
            <a:endParaRPr lang="en-US" sz="1400" dirty="0">
              <a:solidFill>
                <a:prstClr val="black"/>
              </a:solidFill>
            </a:endParaRP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______________________________________</a:t>
            </a:r>
            <a:r>
              <a:rPr lang="en-US" sz="1400" dirty="0">
                <a:solidFill>
                  <a:prstClr val="black"/>
                </a:solidFill>
              </a:rPr>
              <a:t>___</a:t>
            </a:r>
            <a:r>
              <a:rPr lang="en-US" sz="1400" dirty="0" smtClean="0">
                <a:solidFill>
                  <a:prstClr val="black"/>
                </a:solidFill>
              </a:rPr>
              <a:t>_____</a:t>
            </a:r>
            <a:endParaRPr lang="en-US" sz="1400" dirty="0">
              <a:solidFill>
                <a:prstClr val="black"/>
              </a:solidFill>
            </a:endParaRP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______________________________________</a:t>
            </a:r>
            <a:r>
              <a:rPr lang="en-US" sz="1400" dirty="0">
                <a:solidFill>
                  <a:prstClr val="black"/>
                </a:solidFill>
              </a:rPr>
              <a:t>___</a:t>
            </a:r>
            <a:r>
              <a:rPr lang="en-US" sz="1400" dirty="0" smtClean="0">
                <a:solidFill>
                  <a:prstClr val="black"/>
                </a:solidFill>
              </a:rPr>
              <a:t>_____</a:t>
            </a:r>
            <a:endParaRPr lang="en-US" sz="1400" dirty="0">
              <a:solidFill>
                <a:prstClr val="black"/>
              </a:solidFill>
            </a:endParaRP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a:t>
            </a:r>
            <a:r>
              <a:rPr lang="en-US" sz="1400" dirty="0">
                <a:solidFill>
                  <a:prstClr val="black"/>
                </a:solidFill>
              </a:rPr>
              <a:t>___</a:t>
            </a:r>
            <a:r>
              <a:rPr lang="en-US" sz="1400" dirty="0" smtClean="0">
                <a:solidFill>
                  <a:prstClr val="black"/>
                </a:solidFill>
              </a:rPr>
              <a:t>______</a:t>
            </a:r>
            <a:endParaRPr lang="en-US" sz="1400" dirty="0">
              <a:solidFill>
                <a:prstClr val="black"/>
              </a:solidFill>
            </a:endParaRP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a:t>
            </a:r>
            <a:r>
              <a:rPr lang="en-US" sz="1400" dirty="0">
                <a:solidFill>
                  <a:prstClr val="black"/>
                </a:solidFill>
              </a:rPr>
              <a:t>___</a:t>
            </a:r>
            <a:r>
              <a:rPr lang="en-US" sz="1400" dirty="0" smtClean="0">
                <a:solidFill>
                  <a:prstClr val="black"/>
                </a:solidFill>
              </a:rPr>
              <a:t>______</a:t>
            </a:r>
            <a:endParaRPr lang="en-US" sz="1400" dirty="0">
              <a:solidFill>
                <a:prstClr val="black"/>
              </a:solidFill>
            </a:endParaRPr>
          </a:p>
          <a:p>
            <a:pPr marL="227013" lvl="2" indent="0">
              <a:lnSpc>
                <a:spcPct val="120000"/>
              </a:lnSpc>
              <a:spcBef>
                <a:spcPts val="0"/>
              </a:spcBef>
              <a:buFont typeface="Arial" panose="020B0604020202020204" pitchFamily="34" charset="0"/>
              <a:buNone/>
            </a:pPr>
            <a:r>
              <a:rPr lang="en-US" sz="1400" dirty="0" smtClean="0">
                <a:solidFill>
                  <a:prstClr val="black"/>
                </a:solidFill>
              </a:rPr>
              <a:t>_____________________________________</a:t>
            </a:r>
            <a:r>
              <a:rPr lang="en-US" sz="1400" dirty="0">
                <a:solidFill>
                  <a:prstClr val="black"/>
                </a:solidFill>
              </a:rPr>
              <a:t>___</a:t>
            </a:r>
            <a:r>
              <a:rPr lang="en-US" sz="1400" dirty="0" smtClean="0">
                <a:solidFill>
                  <a:prstClr val="black"/>
                </a:solidFill>
              </a:rPr>
              <a:t>______</a:t>
            </a:r>
            <a:endParaRPr lang="en-US" sz="1400" dirty="0">
              <a:solidFill>
                <a:prstClr val="black"/>
              </a:solidFill>
            </a:endParaRPr>
          </a:p>
        </p:txBody>
      </p:sp>
      <p:sp>
        <p:nvSpPr>
          <p:cNvPr id="6" name="TextBox 5"/>
          <p:cNvSpPr txBox="1"/>
          <p:nvPr/>
        </p:nvSpPr>
        <p:spPr>
          <a:xfrm>
            <a:off x="122502" y="1903487"/>
            <a:ext cx="1914307" cy="307777"/>
          </a:xfrm>
          <a:prstGeom prst="rect">
            <a:avLst/>
          </a:prstGeom>
          <a:noFill/>
        </p:spPr>
        <p:txBody>
          <a:bodyPr wrap="none" rtlCol="0">
            <a:spAutoFit/>
          </a:bodyPr>
          <a:lstStyle/>
          <a:p>
            <a:r>
              <a:rPr lang="en-US" sz="1400" i="1" dirty="0" err="1" smtClean="0">
                <a:solidFill>
                  <a:srgbClr val="0000CC"/>
                </a:solidFill>
                <a:latin typeface="Lucida Handwriting" panose="03010101010101010101" pitchFamily="66" charset="0"/>
              </a:rPr>
              <a:t>Cuernito</a:t>
            </a:r>
            <a:r>
              <a:rPr lang="en-US" sz="1400" i="1" dirty="0" smtClean="0">
                <a:solidFill>
                  <a:srgbClr val="0000CC"/>
                </a:solidFill>
                <a:latin typeface="Lucida Handwriting" panose="03010101010101010101" pitchFamily="66" charset="0"/>
              </a:rPr>
              <a:t> </a:t>
            </a:r>
            <a:r>
              <a:rPr lang="en-US" sz="1400" i="1" dirty="0" err="1" smtClean="0">
                <a:solidFill>
                  <a:srgbClr val="0000CC"/>
                </a:solidFill>
                <a:latin typeface="Lucida Handwriting" panose="03010101010101010101" pitchFamily="66" charset="0"/>
              </a:rPr>
              <a:t>ruidoso</a:t>
            </a:r>
            <a:endParaRPr lang="en-US" sz="1400" i="1" dirty="0">
              <a:solidFill>
                <a:srgbClr val="0000CC"/>
              </a:solidFill>
              <a:latin typeface="Lucida Handwriting" panose="03010101010101010101" pitchFamily="66" charset="0"/>
            </a:endParaRPr>
          </a:p>
        </p:txBody>
      </p:sp>
      <p:sp>
        <p:nvSpPr>
          <p:cNvPr id="7" name="TextBox 6"/>
          <p:cNvSpPr txBox="1"/>
          <p:nvPr/>
        </p:nvSpPr>
        <p:spPr>
          <a:xfrm>
            <a:off x="136216" y="1581256"/>
            <a:ext cx="1778051"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4ta </a:t>
            </a:r>
            <a:r>
              <a:rPr lang="en-US" sz="1400" i="1" dirty="0" err="1" smtClean="0">
                <a:solidFill>
                  <a:srgbClr val="0000CC"/>
                </a:solidFill>
                <a:latin typeface="Lucida Handwriting" panose="03010101010101010101" pitchFamily="66" charset="0"/>
              </a:rPr>
              <a:t>bestia</a:t>
            </a:r>
            <a:r>
              <a:rPr lang="en-US" sz="1400" i="1" dirty="0" smtClean="0">
                <a:solidFill>
                  <a:srgbClr val="0000CC"/>
                </a:solidFill>
                <a:latin typeface="Lucida Handwriting" panose="03010101010101010101" pitchFamily="66" charset="0"/>
              </a:rPr>
              <a:t> (</a:t>
            </a:r>
            <a:r>
              <a:rPr lang="en-US" sz="1400" i="1" dirty="0" err="1" smtClean="0">
                <a:solidFill>
                  <a:srgbClr val="0000CC"/>
                </a:solidFill>
                <a:latin typeface="Lucida Handwriting" panose="03010101010101010101" pitchFamily="66" charset="0"/>
              </a:rPr>
              <a:t>fea</a:t>
            </a:r>
            <a:r>
              <a:rPr lang="en-US" sz="1400" i="1" dirty="0" smtClean="0">
                <a:solidFill>
                  <a:srgbClr val="0000CC"/>
                </a:solidFill>
                <a:latin typeface="Lucida Handwriting" panose="03010101010101010101" pitchFamily="66" charset="0"/>
              </a:rPr>
              <a:t>)</a:t>
            </a:r>
            <a:endParaRPr lang="en-US" sz="1400" i="1" dirty="0">
              <a:solidFill>
                <a:srgbClr val="0000CC"/>
              </a:solidFill>
              <a:latin typeface="Lucida Handwriting" panose="03010101010101010101" pitchFamily="66" charset="0"/>
            </a:endParaRPr>
          </a:p>
        </p:txBody>
      </p:sp>
      <p:sp>
        <p:nvSpPr>
          <p:cNvPr id="8" name="TextBox 7"/>
          <p:cNvSpPr txBox="1"/>
          <p:nvPr/>
        </p:nvSpPr>
        <p:spPr>
          <a:xfrm>
            <a:off x="152400" y="748408"/>
            <a:ext cx="1928733"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1ra </a:t>
            </a:r>
            <a:r>
              <a:rPr lang="en-US" sz="1400" i="1" dirty="0" err="1" smtClean="0">
                <a:solidFill>
                  <a:srgbClr val="0000CC"/>
                </a:solidFill>
                <a:latin typeface="Lucida Handwriting" panose="03010101010101010101" pitchFamily="66" charset="0"/>
              </a:rPr>
              <a:t>bestia</a:t>
            </a:r>
            <a:r>
              <a:rPr lang="en-US" sz="1400" i="1" dirty="0" smtClean="0">
                <a:solidFill>
                  <a:srgbClr val="0000CC"/>
                </a:solidFill>
                <a:latin typeface="Lucida Handwriting" panose="03010101010101010101" pitchFamily="66" charset="0"/>
              </a:rPr>
              <a:t> (le</a:t>
            </a:r>
            <a:r>
              <a:rPr lang="es-ES" sz="1400" i="1" dirty="0" err="1" smtClean="0">
                <a:solidFill>
                  <a:srgbClr val="0000CC"/>
                </a:solidFill>
                <a:latin typeface="Lucida Handwriting" panose="03010101010101010101" pitchFamily="66" charset="0"/>
              </a:rPr>
              <a:t>ón</a:t>
            </a:r>
            <a:r>
              <a:rPr lang="es-ES" sz="1400" i="1" dirty="0" smtClean="0">
                <a:solidFill>
                  <a:srgbClr val="0000CC"/>
                </a:solidFill>
                <a:latin typeface="Lucida Handwriting" panose="03010101010101010101" pitchFamily="66" charset="0"/>
              </a:rPr>
              <a:t>)</a:t>
            </a:r>
            <a:endParaRPr lang="en-US" sz="1400" i="1" dirty="0">
              <a:solidFill>
                <a:srgbClr val="0000CC"/>
              </a:solidFill>
              <a:latin typeface="Lucida Handwriting" panose="03010101010101010101" pitchFamily="66" charset="0"/>
            </a:endParaRPr>
          </a:p>
        </p:txBody>
      </p:sp>
      <p:sp>
        <p:nvSpPr>
          <p:cNvPr id="9" name="TextBox 8"/>
          <p:cNvSpPr txBox="1"/>
          <p:nvPr/>
        </p:nvSpPr>
        <p:spPr>
          <a:xfrm>
            <a:off x="142376" y="1004298"/>
            <a:ext cx="1845377"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2da </a:t>
            </a:r>
            <a:r>
              <a:rPr lang="en-US" sz="1400" i="1" dirty="0" err="1" smtClean="0">
                <a:solidFill>
                  <a:srgbClr val="0000CC"/>
                </a:solidFill>
                <a:latin typeface="Lucida Handwriting" panose="03010101010101010101" pitchFamily="66" charset="0"/>
              </a:rPr>
              <a:t>bestia</a:t>
            </a:r>
            <a:r>
              <a:rPr lang="en-US" sz="1400" i="1" dirty="0" smtClean="0">
                <a:solidFill>
                  <a:srgbClr val="0000CC"/>
                </a:solidFill>
                <a:latin typeface="Lucida Handwriting" panose="03010101010101010101" pitchFamily="66" charset="0"/>
              </a:rPr>
              <a:t> (</a:t>
            </a:r>
            <a:r>
              <a:rPr lang="en-US" sz="1400" i="1" dirty="0" err="1" smtClean="0">
                <a:solidFill>
                  <a:srgbClr val="0000CC"/>
                </a:solidFill>
                <a:latin typeface="Lucida Handwriting" panose="03010101010101010101" pitchFamily="66" charset="0"/>
              </a:rPr>
              <a:t>oso</a:t>
            </a:r>
            <a:r>
              <a:rPr lang="en-US" sz="1400" i="1" dirty="0" smtClean="0">
                <a:solidFill>
                  <a:srgbClr val="0000CC"/>
                </a:solidFill>
                <a:latin typeface="Lucida Handwriting" panose="03010101010101010101" pitchFamily="66" charset="0"/>
              </a:rPr>
              <a:t>)</a:t>
            </a:r>
            <a:endParaRPr lang="en-US" sz="1400" i="1" dirty="0">
              <a:solidFill>
                <a:srgbClr val="0000CC"/>
              </a:solidFill>
              <a:latin typeface="Lucida Handwriting" panose="03010101010101010101" pitchFamily="66" charset="0"/>
            </a:endParaRPr>
          </a:p>
        </p:txBody>
      </p:sp>
      <p:sp>
        <p:nvSpPr>
          <p:cNvPr id="10" name="TextBox 9"/>
          <p:cNvSpPr txBox="1"/>
          <p:nvPr/>
        </p:nvSpPr>
        <p:spPr>
          <a:xfrm>
            <a:off x="143238" y="1323987"/>
            <a:ext cx="2395207"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3ra </a:t>
            </a:r>
            <a:r>
              <a:rPr lang="en-US" sz="1400" i="1" dirty="0" err="1" smtClean="0">
                <a:solidFill>
                  <a:srgbClr val="0000CC"/>
                </a:solidFill>
                <a:latin typeface="Lucida Handwriting" panose="03010101010101010101" pitchFamily="66" charset="0"/>
              </a:rPr>
              <a:t>bestia</a:t>
            </a:r>
            <a:r>
              <a:rPr lang="en-US" sz="1400" i="1" dirty="0" smtClean="0">
                <a:solidFill>
                  <a:srgbClr val="0000CC"/>
                </a:solidFill>
                <a:latin typeface="Lucida Handwriting" panose="03010101010101010101" pitchFamily="66" charset="0"/>
              </a:rPr>
              <a:t> (</a:t>
            </a:r>
            <a:r>
              <a:rPr lang="en-US" sz="1400" i="1" dirty="0" err="1" smtClean="0">
                <a:solidFill>
                  <a:srgbClr val="0000CC"/>
                </a:solidFill>
                <a:latin typeface="Lucida Handwriting" panose="03010101010101010101" pitchFamily="66" charset="0"/>
              </a:rPr>
              <a:t>leopardo</a:t>
            </a:r>
            <a:r>
              <a:rPr lang="en-US" sz="1400" i="1" dirty="0" smtClean="0">
                <a:solidFill>
                  <a:srgbClr val="0000CC"/>
                </a:solidFill>
                <a:latin typeface="Lucida Handwriting" panose="03010101010101010101" pitchFamily="66" charset="0"/>
              </a:rPr>
              <a:t>)</a:t>
            </a:r>
            <a:endParaRPr lang="en-US" sz="1400" i="1" dirty="0">
              <a:solidFill>
                <a:srgbClr val="0000CC"/>
              </a:solidFill>
              <a:latin typeface="Lucida Handwriting" panose="03010101010101010101" pitchFamily="66" charset="0"/>
            </a:endParaRPr>
          </a:p>
        </p:txBody>
      </p:sp>
      <p:sp>
        <p:nvSpPr>
          <p:cNvPr id="11" name="TextBox 10"/>
          <p:cNvSpPr txBox="1"/>
          <p:nvPr/>
        </p:nvSpPr>
        <p:spPr>
          <a:xfrm>
            <a:off x="136216" y="2366745"/>
            <a:ext cx="2759089"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El </a:t>
            </a:r>
            <a:r>
              <a:rPr lang="en-US" sz="1400" i="1" dirty="0" err="1" smtClean="0">
                <a:solidFill>
                  <a:srgbClr val="0000CC"/>
                </a:solidFill>
                <a:latin typeface="Lucida Handwriting" panose="03010101010101010101" pitchFamily="66" charset="0"/>
              </a:rPr>
              <a:t>Anciano</a:t>
            </a:r>
            <a:r>
              <a:rPr lang="en-US" sz="1400" i="1" dirty="0" smtClean="0">
                <a:solidFill>
                  <a:srgbClr val="0000CC"/>
                </a:solidFill>
                <a:latin typeface="Lucida Handwriting" panose="03010101010101010101" pitchFamily="66" charset="0"/>
              </a:rPr>
              <a:t> de </a:t>
            </a:r>
            <a:r>
              <a:rPr lang="en-US" sz="1400" i="1" dirty="0" err="1" smtClean="0">
                <a:solidFill>
                  <a:srgbClr val="0000CC"/>
                </a:solidFill>
                <a:latin typeface="Lucida Handwriting" panose="03010101010101010101" pitchFamily="66" charset="0"/>
              </a:rPr>
              <a:t>Días</a:t>
            </a:r>
            <a:r>
              <a:rPr lang="en-US" sz="1400" i="1" dirty="0" smtClean="0">
                <a:solidFill>
                  <a:srgbClr val="0000CC"/>
                </a:solidFill>
                <a:latin typeface="Lucida Handwriting" panose="03010101010101010101" pitchFamily="66" charset="0"/>
              </a:rPr>
              <a:t> </a:t>
            </a:r>
            <a:r>
              <a:rPr lang="en-US" sz="1400" i="1" dirty="0" err="1" smtClean="0">
                <a:solidFill>
                  <a:srgbClr val="0000CC"/>
                </a:solidFill>
                <a:latin typeface="Lucida Handwriting" panose="03010101010101010101" pitchFamily="66" charset="0"/>
              </a:rPr>
              <a:t>juzga</a:t>
            </a:r>
            <a:endParaRPr lang="en-US" sz="1400" i="1" dirty="0">
              <a:solidFill>
                <a:srgbClr val="0000CC"/>
              </a:solidFill>
              <a:latin typeface="Lucida Handwriting" panose="03010101010101010101" pitchFamily="66" charset="0"/>
            </a:endParaRPr>
          </a:p>
        </p:txBody>
      </p:sp>
      <p:sp>
        <p:nvSpPr>
          <p:cNvPr id="12" name="TextBox 11"/>
          <p:cNvSpPr txBox="1"/>
          <p:nvPr/>
        </p:nvSpPr>
        <p:spPr>
          <a:xfrm>
            <a:off x="110826" y="2674651"/>
            <a:ext cx="2868093" cy="307777"/>
          </a:xfrm>
          <a:prstGeom prst="rect">
            <a:avLst/>
          </a:prstGeom>
          <a:noFill/>
        </p:spPr>
        <p:txBody>
          <a:bodyPr wrap="none" rtlCol="0">
            <a:spAutoFit/>
          </a:bodyPr>
          <a:lstStyle/>
          <a:p>
            <a:r>
              <a:rPr lang="en-US" sz="1400" i="1" dirty="0" err="1" smtClean="0">
                <a:solidFill>
                  <a:srgbClr val="0000CC"/>
                </a:solidFill>
                <a:latin typeface="Lucida Handwriting" panose="03010101010101010101" pitchFamily="66" charset="0"/>
              </a:rPr>
              <a:t>Bestias</a:t>
            </a:r>
            <a:r>
              <a:rPr lang="en-US" sz="1400" i="1" dirty="0" smtClean="0">
                <a:solidFill>
                  <a:srgbClr val="0000CC"/>
                </a:solidFill>
                <a:latin typeface="Lucida Handwriting" panose="03010101010101010101" pitchFamily="66" charset="0"/>
              </a:rPr>
              <a:t>/</a:t>
            </a:r>
            <a:r>
              <a:rPr lang="en-US" sz="1400" i="1" dirty="0" err="1" smtClean="0">
                <a:solidFill>
                  <a:srgbClr val="0000CC"/>
                </a:solidFill>
                <a:latin typeface="Lucida Handwriting" panose="03010101010101010101" pitchFamily="66" charset="0"/>
              </a:rPr>
              <a:t>cuernos</a:t>
            </a:r>
            <a:r>
              <a:rPr lang="en-US" sz="1400" i="1" dirty="0" smtClean="0">
                <a:solidFill>
                  <a:srgbClr val="0000CC"/>
                </a:solidFill>
                <a:latin typeface="Lucida Handwriting" panose="03010101010101010101" pitchFamily="66" charset="0"/>
              </a:rPr>
              <a:t> </a:t>
            </a:r>
            <a:r>
              <a:rPr lang="en-US" sz="1400" i="1" dirty="0" err="1" smtClean="0">
                <a:solidFill>
                  <a:srgbClr val="0000CC"/>
                </a:solidFill>
                <a:latin typeface="Lucida Handwriting" panose="03010101010101010101" pitchFamily="66" charset="0"/>
              </a:rPr>
              <a:t>destruidos</a:t>
            </a:r>
            <a:endParaRPr lang="en-US" sz="1400" i="1" dirty="0">
              <a:solidFill>
                <a:srgbClr val="0000CC"/>
              </a:solidFill>
              <a:latin typeface="Lucida Handwriting" panose="03010101010101010101" pitchFamily="66" charset="0"/>
            </a:endParaRPr>
          </a:p>
        </p:txBody>
      </p:sp>
      <p:sp>
        <p:nvSpPr>
          <p:cNvPr id="13" name="TextBox 12"/>
          <p:cNvSpPr txBox="1"/>
          <p:nvPr/>
        </p:nvSpPr>
        <p:spPr>
          <a:xfrm>
            <a:off x="61131" y="2987446"/>
            <a:ext cx="2699778" cy="307777"/>
          </a:xfrm>
          <a:prstGeom prst="rect">
            <a:avLst/>
          </a:prstGeom>
          <a:noFill/>
        </p:spPr>
        <p:txBody>
          <a:bodyPr wrap="none" rtlCol="0">
            <a:spAutoFit/>
          </a:bodyPr>
          <a:lstStyle/>
          <a:p>
            <a:r>
              <a:rPr lang="en-US" sz="1400" i="1" dirty="0" err="1" smtClean="0">
                <a:solidFill>
                  <a:srgbClr val="0000CC"/>
                </a:solidFill>
                <a:latin typeface="Lucida Handwriting" panose="03010101010101010101" pitchFamily="66" charset="0"/>
              </a:rPr>
              <a:t>Reino</a:t>
            </a:r>
            <a:r>
              <a:rPr lang="en-US" sz="1400" i="1" dirty="0" smtClean="0">
                <a:solidFill>
                  <a:srgbClr val="0000CC"/>
                </a:solidFill>
                <a:latin typeface="Lucida Handwriting" panose="03010101010101010101" pitchFamily="66" charset="0"/>
              </a:rPr>
              <a:t> </a:t>
            </a:r>
            <a:r>
              <a:rPr lang="en-US" sz="1400" i="1" dirty="0" err="1" smtClean="0">
                <a:solidFill>
                  <a:srgbClr val="0000CC"/>
                </a:solidFill>
                <a:latin typeface="Lucida Handwriting" panose="03010101010101010101" pitchFamily="66" charset="0"/>
              </a:rPr>
              <a:t>eterno</a:t>
            </a:r>
            <a:r>
              <a:rPr lang="en-US" sz="1400" i="1" dirty="0" smtClean="0">
                <a:solidFill>
                  <a:srgbClr val="0000CC"/>
                </a:solidFill>
                <a:latin typeface="Lucida Handwriting" panose="03010101010101010101" pitchFamily="66" charset="0"/>
              </a:rPr>
              <a:t> </a:t>
            </a:r>
            <a:r>
              <a:rPr lang="en-US" sz="1400" i="1" dirty="0" err="1" smtClean="0">
                <a:solidFill>
                  <a:srgbClr val="0000CC"/>
                </a:solidFill>
                <a:latin typeface="Lucida Handwriting" panose="03010101010101010101" pitchFamily="66" charset="0"/>
              </a:rPr>
              <a:t>establecido</a:t>
            </a:r>
            <a:endParaRPr lang="en-US" sz="1400" i="1" dirty="0">
              <a:solidFill>
                <a:srgbClr val="0000CC"/>
              </a:solidFill>
              <a:latin typeface="Lucida Handwriting" panose="03010101010101010101" pitchFamily="66" charset="0"/>
            </a:endParaRPr>
          </a:p>
        </p:txBody>
      </p:sp>
      <p:sp>
        <p:nvSpPr>
          <p:cNvPr id="20" name="TextBox 19"/>
          <p:cNvSpPr txBox="1"/>
          <p:nvPr/>
        </p:nvSpPr>
        <p:spPr>
          <a:xfrm>
            <a:off x="-84722" y="3964939"/>
            <a:ext cx="3526928" cy="307777"/>
          </a:xfrm>
          <a:prstGeom prst="rect">
            <a:avLst/>
          </a:prstGeom>
          <a:noFill/>
        </p:spPr>
        <p:txBody>
          <a:bodyPr wrap="none" rtlCol="0">
            <a:spAutoFit/>
          </a:bodyPr>
          <a:lstStyle/>
          <a:p>
            <a:r>
              <a:rPr lang="en-US" sz="1400" i="1" dirty="0" err="1" smtClean="0">
                <a:solidFill>
                  <a:srgbClr val="0000CC"/>
                </a:solidFill>
                <a:latin typeface="Lucida Handwriting" panose="03010101010101010101" pitchFamily="66" charset="0"/>
              </a:rPr>
              <a:t>Carnero</a:t>
            </a:r>
            <a:r>
              <a:rPr lang="en-US" sz="1400" i="1" dirty="0" smtClean="0">
                <a:solidFill>
                  <a:srgbClr val="0000CC"/>
                </a:solidFill>
                <a:latin typeface="Lucida Handwriting" panose="03010101010101010101" pitchFamily="66" charset="0"/>
              </a:rPr>
              <a:t> </a:t>
            </a:r>
            <a:r>
              <a:rPr lang="en-US" sz="1400" i="1" dirty="0" err="1" smtClean="0">
                <a:solidFill>
                  <a:srgbClr val="0000CC"/>
                </a:solidFill>
                <a:latin typeface="Lucida Handwriting" panose="03010101010101010101" pitchFamily="66" charset="0"/>
              </a:rPr>
              <a:t>empujando</a:t>
            </a:r>
            <a:r>
              <a:rPr lang="en-US" sz="1400" i="1" dirty="0" smtClean="0">
                <a:solidFill>
                  <a:srgbClr val="0000CC"/>
                </a:solidFill>
                <a:latin typeface="Lucida Handwriting" panose="03010101010101010101" pitchFamily="66" charset="0"/>
              </a:rPr>
              <a:t> </a:t>
            </a:r>
            <a:r>
              <a:rPr lang="en-US" sz="1400" i="1" dirty="0" err="1" smtClean="0">
                <a:solidFill>
                  <a:srgbClr val="0000CC"/>
                </a:solidFill>
                <a:latin typeface="Lucida Handwriting" panose="03010101010101010101" pitchFamily="66" charset="0"/>
              </a:rPr>
              <a:t>desde</a:t>
            </a:r>
            <a:r>
              <a:rPr lang="en-US" sz="1400" i="1" dirty="0" smtClean="0">
                <a:solidFill>
                  <a:srgbClr val="0000CC"/>
                </a:solidFill>
                <a:latin typeface="Lucida Handwriting" panose="03010101010101010101" pitchFamily="66" charset="0"/>
              </a:rPr>
              <a:t> el </a:t>
            </a:r>
            <a:r>
              <a:rPr lang="en-US" sz="1400" i="1" dirty="0" err="1" smtClean="0">
                <a:solidFill>
                  <a:srgbClr val="0000CC"/>
                </a:solidFill>
                <a:latin typeface="Lucida Handwriting" panose="03010101010101010101" pitchFamily="66" charset="0"/>
              </a:rPr>
              <a:t>este</a:t>
            </a:r>
            <a:endParaRPr lang="en-US" sz="1400" i="1" dirty="0">
              <a:solidFill>
                <a:srgbClr val="0000CC"/>
              </a:solidFill>
              <a:latin typeface="Lucida Handwriting" panose="03010101010101010101" pitchFamily="66" charset="0"/>
            </a:endParaRPr>
          </a:p>
        </p:txBody>
      </p:sp>
      <p:sp>
        <p:nvSpPr>
          <p:cNvPr id="21" name="TextBox 20"/>
          <p:cNvSpPr txBox="1"/>
          <p:nvPr/>
        </p:nvSpPr>
        <p:spPr>
          <a:xfrm>
            <a:off x="-84722" y="4268855"/>
            <a:ext cx="3621504" cy="261610"/>
          </a:xfrm>
          <a:prstGeom prst="rect">
            <a:avLst/>
          </a:prstGeom>
          <a:noFill/>
        </p:spPr>
        <p:txBody>
          <a:bodyPr wrap="none" rtlCol="0">
            <a:spAutoFit/>
          </a:bodyPr>
          <a:lstStyle/>
          <a:p>
            <a:r>
              <a:rPr lang="en-US" sz="1100" i="1" dirty="0" smtClean="0">
                <a:solidFill>
                  <a:srgbClr val="0000CC"/>
                </a:solidFill>
                <a:latin typeface="Lucida Handwriting" panose="03010101010101010101" pitchFamily="66" charset="0"/>
              </a:rPr>
              <a:t>Macho </a:t>
            </a:r>
            <a:r>
              <a:rPr lang="en-US" sz="1100" i="1" dirty="0" err="1" smtClean="0">
                <a:solidFill>
                  <a:srgbClr val="0000CC"/>
                </a:solidFill>
                <a:latin typeface="Lucida Handwriting" panose="03010101010101010101" pitchFamily="66" charset="0"/>
              </a:rPr>
              <a:t>cabrío</a:t>
            </a:r>
            <a:r>
              <a:rPr lang="en-US" sz="1100" i="1" dirty="0" smtClean="0">
                <a:solidFill>
                  <a:srgbClr val="0000CC"/>
                </a:solidFill>
                <a:latin typeface="Lucida Handwriting" panose="03010101010101010101" pitchFamily="66" charset="0"/>
              </a:rPr>
              <a:t> del </a:t>
            </a:r>
            <a:r>
              <a:rPr lang="en-US" sz="1100" i="1" dirty="0" err="1" smtClean="0">
                <a:solidFill>
                  <a:srgbClr val="0000CC"/>
                </a:solidFill>
                <a:latin typeface="Lucida Handwriting" panose="03010101010101010101" pitchFamily="66" charset="0"/>
              </a:rPr>
              <a:t>oeste</a:t>
            </a:r>
            <a:r>
              <a:rPr lang="en-US" sz="1100" i="1" dirty="0" smtClean="0">
                <a:solidFill>
                  <a:srgbClr val="0000CC"/>
                </a:solidFill>
                <a:latin typeface="Lucida Handwriting" panose="03010101010101010101" pitchFamily="66" charset="0"/>
              </a:rPr>
              <a:t> </a:t>
            </a:r>
            <a:r>
              <a:rPr lang="en-US" sz="1100" i="1" dirty="0" err="1" smtClean="0">
                <a:solidFill>
                  <a:srgbClr val="0000CC"/>
                </a:solidFill>
                <a:latin typeface="Lucida Handwriting" panose="03010101010101010101" pitchFamily="66" charset="0"/>
              </a:rPr>
              <a:t>destruye</a:t>
            </a:r>
            <a:r>
              <a:rPr lang="en-US" sz="1100" i="1" dirty="0" smtClean="0">
                <a:solidFill>
                  <a:srgbClr val="0000CC"/>
                </a:solidFill>
                <a:latin typeface="Lucida Handwriting" panose="03010101010101010101" pitchFamily="66" charset="0"/>
              </a:rPr>
              <a:t> al </a:t>
            </a:r>
            <a:r>
              <a:rPr lang="en-US" sz="1100" i="1" dirty="0" err="1" smtClean="0">
                <a:solidFill>
                  <a:srgbClr val="0000CC"/>
                </a:solidFill>
                <a:latin typeface="Lucida Handwriting" panose="03010101010101010101" pitchFamily="66" charset="0"/>
              </a:rPr>
              <a:t>carnero</a:t>
            </a:r>
            <a:endParaRPr lang="en-US" sz="1100" i="1" dirty="0">
              <a:solidFill>
                <a:srgbClr val="0000CC"/>
              </a:solidFill>
              <a:latin typeface="Lucida Handwriting" panose="03010101010101010101" pitchFamily="66" charset="0"/>
            </a:endParaRPr>
          </a:p>
        </p:txBody>
      </p:sp>
      <p:sp>
        <p:nvSpPr>
          <p:cNvPr id="22" name="TextBox 21"/>
          <p:cNvSpPr txBox="1"/>
          <p:nvPr/>
        </p:nvSpPr>
        <p:spPr>
          <a:xfrm>
            <a:off x="-871" y="4531905"/>
            <a:ext cx="3342582"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1 </a:t>
            </a:r>
            <a:r>
              <a:rPr lang="en-US" sz="1400" i="1" dirty="0" err="1" smtClean="0">
                <a:solidFill>
                  <a:srgbClr val="0000CC"/>
                </a:solidFill>
                <a:latin typeface="Lucida Handwriting" panose="03010101010101010101" pitchFamily="66" charset="0"/>
              </a:rPr>
              <a:t>cuerno</a:t>
            </a:r>
            <a:r>
              <a:rPr lang="en-US" sz="1400" i="1" dirty="0" smtClean="0">
                <a:solidFill>
                  <a:srgbClr val="0000CC"/>
                </a:solidFill>
                <a:latin typeface="Lucida Handwriting" panose="03010101010101010101" pitchFamily="66" charset="0"/>
              </a:rPr>
              <a:t> roto, 4 lo </a:t>
            </a:r>
            <a:r>
              <a:rPr lang="en-US" sz="1400" i="1" dirty="0" err="1" smtClean="0">
                <a:solidFill>
                  <a:srgbClr val="0000CC"/>
                </a:solidFill>
                <a:latin typeface="Lucida Handwriting" panose="03010101010101010101" pitchFamily="66" charset="0"/>
              </a:rPr>
              <a:t>reemplazan</a:t>
            </a:r>
            <a:endParaRPr lang="en-US" sz="1400" i="1" dirty="0">
              <a:solidFill>
                <a:srgbClr val="0000CC"/>
              </a:solidFill>
              <a:latin typeface="Lucida Handwriting" panose="03010101010101010101" pitchFamily="66" charset="0"/>
            </a:endParaRPr>
          </a:p>
        </p:txBody>
      </p:sp>
      <p:sp>
        <p:nvSpPr>
          <p:cNvPr id="23" name="TextBox 22"/>
          <p:cNvSpPr txBox="1"/>
          <p:nvPr/>
        </p:nvSpPr>
        <p:spPr>
          <a:xfrm>
            <a:off x="219921" y="4834944"/>
            <a:ext cx="3183885" cy="276999"/>
          </a:xfrm>
          <a:prstGeom prst="rect">
            <a:avLst/>
          </a:prstGeom>
          <a:noFill/>
        </p:spPr>
        <p:txBody>
          <a:bodyPr wrap="none" rtlCol="0">
            <a:spAutoFit/>
          </a:bodyPr>
          <a:lstStyle/>
          <a:p>
            <a:r>
              <a:rPr lang="en-US" sz="1200" i="1" dirty="0" err="1" smtClean="0">
                <a:solidFill>
                  <a:srgbClr val="0000CC"/>
                </a:solidFill>
                <a:latin typeface="Lucida Handwriting" panose="03010101010101010101" pitchFamily="66" charset="0"/>
              </a:rPr>
              <a:t>Cuernito</a:t>
            </a:r>
            <a:r>
              <a:rPr lang="en-US" sz="1200" i="1" dirty="0" smtClean="0">
                <a:solidFill>
                  <a:srgbClr val="0000CC"/>
                </a:solidFill>
                <a:latin typeface="Lucida Handwriting" panose="03010101010101010101" pitchFamily="66" charset="0"/>
              </a:rPr>
              <a:t> sale de 1 de </a:t>
            </a:r>
            <a:r>
              <a:rPr lang="en-US" sz="1200" i="1" dirty="0" err="1" smtClean="0">
                <a:solidFill>
                  <a:srgbClr val="0000CC"/>
                </a:solidFill>
                <a:latin typeface="Lucida Handwriting" panose="03010101010101010101" pitchFamily="66" charset="0"/>
              </a:rPr>
              <a:t>los</a:t>
            </a:r>
            <a:r>
              <a:rPr lang="en-US" sz="1200" i="1" dirty="0" smtClean="0">
                <a:solidFill>
                  <a:srgbClr val="0000CC"/>
                </a:solidFill>
                <a:latin typeface="Lucida Handwriting" panose="03010101010101010101" pitchFamily="66" charset="0"/>
              </a:rPr>
              <a:t> 4 </a:t>
            </a:r>
            <a:r>
              <a:rPr lang="en-US" sz="1200" i="1" dirty="0" err="1" smtClean="0">
                <a:solidFill>
                  <a:srgbClr val="0000CC"/>
                </a:solidFill>
                <a:latin typeface="Lucida Handwriting" panose="03010101010101010101" pitchFamily="66" charset="0"/>
              </a:rPr>
              <a:t>cuernos</a:t>
            </a:r>
            <a:endParaRPr lang="en-US" sz="1200" i="1" dirty="0">
              <a:solidFill>
                <a:srgbClr val="0000CC"/>
              </a:solidFill>
              <a:latin typeface="Lucida Handwriting" panose="03010101010101010101" pitchFamily="66" charset="0"/>
            </a:endParaRPr>
          </a:p>
        </p:txBody>
      </p:sp>
      <p:sp>
        <p:nvSpPr>
          <p:cNvPr id="24" name="TextBox 23"/>
          <p:cNvSpPr txBox="1"/>
          <p:nvPr/>
        </p:nvSpPr>
        <p:spPr>
          <a:xfrm>
            <a:off x="222266" y="5103965"/>
            <a:ext cx="3217547" cy="307777"/>
          </a:xfrm>
          <a:prstGeom prst="rect">
            <a:avLst/>
          </a:prstGeom>
          <a:noFill/>
        </p:spPr>
        <p:txBody>
          <a:bodyPr wrap="none" rtlCol="0">
            <a:spAutoFit/>
          </a:bodyPr>
          <a:lstStyle/>
          <a:p>
            <a:r>
              <a:rPr lang="en-US" sz="1400" i="1" dirty="0" err="1" smtClean="0">
                <a:solidFill>
                  <a:srgbClr val="0000CC"/>
                </a:solidFill>
                <a:latin typeface="Lucida Handwriting" panose="03010101010101010101" pitchFamily="66" charset="0"/>
              </a:rPr>
              <a:t>Cuernito</a:t>
            </a:r>
            <a:r>
              <a:rPr lang="en-US" sz="1400" i="1" dirty="0" smtClean="0">
                <a:solidFill>
                  <a:srgbClr val="0000CC"/>
                </a:solidFill>
                <a:latin typeface="Lucida Handwriting" panose="03010101010101010101" pitchFamily="66" charset="0"/>
              </a:rPr>
              <a:t> </a:t>
            </a:r>
            <a:r>
              <a:rPr lang="en-US" sz="1400" i="1" dirty="0" err="1" smtClean="0">
                <a:solidFill>
                  <a:srgbClr val="0000CC"/>
                </a:solidFill>
                <a:latin typeface="Lucida Handwriting" panose="03010101010101010101" pitchFamily="66" charset="0"/>
              </a:rPr>
              <a:t>persigue</a:t>
            </a:r>
            <a:r>
              <a:rPr lang="en-US" sz="1400" i="1" dirty="0" smtClean="0">
                <a:solidFill>
                  <a:srgbClr val="0000CC"/>
                </a:solidFill>
                <a:latin typeface="Lucida Handwriting" panose="03010101010101010101" pitchFamily="66" charset="0"/>
              </a:rPr>
              <a:t> a </a:t>
            </a:r>
            <a:r>
              <a:rPr lang="en-US" sz="1400" i="1" dirty="0" err="1" smtClean="0">
                <a:solidFill>
                  <a:srgbClr val="0000CC"/>
                </a:solidFill>
                <a:latin typeface="Lucida Handwriting" panose="03010101010101010101" pitchFamily="66" charset="0"/>
              </a:rPr>
              <a:t>los</a:t>
            </a:r>
            <a:r>
              <a:rPr lang="en-US" sz="1400" i="1" dirty="0" smtClean="0">
                <a:solidFill>
                  <a:srgbClr val="0000CC"/>
                </a:solidFill>
                <a:latin typeface="Lucida Handwriting" panose="03010101010101010101" pitchFamily="66" charset="0"/>
              </a:rPr>
              <a:t> </a:t>
            </a:r>
            <a:r>
              <a:rPr lang="en-US" sz="1400" i="1" dirty="0" err="1" smtClean="0">
                <a:solidFill>
                  <a:srgbClr val="0000CC"/>
                </a:solidFill>
                <a:latin typeface="Lucida Handwriting" panose="03010101010101010101" pitchFamily="66" charset="0"/>
              </a:rPr>
              <a:t>santos</a:t>
            </a:r>
            <a:endParaRPr lang="en-US" sz="1400" i="1" dirty="0">
              <a:solidFill>
                <a:srgbClr val="0000CC"/>
              </a:solidFill>
              <a:latin typeface="Lucida Handwriting" panose="03010101010101010101" pitchFamily="66" charset="0"/>
            </a:endParaRPr>
          </a:p>
        </p:txBody>
      </p:sp>
      <p:sp>
        <p:nvSpPr>
          <p:cNvPr id="25" name="TextBox 24"/>
          <p:cNvSpPr txBox="1"/>
          <p:nvPr/>
        </p:nvSpPr>
        <p:spPr>
          <a:xfrm>
            <a:off x="418954" y="5387070"/>
            <a:ext cx="2119491" cy="307777"/>
          </a:xfrm>
          <a:prstGeom prst="rect">
            <a:avLst/>
          </a:prstGeom>
          <a:noFill/>
        </p:spPr>
        <p:txBody>
          <a:bodyPr wrap="none" rtlCol="0">
            <a:spAutoFit/>
          </a:bodyPr>
          <a:lstStyle/>
          <a:p>
            <a:r>
              <a:rPr lang="en-US" sz="1400" i="1" dirty="0" err="1" smtClean="0">
                <a:solidFill>
                  <a:srgbClr val="0000CC"/>
                </a:solidFill>
                <a:latin typeface="Lucida Handwriting" panose="03010101010101010101" pitchFamily="66" charset="0"/>
              </a:rPr>
              <a:t>Cuernito</a:t>
            </a:r>
            <a:r>
              <a:rPr lang="en-US" sz="1400" i="1" dirty="0" smtClean="0">
                <a:solidFill>
                  <a:srgbClr val="0000CC"/>
                </a:solidFill>
                <a:latin typeface="Lucida Handwriting" panose="03010101010101010101" pitchFamily="66" charset="0"/>
              </a:rPr>
              <a:t> </a:t>
            </a:r>
            <a:r>
              <a:rPr lang="en-US" sz="1400" i="1" dirty="0" err="1" smtClean="0">
                <a:solidFill>
                  <a:srgbClr val="0000CC"/>
                </a:solidFill>
                <a:latin typeface="Lucida Handwriting" panose="03010101010101010101" pitchFamily="66" charset="0"/>
              </a:rPr>
              <a:t>destruido</a:t>
            </a:r>
            <a:endParaRPr lang="en-US" sz="1400" i="1" dirty="0">
              <a:solidFill>
                <a:srgbClr val="0000CC"/>
              </a:solidFill>
              <a:latin typeface="Lucida Handwriting" panose="03010101010101010101" pitchFamily="66" charset="0"/>
            </a:endParaRPr>
          </a:p>
        </p:txBody>
      </p:sp>
    </p:spTree>
    <p:extLst>
      <p:ext uri="{BB962C8B-B14F-4D97-AF65-F5344CB8AC3E}">
        <p14:creationId xmlns:p14="http://schemas.microsoft.com/office/powerpoint/2010/main" val="285279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20" grpId="0"/>
      <p:bldP spid="21" grpId="0"/>
      <p:bldP spid="22" grpId="0"/>
      <p:bldP spid="23" grpId="0"/>
      <p:bldP spid="24" grpId="0"/>
      <p:bldP spid="25" grpId="0"/>
    </p:bldLst>
  </p:timing>
</p:sld>
</file>

<file path=ppt/slides/slide3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26493" y="34688"/>
            <a:ext cx="8229600" cy="418835"/>
          </a:xfrm>
        </p:spPr>
        <p:txBody>
          <a:bodyPr>
            <a:normAutofit fontScale="90000"/>
          </a:bodyPr>
          <a:lstStyle/>
          <a:p>
            <a:pPr rtl="0"/>
            <a:r>
              <a:rPr lang="en-US" dirty="0" smtClean="0"/>
              <a:t>Salmo 89</a:t>
            </a:r>
            <a:endParaRPr lang="en-US" dirty="0"/>
          </a:p>
        </p:txBody>
      </p:sp>
      <p:sp>
        <p:nvSpPr>
          <p:cNvPr id="3" name="Content Placeholder 2"/>
          <p:cNvSpPr>
            <a:spLocks noGrp="1"/>
          </p:cNvSpPr>
          <p:nvPr>
            <p:ph idx="1"/>
          </p:nvPr>
        </p:nvSpPr>
        <p:spPr>
          <a:xfrm>
            <a:off x="76200" y="453523"/>
            <a:ext cx="4343400" cy="4876800"/>
          </a:xfrm>
        </p:spPr>
        <p:txBody>
          <a:bodyPr vert="horz" lIns="91440" tIns="45720" rIns="91440" bIns="45720" rtlCol="0">
            <a:noAutofit/>
          </a:bodyPr>
          <a:lstStyle/>
          <a:p>
            <a:pPr marL="0" indent="0">
              <a:spcBef>
                <a:spcPts val="0"/>
              </a:spcBef>
              <a:buNone/>
            </a:pPr>
            <a:r>
              <a:rPr lang="en-US" sz="1600" baseline="30000" dirty="0" smtClean="0">
                <a:latin typeface="Arial Narrow" panose="020B0606020202030204" pitchFamily="34" charset="0"/>
              </a:rPr>
              <a:t>35</a:t>
            </a:r>
            <a:r>
              <a:rPr lang="es-ES" sz="1600" dirty="0" smtClean="0">
                <a:latin typeface="Arial Narrow" panose="020B0606020202030204" pitchFamily="34" charset="0"/>
              </a:rPr>
              <a:t>Una </a:t>
            </a:r>
            <a:r>
              <a:rPr lang="es-ES" sz="1600" dirty="0">
                <a:latin typeface="Arial Narrow" panose="020B0606020202030204" pitchFamily="34" charset="0"/>
              </a:rPr>
              <a:t>vez he jurado por Mi santidad; </a:t>
            </a:r>
            <a:r>
              <a:rPr lang="es-ES" sz="1600" dirty="0" smtClean="0">
                <a:latin typeface="Arial Narrow" panose="020B0606020202030204" pitchFamily="34" charset="0"/>
              </a:rPr>
              <a:t/>
            </a:r>
            <a:br>
              <a:rPr lang="es-ES" sz="1600" dirty="0" smtClean="0">
                <a:latin typeface="Arial Narrow" panose="020B0606020202030204" pitchFamily="34" charset="0"/>
              </a:rPr>
            </a:br>
            <a:r>
              <a:rPr lang="es-ES" sz="1600" dirty="0" smtClean="0">
                <a:latin typeface="Arial Narrow" panose="020B0606020202030204" pitchFamily="34" charset="0"/>
              </a:rPr>
              <a:t>No </a:t>
            </a:r>
            <a:r>
              <a:rPr lang="es-ES" sz="1600" dirty="0">
                <a:latin typeface="Arial Narrow" panose="020B0606020202030204" pitchFamily="34" charset="0"/>
              </a:rPr>
              <a:t>mentiré a David.  </a:t>
            </a:r>
            <a:endParaRPr lang="es-ES" sz="1600" dirty="0" smtClean="0">
              <a:latin typeface="Arial Narrow" panose="020B0606020202030204" pitchFamily="34" charset="0"/>
            </a:endParaRPr>
          </a:p>
          <a:p>
            <a:pPr marL="0" indent="0">
              <a:spcBef>
                <a:spcPts val="0"/>
              </a:spcBef>
              <a:buNone/>
            </a:pPr>
            <a:r>
              <a:rPr lang="es-ES" sz="1600" dirty="0" smtClean="0">
                <a:latin typeface="Arial Narrow" panose="020B0606020202030204" pitchFamily="34" charset="0"/>
              </a:rPr>
              <a:t>36  Su </a:t>
            </a:r>
            <a:r>
              <a:rPr lang="es-ES" sz="1600" dirty="0">
                <a:latin typeface="Arial Narrow" panose="020B0606020202030204" pitchFamily="34" charset="0"/>
              </a:rPr>
              <a:t>descendencia será para siempre, </a:t>
            </a:r>
            <a:r>
              <a:rPr lang="es-ES" sz="1600" dirty="0" smtClean="0">
                <a:latin typeface="Arial Narrow" panose="020B0606020202030204" pitchFamily="34" charset="0"/>
              </a:rPr>
              <a:t/>
            </a:r>
            <a:br>
              <a:rPr lang="es-ES" sz="1600" dirty="0" smtClean="0">
                <a:latin typeface="Arial Narrow" panose="020B0606020202030204" pitchFamily="34" charset="0"/>
              </a:rPr>
            </a:br>
            <a:r>
              <a:rPr lang="es-ES" sz="1600" dirty="0" smtClean="0">
                <a:latin typeface="Arial Narrow" panose="020B0606020202030204" pitchFamily="34" charset="0"/>
              </a:rPr>
              <a:t>Y </a:t>
            </a:r>
            <a:r>
              <a:rPr lang="es-ES" sz="1600" dirty="0">
                <a:latin typeface="Arial Narrow" panose="020B0606020202030204" pitchFamily="34" charset="0"/>
              </a:rPr>
              <a:t>su trono como el sol delante de Mí.  </a:t>
            </a:r>
            <a:endParaRPr lang="es-ES" sz="1600" dirty="0" smtClean="0">
              <a:latin typeface="Arial Narrow" panose="020B0606020202030204" pitchFamily="34" charset="0"/>
            </a:endParaRPr>
          </a:p>
          <a:p>
            <a:pPr marL="0" indent="0">
              <a:spcBef>
                <a:spcPts val="0"/>
              </a:spcBef>
              <a:buNone/>
            </a:pPr>
            <a:r>
              <a:rPr lang="es-ES" sz="1600" dirty="0" smtClean="0">
                <a:latin typeface="Arial Narrow" panose="020B0606020202030204" pitchFamily="34" charset="0"/>
              </a:rPr>
              <a:t>37  Será </a:t>
            </a:r>
            <a:r>
              <a:rPr lang="es-ES" sz="1600" dirty="0">
                <a:latin typeface="Arial Narrow" panose="020B0606020202030204" pitchFamily="34" charset="0"/>
              </a:rPr>
              <a:t>establecido para siempre como la luna, </a:t>
            </a:r>
            <a:r>
              <a:rPr lang="es-ES" sz="1600" dirty="0" smtClean="0">
                <a:latin typeface="Arial Narrow" panose="020B0606020202030204" pitchFamily="34" charset="0"/>
              </a:rPr>
              <a:t/>
            </a:r>
            <a:br>
              <a:rPr lang="es-ES" sz="1600" dirty="0" smtClean="0">
                <a:latin typeface="Arial Narrow" panose="020B0606020202030204" pitchFamily="34" charset="0"/>
              </a:rPr>
            </a:br>
            <a:r>
              <a:rPr lang="es-ES" sz="1600" dirty="0" smtClean="0">
                <a:latin typeface="Arial Narrow" panose="020B0606020202030204" pitchFamily="34" charset="0"/>
              </a:rPr>
              <a:t>Fiel </a:t>
            </a:r>
            <a:r>
              <a:rPr lang="es-ES" sz="1600" dirty="0">
                <a:latin typeface="Arial Narrow" panose="020B0606020202030204" pitchFamily="34" charset="0"/>
              </a:rPr>
              <a:t>testigo en el cielo». (</a:t>
            </a:r>
            <a:r>
              <a:rPr lang="es-ES" sz="1600" dirty="0" err="1">
                <a:latin typeface="Arial Narrow" panose="020B0606020202030204" pitchFamily="34" charset="0"/>
              </a:rPr>
              <a:t>Selah</a:t>
            </a:r>
            <a:r>
              <a:rPr lang="es-ES" sz="1600" dirty="0">
                <a:latin typeface="Arial Narrow" panose="020B0606020202030204" pitchFamily="34" charset="0"/>
              </a:rPr>
              <a:t>)  </a:t>
            </a:r>
            <a:endParaRPr lang="es-ES" sz="1600" dirty="0" smtClean="0">
              <a:latin typeface="Arial Narrow" panose="020B0606020202030204" pitchFamily="34" charset="0"/>
            </a:endParaRPr>
          </a:p>
          <a:p>
            <a:pPr marL="0" indent="0">
              <a:spcBef>
                <a:spcPts val="0"/>
              </a:spcBef>
              <a:buNone/>
            </a:pPr>
            <a:endParaRPr lang="es-ES" sz="1600" dirty="0" smtClean="0">
              <a:latin typeface="Arial Narrow" panose="020B0606020202030204" pitchFamily="34" charset="0"/>
            </a:endParaRPr>
          </a:p>
          <a:p>
            <a:pPr marL="0" indent="0">
              <a:spcBef>
                <a:spcPts val="0"/>
              </a:spcBef>
              <a:buNone/>
            </a:pPr>
            <a:r>
              <a:rPr lang="es-ES" sz="1600" dirty="0" smtClean="0">
                <a:latin typeface="Arial Narrow" panose="020B0606020202030204" pitchFamily="34" charset="0"/>
              </a:rPr>
              <a:t>38  Pero </a:t>
            </a:r>
            <a:r>
              <a:rPr lang="es-ES" sz="1600" dirty="0">
                <a:latin typeface="Arial Narrow" panose="020B0606020202030204" pitchFamily="34" charset="0"/>
              </a:rPr>
              <a:t>Tú lo has rechazado y desechado, </a:t>
            </a:r>
            <a:r>
              <a:rPr lang="es-ES" sz="1600" dirty="0" smtClean="0">
                <a:latin typeface="Arial Narrow" panose="020B0606020202030204" pitchFamily="34" charset="0"/>
              </a:rPr>
              <a:t/>
            </a:r>
            <a:br>
              <a:rPr lang="es-ES" sz="1600" dirty="0" smtClean="0">
                <a:latin typeface="Arial Narrow" panose="020B0606020202030204" pitchFamily="34" charset="0"/>
              </a:rPr>
            </a:br>
            <a:r>
              <a:rPr lang="es-ES" sz="1600" dirty="0" smtClean="0">
                <a:latin typeface="Arial Narrow" panose="020B0606020202030204" pitchFamily="34" charset="0"/>
              </a:rPr>
              <a:t>Contra </a:t>
            </a:r>
            <a:r>
              <a:rPr lang="es-ES" sz="1600" dirty="0">
                <a:latin typeface="Arial Narrow" panose="020B0606020202030204" pitchFamily="34" charset="0"/>
              </a:rPr>
              <a:t>Tu ungido te has enfurecido.  </a:t>
            </a:r>
          </a:p>
          <a:p>
            <a:pPr marL="0" indent="0">
              <a:spcBef>
                <a:spcPts val="0"/>
              </a:spcBef>
              <a:buNone/>
            </a:pPr>
            <a:r>
              <a:rPr lang="es-ES" sz="1600" dirty="0" smtClean="0">
                <a:latin typeface="Arial Narrow" panose="020B0606020202030204" pitchFamily="34" charset="0"/>
              </a:rPr>
              <a:t>39  Has </a:t>
            </a:r>
            <a:r>
              <a:rPr lang="es-ES" sz="1600" dirty="0">
                <a:latin typeface="Arial Narrow" panose="020B0606020202030204" pitchFamily="34" charset="0"/>
              </a:rPr>
              <a:t>despreciado el pacto de Tu siervo; </a:t>
            </a:r>
            <a:r>
              <a:rPr lang="es-ES" sz="1600" dirty="0" smtClean="0">
                <a:latin typeface="Arial Narrow" panose="020B0606020202030204" pitchFamily="34" charset="0"/>
              </a:rPr>
              <a:t/>
            </a:r>
            <a:br>
              <a:rPr lang="es-ES" sz="1600" dirty="0" smtClean="0">
                <a:latin typeface="Arial Narrow" panose="020B0606020202030204" pitchFamily="34" charset="0"/>
              </a:rPr>
            </a:br>
            <a:r>
              <a:rPr lang="es-ES" sz="1600" dirty="0" smtClean="0">
                <a:latin typeface="Arial Narrow" panose="020B0606020202030204" pitchFamily="34" charset="0"/>
              </a:rPr>
              <a:t>Has </a:t>
            </a:r>
            <a:r>
              <a:rPr lang="es-ES" sz="1600" dirty="0">
                <a:latin typeface="Arial Narrow" panose="020B0606020202030204" pitchFamily="34" charset="0"/>
              </a:rPr>
              <a:t>profanado su corona echándola por tierra.  </a:t>
            </a:r>
            <a:endParaRPr lang="es-ES" sz="1600" dirty="0" smtClean="0">
              <a:latin typeface="Arial Narrow" panose="020B0606020202030204" pitchFamily="34" charset="0"/>
            </a:endParaRPr>
          </a:p>
          <a:p>
            <a:pPr marL="0" indent="0">
              <a:spcBef>
                <a:spcPts val="0"/>
              </a:spcBef>
              <a:buNone/>
            </a:pPr>
            <a:r>
              <a:rPr lang="es-ES" sz="1600" dirty="0" smtClean="0">
                <a:latin typeface="Arial Narrow" panose="020B0606020202030204" pitchFamily="34" charset="0"/>
              </a:rPr>
              <a:t>40  </a:t>
            </a:r>
            <a:r>
              <a:rPr lang="es-ES" sz="1600" dirty="0">
                <a:latin typeface="Arial Narrow" panose="020B0606020202030204" pitchFamily="34" charset="0"/>
              </a:rPr>
              <a:t>Has derribado todos sus muros; </a:t>
            </a:r>
            <a:r>
              <a:rPr lang="es-ES" sz="1600" dirty="0" smtClean="0">
                <a:latin typeface="Arial Narrow" panose="020B0606020202030204" pitchFamily="34" charset="0"/>
              </a:rPr>
              <a:t/>
            </a:r>
            <a:br>
              <a:rPr lang="es-ES" sz="1600" dirty="0" smtClean="0">
                <a:latin typeface="Arial Narrow" panose="020B0606020202030204" pitchFamily="34" charset="0"/>
              </a:rPr>
            </a:br>
            <a:r>
              <a:rPr lang="es-ES" sz="1600" dirty="0" smtClean="0">
                <a:latin typeface="Arial Narrow" panose="020B0606020202030204" pitchFamily="34" charset="0"/>
              </a:rPr>
              <a:t>Has </a:t>
            </a:r>
            <a:r>
              <a:rPr lang="es-ES" sz="1600" dirty="0">
                <a:latin typeface="Arial Narrow" panose="020B0606020202030204" pitchFamily="34" charset="0"/>
              </a:rPr>
              <a:t>convertido en ruinas sus fortalezas.  </a:t>
            </a:r>
            <a:endParaRPr lang="es-ES" sz="1600" dirty="0" smtClean="0">
              <a:latin typeface="Arial Narrow" panose="020B0606020202030204" pitchFamily="34" charset="0"/>
            </a:endParaRPr>
          </a:p>
          <a:p>
            <a:pPr marL="0" indent="0">
              <a:spcBef>
                <a:spcPts val="0"/>
              </a:spcBef>
              <a:buNone/>
            </a:pPr>
            <a:r>
              <a:rPr lang="es-ES" sz="1600" dirty="0" smtClean="0">
                <a:latin typeface="Arial Narrow" panose="020B0606020202030204" pitchFamily="34" charset="0"/>
              </a:rPr>
              <a:t>41  </a:t>
            </a:r>
            <a:r>
              <a:rPr lang="es-ES" sz="1600" dirty="0">
                <a:latin typeface="Arial Narrow" panose="020B0606020202030204" pitchFamily="34" charset="0"/>
              </a:rPr>
              <a:t>Todos los que pasan por el camino lo saquean; </a:t>
            </a:r>
            <a:r>
              <a:rPr lang="es-ES" sz="1600" dirty="0" smtClean="0">
                <a:latin typeface="Arial Narrow" panose="020B0606020202030204" pitchFamily="34" charset="0"/>
              </a:rPr>
              <a:t/>
            </a:r>
            <a:br>
              <a:rPr lang="es-ES" sz="1600" dirty="0" smtClean="0">
                <a:latin typeface="Arial Narrow" panose="020B0606020202030204" pitchFamily="34" charset="0"/>
              </a:rPr>
            </a:br>
            <a:r>
              <a:rPr lang="es-ES" sz="1600" dirty="0" smtClean="0">
                <a:latin typeface="Arial Narrow" panose="020B0606020202030204" pitchFamily="34" charset="0"/>
              </a:rPr>
              <a:t>Ha </a:t>
            </a:r>
            <a:r>
              <a:rPr lang="es-ES" sz="1600" dirty="0">
                <a:latin typeface="Arial Narrow" panose="020B0606020202030204" pitchFamily="34" charset="0"/>
              </a:rPr>
              <a:t>venido a ser una afrenta para sus vecinos.  </a:t>
            </a:r>
            <a:endParaRPr lang="es-ES" sz="1600" dirty="0" smtClean="0">
              <a:latin typeface="Arial Narrow" panose="020B0606020202030204" pitchFamily="34" charset="0"/>
            </a:endParaRPr>
          </a:p>
          <a:p>
            <a:pPr marL="0" indent="0">
              <a:spcBef>
                <a:spcPts val="0"/>
              </a:spcBef>
              <a:buNone/>
            </a:pPr>
            <a:r>
              <a:rPr lang="es-ES" sz="1600" dirty="0" smtClean="0">
                <a:latin typeface="Arial Narrow" panose="020B0606020202030204" pitchFamily="34" charset="0"/>
              </a:rPr>
              <a:t>42  </a:t>
            </a:r>
            <a:r>
              <a:rPr lang="es-ES" sz="1600" dirty="0">
                <a:latin typeface="Arial Narrow" panose="020B0606020202030204" pitchFamily="34" charset="0"/>
              </a:rPr>
              <a:t>Tú has exaltado la diestra de sus adversarios; </a:t>
            </a:r>
            <a:r>
              <a:rPr lang="es-ES" sz="1600" dirty="0" smtClean="0">
                <a:latin typeface="Arial Narrow" panose="020B0606020202030204" pitchFamily="34" charset="0"/>
              </a:rPr>
              <a:t/>
            </a:r>
            <a:br>
              <a:rPr lang="es-ES" sz="1600" dirty="0" smtClean="0">
                <a:latin typeface="Arial Narrow" panose="020B0606020202030204" pitchFamily="34" charset="0"/>
              </a:rPr>
            </a:br>
            <a:r>
              <a:rPr lang="es-ES" sz="1600" dirty="0" smtClean="0">
                <a:latin typeface="Arial Narrow" panose="020B0606020202030204" pitchFamily="34" charset="0"/>
              </a:rPr>
              <a:t>Has </a:t>
            </a:r>
            <a:r>
              <a:rPr lang="es-ES" sz="1600" dirty="0">
                <a:latin typeface="Arial Narrow" panose="020B0606020202030204" pitchFamily="34" charset="0"/>
              </a:rPr>
              <a:t>hecho que se regocijen todos sus enemigos.  </a:t>
            </a:r>
            <a:endParaRPr lang="es-ES" sz="1600" dirty="0" smtClean="0">
              <a:latin typeface="Arial Narrow" panose="020B0606020202030204" pitchFamily="34" charset="0"/>
            </a:endParaRPr>
          </a:p>
          <a:p>
            <a:pPr marL="0" indent="0">
              <a:spcBef>
                <a:spcPts val="0"/>
              </a:spcBef>
              <a:buNone/>
            </a:pPr>
            <a:r>
              <a:rPr lang="es-ES" sz="1600" dirty="0" smtClean="0">
                <a:latin typeface="Arial Narrow" panose="020B0606020202030204" pitchFamily="34" charset="0"/>
              </a:rPr>
              <a:t>43  </a:t>
            </a:r>
            <a:r>
              <a:rPr lang="es-ES" sz="1600" dirty="0">
                <a:latin typeface="Arial Narrow" panose="020B0606020202030204" pitchFamily="34" charset="0"/>
              </a:rPr>
              <a:t>Has retirado también el filo de su espada, </a:t>
            </a:r>
            <a:r>
              <a:rPr lang="es-ES" sz="1600" dirty="0" smtClean="0">
                <a:latin typeface="Arial Narrow" panose="020B0606020202030204" pitchFamily="34" charset="0"/>
              </a:rPr>
              <a:t/>
            </a:r>
            <a:br>
              <a:rPr lang="es-ES" sz="1600" dirty="0" smtClean="0">
                <a:latin typeface="Arial Narrow" panose="020B0606020202030204" pitchFamily="34" charset="0"/>
              </a:rPr>
            </a:br>
            <a:r>
              <a:rPr lang="es-ES" sz="1600" dirty="0" smtClean="0">
                <a:latin typeface="Arial Narrow" panose="020B0606020202030204" pitchFamily="34" charset="0"/>
              </a:rPr>
              <a:t>Y </a:t>
            </a:r>
            <a:r>
              <a:rPr lang="es-ES" sz="1600" dirty="0">
                <a:latin typeface="Arial Narrow" panose="020B0606020202030204" pitchFamily="34" charset="0"/>
              </a:rPr>
              <a:t>no le has hecho estar firme en la </a:t>
            </a:r>
            <a:r>
              <a:rPr lang="es-ES" sz="1600" dirty="0" smtClean="0">
                <a:latin typeface="Arial Narrow" panose="020B0606020202030204" pitchFamily="34" charset="0"/>
              </a:rPr>
              <a:t>batalla.</a:t>
            </a:r>
            <a:endParaRPr lang="en-US" sz="1600" dirty="0">
              <a:latin typeface="Arial Narrow" panose="020B0606020202030204" pitchFamily="34" charset="0"/>
            </a:endParaRPr>
          </a:p>
        </p:txBody>
      </p:sp>
      <p:sp>
        <p:nvSpPr>
          <p:cNvPr id="4" name="Content Placeholder 2"/>
          <p:cNvSpPr txBox="1">
            <a:spLocks/>
          </p:cNvSpPr>
          <p:nvPr/>
        </p:nvSpPr>
        <p:spPr>
          <a:xfrm>
            <a:off x="4419600" y="571500"/>
            <a:ext cx="4724400" cy="51435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s-ES" sz="1600" dirty="0" smtClean="0">
                <a:latin typeface="Arial Narrow" panose="020B0606020202030204" pitchFamily="34" charset="0"/>
              </a:rPr>
              <a:t>44  Has </a:t>
            </a:r>
            <a:r>
              <a:rPr lang="es-ES" sz="1600" dirty="0">
                <a:latin typeface="Arial Narrow" panose="020B0606020202030204" pitchFamily="34" charset="0"/>
              </a:rPr>
              <a:t>hecho cesar su esplendor, </a:t>
            </a:r>
            <a:r>
              <a:rPr lang="es-ES" sz="1600" dirty="0" smtClean="0">
                <a:latin typeface="Arial Narrow" panose="020B0606020202030204" pitchFamily="34" charset="0"/>
              </a:rPr>
              <a:t/>
            </a:r>
            <a:br>
              <a:rPr lang="es-ES" sz="1600" dirty="0" smtClean="0">
                <a:latin typeface="Arial Narrow" panose="020B0606020202030204" pitchFamily="34" charset="0"/>
              </a:rPr>
            </a:br>
            <a:r>
              <a:rPr lang="es-ES" sz="1600" dirty="0" smtClean="0">
                <a:latin typeface="Arial Narrow" panose="020B0606020202030204" pitchFamily="34" charset="0"/>
              </a:rPr>
              <a:t>Y </a:t>
            </a:r>
            <a:r>
              <a:rPr lang="es-ES" sz="1600" dirty="0">
                <a:latin typeface="Arial Narrow" panose="020B0606020202030204" pitchFamily="34" charset="0"/>
              </a:rPr>
              <a:t>has echado por tierra su trono.  </a:t>
            </a:r>
            <a:r>
              <a:rPr lang="es-ES" sz="1600" dirty="0" smtClean="0">
                <a:latin typeface="Arial Narrow" panose="020B0606020202030204" pitchFamily="34" charset="0"/>
              </a:rPr>
              <a:t/>
            </a:r>
            <a:br>
              <a:rPr lang="es-ES" sz="1600" dirty="0" smtClean="0">
                <a:latin typeface="Arial Narrow" panose="020B0606020202030204" pitchFamily="34" charset="0"/>
              </a:rPr>
            </a:br>
            <a:r>
              <a:rPr lang="es-ES" sz="1600" dirty="0" smtClean="0">
                <a:latin typeface="Arial Narrow" panose="020B0606020202030204" pitchFamily="34" charset="0"/>
              </a:rPr>
              <a:t>45  </a:t>
            </a:r>
            <a:r>
              <a:rPr lang="es-ES" sz="1600" dirty="0">
                <a:latin typeface="Arial Narrow" panose="020B0606020202030204" pitchFamily="34" charset="0"/>
              </a:rPr>
              <a:t>Has acortado los días de su juventud; </a:t>
            </a:r>
            <a:r>
              <a:rPr lang="es-ES" sz="1600" dirty="0" smtClean="0">
                <a:latin typeface="Arial Narrow" panose="020B0606020202030204" pitchFamily="34" charset="0"/>
              </a:rPr>
              <a:t/>
            </a:r>
            <a:br>
              <a:rPr lang="es-ES" sz="1600" dirty="0" smtClean="0">
                <a:latin typeface="Arial Narrow" panose="020B0606020202030204" pitchFamily="34" charset="0"/>
              </a:rPr>
            </a:br>
            <a:r>
              <a:rPr lang="es-ES" sz="1600" dirty="0" smtClean="0">
                <a:latin typeface="Arial Narrow" panose="020B0606020202030204" pitchFamily="34" charset="0"/>
              </a:rPr>
              <a:t>Lo </a:t>
            </a:r>
            <a:r>
              <a:rPr lang="es-ES" sz="1600" dirty="0">
                <a:latin typeface="Arial Narrow" panose="020B0606020202030204" pitchFamily="34" charset="0"/>
              </a:rPr>
              <a:t>has cubierto de ignominia. (</a:t>
            </a:r>
            <a:r>
              <a:rPr lang="es-ES" sz="1600" dirty="0" err="1">
                <a:latin typeface="Arial Narrow" panose="020B0606020202030204" pitchFamily="34" charset="0"/>
              </a:rPr>
              <a:t>Selah</a:t>
            </a:r>
            <a:r>
              <a:rPr lang="es-ES" sz="1600" dirty="0">
                <a:latin typeface="Arial Narrow" panose="020B0606020202030204" pitchFamily="34" charset="0"/>
              </a:rPr>
              <a:t>)  </a:t>
            </a:r>
            <a:r>
              <a:rPr lang="es-ES" sz="1600" dirty="0" smtClean="0">
                <a:latin typeface="Arial Narrow" panose="020B0606020202030204" pitchFamily="34" charset="0"/>
              </a:rPr>
              <a:t/>
            </a:r>
            <a:br>
              <a:rPr lang="es-ES" sz="1600" dirty="0" smtClean="0">
                <a:latin typeface="Arial Narrow" panose="020B0606020202030204" pitchFamily="34" charset="0"/>
              </a:rPr>
            </a:br>
            <a:endParaRPr lang="es-ES" sz="1600" dirty="0" smtClean="0">
              <a:latin typeface="Arial Narrow" panose="020B0606020202030204" pitchFamily="34" charset="0"/>
            </a:endParaRPr>
          </a:p>
          <a:p>
            <a:pPr marL="0" indent="0">
              <a:buNone/>
            </a:pPr>
            <a:r>
              <a:rPr lang="es-ES" sz="1600" dirty="0" smtClean="0">
                <a:latin typeface="Arial Narrow" panose="020B0606020202030204" pitchFamily="34" charset="0"/>
              </a:rPr>
              <a:t>46  </a:t>
            </a:r>
            <a:r>
              <a:rPr lang="es-ES" sz="1600" dirty="0">
                <a:latin typeface="Arial Narrow" panose="020B0606020202030204" pitchFamily="34" charset="0"/>
              </a:rPr>
              <a:t>¿Hasta cuándo, SEÑOR? </a:t>
            </a:r>
            <a:r>
              <a:rPr lang="es-ES" sz="1600" dirty="0" smtClean="0">
                <a:latin typeface="Arial Narrow" panose="020B0606020202030204" pitchFamily="34" charset="0"/>
              </a:rPr>
              <a:t>¿</a:t>
            </a:r>
            <a:r>
              <a:rPr lang="es-ES" sz="1600" dirty="0">
                <a:latin typeface="Arial Narrow" panose="020B0606020202030204" pitchFamily="34" charset="0"/>
              </a:rPr>
              <a:t>Te esconderás para siempre? ¿Arderá como el fuego Tu furor?  </a:t>
            </a:r>
            <a:r>
              <a:rPr lang="es-ES" sz="1600" dirty="0" smtClean="0">
                <a:latin typeface="Arial Narrow" panose="020B0606020202030204" pitchFamily="34" charset="0"/>
              </a:rPr>
              <a:t/>
            </a:r>
            <a:br>
              <a:rPr lang="es-ES" sz="1600" dirty="0" smtClean="0">
                <a:latin typeface="Arial Narrow" panose="020B0606020202030204" pitchFamily="34" charset="0"/>
              </a:rPr>
            </a:br>
            <a:r>
              <a:rPr lang="es-ES" sz="1600" dirty="0" smtClean="0">
                <a:latin typeface="Arial Narrow" panose="020B0606020202030204" pitchFamily="34" charset="0"/>
              </a:rPr>
              <a:t>47  </a:t>
            </a:r>
            <a:r>
              <a:rPr lang="es-ES" sz="1600" dirty="0">
                <a:latin typeface="Arial Narrow" panose="020B0606020202030204" pitchFamily="34" charset="0"/>
              </a:rPr>
              <a:t>Recuerda cuán breve es mi vida; </a:t>
            </a:r>
            <a:r>
              <a:rPr lang="es-ES" sz="1600" dirty="0" smtClean="0">
                <a:latin typeface="Arial Narrow" panose="020B0606020202030204" pitchFamily="34" charset="0"/>
              </a:rPr>
              <a:t/>
            </a:r>
            <a:br>
              <a:rPr lang="es-ES" sz="1600" dirty="0" smtClean="0">
                <a:latin typeface="Arial Narrow" panose="020B0606020202030204" pitchFamily="34" charset="0"/>
              </a:rPr>
            </a:br>
            <a:r>
              <a:rPr lang="es-ES" sz="1600" dirty="0" smtClean="0">
                <a:latin typeface="Arial Narrow" panose="020B0606020202030204" pitchFamily="34" charset="0"/>
              </a:rPr>
              <a:t>¡</a:t>
            </a:r>
            <a:r>
              <a:rPr lang="es-ES" sz="1600" dirty="0">
                <a:latin typeface="Arial Narrow" panose="020B0606020202030204" pitchFamily="34" charset="0"/>
              </a:rPr>
              <a:t>Con qué propósito vano has creado a todos los hijos de los hombres!  </a:t>
            </a:r>
            <a:r>
              <a:rPr lang="es-ES" sz="1600" dirty="0" smtClean="0">
                <a:latin typeface="Arial Narrow" panose="020B0606020202030204" pitchFamily="34" charset="0"/>
              </a:rPr>
              <a:t/>
            </a:r>
            <a:br>
              <a:rPr lang="es-ES" sz="1600" dirty="0" smtClean="0">
                <a:latin typeface="Arial Narrow" panose="020B0606020202030204" pitchFamily="34" charset="0"/>
              </a:rPr>
            </a:br>
            <a:r>
              <a:rPr lang="es-ES" sz="1600" dirty="0" smtClean="0">
                <a:latin typeface="Arial Narrow" panose="020B0606020202030204" pitchFamily="34" charset="0"/>
              </a:rPr>
              <a:t>48  </a:t>
            </a:r>
            <a:r>
              <a:rPr lang="es-ES" sz="1600" dirty="0">
                <a:latin typeface="Arial Narrow" panose="020B0606020202030204" pitchFamily="34" charset="0"/>
              </a:rPr>
              <a:t>¿Qué hombre podrá vivir y no ver la muerte? </a:t>
            </a:r>
            <a:r>
              <a:rPr lang="es-ES" sz="1600" dirty="0" smtClean="0">
                <a:latin typeface="Arial Narrow" panose="020B0606020202030204" pitchFamily="34" charset="0"/>
              </a:rPr>
              <a:t/>
            </a:r>
            <a:br>
              <a:rPr lang="es-ES" sz="1600" dirty="0" smtClean="0">
                <a:latin typeface="Arial Narrow" panose="020B0606020202030204" pitchFamily="34" charset="0"/>
              </a:rPr>
            </a:br>
            <a:r>
              <a:rPr lang="es-ES" sz="1600" dirty="0" smtClean="0">
                <a:latin typeface="Arial Narrow" panose="020B0606020202030204" pitchFamily="34" charset="0"/>
              </a:rPr>
              <a:t>¿</a:t>
            </a:r>
            <a:r>
              <a:rPr lang="es-ES" sz="1600" dirty="0">
                <a:latin typeface="Arial Narrow" panose="020B0606020202030204" pitchFamily="34" charset="0"/>
              </a:rPr>
              <a:t>Podrá librar su alma del poder del </a:t>
            </a:r>
            <a:r>
              <a:rPr lang="es-ES" sz="1600" dirty="0" err="1">
                <a:latin typeface="Arial Narrow" panose="020B0606020202030204" pitchFamily="34" charset="0"/>
              </a:rPr>
              <a:t>Seol</a:t>
            </a:r>
            <a:r>
              <a:rPr lang="es-ES" sz="1600" dirty="0">
                <a:latin typeface="Arial Narrow" panose="020B0606020202030204" pitchFamily="34" charset="0"/>
              </a:rPr>
              <a:t>? (</a:t>
            </a:r>
            <a:r>
              <a:rPr lang="es-ES" sz="1600" dirty="0" err="1">
                <a:latin typeface="Arial Narrow" panose="020B0606020202030204" pitchFamily="34" charset="0"/>
              </a:rPr>
              <a:t>Selah</a:t>
            </a:r>
            <a:r>
              <a:rPr lang="es-ES" sz="1600" dirty="0">
                <a:latin typeface="Arial Narrow" panose="020B0606020202030204" pitchFamily="34" charset="0"/>
              </a:rPr>
              <a:t>)  </a:t>
            </a:r>
            <a:r>
              <a:rPr lang="es-ES" sz="1600" dirty="0" smtClean="0">
                <a:latin typeface="Arial Narrow" panose="020B0606020202030204" pitchFamily="34" charset="0"/>
              </a:rPr>
              <a:t/>
            </a:r>
            <a:br>
              <a:rPr lang="es-ES" sz="1600" dirty="0" smtClean="0">
                <a:latin typeface="Arial Narrow" panose="020B0606020202030204" pitchFamily="34" charset="0"/>
              </a:rPr>
            </a:br>
            <a:r>
              <a:rPr lang="es-ES" sz="1600" dirty="0" smtClean="0">
                <a:latin typeface="Arial Narrow" panose="020B0606020202030204" pitchFamily="34" charset="0"/>
              </a:rPr>
              <a:t>49  </a:t>
            </a:r>
            <a:r>
              <a:rPr lang="es-ES" sz="1600" dirty="0">
                <a:latin typeface="Arial Narrow" panose="020B0606020202030204" pitchFamily="34" charset="0"/>
              </a:rPr>
              <a:t>¿Dónde están, Señor, Tus misericordias de antes, </a:t>
            </a:r>
            <a:r>
              <a:rPr lang="es-ES" sz="1600" dirty="0" smtClean="0">
                <a:latin typeface="Arial Narrow" panose="020B0606020202030204" pitchFamily="34" charset="0"/>
              </a:rPr>
              <a:t/>
            </a:r>
            <a:br>
              <a:rPr lang="es-ES" sz="1600" dirty="0" smtClean="0">
                <a:latin typeface="Arial Narrow" panose="020B0606020202030204" pitchFamily="34" charset="0"/>
              </a:rPr>
            </a:br>
            <a:r>
              <a:rPr lang="es-ES" sz="1600" dirty="0" smtClean="0">
                <a:latin typeface="Arial Narrow" panose="020B0606020202030204" pitchFamily="34" charset="0"/>
              </a:rPr>
              <a:t>Que </a:t>
            </a:r>
            <a:r>
              <a:rPr lang="es-ES" sz="1600" dirty="0">
                <a:latin typeface="Arial Narrow" panose="020B0606020202030204" pitchFamily="34" charset="0"/>
              </a:rPr>
              <a:t>en Tu fidelidad juraste a David?  </a:t>
            </a:r>
            <a:r>
              <a:rPr lang="es-ES" sz="1600" dirty="0" smtClean="0">
                <a:latin typeface="Arial Narrow" panose="020B0606020202030204" pitchFamily="34" charset="0"/>
              </a:rPr>
              <a:t/>
            </a:r>
            <a:br>
              <a:rPr lang="es-ES" sz="1600" dirty="0" smtClean="0">
                <a:latin typeface="Arial Narrow" panose="020B0606020202030204" pitchFamily="34" charset="0"/>
              </a:rPr>
            </a:br>
            <a:r>
              <a:rPr lang="es-ES" sz="1600" dirty="0" smtClean="0">
                <a:latin typeface="Arial Narrow" panose="020B0606020202030204" pitchFamily="34" charset="0"/>
              </a:rPr>
              <a:t>50  </a:t>
            </a:r>
            <a:r>
              <a:rPr lang="es-ES" sz="1600" dirty="0">
                <a:latin typeface="Arial Narrow" panose="020B0606020202030204" pitchFamily="34" charset="0"/>
              </a:rPr>
              <a:t>Recuerda, Señor, el oprobio de Tus siervos; </a:t>
            </a:r>
            <a:r>
              <a:rPr lang="es-ES" sz="1600" dirty="0" smtClean="0">
                <a:latin typeface="Arial Narrow" panose="020B0606020202030204" pitchFamily="34" charset="0"/>
              </a:rPr>
              <a:t/>
            </a:r>
            <a:br>
              <a:rPr lang="es-ES" sz="1600" dirty="0" smtClean="0">
                <a:latin typeface="Arial Narrow" panose="020B0606020202030204" pitchFamily="34" charset="0"/>
              </a:rPr>
            </a:br>
            <a:r>
              <a:rPr lang="es-ES" sz="1600" dirty="0" smtClean="0">
                <a:latin typeface="Arial Narrow" panose="020B0606020202030204" pitchFamily="34" charset="0"/>
              </a:rPr>
              <a:t>Cómo </a:t>
            </a:r>
            <a:r>
              <a:rPr lang="es-ES" sz="1600" dirty="0">
                <a:latin typeface="Arial Narrow" panose="020B0606020202030204" pitchFamily="34" charset="0"/>
              </a:rPr>
              <a:t>llevo dentro de mí el oprobio de muchos pueblos,  </a:t>
            </a:r>
            <a:r>
              <a:rPr lang="es-ES" sz="1600" dirty="0" smtClean="0">
                <a:latin typeface="Arial Narrow" panose="020B0606020202030204" pitchFamily="34" charset="0"/>
              </a:rPr>
              <a:t/>
            </a:r>
            <a:br>
              <a:rPr lang="es-ES" sz="1600" dirty="0" smtClean="0">
                <a:latin typeface="Arial Narrow" panose="020B0606020202030204" pitchFamily="34" charset="0"/>
              </a:rPr>
            </a:br>
            <a:r>
              <a:rPr lang="es-ES" sz="1600" dirty="0" smtClean="0">
                <a:latin typeface="Arial Narrow" panose="020B0606020202030204" pitchFamily="34" charset="0"/>
              </a:rPr>
              <a:t>51  </a:t>
            </a:r>
            <a:r>
              <a:rPr lang="es-ES" sz="1600" dirty="0">
                <a:latin typeface="Arial Narrow" panose="020B0606020202030204" pitchFamily="34" charset="0"/>
              </a:rPr>
              <a:t>Con el cual Tus enemigos, oh SEÑOR, han injuriado, </a:t>
            </a:r>
            <a:r>
              <a:rPr lang="es-ES" sz="1600" dirty="0" smtClean="0">
                <a:latin typeface="Arial Narrow" panose="020B0606020202030204" pitchFamily="34" charset="0"/>
              </a:rPr>
              <a:t/>
            </a:r>
            <a:br>
              <a:rPr lang="es-ES" sz="1600" dirty="0" smtClean="0">
                <a:latin typeface="Arial Narrow" panose="020B0606020202030204" pitchFamily="34" charset="0"/>
              </a:rPr>
            </a:br>
            <a:r>
              <a:rPr lang="es-ES" sz="1600" dirty="0" smtClean="0">
                <a:latin typeface="Arial Narrow" panose="020B0606020202030204" pitchFamily="34" charset="0"/>
              </a:rPr>
              <a:t>Con </a:t>
            </a:r>
            <a:r>
              <a:rPr lang="es-ES" sz="1600" dirty="0">
                <a:latin typeface="Arial Narrow" panose="020B0606020202030204" pitchFamily="34" charset="0"/>
              </a:rPr>
              <a:t>el cual han injuriado los pasos de Tu ungido.</a:t>
            </a:r>
            <a:endParaRPr lang="en-US" sz="1600" dirty="0">
              <a:latin typeface="Arial Narrow" panose="020B0606020202030204" pitchFamily="34" charset="0"/>
            </a:endParaRPr>
          </a:p>
        </p:txBody>
      </p:sp>
    </p:spTree>
    <p:extLst>
      <p:ext uri="{BB962C8B-B14F-4D97-AF65-F5344CB8AC3E}">
        <p14:creationId xmlns:p14="http://schemas.microsoft.com/office/powerpoint/2010/main" val="3072222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232" y="0"/>
            <a:ext cx="8229600" cy="952500"/>
          </a:xfrm>
        </p:spPr>
        <p:txBody>
          <a:bodyPr/>
          <a:lstStyle/>
          <a:p>
            <a:pPr rtl="0"/>
            <a:r>
              <a:rPr lang="en-US" dirty="0" smtClean="0"/>
              <a:t>Preguntas de discusión</a:t>
            </a:r>
            <a:endParaRPr lang="en-US" dirty="0"/>
          </a:p>
        </p:txBody>
      </p:sp>
      <p:sp>
        <p:nvSpPr>
          <p:cNvPr id="3" name="Content Placeholder 2"/>
          <p:cNvSpPr>
            <a:spLocks noGrp="1"/>
          </p:cNvSpPr>
          <p:nvPr>
            <p:ph idx="1"/>
          </p:nvPr>
        </p:nvSpPr>
        <p:spPr>
          <a:xfrm>
            <a:off x="304800" y="1333500"/>
            <a:ext cx="8610600" cy="4381500"/>
          </a:xfrm>
        </p:spPr>
        <p:txBody>
          <a:bodyPr>
            <a:normAutofit/>
          </a:bodyPr>
          <a:lstStyle/>
          <a:p>
            <a:pPr marL="514350" lvl="1" indent="-514350" algn="l" rtl="0">
              <a:buFont typeface="+mj-lt"/>
              <a:buAutoNum type="arabicPeriod"/>
            </a:pPr>
            <a:r>
              <a:rPr lang="en-US" dirty="0" smtClean="0"/>
              <a:t>¿Cuál es el lugar de Daniel en la narración bíblica?</a:t>
            </a:r>
          </a:p>
          <a:p>
            <a:pPr marL="514350" lvl="1" indent="-514350" algn="l" rtl="0">
              <a:buFont typeface="+mj-lt"/>
              <a:buAutoNum type="arabicPeriod"/>
            </a:pPr>
            <a:r>
              <a:rPr lang="en-US" dirty="0" smtClean="0"/>
              <a:t>¿Cuál es su papel en la literatura mundial?</a:t>
            </a:r>
          </a:p>
          <a:p>
            <a:pPr marL="514350" lvl="1" indent="-514350" algn="l" rtl="0">
              <a:buFont typeface="+mj-lt"/>
              <a:buAutoNum type="arabicPeriod"/>
            </a:pPr>
            <a:r>
              <a:rPr lang="en-US" dirty="0" smtClean="0"/>
              <a:t>¿Cuál fue su papel para la nación judía?</a:t>
            </a:r>
          </a:p>
          <a:p>
            <a:pPr marL="514350" lvl="1" indent="-514350" algn="l" rtl="0">
              <a:buFont typeface="+mj-lt"/>
              <a:buAutoNum type="arabicPeriod"/>
            </a:pPr>
            <a:r>
              <a:rPr lang="en-US" dirty="0" smtClean="0"/>
              <a:t>¿Cuál es su papel para el cristiano?</a:t>
            </a:r>
          </a:p>
        </p:txBody>
      </p:sp>
    </p:spTree>
    <p:extLst>
      <p:ext uri="{BB962C8B-B14F-4D97-AF65-F5344CB8AC3E}">
        <p14:creationId xmlns:p14="http://schemas.microsoft.com/office/powerpoint/2010/main" val="3198473452"/>
      </p:ext>
    </p:extLst>
  </p:cSld>
  <p:clrMapOvr>
    <a:masterClrMapping/>
  </p:clrMapOvr>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i="1" dirty="0"/>
              <a:t>Mensaje final del ángel</a:t>
            </a:r>
          </a:p>
        </p:txBody>
      </p:sp>
      <p:sp>
        <p:nvSpPr>
          <p:cNvPr id="4" name="TextBox 3"/>
          <p:cNvSpPr txBox="1"/>
          <p:nvPr/>
        </p:nvSpPr>
        <p:spPr>
          <a:xfrm>
            <a:off x="190032" y="1413169"/>
            <a:ext cx="3044487" cy="2862322"/>
          </a:xfrm>
          <a:prstGeom prst="rect">
            <a:avLst/>
          </a:prstGeom>
          <a:noFill/>
        </p:spPr>
        <p:txBody>
          <a:bodyPr wrap="square" rtlCol="0">
            <a:spAutoFit/>
          </a:bodyPr>
          <a:lstStyle/>
          <a:p>
            <a:r>
              <a:rPr lang="en-US" sz="2000" dirty="0"/>
              <a:t/>
            </a:r>
            <a:br>
              <a:rPr lang="en-US" sz="2000" dirty="0"/>
            </a:br>
            <a:r>
              <a:rPr lang="en-US" sz="2000" b="1" dirty="0"/>
              <a:t>Daniel 12:4 (</a:t>
            </a:r>
            <a:r>
              <a:rPr lang="en-US" sz="2000" b="1" dirty="0" smtClean="0"/>
              <a:t>NBLA)</a:t>
            </a:r>
            <a:r>
              <a:rPr lang="en-US" sz="2000" dirty="0"/>
              <a:t/>
            </a:r>
            <a:br>
              <a:rPr lang="en-US" sz="2000" dirty="0"/>
            </a:br>
            <a:r>
              <a:rPr lang="en-US" sz="2000" baseline="30000" dirty="0" smtClean="0"/>
              <a:t>4</a:t>
            </a:r>
            <a:r>
              <a:rPr lang="en-US" sz="2000" dirty="0" smtClean="0"/>
              <a:t>“</a:t>
            </a:r>
            <a:r>
              <a:rPr lang="es-ES" sz="2000" dirty="0"/>
              <a:t>Pero tú, Daniel, guarda en secreto estas palabras y sella el libro hasta el tiempo del fin. Muchos correrán de aquí para allá, y el conocimiento </a:t>
            </a:r>
            <a:r>
              <a:rPr lang="es-ES" sz="2000" dirty="0" smtClean="0"/>
              <a:t>aumentará</a:t>
            </a:r>
            <a:r>
              <a:rPr lang="en-US" sz="2000" dirty="0" smtClean="0"/>
              <a:t>”.</a:t>
            </a:r>
            <a:endParaRPr lang="en-US" sz="1900" dirty="0">
              <a:solidFill>
                <a:prstClr val="black"/>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519" y="1305066"/>
            <a:ext cx="5909481" cy="443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4337905"/>
      </p:ext>
    </p:extLst>
  </p:cSld>
  <p:clrMapOvr>
    <a:masterClrMapping/>
  </p:clrMapOvr>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lum/>
            <a:alphaModFix/>
          </a:blip>
          <a:srcRect/>
          <a:stretch>
            <a:fillRect/>
          </a:stretch>
        </p:blipFill>
        <p:spPr>
          <a:xfrm>
            <a:off x="-7836" y="0"/>
            <a:ext cx="9214621" cy="5715246"/>
          </a:xfrm>
          <a:prstGeom prst="rect">
            <a:avLst/>
          </a:prstGeom>
          <a:noFill/>
          <a:ln>
            <a:noFill/>
          </a:ln>
        </p:spPr>
      </p:pic>
      <p:sp>
        <p:nvSpPr>
          <p:cNvPr id="3" name="Subtitle 2"/>
          <p:cNvSpPr txBox="1">
            <a:spLocks noGrp="1"/>
          </p:cNvSpPr>
          <p:nvPr>
            <p:ph type="subTitle" idx="4294967295"/>
          </p:nvPr>
        </p:nvSpPr>
        <p:spPr>
          <a:xfrm>
            <a:off x="457308" y="-1625306"/>
            <a:ext cx="8228763" cy="8130073"/>
          </a:xfrm>
        </p:spPr>
        <p:txBody>
          <a:bodyPr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indent="0" algn="l" rtl="0">
              <a:buNone/>
            </a:pPr>
            <a:endParaRPr lang="en-US" sz="5600" dirty="0">
              <a:solidFill>
                <a:srgbClr val="FFFFFF"/>
              </a:solidFill>
              <a:latin typeface="Papyrus" pitchFamily="18"/>
            </a:endParaRPr>
          </a:p>
          <a:p>
            <a:pPr marL="0" indent="0" algn="l" rtl="0">
              <a:buNone/>
            </a:pPr>
            <a:endParaRPr lang="en-US" sz="5600" dirty="0">
              <a:solidFill>
                <a:srgbClr val="FFFFFF"/>
              </a:solidFill>
              <a:effectLst>
                <a:outerShdw dist="17961" dir="2700000">
                  <a:scrgbClr r="0" g="0" b="0"/>
                </a:outerShdw>
              </a:effectLst>
              <a:latin typeface="Papyrus" pitchFamily="18"/>
            </a:endParaRPr>
          </a:p>
          <a:p>
            <a:pPr marL="0" indent="0" algn="l" rtl="0">
              <a:buNone/>
            </a:pPr>
            <a:r>
              <a:rPr lang="en-US" sz="5600" dirty="0">
                <a:solidFill>
                  <a:srgbClr val="FFFFFF"/>
                </a:solidFill>
                <a:effectLst>
                  <a:outerShdw dist="17961" dir="2700000">
                    <a:scrgbClr r="0" g="0" b="0"/>
                  </a:outerShdw>
                </a:effectLst>
                <a:latin typeface="Papyrus" pitchFamily="18"/>
              </a:rPr>
              <a:t>“Los </a:t>
            </a:r>
            <a:r>
              <a:rPr lang="en-US" sz="5600" dirty="0" err="1">
                <a:solidFill>
                  <a:srgbClr val="FFFFFF"/>
                </a:solidFill>
                <a:effectLst>
                  <a:outerShdw dist="17961" dir="2700000">
                    <a:scrgbClr r="0" g="0" b="0"/>
                  </a:outerShdw>
                </a:effectLst>
                <a:latin typeface="Papyrus" pitchFamily="18"/>
              </a:rPr>
              <a:t>años</a:t>
            </a:r>
            <a:r>
              <a:rPr lang="en-US" sz="5600" dirty="0">
                <a:solidFill>
                  <a:srgbClr val="FFFFFF"/>
                </a:solidFill>
                <a:effectLst>
                  <a:outerShdw dist="17961" dir="2700000">
                    <a:scrgbClr r="0" g="0" b="0"/>
                  </a:outerShdw>
                </a:effectLst>
                <a:latin typeface="Papyrus" pitchFamily="18"/>
              </a:rPr>
              <a:t> </a:t>
            </a:r>
            <a:r>
              <a:rPr lang="en-US" sz="5600" dirty="0" smtClean="0">
                <a:solidFill>
                  <a:srgbClr val="FFFFFF"/>
                </a:solidFill>
                <a:effectLst>
                  <a:outerShdw dist="17961" dir="2700000">
                    <a:scrgbClr r="0" g="0" b="0"/>
                  </a:outerShdw>
                </a:effectLst>
                <a:latin typeface="Papyrus" pitchFamily="18"/>
              </a:rPr>
              <a:t>de </a:t>
            </a:r>
            <a:r>
              <a:rPr lang="en-US" sz="5600" dirty="0" err="1" smtClean="0">
                <a:solidFill>
                  <a:srgbClr val="FFFFFF"/>
                </a:solidFill>
                <a:effectLst>
                  <a:outerShdw dist="17961" dir="2700000">
                    <a:scrgbClr r="0" g="0" b="0"/>
                  </a:outerShdw>
                </a:effectLst>
                <a:latin typeface="Papyrus" pitchFamily="18"/>
              </a:rPr>
              <a:t>silencio</a:t>
            </a:r>
            <a:r>
              <a:rPr lang="en-US" sz="5600" dirty="0" smtClean="0">
                <a:solidFill>
                  <a:srgbClr val="FFFFFF"/>
                </a:solidFill>
                <a:effectLst>
                  <a:outerShdw dist="17961" dir="2700000">
                    <a:scrgbClr r="0" g="0" b="0"/>
                  </a:outerShdw>
                </a:effectLst>
                <a:latin typeface="Papyrus" pitchFamily="18"/>
              </a:rPr>
              <a:t>”</a:t>
            </a:r>
            <a:endParaRPr lang="en-US" sz="5600" dirty="0">
              <a:solidFill>
                <a:srgbClr val="FFFFFF"/>
              </a:solidFill>
              <a:effectLst>
                <a:outerShdw dist="17961" dir="2700000">
                  <a:scrgbClr r="0" g="0" b="0"/>
                </a:outerShdw>
              </a:effectLst>
              <a:latin typeface="Papyrus" pitchFamily="18"/>
            </a:endParaRPr>
          </a:p>
          <a:p>
            <a:pPr marL="0" indent="0" algn="l" rtl="0">
              <a:buNone/>
            </a:pPr>
            <a:r>
              <a:rPr lang="en-US" dirty="0">
                <a:solidFill>
                  <a:srgbClr val="FFFFFF"/>
                </a:solidFill>
                <a:effectLst>
                  <a:outerShdw dist="17961" dir="2700000">
                    <a:scrgbClr r="0" g="0" b="0"/>
                  </a:outerShdw>
                </a:effectLst>
              </a:rPr>
              <a:t>El </a:t>
            </a:r>
            <a:r>
              <a:rPr lang="en-US" dirty="0" err="1" smtClean="0">
                <a:solidFill>
                  <a:srgbClr val="FFFFFF"/>
                </a:solidFill>
                <a:effectLst>
                  <a:outerShdw dist="17961" dir="2700000">
                    <a:scrgbClr r="0" g="0" b="0"/>
                  </a:outerShdw>
                </a:effectLst>
              </a:rPr>
              <a:t>período</a:t>
            </a:r>
            <a:r>
              <a:rPr lang="en-US" dirty="0" smtClean="0">
                <a:solidFill>
                  <a:srgbClr val="FFFFFF"/>
                </a:solidFill>
                <a:effectLst>
                  <a:outerShdw dist="17961" dir="2700000">
                    <a:scrgbClr r="0" g="0" b="0"/>
                  </a:outerShdw>
                </a:effectLst>
              </a:rPr>
              <a:t> </a:t>
            </a:r>
            <a:r>
              <a:rPr lang="en-US" dirty="0" err="1" smtClean="0">
                <a:solidFill>
                  <a:srgbClr val="FFFFFF"/>
                </a:solidFill>
                <a:effectLst>
                  <a:outerShdw dist="17961" dir="2700000">
                    <a:scrgbClr r="0" g="0" b="0"/>
                  </a:outerShdw>
                </a:effectLst>
              </a:rPr>
              <a:t>intertestamentario</a:t>
            </a:r>
            <a:endParaRPr lang="en-US" dirty="0">
              <a:solidFill>
                <a:srgbClr val="FFFFFF"/>
              </a:solidFill>
              <a:effectLst>
                <a:outerShdw dist="17961" dir="2700000">
                  <a:scrgbClr r="0" g="0" b="0"/>
                </a:outerShdw>
              </a:effectLst>
            </a:endParaRPr>
          </a:p>
          <a:p>
            <a:pPr marL="0" indent="0" algn="l" rtl="0">
              <a:buNone/>
            </a:pPr>
            <a:endParaRPr lang="en-US" dirty="0">
              <a:solidFill>
                <a:srgbClr val="FFFFFF"/>
              </a:solidFill>
              <a:effectLst>
                <a:outerShdw dist="17961" dir="2700000">
                  <a:scrgbClr r="0" g="0" b="0"/>
                </a:outerShdw>
              </a:effectLst>
            </a:endParaRPr>
          </a:p>
          <a:p>
            <a:pPr marL="0" indent="0" algn="l" rtl="0">
              <a:buNone/>
            </a:pPr>
            <a:endParaRPr lang="en-US" dirty="0"/>
          </a:p>
          <a:p>
            <a:pPr marL="0" indent="0" algn="l" rtl="0">
              <a:buNone/>
            </a:pPr>
            <a:endParaRPr lang="en-US" dirty="0"/>
          </a:p>
          <a:p>
            <a:pPr marL="0" indent="0" algn="l" rtl="0">
              <a:buNone/>
            </a:pPr>
            <a:endParaRPr lang="en-US" dirty="0"/>
          </a:p>
          <a:p>
            <a:pPr marL="0" indent="0" algn="l" rtl="0">
              <a:buNone/>
            </a:pPr>
            <a:endParaRPr lang="en-US" dirty="0"/>
          </a:p>
          <a:p>
            <a:pPr marL="0" indent="0" algn="l" rtl="0">
              <a:buNone/>
            </a:pPr>
            <a:endParaRPr lang="en-US" dirty="0"/>
          </a:p>
          <a:p>
            <a:pPr marL="0" indent="0" algn="l" rtl="0">
              <a:buNone/>
            </a:pPr>
            <a:endParaRPr lang="en-US" dirty="0"/>
          </a:p>
        </p:txBody>
      </p:sp>
      <p:sp>
        <p:nvSpPr>
          <p:cNvPr id="6" name="TextBox 5"/>
          <p:cNvSpPr txBox="1"/>
          <p:nvPr/>
        </p:nvSpPr>
        <p:spPr>
          <a:xfrm>
            <a:off x="1534602" y="2878509"/>
            <a:ext cx="4198287" cy="369332"/>
          </a:xfrm>
          <a:prstGeom prst="rect">
            <a:avLst/>
          </a:prstGeom>
          <a:solidFill>
            <a:schemeClr val="tx1"/>
          </a:solidFill>
        </p:spPr>
        <p:txBody>
          <a:bodyPr wrap="square" rtlCol="0">
            <a:spAutoFit/>
          </a:bodyPr>
          <a:lstStyle/>
          <a:p>
            <a:pPr algn="ctr" defTabSz="914400" rtl="0"/>
            <a:r>
              <a:rPr lang="en-US" dirty="0" smtClean="0">
                <a:solidFill>
                  <a:srgbClr val="FFFF00"/>
                </a:solidFill>
              </a:rPr>
              <a:t>Libro de Daniel: una guía de supervivencia</a:t>
            </a:r>
            <a:endParaRPr lang="en-US" dirty="0">
              <a:solidFill>
                <a:srgbClr val="FFFF00"/>
              </a:solidFill>
            </a:endParaRPr>
          </a:p>
        </p:txBody>
      </p:sp>
      <p:sp>
        <p:nvSpPr>
          <p:cNvPr id="8" name="TextBox 7"/>
          <p:cNvSpPr txBox="1"/>
          <p:nvPr/>
        </p:nvSpPr>
        <p:spPr>
          <a:xfrm>
            <a:off x="5459104" y="3868142"/>
            <a:ext cx="3684896" cy="1631216"/>
          </a:xfrm>
          <a:prstGeom prst="rect">
            <a:avLst/>
          </a:prstGeom>
          <a:solidFill>
            <a:schemeClr val="bg1"/>
          </a:solidFill>
        </p:spPr>
        <p:txBody>
          <a:bodyPr wrap="square" rtlCol="0">
            <a:spAutoFit/>
          </a:bodyPr>
          <a:lstStyle/>
          <a:p>
            <a:r>
              <a:rPr lang="en-US" sz="2000" b="1" dirty="0" smtClean="0">
                <a:solidFill>
                  <a:prstClr val="black"/>
                </a:solidFill>
              </a:rPr>
              <a:t>Daniel 12:13 (NBLA)</a:t>
            </a:r>
            <a:r>
              <a:rPr lang="en-US" sz="2000" dirty="0">
                <a:solidFill>
                  <a:prstClr val="black"/>
                </a:solidFill>
              </a:rPr>
              <a:t/>
            </a:r>
            <a:br>
              <a:rPr lang="en-US" sz="2000" dirty="0">
                <a:solidFill>
                  <a:prstClr val="black"/>
                </a:solidFill>
              </a:rPr>
            </a:br>
            <a:r>
              <a:rPr lang="en-US" sz="2000" baseline="30000" dirty="0" smtClean="0"/>
              <a:t>13</a:t>
            </a:r>
            <a:r>
              <a:rPr lang="en-US" sz="2000" dirty="0" smtClean="0"/>
              <a:t>“</a:t>
            </a:r>
            <a:r>
              <a:rPr lang="es-ES" sz="2000" dirty="0" smtClean="0"/>
              <a:t>Pero </a:t>
            </a:r>
            <a:r>
              <a:rPr lang="es-ES" sz="2000" dirty="0"/>
              <a:t>tú, sigue hasta el fin. Descansarás y te levantarás para recibir tu heredad al fin de los </a:t>
            </a:r>
            <a:r>
              <a:rPr lang="es-ES" sz="2000" dirty="0" smtClean="0"/>
              <a:t>días</a:t>
            </a:r>
            <a:r>
              <a:rPr lang="en-US" sz="2000" dirty="0" smtClean="0"/>
              <a:t>”.</a:t>
            </a:r>
            <a:endParaRPr lang="en-US" sz="1900" dirty="0">
              <a:solidFill>
                <a:prstClr val="black"/>
              </a:solidFill>
            </a:endParaRPr>
          </a:p>
        </p:txBody>
      </p:sp>
    </p:spTree>
    <p:extLst>
      <p:ext uri="{BB962C8B-B14F-4D97-AF65-F5344CB8AC3E}">
        <p14:creationId xmlns:p14="http://schemas.microsoft.com/office/powerpoint/2010/main" val="2357026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457200" y="4914900"/>
            <a:ext cx="2514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3" name="Picture 2"/>
          <p:cNvPicPr>
            <a:picLocks noChangeAspect="1"/>
          </p:cNvPicPr>
          <p:nvPr/>
        </p:nvPicPr>
        <p:blipFill>
          <a:blip r:embed="rId2"/>
          <a:stretch>
            <a:fillRect/>
          </a:stretch>
        </p:blipFill>
        <p:spPr>
          <a:xfrm>
            <a:off x="32657" y="1790700"/>
            <a:ext cx="5334000" cy="3241146"/>
          </a:xfrm>
          <a:prstGeom prst="rect">
            <a:avLst/>
          </a:prstGeom>
        </p:spPr>
      </p:pic>
      <p:pic>
        <p:nvPicPr>
          <p:cNvPr id="6" name="Picture 5"/>
          <p:cNvPicPr>
            <a:picLocks noChangeAspect="1"/>
          </p:cNvPicPr>
          <p:nvPr/>
        </p:nvPicPr>
        <p:blipFill>
          <a:blip r:embed="rId3"/>
          <a:stretch>
            <a:fillRect/>
          </a:stretch>
        </p:blipFill>
        <p:spPr>
          <a:xfrm>
            <a:off x="5995208" y="1790700"/>
            <a:ext cx="2767791" cy="3910054"/>
          </a:xfrm>
          <a:prstGeom prst="rect">
            <a:avLst/>
          </a:prstGeom>
        </p:spPr>
      </p:pic>
      <p:sp>
        <p:nvSpPr>
          <p:cNvPr id="7" name="TextBox 6"/>
          <p:cNvSpPr txBox="1"/>
          <p:nvPr/>
        </p:nvSpPr>
        <p:spPr>
          <a:xfrm>
            <a:off x="5943600" y="1333500"/>
            <a:ext cx="2819400" cy="369332"/>
          </a:xfrm>
          <a:prstGeom prst="rect">
            <a:avLst/>
          </a:prstGeom>
          <a:noFill/>
        </p:spPr>
        <p:txBody>
          <a:bodyPr wrap="square" rtlCol="0">
            <a:spAutoFit/>
          </a:bodyPr>
          <a:lstStyle/>
          <a:p>
            <a:pPr algn="ctr"/>
            <a:r>
              <a:rPr lang="es-ES" dirty="0" smtClean="0"/>
              <a:t>Orden en español</a:t>
            </a:r>
            <a:endParaRPr lang="en-US" dirty="0"/>
          </a:p>
        </p:txBody>
      </p:sp>
      <p:sp>
        <p:nvSpPr>
          <p:cNvPr id="9" name="TextBox 8"/>
          <p:cNvSpPr txBox="1"/>
          <p:nvPr/>
        </p:nvSpPr>
        <p:spPr>
          <a:xfrm>
            <a:off x="1289957" y="1333500"/>
            <a:ext cx="2819400" cy="369332"/>
          </a:xfrm>
          <a:prstGeom prst="rect">
            <a:avLst/>
          </a:prstGeom>
          <a:noFill/>
        </p:spPr>
        <p:txBody>
          <a:bodyPr wrap="square" rtlCol="0">
            <a:spAutoFit/>
          </a:bodyPr>
          <a:lstStyle/>
          <a:p>
            <a:pPr algn="ctr"/>
            <a:r>
              <a:rPr lang="es-ES" dirty="0" smtClean="0"/>
              <a:t>Orden en la Biblia hebrea</a:t>
            </a:r>
            <a:endParaRPr lang="en-US" dirty="0"/>
          </a:p>
        </p:txBody>
      </p:sp>
    </p:spTree>
    <p:extLst>
      <p:ext uri="{BB962C8B-B14F-4D97-AF65-F5344CB8AC3E}">
        <p14:creationId xmlns:p14="http://schemas.microsoft.com/office/powerpoint/2010/main" val="193611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8248" y="-1"/>
            <a:ext cx="9123067" cy="5715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60097" y="5463396"/>
            <a:ext cx="2553904" cy="230832"/>
          </a:xfrm>
          <a:prstGeom prst="rect">
            <a:avLst/>
          </a:prstGeom>
          <a:noFill/>
        </p:spPr>
        <p:txBody>
          <a:bodyPr wrap="none" rtlCol="0">
            <a:spAutoFit/>
          </a:bodyPr>
          <a:lstStyle/>
          <a:p>
            <a:r>
              <a:rPr lang="en-US" sz="900" dirty="0" err="1" smtClean="0">
                <a:solidFill>
                  <a:prstClr val="black"/>
                </a:solidFill>
              </a:rPr>
              <a:t>Basado</a:t>
            </a:r>
            <a:r>
              <a:rPr lang="en-US" sz="900" dirty="0" smtClean="0">
                <a:solidFill>
                  <a:prstClr val="black"/>
                </a:solidFill>
              </a:rPr>
              <a:t> </a:t>
            </a:r>
            <a:r>
              <a:rPr lang="en-US" sz="900" dirty="0" err="1" smtClean="0">
                <a:solidFill>
                  <a:prstClr val="black"/>
                </a:solidFill>
              </a:rPr>
              <a:t>en</a:t>
            </a:r>
            <a:r>
              <a:rPr lang="en-US" sz="900" dirty="0" smtClean="0">
                <a:solidFill>
                  <a:prstClr val="black"/>
                </a:solidFill>
              </a:rPr>
              <a:t> </a:t>
            </a:r>
            <a:r>
              <a:rPr lang="en-US" sz="900" dirty="0" err="1" smtClean="0">
                <a:solidFill>
                  <a:prstClr val="black"/>
                </a:solidFill>
              </a:rPr>
              <a:t>gráficos</a:t>
            </a:r>
            <a:r>
              <a:rPr lang="en-US" sz="900" dirty="0" smtClean="0">
                <a:solidFill>
                  <a:prstClr val="black"/>
                </a:solidFill>
              </a:rPr>
              <a:t> de Marc </a:t>
            </a:r>
            <a:r>
              <a:rPr lang="en-US" sz="900" dirty="0">
                <a:solidFill>
                  <a:prstClr val="black"/>
                </a:solidFill>
              </a:rPr>
              <a:t>Hinds </a:t>
            </a:r>
            <a:r>
              <a:rPr lang="en-US" sz="900" dirty="0" smtClean="0">
                <a:solidFill>
                  <a:prstClr val="black"/>
                </a:solidFill>
              </a:rPr>
              <a:t>y </a:t>
            </a:r>
            <a:r>
              <a:rPr lang="en-US" sz="900" dirty="0">
                <a:solidFill>
                  <a:prstClr val="black"/>
                </a:solidFill>
              </a:rPr>
              <a:t>David Maxson</a:t>
            </a:r>
          </a:p>
        </p:txBody>
      </p:sp>
      <p:grpSp>
        <p:nvGrpSpPr>
          <p:cNvPr id="82" name="Group 81"/>
          <p:cNvGrpSpPr/>
          <p:nvPr/>
        </p:nvGrpSpPr>
        <p:grpSpPr>
          <a:xfrm>
            <a:off x="179628" y="2666869"/>
            <a:ext cx="1025296" cy="958232"/>
            <a:chOff x="8229600" y="3473259"/>
            <a:chExt cx="914400" cy="1149878"/>
          </a:xfrm>
        </p:grpSpPr>
        <p:sp>
          <p:nvSpPr>
            <p:cNvPr id="83" name="TextBox 82"/>
            <p:cNvSpPr txBox="1"/>
            <p:nvPr/>
          </p:nvSpPr>
          <p:spPr>
            <a:xfrm>
              <a:off x="8229600" y="3473259"/>
              <a:ext cx="914400" cy="997196"/>
            </a:xfrm>
            <a:prstGeom prst="rect">
              <a:avLst/>
            </a:prstGeom>
            <a:noFill/>
          </p:spPr>
          <p:txBody>
            <a:bodyPr wrap="square" rtlCol="0">
              <a:spAutoFit/>
            </a:bodyPr>
            <a:lstStyle/>
            <a:p>
              <a:r>
                <a:rPr lang="en-US" sz="1200" b="1" dirty="0">
                  <a:solidFill>
                    <a:prstClr val="black"/>
                  </a:solidFill>
                </a:rPr>
                <a:t>605 </a:t>
              </a:r>
              <a:r>
                <a:rPr lang="en-US" sz="1200" b="1" dirty="0" err="1" smtClean="0">
                  <a:solidFill>
                    <a:prstClr val="black"/>
                  </a:solidFill>
                </a:rPr>
                <a:t>aC</a:t>
              </a:r>
              <a:endParaRPr lang="en-US" sz="1200" b="1" dirty="0">
                <a:solidFill>
                  <a:prstClr val="black"/>
                </a:solidFill>
              </a:endParaRPr>
            </a:p>
            <a:p>
              <a:r>
                <a:rPr lang="en-US" sz="1200" b="1" dirty="0" smtClean="0">
                  <a:solidFill>
                    <a:prstClr val="black"/>
                  </a:solidFill>
                </a:rPr>
                <a:t>1</a:t>
              </a:r>
              <a:r>
                <a:rPr lang="en-US" sz="1200" b="1" baseline="30000" dirty="0" smtClean="0">
                  <a:solidFill>
                    <a:prstClr val="black"/>
                  </a:solidFill>
                </a:rPr>
                <a:t>ros</a:t>
              </a:r>
              <a:r>
                <a:rPr lang="en-US" sz="1200" b="1" dirty="0" smtClean="0">
                  <a:solidFill>
                    <a:prstClr val="black"/>
                  </a:solidFill>
                </a:rPr>
                <a:t> </a:t>
              </a:r>
              <a:r>
                <a:rPr lang="en-US" sz="1200" b="1" dirty="0" err="1" smtClean="0">
                  <a:solidFill>
                    <a:prstClr val="black"/>
                  </a:solidFill>
                </a:rPr>
                <a:t>cautivos</a:t>
              </a:r>
              <a:endParaRPr lang="en-US" sz="1200" b="1" dirty="0">
                <a:solidFill>
                  <a:prstClr val="black"/>
                </a:solidFill>
              </a:endParaRPr>
            </a:p>
            <a:p>
              <a:r>
                <a:rPr lang="en-US" sz="1200" b="1" dirty="0">
                  <a:solidFill>
                    <a:prstClr val="black"/>
                  </a:solidFill>
                </a:rPr>
                <a:t>Daniel</a:t>
              </a:r>
            </a:p>
          </p:txBody>
        </p:sp>
        <p:cxnSp>
          <p:nvCxnSpPr>
            <p:cNvPr id="84" name="Straight Connector 83"/>
            <p:cNvCxnSpPr/>
            <p:nvPr/>
          </p:nvCxnSpPr>
          <p:spPr>
            <a:xfrm flipH="1" flipV="1">
              <a:off x="8686800" y="4226004"/>
              <a:ext cx="1" cy="39713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8305800" y="4191000"/>
              <a:ext cx="762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0" name="Group 129"/>
          <p:cNvGrpSpPr/>
          <p:nvPr/>
        </p:nvGrpSpPr>
        <p:grpSpPr>
          <a:xfrm>
            <a:off x="1917423" y="2612633"/>
            <a:ext cx="901209" cy="1003412"/>
            <a:chOff x="1917423" y="2612633"/>
            <a:chExt cx="901209" cy="1003412"/>
          </a:xfrm>
        </p:grpSpPr>
        <p:sp>
          <p:nvSpPr>
            <p:cNvPr id="95" name="TextBox 94"/>
            <p:cNvSpPr txBox="1"/>
            <p:nvPr/>
          </p:nvSpPr>
          <p:spPr>
            <a:xfrm>
              <a:off x="1917423" y="2612633"/>
              <a:ext cx="901209" cy="646331"/>
            </a:xfrm>
            <a:prstGeom prst="rect">
              <a:avLst/>
            </a:prstGeom>
            <a:noFill/>
          </p:spPr>
          <p:txBody>
            <a:bodyPr wrap="none" rtlCol="0">
              <a:spAutoFit/>
            </a:bodyPr>
            <a:lstStyle>
              <a:defPPr>
                <a:defRPr lang="en-US"/>
              </a:defPPr>
              <a:lvl1pPr algn="ctr">
                <a:defRPr sz="1200" b="1">
                  <a:solidFill>
                    <a:prstClr val="black"/>
                  </a:solidFill>
                  <a:latin typeface="Arial" panose="020B0604020202020204" pitchFamily="34" charset="0"/>
                  <a:cs typeface="Arial" panose="020B0604020202020204" pitchFamily="34" charset="0"/>
                </a:defRPr>
              </a:lvl1pPr>
            </a:lstStyle>
            <a:p>
              <a:r>
                <a:rPr lang="en-US" dirty="0"/>
                <a:t>586 </a:t>
              </a:r>
              <a:r>
                <a:rPr lang="en-US" dirty="0" err="1" smtClean="0"/>
                <a:t>aC</a:t>
              </a:r>
              <a:endParaRPr lang="en-US" dirty="0"/>
            </a:p>
            <a:p>
              <a:r>
                <a:rPr lang="en-US" dirty="0" err="1" smtClean="0"/>
                <a:t>Caída</a:t>
              </a:r>
              <a:r>
                <a:rPr lang="en-US" dirty="0" smtClean="0"/>
                <a:t> de </a:t>
              </a:r>
              <a:br>
                <a:rPr lang="en-US" dirty="0" smtClean="0"/>
              </a:br>
              <a:r>
                <a:rPr lang="en-US" dirty="0" err="1" smtClean="0"/>
                <a:t>Jerusalén</a:t>
              </a:r>
              <a:endParaRPr lang="en-US" dirty="0"/>
            </a:p>
          </p:txBody>
        </p:sp>
        <p:grpSp>
          <p:nvGrpSpPr>
            <p:cNvPr id="2" name="Group 1"/>
            <p:cNvGrpSpPr/>
            <p:nvPr/>
          </p:nvGrpSpPr>
          <p:grpSpPr>
            <a:xfrm>
              <a:off x="2006761" y="3255931"/>
              <a:ext cx="762000" cy="360114"/>
              <a:chOff x="408228" y="3417387"/>
              <a:chExt cx="762000" cy="360114"/>
            </a:xfrm>
          </p:grpSpPr>
          <p:cxnSp>
            <p:nvCxnSpPr>
              <p:cNvPr id="96" name="Straight Connector 95"/>
              <p:cNvCxnSpPr/>
              <p:nvPr/>
            </p:nvCxnSpPr>
            <p:spPr>
              <a:xfrm flipH="1" flipV="1">
                <a:off x="789228" y="3446557"/>
                <a:ext cx="1" cy="33094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08228" y="3417387"/>
                <a:ext cx="7620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94" name="Lightning Bolt 93"/>
            <p:cNvSpPr/>
            <p:nvPr/>
          </p:nvSpPr>
          <p:spPr>
            <a:xfrm>
              <a:off x="2179617" y="3285101"/>
              <a:ext cx="335789" cy="323491"/>
            </a:xfrm>
            <a:prstGeom prst="lightningBol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29" name="Group 128"/>
          <p:cNvGrpSpPr/>
          <p:nvPr/>
        </p:nvGrpSpPr>
        <p:grpSpPr>
          <a:xfrm>
            <a:off x="823159" y="2095973"/>
            <a:ext cx="995978" cy="1505671"/>
            <a:chOff x="823159" y="2095973"/>
            <a:chExt cx="995978" cy="1505671"/>
          </a:xfrm>
        </p:grpSpPr>
        <p:sp>
          <p:nvSpPr>
            <p:cNvPr id="98" name="TextBox 97"/>
            <p:cNvSpPr txBox="1"/>
            <p:nvPr/>
          </p:nvSpPr>
          <p:spPr>
            <a:xfrm>
              <a:off x="823159" y="2095973"/>
              <a:ext cx="995978" cy="646331"/>
            </a:xfrm>
            <a:prstGeom prst="rect">
              <a:avLst/>
            </a:prstGeom>
            <a:noFill/>
          </p:spPr>
          <p:txBody>
            <a:bodyPr wrap="none" rtlCol="0">
              <a:spAutoFit/>
            </a:bodyPr>
            <a:lstStyle/>
            <a:p>
              <a:pPr algn="ctr"/>
              <a:r>
                <a:rPr lang="en-US" sz="1200" b="1" dirty="0">
                  <a:solidFill>
                    <a:prstClr val="black"/>
                  </a:solidFill>
                  <a:latin typeface="Arial" panose="020B0604020202020204" pitchFamily="34" charset="0"/>
                  <a:cs typeface="Arial" panose="020B0604020202020204" pitchFamily="34" charset="0"/>
                </a:rPr>
                <a:t>597 </a:t>
              </a:r>
              <a:r>
                <a:rPr lang="en-US" sz="1200" b="1" dirty="0" err="1" smtClean="0">
                  <a:solidFill>
                    <a:prstClr val="black"/>
                  </a:solidFill>
                  <a:latin typeface="Arial" panose="020B0604020202020204" pitchFamily="34" charset="0"/>
                  <a:cs typeface="Arial" panose="020B0604020202020204" pitchFamily="34" charset="0"/>
                </a:rPr>
                <a:t>aC</a:t>
              </a:r>
              <a:endParaRPr lang="en-US" sz="1200" b="1" dirty="0">
                <a:solidFill>
                  <a:prstClr val="black"/>
                </a:solidFill>
                <a:latin typeface="Arial" panose="020B0604020202020204" pitchFamily="34" charset="0"/>
                <a:cs typeface="Arial" panose="020B0604020202020204" pitchFamily="34" charset="0"/>
              </a:endParaRPr>
            </a:p>
            <a:p>
              <a:pPr algn="ctr"/>
              <a:r>
                <a:rPr lang="en-US" sz="1200" b="1" dirty="0" smtClean="0">
                  <a:solidFill>
                    <a:prstClr val="black"/>
                  </a:solidFill>
                </a:rPr>
                <a:t>2</a:t>
              </a:r>
              <a:r>
                <a:rPr lang="en-US" sz="1200" b="1" baseline="30000" dirty="0" smtClean="0">
                  <a:solidFill>
                    <a:prstClr val="black"/>
                  </a:solidFill>
                </a:rPr>
                <a:t>dos</a:t>
              </a:r>
              <a:r>
                <a:rPr lang="en-US" sz="1200" b="1" dirty="0" smtClean="0">
                  <a:solidFill>
                    <a:prstClr val="black"/>
                  </a:solidFill>
                </a:rPr>
                <a:t> </a:t>
              </a:r>
              <a:r>
                <a:rPr lang="en-US" sz="1200" b="1" dirty="0" err="1" smtClean="0">
                  <a:solidFill>
                    <a:prstClr val="black"/>
                  </a:solidFill>
                </a:rPr>
                <a:t>cautivos</a:t>
              </a:r>
              <a:endParaRPr lang="en-US" sz="1200" b="1" dirty="0">
                <a:solidFill>
                  <a:prstClr val="black"/>
                </a:solidFill>
              </a:endParaRPr>
            </a:p>
            <a:p>
              <a:pPr algn="ctr"/>
              <a:r>
                <a:rPr lang="en-US" sz="1200" b="1" dirty="0" smtClean="0">
                  <a:solidFill>
                    <a:prstClr val="black"/>
                  </a:solidFill>
                </a:rPr>
                <a:t>Ezequiel</a:t>
              </a:r>
              <a:endParaRPr lang="en-US" sz="1200" b="1" dirty="0">
                <a:solidFill>
                  <a:prstClr val="black"/>
                </a:solidFill>
              </a:endParaRPr>
            </a:p>
          </p:txBody>
        </p:sp>
        <p:grpSp>
          <p:nvGrpSpPr>
            <p:cNvPr id="99" name="Group 98"/>
            <p:cNvGrpSpPr/>
            <p:nvPr/>
          </p:nvGrpSpPr>
          <p:grpSpPr>
            <a:xfrm>
              <a:off x="902097" y="2790520"/>
              <a:ext cx="762000" cy="811124"/>
              <a:chOff x="408228" y="3440021"/>
              <a:chExt cx="762000" cy="337480"/>
            </a:xfrm>
          </p:grpSpPr>
          <p:cxnSp>
            <p:nvCxnSpPr>
              <p:cNvPr id="100" name="Straight Connector 99"/>
              <p:cNvCxnSpPr/>
              <p:nvPr/>
            </p:nvCxnSpPr>
            <p:spPr>
              <a:xfrm flipH="1" flipV="1">
                <a:off x="789228" y="3446557"/>
                <a:ext cx="1" cy="33094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08228" y="3440021"/>
                <a:ext cx="762000"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77" name="Group 76"/>
          <p:cNvGrpSpPr/>
          <p:nvPr/>
        </p:nvGrpSpPr>
        <p:grpSpPr>
          <a:xfrm>
            <a:off x="615864" y="3625101"/>
            <a:ext cx="3931920" cy="467216"/>
            <a:chOff x="615864" y="3625101"/>
            <a:chExt cx="3931920" cy="467216"/>
          </a:xfrm>
        </p:grpSpPr>
        <p:sp>
          <p:nvSpPr>
            <p:cNvPr id="90" name="TextBox 89"/>
            <p:cNvSpPr txBox="1"/>
            <p:nvPr/>
          </p:nvSpPr>
          <p:spPr>
            <a:xfrm>
              <a:off x="2731512" y="3663991"/>
              <a:ext cx="1269899" cy="261610"/>
            </a:xfrm>
            <a:prstGeom prst="rect">
              <a:avLst/>
            </a:prstGeom>
            <a:noFill/>
          </p:spPr>
          <p:txBody>
            <a:bodyPr wrap="none" rtlCol="0">
              <a:spAutoFit/>
            </a:bodyPr>
            <a:lstStyle/>
            <a:p>
              <a:r>
                <a:rPr lang="en-US" sz="1100" b="1" dirty="0" err="1" smtClean="0">
                  <a:solidFill>
                    <a:prstClr val="black"/>
                  </a:solidFill>
                  <a:latin typeface="Arial" panose="020B0604020202020204" pitchFamily="34" charset="0"/>
                  <a:cs typeface="Arial" panose="020B0604020202020204" pitchFamily="34" charset="0"/>
                </a:rPr>
                <a:t>Nabucodonosor</a:t>
              </a:r>
              <a:endParaRPr lang="en-US" sz="1100" b="1" dirty="0">
                <a:solidFill>
                  <a:prstClr val="black"/>
                </a:solidFill>
                <a:latin typeface="Arial" panose="020B0604020202020204" pitchFamily="34" charset="0"/>
                <a:cs typeface="Arial" panose="020B0604020202020204" pitchFamily="34" charset="0"/>
              </a:endParaRPr>
            </a:p>
          </p:txBody>
        </p:sp>
        <p:sp>
          <p:nvSpPr>
            <p:cNvPr id="91" name="TextBox 90"/>
            <p:cNvSpPr txBox="1"/>
            <p:nvPr/>
          </p:nvSpPr>
          <p:spPr>
            <a:xfrm>
              <a:off x="2897423" y="3830707"/>
              <a:ext cx="922047"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605-562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cxnSp>
          <p:nvCxnSpPr>
            <p:cNvPr id="42" name="Straight Connector 41"/>
            <p:cNvCxnSpPr/>
            <p:nvPr/>
          </p:nvCxnSpPr>
          <p:spPr>
            <a:xfrm>
              <a:off x="615864" y="3625101"/>
              <a:ext cx="393192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2" name="Rounded Rectangle 121"/>
            <p:cNvSpPr/>
            <p:nvPr/>
          </p:nvSpPr>
          <p:spPr>
            <a:xfrm>
              <a:off x="2713380" y="3681928"/>
              <a:ext cx="1344633" cy="3924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grpSp>
        <p:nvGrpSpPr>
          <p:cNvPr id="132" name="Group 131"/>
          <p:cNvGrpSpPr/>
          <p:nvPr/>
        </p:nvGrpSpPr>
        <p:grpSpPr>
          <a:xfrm>
            <a:off x="3911182" y="2990034"/>
            <a:ext cx="2785234" cy="1154043"/>
            <a:chOff x="3911182" y="2990034"/>
            <a:chExt cx="2785234" cy="1154043"/>
          </a:xfrm>
        </p:grpSpPr>
        <p:cxnSp>
          <p:nvCxnSpPr>
            <p:cNvPr id="102" name="Straight Connector 101"/>
            <p:cNvCxnSpPr/>
            <p:nvPr/>
          </p:nvCxnSpPr>
          <p:spPr>
            <a:xfrm>
              <a:off x="4559366" y="3477815"/>
              <a:ext cx="1828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329446" y="3478748"/>
              <a:ext cx="1828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127108" y="3477815"/>
              <a:ext cx="18288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3911182" y="3214317"/>
              <a:ext cx="1053494" cy="261610"/>
            </a:xfrm>
            <a:prstGeom prst="rect">
              <a:avLst/>
            </a:prstGeom>
            <a:noFill/>
          </p:spPr>
          <p:txBody>
            <a:bodyPr wrap="none" rtlCol="0">
              <a:spAutoFit/>
            </a:bodyPr>
            <a:lstStyle/>
            <a:p>
              <a:r>
                <a:rPr lang="en-US" sz="1100" b="1" dirty="0" smtClean="0">
                  <a:solidFill>
                    <a:prstClr val="black"/>
                  </a:solidFill>
                  <a:latin typeface="Arial" panose="020B0604020202020204" pitchFamily="34" charset="0"/>
                  <a:cs typeface="Arial" panose="020B0604020202020204" pitchFamily="34" charset="0"/>
                </a:rPr>
                <a:t>Evil </a:t>
              </a:r>
              <a:r>
                <a:rPr lang="en-US" sz="1100" b="1" dirty="0" err="1" smtClean="0">
                  <a:solidFill>
                    <a:prstClr val="black"/>
                  </a:solidFill>
                  <a:latin typeface="Arial" panose="020B0604020202020204" pitchFamily="34" charset="0"/>
                  <a:cs typeface="Arial" panose="020B0604020202020204" pitchFamily="34" charset="0"/>
                </a:rPr>
                <a:t>Merodac</a:t>
              </a:r>
              <a:endParaRPr lang="en-US" sz="1100" b="1" dirty="0">
                <a:solidFill>
                  <a:prstClr val="black"/>
                </a:solidFill>
                <a:latin typeface="Arial" panose="020B0604020202020204" pitchFamily="34" charset="0"/>
                <a:cs typeface="Arial" panose="020B0604020202020204" pitchFamily="34" charset="0"/>
              </a:endParaRPr>
            </a:p>
          </p:txBody>
        </p:sp>
        <p:sp>
          <p:nvSpPr>
            <p:cNvPr id="106" name="TextBox 105"/>
            <p:cNvSpPr txBox="1"/>
            <p:nvPr/>
          </p:nvSpPr>
          <p:spPr>
            <a:xfrm>
              <a:off x="3975787" y="3039914"/>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562-560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sp>
          <p:nvSpPr>
            <p:cNvPr id="107" name="Rectangle 106"/>
            <p:cNvSpPr/>
            <p:nvPr/>
          </p:nvSpPr>
          <p:spPr>
            <a:xfrm>
              <a:off x="4780819" y="3457874"/>
              <a:ext cx="365760" cy="381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prstClr val="white"/>
                </a:solidFill>
              </a:endParaRPr>
            </a:p>
          </p:txBody>
        </p:sp>
        <p:sp>
          <p:nvSpPr>
            <p:cNvPr id="108" name="TextBox 107"/>
            <p:cNvSpPr txBox="1"/>
            <p:nvPr/>
          </p:nvSpPr>
          <p:spPr>
            <a:xfrm>
              <a:off x="4467965" y="3638362"/>
              <a:ext cx="873957" cy="261610"/>
            </a:xfrm>
            <a:prstGeom prst="rect">
              <a:avLst/>
            </a:prstGeom>
            <a:noFill/>
          </p:spPr>
          <p:txBody>
            <a:bodyPr wrap="none" rtlCol="0">
              <a:spAutoFit/>
            </a:bodyPr>
            <a:lstStyle/>
            <a:p>
              <a:r>
                <a:rPr lang="en-US" sz="1100" b="1" dirty="0" err="1" smtClean="0">
                  <a:solidFill>
                    <a:prstClr val="black"/>
                  </a:solidFill>
                  <a:latin typeface="Arial" panose="020B0604020202020204" pitchFamily="34" charset="0"/>
                  <a:cs typeface="Arial" panose="020B0604020202020204" pitchFamily="34" charset="0"/>
                </a:rPr>
                <a:t>Neriglasar</a:t>
              </a:r>
              <a:endParaRPr lang="en-US" sz="1100" b="1" dirty="0">
                <a:solidFill>
                  <a:prstClr val="black"/>
                </a:solidFill>
                <a:latin typeface="Arial" panose="020B0604020202020204" pitchFamily="34" charset="0"/>
                <a:cs typeface="Arial" panose="020B0604020202020204" pitchFamily="34" charset="0"/>
              </a:endParaRPr>
            </a:p>
          </p:txBody>
        </p:sp>
        <p:sp>
          <p:nvSpPr>
            <p:cNvPr id="109" name="TextBox 108"/>
            <p:cNvSpPr txBox="1"/>
            <p:nvPr/>
          </p:nvSpPr>
          <p:spPr>
            <a:xfrm>
              <a:off x="4428673" y="3882467"/>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560-556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cxnSp>
          <p:nvCxnSpPr>
            <p:cNvPr id="110" name="Straight Connector 109"/>
            <p:cNvCxnSpPr/>
            <p:nvPr/>
          </p:nvCxnSpPr>
          <p:spPr>
            <a:xfrm flipV="1">
              <a:off x="4941499" y="3476506"/>
              <a:ext cx="0" cy="20542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5141936" y="3475927"/>
              <a:ext cx="155448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5444048" y="3178410"/>
              <a:ext cx="837089" cy="261610"/>
            </a:xfrm>
            <a:prstGeom prst="rect">
              <a:avLst/>
            </a:prstGeom>
            <a:noFill/>
          </p:spPr>
          <p:txBody>
            <a:bodyPr wrap="none" rtlCol="0">
              <a:spAutoFit/>
            </a:bodyPr>
            <a:lstStyle/>
            <a:p>
              <a:r>
                <a:rPr lang="en-US" sz="1100" b="1" dirty="0" err="1" smtClean="0">
                  <a:solidFill>
                    <a:prstClr val="black"/>
                  </a:solidFill>
                  <a:latin typeface="Arial" panose="020B0604020202020204" pitchFamily="34" charset="0"/>
                  <a:cs typeface="Arial" panose="020B0604020202020204" pitchFamily="34" charset="0"/>
                </a:rPr>
                <a:t>Nabonido</a:t>
              </a:r>
              <a:endParaRPr lang="en-US" sz="1100" b="1" dirty="0">
                <a:solidFill>
                  <a:prstClr val="black"/>
                </a:solidFill>
                <a:latin typeface="Arial" panose="020B0604020202020204" pitchFamily="34" charset="0"/>
                <a:cs typeface="Arial" panose="020B0604020202020204" pitchFamily="34" charset="0"/>
              </a:endParaRPr>
            </a:p>
          </p:txBody>
        </p:sp>
        <p:sp>
          <p:nvSpPr>
            <p:cNvPr id="113" name="TextBox 112"/>
            <p:cNvSpPr txBox="1"/>
            <p:nvPr/>
          </p:nvSpPr>
          <p:spPr>
            <a:xfrm>
              <a:off x="5432826" y="2990034"/>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556-539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cxnSp>
          <p:nvCxnSpPr>
            <p:cNvPr id="114" name="Straight Connector 113"/>
            <p:cNvCxnSpPr/>
            <p:nvPr/>
          </p:nvCxnSpPr>
          <p:spPr>
            <a:xfrm>
              <a:off x="5407630" y="3638798"/>
              <a:ext cx="128016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a:off x="5658325" y="3690118"/>
              <a:ext cx="772969" cy="261610"/>
            </a:xfrm>
            <a:prstGeom prst="rect">
              <a:avLst/>
            </a:prstGeom>
            <a:noFill/>
          </p:spPr>
          <p:txBody>
            <a:bodyPr wrap="none" rtlCol="0">
              <a:spAutoFit/>
            </a:bodyPr>
            <a:lstStyle/>
            <a:p>
              <a:r>
                <a:rPr lang="en-US" sz="1100" b="1" dirty="0" err="1" smtClean="0">
                  <a:solidFill>
                    <a:prstClr val="black"/>
                  </a:solidFill>
                  <a:latin typeface="Arial" panose="020B0604020202020204" pitchFamily="34" charset="0"/>
                  <a:cs typeface="Arial" panose="020B0604020202020204" pitchFamily="34" charset="0"/>
                </a:rPr>
                <a:t>Belsasar</a:t>
              </a:r>
              <a:endParaRPr lang="en-US" sz="1100" b="1" dirty="0">
                <a:solidFill>
                  <a:prstClr val="black"/>
                </a:solidFill>
                <a:latin typeface="Arial" panose="020B0604020202020204" pitchFamily="34" charset="0"/>
                <a:cs typeface="Arial" panose="020B0604020202020204" pitchFamily="34" charset="0"/>
              </a:endParaRPr>
            </a:p>
          </p:txBody>
        </p:sp>
        <p:sp>
          <p:nvSpPr>
            <p:cNvPr id="116" name="TextBox 115"/>
            <p:cNvSpPr txBox="1"/>
            <p:nvPr/>
          </p:nvSpPr>
          <p:spPr>
            <a:xfrm>
              <a:off x="5658325" y="3865215"/>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553-539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sp>
          <p:nvSpPr>
            <p:cNvPr id="123" name="Rounded Rectangle 122"/>
            <p:cNvSpPr/>
            <p:nvPr/>
          </p:nvSpPr>
          <p:spPr>
            <a:xfrm>
              <a:off x="5685126" y="3721016"/>
              <a:ext cx="940485" cy="3924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grpSp>
        <p:nvGrpSpPr>
          <p:cNvPr id="133" name="Group 132"/>
          <p:cNvGrpSpPr/>
          <p:nvPr/>
        </p:nvGrpSpPr>
        <p:grpSpPr>
          <a:xfrm>
            <a:off x="6236697" y="2569491"/>
            <a:ext cx="2132555" cy="1653760"/>
            <a:chOff x="6236697" y="2569491"/>
            <a:chExt cx="2132555" cy="1653760"/>
          </a:xfrm>
        </p:grpSpPr>
        <p:sp>
          <p:nvSpPr>
            <p:cNvPr id="118" name="TextBox 117"/>
            <p:cNvSpPr txBox="1"/>
            <p:nvPr/>
          </p:nvSpPr>
          <p:spPr>
            <a:xfrm>
              <a:off x="6236697" y="2633911"/>
              <a:ext cx="878767" cy="646331"/>
            </a:xfrm>
            <a:prstGeom prst="rect">
              <a:avLst/>
            </a:prstGeom>
            <a:noFill/>
          </p:spPr>
          <p:txBody>
            <a:bodyPr wrap="none" rtlCol="0">
              <a:spAutoFit/>
            </a:bodyPr>
            <a:lstStyle/>
            <a:p>
              <a:pPr algn="ctr"/>
              <a:r>
                <a:rPr lang="en-US" sz="1200" b="1" dirty="0" smtClean="0">
                  <a:solidFill>
                    <a:prstClr val="black"/>
                  </a:solidFill>
                  <a:latin typeface="Arial" panose="020B0604020202020204" pitchFamily="34" charset="0"/>
                  <a:cs typeface="Arial" panose="020B0604020202020204" pitchFamily="34" charset="0"/>
                </a:rPr>
                <a:t>539 </a:t>
              </a:r>
              <a:r>
                <a:rPr lang="en-US" sz="1200" b="1" dirty="0" err="1" smtClean="0">
                  <a:solidFill>
                    <a:prstClr val="black"/>
                  </a:solidFill>
                  <a:latin typeface="Arial" panose="020B0604020202020204" pitchFamily="34" charset="0"/>
                  <a:cs typeface="Arial" panose="020B0604020202020204" pitchFamily="34" charset="0"/>
                </a:rPr>
                <a:t>aC</a:t>
              </a:r>
              <a:endParaRPr lang="en-US" sz="1200" b="1" dirty="0">
                <a:solidFill>
                  <a:prstClr val="black"/>
                </a:solidFill>
                <a:latin typeface="Arial" panose="020B0604020202020204" pitchFamily="34" charset="0"/>
                <a:cs typeface="Arial" panose="020B0604020202020204" pitchFamily="34" charset="0"/>
              </a:endParaRPr>
            </a:p>
            <a:p>
              <a:pPr algn="ctr"/>
              <a:r>
                <a:rPr lang="en-US" sz="1200" b="1" dirty="0" err="1" smtClean="0">
                  <a:solidFill>
                    <a:prstClr val="black"/>
                  </a:solidFill>
                  <a:latin typeface="Arial" panose="020B0604020202020204" pitchFamily="34" charset="0"/>
                  <a:cs typeface="Arial" panose="020B0604020202020204" pitchFamily="34" charset="0"/>
                </a:rPr>
                <a:t>Caída</a:t>
              </a:r>
              <a:r>
                <a:rPr lang="en-US" sz="1200" b="1" dirty="0" smtClean="0">
                  <a:solidFill>
                    <a:prstClr val="black"/>
                  </a:solidFill>
                  <a:latin typeface="Arial" panose="020B0604020202020204" pitchFamily="34" charset="0"/>
                  <a:cs typeface="Arial" panose="020B0604020202020204" pitchFamily="34" charset="0"/>
                </a:rPr>
                <a:t> de </a:t>
              </a:r>
              <a:br>
                <a:rPr lang="en-US" sz="1200" b="1" dirty="0" smtClean="0">
                  <a:solidFill>
                    <a:prstClr val="black"/>
                  </a:solidFill>
                  <a:latin typeface="Arial" panose="020B0604020202020204" pitchFamily="34" charset="0"/>
                  <a:cs typeface="Arial" panose="020B0604020202020204" pitchFamily="34" charset="0"/>
                </a:rPr>
              </a:br>
              <a:r>
                <a:rPr lang="en-US" sz="1200" b="1" dirty="0" err="1" smtClean="0">
                  <a:solidFill>
                    <a:prstClr val="black"/>
                  </a:solidFill>
                  <a:latin typeface="Arial" panose="020B0604020202020204" pitchFamily="34" charset="0"/>
                  <a:cs typeface="Arial" panose="020B0604020202020204" pitchFamily="34" charset="0"/>
                </a:rPr>
                <a:t>Babilonia</a:t>
              </a:r>
              <a:endParaRPr lang="en-US" sz="1200" b="1" dirty="0">
                <a:solidFill>
                  <a:prstClr val="black"/>
                </a:solidFill>
                <a:latin typeface="Arial" panose="020B0604020202020204" pitchFamily="34" charset="0"/>
                <a:cs typeface="Arial" panose="020B0604020202020204" pitchFamily="34" charset="0"/>
              </a:endParaRPr>
            </a:p>
          </p:txBody>
        </p:sp>
        <p:sp>
          <p:nvSpPr>
            <p:cNvPr id="119" name="TextBox 118"/>
            <p:cNvSpPr txBox="1"/>
            <p:nvPr/>
          </p:nvSpPr>
          <p:spPr>
            <a:xfrm>
              <a:off x="6989066" y="3623087"/>
              <a:ext cx="1380186" cy="600164"/>
            </a:xfrm>
            <a:prstGeom prst="rect">
              <a:avLst/>
            </a:prstGeom>
            <a:noFill/>
          </p:spPr>
          <p:txBody>
            <a:bodyPr wrap="square" rtlCol="0">
              <a:spAutoFit/>
            </a:bodyPr>
            <a:lstStyle/>
            <a:p>
              <a:r>
                <a:rPr lang="en-US" sz="1100" b="1" dirty="0" err="1" smtClean="0">
                  <a:solidFill>
                    <a:prstClr val="black"/>
                  </a:solidFill>
                  <a:latin typeface="Arial" panose="020B0604020202020204" pitchFamily="34" charset="0"/>
                  <a:cs typeface="Arial" panose="020B0604020202020204" pitchFamily="34" charset="0"/>
                </a:rPr>
                <a:t>Ciro</a:t>
              </a:r>
              <a:r>
                <a:rPr lang="en-US" sz="1100" b="1" dirty="0" smtClean="0">
                  <a:solidFill>
                    <a:prstClr val="black"/>
                  </a:solidFill>
                  <a:latin typeface="Arial" panose="020B0604020202020204" pitchFamily="34" charset="0"/>
                  <a:cs typeface="Arial" panose="020B0604020202020204" pitchFamily="34" charset="0"/>
                </a:rPr>
                <a:t> el Grande</a:t>
              </a:r>
              <a:endParaRPr lang="en-US" sz="1100" b="1" dirty="0">
                <a:solidFill>
                  <a:prstClr val="black"/>
                </a:solidFill>
                <a:latin typeface="Arial" panose="020B0604020202020204" pitchFamily="34" charset="0"/>
                <a:cs typeface="Arial" panose="020B0604020202020204" pitchFamily="34" charset="0"/>
              </a:endParaRPr>
            </a:p>
            <a:p>
              <a:endParaRPr lang="en-US" sz="1100" b="1" dirty="0">
                <a:solidFill>
                  <a:prstClr val="black"/>
                </a:solidFill>
                <a:latin typeface="Arial" panose="020B0604020202020204" pitchFamily="34" charset="0"/>
                <a:cs typeface="Arial" panose="020B0604020202020204" pitchFamily="34" charset="0"/>
              </a:endParaRPr>
            </a:p>
            <a:p>
              <a:r>
                <a:rPr lang="en-US" sz="1100" b="1" dirty="0" err="1" smtClean="0">
                  <a:solidFill>
                    <a:prstClr val="black"/>
                  </a:solidFill>
                  <a:latin typeface="Arial" panose="020B0604020202020204" pitchFamily="34" charset="0"/>
                  <a:cs typeface="Arial" panose="020B0604020202020204" pitchFamily="34" charset="0"/>
                </a:rPr>
                <a:t>Darío</a:t>
              </a:r>
              <a:r>
                <a:rPr lang="en-US" sz="1100" b="1" dirty="0" smtClean="0">
                  <a:solidFill>
                    <a:prstClr val="black"/>
                  </a:solidFill>
                  <a:latin typeface="Arial" panose="020B0604020202020204" pitchFamily="34" charset="0"/>
                  <a:cs typeface="Arial" panose="020B0604020202020204" pitchFamily="34" charset="0"/>
                </a:rPr>
                <a:t> el </a:t>
              </a:r>
              <a:r>
                <a:rPr lang="en-US" sz="1100" b="1" dirty="0" err="1" smtClean="0">
                  <a:solidFill>
                    <a:prstClr val="black"/>
                  </a:solidFill>
                  <a:latin typeface="Arial" panose="020B0604020202020204" pitchFamily="34" charset="0"/>
                  <a:cs typeface="Arial" panose="020B0604020202020204" pitchFamily="34" charset="0"/>
                </a:rPr>
                <a:t>Medo</a:t>
              </a:r>
              <a:endParaRPr lang="en-US" sz="1100" b="1" dirty="0">
                <a:solidFill>
                  <a:prstClr val="black"/>
                </a:solidFill>
                <a:latin typeface="Arial" panose="020B0604020202020204" pitchFamily="34" charset="0"/>
                <a:cs typeface="Arial" panose="020B0604020202020204" pitchFamily="34" charset="0"/>
              </a:endParaRPr>
            </a:p>
          </p:txBody>
        </p:sp>
        <p:sp>
          <p:nvSpPr>
            <p:cNvPr id="120" name="TextBox 119"/>
            <p:cNvSpPr txBox="1"/>
            <p:nvPr/>
          </p:nvSpPr>
          <p:spPr>
            <a:xfrm>
              <a:off x="7091806" y="3802590"/>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539-530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cxnSp>
          <p:nvCxnSpPr>
            <p:cNvPr id="121" name="Straight Connector 120"/>
            <p:cNvCxnSpPr/>
            <p:nvPr/>
          </p:nvCxnSpPr>
          <p:spPr>
            <a:xfrm>
              <a:off x="6759355" y="3539309"/>
              <a:ext cx="82296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24" name="Rounded Rectangle 123"/>
            <p:cNvSpPr/>
            <p:nvPr/>
          </p:nvSpPr>
          <p:spPr>
            <a:xfrm>
              <a:off x="6963960" y="3574307"/>
              <a:ext cx="1200214" cy="62403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nvGrpSpPr>
            <p:cNvPr id="125" name="Group 124"/>
            <p:cNvGrpSpPr/>
            <p:nvPr/>
          </p:nvGrpSpPr>
          <p:grpSpPr>
            <a:xfrm>
              <a:off x="7115484" y="2569491"/>
              <a:ext cx="914400" cy="958232"/>
              <a:chOff x="8229600" y="3473259"/>
              <a:chExt cx="914400" cy="1149878"/>
            </a:xfrm>
          </p:grpSpPr>
          <p:sp>
            <p:nvSpPr>
              <p:cNvPr id="126" name="TextBox 125"/>
              <p:cNvSpPr txBox="1"/>
              <p:nvPr/>
            </p:nvSpPr>
            <p:spPr>
              <a:xfrm>
                <a:off x="8229600" y="3473259"/>
                <a:ext cx="914400" cy="775597"/>
              </a:xfrm>
              <a:prstGeom prst="rect">
                <a:avLst/>
              </a:prstGeom>
              <a:noFill/>
            </p:spPr>
            <p:txBody>
              <a:bodyPr wrap="square" rtlCol="0">
                <a:spAutoFit/>
              </a:bodyPr>
              <a:lstStyle/>
              <a:p>
                <a:r>
                  <a:rPr lang="en-US" sz="1200" b="1" dirty="0">
                    <a:solidFill>
                      <a:prstClr val="black"/>
                    </a:solidFill>
                  </a:rPr>
                  <a:t>538 </a:t>
                </a:r>
                <a:r>
                  <a:rPr lang="en-US" sz="1200" b="1" dirty="0" err="1" smtClean="0">
                    <a:solidFill>
                      <a:prstClr val="black"/>
                    </a:solidFill>
                  </a:rPr>
                  <a:t>aC</a:t>
                </a:r>
                <a:endParaRPr lang="en-US" sz="1200" b="1" dirty="0">
                  <a:solidFill>
                    <a:prstClr val="black"/>
                  </a:solidFill>
                </a:endParaRPr>
              </a:p>
              <a:p>
                <a:r>
                  <a:rPr lang="en-US" sz="1200" b="1" dirty="0" smtClean="0">
                    <a:solidFill>
                      <a:prstClr val="black"/>
                    </a:solidFill>
                  </a:rPr>
                  <a:t>1</a:t>
                </a:r>
                <a:r>
                  <a:rPr lang="en-US" sz="1200" b="1" baseline="30000" dirty="0" smtClean="0">
                    <a:solidFill>
                      <a:prstClr val="black"/>
                    </a:solidFill>
                  </a:rPr>
                  <a:t>er</a:t>
                </a:r>
                <a:r>
                  <a:rPr lang="en-US" sz="1200" b="1" dirty="0" smtClean="0">
                    <a:solidFill>
                      <a:prstClr val="black"/>
                    </a:solidFill>
                  </a:rPr>
                  <a:t> </a:t>
                </a:r>
                <a:r>
                  <a:rPr lang="en-US" sz="1200" b="1" dirty="0" err="1" smtClean="0">
                    <a:solidFill>
                      <a:prstClr val="black"/>
                    </a:solidFill>
                  </a:rPr>
                  <a:t>Retorno</a:t>
                </a:r>
                <a:r>
                  <a:rPr lang="en-US" sz="1200" b="1" dirty="0" smtClean="0">
                    <a:solidFill>
                      <a:prstClr val="black"/>
                    </a:solidFill>
                  </a:rPr>
                  <a:t> del </a:t>
                </a:r>
                <a:r>
                  <a:rPr lang="en-US" sz="1200" b="1" dirty="0" err="1" smtClean="0">
                    <a:solidFill>
                      <a:prstClr val="black"/>
                    </a:solidFill>
                  </a:rPr>
                  <a:t>exilio</a:t>
                </a:r>
                <a:endParaRPr lang="en-US" sz="1200" b="1" dirty="0">
                  <a:solidFill>
                    <a:prstClr val="black"/>
                  </a:solidFill>
                </a:endParaRPr>
              </a:p>
            </p:txBody>
          </p:sp>
          <p:cxnSp>
            <p:nvCxnSpPr>
              <p:cNvPr id="127" name="Straight Connector 126"/>
              <p:cNvCxnSpPr/>
              <p:nvPr/>
            </p:nvCxnSpPr>
            <p:spPr>
              <a:xfrm flipH="1" flipV="1">
                <a:off x="8686800" y="4226004"/>
                <a:ext cx="1" cy="39713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8305800" y="4191000"/>
                <a:ext cx="7620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17" name="Lightning Bolt 116"/>
            <p:cNvSpPr/>
            <p:nvPr/>
          </p:nvSpPr>
          <p:spPr>
            <a:xfrm rot="1324401">
              <a:off x="6475346" y="3215429"/>
              <a:ext cx="360060" cy="626078"/>
            </a:xfrm>
            <a:prstGeom prst="lightningBolt">
              <a:avLst/>
            </a:prstGeom>
            <a:blipFill>
              <a:blip r:embed="rId3" cstate="print"/>
              <a:stretch>
                <a:fillRect/>
              </a:stretch>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36" name="Group 135"/>
          <p:cNvGrpSpPr/>
          <p:nvPr/>
        </p:nvGrpSpPr>
        <p:grpSpPr>
          <a:xfrm>
            <a:off x="75624" y="3623087"/>
            <a:ext cx="1122407" cy="1278713"/>
            <a:chOff x="75624" y="3636811"/>
            <a:chExt cx="1122407" cy="1085233"/>
          </a:xfrm>
        </p:grpSpPr>
        <p:sp>
          <p:nvSpPr>
            <p:cNvPr id="134" name="TextBox 133"/>
            <p:cNvSpPr txBox="1"/>
            <p:nvPr/>
          </p:nvSpPr>
          <p:spPr>
            <a:xfrm>
              <a:off x="75624" y="4277991"/>
              <a:ext cx="1122407" cy="444053"/>
            </a:xfrm>
            <a:prstGeom prst="rect">
              <a:avLst/>
            </a:prstGeom>
            <a:noFill/>
            <a:ln>
              <a:solidFill>
                <a:schemeClr val="tx2"/>
              </a:solidFill>
            </a:ln>
          </p:spPr>
          <p:txBody>
            <a:bodyPr wrap="square" rtlCol="0">
              <a:spAutoFit/>
            </a:bodyPr>
            <a:lstStyle>
              <a:defPPr>
                <a:defRPr lang="en-US"/>
              </a:defPPr>
              <a:lvl1pPr algn="ctr">
                <a:defRPr sz="1400">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1</a:t>
              </a:r>
            </a:p>
            <a:p>
              <a:r>
                <a:rPr lang="en-US" dirty="0"/>
                <a:t>605-603 </a:t>
              </a:r>
              <a:r>
                <a:rPr lang="en-US" dirty="0" err="1" smtClean="0"/>
                <a:t>aC</a:t>
              </a:r>
              <a:endParaRPr lang="en-US" dirty="0"/>
            </a:p>
          </p:txBody>
        </p:sp>
        <p:sp>
          <p:nvSpPr>
            <p:cNvPr id="135" name="Line 9"/>
            <p:cNvSpPr>
              <a:spLocks noChangeShapeType="1"/>
            </p:cNvSpPr>
            <p:nvPr/>
          </p:nvSpPr>
          <p:spPr bwMode="auto">
            <a:xfrm flipH="1">
              <a:off x="639099" y="3636811"/>
              <a:ext cx="0" cy="644908"/>
            </a:xfrm>
            <a:prstGeom prst="line">
              <a:avLst/>
            </a:prstGeom>
            <a:noFill/>
            <a:ln>
              <a:solidFill>
                <a:schemeClr val="tx2"/>
              </a:solidFill>
            </a:ln>
            <a:extLst/>
          </p:spPr>
          <p:txBody>
            <a:bodyPr wrap="square" rtlCol="0">
              <a:spAutoFit/>
            </a:bodyPr>
            <a:lstStyle/>
            <a:p>
              <a:pPr algn="ctr"/>
              <a:endParaRPr lang="en-US" sz="14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51" name="Group 150"/>
          <p:cNvGrpSpPr/>
          <p:nvPr/>
        </p:nvGrpSpPr>
        <p:grpSpPr>
          <a:xfrm>
            <a:off x="864098" y="3623088"/>
            <a:ext cx="1541623" cy="1280045"/>
            <a:chOff x="864098" y="3623088"/>
            <a:chExt cx="1541623" cy="1280045"/>
          </a:xfrm>
        </p:grpSpPr>
        <p:sp>
          <p:nvSpPr>
            <p:cNvPr id="137" name="TextBox 136"/>
            <p:cNvSpPr txBox="1"/>
            <p:nvPr/>
          </p:nvSpPr>
          <p:spPr>
            <a:xfrm>
              <a:off x="1283314" y="4379913"/>
              <a:ext cx="1122407" cy="523220"/>
            </a:xfrm>
            <a:prstGeom prst="rect">
              <a:avLst/>
            </a:prstGeom>
            <a:noFill/>
            <a:ln>
              <a:solidFill>
                <a:schemeClr val="tx2"/>
              </a:solidFill>
            </a:ln>
          </p:spPr>
          <p:txBody>
            <a:bodyPr wrap="square" rtlCol="0">
              <a:spAutoFit/>
            </a:bodyPr>
            <a:lstStyle/>
            <a:p>
              <a:pPr algn="ctr"/>
              <a:r>
                <a:rPr lang="en-US" sz="1400" dirty="0">
                  <a:solidFill>
                    <a:srgbClr val="0070C0"/>
                  </a:solidFill>
                  <a:latin typeface="Tahoma" panose="020B0604030504040204" pitchFamily="34" charset="0"/>
                  <a:ea typeface="Tahoma" panose="020B0604030504040204" pitchFamily="34" charset="0"/>
                  <a:cs typeface="Tahoma" panose="020B0604030504040204" pitchFamily="34" charset="0"/>
                </a:rPr>
                <a:t>Daniel 2</a:t>
              </a:r>
            </a:p>
            <a:p>
              <a:pPr algn="ctr"/>
              <a:r>
                <a:rPr lang="en-US" sz="1400" dirty="0">
                  <a:solidFill>
                    <a:srgbClr val="0070C0"/>
                  </a:solidFill>
                  <a:latin typeface="Tahoma" panose="020B0604030504040204" pitchFamily="34" charset="0"/>
                  <a:ea typeface="Tahoma" panose="020B0604030504040204" pitchFamily="34" charset="0"/>
                  <a:cs typeface="Tahoma" panose="020B0604030504040204" pitchFamily="34" charset="0"/>
                </a:rPr>
                <a:t>603 </a:t>
              </a:r>
              <a:r>
                <a:rPr lang="en-US" sz="1400" dirty="0" err="1" smtClean="0">
                  <a:solidFill>
                    <a:srgbClr val="0070C0"/>
                  </a:solidFill>
                  <a:latin typeface="Tahoma" panose="020B0604030504040204" pitchFamily="34" charset="0"/>
                  <a:ea typeface="Tahoma" panose="020B0604030504040204" pitchFamily="34" charset="0"/>
                  <a:cs typeface="Tahoma" panose="020B0604030504040204" pitchFamily="34" charset="0"/>
                </a:rPr>
                <a:t>aC</a:t>
              </a:r>
              <a:endParaRPr lang="en-US" sz="1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38" name="Line 9"/>
            <p:cNvSpPr>
              <a:spLocks noChangeShapeType="1"/>
            </p:cNvSpPr>
            <p:nvPr/>
          </p:nvSpPr>
          <p:spPr bwMode="auto">
            <a:xfrm>
              <a:off x="864098" y="3623088"/>
              <a:ext cx="948337" cy="756826"/>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2" name="Group 151"/>
          <p:cNvGrpSpPr/>
          <p:nvPr/>
        </p:nvGrpSpPr>
        <p:grpSpPr>
          <a:xfrm>
            <a:off x="2006761" y="3623088"/>
            <a:ext cx="1727017" cy="1264496"/>
            <a:chOff x="2006761" y="3623088"/>
            <a:chExt cx="1727017" cy="1264496"/>
          </a:xfrm>
        </p:grpSpPr>
        <p:sp>
          <p:nvSpPr>
            <p:cNvPr id="139" name="TextBox 138"/>
            <p:cNvSpPr txBox="1"/>
            <p:nvPr/>
          </p:nvSpPr>
          <p:spPr>
            <a:xfrm>
              <a:off x="2515406" y="4364364"/>
              <a:ext cx="1218372"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3</a:t>
              </a:r>
            </a:p>
            <a:p>
              <a:r>
                <a:rPr lang="en-US" dirty="0"/>
                <a:t>603-587? </a:t>
              </a:r>
              <a:r>
                <a:rPr lang="en-US" dirty="0" err="1" smtClean="0"/>
                <a:t>aC</a:t>
              </a:r>
              <a:endParaRPr lang="en-US" dirty="0"/>
            </a:p>
          </p:txBody>
        </p:sp>
        <p:sp>
          <p:nvSpPr>
            <p:cNvPr id="140" name="Line 9"/>
            <p:cNvSpPr>
              <a:spLocks noChangeShapeType="1"/>
            </p:cNvSpPr>
            <p:nvPr/>
          </p:nvSpPr>
          <p:spPr bwMode="auto">
            <a:xfrm>
              <a:off x="2006761" y="3623088"/>
              <a:ext cx="1034039" cy="744469"/>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3" name="Group 152"/>
          <p:cNvGrpSpPr/>
          <p:nvPr/>
        </p:nvGrpSpPr>
        <p:grpSpPr>
          <a:xfrm>
            <a:off x="3938598" y="3638798"/>
            <a:ext cx="1218372" cy="1267395"/>
            <a:chOff x="3938598" y="3638798"/>
            <a:chExt cx="1218372" cy="1267395"/>
          </a:xfrm>
        </p:grpSpPr>
        <p:sp>
          <p:nvSpPr>
            <p:cNvPr id="141" name="TextBox 140"/>
            <p:cNvSpPr txBox="1"/>
            <p:nvPr/>
          </p:nvSpPr>
          <p:spPr>
            <a:xfrm>
              <a:off x="3938598" y="4382973"/>
              <a:ext cx="1218372"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4</a:t>
              </a:r>
            </a:p>
            <a:p>
              <a:r>
                <a:rPr lang="en-US" dirty="0" smtClean="0"/>
                <a:t>¿? </a:t>
              </a:r>
              <a:r>
                <a:rPr lang="en-US" dirty="0" err="1" smtClean="0"/>
                <a:t>aC</a:t>
              </a:r>
              <a:endParaRPr lang="en-US" dirty="0"/>
            </a:p>
          </p:txBody>
        </p:sp>
        <p:sp>
          <p:nvSpPr>
            <p:cNvPr id="142" name="Line 9"/>
            <p:cNvSpPr>
              <a:spLocks noChangeShapeType="1"/>
            </p:cNvSpPr>
            <p:nvPr/>
          </p:nvSpPr>
          <p:spPr bwMode="auto">
            <a:xfrm>
              <a:off x="4309988" y="3638798"/>
              <a:ext cx="283572" cy="744176"/>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4" name="Group 153"/>
          <p:cNvGrpSpPr/>
          <p:nvPr/>
        </p:nvGrpSpPr>
        <p:grpSpPr>
          <a:xfrm>
            <a:off x="6448472" y="3608592"/>
            <a:ext cx="1316928" cy="1307087"/>
            <a:chOff x="6448472" y="3608592"/>
            <a:chExt cx="1316928" cy="1307087"/>
          </a:xfrm>
        </p:grpSpPr>
        <p:sp>
          <p:nvSpPr>
            <p:cNvPr id="143" name="TextBox 142"/>
            <p:cNvSpPr txBox="1"/>
            <p:nvPr/>
          </p:nvSpPr>
          <p:spPr>
            <a:xfrm>
              <a:off x="6448472" y="4392459"/>
              <a:ext cx="1316928"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5-6</a:t>
              </a:r>
            </a:p>
            <a:p>
              <a:r>
                <a:rPr lang="en-US" dirty="0"/>
                <a:t>539 </a:t>
              </a:r>
              <a:r>
                <a:rPr lang="en-US" dirty="0" err="1" smtClean="0"/>
                <a:t>aC</a:t>
              </a:r>
              <a:endParaRPr lang="en-US" dirty="0"/>
            </a:p>
          </p:txBody>
        </p:sp>
        <p:sp>
          <p:nvSpPr>
            <p:cNvPr id="144" name="Line 9"/>
            <p:cNvSpPr>
              <a:spLocks noChangeShapeType="1"/>
            </p:cNvSpPr>
            <p:nvPr/>
          </p:nvSpPr>
          <p:spPr bwMode="auto">
            <a:xfrm>
              <a:off x="6712272" y="3608592"/>
              <a:ext cx="292509" cy="769988"/>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5" name="Group 154"/>
          <p:cNvGrpSpPr/>
          <p:nvPr/>
        </p:nvGrpSpPr>
        <p:grpSpPr>
          <a:xfrm>
            <a:off x="4196514" y="3655615"/>
            <a:ext cx="1247533" cy="1893808"/>
            <a:chOff x="4196514" y="3655615"/>
            <a:chExt cx="1247533" cy="1893808"/>
          </a:xfrm>
        </p:grpSpPr>
        <p:sp>
          <p:nvSpPr>
            <p:cNvPr id="145" name="TextBox 144"/>
            <p:cNvSpPr txBox="1"/>
            <p:nvPr/>
          </p:nvSpPr>
          <p:spPr>
            <a:xfrm>
              <a:off x="4196514" y="5026203"/>
              <a:ext cx="1122407"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7</a:t>
              </a:r>
            </a:p>
            <a:p>
              <a:r>
                <a:rPr lang="en-US" dirty="0"/>
                <a:t>553 </a:t>
              </a:r>
              <a:r>
                <a:rPr lang="en-US" dirty="0" err="1" smtClean="0"/>
                <a:t>aC</a:t>
              </a:r>
              <a:endParaRPr lang="en-US" dirty="0"/>
            </a:p>
          </p:txBody>
        </p:sp>
        <p:sp>
          <p:nvSpPr>
            <p:cNvPr id="146" name="Line 9"/>
            <p:cNvSpPr>
              <a:spLocks noChangeShapeType="1"/>
            </p:cNvSpPr>
            <p:nvPr/>
          </p:nvSpPr>
          <p:spPr bwMode="auto">
            <a:xfrm flipH="1">
              <a:off x="5285016" y="3655615"/>
              <a:ext cx="159031" cy="137059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6" name="Group 155"/>
          <p:cNvGrpSpPr/>
          <p:nvPr/>
        </p:nvGrpSpPr>
        <p:grpSpPr>
          <a:xfrm>
            <a:off x="5341301" y="3638797"/>
            <a:ext cx="1122407" cy="1910626"/>
            <a:chOff x="5341301" y="3638797"/>
            <a:chExt cx="1122407" cy="1910626"/>
          </a:xfrm>
        </p:grpSpPr>
        <p:sp>
          <p:nvSpPr>
            <p:cNvPr id="147" name="TextBox 146"/>
            <p:cNvSpPr txBox="1"/>
            <p:nvPr/>
          </p:nvSpPr>
          <p:spPr>
            <a:xfrm>
              <a:off x="5341301" y="5026203"/>
              <a:ext cx="1122407" cy="523220"/>
            </a:xfrm>
            <a:prstGeom prst="rect">
              <a:avLst/>
            </a:prstGeom>
            <a:noFill/>
            <a:ln>
              <a:solidFill>
                <a:schemeClr val="tx2"/>
              </a:solidFill>
            </a:ln>
          </p:spPr>
          <p:txBody>
            <a:bodyPr wrap="square" rtlCol="0">
              <a:spAutoFit/>
            </a:bodyPr>
            <a:lstStyle/>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Daniel 8</a:t>
              </a:r>
            </a:p>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551 </a:t>
              </a:r>
              <a:r>
                <a:rPr lang="en-US" sz="14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aC</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48" name="Line 9"/>
            <p:cNvSpPr>
              <a:spLocks noChangeShapeType="1"/>
            </p:cNvSpPr>
            <p:nvPr/>
          </p:nvSpPr>
          <p:spPr bwMode="auto">
            <a:xfrm>
              <a:off x="5594160" y="3638797"/>
              <a:ext cx="90966" cy="1378737"/>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sp>
        <p:nvSpPr>
          <p:cNvPr id="149" name="TextBox 148"/>
          <p:cNvSpPr txBox="1"/>
          <p:nvPr/>
        </p:nvSpPr>
        <p:spPr>
          <a:xfrm>
            <a:off x="6482309" y="5025885"/>
            <a:ext cx="1072800" cy="523220"/>
          </a:xfrm>
          <a:prstGeom prst="rect">
            <a:avLst/>
          </a:prstGeom>
          <a:noFill/>
          <a:ln>
            <a:solidFill>
              <a:schemeClr val="tx2"/>
            </a:solidFill>
          </a:ln>
        </p:spPr>
        <p:txBody>
          <a:bodyPr wrap="square" rtlCol="0">
            <a:spAutoFit/>
          </a:bodyPr>
          <a:lstStyle/>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Daniel 9</a:t>
            </a:r>
          </a:p>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539 </a:t>
            </a:r>
            <a:r>
              <a:rPr lang="en-US" sz="14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aC</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50" name="TextBox 149"/>
          <p:cNvSpPr txBox="1"/>
          <p:nvPr/>
        </p:nvSpPr>
        <p:spPr>
          <a:xfrm>
            <a:off x="7572684" y="5025885"/>
            <a:ext cx="1243258" cy="523220"/>
          </a:xfrm>
          <a:prstGeom prst="rect">
            <a:avLst/>
          </a:prstGeom>
          <a:noFill/>
          <a:ln>
            <a:solidFill>
              <a:schemeClr val="tx2"/>
            </a:solidFill>
          </a:ln>
        </p:spPr>
        <p:txBody>
          <a:bodyPr wrap="square" rtlCol="0">
            <a:spAutoFit/>
          </a:bodyPr>
          <a:lstStyle/>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Daniel 10-12</a:t>
            </a:r>
          </a:p>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536 </a:t>
            </a:r>
            <a:r>
              <a:rPr lang="en-US" sz="14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aC</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nvGrpSpPr>
          <p:cNvPr id="131" name="Group 130"/>
          <p:cNvGrpSpPr/>
          <p:nvPr/>
        </p:nvGrpSpPr>
        <p:grpSpPr>
          <a:xfrm>
            <a:off x="238624" y="1239145"/>
            <a:ext cx="8501553" cy="315751"/>
            <a:chOff x="238539" y="1486923"/>
            <a:chExt cx="8501553" cy="378901"/>
          </a:xfrm>
        </p:grpSpPr>
        <p:grpSp>
          <p:nvGrpSpPr>
            <p:cNvPr id="157" name="Group 156"/>
            <p:cNvGrpSpPr/>
            <p:nvPr/>
          </p:nvGrpSpPr>
          <p:grpSpPr>
            <a:xfrm>
              <a:off x="238539" y="1547192"/>
              <a:ext cx="8501553" cy="246490"/>
              <a:chOff x="238539" y="1547192"/>
              <a:chExt cx="8501553" cy="246490"/>
            </a:xfrm>
          </p:grpSpPr>
          <p:sp>
            <p:nvSpPr>
              <p:cNvPr id="171" name="Rectangle 170"/>
              <p:cNvSpPr/>
              <p:nvPr/>
            </p:nvSpPr>
            <p:spPr>
              <a:xfrm>
                <a:off x="3490623" y="1547192"/>
                <a:ext cx="954156" cy="24649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2" name="Rectangle 171"/>
              <p:cNvSpPr/>
              <p:nvPr/>
            </p:nvSpPr>
            <p:spPr>
              <a:xfrm>
                <a:off x="2941984" y="1547192"/>
                <a:ext cx="160350" cy="246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3" name="Rectangle 172"/>
              <p:cNvSpPr/>
              <p:nvPr/>
            </p:nvSpPr>
            <p:spPr>
              <a:xfrm>
                <a:off x="6712226" y="1547192"/>
                <a:ext cx="1771815" cy="24649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4" name="Rectangle 173"/>
              <p:cNvSpPr/>
              <p:nvPr/>
            </p:nvSpPr>
            <p:spPr>
              <a:xfrm>
                <a:off x="238539" y="1547192"/>
                <a:ext cx="1162215" cy="24649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5" name="Rectangle 174"/>
              <p:cNvSpPr/>
              <p:nvPr/>
            </p:nvSpPr>
            <p:spPr>
              <a:xfrm>
                <a:off x="8535905" y="1547192"/>
                <a:ext cx="204187" cy="2464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6" name="Rectangle 175"/>
              <p:cNvSpPr/>
              <p:nvPr/>
            </p:nvSpPr>
            <p:spPr>
              <a:xfrm>
                <a:off x="1400754" y="1547192"/>
                <a:ext cx="1541230" cy="24649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7" name="Rectangle 176"/>
              <p:cNvSpPr/>
              <p:nvPr/>
            </p:nvSpPr>
            <p:spPr>
              <a:xfrm flipH="1">
                <a:off x="3102333" y="1547192"/>
                <a:ext cx="388290" cy="2464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8" name="Rectangle 177"/>
              <p:cNvSpPr/>
              <p:nvPr/>
            </p:nvSpPr>
            <p:spPr>
              <a:xfrm>
                <a:off x="4444778" y="1547192"/>
                <a:ext cx="2267447" cy="24649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9" name="Rectangle 178"/>
              <p:cNvSpPr/>
              <p:nvPr/>
            </p:nvSpPr>
            <p:spPr>
              <a:xfrm>
                <a:off x="8484041" y="1547192"/>
                <a:ext cx="51864" cy="24649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58" name="Rectangle 157"/>
            <p:cNvSpPr/>
            <p:nvPr/>
          </p:nvSpPr>
          <p:spPr>
            <a:xfrm>
              <a:off x="238539" y="1491121"/>
              <a:ext cx="116221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9" name="Rectangle 158"/>
            <p:cNvSpPr/>
            <p:nvPr/>
          </p:nvSpPr>
          <p:spPr>
            <a:xfrm>
              <a:off x="1401333" y="1820104"/>
              <a:ext cx="1540651"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0" name="Rectangle 159"/>
            <p:cNvSpPr/>
            <p:nvPr/>
          </p:nvSpPr>
          <p:spPr>
            <a:xfrm>
              <a:off x="2941984" y="1491121"/>
              <a:ext cx="160349"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1" name="Rectangle 160"/>
            <p:cNvSpPr/>
            <p:nvPr/>
          </p:nvSpPr>
          <p:spPr>
            <a:xfrm>
              <a:off x="3490623" y="1491121"/>
              <a:ext cx="95415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2" name="Rectangle 161"/>
            <p:cNvSpPr/>
            <p:nvPr/>
          </p:nvSpPr>
          <p:spPr>
            <a:xfrm>
              <a:off x="3102333" y="1820104"/>
              <a:ext cx="38829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3" name="Rectangle 162"/>
            <p:cNvSpPr/>
            <p:nvPr/>
          </p:nvSpPr>
          <p:spPr>
            <a:xfrm>
              <a:off x="4901026" y="1489604"/>
              <a:ext cx="780637" cy="4723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4" name="Rectangle 163"/>
            <p:cNvSpPr/>
            <p:nvPr/>
          </p:nvSpPr>
          <p:spPr>
            <a:xfrm>
              <a:off x="4444778" y="1820104"/>
              <a:ext cx="41773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5" name="Rectangle 164"/>
            <p:cNvSpPr/>
            <p:nvPr/>
          </p:nvSpPr>
          <p:spPr>
            <a:xfrm>
              <a:off x="5681664" y="1820105"/>
              <a:ext cx="495300"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6" name="Rectangle 165"/>
            <p:cNvSpPr/>
            <p:nvPr/>
          </p:nvSpPr>
          <p:spPr>
            <a:xfrm>
              <a:off x="6448425" y="1820104"/>
              <a:ext cx="26380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7" name="Rectangle 166"/>
            <p:cNvSpPr/>
            <p:nvPr/>
          </p:nvSpPr>
          <p:spPr>
            <a:xfrm>
              <a:off x="6176964" y="1491121"/>
              <a:ext cx="276594"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8" name="Rectangle 167"/>
            <p:cNvSpPr/>
            <p:nvPr/>
          </p:nvSpPr>
          <p:spPr>
            <a:xfrm>
              <a:off x="6712226" y="1491121"/>
              <a:ext cx="177181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9" name="Rectangle 168"/>
            <p:cNvSpPr/>
            <p:nvPr/>
          </p:nvSpPr>
          <p:spPr>
            <a:xfrm>
              <a:off x="8535904" y="1486923"/>
              <a:ext cx="204187" cy="4991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0" name="Rectangle 169"/>
            <p:cNvSpPr/>
            <p:nvPr/>
          </p:nvSpPr>
          <p:spPr>
            <a:xfrm>
              <a:off x="8487113" y="1820104"/>
              <a:ext cx="4572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80" name="TextBox 179"/>
          <p:cNvSpPr txBox="1"/>
          <p:nvPr/>
        </p:nvSpPr>
        <p:spPr>
          <a:xfrm>
            <a:off x="399869" y="845759"/>
            <a:ext cx="928459" cy="353943"/>
          </a:xfrm>
          <a:prstGeom prst="rect">
            <a:avLst/>
          </a:prstGeom>
          <a:noFill/>
        </p:spPr>
        <p:txBody>
          <a:bodyPr wrap="none" bIns="0" rtlCol="0">
            <a:spAutoFit/>
          </a:bodyPr>
          <a:lstStyle/>
          <a:p>
            <a:pPr algn="ctr"/>
            <a:r>
              <a:rPr lang="en-US" sz="900" dirty="0">
                <a:solidFill>
                  <a:prstClr val="black"/>
                </a:solidFill>
                <a:latin typeface="Arial" panose="020B0604020202020204" pitchFamily="34" charset="0"/>
                <a:cs typeface="Arial" panose="020B0604020202020204" pitchFamily="34" charset="0"/>
              </a:rPr>
              <a:t>2166-1859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Patriarcas</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1" name="TextBox 180"/>
          <p:cNvSpPr txBox="1"/>
          <p:nvPr/>
        </p:nvSpPr>
        <p:spPr>
          <a:xfrm>
            <a:off x="1713840" y="1554896"/>
            <a:ext cx="91563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Esclavitud</a:t>
            </a:r>
            <a:r>
              <a:rPr lang="en-US" sz="1100" b="1" dirty="0" smtClean="0">
                <a:solidFill>
                  <a:prstClr val="black"/>
                </a:solidFill>
                <a:latin typeface="Arial" panose="020B0604020202020204" pitchFamily="34" charset="0"/>
                <a:cs typeface="Arial" panose="020B0604020202020204" pitchFamily="34" charset="0"/>
              </a:rPr>
              <a:t/>
            </a:r>
            <a:br>
              <a:rPr lang="en-US" sz="1100" b="1" dirty="0" smtClean="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en</a:t>
            </a:r>
            <a:r>
              <a:rPr lang="en-US" sz="1100" b="1" dirty="0" smtClean="0">
                <a:solidFill>
                  <a:prstClr val="black"/>
                </a:solidFill>
                <a:latin typeface="Arial" panose="020B0604020202020204" pitchFamily="34" charset="0"/>
                <a:cs typeface="Arial" panose="020B0604020202020204" pitchFamily="34" charset="0"/>
              </a:rPr>
              <a:t> </a:t>
            </a:r>
            <a:r>
              <a:rPr lang="en-US" sz="1100" b="1" dirty="0" err="1" smtClean="0">
                <a:solidFill>
                  <a:prstClr val="black"/>
                </a:solidFill>
                <a:latin typeface="Arial" panose="020B0604020202020204" pitchFamily="34" charset="0"/>
                <a:cs typeface="Arial" panose="020B0604020202020204" pitchFamily="34" charset="0"/>
              </a:rPr>
              <a:t>Egipto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1859-1445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82" name="TextBox 181"/>
          <p:cNvSpPr txBox="1"/>
          <p:nvPr/>
        </p:nvSpPr>
        <p:spPr>
          <a:xfrm>
            <a:off x="2422444" y="871440"/>
            <a:ext cx="928459" cy="353943"/>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1445-1405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Desierto</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3" name="TextBox 182"/>
          <p:cNvSpPr txBox="1"/>
          <p:nvPr/>
        </p:nvSpPr>
        <p:spPr>
          <a:xfrm>
            <a:off x="2857718" y="1563159"/>
            <a:ext cx="915635" cy="477054"/>
          </a:xfrm>
          <a:prstGeom prst="rect">
            <a:avLst/>
          </a:prstGeom>
          <a:noFill/>
        </p:spPr>
        <p:txBody>
          <a:bodyPr wrap="none" tIns="0" bIns="0" rtlCol="0">
            <a:spAutoFit/>
          </a:bodyPr>
          <a:lstStyle/>
          <a:p>
            <a:pPr algn="ctr"/>
            <a:r>
              <a:rPr lang="en-US" sz="1100" b="1" dirty="0" smtClean="0">
                <a:solidFill>
                  <a:prstClr val="black"/>
                </a:solidFill>
                <a:latin typeface="Arial" panose="020B0604020202020204" pitchFamily="34" charset="0"/>
                <a:cs typeface="Arial" panose="020B0604020202020204" pitchFamily="34" charset="0"/>
              </a:rPr>
              <a:t>Conquista </a:t>
            </a:r>
            <a:br>
              <a:rPr lang="en-US" sz="1100" b="1" dirty="0" smtClean="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de </a:t>
            </a:r>
            <a:r>
              <a:rPr lang="en-US" sz="1100" b="1" dirty="0" err="1" smtClean="0">
                <a:solidFill>
                  <a:prstClr val="black"/>
                </a:solidFill>
                <a:latin typeface="Arial" panose="020B0604020202020204" pitchFamily="34" charset="0"/>
                <a:cs typeface="Arial" panose="020B0604020202020204" pitchFamily="34" charset="0"/>
              </a:rPr>
              <a:t>Canaán</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1405-1300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84" name="TextBox 183"/>
          <p:cNvSpPr txBox="1"/>
          <p:nvPr/>
        </p:nvSpPr>
        <p:spPr>
          <a:xfrm>
            <a:off x="3503475" y="845759"/>
            <a:ext cx="928459" cy="353943"/>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1300-1050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Jueces</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5" name="TextBox 184"/>
          <p:cNvSpPr txBox="1"/>
          <p:nvPr/>
        </p:nvSpPr>
        <p:spPr>
          <a:xfrm>
            <a:off x="4227909" y="1563159"/>
            <a:ext cx="85151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Reino</a:t>
            </a:r>
            <a:r>
              <a:rPr lang="en-US" sz="1100" b="1" dirty="0" smtClean="0">
                <a:solidFill>
                  <a:prstClr val="black"/>
                </a:solidFill>
                <a:latin typeface="Arial" panose="020B0604020202020204" pitchFamily="34" charset="0"/>
                <a:cs typeface="Arial" panose="020B0604020202020204" pitchFamily="34" charset="0"/>
              </a:rPr>
              <a:t/>
            </a:r>
            <a:br>
              <a:rPr lang="en-US" sz="1100" b="1" dirty="0" smtClean="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unido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1050-931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86" name="TextBox 185"/>
          <p:cNvSpPr txBox="1"/>
          <p:nvPr/>
        </p:nvSpPr>
        <p:spPr>
          <a:xfrm>
            <a:off x="4891319" y="697395"/>
            <a:ext cx="787395"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931-722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Reino</a:t>
            </a:r>
            <a:r>
              <a:rPr lang="en-US" sz="1100" b="1" dirty="0" smtClean="0">
                <a:solidFill>
                  <a:prstClr val="black"/>
                </a:solidFill>
                <a:latin typeface="Arial" panose="020B0604020202020204" pitchFamily="34" charset="0"/>
                <a:cs typeface="Arial" panose="020B0604020202020204" pitchFamily="34" charset="0"/>
              </a:rPr>
              <a:t> </a:t>
            </a:r>
            <a:br>
              <a:rPr lang="en-US" sz="1100" b="1" dirty="0" smtClean="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dividido</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7" name="TextBox 186"/>
          <p:cNvSpPr txBox="1"/>
          <p:nvPr/>
        </p:nvSpPr>
        <p:spPr>
          <a:xfrm>
            <a:off x="5535624" y="1563159"/>
            <a:ext cx="78739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Judá</a:t>
            </a:r>
            <a:r>
              <a:rPr lang="en-US" sz="1100" b="1" dirty="0">
                <a:solidFill>
                  <a:prstClr val="black"/>
                </a:solidFill>
                <a:latin typeface="Arial" panose="020B0604020202020204" pitchFamily="34" charset="0"/>
                <a:cs typeface="Arial" panose="020B0604020202020204" pitchFamily="34" charset="0"/>
              </a:rPr>
              <a:t/>
            </a:r>
            <a:br>
              <a:rPr lang="en-US" sz="1100" b="1" dirty="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solo</a:t>
            </a:r>
          </a:p>
          <a:p>
            <a:pPr algn="ctr"/>
            <a:r>
              <a:rPr lang="en-US" sz="900" dirty="0" smtClean="0">
                <a:solidFill>
                  <a:prstClr val="black"/>
                </a:solidFill>
                <a:latin typeface="Arial" panose="020B0604020202020204" pitchFamily="34" charset="0"/>
                <a:cs typeface="Arial" panose="020B0604020202020204" pitchFamily="34" charset="0"/>
              </a:rPr>
              <a:t>722-605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88" name="TextBox 187"/>
          <p:cNvSpPr txBox="1"/>
          <p:nvPr/>
        </p:nvSpPr>
        <p:spPr>
          <a:xfrm>
            <a:off x="5790670" y="703072"/>
            <a:ext cx="1077538"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605-538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Cautiverio</a:t>
            </a:r>
            <a:r>
              <a:rPr lang="en-US" sz="1100" b="1" dirty="0" smtClean="0">
                <a:solidFill>
                  <a:prstClr val="black"/>
                </a:solidFill>
                <a:latin typeface="Arial" panose="020B0604020202020204" pitchFamily="34" charset="0"/>
                <a:cs typeface="Arial" panose="020B0604020202020204" pitchFamily="34" charset="0"/>
              </a:rPr>
              <a:t> </a:t>
            </a:r>
            <a:r>
              <a:rPr lang="en-US" sz="1100" b="1" dirty="0" err="1" smtClean="0">
                <a:solidFill>
                  <a:prstClr val="black"/>
                </a:solidFill>
                <a:latin typeface="Arial" panose="020B0604020202020204" pitchFamily="34" charset="0"/>
                <a:cs typeface="Arial" panose="020B0604020202020204" pitchFamily="34" charset="0"/>
              </a:rPr>
              <a:t>en</a:t>
            </a:r>
            <a:r>
              <a:rPr lang="en-US" sz="1100" b="1" dirty="0">
                <a:solidFill>
                  <a:prstClr val="black"/>
                </a:solidFill>
                <a:latin typeface="Arial" panose="020B0604020202020204" pitchFamily="34" charset="0"/>
                <a:cs typeface="Arial" panose="020B0604020202020204" pitchFamily="34" charset="0"/>
              </a:rPr>
              <a:t/>
            </a:r>
            <a:br>
              <a:rPr lang="en-US" sz="1100" b="1" dirty="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Babilonia</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9" name="TextBox 188"/>
          <p:cNvSpPr txBox="1"/>
          <p:nvPr/>
        </p:nvSpPr>
        <p:spPr>
          <a:xfrm>
            <a:off x="6304095" y="1563159"/>
            <a:ext cx="78739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Retorno</a:t>
            </a:r>
            <a:r>
              <a:rPr lang="en-US" sz="1100" b="1" dirty="0">
                <a:solidFill>
                  <a:prstClr val="black"/>
                </a:solidFill>
                <a:latin typeface="Arial" panose="020B0604020202020204" pitchFamily="34" charset="0"/>
                <a:cs typeface="Arial" panose="020B0604020202020204" pitchFamily="34" charset="0"/>
              </a:rPr>
              <a:t/>
            </a:r>
            <a:br>
              <a:rPr lang="en-US" sz="1100" b="1" dirty="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del </a:t>
            </a:r>
            <a:r>
              <a:rPr lang="en-US" sz="1100" b="1" dirty="0" err="1" smtClean="0">
                <a:solidFill>
                  <a:prstClr val="black"/>
                </a:solidFill>
                <a:latin typeface="Arial" panose="020B0604020202020204" pitchFamily="34" charset="0"/>
                <a:cs typeface="Arial" panose="020B0604020202020204" pitchFamily="34" charset="0"/>
              </a:rPr>
              <a:t>exilio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538-444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90" name="TextBox 189"/>
          <p:cNvSpPr txBox="1"/>
          <p:nvPr/>
        </p:nvSpPr>
        <p:spPr>
          <a:xfrm>
            <a:off x="6976804" y="741101"/>
            <a:ext cx="1305165" cy="477054"/>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444 </a:t>
            </a:r>
            <a:r>
              <a:rPr lang="en-US" sz="900" dirty="0" err="1" smtClean="0">
                <a:solidFill>
                  <a:prstClr val="black"/>
                </a:solidFill>
                <a:latin typeface="Arial" panose="020B0604020202020204" pitchFamily="34" charset="0"/>
                <a:cs typeface="Arial" panose="020B0604020202020204" pitchFamily="34" charset="0"/>
              </a:rPr>
              <a:t>aC</a:t>
            </a:r>
            <a:r>
              <a:rPr lang="en-US" sz="900" dirty="0" smtClean="0">
                <a:solidFill>
                  <a:prstClr val="black"/>
                </a:solidFill>
                <a:latin typeface="Arial" panose="020B0604020202020204" pitchFamily="34" charset="0"/>
                <a:cs typeface="Arial" panose="020B0604020202020204" pitchFamily="34" charset="0"/>
              </a:rPr>
              <a:t> - ~4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Años</a:t>
            </a:r>
            <a:r>
              <a:rPr lang="en-US" sz="1100" b="1" dirty="0" smtClean="0">
                <a:solidFill>
                  <a:prstClr val="black"/>
                </a:solidFill>
                <a:latin typeface="Arial" panose="020B0604020202020204" pitchFamily="34" charset="0"/>
                <a:cs typeface="Arial" panose="020B0604020202020204" pitchFamily="34" charset="0"/>
              </a:rPr>
              <a:t> de </a:t>
            </a:r>
            <a:r>
              <a:rPr lang="en-US" sz="1100" b="1" dirty="0" err="1" smtClean="0">
                <a:solidFill>
                  <a:prstClr val="black"/>
                </a:solidFill>
                <a:latin typeface="Arial" panose="020B0604020202020204" pitchFamily="34" charset="0"/>
                <a:cs typeface="Arial" panose="020B0604020202020204" pitchFamily="34" charset="0"/>
              </a:rPr>
              <a:t>silencio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800" dirty="0" smtClean="0">
                <a:solidFill>
                  <a:prstClr val="black"/>
                </a:solidFill>
                <a:latin typeface="Arial" panose="020B0604020202020204" pitchFamily="34" charset="0"/>
                <a:cs typeface="Arial" panose="020B0604020202020204" pitchFamily="34" charset="0"/>
              </a:rPr>
              <a:t>(Intertestamental)</a:t>
            </a:r>
          </a:p>
        </p:txBody>
      </p:sp>
      <p:sp>
        <p:nvSpPr>
          <p:cNvPr id="191" name="TextBox 190"/>
          <p:cNvSpPr txBox="1"/>
          <p:nvPr/>
        </p:nvSpPr>
        <p:spPr>
          <a:xfrm>
            <a:off x="7932367" y="1554853"/>
            <a:ext cx="877163" cy="477054"/>
          </a:xfrm>
          <a:prstGeom prst="rect">
            <a:avLst/>
          </a:prstGeom>
          <a:noFill/>
        </p:spPr>
        <p:txBody>
          <a:bodyPr wrap="none" tIns="0" bIns="0" rtlCol="0">
            <a:spAutoFit/>
          </a:bodyPr>
          <a:lstStyle/>
          <a:p>
            <a:pPr algn="ctr"/>
            <a:r>
              <a:rPr lang="en-US" sz="1100" b="1" dirty="0" smtClean="0">
                <a:solidFill>
                  <a:prstClr val="black"/>
                </a:solidFill>
                <a:latin typeface="Arial" panose="020B0604020202020204" pitchFamily="34" charset="0"/>
                <a:cs typeface="Arial" panose="020B0604020202020204" pitchFamily="34" charset="0"/>
              </a:rPr>
              <a:t>Vida de</a:t>
            </a:r>
            <a:br>
              <a:rPr lang="en-US" sz="1100" b="1" dirty="0" smtClean="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Cristo</a:t>
            </a:r>
          </a:p>
          <a:p>
            <a:pPr algn="ctr"/>
            <a:r>
              <a:rPr lang="en-US" sz="900" dirty="0" smtClean="0">
                <a:solidFill>
                  <a:prstClr val="black"/>
                </a:solidFill>
                <a:latin typeface="Arial" panose="020B0604020202020204" pitchFamily="34" charset="0"/>
                <a:cs typeface="Arial" panose="020B0604020202020204" pitchFamily="34" charset="0"/>
              </a:rPr>
              <a:t>4 BC – 30 </a:t>
            </a:r>
            <a:r>
              <a:rPr lang="en-US" sz="900" dirty="0" err="1" smtClean="0">
                <a:solidFill>
                  <a:prstClr val="black"/>
                </a:solidFill>
                <a:latin typeface="Arial" panose="020B0604020202020204" pitchFamily="34" charset="0"/>
                <a:cs typeface="Arial" panose="020B0604020202020204" pitchFamily="34" charset="0"/>
              </a:rPr>
              <a:t>dC</a:t>
            </a:r>
            <a:endParaRPr lang="en-US" sz="900" dirty="0">
              <a:solidFill>
                <a:prstClr val="black"/>
              </a:solidFill>
              <a:latin typeface="Arial" panose="020B0604020202020204" pitchFamily="34" charset="0"/>
              <a:cs typeface="Arial" panose="020B0604020202020204" pitchFamily="34" charset="0"/>
            </a:endParaRPr>
          </a:p>
        </p:txBody>
      </p:sp>
      <p:sp>
        <p:nvSpPr>
          <p:cNvPr id="192" name="TextBox 191"/>
          <p:cNvSpPr txBox="1"/>
          <p:nvPr/>
        </p:nvSpPr>
        <p:spPr>
          <a:xfrm>
            <a:off x="8197096" y="708346"/>
            <a:ext cx="881973"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30-90 </a:t>
            </a:r>
            <a:r>
              <a:rPr lang="en-US" sz="900" dirty="0" err="1" smtClean="0">
                <a:solidFill>
                  <a:prstClr val="black"/>
                </a:solidFill>
                <a:latin typeface="Arial" panose="020B0604020202020204" pitchFamily="34" charset="0"/>
                <a:cs typeface="Arial" panose="020B0604020202020204" pitchFamily="34" charset="0"/>
              </a:rPr>
              <a:t>dC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smtClean="0">
                <a:solidFill>
                  <a:prstClr val="black"/>
                </a:solidFill>
                <a:latin typeface="Arial" panose="020B0604020202020204" pitchFamily="34" charset="0"/>
                <a:cs typeface="Arial" panose="020B0604020202020204" pitchFamily="34" charset="0"/>
              </a:rPr>
              <a:t>La </a:t>
            </a:r>
            <a:r>
              <a:rPr lang="en-US" sz="1100" b="1" dirty="0" err="1" smtClean="0">
                <a:solidFill>
                  <a:prstClr val="black"/>
                </a:solidFill>
                <a:latin typeface="Arial" panose="020B0604020202020204" pitchFamily="34" charset="0"/>
                <a:cs typeface="Arial" panose="020B0604020202020204" pitchFamily="34" charset="0"/>
              </a:rPr>
              <a:t>iglesia</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1100" b="1" dirty="0" smtClean="0">
                <a:solidFill>
                  <a:prstClr val="black"/>
                </a:solidFill>
                <a:latin typeface="Arial" panose="020B0604020202020204" pitchFamily="34" charset="0"/>
                <a:cs typeface="Arial" panose="020B0604020202020204" pitchFamily="34" charset="0"/>
              </a:rPr>
              <a:t>Era del NT</a:t>
            </a:r>
          </a:p>
        </p:txBody>
      </p:sp>
    </p:spTree>
    <p:extLst>
      <p:ext uri="{BB962C8B-B14F-4D97-AF65-F5344CB8AC3E}">
        <p14:creationId xmlns:p14="http://schemas.microsoft.com/office/powerpoint/2010/main" val="15967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p:cTn id="7" dur="1000" fill="hold"/>
                                        <p:tgtEl>
                                          <p:spTgt spid="77"/>
                                        </p:tgtEl>
                                        <p:attrNameLst>
                                          <p:attrName>ppt_w</p:attrName>
                                        </p:attrNameLst>
                                      </p:cBhvr>
                                      <p:tavLst>
                                        <p:tav tm="0">
                                          <p:val>
                                            <p:fltVal val="0"/>
                                          </p:val>
                                        </p:tav>
                                        <p:tav tm="100000">
                                          <p:val>
                                            <p:strVal val="#ppt_w"/>
                                          </p:val>
                                        </p:tav>
                                      </p:tavLst>
                                    </p:anim>
                                    <p:anim calcmode="lin" valueType="num">
                                      <p:cBhvr>
                                        <p:cTn id="8" dur="1000" fill="hold"/>
                                        <p:tgtEl>
                                          <p:spTgt spid="77"/>
                                        </p:tgtEl>
                                        <p:attrNameLst>
                                          <p:attrName>ppt_h</p:attrName>
                                        </p:attrNameLst>
                                      </p:cBhvr>
                                      <p:tavLst>
                                        <p:tav tm="0">
                                          <p:val>
                                            <p:fltVal val="0"/>
                                          </p:val>
                                        </p:tav>
                                        <p:tav tm="100000">
                                          <p:val>
                                            <p:strVal val="#ppt_h"/>
                                          </p:val>
                                        </p:tav>
                                      </p:tavLst>
                                    </p:anim>
                                    <p:anim calcmode="lin" valueType="num">
                                      <p:cBhvr>
                                        <p:cTn id="9" dur="1000" fill="hold"/>
                                        <p:tgtEl>
                                          <p:spTgt spid="77"/>
                                        </p:tgtEl>
                                        <p:attrNameLst>
                                          <p:attrName>style.rotation</p:attrName>
                                        </p:attrNameLst>
                                      </p:cBhvr>
                                      <p:tavLst>
                                        <p:tav tm="0">
                                          <p:val>
                                            <p:fltVal val="90"/>
                                          </p:val>
                                        </p:tav>
                                        <p:tav tm="100000">
                                          <p:val>
                                            <p:fltVal val="0"/>
                                          </p:val>
                                        </p:tav>
                                      </p:tavLst>
                                    </p:anim>
                                    <p:animEffect transition="in" filter="fade">
                                      <p:cBhvr>
                                        <p:cTn id="10" dur="1000"/>
                                        <p:tgtEl>
                                          <p:spTgt spid="7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wipe(down)">
                                      <p:cBhvr>
                                        <p:cTn id="15" dur="500"/>
                                        <p:tgtEl>
                                          <p:spTgt spid="8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9"/>
                                        </p:tgtEl>
                                        <p:attrNameLst>
                                          <p:attrName>style.visibility</p:attrName>
                                        </p:attrNameLst>
                                      </p:cBhvr>
                                      <p:to>
                                        <p:strVal val="visible"/>
                                      </p:to>
                                    </p:set>
                                    <p:animEffect transition="in" filter="wipe(down)">
                                      <p:cBhvr>
                                        <p:cTn id="20" dur="500"/>
                                        <p:tgtEl>
                                          <p:spTgt spid="1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30"/>
                                        </p:tgtEl>
                                        <p:attrNameLst>
                                          <p:attrName>style.visibility</p:attrName>
                                        </p:attrNameLst>
                                      </p:cBhvr>
                                      <p:to>
                                        <p:strVal val="visible"/>
                                      </p:to>
                                    </p:set>
                                    <p:animEffect transition="in" filter="wipe(up)">
                                      <p:cBhvr>
                                        <p:cTn id="25" dur="500"/>
                                        <p:tgtEl>
                                          <p:spTgt spid="130"/>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32"/>
                                        </p:tgtEl>
                                        <p:attrNameLst>
                                          <p:attrName>style.visibility</p:attrName>
                                        </p:attrNameLst>
                                      </p:cBhvr>
                                      <p:to>
                                        <p:strVal val="visible"/>
                                      </p:to>
                                    </p:set>
                                    <p:anim calcmode="lin" valueType="num">
                                      <p:cBhvr>
                                        <p:cTn id="30" dur="1000" fill="hold"/>
                                        <p:tgtEl>
                                          <p:spTgt spid="132"/>
                                        </p:tgtEl>
                                        <p:attrNameLst>
                                          <p:attrName>ppt_w</p:attrName>
                                        </p:attrNameLst>
                                      </p:cBhvr>
                                      <p:tavLst>
                                        <p:tav tm="0">
                                          <p:val>
                                            <p:fltVal val="0"/>
                                          </p:val>
                                        </p:tav>
                                        <p:tav tm="100000">
                                          <p:val>
                                            <p:strVal val="#ppt_w"/>
                                          </p:val>
                                        </p:tav>
                                      </p:tavLst>
                                    </p:anim>
                                    <p:anim calcmode="lin" valueType="num">
                                      <p:cBhvr>
                                        <p:cTn id="31" dur="1000" fill="hold"/>
                                        <p:tgtEl>
                                          <p:spTgt spid="132"/>
                                        </p:tgtEl>
                                        <p:attrNameLst>
                                          <p:attrName>ppt_h</p:attrName>
                                        </p:attrNameLst>
                                      </p:cBhvr>
                                      <p:tavLst>
                                        <p:tav tm="0">
                                          <p:val>
                                            <p:fltVal val="0"/>
                                          </p:val>
                                        </p:tav>
                                        <p:tav tm="100000">
                                          <p:val>
                                            <p:strVal val="#ppt_h"/>
                                          </p:val>
                                        </p:tav>
                                      </p:tavLst>
                                    </p:anim>
                                    <p:anim calcmode="lin" valueType="num">
                                      <p:cBhvr>
                                        <p:cTn id="32" dur="1000" fill="hold"/>
                                        <p:tgtEl>
                                          <p:spTgt spid="132"/>
                                        </p:tgtEl>
                                        <p:attrNameLst>
                                          <p:attrName>style.rotation</p:attrName>
                                        </p:attrNameLst>
                                      </p:cBhvr>
                                      <p:tavLst>
                                        <p:tav tm="0">
                                          <p:val>
                                            <p:fltVal val="90"/>
                                          </p:val>
                                        </p:tav>
                                        <p:tav tm="100000">
                                          <p:val>
                                            <p:fltVal val="0"/>
                                          </p:val>
                                        </p:tav>
                                      </p:tavLst>
                                    </p:anim>
                                    <p:animEffect transition="in" filter="fade">
                                      <p:cBhvr>
                                        <p:cTn id="33" dur="1000"/>
                                        <p:tgtEl>
                                          <p:spTgt spid="13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33"/>
                                        </p:tgtEl>
                                        <p:attrNameLst>
                                          <p:attrName>style.visibility</p:attrName>
                                        </p:attrNameLst>
                                      </p:cBhvr>
                                      <p:to>
                                        <p:strVal val="visible"/>
                                      </p:to>
                                    </p:set>
                                    <p:anim calcmode="lin" valueType="num">
                                      <p:cBhvr>
                                        <p:cTn id="38" dur="500" fill="hold"/>
                                        <p:tgtEl>
                                          <p:spTgt spid="133"/>
                                        </p:tgtEl>
                                        <p:attrNameLst>
                                          <p:attrName>ppt_w</p:attrName>
                                        </p:attrNameLst>
                                      </p:cBhvr>
                                      <p:tavLst>
                                        <p:tav tm="0">
                                          <p:val>
                                            <p:fltVal val="0"/>
                                          </p:val>
                                        </p:tav>
                                        <p:tav tm="100000">
                                          <p:val>
                                            <p:strVal val="#ppt_w"/>
                                          </p:val>
                                        </p:tav>
                                      </p:tavLst>
                                    </p:anim>
                                    <p:anim calcmode="lin" valueType="num">
                                      <p:cBhvr>
                                        <p:cTn id="39" dur="500" fill="hold"/>
                                        <p:tgtEl>
                                          <p:spTgt spid="133"/>
                                        </p:tgtEl>
                                        <p:attrNameLst>
                                          <p:attrName>ppt_h</p:attrName>
                                        </p:attrNameLst>
                                      </p:cBhvr>
                                      <p:tavLst>
                                        <p:tav tm="0">
                                          <p:val>
                                            <p:fltVal val="0"/>
                                          </p:val>
                                        </p:tav>
                                        <p:tav tm="100000">
                                          <p:val>
                                            <p:strVal val="#ppt_h"/>
                                          </p:val>
                                        </p:tav>
                                      </p:tavLst>
                                    </p:anim>
                                    <p:animEffect transition="in" filter="fade">
                                      <p:cBhvr>
                                        <p:cTn id="40" dur="500"/>
                                        <p:tgtEl>
                                          <p:spTgt spid="13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36"/>
                                        </p:tgtEl>
                                        <p:attrNameLst>
                                          <p:attrName>style.visibility</p:attrName>
                                        </p:attrNameLst>
                                      </p:cBhvr>
                                      <p:to>
                                        <p:strVal val="visible"/>
                                      </p:to>
                                    </p:set>
                                    <p:animEffect transition="in" filter="wipe(up)">
                                      <p:cBhvr>
                                        <p:cTn id="45" dur="500"/>
                                        <p:tgtEl>
                                          <p:spTgt spid="13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151"/>
                                        </p:tgtEl>
                                        <p:attrNameLst>
                                          <p:attrName>style.visibility</p:attrName>
                                        </p:attrNameLst>
                                      </p:cBhvr>
                                      <p:to>
                                        <p:strVal val="visible"/>
                                      </p:to>
                                    </p:set>
                                    <p:animEffect transition="in" filter="wipe(up)">
                                      <p:cBhvr>
                                        <p:cTn id="50" dur="500"/>
                                        <p:tgtEl>
                                          <p:spTgt spid="15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152"/>
                                        </p:tgtEl>
                                        <p:attrNameLst>
                                          <p:attrName>style.visibility</p:attrName>
                                        </p:attrNameLst>
                                      </p:cBhvr>
                                      <p:to>
                                        <p:strVal val="visible"/>
                                      </p:to>
                                    </p:set>
                                    <p:animEffect transition="in" filter="wipe(up)">
                                      <p:cBhvr>
                                        <p:cTn id="55" dur="500"/>
                                        <p:tgtEl>
                                          <p:spTgt spid="15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153"/>
                                        </p:tgtEl>
                                        <p:attrNameLst>
                                          <p:attrName>style.visibility</p:attrName>
                                        </p:attrNameLst>
                                      </p:cBhvr>
                                      <p:to>
                                        <p:strVal val="visible"/>
                                      </p:to>
                                    </p:set>
                                    <p:animEffect transition="in" filter="wipe(up)">
                                      <p:cBhvr>
                                        <p:cTn id="60" dur="500"/>
                                        <p:tgtEl>
                                          <p:spTgt spid="15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154"/>
                                        </p:tgtEl>
                                        <p:attrNameLst>
                                          <p:attrName>style.visibility</p:attrName>
                                        </p:attrNameLst>
                                      </p:cBhvr>
                                      <p:to>
                                        <p:strVal val="visible"/>
                                      </p:to>
                                    </p:set>
                                    <p:animEffect transition="in" filter="wipe(up)">
                                      <p:cBhvr>
                                        <p:cTn id="65" dur="500"/>
                                        <p:tgtEl>
                                          <p:spTgt spid="15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155"/>
                                        </p:tgtEl>
                                        <p:attrNameLst>
                                          <p:attrName>style.visibility</p:attrName>
                                        </p:attrNameLst>
                                      </p:cBhvr>
                                      <p:to>
                                        <p:strVal val="visible"/>
                                      </p:to>
                                    </p:set>
                                    <p:animEffect transition="in" filter="wipe(up)">
                                      <p:cBhvr>
                                        <p:cTn id="70" dur="500"/>
                                        <p:tgtEl>
                                          <p:spTgt spid="155"/>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156"/>
                                        </p:tgtEl>
                                        <p:attrNameLst>
                                          <p:attrName>style.visibility</p:attrName>
                                        </p:attrNameLst>
                                      </p:cBhvr>
                                      <p:to>
                                        <p:strVal val="visible"/>
                                      </p:to>
                                    </p:set>
                                    <p:animEffect transition="in" filter="wipe(up)">
                                      <p:cBhvr>
                                        <p:cTn id="75" dur="500"/>
                                        <p:tgtEl>
                                          <p:spTgt spid="156"/>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49"/>
                                        </p:tgtEl>
                                        <p:attrNameLst>
                                          <p:attrName>style.visibility</p:attrName>
                                        </p:attrNameLst>
                                      </p:cBhvr>
                                      <p:to>
                                        <p:strVal val="visible"/>
                                      </p:to>
                                    </p:set>
                                    <p:animEffect transition="in" filter="wipe(down)">
                                      <p:cBhvr>
                                        <p:cTn id="80" dur="500"/>
                                        <p:tgtEl>
                                          <p:spTgt spid="14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150"/>
                                        </p:tgtEl>
                                        <p:attrNameLst>
                                          <p:attrName>style.visibility</p:attrName>
                                        </p:attrNameLst>
                                      </p:cBhvr>
                                      <p:to>
                                        <p:strVal val="visible"/>
                                      </p:to>
                                    </p:set>
                                    <p:animEffect transition="in" filter="wipe(down)">
                                      <p:cBhvr>
                                        <p:cTn id="85" dur="500"/>
                                        <p:tgtEl>
                                          <p:spTgt spid="150"/>
                                        </p:tgtEl>
                                      </p:cBhvr>
                                    </p:animEffect>
                                  </p:childTnLst>
                                </p:cTn>
                              </p:par>
                            </p:childTnLst>
                          </p:cTn>
                        </p:par>
                      </p:childTnLst>
                    </p:cTn>
                  </p:par>
                  <p:par>
                    <p:cTn id="86" fill="hold">
                      <p:stCondLst>
                        <p:cond delay="indefinite"/>
                      </p:stCondLst>
                      <p:childTnLst>
                        <p:par>
                          <p:cTn id="87" fill="hold">
                            <p:stCondLst>
                              <p:cond delay="0"/>
                            </p:stCondLst>
                            <p:childTnLst>
                              <p:par>
                                <p:cTn id="88" presetID="0" presetClass="path" presetSubtype="0" accel="50000" decel="50000" fill="hold" grpId="0" nodeType="clickEffect">
                                  <p:stCondLst>
                                    <p:cond delay="0"/>
                                  </p:stCondLst>
                                  <p:childTnLst>
                                    <p:animMotion origin="layout" path="M 0 0 C 0.00035 0.04953 0.00087 0.09907 0.00191 0.14977 C 0.00295 0.20046 0.01927 0.2537 0.0066 0.3044 C -0.00608 0.35509 -0.04028 0.40463 -0.07448 0.45416 " pathEditMode="relative" ptsTypes="aaaA">
                                      <p:cBhvr>
                                        <p:cTn id="89" dur="2000" fill="hold"/>
                                        <p:tgtEl>
                                          <p:spTgt spid="186"/>
                                        </p:tgtEl>
                                        <p:attrNameLst>
                                          <p:attrName>ppt_x</p:attrName>
                                          <p:attrName>ppt_y</p:attrName>
                                        </p:attrNameLst>
                                      </p:cBhvr>
                                    </p:animMotion>
                                  </p:childTnLst>
                                </p:cTn>
                              </p:par>
                            </p:childTnLst>
                          </p:cTn>
                        </p:par>
                        <p:par>
                          <p:cTn id="90" fill="hold">
                            <p:stCondLst>
                              <p:cond delay="2000"/>
                            </p:stCondLst>
                            <p:childTnLst>
                              <p:par>
                                <p:cTn id="91" presetID="31" presetClass="exit" presetSubtype="0" fill="hold" grpId="1" nodeType="afterEffect">
                                  <p:stCondLst>
                                    <p:cond delay="0"/>
                                  </p:stCondLst>
                                  <p:childTnLst>
                                    <p:anim calcmode="lin" valueType="num">
                                      <p:cBhvr>
                                        <p:cTn id="92" dur="1500"/>
                                        <p:tgtEl>
                                          <p:spTgt spid="186"/>
                                        </p:tgtEl>
                                        <p:attrNameLst>
                                          <p:attrName>ppt_w</p:attrName>
                                        </p:attrNameLst>
                                      </p:cBhvr>
                                      <p:tavLst>
                                        <p:tav tm="0">
                                          <p:val>
                                            <p:strVal val="ppt_w"/>
                                          </p:val>
                                        </p:tav>
                                        <p:tav tm="100000">
                                          <p:val>
                                            <p:fltVal val="0"/>
                                          </p:val>
                                        </p:tav>
                                      </p:tavLst>
                                    </p:anim>
                                    <p:anim calcmode="lin" valueType="num">
                                      <p:cBhvr>
                                        <p:cTn id="93" dur="1500"/>
                                        <p:tgtEl>
                                          <p:spTgt spid="186"/>
                                        </p:tgtEl>
                                        <p:attrNameLst>
                                          <p:attrName>ppt_h</p:attrName>
                                        </p:attrNameLst>
                                      </p:cBhvr>
                                      <p:tavLst>
                                        <p:tav tm="0">
                                          <p:val>
                                            <p:strVal val="ppt_h"/>
                                          </p:val>
                                        </p:tav>
                                        <p:tav tm="100000">
                                          <p:val>
                                            <p:fltVal val="0"/>
                                          </p:val>
                                        </p:tav>
                                      </p:tavLst>
                                    </p:anim>
                                    <p:anim calcmode="lin" valueType="num">
                                      <p:cBhvr>
                                        <p:cTn id="94" dur="1500"/>
                                        <p:tgtEl>
                                          <p:spTgt spid="186"/>
                                        </p:tgtEl>
                                        <p:attrNameLst>
                                          <p:attrName>style.rotation</p:attrName>
                                        </p:attrNameLst>
                                      </p:cBhvr>
                                      <p:tavLst>
                                        <p:tav tm="0">
                                          <p:val>
                                            <p:fltVal val="0"/>
                                          </p:val>
                                        </p:tav>
                                        <p:tav tm="100000">
                                          <p:val>
                                            <p:fltVal val="90"/>
                                          </p:val>
                                        </p:tav>
                                      </p:tavLst>
                                    </p:anim>
                                    <p:animEffect transition="out" filter="fade">
                                      <p:cBhvr>
                                        <p:cTn id="95" dur="1500"/>
                                        <p:tgtEl>
                                          <p:spTgt spid="186"/>
                                        </p:tgtEl>
                                      </p:cBhvr>
                                    </p:animEffect>
                                    <p:set>
                                      <p:cBhvr>
                                        <p:cTn id="96" dur="1" fill="hold">
                                          <p:stCondLst>
                                            <p:cond delay="1499"/>
                                          </p:stCondLst>
                                        </p:cTn>
                                        <p:tgtEl>
                                          <p:spTgt spid="1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150" grpId="0" animBg="1"/>
      <p:bldP spid="186" grpId="0"/>
      <p:bldP spid="186" grpId="1"/>
    </p:bld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232" y="0"/>
            <a:ext cx="8229600" cy="952500"/>
          </a:xfrm>
        </p:spPr>
        <p:txBody>
          <a:bodyPr/>
          <a:lstStyle/>
          <a:p>
            <a:r>
              <a:rPr lang="en-US" dirty="0" err="1" smtClean="0"/>
              <a:t>Lecciones</a:t>
            </a:r>
            <a:r>
              <a:rPr lang="en-US" dirty="0" smtClean="0"/>
              <a:t> de </a:t>
            </a:r>
            <a:r>
              <a:rPr lang="en-US" dirty="0" err="1" smtClean="0"/>
              <a:t>los</a:t>
            </a:r>
            <a:r>
              <a:rPr lang="en-US" dirty="0" smtClean="0"/>
              <a:t> </a:t>
            </a:r>
            <a:r>
              <a:rPr lang="en-US" dirty="0" err="1" smtClean="0"/>
              <a:t>tres</a:t>
            </a:r>
            <a:r>
              <a:rPr lang="en-US" dirty="0" smtClean="0"/>
              <a:t> amigos</a:t>
            </a:r>
            <a:endParaRPr lang="en-US" dirty="0"/>
          </a:p>
        </p:txBody>
      </p:sp>
      <p:sp>
        <p:nvSpPr>
          <p:cNvPr id="3" name="Content Placeholder 2"/>
          <p:cNvSpPr>
            <a:spLocks noGrp="1"/>
          </p:cNvSpPr>
          <p:nvPr>
            <p:ph idx="1"/>
          </p:nvPr>
        </p:nvSpPr>
        <p:spPr>
          <a:xfrm>
            <a:off x="304800" y="1333500"/>
            <a:ext cx="8610600" cy="4572000"/>
          </a:xfrm>
        </p:spPr>
        <p:txBody>
          <a:bodyPr>
            <a:normAutofit fontScale="70000" lnSpcReduction="20000"/>
          </a:bodyPr>
          <a:lstStyle/>
          <a:p>
            <a:r>
              <a:rPr lang="en-US" dirty="0" err="1" smtClean="0"/>
              <a:t>En</a:t>
            </a:r>
            <a:r>
              <a:rPr lang="en-US" dirty="0" smtClean="0"/>
              <a:t> el </a:t>
            </a:r>
            <a:r>
              <a:rPr lang="en-US" dirty="0" err="1" smtClean="0"/>
              <a:t>momento</a:t>
            </a:r>
            <a:endParaRPr lang="en-US" dirty="0" smtClean="0"/>
          </a:p>
          <a:p>
            <a:pPr lvl="1"/>
            <a:r>
              <a:rPr lang="en-US" dirty="0" smtClean="0"/>
              <a:t>Los hombres </a:t>
            </a:r>
            <a:r>
              <a:rPr lang="en-US" dirty="0" err="1" smtClean="0"/>
              <a:t>habían</a:t>
            </a:r>
            <a:r>
              <a:rPr lang="en-US" dirty="0" smtClean="0"/>
              <a:t> </a:t>
            </a:r>
            <a:r>
              <a:rPr lang="en-US" dirty="0" err="1" smtClean="0"/>
              <a:t>sido</a:t>
            </a:r>
            <a:r>
              <a:rPr lang="en-US" dirty="0" smtClean="0"/>
              <a:t> </a:t>
            </a:r>
            <a:r>
              <a:rPr lang="en-US" dirty="0" err="1" smtClean="0"/>
              <a:t>preparados</a:t>
            </a:r>
            <a:r>
              <a:rPr lang="en-US" dirty="0" smtClean="0"/>
              <a:t> </a:t>
            </a:r>
            <a:br>
              <a:rPr lang="en-US" dirty="0" smtClean="0"/>
            </a:br>
            <a:r>
              <a:rPr lang="en-US" dirty="0" err="1" smtClean="0"/>
              <a:t>en</a:t>
            </a:r>
            <a:r>
              <a:rPr lang="en-US" dirty="0" smtClean="0"/>
              <a:t> </a:t>
            </a:r>
            <a:r>
              <a:rPr lang="en-US" dirty="0" err="1" smtClean="0"/>
              <a:t>asuntos</a:t>
            </a:r>
            <a:r>
              <a:rPr lang="en-US" dirty="0" smtClean="0"/>
              <a:t> </a:t>
            </a:r>
            <a:r>
              <a:rPr lang="en-US" dirty="0" err="1" smtClean="0"/>
              <a:t>menores</a:t>
            </a:r>
            <a:r>
              <a:rPr lang="en-US" dirty="0" smtClean="0"/>
              <a:t> (1:12-15)</a:t>
            </a:r>
            <a:endParaRPr lang="en-US" dirty="0"/>
          </a:p>
          <a:p>
            <a:pPr lvl="1"/>
            <a:r>
              <a:rPr lang="en-US" dirty="0" smtClean="0"/>
              <a:t>Dios </a:t>
            </a:r>
            <a:r>
              <a:rPr lang="en-US" dirty="0" err="1" smtClean="0"/>
              <a:t>es</a:t>
            </a:r>
            <a:r>
              <a:rPr lang="en-US" dirty="0" smtClean="0"/>
              <a:t> </a:t>
            </a:r>
            <a:r>
              <a:rPr lang="en-US" dirty="0" err="1" smtClean="0"/>
              <a:t>capaz</a:t>
            </a:r>
            <a:r>
              <a:rPr lang="en-US" dirty="0" smtClean="0"/>
              <a:t>… (3:15,17)</a:t>
            </a:r>
          </a:p>
          <a:p>
            <a:pPr lvl="1"/>
            <a:r>
              <a:rPr lang="en-US" dirty="0" err="1" smtClean="0"/>
              <a:t>Él</a:t>
            </a:r>
            <a:r>
              <a:rPr lang="en-US" dirty="0" smtClean="0"/>
              <a:t> </a:t>
            </a:r>
            <a:r>
              <a:rPr lang="en-US" dirty="0" err="1" smtClean="0"/>
              <a:t>librará</a:t>
            </a:r>
            <a:r>
              <a:rPr lang="en-US" dirty="0" smtClean="0"/>
              <a:t>… (3:17; </a:t>
            </a:r>
            <a:r>
              <a:rPr lang="en-US" dirty="0" err="1" smtClean="0"/>
              <a:t>véase</a:t>
            </a:r>
            <a:r>
              <a:rPr lang="en-US" dirty="0" smtClean="0"/>
              <a:t> II Tim 4:18)</a:t>
            </a:r>
          </a:p>
          <a:p>
            <a:r>
              <a:rPr lang="en-US" dirty="0" smtClean="0"/>
              <a:t>Para </a:t>
            </a:r>
            <a:r>
              <a:rPr lang="en-US" dirty="0" err="1" smtClean="0"/>
              <a:t>nosotros</a:t>
            </a:r>
            <a:r>
              <a:rPr lang="en-US" dirty="0" smtClean="0"/>
              <a:t>, </a:t>
            </a:r>
            <a:r>
              <a:rPr lang="en-US" dirty="0" err="1" smtClean="0"/>
              <a:t>personalmente</a:t>
            </a:r>
            <a:endParaRPr lang="en-US" dirty="0" smtClean="0"/>
          </a:p>
          <a:p>
            <a:pPr lvl="1"/>
            <a:r>
              <a:rPr lang="en-US" dirty="0" smtClean="0"/>
              <a:t>¿</a:t>
            </a:r>
            <a:r>
              <a:rPr lang="en-US" dirty="0" err="1" smtClean="0"/>
              <a:t>Estamos</a:t>
            </a:r>
            <a:r>
              <a:rPr lang="en-US" dirty="0" smtClean="0"/>
              <a:t> </a:t>
            </a:r>
            <a:r>
              <a:rPr lang="en-US" dirty="0" err="1" smtClean="0"/>
              <a:t>preparados</a:t>
            </a:r>
            <a:r>
              <a:rPr lang="en-US" dirty="0" smtClean="0"/>
              <a:t>? ¿</a:t>
            </a:r>
            <a:r>
              <a:rPr lang="en-US" dirty="0" err="1" smtClean="0"/>
              <a:t>Resistimos</a:t>
            </a:r>
            <a:r>
              <a:rPr lang="en-US" dirty="0" smtClean="0"/>
              <a:t> la </a:t>
            </a:r>
            <a:r>
              <a:rPr lang="en-US" dirty="0" err="1" smtClean="0"/>
              <a:t>presión</a:t>
            </a:r>
            <a:r>
              <a:rPr lang="en-US" dirty="0" smtClean="0"/>
              <a:t> social y el </a:t>
            </a:r>
            <a:r>
              <a:rPr lang="en-US" dirty="0" err="1" smtClean="0"/>
              <a:t>miedo</a:t>
            </a:r>
            <a:r>
              <a:rPr lang="en-US" dirty="0" smtClean="0"/>
              <a:t>?</a:t>
            </a:r>
          </a:p>
          <a:p>
            <a:pPr lvl="1"/>
            <a:r>
              <a:rPr lang="en-US" dirty="0" smtClean="0"/>
              <a:t>¿</a:t>
            </a:r>
            <a:r>
              <a:rPr lang="en-US" dirty="0" err="1" smtClean="0"/>
              <a:t>Cómo</a:t>
            </a:r>
            <a:r>
              <a:rPr lang="en-US" dirty="0" smtClean="0"/>
              <a:t> </a:t>
            </a:r>
            <a:r>
              <a:rPr lang="en-US" dirty="0" err="1" smtClean="0"/>
              <a:t>justificamos</a:t>
            </a:r>
            <a:r>
              <a:rPr lang="en-US" dirty="0" smtClean="0"/>
              <a:t> </a:t>
            </a:r>
            <a:r>
              <a:rPr lang="en-US" dirty="0" err="1" smtClean="0"/>
              <a:t>nuestra</a:t>
            </a:r>
            <a:r>
              <a:rPr lang="en-US" dirty="0" smtClean="0"/>
              <a:t> </a:t>
            </a:r>
            <a:r>
              <a:rPr lang="en-US" dirty="0" err="1" smtClean="0"/>
              <a:t>incapacidad</a:t>
            </a:r>
            <a:r>
              <a:rPr lang="en-US" dirty="0" smtClean="0"/>
              <a:t> para defender la </a:t>
            </a:r>
            <a:r>
              <a:rPr lang="en-US" dirty="0" err="1" smtClean="0"/>
              <a:t>verdad</a:t>
            </a:r>
            <a:r>
              <a:rPr lang="en-US" dirty="0" smtClean="0"/>
              <a:t>? </a:t>
            </a:r>
          </a:p>
          <a:p>
            <a:pPr lvl="1"/>
            <a:r>
              <a:rPr lang="en-US" dirty="0" smtClean="0"/>
              <a:t>¿</a:t>
            </a:r>
            <a:r>
              <a:rPr lang="en-US" dirty="0" err="1" smtClean="0"/>
              <a:t>Somos</a:t>
            </a:r>
            <a:r>
              <a:rPr lang="en-US" dirty="0" smtClean="0"/>
              <a:t> </a:t>
            </a:r>
            <a:r>
              <a:rPr lang="en-US" dirty="0" err="1" smtClean="0"/>
              <a:t>fieles</a:t>
            </a:r>
            <a:r>
              <a:rPr lang="en-US" dirty="0" smtClean="0"/>
              <a:t> (</a:t>
            </a:r>
            <a:r>
              <a:rPr lang="en-US" dirty="0" err="1" smtClean="0"/>
              <a:t>constantes</a:t>
            </a:r>
            <a:r>
              <a:rPr lang="en-US" dirty="0" smtClean="0"/>
              <a:t>) </a:t>
            </a:r>
            <a:r>
              <a:rPr lang="en-US" dirty="0" err="1" smtClean="0"/>
              <a:t>en</a:t>
            </a:r>
            <a:r>
              <a:rPr lang="en-US" dirty="0" smtClean="0"/>
              <a:t> las </a:t>
            </a:r>
            <a:r>
              <a:rPr lang="en-US" dirty="0" err="1" smtClean="0"/>
              <a:t>cosas</a:t>
            </a:r>
            <a:r>
              <a:rPr lang="en-US" dirty="0" smtClean="0"/>
              <a:t> </a:t>
            </a:r>
            <a:r>
              <a:rPr lang="en-US" dirty="0" err="1" smtClean="0"/>
              <a:t>pequeñas</a:t>
            </a:r>
            <a:r>
              <a:rPr lang="en-US" dirty="0" smtClean="0"/>
              <a:t>, para </a:t>
            </a:r>
            <a:r>
              <a:rPr lang="en-US" dirty="0" err="1" smtClean="0"/>
              <a:t>prepararnos</a:t>
            </a:r>
            <a:r>
              <a:rPr lang="en-US" dirty="0" smtClean="0"/>
              <a:t> para las </a:t>
            </a:r>
            <a:r>
              <a:rPr lang="en-US" dirty="0" err="1" smtClean="0"/>
              <a:t>mayores</a:t>
            </a:r>
            <a:r>
              <a:rPr lang="en-US" dirty="0" smtClean="0"/>
              <a:t>?</a:t>
            </a:r>
          </a:p>
          <a:p>
            <a:r>
              <a:rPr lang="en-US" dirty="0" err="1" smtClean="0"/>
              <a:t>Cuadro</a:t>
            </a:r>
            <a:r>
              <a:rPr lang="en-US" dirty="0" smtClean="0"/>
              <a:t> </a:t>
            </a:r>
            <a:r>
              <a:rPr lang="en-US" dirty="0" err="1" smtClean="0"/>
              <a:t>grande</a:t>
            </a:r>
            <a:endParaRPr lang="en-US" dirty="0" smtClean="0"/>
          </a:p>
          <a:p>
            <a:pPr lvl="1"/>
            <a:r>
              <a:rPr lang="en-US" dirty="0" err="1" smtClean="0"/>
              <a:t>Siempre</a:t>
            </a:r>
            <a:r>
              <a:rPr lang="en-US" dirty="0" smtClean="0"/>
              <a:t> se </a:t>
            </a:r>
            <a:r>
              <a:rPr lang="en-US" dirty="0" err="1" smtClean="0"/>
              <a:t>está</a:t>
            </a:r>
            <a:r>
              <a:rPr lang="en-US" dirty="0" smtClean="0"/>
              <a:t> </a:t>
            </a:r>
            <a:r>
              <a:rPr lang="en-US" dirty="0" err="1" smtClean="0"/>
              <a:t>librando</a:t>
            </a:r>
            <a:r>
              <a:rPr lang="en-US" dirty="0" smtClean="0"/>
              <a:t> </a:t>
            </a:r>
            <a:r>
              <a:rPr lang="en-US" dirty="0" err="1" smtClean="0"/>
              <a:t>una</a:t>
            </a:r>
            <a:r>
              <a:rPr lang="en-US" dirty="0" smtClean="0"/>
              <a:t> </a:t>
            </a:r>
            <a:r>
              <a:rPr lang="en-US" dirty="0" err="1" smtClean="0"/>
              <a:t>batalla</a:t>
            </a:r>
            <a:r>
              <a:rPr lang="en-US" dirty="0" smtClean="0"/>
              <a:t>—</a:t>
            </a:r>
            <a:r>
              <a:rPr lang="en-US" dirty="0" err="1" smtClean="0"/>
              <a:t>expresada</a:t>
            </a:r>
            <a:r>
              <a:rPr lang="en-US" dirty="0" smtClean="0"/>
              <a:t> </a:t>
            </a:r>
            <a:r>
              <a:rPr lang="en-US" dirty="0" err="1" smtClean="0"/>
              <a:t>por</a:t>
            </a:r>
            <a:r>
              <a:rPr lang="en-US" dirty="0" smtClean="0"/>
              <a:t> las </a:t>
            </a:r>
            <a:r>
              <a:rPr lang="en-US" dirty="0" err="1" smtClean="0"/>
              <a:t>fuerzas</a:t>
            </a:r>
            <a:r>
              <a:rPr lang="en-US" dirty="0" smtClean="0"/>
              <a:t> de </a:t>
            </a:r>
            <a:r>
              <a:rPr lang="en-US" dirty="0" err="1" smtClean="0"/>
              <a:t>Satanás</a:t>
            </a:r>
            <a:r>
              <a:rPr lang="en-US" dirty="0" smtClean="0"/>
              <a:t> tales </a:t>
            </a:r>
            <a:r>
              <a:rPr lang="en-US" dirty="0" err="1" smtClean="0"/>
              <a:t>como</a:t>
            </a:r>
            <a:r>
              <a:rPr lang="en-US" dirty="0" smtClean="0"/>
              <a:t>: el </a:t>
            </a:r>
            <a:r>
              <a:rPr lang="en-US" dirty="0" err="1" smtClean="0"/>
              <a:t>orgullo</a:t>
            </a:r>
            <a:r>
              <a:rPr lang="en-US" dirty="0" smtClean="0"/>
              <a:t>, el </a:t>
            </a:r>
            <a:r>
              <a:rPr lang="en-US" dirty="0" err="1" smtClean="0"/>
              <a:t>poder</a:t>
            </a:r>
            <a:r>
              <a:rPr lang="en-US" dirty="0" smtClean="0"/>
              <a:t>, la </a:t>
            </a:r>
            <a:r>
              <a:rPr lang="en-US" dirty="0" err="1" smtClean="0"/>
              <a:t>intimidación</a:t>
            </a:r>
            <a:r>
              <a:rPr lang="en-US" dirty="0" smtClean="0"/>
              <a:t>, la auto-</a:t>
            </a:r>
            <a:r>
              <a:rPr lang="en-US" dirty="0" err="1" smtClean="0"/>
              <a:t>justificación</a:t>
            </a:r>
            <a:r>
              <a:rPr lang="en-US" dirty="0" smtClean="0"/>
              <a:t>, las </a:t>
            </a:r>
            <a:r>
              <a:rPr lang="en-US" dirty="0" err="1" smtClean="0"/>
              <a:t>amenazas</a:t>
            </a:r>
            <a:r>
              <a:rPr lang="en-US" dirty="0" smtClean="0"/>
              <a:t> y la </a:t>
            </a:r>
            <a:r>
              <a:rPr lang="en-US" dirty="0" err="1" smtClean="0"/>
              <a:t>violencia</a:t>
            </a:r>
            <a:r>
              <a:rPr lang="en-US" dirty="0" smtClean="0"/>
              <a:t>…</a:t>
            </a:r>
          </a:p>
          <a:p>
            <a:pPr lvl="1"/>
            <a:r>
              <a:rPr lang="en-US" dirty="0" smtClean="0"/>
              <a:t>…las </a:t>
            </a:r>
            <a:r>
              <a:rPr lang="en-US" dirty="0" err="1" smtClean="0"/>
              <a:t>cuales</a:t>
            </a:r>
            <a:r>
              <a:rPr lang="en-US" dirty="0" smtClean="0"/>
              <a:t> no </a:t>
            </a:r>
            <a:r>
              <a:rPr lang="en-US" dirty="0" err="1" smtClean="0"/>
              <a:t>pueden</a:t>
            </a:r>
            <a:r>
              <a:rPr lang="en-US" dirty="0" smtClean="0"/>
              <a:t> </a:t>
            </a:r>
            <a:r>
              <a:rPr lang="en-US" dirty="0" err="1" smtClean="0"/>
              <a:t>tocar</a:t>
            </a:r>
            <a:r>
              <a:rPr lang="en-US" dirty="0" smtClean="0"/>
              <a:t> a </a:t>
            </a:r>
            <a:r>
              <a:rPr lang="en-US" dirty="0" err="1" smtClean="0"/>
              <a:t>los</a:t>
            </a:r>
            <a:r>
              <a:rPr lang="en-US" dirty="0" smtClean="0"/>
              <a:t> </a:t>
            </a:r>
            <a:r>
              <a:rPr lang="en-US" dirty="0" err="1" smtClean="0"/>
              <a:t>santos</a:t>
            </a:r>
            <a:r>
              <a:rPr lang="en-US" dirty="0" smtClean="0"/>
              <a:t>  (Is 43:2)</a:t>
            </a:r>
          </a:p>
          <a:p>
            <a:pPr lvl="1"/>
            <a:endParaRPr lang="en-US" dirty="0" smtClean="0"/>
          </a:p>
          <a:p>
            <a:pPr lvl="1"/>
            <a:endParaRPr lang="en-US" dirty="0" smtClean="0"/>
          </a:p>
          <a:p>
            <a:pPr lvl="1"/>
            <a:endParaRPr lang="en-US" dirty="0" smtClean="0"/>
          </a:p>
          <a:p>
            <a:pPr lvl="1"/>
            <a:endParaRPr lang="en-US" dirty="0" smtClean="0"/>
          </a:p>
          <a:p>
            <a:pPr lvl="1"/>
            <a:endParaRPr lang="en-US" dirty="0" smtClean="0"/>
          </a:p>
        </p:txBody>
      </p:sp>
      <p:pic>
        <p:nvPicPr>
          <p:cNvPr id="4" name="Picture 3"/>
          <p:cNvPicPr>
            <a:picLocks noChangeAspect="1"/>
          </p:cNvPicPr>
          <p:nvPr/>
        </p:nvPicPr>
        <p:blipFill>
          <a:blip r:embed="rId2"/>
          <a:stretch>
            <a:fillRect/>
          </a:stretch>
        </p:blipFill>
        <p:spPr>
          <a:xfrm>
            <a:off x="5638800" y="799968"/>
            <a:ext cx="3276600" cy="2457450"/>
          </a:xfrm>
          <a:prstGeom prst="rect">
            <a:avLst/>
          </a:prstGeom>
          <a:ln>
            <a:solidFill>
              <a:schemeClr val="bg1"/>
            </a:solidFill>
          </a:ln>
        </p:spPr>
      </p:pic>
    </p:spTree>
    <p:extLst>
      <p:ext uri="{BB962C8B-B14F-4D97-AF65-F5344CB8AC3E}">
        <p14:creationId xmlns:p14="http://schemas.microsoft.com/office/powerpoint/2010/main" val="38360526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326" y="238393"/>
            <a:ext cx="8229600" cy="571235"/>
          </a:xfrm>
        </p:spPr>
        <p:txBody>
          <a:bodyPr>
            <a:normAutofit fontScale="90000"/>
          </a:bodyPr>
          <a:lstStyle/>
          <a:p>
            <a:r>
              <a:rPr lang="en-US" b="1" dirty="0" err="1" smtClean="0">
                <a:solidFill>
                  <a:srgbClr val="FFFF00"/>
                </a:solidFill>
                <a:effectLst>
                  <a:outerShdw blurRad="38100" dist="38100" dir="2700000" algn="tl">
                    <a:srgbClr val="000000">
                      <a:alpha val="43137"/>
                    </a:srgbClr>
                  </a:outerShdw>
                </a:effectLst>
              </a:rPr>
              <a:t>Contenido</a:t>
            </a:r>
            <a:r>
              <a:rPr lang="en-US" b="1" dirty="0" smtClean="0">
                <a:solidFill>
                  <a:srgbClr val="FFFF00"/>
                </a:solidFill>
                <a:effectLst>
                  <a:outerShdw blurRad="38100" dist="38100" dir="2700000" algn="tl">
                    <a:srgbClr val="000000">
                      <a:alpha val="43137"/>
                    </a:srgbClr>
                  </a:outerShdw>
                </a:effectLst>
              </a:rPr>
              <a:t> de </a:t>
            </a:r>
            <a:r>
              <a:rPr lang="en-US" b="1" dirty="0" err="1" smtClean="0">
                <a:solidFill>
                  <a:srgbClr val="FFFF00"/>
                </a:solidFill>
                <a:effectLst>
                  <a:outerShdw blurRad="38100" dist="38100" dir="2700000" algn="tl">
                    <a:srgbClr val="000000">
                      <a:alpha val="43137"/>
                    </a:srgbClr>
                  </a:outerShdw>
                </a:effectLst>
              </a:rPr>
              <a:t>los</a:t>
            </a:r>
            <a:r>
              <a:rPr lang="en-US" b="1" dirty="0" smtClean="0">
                <a:solidFill>
                  <a:srgbClr val="FFFF00"/>
                </a:solidFill>
                <a:effectLst>
                  <a:outerShdw blurRad="38100" dist="38100" dir="2700000" algn="tl">
                    <a:srgbClr val="000000">
                      <a:alpha val="43137"/>
                    </a:srgbClr>
                  </a:outerShdw>
                </a:effectLst>
              </a:rPr>
              <a:t> </a:t>
            </a:r>
            <a:r>
              <a:rPr lang="en-US" b="1" dirty="0" err="1" smtClean="0">
                <a:solidFill>
                  <a:srgbClr val="FFFF00"/>
                </a:solidFill>
                <a:effectLst>
                  <a:outerShdw blurRad="38100" dist="38100" dir="2700000" algn="tl">
                    <a:srgbClr val="000000">
                      <a:alpha val="43137"/>
                    </a:srgbClr>
                  </a:outerShdw>
                </a:effectLst>
              </a:rPr>
              <a:t>capítulos</a:t>
            </a:r>
            <a:endParaRPr lang="en-US" b="1" dirty="0">
              <a:solidFill>
                <a:srgbClr val="FFFF00"/>
              </a:solidFill>
              <a:effectLst>
                <a:outerShdw blurRad="38100" dist="38100" dir="2700000" algn="tl">
                  <a:srgbClr val="000000">
                    <a:alpha val="43137"/>
                  </a:srgbClr>
                </a:outerShdw>
              </a:effectLst>
            </a:endParaRPr>
          </a:p>
        </p:txBody>
      </p:sp>
      <p:sp>
        <p:nvSpPr>
          <p:cNvPr id="3" name="TextBox 2"/>
          <p:cNvSpPr txBox="1"/>
          <p:nvPr/>
        </p:nvSpPr>
        <p:spPr>
          <a:xfrm>
            <a:off x="381000" y="1181104"/>
            <a:ext cx="8534400" cy="4524315"/>
          </a:xfrm>
          <a:prstGeom prst="rect">
            <a:avLst/>
          </a:prstGeom>
          <a:noFill/>
        </p:spPr>
        <p:txBody>
          <a:bodyPr wrap="square" rtlCol="0">
            <a:spAutoFit/>
          </a:bodyPr>
          <a:lstStyle/>
          <a:p>
            <a:pPr defTabSz="609600">
              <a:tabLst>
                <a:tab pos="1601788" algn="l"/>
              </a:tabLst>
            </a:pPr>
            <a:r>
              <a:rPr lang="en-US" sz="2400" b="1" i="1" u="sng" dirty="0" err="1" smtClean="0"/>
              <a:t>Capítulo</a:t>
            </a:r>
            <a:r>
              <a:rPr lang="en-US" sz="2400" dirty="0"/>
              <a:t>		</a:t>
            </a:r>
            <a:r>
              <a:rPr lang="en-US" sz="2400" b="1" i="1" u="sng" dirty="0"/>
              <a:t>Content</a:t>
            </a:r>
            <a:endParaRPr lang="en-US" sz="2400" b="1" i="1" dirty="0"/>
          </a:p>
          <a:p>
            <a:pPr defTabSz="609600">
              <a:tabLst>
                <a:tab pos="1601788" algn="l"/>
                <a:tab pos="1997075" algn="l"/>
              </a:tabLst>
            </a:pPr>
            <a:r>
              <a:rPr lang="en-US" sz="2400" dirty="0" smtClean="0"/>
              <a:t>____ 1</a:t>
            </a:r>
            <a:r>
              <a:rPr lang="en-US" sz="2400" dirty="0"/>
              <a:t>	</a:t>
            </a:r>
            <a:r>
              <a:rPr lang="en-US" sz="2400" dirty="0" smtClean="0"/>
              <a:t>a</a:t>
            </a:r>
            <a:r>
              <a:rPr lang="en-US" sz="2400" dirty="0"/>
              <a:t>.  </a:t>
            </a:r>
            <a:r>
              <a:rPr lang="en-US" sz="2400" dirty="0" smtClean="0"/>
              <a:t>Los amigos de Daniel </a:t>
            </a:r>
            <a:r>
              <a:rPr lang="en-US" sz="2400" dirty="0" err="1" smtClean="0"/>
              <a:t>en</a:t>
            </a:r>
            <a:r>
              <a:rPr lang="en-US" sz="2400" dirty="0" smtClean="0"/>
              <a:t> el </a:t>
            </a:r>
            <a:r>
              <a:rPr lang="en-US" sz="2400" dirty="0" err="1" smtClean="0"/>
              <a:t>horno</a:t>
            </a:r>
            <a:r>
              <a:rPr lang="en-US" sz="2400" dirty="0" smtClean="0"/>
              <a:t> de </a:t>
            </a:r>
            <a:r>
              <a:rPr lang="en-US" sz="2400" dirty="0" err="1" smtClean="0"/>
              <a:t>fuego</a:t>
            </a:r>
            <a:endParaRPr lang="en-US" sz="2400" dirty="0"/>
          </a:p>
          <a:p>
            <a:pPr defTabSz="609600">
              <a:tabLst>
                <a:tab pos="1601788" algn="l"/>
                <a:tab pos="1997075" algn="l"/>
              </a:tabLst>
            </a:pPr>
            <a:r>
              <a:rPr lang="en-US" sz="2400" dirty="0"/>
              <a:t>____ </a:t>
            </a:r>
            <a:r>
              <a:rPr lang="en-US" sz="2400" dirty="0" smtClean="0"/>
              <a:t>2</a:t>
            </a:r>
            <a:r>
              <a:rPr lang="en-US" sz="2400" dirty="0"/>
              <a:t>	</a:t>
            </a:r>
            <a:r>
              <a:rPr lang="en-US" sz="2400" dirty="0" smtClean="0"/>
              <a:t>b</a:t>
            </a:r>
            <a:r>
              <a:rPr lang="en-US" sz="2400" dirty="0"/>
              <a:t>.  </a:t>
            </a:r>
            <a:r>
              <a:rPr lang="en-US" sz="2400" dirty="0" smtClean="0"/>
              <a:t>La </a:t>
            </a:r>
            <a:r>
              <a:rPr lang="en-US" sz="2400" dirty="0" err="1" smtClean="0"/>
              <a:t>visión</a:t>
            </a:r>
            <a:r>
              <a:rPr lang="en-US" sz="2400" dirty="0" smtClean="0"/>
              <a:t> final de Daniel </a:t>
            </a:r>
            <a:r>
              <a:rPr lang="en-US" sz="2400" dirty="0" err="1" smtClean="0"/>
              <a:t>sobre</a:t>
            </a:r>
            <a:r>
              <a:rPr lang="en-US" sz="2400" dirty="0" smtClean="0"/>
              <a:t> </a:t>
            </a:r>
            <a:r>
              <a:rPr lang="en-US" sz="2400" dirty="0" err="1" smtClean="0"/>
              <a:t>los</a:t>
            </a:r>
            <a:r>
              <a:rPr lang="en-US" sz="2400" dirty="0" smtClean="0"/>
              <a:t> “</a:t>
            </a:r>
            <a:r>
              <a:rPr lang="en-US" sz="2400" dirty="0" err="1" smtClean="0"/>
              <a:t>días</a:t>
            </a:r>
            <a:r>
              <a:rPr lang="en-US" sz="2400" dirty="0" smtClean="0"/>
              <a:t> del fin”</a:t>
            </a:r>
            <a:endParaRPr lang="en-US" sz="2400" dirty="0"/>
          </a:p>
          <a:p>
            <a:pPr defTabSz="609600">
              <a:tabLst>
                <a:tab pos="1601788" algn="l"/>
                <a:tab pos="1997075" algn="l"/>
              </a:tabLst>
            </a:pPr>
            <a:r>
              <a:rPr lang="en-US" sz="2400" dirty="0"/>
              <a:t>____ </a:t>
            </a:r>
            <a:r>
              <a:rPr lang="en-US" sz="2400" dirty="0" smtClean="0"/>
              <a:t>3</a:t>
            </a:r>
            <a:r>
              <a:rPr lang="en-US" sz="2400" dirty="0"/>
              <a:t>	</a:t>
            </a:r>
            <a:r>
              <a:rPr lang="en-US" sz="2400" dirty="0" smtClean="0"/>
              <a:t>c.	La </a:t>
            </a:r>
            <a:r>
              <a:rPr lang="en-US" sz="2400" dirty="0" err="1" smtClean="0"/>
              <a:t>visión</a:t>
            </a:r>
            <a:r>
              <a:rPr lang="en-US" sz="2400" dirty="0" smtClean="0"/>
              <a:t> de Daniel del </a:t>
            </a:r>
            <a:r>
              <a:rPr lang="en-US" sz="2400" dirty="0" err="1" smtClean="0"/>
              <a:t>carnero</a:t>
            </a:r>
            <a:r>
              <a:rPr lang="en-US" sz="2400" dirty="0" smtClean="0"/>
              <a:t> y el macho </a:t>
            </a:r>
            <a:r>
              <a:rPr lang="en-US" sz="2400" dirty="0" err="1" smtClean="0"/>
              <a:t>cabrío</a:t>
            </a:r>
            <a:endParaRPr lang="en-US" sz="2400" dirty="0"/>
          </a:p>
          <a:p>
            <a:pPr defTabSz="609600">
              <a:tabLst>
                <a:tab pos="1601788" algn="l"/>
                <a:tab pos="1997075" algn="l"/>
              </a:tabLst>
            </a:pPr>
            <a:r>
              <a:rPr lang="en-US" sz="2400" dirty="0"/>
              <a:t>____ </a:t>
            </a:r>
            <a:r>
              <a:rPr lang="en-US" sz="2400" dirty="0" smtClean="0"/>
              <a:t>4</a:t>
            </a:r>
            <a:r>
              <a:rPr lang="en-US" sz="2400" dirty="0"/>
              <a:t>	</a:t>
            </a:r>
            <a:r>
              <a:rPr lang="en-US" sz="2400" dirty="0" smtClean="0"/>
              <a:t>d</a:t>
            </a:r>
            <a:r>
              <a:rPr lang="en-US" sz="2400" dirty="0"/>
              <a:t>.  Daniel </a:t>
            </a:r>
            <a:r>
              <a:rPr lang="en-US" sz="2400" dirty="0" err="1" smtClean="0"/>
              <a:t>en</a:t>
            </a:r>
            <a:r>
              <a:rPr lang="en-US" sz="2400" dirty="0" smtClean="0"/>
              <a:t> el </a:t>
            </a:r>
            <a:r>
              <a:rPr lang="en-US" sz="2400" dirty="0" err="1" smtClean="0"/>
              <a:t>foso</a:t>
            </a:r>
            <a:r>
              <a:rPr lang="en-US" sz="2400" dirty="0" smtClean="0"/>
              <a:t> de </a:t>
            </a:r>
            <a:r>
              <a:rPr lang="en-US" sz="2400" dirty="0" err="1" smtClean="0"/>
              <a:t>leones</a:t>
            </a:r>
            <a:endParaRPr lang="en-US" sz="2400" dirty="0"/>
          </a:p>
          <a:p>
            <a:pPr defTabSz="609600">
              <a:tabLst>
                <a:tab pos="1601788" algn="l"/>
                <a:tab pos="1997075" algn="l"/>
              </a:tabLst>
            </a:pPr>
            <a:r>
              <a:rPr lang="en-US" sz="2400" dirty="0"/>
              <a:t>____ </a:t>
            </a:r>
            <a:r>
              <a:rPr lang="en-US" sz="2400" dirty="0" smtClean="0"/>
              <a:t>5</a:t>
            </a:r>
            <a:r>
              <a:rPr lang="en-US" sz="2400" dirty="0"/>
              <a:t>	</a:t>
            </a:r>
            <a:r>
              <a:rPr lang="en-US" sz="2400" dirty="0" smtClean="0"/>
              <a:t>e.	Daniel y </a:t>
            </a:r>
            <a:r>
              <a:rPr lang="en-US" sz="2400" dirty="0" err="1" smtClean="0"/>
              <a:t>sus</a:t>
            </a:r>
            <a:r>
              <a:rPr lang="en-US" sz="2400" dirty="0" smtClean="0"/>
              <a:t> amigos son </a:t>
            </a:r>
            <a:r>
              <a:rPr lang="en-US" sz="2400" dirty="0" err="1" smtClean="0"/>
              <a:t>seleccionados</a:t>
            </a:r>
            <a:r>
              <a:rPr lang="en-US" sz="2400" dirty="0" smtClean="0"/>
              <a:t> y </a:t>
            </a:r>
            <a:r>
              <a:rPr lang="en-US" sz="2400" dirty="0" err="1" smtClean="0"/>
              <a:t>probados</a:t>
            </a:r>
            <a:endParaRPr lang="en-US" sz="2400" dirty="0"/>
          </a:p>
          <a:p>
            <a:pPr defTabSz="609600">
              <a:tabLst>
                <a:tab pos="1601788" algn="l"/>
                <a:tab pos="1997075" algn="l"/>
              </a:tabLst>
            </a:pPr>
            <a:r>
              <a:rPr lang="en-US" sz="2400" dirty="0"/>
              <a:t>____ </a:t>
            </a:r>
            <a:r>
              <a:rPr lang="en-US" sz="2400" dirty="0" smtClean="0"/>
              <a:t>6</a:t>
            </a:r>
            <a:r>
              <a:rPr lang="en-US" sz="2400" dirty="0"/>
              <a:t>	</a:t>
            </a:r>
            <a:r>
              <a:rPr lang="en-US" sz="2400" dirty="0" smtClean="0"/>
              <a:t>f.	La </a:t>
            </a:r>
            <a:r>
              <a:rPr lang="en-US" sz="2400" dirty="0" err="1" smtClean="0"/>
              <a:t>visión</a:t>
            </a:r>
            <a:r>
              <a:rPr lang="en-US" sz="2400" dirty="0" smtClean="0"/>
              <a:t> de Daniel de las 4 </a:t>
            </a:r>
            <a:r>
              <a:rPr lang="en-US" sz="2400" dirty="0" err="1" smtClean="0"/>
              <a:t>grandes</a:t>
            </a:r>
            <a:r>
              <a:rPr lang="en-US" sz="2400" dirty="0" smtClean="0"/>
              <a:t> </a:t>
            </a:r>
            <a:r>
              <a:rPr lang="en-US" sz="2400" dirty="0" err="1" smtClean="0"/>
              <a:t>bestias</a:t>
            </a:r>
            <a:endParaRPr lang="en-US" sz="2400" dirty="0"/>
          </a:p>
          <a:p>
            <a:pPr defTabSz="609600">
              <a:tabLst>
                <a:tab pos="1601788" algn="l"/>
                <a:tab pos="1997075" algn="l"/>
              </a:tabLst>
            </a:pPr>
            <a:r>
              <a:rPr lang="en-US" sz="2400" dirty="0"/>
              <a:t>____ </a:t>
            </a:r>
            <a:r>
              <a:rPr lang="en-US" sz="2400" dirty="0" smtClean="0"/>
              <a:t>7</a:t>
            </a:r>
            <a:r>
              <a:rPr lang="en-US" sz="2400" dirty="0"/>
              <a:t>	</a:t>
            </a:r>
            <a:r>
              <a:rPr lang="en-US" sz="2400" dirty="0" smtClean="0"/>
              <a:t>g.	El </a:t>
            </a:r>
            <a:r>
              <a:rPr lang="en-US" sz="2400" dirty="0" err="1" smtClean="0"/>
              <a:t>sueño</a:t>
            </a:r>
            <a:r>
              <a:rPr lang="en-US" sz="2400" dirty="0" smtClean="0"/>
              <a:t> de </a:t>
            </a:r>
            <a:r>
              <a:rPr lang="en-US" sz="2400" dirty="0" err="1" smtClean="0"/>
              <a:t>Nabucodonosor</a:t>
            </a:r>
            <a:r>
              <a:rPr lang="en-US" sz="2400" dirty="0" smtClean="0"/>
              <a:t> del hombre </a:t>
            </a:r>
            <a:r>
              <a:rPr lang="en-US" sz="2400" dirty="0" err="1" smtClean="0"/>
              <a:t>metálico</a:t>
            </a:r>
            <a:endParaRPr lang="en-US" sz="2400" dirty="0"/>
          </a:p>
          <a:p>
            <a:pPr defTabSz="609600">
              <a:tabLst>
                <a:tab pos="1601788" algn="l"/>
                <a:tab pos="1997075" algn="l"/>
              </a:tabLst>
            </a:pPr>
            <a:r>
              <a:rPr lang="en-US" sz="2400" dirty="0"/>
              <a:t>____ </a:t>
            </a:r>
            <a:r>
              <a:rPr lang="en-US" sz="2400" dirty="0" smtClean="0"/>
              <a:t>8</a:t>
            </a:r>
            <a:r>
              <a:rPr lang="en-US" sz="2400" dirty="0"/>
              <a:t>	</a:t>
            </a:r>
            <a:r>
              <a:rPr lang="en-US" sz="2400" dirty="0" smtClean="0"/>
              <a:t>h.	El </a:t>
            </a:r>
            <a:r>
              <a:rPr lang="en-US" sz="2400" dirty="0" err="1" smtClean="0"/>
              <a:t>varón</a:t>
            </a:r>
            <a:r>
              <a:rPr lang="en-US" sz="2400" dirty="0" smtClean="0"/>
              <a:t> </a:t>
            </a:r>
            <a:r>
              <a:rPr lang="en-US" sz="2400" dirty="0" err="1" smtClean="0"/>
              <a:t>glorioso</a:t>
            </a:r>
            <a:r>
              <a:rPr lang="en-US" sz="2400" dirty="0" smtClean="0"/>
              <a:t> </a:t>
            </a:r>
            <a:r>
              <a:rPr lang="en-US" sz="2400" dirty="0" err="1" smtClean="0"/>
              <a:t>cuenta</a:t>
            </a:r>
            <a:r>
              <a:rPr lang="en-US" sz="2400" dirty="0" smtClean="0"/>
              <a:t> de </a:t>
            </a:r>
            <a:r>
              <a:rPr lang="en-US" sz="2400" dirty="0" err="1" smtClean="0"/>
              <a:t>los</a:t>
            </a:r>
            <a:r>
              <a:rPr lang="en-US" sz="2400" dirty="0" smtClean="0"/>
              <a:t> </a:t>
            </a:r>
            <a:r>
              <a:rPr lang="en-US" sz="2400" dirty="0" err="1" smtClean="0"/>
              <a:t>reyes</a:t>
            </a:r>
            <a:r>
              <a:rPr lang="en-US" sz="2400" dirty="0" smtClean="0"/>
              <a:t> del </a:t>
            </a:r>
            <a:r>
              <a:rPr lang="en-US" sz="2400" dirty="0" err="1" smtClean="0"/>
              <a:t>norte</a:t>
            </a:r>
            <a:r>
              <a:rPr lang="en-US" sz="2400" dirty="0" smtClean="0"/>
              <a:t> y sur</a:t>
            </a:r>
            <a:endParaRPr lang="en-US" sz="2400" dirty="0"/>
          </a:p>
          <a:p>
            <a:pPr defTabSz="609600">
              <a:tabLst>
                <a:tab pos="1601788" algn="l"/>
                <a:tab pos="1997075" algn="l"/>
              </a:tabLst>
            </a:pPr>
            <a:r>
              <a:rPr lang="en-US" sz="2400" dirty="0"/>
              <a:t>____ </a:t>
            </a:r>
            <a:r>
              <a:rPr lang="en-US" sz="2400" dirty="0" smtClean="0"/>
              <a:t>9</a:t>
            </a:r>
            <a:r>
              <a:rPr lang="en-US" sz="2400" dirty="0"/>
              <a:t>	</a:t>
            </a:r>
            <a:r>
              <a:rPr lang="en-US" sz="2400" dirty="0" err="1" smtClean="0"/>
              <a:t>i</a:t>
            </a:r>
            <a:r>
              <a:rPr lang="en-US" sz="2400" dirty="0" smtClean="0"/>
              <a:t>.	El </a:t>
            </a:r>
            <a:r>
              <a:rPr lang="en-US" sz="2400" dirty="0" err="1" smtClean="0"/>
              <a:t>banquete</a:t>
            </a:r>
            <a:r>
              <a:rPr lang="en-US" sz="2400" dirty="0" smtClean="0"/>
              <a:t> de </a:t>
            </a:r>
            <a:r>
              <a:rPr lang="en-US" sz="2400" dirty="0" err="1" smtClean="0"/>
              <a:t>Belsasar</a:t>
            </a:r>
            <a:r>
              <a:rPr lang="en-US" sz="2400" dirty="0" smtClean="0"/>
              <a:t> y la </a:t>
            </a:r>
            <a:r>
              <a:rPr lang="en-US" sz="2400" dirty="0" err="1" smtClean="0"/>
              <a:t>caída</a:t>
            </a:r>
            <a:r>
              <a:rPr lang="en-US" sz="2400" dirty="0" smtClean="0"/>
              <a:t> de </a:t>
            </a:r>
            <a:r>
              <a:rPr lang="en-US" sz="2400" dirty="0" err="1" smtClean="0"/>
              <a:t>Babilonia</a:t>
            </a:r>
            <a:endParaRPr lang="en-US" sz="2400" dirty="0"/>
          </a:p>
          <a:p>
            <a:pPr defTabSz="609600">
              <a:tabLst>
                <a:tab pos="1601788" algn="l"/>
                <a:tab pos="1997075" algn="l"/>
              </a:tabLst>
            </a:pPr>
            <a:r>
              <a:rPr lang="en-US" sz="2400" dirty="0"/>
              <a:t>____ </a:t>
            </a:r>
            <a:r>
              <a:rPr lang="en-US" sz="2400" dirty="0" smtClean="0"/>
              <a:t>10-11</a:t>
            </a:r>
            <a:r>
              <a:rPr lang="en-US" sz="2400" dirty="0"/>
              <a:t>	</a:t>
            </a:r>
            <a:r>
              <a:rPr lang="en-US" sz="2400" dirty="0" smtClean="0"/>
              <a:t>j.	La </a:t>
            </a:r>
            <a:r>
              <a:rPr lang="en-US" sz="2400" dirty="0" err="1" smtClean="0"/>
              <a:t>oración</a:t>
            </a:r>
            <a:r>
              <a:rPr lang="en-US" sz="2400" dirty="0" smtClean="0"/>
              <a:t> de Daniel y la </a:t>
            </a:r>
            <a:r>
              <a:rPr lang="en-US" sz="2400" dirty="0" err="1" smtClean="0"/>
              <a:t>visión</a:t>
            </a:r>
            <a:r>
              <a:rPr lang="en-US" sz="2400" dirty="0" smtClean="0"/>
              <a:t> de las “70 </a:t>
            </a:r>
            <a:r>
              <a:rPr lang="en-US" sz="2400" dirty="0" err="1" smtClean="0"/>
              <a:t>semanas</a:t>
            </a:r>
            <a:r>
              <a:rPr lang="en-US" sz="2400" dirty="0" smtClean="0"/>
              <a:t>”</a:t>
            </a:r>
            <a:endParaRPr lang="en-US" sz="2400" dirty="0"/>
          </a:p>
          <a:p>
            <a:pPr defTabSz="609600">
              <a:tabLst>
                <a:tab pos="1601788" algn="l"/>
                <a:tab pos="1997075" algn="l"/>
              </a:tabLst>
            </a:pPr>
            <a:r>
              <a:rPr lang="en-US" sz="2400" dirty="0"/>
              <a:t>____ </a:t>
            </a:r>
            <a:r>
              <a:rPr lang="en-US" sz="2400" dirty="0" smtClean="0"/>
              <a:t>12</a:t>
            </a:r>
            <a:r>
              <a:rPr lang="en-US" sz="2400" dirty="0"/>
              <a:t>	</a:t>
            </a:r>
            <a:r>
              <a:rPr lang="en-US" sz="2400" dirty="0" smtClean="0"/>
              <a:t>k.	</a:t>
            </a:r>
            <a:r>
              <a:rPr lang="en-US" sz="2400" dirty="0" err="1" smtClean="0"/>
              <a:t>Nabucodonosor</a:t>
            </a:r>
            <a:r>
              <a:rPr lang="en-US" sz="2400" dirty="0" smtClean="0"/>
              <a:t> </a:t>
            </a:r>
            <a:r>
              <a:rPr lang="en-US" sz="2400" dirty="0" err="1" smtClean="0"/>
              <a:t>humillado</a:t>
            </a:r>
            <a:endParaRPr lang="en-US" sz="2400" dirty="0"/>
          </a:p>
        </p:txBody>
      </p:sp>
      <p:sp>
        <p:nvSpPr>
          <p:cNvPr id="4" name="TextBox 3"/>
          <p:cNvSpPr txBox="1"/>
          <p:nvPr/>
        </p:nvSpPr>
        <p:spPr>
          <a:xfrm>
            <a:off x="533400" y="1562100"/>
            <a:ext cx="533400" cy="4154984"/>
          </a:xfrm>
          <a:prstGeom prst="rect">
            <a:avLst/>
          </a:prstGeom>
          <a:noFill/>
        </p:spPr>
        <p:txBody>
          <a:bodyPr wrap="square" rtlCol="0">
            <a:spAutoFit/>
          </a:bodyPr>
          <a:lstStyle/>
          <a:p>
            <a:r>
              <a:rPr lang="en-US" sz="2400" i="1" dirty="0" smtClean="0">
                <a:solidFill>
                  <a:srgbClr val="0000CC"/>
                </a:solidFill>
                <a:latin typeface="Lucida Handwriting" panose="03010101010101010101" pitchFamily="66" charset="0"/>
              </a:rPr>
              <a:t>e</a:t>
            </a:r>
          </a:p>
          <a:p>
            <a:r>
              <a:rPr lang="en-US" sz="2400" i="1" dirty="0" smtClean="0">
                <a:solidFill>
                  <a:srgbClr val="0000CC"/>
                </a:solidFill>
                <a:latin typeface="Lucida Handwriting" panose="03010101010101010101" pitchFamily="66" charset="0"/>
              </a:rPr>
              <a:t>g</a:t>
            </a:r>
          </a:p>
          <a:p>
            <a:r>
              <a:rPr lang="en-US" sz="2400" i="1" dirty="0" smtClean="0">
                <a:solidFill>
                  <a:srgbClr val="0000CC"/>
                </a:solidFill>
                <a:latin typeface="Lucida Handwriting" panose="03010101010101010101" pitchFamily="66" charset="0"/>
              </a:rPr>
              <a:t>a</a:t>
            </a:r>
          </a:p>
          <a:p>
            <a:r>
              <a:rPr lang="en-US" sz="2400" i="1" dirty="0" smtClean="0">
                <a:solidFill>
                  <a:srgbClr val="0000CC"/>
                </a:solidFill>
                <a:latin typeface="Lucida Handwriting" panose="03010101010101010101" pitchFamily="66" charset="0"/>
              </a:rPr>
              <a:t>k</a:t>
            </a:r>
          </a:p>
          <a:p>
            <a:r>
              <a:rPr lang="en-US" sz="2400" i="1" dirty="0" err="1" smtClean="0">
                <a:solidFill>
                  <a:srgbClr val="0000CC"/>
                </a:solidFill>
                <a:latin typeface="Lucida Handwriting" panose="03010101010101010101" pitchFamily="66" charset="0"/>
              </a:rPr>
              <a:t>i</a:t>
            </a:r>
            <a:endParaRPr lang="en-US" sz="2400" i="1" dirty="0" smtClean="0">
              <a:solidFill>
                <a:srgbClr val="0000CC"/>
              </a:solidFill>
              <a:latin typeface="Lucida Handwriting" panose="03010101010101010101" pitchFamily="66" charset="0"/>
            </a:endParaRPr>
          </a:p>
          <a:p>
            <a:r>
              <a:rPr lang="en-US" sz="2400" i="1" dirty="0" smtClean="0">
                <a:solidFill>
                  <a:srgbClr val="0000CC"/>
                </a:solidFill>
                <a:latin typeface="Lucida Handwriting" panose="03010101010101010101" pitchFamily="66" charset="0"/>
              </a:rPr>
              <a:t>d</a:t>
            </a:r>
          </a:p>
          <a:p>
            <a:r>
              <a:rPr lang="en-US" sz="2400" i="1" dirty="0" smtClean="0">
                <a:solidFill>
                  <a:srgbClr val="0000CC"/>
                </a:solidFill>
                <a:latin typeface="Lucida Handwriting" panose="03010101010101010101" pitchFamily="66" charset="0"/>
              </a:rPr>
              <a:t>f</a:t>
            </a:r>
          </a:p>
          <a:p>
            <a:r>
              <a:rPr lang="en-US" sz="2400" i="1" dirty="0" smtClean="0">
                <a:solidFill>
                  <a:srgbClr val="0000CC"/>
                </a:solidFill>
                <a:latin typeface="Lucida Handwriting" panose="03010101010101010101" pitchFamily="66" charset="0"/>
              </a:rPr>
              <a:t>c</a:t>
            </a:r>
          </a:p>
          <a:p>
            <a:r>
              <a:rPr lang="en-US" sz="2400" i="1" dirty="0" smtClean="0">
                <a:solidFill>
                  <a:srgbClr val="0000CC"/>
                </a:solidFill>
                <a:latin typeface="Lucida Handwriting" panose="03010101010101010101" pitchFamily="66" charset="0"/>
              </a:rPr>
              <a:t>j</a:t>
            </a:r>
          </a:p>
          <a:p>
            <a:r>
              <a:rPr lang="en-US" sz="2400" i="1" dirty="0" smtClean="0">
                <a:solidFill>
                  <a:srgbClr val="0000CC"/>
                </a:solidFill>
                <a:latin typeface="Lucida Handwriting" panose="03010101010101010101" pitchFamily="66" charset="0"/>
              </a:rPr>
              <a:t>h</a:t>
            </a:r>
          </a:p>
          <a:p>
            <a:r>
              <a:rPr lang="en-US" sz="2400" i="1" dirty="0" smtClean="0">
                <a:solidFill>
                  <a:srgbClr val="0000CC"/>
                </a:solidFill>
                <a:latin typeface="Lucida Handwriting" panose="03010101010101010101" pitchFamily="66" charset="0"/>
              </a:rPr>
              <a:t>b</a:t>
            </a:r>
          </a:p>
        </p:txBody>
      </p:sp>
    </p:spTree>
    <p:extLst>
      <p:ext uri="{BB962C8B-B14F-4D97-AF65-F5344CB8AC3E}">
        <p14:creationId xmlns:p14="http://schemas.microsoft.com/office/powerpoint/2010/main" val="394849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252" y="1104900"/>
            <a:ext cx="9123874" cy="5078313"/>
          </a:xfrm>
          <a:prstGeom prst="rect">
            <a:avLst/>
          </a:prstGeom>
          <a:noFill/>
        </p:spPr>
        <p:txBody>
          <a:bodyPr wrap="square" rtlCol="0">
            <a:spAutoFit/>
          </a:bodyPr>
          <a:lstStyle/>
          <a:p>
            <a:pPr defTabSz="609600">
              <a:tabLst>
                <a:tab pos="1601788" algn="l"/>
                <a:tab pos="1997075" algn="l"/>
              </a:tabLst>
            </a:pPr>
            <a:r>
              <a:rPr lang="en-US" sz="2700" dirty="0"/>
              <a:t>1	Daniel y </a:t>
            </a:r>
            <a:r>
              <a:rPr lang="en-US" sz="2700" dirty="0" err="1"/>
              <a:t>sus</a:t>
            </a:r>
            <a:r>
              <a:rPr lang="en-US" sz="2700" dirty="0"/>
              <a:t> amigos son </a:t>
            </a:r>
            <a:r>
              <a:rPr lang="en-US" sz="2700" dirty="0" err="1"/>
              <a:t>seleccionados</a:t>
            </a:r>
            <a:r>
              <a:rPr lang="en-US" sz="2700" dirty="0"/>
              <a:t> y </a:t>
            </a:r>
            <a:r>
              <a:rPr lang="en-US" sz="2700" dirty="0" err="1"/>
              <a:t>probados</a:t>
            </a:r>
            <a:endParaRPr lang="en-US" sz="2700" dirty="0"/>
          </a:p>
          <a:p>
            <a:pPr defTabSz="609600">
              <a:tabLst>
                <a:tab pos="1601788" algn="l"/>
                <a:tab pos="1997075" algn="l"/>
              </a:tabLst>
            </a:pPr>
            <a:r>
              <a:rPr lang="en-US" sz="2700" dirty="0"/>
              <a:t>2	El </a:t>
            </a:r>
            <a:r>
              <a:rPr lang="en-US" sz="2700" dirty="0" err="1"/>
              <a:t>sueño</a:t>
            </a:r>
            <a:r>
              <a:rPr lang="en-US" sz="2700" dirty="0"/>
              <a:t> de </a:t>
            </a:r>
            <a:r>
              <a:rPr lang="en-US" sz="2700" dirty="0" err="1"/>
              <a:t>Nabucodonosor</a:t>
            </a:r>
            <a:r>
              <a:rPr lang="en-US" sz="2700" dirty="0"/>
              <a:t> del hombre </a:t>
            </a:r>
            <a:r>
              <a:rPr lang="en-US" sz="2700" dirty="0" err="1"/>
              <a:t>metálico</a:t>
            </a:r>
            <a:endParaRPr lang="en-US" sz="2700" dirty="0"/>
          </a:p>
          <a:p>
            <a:pPr defTabSz="609600">
              <a:tabLst>
                <a:tab pos="1601788" algn="l"/>
                <a:tab pos="1997075" algn="l"/>
              </a:tabLst>
            </a:pPr>
            <a:r>
              <a:rPr lang="en-US" sz="2700" dirty="0" smtClean="0"/>
              <a:t>3	Los </a:t>
            </a:r>
            <a:r>
              <a:rPr lang="en-US" sz="2700" dirty="0"/>
              <a:t>amigos de Daniel </a:t>
            </a:r>
            <a:r>
              <a:rPr lang="en-US" sz="2700" dirty="0" err="1"/>
              <a:t>en</a:t>
            </a:r>
            <a:r>
              <a:rPr lang="en-US" sz="2700" dirty="0"/>
              <a:t> el </a:t>
            </a:r>
            <a:r>
              <a:rPr lang="en-US" sz="2700" dirty="0" err="1"/>
              <a:t>horno</a:t>
            </a:r>
            <a:r>
              <a:rPr lang="en-US" sz="2700" dirty="0"/>
              <a:t> de </a:t>
            </a:r>
            <a:r>
              <a:rPr lang="en-US" sz="2700" dirty="0" err="1"/>
              <a:t>fuego</a:t>
            </a:r>
            <a:endParaRPr lang="en-US" sz="2700" dirty="0"/>
          </a:p>
          <a:p>
            <a:pPr defTabSz="609600">
              <a:tabLst>
                <a:tab pos="1601788" algn="l"/>
                <a:tab pos="1997075" algn="l"/>
              </a:tabLst>
            </a:pPr>
            <a:r>
              <a:rPr lang="en-US" sz="2700" dirty="0"/>
              <a:t>4	</a:t>
            </a:r>
            <a:r>
              <a:rPr lang="en-US" sz="2700" dirty="0" err="1"/>
              <a:t>Nabucodonosor</a:t>
            </a:r>
            <a:r>
              <a:rPr lang="en-US" sz="2700" dirty="0"/>
              <a:t> </a:t>
            </a:r>
            <a:r>
              <a:rPr lang="en-US" sz="2700" dirty="0" err="1"/>
              <a:t>humillado</a:t>
            </a:r>
            <a:endParaRPr lang="en-US" sz="2700" dirty="0"/>
          </a:p>
          <a:p>
            <a:pPr defTabSz="609600">
              <a:tabLst>
                <a:tab pos="1601788" algn="l"/>
                <a:tab pos="1997075" algn="l"/>
              </a:tabLst>
            </a:pPr>
            <a:r>
              <a:rPr lang="en-US" sz="2700" dirty="0"/>
              <a:t>5	El </a:t>
            </a:r>
            <a:r>
              <a:rPr lang="en-US" sz="2700" dirty="0" err="1"/>
              <a:t>banquete</a:t>
            </a:r>
            <a:r>
              <a:rPr lang="en-US" sz="2700" dirty="0"/>
              <a:t> de </a:t>
            </a:r>
            <a:r>
              <a:rPr lang="en-US" sz="2700" dirty="0" err="1"/>
              <a:t>Belsasar</a:t>
            </a:r>
            <a:r>
              <a:rPr lang="en-US" sz="2700" dirty="0"/>
              <a:t> y la </a:t>
            </a:r>
            <a:r>
              <a:rPr lang="en-US" sz="2700" dirty="0" err="1"/>
              <a:t>caída</a:t>
            </a:r>
            <a:r>
              <a:rPr lang="en-US" sz="2700" dirty="0"/>
              <a:t> de </a:t>
            </a:r>
            <a:r>
              <a:rPr lang="en-US" sz="2700" dirty="0" err="1"/>
              <a:t>Babilonia</a:t>
            </a:r>
            <a:endParaRPr lang="en-US" sz="2700" dirty="0"/>
          </a:p>
          <a:p>
            <a:pPr defTabSz="609600">
              <a:tabLst>
                <a:tab pos="1601788" algn="l"/>
                <a:tab pos="1997075" algn="l"/>
              </a:tabLst>
            </a:pPr>
            <a:r>
              <a:rPr lang="en-US" sz="2700" dirty="0"/>
              <a:t>6	Daniel </a:t>
            </a:r>
            <a:r>
              <a:rPr lang="en-US" sz="2700" dirty="0" err="1"/>
              <a:t>en</a:t>
            </a:r>
            <a:r>
              <a:rPr lang="en-US" sz="2700" dirty="0"/>
              <a:t> el </a:t>
            </a:r>
            <a:r>
              <a:rPr lang="en-US" sz="2700" dirty="0" err="1"/>
              <a:t>foso</a:t>
            </a:r>
            <a:r>
              <a:rPr lang="en-US" sz="2700" dirty="0"/>
              <a:t> de </a:t>
            </a:r>
            <a:r>
              <a:rPr lang="en-US" sz="2700" dirty="0" err="1"/>
              <a:t>leones</a:t>
            </a:r>
            <a:endParaRPr lang="en-US" sz="2700" dirty="0"/>
          </a:p>
          <a:p>
            <a:pPr defTabSz="609600">
              <a:tabLst>
                <a:tab pos="1601788" algn="l"/>
                <a:tab pos="1997075" algn="l"/>
              </a:tabLst>
            </a:pPr>
            <a:r>
              <a:rPr lang="en-US" sz="2700" dirty="0"/>
              <a:t>7	La </a:t>
            </a:r>
            <a:r>
              <a:rPr lang="en-US" sz="2700" dirty="0" err="1"/>
              <a:t>visión</a:t>
            </a:r>
            <a:r>
              <a:rPr lang="en-US" sz="2700" dirty="0"/>
              <a:t> de Daniel de las 4 </a:t>
            </a:r>
            <a:r>
              <a:rPr lang="en-US" sz="2700" dirty="0" err="1"/>
              <a:t>grandes</a:t>
            </a:r>
            <a:r>
              <a:rPr lang="en-US" sz="2700" dirty="0"/>
              <a:t> </a:t>
            </a:r>
            <a:r>
              <a:rPr lang="en-US" sz="2700" dirty="0" err="1"/>
              <a:t>bestias</a:t>
            </a:r>
            <a:endParaRPr lang="en-US" sz="2700" dirty="0"/>
          </a:p>
          <a:p>
            <a:pPr defTabSz="609600">
              <a:tabLst>
                <a:tab pos="1601788" algn="l"/>
                <a:tab pos="1997075" algn="l"/>
              </a:tabLst>
            </a:pPr>
            <a:r>
              <a:rPr lang="en-US" sz="2700" dirty="0" smtClean="0"/>
              <a:t>8	La </a:t>
            </a:r>
            <a:r>
              <a:rPr lang="en-US" sz="2700" dirty="0" err="1"/>
              <a:t>visión</a:t>
            </a:r>
            <a:r>
              <a:rPr lang="en-US" sz="2700" dirty="0"/>
              <a:t> de Daniel del </a:t>
            </a:r>
            <a:r>
              <a:rPr lang="en-US" sz="2700" dirty="0" err="1"/>
              <a:t>carnero</a:t>
            </a:r>
            <a:r>
              <a:rPr lang="en-US" sz="2700" dirty="0"/>
              <a:t> y el macho </a:t>
            </a:r>
            <a:r>
              <a:rPr lang="en-US" sz="2700" dirty="0" err="1"/>
              <a:t>cabrío</a:t>
            </a:r>
            <a:endParaRPr lang="en-US" sz="2700" dirty="0"/>
          </a:p>
          <a:p>
            <a:pPr defTabSz="609600">
              <a:tabLst>
                <a:tab pos="1601788" algn="l"/>
                <a:tab pos="1997075" algn="l"/>
              </a:tabLst>
            </a:pPr>
            <a:r>
              <a:rPr lang="en-US" sz="2700" dirty="0"/>
              <a:t>9	La </a:t>
            </a:r>
            <a:r>
              <a:rPr lang="en-US" sz="2700" dirty="0" err="1"/>
              <a:t>oración</a:t>
            </a:r>
            <a:r>
              <a:rPr lang="en-US" sz="2700" dirty="0"/>
              <a:t> de Daniel y la </a:t>
            </a:r>
            <a:r>
              <a:rPr lang="en-US" sz="2700" dirty="0" err="1"/>
              <a:t>visión</a:t>
            </a:r>
            <a:r>
              <a:rPr lang="en-US" sz="2700" dirty="0"/>
              <a:t> de las “70 </a:t>
            </a:r>
            <a:r>
              <a:rPr lang="en-US" sz="2700" dirty="0" err="1"/>
              <a:t>semanas</a:t>
            </a:r>
            <a:r>
              <a:rPr lang="en-US" sz="2700" dirty="0"/>
              <a:t>” </a:t>
            </a:r>
            <a:r>
              <a:rPr lang="en-US" sz="2700" dirty="0" smtClean="0"/>
              <a:t>10-11	El </a:t>
            </a:r>
            <a:r>
              <a:rPr lang="en-US" sz="2700" dirty="0" err="1"/>
              <a:t>varón</a:t>
            </a:r>
            <a:r>
              <a:rPr lang="en-US" sz="2700" dirty="0"/>
              <a:t> </a:t>
            </a:r>
            <a:r>
              <a:rPr lang="en-US" sz="2700" dirty="0" err="1"/>
              <a:t>glorioso</a:t>
            </a:r>
            <a:r>
              <a:rPr lang="en-US" sz="2700" dirty="0"/>
              <a:t> </a:t>
            </a:r>
            <a:r>
              <a:rPr lang="en-US" sz="2700" dirty="0" err="1"/>
              <a:t>cuenta</a:t>
            </a:r>
            <a:r>
              <a:rPr lang="en-US" sz="2700" dirty="0"/>
              <a:t> de </a:t>
            </a:r>
            <a:r>
              <a:rPr lang="en-US" sz="2700" dirty="0" err="1"/>
              <a:t>los</a:t>
            </a:r>
            <a:r>
              <a:rPr lang="en-US" sz="2700" dirty="0"/>
              <a:t> </a:t>
            </a:r>
            <a:r>
              <a:rPr lang="en-US" sz="2700" dirty="0" err="1"/>
              <a:t>reyes</a:t>
            </a:r>
            <a:r>
              <a:rPr lang="en-US" sz="2700" dirty="0"/>
              <a:t> del </a:t>
            </a:r>
            <a:r>
              <a:rPr lang="en-US" sz="2700" dirty="0" err="1"/>
              <a:t>norte</a:t>
            </a:r>
            <a:r>
              <a:rPr lang="en-US" sz="2700" dirty="0"/>
              <a:t> y sur</a:t>
            </a:r>
          </a:p>
          <a:p>
            <a:pPr defTabSz="609600">
              <a:tabLst>
                <a:tab pos="1601788" algn="l"/>
                <a:tab pos="1997075" algn="l"/>
              </a:tabLst>
            </a:pPr>
            <a:r>
              <a:rPr lang="en-US" sz="2700" dirty="0" smtClean="0"/>
              <a:t>12</a:t>
            </a:r>
            <a:r>
              <a:rPr lang="en-US" sz="2700" dirty="0"/>
              <a:t>	La </a:t>
            </a:r>
            <a:r>
              <a:rPr lang="en-US" sz="2700" dirty="0" err="1"/>
              <a:t>visión</a:t>
            </a:r>
            <a:r>
              <a:rPr lang="en-US" sz="2700" dirty="0"/>
              <a:t> final de Daniel </a:t>
            </a:r>
            <a:r>
              <a:rPr lang="en-US" sz="2700" dirty="0" err="1"/>
              <a:t>sobre</a:t>
            </a:r>
            <a:r>
              <a:rPr lang="en-US" sz="2700" dirty="0"/>
              <a:t> </a:t>
            </a:r>
            <a:r>
              <a:rPr lang="en-US" sz="2700" dirty="0" err="1"/>
              <a:t>los</a:t>
            </a:r>
            <a:r>
              <a:rPr lang="en-US" sz="2700" dirty="0"/>
              <a:t> “</a:t>
            </a:r>
            <a:r>
              <a:rPr lang="en-US" sz="2700" dirty="0" err="1"/>
              <a:t>días</a:t>
            </a:r>
            <a:r>
              <a:rPr lang="en-US" sz="2700" dirty="0"/>
              <a:t> del fin”</a:t>
            </a:r>
          </a:p>
          <a:p>
            <a:pPr defTabSz="609600">
              <a:tabLst>
                <a:tab pos="1601788" algn="l"/>
                <a:tab pos="1997075" algn="l"/>
              </a:tabLst>
            </a:pPr>
            <a:endParaRPr lang="en-US" sz="2700" dirty="0"/>
          </a:p>
        </p:txBody>
      </p:sp>
      <p:sp>
        <p:nvSpPr>
          <p:cNvPr id="6" name="Title 1"/>
          <p:cNvSpPr txBox="1">
            <a:spLocks/>
          </p:cNvSpPr>
          <p:nvPr/>
        </p:nvSpPr>
        <p:spPr>
          <a:xfrm>
            <a:off x="457200" y="347798"/>
            <a:ext cx="8229600" cy="49503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err="1">
                <a:solidFill>
                  <a:srgbClr val="FFFF00"/>
                </a:solidFill>
                <a:effectLst>
                  <a:outerShdw blurRad="38100" dist="38100" dir="2700000" algn="tl">
                    <a:srgbClr val="000000">
                      <a:alpha val="43137"/>
                    </a:srgbClr>
                  </a:outerShdw>
                </a:effectLst>
              </a:rPr>
              <a:t>Contenido</a:t>
            </a:r>
            <a:r>
              <a:rPr lang="en-US" sz="4000" b="1" dirty="0">
                <a:solidFill>
                  <a:srgbClr val="FFFF00"/>
                </a:solidFill>
                <a:effectLst>
                  <a:outerShdw blurRad="38100" dist="38100" dir="2700000" algn="tl">
                    <a:srgbClr val="000000">
                      <a:alpha val="43137"/>
                    </a:srgbClr>
                  </a:outerShdw>
                </a:effectLst>
              </a:rPr>
              <a:t> de </a:t>
            </a:r>
            <a:r>
              <a:rPr lang="en-US" sz="4000" b="1" dirty="0" err="1">
                <a:solidFill>
                  <a:srgbClr val="FFFF00"/>
                </a:solidFill>
                <a:effectLst>
                  <a:outerShdw blurRad="38100" dist="38100" dir="2700000" algn="tl">
                    <a:srgbClr val="000000">
                      <a:alpha val="43137"/>
                    </a:srgbClr>
                  </a:outerShdw>
                </a:effectLst>
              </a:rPr>
              <a:t>los</a:t>
            </a:r>
            <a:r>
              <a:rPr lang="en-US" sz="4000" b="1" dirty="0">
                <a:solidFill>
                  <a:srgbClr val="FFFF00"/>
                </a:solidFill>
                <a:effectLst>
                  <a:outerShdw blurRad="38100" dist="38100" dir="2700000" algn="tl">
                    <a:srgbClr val="000000">
                      <a:alpha val="43137"/>
                    </a:srgbClr>
                  </a:outerShdw>
                </a:effectLst>
              </a:rPr>
              <a:t> </a:t>
            </a:r>
            <a:r>
              <a:rPr lang="en-US" sz="4000" b="1" dirty="0" err="1" smtClean="0">
                <a:solidFill>
                  <a:srgbClr val="FFFF00"/>
                </a:solidFill>
                <a:effectLst>
                  <a:outerShdw blurRad="38100" dist="38100" dir="2700000" algn="tl">
                    <a:srgbClr val="000000">
                      <a:alpha val="43137"/>
                    </a:srgbClr>
                  </a:outerShdw>
                </a:effectLst>
              </a:rPr>
              <a:t>capítulos</a:t>
            </a:r>
            <a:r>
              <a:rPr lang="en-US" sz="4000" b="1" dirty="0" smtClean="0">
                <a:solidFill>
                  <a:srgbClr val="FFFF00"/>
                </a:solidFill>
                <a:effectLst>
                  <a:outerShdw blurRad="38100" dist="38100" dir="2700000" algn="tl">
                    <a:srgbClr val="000000">
                      <a:alpha val="43137"/>
                    </a:srgbClr>
                  </a:outerShdw>
                </a:effectLst>
              </a:rPr>
              <a:t> de Daniel</a:t>
            </a:r>
            <a:endParaRPr lang="en-US" sz="40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058965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238624" y="1239145"/>
            <a:ext cx="8501553" cy="315751"/>
            <a:chOff x="238539" y="1486923"/>
            <a:chExt cx="8501553" cy="378901"/>
          </a:xfrm>
        </p:grpSpPr>
        <p:grpSp>
          <p:nvGrpSpPr>
            <p:cNvPr id="13" name="Group 12"/>
            <p:cNvGrpSpPr/>
            <p:nvPr/>
          </p:nvGrpSpPr>
          <p:grpSpPr>
            <a:xfrm>
              <a:off x="238539" y="1547192"/>
              <a:ext cx="8501553" cy="246490"/>
              <a:chOff x="238539" y="1547192"/>
              <a:chExt cx="8501553" cy="246490"/>
            </a:xfrm>
          </p:grpSpPr>
          <p:sp>
            <p:nvSpPr>
              <p:cNvPr id="3" name="Rectangle 2"/>
              <p:cNvSpPr/>
              <p:nvPr/>
            </p:nvSpPr>
            <p:spPr>
              <a:xfrm>
                <a:off x="3490623" y="1547192"/>
                <a:ext cx="954156" cy="24649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2941984" y="1547192"/>
                <a:ext cx="160350" cy="246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6712226" y="1547192"/>
                <a:ext cx="1771815" cy="24649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238539" y="1547192"/>
                <a:ext cx="1162215" cy="24649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8535905" y="1547192"/>
                <a:ext cx="204187" cy="2464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1400754" y="1547192"/>
                <a:ext cx="1541230" cy="24649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flipH="1">
                <a:off x="3102333" y="1547192"/>
                <a:ext cx="388290" cy="2464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4444778" y="1547192"/>
                <a:ext cx="2267447" cy="24649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8484041" y="1547192"/>
                <a:ext cx="51864" cy="24649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5" name="Rectangle 14"/>
            <p:cNvSpPr/>
            <p:nvPr/>
          </p:nvSpPr>
          <p:spPr>
            <a:xfrm>
              <a:off x="238539" y="1491121"/>
              <a:ext cx="116221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1401333" y="1820104"/>
              <a:ext cx="1540651"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2941984" y="1491121"/>
              <a:ext cx="160349"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3490623" y="1491121"/>
              <a:ext cx="95415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3102333" y="1820104"/>
              <a:ext cx="38829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p:nvSpPr>
          <p:spPr>
            <a:xfrm>
              <a:off x="4901026" y="1489604"/>
              <a:ext cx="780637" cy="4723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p:nvSpPr>
          <p:spPr>
            <a:xfrm>
              <a:off x="4444778" y="1820104"/>
              <a:ext cx="41773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p:nvSpPr>
          <p:spPr>
            <a:xfrm>
              <a:off x="5681664" y="1820105"/>
              <a:ext cx="495300"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p:nvSpPr>
          <p:spPr>
            <a:xfrm>
              <a:off x="6448425" y="1820104"/>
              <a:ext cx="26380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6176964" y="1491121"/>
              <a:ext cx="276594"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p:nvSpPr>
          <p:spPr>
            <a:xfrm>
              <a:off x="6712226" y="1491121"/>
              <a:ext cx="177181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8535904" y="1486923"/>
              <a:ext cx="204187" cy="4991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8487113" y="1820104"/>
              <a:ext cx="4572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9" name="TextBox 28"/>
          <p:cNvSpPr txBox="1"/>
          <p:nvPr/>
        </p:nvSpPr>
        <p:spPr>
          <a:xfrm>
            <a:off x="399869" y="845759"/>
            <a:ext cx="928459" cy="353943"/>
          </a:xfrm>
          <a:prstGeom prst="rect">
            <a:avLst/>
          </a:prstGeom>
          <a:noFill/>
        </p:spPr>
        <p:txBody>
          <a:bodyPr wrap="none" bIns="0" rtlCol="0">
            <a:spAutoFit/>
          </a:bodyPr>
          <a:lstStyle/>
          <a:p>
            <a:pPr algn="ctr"/>
            <a:r>
              <a:rPr lang="en-US" sz="900" dirty="0">
                <a:solidFill>
                  <a:prstClr val="black"/>
                </a:solidFill>
                <a:latin typeface="Arial" panose="020B0604020202020204" pitchFamily="34" charset="0"/>
                <a:cs typeface="Arial" panose="020B0604020202020204" pitchFamily="34" charset="0"/>
              </a:rPr>
              <a:t>2166-1859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Patriarcas</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31" name="TextBox 30"/>
          <p:cNvSpPr txBox="1"/>
          <p:nvPr/>
        </p:nvSpPr>
        <p:spPr>
          <a:xfrm>
            <a:off x="1713840" y="1554896"/>
            <a:ext cx="91563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Esclavitud</a:t>
            </a:r>
            <a:r>
              <a:rPr lang="en-US" sz="1100" b="1" dirty="0" smtClean="0">
                <a:solidFill>
                  <a:prstClr val="black"/>
                </a:solidFill>
                <a:latin typeface="Arial" panose="020B0604020202020204" pitchFamily="34" charset="0"/>
                <a:cs typeface="Arial" panose="020B0604020202020204" pitchFamily="34" charset="0"/>
              </a:rPr>
              <a:t/>
            </a:r>
            <a:br>
              <a:rPr lang="en-US" sz="1100" b="1" dirty="0" smtClean="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en</a:t>
            </a:r>
            <a:r>
              <a:rPr lang="en-US" sz="1100" b="1" dirty="0" smtClean="0">
                <a:solidFill>
                  <a:prstClr val="black"/>
                </a:solidFill>
                <a:latin typeface="Arial" panose="020B0604020202020204" pitchFamily="34" charset="0"/>
                <a:cs typeface="Arial" panose="020B0604020202020204" pitchFamily="34" charset="0"/>
              </a:rPr>
              <a:t> </a:t>
            </a:r>
            <a:r>
              <a:rPr lang="en-US" sz="1100" b="1" dirty="0" err="1" smtClean="0">
                <a:solidFill>
                  <a:prstClr val="black"/>
                </a:solidFill>
                <a:latin typeface="Arial" panose="020B0604020202020204" pitchFamily="34" charset="0"/>
                <a:cs typeface="Arial" panose="020B0604020202020204" pitchFamily="34" charset="0"/>
              </a:rPr>
              <a:t>Egipto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1859-1445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33" name="TextBox 32"/>
          <p:cNvSpPr txBox="1"/>
          <p:nvPr/>
        </p:nvSpPr>
        <p:spPr>
          <a:xfrm>
            <a:off x="2422444" y="871440"/>
            <a:ext cx="928459" cy="353943"/>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1445-1405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Desierto</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34" name="TextBox 33"/>
          <p:cNvSpPr txBox="1"/>
          <p:nvPr/>
        </p:nvSpPr>
        <p:spPr>
          <a:xfrm>
            <a:off x="2857718" y="1563159"/>
            <a:ext cx="915635" cy="477054"/>
          </a:xfrm>
          <a:prstGeom prst="rect">
            <a:avLst/>
          </a:prstGeom>
          <a:noFill/>
        </p:spPr>
        <p:txBody>
          <a:bodyPr wrap="none" tIns="0" bIns="0" rtlCol="0">
            <a:spAutoFit/>
          </a:bodyPr>
          <a:lstStyle/>
          <a:p>
            <a:pPr algn="ctr"/>
            <a:r>
              <a:rPr lang="en-US" sz="1100" b="1" dirty="0" smtClean="0">
                <a:solidFill>
                  <a:prstClr val="black"/>
                </a:solidFill>
                <a:latin typeface="Arial" panose="020B0604020202020204" pitchFamily="34" charset="0"/>
                <a:cs typeface="Arial" panose="020B0604020202020204" pitchFamily="34" charset="0"/>
              </a:rPr>
              <a:t>Conquista </a:t>
            </a:r>
            <a:br>
              <a:rPr lang="en-US" sz="1100" b="1" dirty="0" smtClean="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de </a:t>
            </a:r>
            <a:r>
              <a:rPr lang="en-US" sz="1100" b="1" dirty="0" err="1" smtClean="0">
                <a:solidFill>
                  <a:prstClr val="black"/>
                </a:solidFill>
                <a:latin typeface="Arial" panose="020B0604020202020204" pitchFamily="34" charset="0"/>
                <a:cs typeface="Arial" panose="020B0604020202020204" pitchFamily="34" charset="0"/>
              </a:rPr>
              <a:t>Canaán</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1405-1300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35" name="TextBox 34"/>
          <p:cNvSpPr txBox="1"/>
          <p:nvPr/>
        </p:nvSpPr>
        <p:spPr>
          <a:xfrm>
            <a:off x="3503475" y="845759"/>
            <a:ext cx="928459" cy="353943"/>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1300-1050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Jueces</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36" name="TextBox 35"/>
          <p:cNvSpPr txBox="1"/>
          <p:nvPr/>
        </p:nvSpPr>
        <p:spPr>
          <a:xfrm>
            <a:off x="4227909" y="1563159"/>
            <a:ext cx="85151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Reino</a:t>
            </a:r>
            <a:r>
              <a:rPr lang="en-US" sz="1100" b="1" dirty="0" smtClean="0">
                <a:solidFill>
                  <a:prstClr val="black"/>
                </a:solidFill>
                <a:latin typeface="Arial" panose="020B0604020202020204" pitchFamily="34" charset="0"/>
                <a:cs typeface="Arial" panose="020B0604020202020204" pitchFamily="34" charset="0"/>
              </a:rPr>
              <a:t/>
            </a:r>
            <a:br>
              <a:rPr lang="en-US" sz="1100" b="1" dirty="0" smtClean="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unido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1050-931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37" name="TextBox 36"/>
          <p:cNvSpPr txBox="1"/>
          <p:nvPr/>
        </p:nvSpPr>
        <p:spPr>
          <a:xfrm>
            <a:off x="4891319" y="697395"/>
            <a:ext cx="787395"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931-722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Reino</a:t>
            </a:r>
            <a:r>
              <a:rPr lang="en-US" sz="1100" b="1" dirty="0" smtClean="0">
                <a:solidFill>
                  <a:prstClr val="black"/>
                </a:solidFill>
                <a:latin typeface="Arial" panose="020B0604020202020204" pitchFamily="34" charset="0"/>
                <a:cs typeface="Arial" panose="020B0604020202020204" pitchFamily="34" charset="0"/>
              </a:rPr>
              <a:t> </a:t>
            </a:r>
            <a:br>
              <a:rPr lang="en-US" sz="1100" b="1" dirty="0" smtClean="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dividido</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38" name="TextBox 37"/>
          <p:cNvSpPr txBox="1"/>
          <p:nvPr/>
        </p:nvSpPr>
        <p:spPr>
          <a:xfrm>
            <a:off x="5535624" y="1563159"/>
            <a:ext cx="78739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Judá</a:t>
            </a:r>
            <a:r>
              <a:rPr lang="en-US" sz="1100" b="1" dirty="0">
                <a:solidFill>
                  <a:prstClr val="black"/>
                </a:solidFill>
                <a:latin typeface="Arial" panose="020B0604020202020204" pitchFamily="34" charset="0"/>
                <a:cs typeface="Arial" panose="020B0604020202020204" pitchFamily="34" charset="0"/>
              </a:rPr>
              <a:t/>
            </a:r>
            <a:br>
              <a:rPr lang="en-US" sz="1100" b="1" dirty="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solo</a:t>
            </a:r>
          </a:p>
          <a:p>
            <a:pPr algn="ctr"/>
            <a:r>
              <a:rPr lang="en-US" sz="900" dirty="0" smtClean="0">
                <a:solidFill>
                  <a:prstClr val="black"/>
                </a:solidFill>
                <a:latin typeface="Arial" panose="020B0604020202020204" pitchFamily="34" charset="0"/>
                <a:cs typeface="Arial" panose="020B0604020202020204" pitchFamily="34" charset="0"/>
              </a:rPr>
              <a:t>722-605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39" name="TextBox 38"/>
          <p:cNvSpPr txBox="1"/>
          <p:nvPr/>
        </p:nvSpPr>
        <p:spPr>
          <a:xfrm>
            <a:off x="5790670" y="703072"/>
            <a:ext cx="1077538"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605-538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Cautiverio</a:t>
            </a:r>
            <a:r>
              <a:rPr lang="en-US" sz="1100" b="1" dirty="0" smtClean="0">
                <a:solidFill>
                  <a:prstClr val="black"/>
                </a:solidFill>
                <a:latin typeface="Arial" panose="020B0604020202020204" pitchFamily="34" charset="0"/>
                <a:cs typeface="Arial" panose="020B0604020202020204" pitchFamily="34" charset="0"/>
              </a:rPr>
              <a:t> </a:t>
            </a:r>
            <a:r>
              <a:rPr lang="en-US" sz="1100" b="1" dirty="0" err="1" smtClean="0">
                <a:solidFill>
                  <a:prstClr val="black"/>
                </a:solidFill>
                <a:latin typeface="Arial" panose="020B0604020202020204" pitchFamily="34" charset="0"/>
                <a:cs typeface="Arial" panose="020B0604020202020204" pitchFamily="34" charset="0"/>
              </a:rPr>
              <a:t>en</a:t>
            </a:r>
            <a:r>
              <a:rPr lang="en-US" sz="1100" b="1" dirty="0">
                <a:solidFill>
                  <a:prstClr val="black"/>
                </a:solidFill>
                <a:latin typeface="Arial" panose="020B0604020202020204" pitchFamily="34" charset="0"/>
                <a:cs typeface="Arial" panose="020B0604020202020204" pitchFamily="34" charset="0"/>
              </a:rPr>
              <a:t/>
            </a:r>
            <a:br>
              <a:rPr lang="en-US" sz="1100" b="1" dirty="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Babilonia</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40" name="TextBox 39"/>
          <p:cNvSpPr txBox="1"/>
          <p:nvPr/>
        </p:nvSpPr>
        <p:spPr>
          <a:xfrm>
            <a:off x="6304095" y="1563159"/>
            <a:ext cx="78739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Retorno</a:t>
            </a:r>
            <a:r>
              <a:rPr lang="en-US" sz="1100" b="1" dirty="0">
                <a:solidFill>
                  <a:prstClr val="black"/>
                </a:solidFill>
                <a:latin typeface="Arial" panose="020B0604020202020204" pitchFamily="34" charset="0"/>
                <a:cs typeface="Arial" panose="020B0604020202020204" pitchFamily="34" charset="0"/>
              </a:rPr>
              <a:t/>
            </a:r>
            <a:br>
              <a:rPr lang="en-US" sz="1100" b="1" dirty="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del </a:t>
            </a:r>
            <a:r>
              <a:rPr lang="en-US" sz="1100" b="1" dirty="0" err="1" smtClean="0">
                <a:solidFill>
                  <a:prstClr val="black"/>
                </a:solidFill>
                <a:latin typeface="Arial" panose="020B0604020202020204" pitchFamily="34" charset="0"/>
                <a:cs typeface="Arial" panose="020B0604020202020204" pitchFamily="34" charset="0"/>
              </a:rPr>
              <a:t>exilio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538-444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41" name="TextBox 40"/>
          <p:cNvSpPr txBox="1"/>
          <p:nvPr/>
        </p:nvSpPr>
        <p:spPr>
          <a:xfrm>
            <a:off x="6976804" y="741101"/>
            <a:ext cx="1305165" cy="477054"/>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444 </a:t>
            </a:r>
            <a:r>
              <a:rPr lang="en-US" sz="900" dirty="0" err="1" smtClean="0">
                <a:solidFill>
                  <a:prstClr val="black"/>
                </a:solidFill>
                <a:latin typeface="Arial" panose="020B0604020202020204" pitchFamily="34" charset="0"/>
                <a:cs typeface="Arial" panose="020B0604020202020204" pitchFamily="34" charset="0"/>
              </a:rPr>
              <a:t>aC</a:t>
            </a:r>
            <a:r>
              <a:rPr lang="en-US" sz="900" dirty="0" smtClean="0">
                <a:solidFill>
                  <a:prstClr val="black"/>
                </a:solidFill>
                <a:latin typeface="Arial" panose="020B0604020202020204" pitchFamily="34" charset="0"/>
                <a:cs typeface="Arial" panose="020B0604020202020204" pitchFamily="34" charset="0"/>
              </a:rPr>
              <a:t> - ~4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Años</a:t>
            </a:r>
            <a:r>
              <a:rPr lang="en-US" sz="1100" b="1" dirty="0" smtClean="0">
                <a:solidFill>
                  <a:prstClr val="black"/>
                </a:solidFill>
                <a:latin typeface="Arial" panose="020B0604020202020204" pitchFamily="34" charset="0"/>
                <a:cs typeface="Arial" panose="020B0604020202020204" pitchFamily="34" charset="0"/>
              </a:rPr>
              <a:t> de </a:t>
            </a:r>
            <a:r>
              <a:rPr lang="en-US" sz="1100" b="1" dirty="0" err="1" smtClean="0">
                <a:solidFill>
                  <a:prstClr val="black"/>
                </a:solidFill>
                <a:latin typeface="Arial" panose="020B0604020202020204" pitchFamily="34" charset="0"/>
                <a:cs typeface="Arial" panose="020B0604020202020204" pitchFamily="34" charset="0"/>
              </a:rPr>
              <a:t>silencio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800" dirty="0" smtClean="0">
                <a:solidFill>
                  <a:prstClr val="black"/>
                </a:solidFill>
                <a:latin typeface="Arial" panose="020B0604020202020204" pitchFamily="34" charset="0"/>
                <a:cs typeface="Arial" panose="020B0604020202020204" pitchFamily="34" charset="0"/>
              </a:rPr>
              <a:t>(Intertestamental)</a:t>
            </a:r>
          </a:p>
        </p:txBody>
      </p:sp>
      <p:sp>
        <p:nvSpPr>
          <p:cNvPr id="43" name="TextBox 42"/>
          <p:cNvSpPr txBox="1"/>
          <p:nvPr/>
        </p:nvSpPr>
        <p:spPr>
          <a:xfrm>
            <a:off x="7932367" y="1554853"/>
            <a:ext cx="877163" cy="477054"/>
          </a:xfrm>
          <a:prstGeom prst="rect">
            <a:avLst/>
          </a:prstGeom>
          <a:noFill/>
        </p:spPr>
        <p:txBody>
          <a:bodyPr wrap="none" tIns="0" bIns="0" rtlCol="0">
            <a:spAutoFit/>
          </a:bodyPr>
          <a:lstStyle/>
          <a:p>
            <a:pPr algn="ctr"/>
            <a:r>
              <a:rPr lang="en-US" sz="1100" b="1" dirty="0" smtClean="0">
                <a:solidFill>
                  <a:prstClr val="black"/>
                </a:solidFill>
                <a:latin typeface="Arial" panose="020B0604020202020204" pitchFamily="34" charset="0"/>
                <a:cs typeface="Arial" panose="020B0604020202020204" pitchFamily="34" charset="0"/>
              </a:rPr>
              <a:t>Vida de</a:t>
            </a:r>
            <a:br>
              <a:rPr lang="en-US" sz="1100" b="1" dirty="0" smtClean="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Cristo</a:t>
            </a:r>
          </a:p>
          <a:p>
            <a:pPr algn="ctr"/>
            <a:r>
              <a:rPr lang="en-US" sz="900" dirty="0" smtClean="0">
                <a:solidFill>
                  <a:prstClr val="black"/>
                </a:solidFill>
                <a:latin typeface="Arial" panose="020B0604020202020204" pitchFamily="34" charset="0"/>
                <a:cs typeface="Arial" panose="020B0604020202020204" pitchFamily="34" charset="0"/>
              </a:rPr>
              <a:t>4 BC – 30 </a:t>
            </a:r>
            <a:r>
              <a:rPr lang="en-US" sz="900" dirty="0" err="1" smtClean="0">
                <a:solidFill>
                  <a:prstClr val="black"/>
                </a:solidFill>
                <a:latin typeface="Arial" panose="020B0604020202020204" pitchFamily="34" charset="0"/>
                <a:cs typeface="Arial" panose="020B0604020202020204" pitchFamily="34" charset="0"/>
              </a:rPr>
              <a:t>dC</a:t>
            </a:r>
            <a:endParaRPr lang="en-US" sz="900" dirty="0">
              <a:solidFill>
                <a:prstClr val="black"/>
              </a:solidFill>
              <a:latin typeface="Arial" panose="020B0604020202020204" pitchFamily="34" charset="0"/>
              <a:cs typeface="Arial" panose="020B0604020202020204" pitchFamily="34" charset="0"/>
            </a:endParaRPr>
          </a:p>
        </p:txBody>
      </p:sp>
      <p:sp>
        <p:nvSpPr>
          <p:cNvPr id="44" name="TextBox 43"/>
          <p:cNvSpPr txBox="1"/>
          <p:nvPr/>
        </p:nvSpPr>
        <p:spPr>
          <a:xfrm>
            <a:off x="8197096" y="708346"/>
            <a:ext cx="881973"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30-90 </a:t>
            </a:r>
            <a:r>
              <a:rPr lang="en-US" sz="900" dirty="0" err="1" smtClean="0">
                <a:solidFill>
                  <a:prstClr val="black"/>
                </a:solidFill>
                <a:latin typeface="Arial" panose="020B0604020202020204" pitchFamily="34" charset="0"/>
                <a:cs typeface="Arial" panose="020B0604020202020204" pitchFamily="34" charset="0"/>
              </a:rPr>
              <a:t>dC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smtClean="0">
                <a:solidFill>
                  <a:prstClr val="black"/>
                </a:solidFill>
                <a:latin typeface="Arial" panose="020B0604020202020204" pitchFamily="34" charset="0"/>
                <a:cs typeface="Arial" panose="020B0604020202020204" pitchFamily="34" charset="0"/>
              </a:rPr>
              <a:t>La </a:t>
            </a:r>
            <a:r>
              <a:rPr lang="en-US" sz="1100" b="1" dirty="0" err="1" smtClean="0">
                <a:solidFill>
                  <a:prstClr val="black"/>
                </a:solidFill>
                <a:latin typeface="Arial" panose="020B0604020202020204" pitchFamily="34" charset="0"/>
                <a:cs typeface="Arial" panose="020B0604020202020204" pitchFamily="34" charset="0"/>
              </a:rPr>
              <a:t>iglesia</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1100" b="1" dirty="0" smtClean="0">
                <a:solidFill>
                  <a:prstClr val="black"/>
                </a:solidFill>
                <a:latin typeface="Arial" panose="020B0604020202020204" pitchFamily="34" charset="0"/>
                <a:cs typeface="Arial" panose="020B0604020202020204" pitchFamily="34" charset="0"/>
              </a:rPr>
              <a:t>Era del NT</a:t>
            </a:r>
          </a:p>
        </p:txBody>
      </p:sp>
      <p:sp>
        <p:nvSpPr>
          <p:cNvPr id="14" name="TextBox 13"/>
          <p:cNvSpPr txBox="1"/>
          <p:nvPr/>
        </p:nvSpPr>
        <p:spPr>
          <a:xfrm>
            <a:off x="79497" y="5463396"/>
            <a:ext cx="2553904" cy="230832"/>
          </a:xfrm>
          <a:prstGeom prst="rect">
            <a:avLst/>
          </a:prstGeom>
          <a:noFill/>
        </p:spPr>
        <p:txBody>
          <a:bodyPr wrap="none" rtlCol="0">
            <a:spAutoFit/>
          </a:bodyPr>
          <a:lstStyle/>
          <a:p>
            <a:r>
              <a:rPr lang="en-US" sz="900" dirty="0" err="1" smtClean="0">
                <a:solidFill>
                  <a:prstClr val="black"/>
                </a:solidFill>
              </a:rPr>
              <a:t>Basado</a:t>
            </a:r>
            <a:r>
              <a:rPr lang="en-US" sz="900" dirty="0" smtClean="0">
                <a:solidFill>
                  <a:prstClr val="black"/>
                </a:solidFill>
              </a:rPr>
              <a:t> </a:t>
            </a:r>
            <a:r>
              <a:rPr lang="en-US" sz="900" dirty="0" err="1" smtClean="0">
                <a:solidFill>
                  <a:prstClr val="black"/>
                </a:solidFill>
              </a:rPr>
              <a:t>en</a:t>
            </a:r>
            <a:r>
              <a:rPr lang="en-US" sz="900" dirty="0" smtClean="0">
                <a:solidFill>
                  <a:prstClr val="black"/>
                </a:solidFill>
              </a:rPr>
              <a:t> </a:t>
            </a:r>
            <a:r>
              <a:rPr lang="en-US" sz="900" dirty="0" err="1" smtClean="0">
                <a:solidFill>
                  <a:prstClr val="black"/>
                </a:solidFill>
              </a:rPr>
              <a:t>gráficos</a:t>
            </a:r>
            <a:r>
              <a:rPr lang="en-US" sz="900" dirty="0" smtClean="0">
                <a:solidFill>
                  <a:prstClr val="black"/>
                </a:solidFill>
              </a:rPr>
              <a:t> de Marc Hinds y David Maxson</a:t>
            </a:r>
            <a:endParaRPr lang="en-US" sz="900" dirty="0">
              <a:solidFill>
                <a:prstClr val="black"/>
              </a:solidFill>
            </a:endParaRPr>
          </a:p>
        </p:txBody>
      </p:sp>
      <p:grpSp>
        <p:nvGrpSpPr>
          <p:cNvPr id="74" name="Group 73"/>
          <p:cNvGrpSpPr/>
          <p:nvPr/>
        </p:nvGrpSpPr>
        <p:grpSpPr>
          <a:xfrm>
            <a:off x="6" y="3558324"/>
            <a:ext cx="2723169" cy="370001"/>
            <a:chOff x="0" y="4269938"/>
            <a:chExt cx="2723169" cy="444001"/>
          </a:xfrm>
        </p:grpSpPr>
        <p:cxnSp>
          <p:nvCxnSpPr>
            <p:cNvPr id="42" name="Straight Connector 41"/>
            <p:cNvCxnSpPr/>
            <p:nvPr/>
          </p:nvCxnSpPr>
          <p:spPr>
            <a:xfrm>
              <a:off x="0" y="4269938"/>
              <a:ext cx="2723169"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45" name="Group 44"/>
            <p:cNvGrpSpPr/>
            <p:nvPr/>
          </p:nvGrpSpPr>
          <p:grpSpPr>
            <a:xfrm>
              <a:off x="112280" y="4332939"/>
              <a:ext cx="678611" cy="372374"/>
              <a:chOff x="152400" y="4495800"/>
              <a:chExt cx="762000" cy="381000"/>
            </a:xfrm>
          </p:grpSpPr>
          <p:sp>
            <p:nvSpPr>
              <p:cNvPr id="46" name="TextBox 45"/>
              <p:cNvSpPr txBox="1"/>
              <p:nvPr/>
            </p:nvSpPr>
            <p:spPr>
              <a:xfrm>
                <a:off x="152400" y="4495800"/>
                <a:ext cx="762000" cy="377888"/>
              </a:xfrm>
              <a:prstGeom prst="rect">
                <a:avLst/>
              </a:prstGeom>
              <a:noFill/>
            </p:spPr>
            <p:txBody>
              <a:bodyPr wrap="square" rtlCol="0">
                <a:spAutoFit/>
              </a:bodyPr>
              <a:lstStyle/>
              <a:p>
                <a:pPr algn="ctr"/>
                <a:r>
                  <a:rPr lang="en-US" sz="1400" dirty="0" err="1" smtClean="0">
                    <a:solidFill>
                      <a:prstClr val="black"/>
                    </a:solidFill>
                  </a:rPr>
                  <a:t>Saúl</a:t>
                </a:r>
                <a:endParaRPr lang="en-US" sz="1400" dirty="0">
                  <a:solidFill>
                    <a:prstClr val="black"/>
                  </a:solidFill>
                </a:endParaRPr>
              </a:p>
            </p:txBody>
          </p:sp>
          <p:sp>
            <p:nvSpPr>
              <p:cNvPr id="47" name="Rounded Rectangle 46"/>
              <p:cNvSpPr/>
              <p:nvPr/>
            </p:nvSpPr>
            <p:spPr>
              <a:xfrm>
                <a:off x="152400" y="4495800"/>
                <a:ext cx="7620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grpSp>
          <p:nvGrpSpPr>
            <p:cNvPr id="48" name="Group 47"/>
            <p:cNvGrpSpPr/>
            <p:nvPr/>
          </p:nvGrpSpPr>
          <p:grpSpPr>
            <a:xfrm>
              <a:off x="907211" y="4332939"/>
              <a:ext cx="756249" cy="381000"/>
              <a:chOff x="1143000" y="4495800"/>
              <a:chExt cx="914400" cy="381000"/>
            </a:xfrm>
          </p:grpSpPr>
          <p:sp>
            <p:nvSpPr>
              <p:cNvPr id="49" name="TextBox 48"/>
              <p:cNvSpPr txBox="1"/>
              <p:nvPr/>
            </p:nvSpPr>
            <p:spPr>
              <a:xfrm>
                <a:off x="1143000" y="4495800"/>
                <a:ext cx="914400" cy="369332"/>
              </a:xfrm>
              <a:prstGeom prst="rect">
                <a:avLst/>
              </a:prstGeom>
              <a:noFill/>
            </p:spPr>
            <p:txBody>
              <a:bodyPr wrap="square" rtlCol="0">
                <a:spAutoFit/>
              </a:bodyPr>
              <a:lstStyle/>
              <a:p>
                <a:pPr algn="ctr"/>
                <a:r>
                  <a:rPr lang="en-US" sz="1400" dirty="0" smtClean="0">
                    <a:solidFill>
                      <a:prstClr val="black"/>
                    </a:solidFill>
                  </a:rPr>
                  <a:t>David</a:t>
                </a:r>
                <a:endParaRPr lang="en-US" sz="1400" dirty="0">
                  <a:solidFill>
                    <a:prstClr val="black"/>
                  </a:solidFill>
                </a:endParaRPr>
              </a:p>
            </p:txBody>
          </p:sp>
          <p:sp>
            <p:nvSpPr>
              <p:cNvPr id="50" name="Rounded Rectangle 49"/>
              <p:cNvSpPr/>
              <p:nvPr/>
            </p:nvSpPr>
            <p:spPr>
              <a:xfrm>
                <a:off x="1143000" y="4495800"/>
                <a:ext cx="9144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grpSp>
          <p:nvGrpSpPr>
            <p:cNvPr id="51" name="Group 50"/>
            <p:cNvGrpSpPr/>
            <p:nvPr/>
          </p:nvGrpSpPr>
          <p:grpSpPr>
            <a:xfrm>
              <a:off x="1714169" y="4332939"/>
              <a:ext cx="856503" cy="381000"/>
              <a:chOff x="2286000" y="4495800"/>
              <a:chExt cx="1066800" cy="381000"/>
            </a:xfrm>
          </p:grpSpPr>
          <p:sp>
            <p:nvSpPr>
              <p:cNvPr id="52" name="TextBox 51"/>
              <p:cNvSpPr txBox="1"/>
              <p:nvPr/>
            </p:nvSpPr>
            <p:spPr>
              <a:xfrm>
                <a:off x="2286000" y="4495800"/>
                <a:ext cx="1066800" cy="369332"/>
              </a:xfrm>
              <a:prstGeom prst="rect">
                <a:avLst/>
              </a:prstGeom>
              <a:noFill/>
            </p:spPr>
            <p:txBody>
              <a:bodyPr wrap="square" rtlCol="0">
                <a:spAutoFit/>
              </a:bodyPr>
              <a:lstStyle/>
              <a:p>
                <a:pPr algn="ctr"/>
                <a:r>
                  <a:rPr lang="en-US" sz="1400" dirty="0" err="1" smtClean="0">
                    <a:solidFill>
                      <a:prstClr val="black"/>
                    </a:solidFill>
                  </a:rPr>
                  <a:t>Salomón</a:t>
                </a:r>
                <a:endParaRPr lang="en-US" sz="1400" dirty="0">
                  <a:solidFill>
                    <a:prstClr val="black"/>
                  </a:solidFill>
                </a:endParaRPr>
              </a:p>
            </p:txBody>
          </p:sp>
          <p:sp>
            <p:nvSpPr>
              <p:cNvPr id="53" name="Rounded Rectangle 52"/>
              <p:cNvSpPr/>
              <p:nvPr/>
            </p:nvSpPr>
            <p:spPr>
              <a:xfrm>
                <a:off x="2286000" y="4495800"/>
                <a:ext cx="10668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grpSp>
      <p:grpSp>
        <p:nvGrpSpPr>
          <p:cNvPr id="92" name="Group 91"/>
          <p:cNvGrpSpPr/>
          <p:nvPr/>
        </p:nvGrpSpPr>
        <p:grpSpPr>
          <a:xfrm>
            <a:off x="2713387" y="3059929"/>
            <a:ext cx="4970660" cy="1909490"/>
            <a:chOff x="2713387" y="3671914"/>
            <a:chExt cx="4970660" cy="2291386"/>
          </a:xfrm>
        </p:grpSpPr>
        <p:sp>
          <p:nvSpPr>
            <p:cNvPr id="59" name="Rounded Rectangle 58"/>
            <p:cNvSpPr/>
            <p:nvPr/>
          </p:nvSpPr>
          <p:spPr>
            <a:xfrm>
              <a:off x="3503471" y="5335438"/>
              <a:ext cx="1714500" cy="5232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Rounded Rectangle 62"/>
            <p:cNvSpPr/>
            <p:nvPr/>
          </p:nvSpPr>
          <p:spPr>
            <a:xfrm>
              <a:off x="3503471" y="3746718"/>
              <a:ext cx="1676968" cy="5232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8" name="Straight Connector 57"/>
            <p:cNvCxnSpPr/>
            <p:nvPr/>
          </p:nvCxnSpPr>
          <p:spPr>
            <a:xfrm>
              <a:off x="2731047" y="5253487"/>
              <a:ext cx="4953000" cy="1166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3503471" y="5335436"/>
              <a:ext cx="1582344" cy="627864"/>
            </a:xfrm>
            <a:prstGeom prst="rect">
              <a:avLst/>
            </a:prstGeom>
            <a:noFill/>
          </p:spPr>
          <p:txBody>
            <a:bodyPr wrap="square" rtlCol="0">
              <a:spAutoFit/>
            </a:bodyPr>
            <a:lstStyle/>
            <a:p>
              <a:pPr algn="ctr"/>
              <a:r>
                <a:rPr lang="en-US" sz="1400" dirty="0" err="1" smtClean="0">
                  <a:solidFill>
                    <a:prstClr val="black"/>
                  </a:solidFill>
                </a:rPr>
                <a:t>Reino</a:t>
              </a:r>
              <a:r>
                <a:rPr lang="en-US" sz="1400" dirty="0" smtClean="0">
                  <a:solidFill>
                    <a:prstClr val="black"/>
                  </a:solidFill>
                </a:rPr>
                <a:t> del sur:</a:t>
              </a:r>
            </a:p>
            <a:p>
              <a:pPr algn="ctr"/>
              <a:r>
                <a:rPr lang="en-US" sz="1400" b="1" dirty="0" smtClean="0">
                  <a:solidFill>
                    <a:prstClr val="black"/>
                  </a:solidFill>
                </a:rPr>
                <a:t>JUDÁ</a:t>
              </a:r>
              <a:endParaRPr lang="en-US" sz="1400" b="1" dirty="0">
                <a:solidFill>
                  <a:prstClr val="black"/>
                </a:solidFill>
              </a:endParaRPr>
            </a:p>
          </p:txBody>
        </p:sp>
        <p:cxnSp>
          <p:nvCxnSpPr>
            <p:cNvPr id="62" name="Straight Connector 61"/>
            <p:cNvCxnSpPr/>
            <p:nvPr/>
          </p:nvCxnSpPr>
          <p:spPr>
            <a:xfrm>
              <a:off x="2713387" y="3671914"/>
              <a:ext cx="3429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3503471" y="3746718"/>
              <a:ext cx="1582344" cy="627863"/>
            </a:xfrm>
            <a:prstGeom prst="rect">
              <a:avLst/>
            </a:prstGeom>
            <a:noFill/>
          </p:spPr>
          <p:txBody>
            <a:bodyPr wrap="square" rtlCol="0">
              <a:spAutoFit/>
            </a:bodyPr>
            <a:lstStyle/>
            <a:p>
              <a:pPr algn="ctr"/>
              <a:r>
                <a:rPr lang="en-US" sz="1400" dirty="0" err="1" smtClean="0">
                  <a:solidFill>
                    <a:prstClr val="black"/>
                  </a:solidFill>
                </a:rPr>
                <a:t>Reino</a:t>
              </a:r>
              <a:r>
                <a:rPr lang="en-US" sz="1400" dirty="0" smtClean="0">
                  <a:solidFill>
                    <a:prstClr val="black"/>
                  </a:solidFill>
                </a:rPr>
                <a:t> del </a:t>
              </a:r>
              <a:r>
                <a:rPr lang="en-US" sz="1400" dirty="0" err="1" smtClean="0">
                  <a:solidFill>
                    <a:prstClr val="black"/>
                  </a:solidFill>
                </a:rPr>
                <a:t>norte</a:t>
              </a:r>
              <a:r>
                <a:rPr lang="en-US" sz="1400" dirty="0" smtClean="0">
                  <a:solidFill>
                    <a:prstClr val="black"/>
                  </a:solidFill>
                </a:rPr>
                <a:t>:</a:t>
              </a:r>
            </a:p>
            <a:p>
              <a:pPr algn="ctr"/>
              <a:r>
                <a:rPr lang="en-US" sz="1400" b="1" dirty="0" smtClean="0">
                  <a:solidFill>
                    <a:prstClr val="black"/>
                  </a:solidFill>
                </a:rPr>
                <a:t>ISRAEL</a:t>
              </a:r>
              <a:endParaRPr lang="en-US" sz="1400" b="1" dirty="0">
                <a:solidFill>
                  <a:prstClr val="black"/>
                </a:solidFill>
              </a:endParaRPr>
            </a:p>
          </p:txBody>
        </p:sp>
        <p:cxnSp>
          <p:nvCxnSpPr>
            <p:cNvPr id="66" name="Straight Connector 65"/>
            <p:cNvCxnSpPr/>
            <p:nvPr/>
          </p:nvCxnSpPr>
          <p:spPr>
            <a:xfrm>
              <a:off x="2723169" y="3679363"/>
              <a:ext cx="0" cy="158275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93" name="Group 92"/>
          <p:cNvGrpSpPr/>
          <p:nvPr/>
        </p:nvGrpSpPr>
        <p:grpSpPr>
          <a:xfrm>
            <a:off x="2235747" y="4446198"/>
            <a:ext cx="990600" cy="778498"/>
            <a:chOff x="2235747" y="5335437"/>
            <a:chExt cx="990600" cy="934197"/>
          </a:xfrm>
        </p:grpSpPr>
        <p:sp>
          <p:nvSpPr>
            <p:cNvPr id="56" name="TextBox 55"/>
            <p:cNvSpPr txBox="1"/>
            <p:nvPr/>
          </p:nvSpPr>
          <p:spPr>
            <a:xfrm>
              <a:off x="2235747" y="5826436"/>
              <a:ext cx="990600" cy="443198"/>
            </a:xfrm>
            <a:prstGeom prst="rect">
              <a:avLst/>
            </a:prstGeom>
            <a:noFill/>
          </p:spPr>
          <p:txBody>
            <a:bodyPr wrap="square" rtlCol="0">
              <a:spAutoFit/>
            </a:bodyPr>
            <a:lstStyle/>
            <a:p>
              <a:pPr algn="ctr"/>
              <a:r>
                <a:rPr lang="en-US" dirty="0" smtClean="0">
                  <a:solidFill>
                    <a:prstClr val="black"/>
                  </a:solidFill>
                </a:rPr>
                <a:t>931 </a:t>
              </a:r>
              <a:r>
                <a:rPr lang="en-US" dirty="0" err="1" smtClean="0">
                  <a:solidFill>
                    <a:prstClr val="black"/>
                  </a:solidFill>
                </a:rPr>
                <a:t>aC</a:t>
              </a:r>
              <a:endParaRPr lang="en-US" dirty="0">
                <a:solidFill>
                  <a:prstClr val="black"/>
                </a:solidFill>
              </a:endParaRPr>
            </a:p>
          </p:txBody>
        </p:sp>
        <p:cxnSp>
          <p:nvCxnSpPr>
            <p:cNvPr id="67" name="Straight Connector 66"/>
            <p:cNvCxnSpPr/>
            <p:nvPr/>
          </p:nvCxnSpPr>
          <p:spPr>
            <a:xfrm flipV="1">
              <a:off x="2717431" y="5335437"/>
              <a:ext cx="0" cy="491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350047" y="5826437"/>
              <a:ext cx="762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a:off x="5683369" y="2313862"/>
            <a:ext cx="914400" cy="752277"/>
            <a:chOff x="6553200" y="2066330"/>
            <a:chExt cx="914400" cy="902732"/>
          </a:xfrm>
        </p:grpSpPr>
        <p:sp>
          <p:nvSpPr>
            <p:cNvPr id="70" name="TextBox 69"/>
            <p:cNvSpPr txBox="1"/>
            <p:nvPr/>
          </p:nvSpPr>
          <p:spPr>
            <a:xfrm>
              <a:off x="6553200" y="2066330"/>
              <a:ext cx="914400" cy="443198"/>
            </a:xfrm>
            <a:prstGeom prst="rect">
              <a:avLst/>
            </a:prstGeom>
            <a:noFill/>
          </p:spPr>
          <p:txBody>
            <a:bodyPr wrap="square" rtlCol="0">
              <a:spAutoFit/>
            </a:bodyPr>
            <a:lstStyle/>
            <a:p>
              <a:pPr algn="ctr"/>
              <a:r>
                <a:rPr lang="en-US" dirty="0" smtClean="0">
                  <a:solidFill>
                    <a:prstClr val="black"/>
                  </a:solidFill>
                </a:rPr>
                <a:t>722 </a:t>
              </a:r>
              <a:r>
                <a:rPr lang="en-US" dirty="0" err="1" smtClean="0">
                  <a:solidFill>
                    <a:prstClr val="black"/>
                  </a:solidFill>
                </a:rPr>
                <a:t>aC</a:t>
              </a:r>
              <a:endParaRPr lang="en-US" dirty="0">
                <a:solidFill>
                  <a:prstClr val="black"/>
                </a:solidFill>
              </a:endParaRPr>
            </a:p>
          </p:txBody>
        </p:sp>
        <p:cxnSp>
          <p:nvCxnSpPr>
            <p:cNvPr id="71" name="Straight Connector 70"/>
            <p:cNvCxnSpPr/>
            <p:nvPr/>
          </p:nvCxnSpPr>
          <p:spPr>
            <a:xfrm flipV="1">
              <a:off x="7010400" y="2473762"/>
              <a:ext cx="0" cy="4953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629400" y="2435662"/>
              <a:ext cx="762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8" name="Group 77"/>
          <p:cNvGrpSpPr/>
          <p:nvPr/>
        </p:nvGrpSpPr>
        <p:grpSpPr>
          <a:xfrm>
            <a:off x="7041050" y="2341725"/>
            <a:ext cx="1285994" cy="2036034"/>
            <a:chOff x="8063257" y="3158829"/>
            <a:chExt cx="1285994" cy="2443241"/>
          </a:xfrm>
        </p:grpSpPr>
        <p:sp>
          <p:nvSpPr>
            <p:cNvPr id="79" name="TextBox 78"/>
            <p:cNvSpPr txBox="1"/>
            <p:nvPr/>
          </p:nvSpPr>
          <p:spPr>
            <a:xfrm>
              <a:off x="8063257" y="3158829"/>
              <a:ext cx="1285994" cy="960263"/>
            </a:xfrm>
            <a:prstGeom prst="rect">
              <a:avLst/>
            </a:prstGeom>
            <a:noFill/>
          </p:spPr>
          <p:txBody>
            <a:bodyPr wrap="square" rtlCol="0">
              <a:spAutoFit/>
            </a:bodyPr>
            <a:lstStyle/>
            <a:p>
              <a:pPr algn="ctr"/>
              <a:r>
                <a:rPr lang="en-US" dirty="0" smtClean="0">
                  <a:solidFill>
                    <a:prstClr val="black"/>
                  </a:solidFill>
                </a:rPr>
                <a:t>586 </a:t>
              </a:r>
              <a:r>
                <a:rPr lang="en-US" dirty="0" err="1" smtClean="0">
                  <a:solidFill>
                    <a:prstClr val="black"/>
                  </a:solidFill>
                </a:rPr>
                <a:t>aC</a:t>
              </a:r>
              <a:endParaRPr lang="en-US" dirty="0" smtClean="0">
                <a:solidFill>
                  <a:prstClr val="black"/>
                </a:solidFill>
              </a:endParaRPr>
            </a:p>
            <a:p>
              <a:pPr algn="ctr"/>
              <a:r>
                <a:rPr lang="en-US" sz="1400" dirty="0" err="1" smtClean="0">
                  <a:solidFill>
                    <a:prstClr val="black"/>
                  </a:solidFill>
                </a:rPr>
                <a:t>Templo</a:t>
              </a:r>
              <a:r>
                <a:rPr lang="en-US" sz="1400" dirty="0" smtClean="0">
                  <a:solidFill>
                    <a:prstClr val="black"/>
                  </a:solidFill>
                </a:rPr>
                <a:t>/ciudad</a:t>
              </a:r>
              <a:br>
                <a:rPr lang="en-US" sz="1400" dirty="0" smtClean="0">
                  <a:solidFill>
                    <a:prstClr val="black"/>
                  </a:solidFill>
                </a:rPr>
              </a:br>
              <a:r>
                <a:rPr lang="en-US" sz="1400" dirty="0" err="1" smtClean="0">
                  <a:solidFill>
                    <a:prstClr val="black"/>
                  </a:solidFill>
                </a:rPr>
                <a:t>destruidos</a:t>
              </a:r>
              <a:endParaRPr lang="en-US" sz="1400" dirty="0">
                <a:solidFill>
                  <a:prstClr val="black"/>
                </a:solidFill>
              </a:endParaRPr>
            </a:p>
          </p:txBody>
        </p:sp>
        <p:cxnSp>
          <p:nvCxnSpPr>
            <p:cNvPr id="80" name="Straight Connector 79"/>
            <p:cNvCxnSpPr/>
            <p:nvPr/>
          </p:nvCxnSpPr>
          <p:spPr>
            <a:xfrm flipV="1">
              <a:off x="8686800" y="4191000"/>
              <a:ext cx="0" cy="141107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8325260" y="4059868"/>
              <a:ext cx="762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788375" y="3430365"/>
            <a:ext cx="914400" cy="947396"/>
            <a:chOff x="8229600" y="3486263"/>
            <a:chExt cx="914400" cy="1136874"/>
          </a:xfrm>
        </p:grpSpPr>
        <p:sp>
          <p:nvSpPr>
            <p:cNvPr id="83" name="TextBox 82"/>
            <p:cNvSpPr txBox="1"/>
            <p:nvPr/>
          </p:nvSpPr>
          <p:spPr>
            <a:xfrm>
              <a:off x="8229600" y="3486263"/>
              <a:ext cx="914400" cy="775596"/>
            </a:xfrm>
            <a:prstGeom prst="rect">
              <a:avLst/>
            </a:prstGeom>
            <a:noFill/>
          </p:spPr>
          <p:txBody>
            <a:bodyPr wrap="square" rtlCol="0">
              <a:spAutoFit/>
            </a:bodyPr>
            <a:lstStyle/>
            <a:p>
              <a:pPr algn="ctr"/>
              <a:r>
                <a:rPr lang="en-US" b="1" dirty="0" smtClean="0">
                  <a:solidFill>
                    <a:prstClr val="black"/>
                  </a:solidFill>
                </a:rPr>
                <a:t>605 BC</a:t>
              </a:r>
            </a:p>
            <a:p>
              <a:pPr algn="ctr"/>
              <a:r>
                <a:rPr lang="en-US" b="1" dirty="0" smtClean="0">
                  <a:solidFill>
                    <a:prstClr val="black"/>
                  </a:solidFill>
                </a:rPr>
                <a:t>Daniel</a:t>
              </a:r>
              <a:endParaRPr lang="en-US" b="1" dirty="0">
                <a:solidFill>
                  <a:prstClr val="black"/>
                </a:solidFill>
              </a:endParaRPr>
            </a:p>
          </p:txBody>
        </p:sp>
        <p:cxnSp>
          <p:nvCxnSpPr>
            <p:cNvPr id="84" name="Straight Connector 83"/>
            <p:cNvCxnSpPr/>
            <p:nvPr/>
          </p:nvCxnSpPr>
          <p:spPr>
            <a:xfrm flipH="1" flipV="1">
              <a:off x="8686800" y="4226004"/>
              <a:ext cx="1" cy="39713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8305800" y="4191000"/>
              <a:ext cx="762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6673968" y="3086100"/>
            <a:ext cx="971171" cy="1301396"/>
            <a:chOff x="8229599" y="3544736"/>
            <a:chExt cx="971171" cy="1561676"/>
          </a:xfrm>
        </p:grpSpPr>
        <p:sp>
          <p:nvSpPr>
            <p:cNvPr id="87" name="TextBox 86"/>
            <p:cNvSpPr txBox="1"/>
            <p:nvPr/>
          </p:nvSpPr>
          <p:spPr>
            <a:xfrm>
              <a:off x="8229599" y="3544736"/>
              <a:ext cx="971171" cy="775598"/>
            </a:xfrm>
            <a:prstGeom prst="rect">
              <a:avLst/>
            </a:prstGeom>
            <a:noFill/>
          </p:spPr>
          <p:txBody>
            <a:bodyPr wrap="square" rtlCol="0">
              <a:spAutoFit/>
            </a:bodyPr>
            <a:lstStyle/>
            <a:p>
              <a:pPr algn="ctr"/>
              <a:r>
                <a:rPr lang="en-US" dirty="0" smtClean="0">
                  <a:solidFill>
                    <a:prstClr val="black"/>
                  </a:solidFill>
                </a:rPr>
                <a:t>597 </a:t>
              </a:r>
              <a:r>
                <a:rPr lang="en-US" dirty="0" err="1" smtClean="0">
                  <a:solidFill>
                    <a:prstClr val="black"/>
                  </a:solidFill>
                </a:rPr>
                <a:t>aC</a:t>
              </a:r>
              <a:endParaRPr lang="en-US" dirty="0" smtClean="0">
                <a:solidFill>
                  <a:prstClr val="black"/>
                </a:solidFill>
              </a:endParaRPr>
            </a:p>
            <a:p>
              <a:pPr algn="ctr"/>
              <a:r>
                <a:rPr lang="en-US" dirty="0" smtClean="0">
                  <a:solidFill>
                    <a:prstClr val="black"/>
                  </a:solidFill>
                </a:rPr>
                <a:t>Ezequiel</a:t>
              </a:r>
              <a:endParaRPr lang="en-US" dirty="0">
                <a:solidFill>
                  <a:prstClr val="black"/>
                </a:solidFill>
              </a:endParaRPr>
            </a:p>
          </p:txBody>
        </p:sp>
        <p:cxnSp>
          <p:nvCxnSpPr>
            <p:cNvPr id="88" name="Straight Connector 87"/>
            <p:cNvCxnSpPr/>
            <p:nvPr/>
          </p:nvCxnSpPr>
          <p:spPr>
            <a:xfrm flipV="1">
              <a:off x="8686800" y="4217074"/>
              <a:ext cx="0" cy="88933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8305800" y="4217074"/>
              <a:ext cx="762000"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5266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p:cTn id="7" dur="1000" fill="hold"/>
                                        <p:tgtEl>
                                          <p:spTgt spid="74"/>
                                        </p:tgtEl>
                                        <p:attrNameLst>
                                          <p:attrName>ppt_w</p:attrName>
                                        </p:attrNameLst>
                                      </p:cBhvr>
                                      <p:tavLst>
                                        <p:tav tm="0">
                                          <p:val>
                                            <p:fltVal val="0"/>
                                          </p:val>
                                        </p:tav>
                                        <p:tav tm="100000">
                                          <p:val>
                                            <p:strVal val="#ppt_w"/>
                                          </p:val>
                                        </p:tav>
                                      </p:tavLst>
                                    </p:anim>
                                    <p:anim calcmode="lin" valueType="num">
                                      <p:cBhvr>
                                        <p:cTn id="8" dur="1000" fill="hold"/>
                                        <p:tgtEl>
                                          <p:spTgt spid="74"/>
                                        </p:tgtEl>
                                        <p:attrNameLst>
                                          <p:attrName>ppt_h</p:attrName>
                                        </p:attrNameLst>
                                      </p:cBhvr>
                                      <p:tavLst>
                                        <p:tav tm="0">
                                          <p:val>
                                            <p:fltVal val="0"/>
                                          </p:val>
                                        </p:tav>
                                        <p:tav tm="100000">
                                          <p:val>
                                            <p:strVal val="#ppt_h"/>
                                          </p:val>
                                        </p:tav>
                                      </p:tavLst>
                                    </p:anim>
                                    <p:anim calcmode="lin" valueType="num">
                                      <p:cBhvr>
                                        <p:cTn id="9" dur="1000" fill="hold"/>
                                        <p:tgtEl>
                                          <p:spTgt spid="74"/>
                                        </p:tgtEl>
                                        <p:attrNameLst>
                                          <p:attrName>style.rotation</p:attrName>
                                        </p:attrNameLst>
                                      </p:cBhvr>
                                      <p:tavLst>
                                        <p:tav tm="0">
                                          <p:val>
                                            <p:fltVal val="90"/>
                                          </p:val>
                                        </p:tav>
                                        <p:tav tm="100000">
                                          <p:val>
                                            <p:fltVal val="0"/>
                                          </p:val>
                                        </p:tav>
                                      </p:tavLst>
                                    </p:anim>
                                    <p:animEffect transition="in" filter="fade">
                                      <p:cBhvr>
                                        <p:cTn id="10" dur="1000"/>
                                        <p:tgtEl>
                                          <p:spTgt spid="74"/>
                                        </p:tgtEl>
                                      </p:cBhvr>
                                    </p:animEffec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 0 C 0.00035 0.04953 0.00087 0.09907 0.00191 0.14977 C 0.00295 0.20046 0.01927 0.2537 0.0066 0.3044 C -0.00608 0.35509 -0.04028 0.40463 -0.07448 0.45416 " pathEditMode="relative" ptsTypes="aaaA">
                                      <p:cBhvr>
                                        <p:cTn id="14" dur="2000" fill="hold"/>
                                        <p:tgtEl>
                                          <p:spTgt spid="37"/>
                                        </p:tgtEl>
                                        <p:attrNameLst>
                                          <p:attrName>ppt_x</p:attrName>
                                          <p:attrName>ppt_y</p:attrName>
                                        </p:attrNameLst>
                                      </p:cBhvr>
                                    </p:animMotion>
                                  </p:childTnLst>
                                </p:cTn>
                              </p:par>
                            </p:childTnLst>
                          </p:cTn>
                        </p:par>
                        <p:par>
                          <p:cTn id="15" fill="hold">
                            <p:stCondLst>
                              <p:cond delay="2000"/>
                            </p:stCondLst>
                            <p:childTnLst>
                              <p:par>
                                <p:cTn id="16" presetID="31" presetClass="exit" presetSubtype="0" fill="hold" grpId="1" nodeType="afterEffect">
                                  <p:stCondLst>
                                    <p:cond delay="0"/>
                                  </p:stCondLst>
                                  <p:childTnLst>
                                    <p:anim calcmode="lin" valueType="num">
                                      <p:cBhvr>
                                        <p:cTn id="17" dur="1500"/>
                                        <p:tgtEl>
                                          <p:spTgt spid="37"/>
                                        </p:tgtEl>
                                        <p:attrNameLst>
                                          <p:attrName>ppt_w</p:attrName>
                                        </p:attrNameLst>
                                      </p:cBhvr>
                                      <p:tavLst>
                                        <p:tav tm="0">
                                          <p:val>
                                            <p:strVal val="ppt_w"/>
                                          </p:val>
                                        </p:tav>
                                        <p:tav tm="100000">
                                          <p:val>
                                            <p:fltVal val="0"/>
                                          </p:val>
                                        </p:tav>
                                      </p:tavLst>
                                    </p:anim>
                                    <p:anim calcmode="lin" valueType="num">
                                      <p:cBhvr>
                                        <p:cTn id="18" dur="1500"/>
                                        <p:tgtEl>
                                          <p:spTgt spid="37"/>
                                        </p:tgtEl>
                                        <p:attrNameLst>
                                          <p:attrName>ppt_h</p:attrName>
                                        </p:attrNameLst>
                                      </p:cBhvr>
                                      <p:tavLst>
                                        <p:tav tm="0">
                                          <p:val>
                                            <p:strVal val="ppt_h"/>
                                          </p:val>
                                        </p:tav>
                                        <p:tav tm="100000">
                                          <p:val>
                                            <p:fltVal val="0"/>
                                          </p:val>
                                        </p:tav>
                                      </p:tavLst>
                                    </p:anim>
                                    <p:anim calcmode="lin" valueType="num">
                                      <p:cBhvr>
                                        <p:cTn id="19" dur="1500"/>
                                        <p:tgtEl>
                                          <p:spTgt spid="37"/>
                                        </p:tgtEl>
                                        <p:attrNameLst>
                                          <p:attrName>style.rotation</p:attrName>
                                        </p:attrNameLst>
                                      </p:cBhvr>
                                      <p:tavLst>
                                        <p:tav tm="0">
                                          <p:val>
                                            <p:fltVal val="0"/>
                                          </p:val>
                                        </p:tav>
                                        <p:tav tm="100000">
                                          <p:val>
                                            <p:fltVal val="90"/>
                                          </p:val>
                                        </p:tav>
                                      </p:tavLst>
                                    </p:anim>
                                    <p:animEffect transition="out" filter="fade">
                                      <p:cBhvr>
                                        <p:cTn id="20" dur="1500"/>
                                        <p:tgtEl>
                                          <p:spTgt spid="37"/>
                                        </p:tgtEl>
                                      </p:cBhvr>
                                    </p:animEffect>
                                    <p:set>
                                      <p:cBhvr>
                                        <p:cTn id="21" dur="1" fill="hold">
                                          <p:stCondLst>
                                            <p:cond delay="1499"/>
                                          </p:stCondLst>
                                        </p:cTn>
                                        <p:tgtEl>
                                          <p:spTgt spid="37"/>
                                        </p:tgtEl>
                                        <p:attrNameLst>
                                          <p:attrName>style.visibility</p:attrName>
                                        </p:attrNameLst>
                                      </p:cBhvr>
                                      <p:to>
                                        <p:strVal val="hidden"/>
                                      </p:to>
                                    </p:set>
                                  </p:childTnLst>
                                </p:cTn>
                              </p:par>
                              <p:par>
                                <p:cTn id="22" presetID="31" presetClass="entr" presetSubtype="0" fill="hold" nodeType="withEffect">
                                  <p:stCondLst>
                                    <p:cond delay="0"/>
                                  </p:stCondLst>
                                  <p:childTnLst>
                                    <p:set>
                                      <p:cBhvr>
                                        <p:cTn id="23" dur="1" fill="hold">
                                          <p:stCondLst>
                                            <p:cond delay="0"/>
                                          </p:stCondLst>
                                        </p:cTn>
                                        <p:tgtEl>
                                          <p:spTgt spid="92"/>
                                        </p:tgtEl>
                                        <p:attrNameLst>
                                          <p:attrName>style.visibility</p:attrName>
                                        </p:attrNameLst>
                                      </p:cBhvr>
                                      <p:to>
                                        <p:strVal val="visible"/>
                                      </p:to>
                                    </p:set>
                                    <p:anim calcmode="lin" valueType="num">
                                      <p:cBhvr>
                                        <p:cTn id="24" dur="1000" fill="hold"/>
                                        <p:tgtEl>
                                          <p:spTgt spid="92"/>
                                        </p:tgtEl>
                                        <p:attrNameLst>
                                          <p:attrName>ppt_w</p:attrName>
                                        </p:attrNameLst>
                                      </p:cBhvr>
                                      <p:tavLst>
                                        <p:tav tm="0">
                                          <p:val>
                                            <p:fltVal val="0"/>
                                          </p:val>
                                        </p:tav>
                                        <p:tav tm="100000">
                                          <p:val>
                                            <p:strVal val="#ppt_w"/>
                                          </p:val>
                                        </p:tav>
                                      </p:tavLst>
                                    </p:anim>
                                    <p:anim calcmode="lin" valueType="num">
                                      <p:cBhvr>
                                        <p:cTn id="25" dur="1000" fill="hold"/>
                                        <p:tgtEl>
                                          <p:spTgt spid="92"/>
                                        </p:tgtEl>
                                        <p:attrNameLst>
                                          <p:attrName>ppt_h</p:attrName>
                                        </p:attrNameLst>
                                      </p:cBhvr>
                                      <p:tavLst>
                                        <p:tav tm="0">
                                          <p:val>
                                            <p:fltVal val="0"/>
                                          </p:val>
                                        </p:tav>
                                        <p:tav tm="100000">
                                          <p:val>
                                            <p:strVal val="#ppt_h"/>
                                          </p:val>
                                        </p:tav>
                                      </p:tavLst>
                                    </p:anim>
                                    <p:anim calcmode="lin" valueType="num">
                                      <p:cBhvr>
                                        <p:cTn id="26" dur="1000" fill="hold"/>
                                        <p:tgtEl>
                                          <p:spTgt spid="92"/>
                                        </p:tgtEl>
                                        <p:attrNameLst>
                                          <p:attrName>style.rotation</p:attrName>
                                        </p:attrNameLst>
                                      </p:cBhvr>
                                      <p:tavLst>
                                        <p:tav tm="0">
                                          <p:val>
                                            <p:fltVal val="90"/>
                                          </p:val>
                                        </p:tav>
                                        <p:tav tm="100000">
                                          <p:val>
                                            <p:fltVal val="0"/>
                                          </p:val>
                                        </p:tav>
                                      </p:tavLst>
                                    </p:anim>
                                    <p:animEffect transition="in" filter="fade">
                                      <p:cBhvr>
                                        <p:cTn id="27" dur="1000"/>
                                        <p:tgtEl>
                                          <p:spTgt spid="9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8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2473625" y="824304"/>
          <a:ext cx="6264995" cy="4861560"/>
        </p:xfrm>
        <a:graphic>
          <a:graphicData uri="http://schemas.openxmlformats.org/drawingml/2006/table">
            <a:tbl>
              <a:tblPr firstRow="1" bandRow="1">
                <a:tableStyleId>{5C22544A-7EE6-4342-B048-85BDC9FD1C3A}</a:tableStyleId>
              </a:tblPr>
              <a:tblGrid>
                <a:gridCol w="955375"/>
                <a:gridCol w="4343400"/>
                <a:gridCol w="966220"/>
              </a:tblGrid>
              <a:tr h="335280">
                <a:tc>
                  <a:txBody>
                    <a:bodyPr/>
                    <a:lstStyle/>
                    <a:p>
                      <a:r>
                        <a:rPr lang="en-US" sz="1700" dirty="0" err="1" smtClean="0"/>
                        <a:t>Capítulo</a:t>
                      </a:r>
                      <a:endParaRPr lang="en-US" sz="1700" dirty="0"/>
                    </a:p>
                  </a:txBody>
                  <a:tcPr marT="38100" marB="38100">
                    <a:blipFill dpi="0" rotWithShape="1">
                      <a:blip r:embed="rId3">
                        <a:extLst>
                          <a:ext uri="{28A0092B-C50C-407E-A947-70E740481C1C}">
                            <a14:useLocalDpi xmlns:a14="http://schemas.microsoft.com/office/drawing/2010/main" val="0"/>
                          </a:ext>
                        </a:extLst>
                      </a:blip>
                      <a:srcRect/>
                      <a:stretch>
                        <a:fillRect/>
                      </a:stretch>
                    </a:blipFill>
                  </a:tcPr>
                </a:tc>
                <a:tc>
                  <a:txBody>
                    <a:bodyPr/>
                    <a:lstStyle/>
                    <a:p>
                      <a:r>
                        <a:rPr lang="en-US" sz="1700" dirty="0" err="1" smtClean="0"/>
                        <a:t>Descripción</a:t>
                      </a:r>
                      <a:endParaRPr lang="en-US" sz="1700" dirty="0"/>
                    </a:p>
                  </a:txBody>
                  <a:tcPr marT="38100" marB="38100">
                    <a:blipFill dpi="0" rotWithShape="1">
                      <a:blip r:embed="rId3">
                        <a:extLst>
                          <a:ext uri="{28A0092B-C50C-407E-A947-70E740481C1C}">
                            <a14:useLocalDpi xmlns:a14="http://schemas.microsoft.com/office/drawing/2010/main" val="0"/>
                          </a:ext>
                        </a:extLst>
                      </a:blip>
                      <a:srcRect/>
                      <a:stretch>
                        <a:fillRect/>
                      </a:stretch>
                    </a:blipFill>
                  </a:tcPr>
                </a:tc>
                <a:tc>
                  <a:txBody>
                    <a:bodyPr/>
                    <a:lstStyle/>
                    <a:p>
                      <a:r>
                        <a:rPr lang="en-US" sz="1700" dirty="0" err="1" smtClean="0"/>
                        <a:t>Idioma</a:t>
                      </a:r>
                      <a:endParaRPr lang="en-US" sz="1700" dirty="0"/>
                    </a:p>
                  </a:txBody>
                  <a:tcPr marT="38100" marB="38100">
                    <a:blipFill dpi="0" rotWithShape="1">
                      <a:blip r:embed="rId3">
                        <a:extLst>
                          <a:ext uri="{28A0092B-C50C-407E-A947-70E740481C1C}">
                            <a14:useLocalDpi xmlns:a14="http://schemas.microsoft.com/office/drawing/2010/main" val="0"/>
                          </a:ext>
                        </a:extLst>
                      </a:blip>
                      <a:srcRect/>
                      <a:stretch>
                        <a:fillRect/>
                      </a:stretch>
                    </a:blipFill>
                  </a:tcPr>
                </a:tc>
              </a:tr>
              <a:tr h="335280">
                <a:tc>
                  <a:txBody>
                    <a:bodyPr/>
                    <a:lstStyle/>
                    <a:p>
                      <a:pPr algn="ctr"/>
                      <a:r>
                        <a:rPr lang="es-ES" sz="1600" dirty="0" smtClean="0">
                          <a:solidFill>
                            <a:schemeClr val="bg1"/>
                          </a:solidFill>
                        </a:rPr>
                        <a:t>1</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FFFF00"/>
                          </a:solidFill>
                        </a:rPr>
                        <a:t>Daniel y amigos</a:t>
                      </a:r>
                      <a:r>
                        <a:rPr lang="es-ES" sz="1600" b="1" baseline="0" dirty="0" smtClean="0">
                          <a:solidFill>
                            <a:srgbClr val="FFFF00"/>
                          </a:solidFill>
                        </a:rPr>
                        <a:t> probados en cautiverio</a:t>
                      </a:r>
                      <a:endParaRPr lang="en-US" sz="1600" b="1" dirty="0">
                        <a:solidFill>
                          <a:srgbClr val="FFFF00"/>
                        </a:solidFill>
                      </a:endParaRPr>
                    </a:p>
                  </a:txBody>
                  <a:tcPr>
                    <a:solidFill>
                      <a:schemeClr val="tx1">
                        <a:alpha val="55000"/>
                      </a:schemeClr>
                    </a:solidFill>
                  </a:tcPr>
                </a:tc>
                <a:tc>
                  <a:txBody>
                    <a:bodyPr/>
                    <a:lstStyle/>
                    <a:p>
                      <a:pPr algn="ctr"/>
                      <a:r>
                        <a:rPr lang="es-ES" sz="1400" i="1" dirty="0" smtClean="0">
                          <a:solidFill>
                            <a:srgbClr val="FFFF00"/>
                          </a:solidFill>
                        </a:rPr>
                        <a:t>HEBREO</a:t>
                      </a:r>
                      <a:endParaRPr lang="en-US" sz="1400" i="1" dirty="0">
                        <a:solidFill>
                          <a:srgbClr val="FFFF00"/>
                        </a:solidFill>
                      </a:endParaRPr>
                    </a:p>
                  </a:txBody>
                  <a:tcPr>
                    <a:solidFill>
                      <a:schemeClr val="tx1">
                        <a:alpha val="55000"/>
                      </a:schemeClr>
                    </a:solidFill>
                  </a:tcPr>
                </a:tc>
              </a:tr>
              <a:tr h="372036">
                <a:tc>
                  <a:txBody>
                    <a:bodyPr/>
                    <a:lstStyle/>
                    <a:p>
                      <a:pPr algn="ctr"/>
                      <a:r>
                        <a:rPr lang="es-ES" sz="1600" dirty="0" smtClean="0">
                          <a:solidFill>
                            <a:schemeClr val="bg1"/>
                          </a:solidFill>
                        </a:rPr>
                        <a:t>2</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00FFFF"/>
                          </a:solidFill>
                        </a:rPr>
                        <a:t>Daniel y el sueño</a:t>
                      </a:r>
                      <a:r>
                        <a:rPr lang="es-ES" sz="1600" b="1" baseline="0" dirty="0" smtClean="0">
                          <a:solidFill>
                            <a:srgbClr val="00FFFF"/>
                          </a:solidFill>
                        </a:rPr>
                        <a:t> de Nabucodonosor de cuatro reinos</a:t>
                      </a:r>
                      <a:endParaRPr lang="en-US" sz="1600" b="1" dirty="0">
                        <a:solidFill>
                          <a:srgbClr val="00FFFF"/>
                        </a:solidFill>
                      </a:endParaRPr>
                    </a:p>
                  </a:txBody>
                  <a:tcPr>
                    <a:solidFill>
                      <a:schemeClr val="tx1">
                        <a:alpha val="55000"/>
                      </a:schemeClr>
                    </a:solidFill>
                  </a:tcPr>
                </a:tc>
                <a:tc>
                  <a:txBody>
                    <a:bodyPr/>
                    <a:lstStyle/>
                    <a:p>
                      <a:pPr algn="ctr"/>
                      <a:r>
                        <a:rPr lang="es-ES" sz="1400" i="1" dirty="0" smtClean="0">
                          <a:solidFill>
                            <a:srgbClr val="FFFF00"/>
                          </a:solidFill>
                        </a:rPr>
                        <a:t>ARAMEO</a:t>
                      </a:r>
                      <a:endParaRPr lang="en-US" sz="1400" i="1" dirty="0">
                        <a:solidFill>
                          <a:srgbClr val="FFFF00"/>
                        </a:solidFill>
                      </a:endParaRPr>
                    </a:p>
                  </a:txBody>
                  <a:tcPr>
                    <a:solidFill>
                      <a:schemeClr val="tx1">
                        <a:alpha val="55000"/>
                      </a:schemeClr>
                    </a:solidFill>
                  </a:tcPr>
                </a:tc>
              </a:tr>
              <a:tr h="335280">
                <a:tc>
                  <a:txBody>
                    <a:bodyPr/>
                    <a:lstStyle/>
                    <a:p>
                      <a:pPr algn="ctr"/>
                      <a:r>
                        <a:rPr lang="es-ES" sz="1600" dirty="0" smtClean="0">
                          <a:solidFill>
                            <a:schemeClr val="bg1"/>
                          </a:solidFill>
                        </a:rPr>
                        <a:t>3</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FFFF00"/>
                          </a:solidFill>
                        </a:rPr>
                        <a:t>Fe probada</a:t>
                      </a:r>
                      <a:r>
                        <a:rPr lang="es-ES" sz="1600" b="1" baseline="0" dirty="0" smtClean="0">
                          <a:solidFill>
                            <a:srgbClr val="FFFF00"/>
                          </a:solidFill>
                        </a:rPr>
                        <a:t> por fuego</a:t>
                      </a:r>
                      <a:endParaRPr lang="en-US" sz="1600" b="1" dirty="0">
                        <a:solidFill>
                          <a:srgbClr val="FFFF00"/>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ARAMEO</a:t>
                      </a:r>
                      <a:endParaRPr lang="en-US" sz="1400" i="1" dirty="0" smtClean="0">
                        <a:solidFill>
                          <a:srgbClr val="FFFF00"/>
                        </a:solidFill>
                      </a:endParaRPr>
                    </a:p>
                  </a:txBody>
                  <a:tcPr>
                    <a:solidFill>
                      <a:schemeClr val="tx1">
                        <a:alpha val="55000"/>
                      </a:schemeClr>
                    </a:solidFill>
                  </a:tcPr>
                </a:tc>
              </a:tr>
              <a:tr h="594360">
                <a:tc>
                  <a:txBody>
                    <a:bodyPr/>
                    <a:lstStyle/>
                    <a:p>
                      <a:pPr algn="ctr"/>
                      <a:r>
                        <a:rPr lang="es-ES" sz="1600" dirty="0" smtClean="0">
                          <a:solidFill>
                            <a:schemeClr val="bg1"/>
                          </a:solidFill>
                        </a:rPr>
                        <a:t>4</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FFFF00"/>
                          </a:solidFill>
                        </a:rPr>
                        <a:t>A</a:t>
                      </a:r>
                      <a:r>
                        <a:rPr lang="es-ES" sz="1600" b="1" baseline="0" dirty="0" smtClean="0">
                          <a:solidFill>
                            <a:srgbClr val="FFFF00"/>
                          </a:solidFill>
                        </a:rPr>
                        <a:t> Nabucodonosor se le muestra que Dios domina en las naciones</a:t>
                      </a:r>
                      <a:endParaRPr lang="en-US" sz="1600" b="1" dirty="0">
                        <a:solidFill>
                          <a:srgbClr val="FFFF00"/>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ARAMEO</a:t>
                      </a:r>
                      <a:endParaRPr lang="en-US" sz="1400" i="1" dirty="0" smtClean="0">
                        <a:solidFill>
                          <a:srgbClr val="FFFF00"/>
                        </a:solidFill>
                      </a:endParaRPr>
                    </a:p>
                  </a:txBody>
                  <a:tcPr>
                    <a:solidFill>
                      <a:schemeClr val="tx1">
                        <a:alpha val="55000"/>
                      </a:schemeClr>
                    </a:solidFill>
                  </a:tcPr>
                </a:tc>
              </a:tr>
              <a:tr h="335280">
                <a:tc>
                  <a:txBody>
                    <a:bodyPr/>
                    <a:lstStyle/>
                    <a:p>
                      <a:pPr algn="ctr"/>
                      <a:r>
                        <a:rPr lang="es-ES" sz="1600" dirty="0" smtClean="0">
                          <a:solidFill>
                            <a:schemeClr val="bg1"/>
                          </a:solidFill>
                        </a:rPr>
                        <a:t>5</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FFFF00"/>
                          </a:solidFill>
                        </a:rPr>
                        <a:t>El banquete</a:t>
                      </a:r>
                      <a:r>
                        <a:rPr lang="es-ES" sz="1600" b="1" baseline="0" dirty="0" smtClean="0">
                          <a:solidFill>
                            <a:srgbClr val="FFFF00"/>
                          </a:solidFill>
                        </a:rPr>
                        <a:t> de </a:t>
                      </a:r>
                      <a:r>
                        <a:rPr lang="es-ES" sz="1600" b="1" baseline="0" dirty="0" err="1" smtClean="0">
                          <a:solidFill>
                            <a:srgbClr val="FFFF00"/>
                          </a:solidFill>
                        </a:rPr>
                        <a:t>Belsasar</a:t>
                      </a:r>
                      <a:r>
                        <a:rPr lang="es-ES" sz="1600" b="1" baseline="0" dirty="0" smtClean="0">
                          <a:solidFill>
                            <a:srgbClr val="FFFF00"/>
                          </a:solidFill>
                        </a:rPr>
                        <a:t> y la caída de Babilonia</a:t>
                      </a:r>
                      <a:endParaRPr lang="en-US" sz="1600" b="1" dirty="0">
                        <a:solidFill>
                          <a:srgbClr val="FFFF00"/>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ARAMEO</a:t>
                      </a:r>
                      <a:endParaRPr lang="en-US" sz="1400" i="1" dirty="0" smtClean="0">
                        <a:solidFill>
                          <a:srgbClr val="FFFF00"/>
                        </a:solidFill>
                      </a:endParaRPr>
                    </a:p>
                  </a:txBody>
                  <a:tcPr>
                    <a:solidFill>
                      <a:schemeClr val="tx1">
                        <a:alpha val="55000"/>
                      </a:schemeClr>
                    </a:solidFill>
                  </a:tcPr>
                </a:tc>
              </a:tr>
              <a:tr h="335280">
                <a:tc>
                  <a:txBody>
                    <a:bodyPr/>
                    <a:lstStyle/>
                    <a:p>
                      <a:pPr algn="ctr"/>
                      <a:r>
                        <a:rPr lang="es-ES" sz="1600" dirty="0" smtClean="0">
                          <a:solidFill>
                            <a:schemeClr val="bg1"/>
                          </a:solidFill>
                        </a:rPr>
                        <a:t>6</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FFFF00"/>
                          </a:solidFill>
                        </a:rPr>
                        <a:t>La fe de Daniel en un foso de leones</a:t>
                      </a:r>
                      <a:endParaRPr lang="en-US" sz="1600" b="1" dirty="0">
                        <a:solidFill>
                          <a:srgbClr val="FFFF00"/>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ARAMEO</a:t>
                      </a:r>
                      <a:endParaRPr lang="en-US" sz="1400" i="1" dirty="0" smtClean="0">
                        <a:solidFill>
                          <a:srgbClr val="FFFF00"/>
                        </a:solidFill>
                      </a:endParaRPr>
                    </a:p>
                  </a:txBody>
                  <a:tcPr>
                    <a:solidFill>
                      <a:schemeClr val="tx1">
                        <a:alpha val="55000"/>
                      </a:schemeClr>
                    </a:solidFill>
                  </a:tcPr>
                </a:tc>
              </a:tr>
              <a:tr h="335280">
                <a:tc>
                  <a:txBody>
                    <a:bodyPr/>
                    <a:lstStyle/>
                    <a:p>
                      <a:pPr algn="ctr"/>
                      <a:r>
                        <a:rPr lang="es-ES" sz="1600" dirty="0" smtClean="0">
                          <a:solidFill>
                            <a:schemeClr val="bg1"/>
                          </a:solidFill>
                        </a:rPr>
                        <a:t>7</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00FFFF"/>
                          </a:solidFill>
                        </a:rPr>
                        <a:t>La visión de Daniel de 4 bestias</a:t>
                      </a:r>
                      <a:endParaRPr lang="en-US" sz="1600" b="1" dirty="0">
                        <a:solidFill>
                          <a:srgbClr val="00FFFF"/>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ARAMEO</a:t>
                      </a:r>
                      <a:endParaRPr lang="en-US" sz="1400" i="1" dirty="0" smtClean="0">
                        <a:solidFill>
                          <a:srgbClr val="FFFF00"/>
                        </a:solidFill>
                      </a:endParaRPr>
                    </a:p>
                  </a:txBody>
                  <a:tcPr>
                    <a:solidFill>
                      <a:schemeClr val="tx1">
                        <a:alpha val="55000"/>
                      </a:schemeClr>
                    </a:solidFill>
                  </a:tcPr>
                </a:tc>
              </a:tr>
              <a:tr h="335280">
                <a:tc>
                  <a:txBody>
                    <a:bodyPr/>
                    <a:lstStyle/>
                    <a:p>
                      <a:pPr algn="ctr"/>
                      <a:r>
                        <a:rPr lang="es-ES" sz="1600" dirty="0" smtClean="0">
                          <a:solidFill>
                            <a:schemeClr val="bg1"/>
                          </a:solidFill>
                        </a:rPr>
                        <a:t>8</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00FFFF"/>
                          </a:solidFill>
                        </a:rPr>
                        <a:t>La visión</a:t>
                      </a:r>
                      <a:r>
                        <a:rPr lang="es-ES" sz="1600" b="1" baseline="0" dirty="0" smtClean="0">
                          <a:solidFill>
                            <a:srgbClr val="00FFFF"/>
                          </a:solidFill>
                        </a:rPr>
                        <a:t> de Daniel del macho cabrío y el carnero</a:t>
                      </a:r>
                      <a:endParaRPr lang="en-US" sz="1600" b="1" dirty="0">
                        <a:solidFill>
                          <a:srgbClr val="00FFFF"/>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HEBREO</a:t>
                      </a:r>
                      <a:endParaRPr lang="en-US" sz="1400" i="1" dirty="0" smtClean="0">
                        <a:solidFill>
                          <a:srgbClr val="FFFF00"/>
                        </a:solidFill>
                      </a:endParaRPr>
                    </a:p>
                  </a:txBody>
                  <a:tcPr>
                    <a:solidFill>
                      <a:schemeClr val="tx1">
                        <a:alpha val="55000"/>
                      </a:schemeClr>
                    </a:solidFill>
                  </a:tcPr>
                </a:tc>
              </a:tr>
              <a:tr h="335280">
                <a:tc>
                  <a:txBody>
                    <a:bodyPr/>
                    <a:lstStyle/>
                    <a:p>
                      <a:pPr algn="ctr"/>
                      <a:r>
                        <a:rPr lang="es-ES" sz="1600" dirty="0" smtClean="0">
                          <a:solidFill>
                            <a:schemeClr val="bg1"/>
                          </a:solidFill>
                        </a:rPr>
                        <a:t>9</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FFFF00"/>
                          </a:solidFill>
                        </a:rPr>
                        <a:t>La oración de Daniel</a:t>
                      </a:r>
                      <a:r>
                        <a:rPr lang="es-ES" sz="1600" b="1" baseline="0" dirty="0" smtClean="0">
                          <a:solidFill>
                            <a:srgbClr val="FFFF00"/>
                          </a:solidFill>
                        </a:rPr>
                        <a:t> por el retorno</a:t>
                      </a:r>
                      <a:endParaRPr lang="en-US" sz="1600" b="1" dirty="0">
                        <a:solidFill>
                          <a:srgbClr val="FFFF00"/>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HEBREO</a:t>
                      </a:r>
                      <a:endParaRPr lang="en-US" sz="1400" i="1" dirty="0" smtClean="0">
                        <a:solidFill>
                          <a:srgbClr val="FFFF00"/>
                        </a:solidFill>
                      </a:endParaRPr>
                    </a:p>
                  </a:txBody>
                  <a:tcPr>
                    <a:solidFill>
                      <a:schemeClr val="tx1">
                        <a:alpha val="55000"/>
                      </a:schemeClr>
                    </a:solidFill>
                  </a:tcPr>
                </a:tc>
              </a:tr>
              <a:tr h="335280">
                <a:tc>
                  <a:txBody>
                    <a:bodyPr/>
                    <a:lstStyle/>
                    <a:p>
                      <a:pPr algn="ctr"/>
                      <a:r>
                        <a:rPr lang="es-ES" sz="1600" dirty="0" smtClean="0">
                          <a:solidFill>
                            <a:schemeClr val="bg1"/>
                          </a:solidFill>
                        </a:rPr>
                        <a:t>10</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00FFFF"/>
                          </a:solidFill>
                        </a:rPr>
                        <a:t>Introducción a las últimas</a:t>
                      </a:r>
                      <a:r>
                        <a:rPr lang="es-ES" sz="1600" b="1" baseline="0" dirty="0" smtClean="0">
                          <a:solidFill>
                            <a:srgbClr val="00FFFF"/>
                          </a:solidFill>
                        </a:rPr>
                        <a:t> visiones de Daniel</a:t>
                      </a:r>
                      <a:endParaRPr lang="en-US" sz="1600" b="1" dirty="0">
                        <a:solidFill>
                          <a:srgbClr val="00FFFF"/>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HEBREO</a:t>
                      </a:r>
                      <a:endParaRPr lang="en-US" sz="1400" i="1" dirty="0" smtClean="0">
                        <a:solidFill>
                          <a:srgbClr val="FFFF00"/>
                        </a:solidFill>
                      </a:endParaRPr>
                    </a:p>
                  </a:txBody>
                  <a:tcPr>
                    <a:solidFill>
                      <a:schemeClr val="tx1">
                        <a:alpha val="55000"/>
                      </a:schemeClr>
                    </a:solidFill>
                  </a:tcPr>
                </a:tc>
              </a:tr>
              <a:tr h="335280">
                <a:tc>
                  <a:txBody>
                    <a:bodyPr/>
                    <a:lstStyle/>
                    <a:p>
                      <a:pPr algn="ctr"/>
                      <a:r>
                        <a:rPr lang="es-ES" sz="1600" dirty="0" smtClean="0">
                          <a:solidFill>
                            <a:schemeClr val="bg1"/>
                          </a:solidFill>
                        </a:rPr>
                        <a:t>11</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00FFFF"/>
                          </a:solidFill>
                        </a:rPr>
                        <a:t>La visión de Daniel de</a:t>
                      </a:r>
                      <a:r>
                        <a:rPr lang="es-ES" sz="1600" b="1" baseline="0" dirty="0" smtClean="0">
                          <a:solidFill>
                            <a:srgbClr val="00FFFF"/>
                          </a:solidFill>
                        </a:rPr>
                        <a:t> entre los testamentos</a:t>
                      </a:r>
                      <a:endParaRPr lang="en-US" sz="1600" b="1" dirty="0">
                        <a:solidFill>
                          <a:srgbClr val="00FFFF"/>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HEBREO</a:t>
                      </a:r>
                      <a:endParaRPr lang="en-US" sz="1400" i="1" dirty="0" smtClean="0">
                        <a:solidFill>
                          <a:srgbClr val="FFFF00"/>
                        </a:solidFill>
                      </a:endParaRPr>
                    </a:p>
                  </a:txBody>
                  <a:tcPr>
                    <a:solidFill>
                      <a:schemeClr val="tx1">
                        <a:alpha val="55000"/>
                      </a:schemeClr>
                    </a:solidFill>
                  </a:tcPr>
                </a:tc>
              </a:tr>
              <a:tr h="335280">
                <a:tc>
                  <a:txBody>
                    <a:bodyPr/>
                    <a:lstStyle/>
                    <a:p>
                      <a:pPr algn="ctr"/>
                      <a:r>
                        <a:rPr lang="es-ES" sz="1600" dirty="0" smtClean="0">
                          <a:solidFill>
                            <a:schemeClr val="bg1"/>
                          </a:solidFill>
                        </a:rPr>
                        <a:t>12</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00FFFF"/>
                          </a:solidFill>
                        </a:rPr>
                        <a:t>La visión de Daniel</a:t>
                      </a:r>
                      <a:r>
                        <a:rPr lang="es-ES" sz="1600" b="1" baseline="0" dirty="0" smtClean="0">
                          <a:solidFill>
                            <a:srgbClr val="00FFFF"/>
                          </a:solidFill>
                        </a:rPr>
                        <a:t> de los últimos días</a:t>
                      </a:r>
                      <a:endParaRPr lang="en-US" sz="1600" b="1" dirty="0">
                        <a:solidFill>
                          <a:srgbClr val="00FFFF"/>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HEBREO</a:t>
                      </a:r>
                      <a:endParaRPr lang="en-US" sz="1400" i="1" dirty="0" smtClean="0">
                        <a:solidFill>
                          <a:srgbClr val="FFFF00"/>
                        </a:solidFill>
                      </a:endParaRPr>
                    </a:p>
                  </a:txBody>
                  <a:tcPr>
                    <a:solidFill>
                      <a:schemeClr val="tx1">
                        <a:alpha val="55000"/>
                      </a:schemeClr>
                    </a:solidFill>
                  </a:tcPr>
                </a:tc>
              </a:tr>
            </a:tbl>
          </a:graphicData>
        </a:graphic>
      </p:graphicFrame>
      <p:sp>
        <p:nvSpPr>
          <p:cNvPr id="3" name="Freeform 2"/>
          <p:cNvSpPr/>
          <p:nvPr/>
        </p:nvSpPr>
        <p:spPr>
          <a:xfrm>
            <a:off x="492398" y="1486682"/>
            <a:ext cx="1956079" cy="2676097"/>
          </a:xfrm>
          <a:custGeom>
            <a:avLst/>
            <a:gdLst>
              <a:gd name="connsiteX0" fmla="*/ 1956079 w 1956079"/>
              <a:gd name="connsiteY0" fmla="*/ 342119 h 2676097"/>
              <a:gd name="connsiteX1" fmla="*/ 558029 w 1956079"/>
              <a:gd name="connsiteY1" fmla="*/ 9610 h 2676097"/>
              <a:gd name="connsiteX2" fmla="*/ 74380 w 1956079"/>
              <a:gd name="connsiteY2" fmla="*/ 674628 h 2676097"/>
              <a:gd name="connsiteX3" fmla="*/ 44152 w 1956079"/>
              <a:gd name="connsiteY3" fmla="*/ 1173392 h 2676097"/>
              <a:gd name="connsiteX4" fmla="*/ 490016 w 1956079"/>
              <a:gd name="connsiteY4" fmla="*/ 2586555 h 2676097"/>
              <a:gd name="connsiteX5" fmla="*/ 1933408 w 1956079"/>
              <a:gd name="connsiteY5" fmla="*/ 2412744 h 2676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079" h="2676097">
                <a:moveTo>
                  <a:pt x="1956079" y="342119"/>
                </a:moveTo>
                <a:cubicBezTo>
                  <a:pt x="1413862" y="148155"/>
                  <a:pt x="871645" y="-45808"/>
                  <a:pt x="558029" y="9610"/>
                </a:cubicBezTo>
                <a:cubicBezTo>
                  <a:pt x="244412" y="65028"/>
                  <a:pt x="160026" y="480664"/>
                  <a:pt x="74380" y="674628"/>
                </a:cubicBezTo>
                <a:cubicBezTo>
                  <a:pt x="-11266" y="868592"/>
                  <a:pt x="-25121" y="854738"/>
                  <a:pt x="44152" y="1173392"/>
                </a:cubicBezTo>
                <a:cubicBezTo>
                  <a:pt x="113425" y="1492047"/>
                  <a:pt x="175140" y="2379996"/>
                  <a:pt x="490016" y="2586555"/>
                </a:cubicBezTo>
                <a:cubicBezTo>
                  <a:pt x="804892" y="2793114"/>
                  <a:pt x="1369150" y="2602929"/>
                  <a:pt x="1933408" y="2412744"/>
                </a:cubicBezTo>
              </a:path>
            </a:pathLst>
          </a:custGeom>
          <a:noFill/>
          <a:ln w="76200">
            <a:solidFill>
              <a:schemeClr val="bg2"/>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30675" y="2186311"/>
            <a:ext cx="987620" cy="738664"/>
          </a:xfrm>
          <a:prstGeom prst="rect">
            <a:avLst/>
          </a:prstGeom>
          <a:solidFill>
            <a:schemeClr val="bg2">
              <a:lumMod val="10000"/>
            </a:schemeClr>
          </a:solidFill>
        </p:spPr>
        <p:txBody>
          <a:bodyPr wrap="square" lIns="0" rIns="0" rtlCol="0">
            <a:spAutoFit/>
          </a:bodyPr>
          <a:lstStyle/>
          <a:p>
            <a:pPr algn="ctr"/>
            <a:r>
              <a:rPr lang="en-US" sz="1400" dirty="0" smtClean="0">
                <a:solidFill>
                  <a:prstClr val="white"/>
                </a:solidFill>
                <a:latin typeface="Arial" panose="020B0604020202020204" pitchFamily="34" charset="0"/>
                <a:cs typeface="Arial" panose="020B0604020202020204" pitchFamily="34" charset="0"/>
              </a:rPr>
              <a:t>4 </a:t>
            </a:r>
            <a:r>
              <a:rPr lang="en-US" sz="1400" dirty="0" err="1" smtClean="0">
                <a:solidFill>
                  <a:prstClr val="white"/>
                </a:solidFill>
                <a:latin typeface="Arial" panose="020B0604020202020204" pitchFamily="34" charset="0"/>
                <a:cs typeface="Arial" panose="020B0604020202020204" pitchFamily="34" charset="0"/>
              </a:rPr>
              <a:t>imperios</a:t>
            </a:r>
            <a:r>
              <a:rPr lang="en-US" sz="1400" dirty="0" smtClean="0">
                <a:solidFill>
                  <a:prstClr val="white"/>
                </a:solidFill>
                <a:latin typeface="Arial" panose="020B0604020202020204" pitchFamily="34" charset="0"/>
                <a:cs typeface="Arial" panose="020B0604020202020204" pitchFamily="34" charset="0"/>
              </a:rPr>
              <a:t> se </a:t>
            </a:r>
            <a:r>
              <a:rPr lang="en-US" sz="1400" dirty="0" err="1" smtClean="0">
                <a:solidFill>
                  <a:prstClr val="white"/>
                </a:solidFill>
                <a:latin typeface="Arial" panose="020B0604020202020204" pitchFamily="34" charset="0"/>
                <a:cs typeface="Arial" panose="020B0604020202020204" pitchFamily="34" charset="0"/>
              </a:rPr>
              <a:t>levantan</a:t>
            </a:r>
            <a:r>
              <a:rPr lang="en-US" sz="1400" dirty="0" smtClean="0">
                <a:solidFill>
                  <a:prstClr val="white"/>
                </a:solidFill>
                <a:latin typeface="Arial" panose="020B0604020202020204" pitchFamily="34" charset="0"/>
                <a:cs typeface="Arial" panose="020B0604020202020204" pitchFamily="34" charset="0"/>
              </a:rPr>
              <a:t> y </a:t>
            </a:r>
            <a:r>
              <a:rPr lang="en-US" sz="1400" dirty="0" err="1" smtClean="0">
                <a:solidFill>
                  <a:prstClr val="white"/>
                </a:solidFill>
                <a:latin typeface="Arial" panose="020B0604020202020204" pitchFamily="34" charset="0"/>
                <a:cs typeface="Arial" panose="020B0604020202020204" pitchFamily="34" charset="0"/>
              </a:rPr>
              <a:t>caen</a:t>
            </a:r>
            <a:endParaRPr lang="en-US" sz="1400" dirty="0">
              <a:solidFill>
                <a:prstClr val="white"/>
              </a:solidFill>
              <a:latin typeface="Arial" panose="020B0604020202020204" pitchFamily="34" charset="0"/>
              <a:cs typeface="Arial" panose="020B0604020202020204" pitchFamily="34" charset="0"/>
            </a:endParaRPr>
          </a:p>
        </p:txBody>
      </p:sp>
      <p:sp>
        <p:nvSpPr>
          <p:cNvPr id="14" name="Freeform 13"/>
          <p:cNvSpPr/>
          <p:nvPr/>
        </p:nvSpPr>
        <p:spPr>
          <a:xfrm>
            <a:off x="1035887" y="2076127"/>
            <a:ext cx="1420146" cy="1613208"/>
          </a:xfrm>
          <a:custGeom>
            <a:avLst/>
            <a:gdLst>
              <a:gd name="connsiteX0" fmla="*/ 1420146 w 1420146"/>
              <a:gd name="connsiteY0" fmla="*/ 183423 h 1613208"/>
              <a:gd name="connsiteX1" fmla="*/ 377277 w 1420146"/>
              <a:gd name="connsiteY1" fmla="*/ 39840 h 1613208"/>
              <a:gd name="connsiteX2" fmla="*/ 6982 w 1420146"/>
              <a:gd name="connsiteY2" fmla="*/ 818213 h 1613208"/>
              <a:gd name="connsiteX3" fmla="*/ 241250 w 1420146"/>
              <a:gd name="connsiteY3" fmla="*/ 1573916 h 1613208"/>
              <a:gd name="connsiteX4" fmla="*/ 1420146 w 1420146"/>
              <a:gd name="connsiteY4" fmla="*/ 1437890 h 1613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0146" h="1613208">
                <a:moveTo>
                  <a:pt x="1420146" y="183423"/>
                </a:moveTo>
                <a:cubicBezTo>
                  <a:pt x="1016475" y="58732"/>
                  <a:pt x="612804" y="-65958"/>
                  <a:pt x="377277" y="39840"/>
                </a:cubicBezTo>
                <a:cubicBezTo>
                  <a:pt x="141750" y="145638"/>
                  <a:pt x="29653" y="562534"/>
                  <a:pt x="6982" y="818213"/>
                </a:cubicBezTo>
                <a:cubicBezTo>
                  <a:pt x="-15689" y="1073892"/>
                  <a:pt x="5723" y="1470637"/>
                  <a:pt x="241250" y="1573916"/>
                </a:cubicBezTo>
                <a:cubicBezTo>
                  <a:pt x="476777" y="1677195"/>
                  <a:pt x="948461" y="1557542"/>
                  <a:pt x="1420146" y="1437890"/>
                </a:cubicBezTo>
              </a:path>
            </a:pathLst>
          </a:custGeom>
          <a:noFill/>
          <a:ln w="76200">
            <a:solidFill>
              <a:schemeClr val="bg2"/>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57200" y="0"/>
            <a:ext cx="8229600" cy="952500"/>
          </a:xfrm>
        </p:spPr>
        <p:txBody>
          <a:bodyPr/>
          <a:lstStyle/>
          <a:p>
            <a:r>
              <a:rPr lang="en-US" dirty="0" err="1" smtClean="0"/>
              <a:t>Bosquejo</a:t>
            </a:r>
            <a:r>
              <a:rPr lang="en-US" dirty="0" smtClean="0"/>
              <a:t> de Daniel</a:t>
            </a:r>
            <a:endParaRPr lang="en-US" dirty="0"/>
          </a:p>
        </p:txBody>
      </p:sp>
      <p:sp>
        <p:nvSpPr>
          <p:cNvPr id="43" name="Rectangle 42"/>
          <p:cNvSpPr/>
          <p:nvPr/>
        </p:nvSpPr>
        <p:spPr>
          <a:xfrm>
            <a:off x="939639" y="3180399"/>
            <a:ext cx="812771" cy="738664"/>
          </a:xfrm>
          <a:prstGeom prst="rect">
            <a:avLst/>
          </a:prstGeom>
          <a:solidFill>
            <a:schemeClr val="bg2">
              <a:lumMod val="10000"/>
            </a:schemeClr>
          </a:solidFill>
        </p:spPr>
        <p:txBody>
          <a:bodyPr wrap="square" lIns="0" rIns="0" rtlCol="0">
            <a:spAutoFit/>
          </a:bodyPr>
          <a:lstStyle/>
          <a:p>
            <a:pPr algn="ctr"/>
            <a:r>
              <a:rPr lang="en-US" sz="1400" dirty="0" smtClean="0">
                <a:solidFill>
                  <a:prstClr val="white"/>
                </a:solidFill>
                <a:latin typeface="Arial" panose="020B0604020202020204" pitchFamily="34" charset="0"/>
                <a:cs typeface="Arial" panose="020B0604020202020204" pitchFamily="34" charset="0"/>
              </a:rPr>
              <a:t>Dios </a:t>
            </a:r>
            <a:r>
              <a:rPr lang="en-US" sz="1400" dirty="0" err="1" smtClean="0">
                <a:solidFill>
                  <a:prstClr val="white"/>
                </a:solidFill>
                <a:latin typeface="Arial" panose="020B0604020202020204" pitchFamily="34" charset="0"/>
                <a:cs typeface="Arial" panose="020B0604020202020204" pitchFamily="34" charset="0"/>
              </a:rPr>
              <a:t>rescata</a:t>
            </a:r>
            <a:r>
              <a:rPr lang="en-US" sz="1400" dirty="0" smtClean="0">
                <a:solidFill>
                  <a:prstClr val="white"/>
                </a:solidFill>
                <a:latin typeface="Arial" panose="020B0604020202020204" pitchFamily="34" charset="0"/>
                <a:cs typeface="Arial" panose="020B0604020202020204" pitchFamily="34" charset="0"/>
              </a:rPr>
              <a:t> a </a:t>
            </a:r>
            <a:r>
              <a:rPr lang="en-US" sz="1400" dirty="0" err="1" smtClean="0">
                <a:solidFill>
                  <a:prstClr val="white"/>
                </a:solidFill>
                <a:latin typeface="Arial" panose="020B0604020202020204" pitchFamily="34" charset="0"/>
                <a:cs typeface="Arial" panose="020B0604020202020204" pitchFamily="34" charset="0"/>
              </a:rPr>
              <a:t>los</a:t>
            </a:r>
            <a:r>
              <a:rPr lang="en-US" sz="1400" dirty="0" smtClean="0">
                <a:solidFill>
                  <a:prstClr val="white"/>
                </a:solidFill>
                <a:latin typeface="Arial" panose="020B0604020202020204" pitchFamily="34" charset="0"/>
                <a:cs typeface="Arial" panose="020B0604020202020204" pitchFamily="34" charset="0"/>
              </a:rPr>
              <a:t> </a:t>
            </a:r>
            <a:r>
              <a:rPr lang="en-US" sz="1400" dirty="0" err="1" smtClean="0">
                <a:solidFill>
                  <a:prstClr val="white"/>
                </a:solidFill>
                <a:latin typeface="Arial" panose="020B0604020202020204" pitchFamily="34" charset="0"/>
                <a:cs typeface="Arial" panose="020B0604020202020204" pitchFamily="34" charset="0"/>
              </a:rPr>
              <a:t>fieles</a:t>
            </a:r>
            <a:endParaRPr lang="en-US" sz="1400" dirty="0">
              <a:solidFill>
                <a:prstClr val="white"/>
              </a:solidFill>
              <a:latin typeface="Arial" panose="020B0604020202020204" pitchFamily="34" charset="0"/>
              <a:cs typeface="Arial" panose="020B0604020202020204" pitchFamily="34" charset="0"/>
            </a:endParaRPr>
          </a:p>
        </p:txBody>
      </p:sp>
      <p:sp>
        <p:nvSpPr>
          <p:cNvPr id="21" name="Freeform 20"/>
          <p:cNvSpPr/>
          <p:nvPr/>
        </p:nvSpPr>
        <p:spPr>
          <a:xfrm>
            <a:off x="1848659" y="2608904"/>
            <a:ext cx="614932" cy="628521"/>
          </a:xfrm>
          <a:custGeom>
            <a:avLst/>
            <a:gdLst>
              <a:gd name="connsiteX0" fmla="*/ 408453 w 423567"/>
              <a:gd name="connsiteY0" fmla="*/ 73858 h 628521"/>
              <a:gd name="connsiteX1" fmla="*/ 136400 w 423567"/>
              <a:gd name="connsiteY1" fmla="*/ 13402 h 628521"/>
              <a:gd name="connsiteX2" fmla="*/ 374 w 423567"/>
              <a:gd name="connsiteY2" fmla="*/ 300569 h 628521"/>
              <a:gd name="connsiteX3" fmla="*/ 174185 w 423567"/>
              <a:gd name="connsiteY3" fmla="*/ 610407 h 628521"/>
              <a:gd name="connsiteX4" fmla="*/ 423567 w 423567"/>
              <a:gd name="connsiteY4" fmla="*/ 565064 h 628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567" h="628521">
                <a:moveTo>
                  <a:pt x="408453" y="73858"/>
                </a:moveTo>
                <a:cubicBezTo>
                  <a:pt x="306433" y="24737"/>
                  <a:pt x="204413" y="-24383"/>
                  <a:pt x="136400" y="13402"/>
                </a:cubicBezTo>
                <a:cubicBezTo>
                  <a:pt x="68387" y="51187"/>
                  <a:pt x="-5923" y="201068"/>
                  <a:pt x="374" y="300569"/>
                </a:cubicBezTo>
                <a:cubicBezTo>
                  <a:pt x="6671" y="400070"/>
                  <a:pt x="103653" y="566325"/>
                  <a:pt x="174185" y="610407"/>
                </a:cubicBezTo>
                <a:cubicBezTo>
                  <a:pt x="244717" y="654489"/>
                  <a:pt x="334142" y="609776"/>
                  <a:pt x="423567" y="565064"/>
                </a:cubicBezTo>
              </a:path>
            </a:pathLst>
          </a:custGeom>
          <a:noFill/>
          <a:ln w="76200">
            <a:solidFill>
              <a:schemeClr val="bg2"/>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1166434" y="2413154"/>
            <a:ext cx="873737" cy="738664"/>
          </a:xfrm>
          <a:prstGeom prst="rect">
            <a:avLst/>
          </a:prstGeom>
          <a:solidFill>
            <a:schemeClr val="bg2">
              <a:lumMod val="10000"/>
            </a:schemeClr>
          </a:solidFill>
        </p:spPr>
        <p:txBody>
          <a:bodyPr wrap="square" lIns="0" rIns="0" rtlCol="0">
            <a:spAutoFit/>
          </a:bodyPr>
          <a:lstStyle/>
          <a:p>
            <a:pPr algn="r"/>
            <a:r>
              <a:rPr lang="en-US" sz="1400" dirty="0" smtClean="0">
                <a:solidFill>
                  <a:prstClr val="white"/>
                </a:solidFill>
                <a:latin typeface="Arial" panose="020B0604020202020204" pitchFamily="34" charset="0"/>
                <a:cs typeface="Arial" panose="020B0604020202020204" pitchFamily="34" charset="0"/>
              </a:rPr>
              <a:t>Dios </a:t>
            </a:r>
            <a:r>
              <a:rPr lang="en-US" sz="1400" dirty="0" err="1" smtClean="0">
                <a:solidFill>
                  <a:prstClr val="white"/>
                </a:solidFill>
                <a:latin typeface="Arial" panose="020B0604020202020204" pitchFamily="34" charset="0"/>
                <a:cs typeface="Arial" panose="020B0604020202020204" pitchFamily="34" charset="0"/>
              </a:rPr>
              <a:t>humilla</a:t>
            </a:r>
            <a:r>
              <a:rPr lang="en-US" sz="1400" dirty="0" smtClean="0">
                <a:solidFill>
                  <a:prstClr val="white"/>
                </a:solidFill>
                <a:latin typeface="Arial" panose="020B0604020202020204" pitchFamily="34" charset="0"/>
                <a:cs typeface="Arial" panose="020B0604020202020204" pitchFamily="34" charset="0"/>
              </a:rPr>
              <a:t> al </a:t>
            </a:r>
            <a:r>
              <a:rPr lang="en-US" sz="1400" dirty="0" err="1" smtClean="0">
                <a:solidFill>
                  <a:prstClr val="white"/>
                </a:solidFill>
                <a:latin typeface="Arial" panose="020B0604020202020204" pitchFamily="34" charset="0"/>
                <a:cs typeface="Arial" panose="020B0604020202020204" pitchFamily="34" charset="0"/>
              </a:rPr>
              <a:t>soberbio</a:t>
            </a:r>
            <a:endParaRPr lang="en-US" sz="14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0628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1000" fill="hold"/>
                                        <p:tgtEl>
                                          <p:spTgt spid="43"/>
                                        </p:tgtEl>
                                        <p:attrNameLst>
                                          <p:attrName>ppt_w</p:attrName>
                                        </p:attrNameLst>
                                      </p:cBhvr>
                                      <p:tavLst>
                                        <p:tav tm="0">
                                          <p:val>
                                            <p:fltVal val="0"/>
                                          </p:val>
                                        </p:tav>
                                        <p:tav tm="100000">
                                          <p:val>
                                            <p:strVal val="#ppt_w"/>
                                          </p:val>
                                        </p:tav>
                                      </p:tavLst>
                                    </p:anim>
                                    <p:anim calcmode="lin" valueType="num">
                                      <p:cBhvr>
                                        <p:cTn id="16" dur="1000" fill="hold"/>
                                        <p:tgtEl>
                                          <p:spTgt spid="43"/>
                                        </p:tgtEl>
                                        <p:attrNameLst>
                                          <p:attrName>ppt_h</p:attrName>
                                        </p:attrNameLst>
                                      </p:cBhvr>
                                      <p:tavLst>
                                        <p:tav tm="0">
                                          <p:val>
                                            <p:fltVal val="0"/>
                                          </p:val>
                                        </p:tav>
                                        <p:tav tm="100000">
                                          <p:val>
                                            <p:strVal val="#ppt_h"/>
                                          </p:val>
                                        </p:tav>
                                      </p:tavLst>
                                    </p:anim>
                                    <p:anim calcmode="lin" valueType="num">
                                      <p:cBhvr>
                                        <p:cTn id="17" dur="1000" fill="hold"/>
                                        <p:tgtEl>
                                          <p:spTgt spid="43"/>
                                        </p:tgtEl>
                                        <p:attrNameLst>
                                          <p:attrName>style.rotation</p:attrName>
                                        </p:attrNameLst>
                                      </p:cBhvr>
                                      <p:tavLst>
                                        <p:tav tm="0">
                                          <p:val>
                                            <p:fltVal val="90"/>
                                          </p:val>
                                        </p:tav>
                                        <p:tav tm="100000">
                                          <p:val>
                                            <p:fltVal val="0"/>
                                          </p:val>
                                        </p:tav>
                                      </p:tavLst>
                                    </p:anim>
                                    <p:animEffect transition="in" filter="fade">
                                      <p:cBhvr>
                                        <p:cTn id="18" dur="10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p:cTn id="23" dur="1000" fill="hold"/>
                                        <p:tgtEl>
                                          <p:spTgt spid="46"/>
                                        </p:tgtEl>
                                        <p:attrNameLst>
                                          <p:attrName>ppt_w</p:attrName>
                                        </p:attrNameLst>
                                      </p:cBhvr>
                                      <p:tavLst>
                                        <p:tav tm="0">
                                          <p:val>
                                            <p:fltVal val="0"/>
                                          </p:val>
                                        </p:tav>
                                        <p:tav tm="100000">
                                          <p:val>
                                            <p:strVal val="#ppt_w"/>
                                          </p:val>
                                        </p:tav>
                                      </p:tavLst>
                                    </p:anim>
                                    <p:anim calcmode="lin" valueType="num">
                                      <p:cBhvr>
                                        <p:cTn id="24" dur="1000" fill="hold"/>
                                        <p:tgtEl>
                                          <p:spTgt spid="46"/>
                                        </p:tgtEl>
                                        <p:attrNameLst>
                                          <p:attrName>ppt_h</p:attrName>
                                        </p:attrNameLst>
                                      </p:cBhvr>
                                      <p:tavLst>
                                        <p:tav tm="0">
                                          <p:val>
                                            <p:fltVal val="0"/>
                                          </p:val>
                                        </p:tav>
                                        <p:tav tm="100000">
                                          <p:val>
                                            <p:strVal val="#ppt_h"/>
                                          </p:val>
                                        </p:tav>
                                      </p:tavLst>
                                    </p:anim>
                                    <p:anim calcmode="lin" valueType="num">
                                      <p:cBhvr>
                                        <p:cTn id="25" dur="1000" fill="hold"/>
                                        <p:tgtEl>
                                          <p:spTgt spid="46"/>
                                        </p:tgtEl>
                                        <p:attrNameLst>
                                          <p:attrName>style.rotation</p:attrName>
                                        </p:attrNameLst>
                                      </p:cBhvr>
                                      <p:tavLst>
                                        <p:tav tm="0">
                                          <p:val>
                                            <p:fltVal val="90"/>
                                          </p:val>
                                        </p:tav>
                                        <p:tav tm="100000">
                                          <p:val>
                                            <p:fltVal val="0"/>
                                          </p:val>
                                        </p:tav>
                                      </p:tavLst>
                                    </p:anim>
                                    <p:animEffect transition="in" filter="fade">
                                      <p:cBhvr>
                                        <p:cTn id="26"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animBg="1"/>
      <p:bldP spid="4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952500"/>
          </a:xfrm>
        </p:spPr>
        <p:txBody>
          <a:bodyPr>
            <a:noAutofit/>
          </a:bodyPr>
          <a:lstStyle/>
          <a:p>
            <a:r>
              <a:rPr lang="en-US" sz="6000" dirty="0" err="1" smtClean="0"/>
              <a:t>Ciclo</a:t>
            </a:r>
            <a:r>
              <a:rPr lang="en-US" sz="6000" dirty="0" smtClean="0"/>
              <a:t> de </a:t>
            </a:r>
            <a:r>
              <a:rPr lang="en-US" sz="6000" dirty="0" err="1" smtClean="0"/>
              <a:t>visiones</a:t>
            </a:r>
            <a:endParaRPr lang="en-US" sz="6000" dirty="0"/>
          </a:p>
        </p:txBody>
      </p:sp>
      <p:sp>
        <p:nvSpPr>
          <p:cNvPr id="3" name="TextBox 2"/>
          <p:cNvSpPr txBox="1"/>
          <p:nvPr/>
        </p:nvSpPr>
        <p:spPr>
          <a:xfrm>
            <a:off x="103314" y="1409700"/>
            <a:ext cx="301686" cy="369332"/>
          </a:xfrm>
          <a:prstGeom prst="rect">
            <a:avLst/>
          </a:prstGeom>
          <a:noFill/>
        </p:spPr>
        <p:txBody>
          <a:bodyPr wrap="none" rtlCol="0">
            <a:spAutoFit/>
          </a:bodyPr>
          <a:lstStyle/>
          <a:p>
            <a:pPr algn="ctr"/>
            <a:r>
              <a:rPr lang="en-US" dirty="0"/>
              <a:t>1</a:t>
            </a:r>
          </a:p>
        </p:txBody>
      </p:sp>
      <p:sp>
        <p:nvSpPr>
          <p:cNvPr id="4" name="TextBox 3"/>
          <p:cNvSpPr txBox="1"/>
          <p:nvPr/>
        </p:nvSpPr>
        <p:spPr>
          <a:xfrm>
            <a:off x="720558" y="1343680"/>
            <a:ext cx="367409" cy="523220"/>
          </a:xfrm>
          <a:prstGeom prst="rect">
            <a:avLst/>
          </a:prstGeom>
          <a:solidFill>
            <a:srgbClr val="FFFF00"/>
          </a:solidFill>
          <a:ln>
            <a:solidFill>
              <a:schemeClr val="tx1"/>
            </a:solidFill>
          </a:ln>
        </p:spPr>
        <p:txBody>
          <a:bodyPr wrap="none" rtlCol="0">
            <a:spAutoFit/>
          </a:bodyPr>
          <a:lstStyle/>
          <a:p>
            <a:pPr algn="ctr"/>
            <a:r>
              <a:rPr lang="en-US" sz="2800" dirty="0" smtClean="0"/>
              <a:t>2</a:t>
            </a:r>
            <a:endParaRPr lang="en-US" sz="2800" dirty="0"/>
          </a:p>
        </p:txBody>
      </p:sp>
      <p:sp>
        <p:nvSpPr>
          <p:cNvPr id="5" name="TextBox 4"/>
          <p:cNvSpPr txBox="1"/>
          <p:nvPr/>
        </p:nvSpPr>
        <p:spPr>
          <a:xfrm>
            <a:off x="1371600" y="1409700"/>
            <a:ext cx="301686" cy="369332"/>
          </a:xfrm>
          <a:prstGeom prst="rect">
            <a:avLst/>
          </a:prstGeom>
          <a:noFill/>
        </p:spPr>
        <p:txBody>
          <a:bodyPr wrap="none" rtlCol="0">
            <a:spAutoFit/>
          </a:bodyPr>
          <a:lstStyle/>
          <a:p>
            <a:pPr algn="ctr"/>
            <a:r>
              <a:rPr lang="en-US" dirty="0" smtClean="0"/>
              <a:t>3</a:t>
            </a:r>
            <a:endParaRPr lang="en-US" dirty="0"/>
          </a:p>
        </p:txBody>
      </p:sp>
      <p:sp>
        <p:nvSpPr>
          <p:cNvPr id="6" name="TextBox 5"/>
          <p:cNvSpPr txBox="1"/>
          <p:nvPr/>
        </p:nvSpPr>
        <p:spPr>
          <a:xfrm>
            <a:off x="1905000" y="1402200"/>
            <a:ext cx="301686" cy="369332"/>
          </a:xfrm>
          <a:prstGeom prst="rect">
            <a:avLst/>
          </a:prstGeom>
          <a:noFill/>
        </p:spPr>
        <p:txBody>
          <a:bodyPr wrap="none" rtlCol="0">
            <a:spAutoFit/>
          </a:bodyPr>
          <a:lstStyle/>
          <a:p>
            <a:pPr algn="ctr"/>
            <a:r>
              <a:rPr lang="en-US" dirty="0" smtClean="0"/>
              <a:t>4</a:t>
            </a:r>
            <a:endParaRPr lang="en-US" dirty="0"/>
          </a:p>
        </p:txBody>
      </p:sp>
      <p:sp>
        <p:nvSpPr>
          <p:cNvPr id="7" name="TextBox 6"/>
          <p:cNvSpPr txBox="1"/>
          <p:nvPr/>
        </p:nvSpPr>
        <p:spPr>
          <a:xfrm>
            <a:off x="2429819" y="1409700"/>
            <a:ext cx="301686" cy="369332"/>
          </a:xfrm>
          <a:prstGeom prst="rect">
            <a:avLst/>
          </a:prstGeom>
          <a:noFill/>
        </p:spPr>
        <p:txBody>
          <a:bodyPr wrap="none" rtlCol="0">
            <a:spAutoFit/>
          </a:bodyPr>
          <a:lstStyle/>
          <a:p>
            <a:pPr algn="ctr"/>
            <a:r>
              <a:rPr lang="en-US" dirty="0" smtClean="0"/>
              <a:t>5</a:t>
            </a:r>
            <a:endParaRPr lang="en-US" dirty="0"/>
          </a:p>
        </p:txBody>
      </p:sp>
      <p:sp>
        <p:nvSpPr>
          <p:cNvPr id="8" name="TextBox 7"/>
          <p:cNvSpPr txBox="1"/>
          <p:nvPr/>
        </p:nvSpPr>
        <p:spPr>
          <a:xfrm>
            <a:off x="2963219" y="1402200"/>
            <a:ext cx="301686" cy="369332"/>
          </a:xfrm>
          <a:prstGeom prst="rect">
            <a:avLst/>
          </a:prstGeom>
          <a:noFill/>
        </p:spPr>
        <p:txBody>
          <a:bodyPr wrap="none" rtlCol="0">
            <a:spAutoFit/>
          </a:bodyPr>
          <a:lstStyle/>
          <a:p>
            <a:pPr algn="ctr"/>
            <a:r>
              <a:rPr lang="en-US" dirty="0" smtClean="0"/>
              <a:t>6</a:t>
            </a:r>
            <a:endParaRPr lang="en-US" dirty="0"/>
          </a:p>
        </p:txBody>
      </p:sp>
      <p:sp>
        <p:nvSpPr>
          <p:cNvPr id="9" name="TextBox 8"/>
          <p:cNvSpPr txBox="1"/>
          <p:nvPr/>
        </p:nvSpPr>
        <p:spPr>
          <a:xfrm>
            <a:off x="3692358" y="1343680"/>
            <a:ext cx="367408" cy="523220"/>
          </a:xfrm>
          <a:prstGeom prst="rect">
            <a:avLst/>
          </a:prstGeom>
          <a:solidFill>
            <a:srgbClr val="FFFF00"/>
          </a:solidFill>
          <a:ln>
            <a:solidFill>
              <a:schemeClr val="tx1"/>
            </a:solidFill>
          </a:ln>
        </p:spPr>
        <p:txBody>
          <a:bodyPr wrap="none" rtlCol="0">
            <a:spAutoFit/>
          </a:bodyPr>
          <a:lstStyle>
            <a:defPPr>
              <a:defRPr lang="en-US"/>
            </a:defPPr>
            <a:lvl1pPr algn="ctr">
              <a:defRPr sz="2800"/>
            </a:lvl1pPr>
          </a:lstStyle>
          <a:p>
            <a:r>
              <a:rPr lang="en-US" dirty="0"/>
              <a:t>7</a:t>
            </a:r>
          </a:p>
        </p:txBody>
      </p:sp>
      <p:sp>
        <p:nvSpPr>
          <p:cNvPr id="10" name="TextBox 9"/>
          <p:cNvSpPr txBox="1"/>
          <p:nvPr/>
        </p:nvSpPr>
        <p:spPr>
          <a:xfrm>
            <a:off x="4636160" y="1402200"/>
            <a:ext cx="301686" cy="369332"/>
          </a:xfrm>
          <a:prstGeom prst="rect">
            <a:avLst/>
          </a:prstGeom>
          <a:noFill/>
        </p:spPr>
        <p:txBody>
          <a:bodyPr wrap="none" rtlCol="0">
            <a:spAutoFit/>
          </a:bodyPr>
          <a:lstStyle/>
          <a:p>
            <a:pPr algn="ctr"/>
            <a:r>
              <a:rPr lang="en-US" dirty="0" smtClean="0"/>
              <a:t>8</a:t>
            </a:r>
            <a:endParaRPr lang="en-US" dirty="0"/>
          </a:p>
        </p:txBody>
      </p:sp>
      <p:sp>
        <p:nvSpPr>
          <p:cNvPr id="11" name="TextBox 10"/>
          <p:cNvSpPr txBox="1"/>
          <p:nvPr/>
        </p:nvSpPr>
        <p:spPr>
          <a:xfrm>
            <a:off x="5652392" y="1333500"/>
            <a:ext cx="367408" cy="523220"/>
          </a:xfrm>
          <a:prstGeom prst="rect">
            <a:avLst/>
          </a:prstGeom>
          <a:solidFill>
            <a:srgbClr val="FFFF00"/>
          </a:solidFill>
          <a:ln>
            <a:solidFill>
              <a:schemeClr val="tx1"/>
            </a:solidFill>
          </a:ln>
        </p:spPr>
        <p:txBody>
          <a:bodyPr wrap="none" rtlCol="0">
            <a:spAutoFit/>
          </a:bodyPr>
          <a:lstStyle>
            <a:defPPr>
              <a:defRPr lang="en-US"/>
            </a:defPPr>
            <a:lvl1pPr algn="ctr">
              <a:defRPr sz="2800"/>
            </a:lvl1pPr>
          </a:lstStyle>
          <a:p>
            <a:r>
              <a:rPr lang="en-US" dirty="0"/>
              <a:t>9</a:t>
            </a:r>
          </a:p>
        </p:txBody>
      </p:sp>
      <p:sp>
        <p:nvSpPr>
          <p:cNvPr id="12" name="TextBox 11"/>
          <p:cNvSpPr txBox="1"/>
          <p:nvPr/>
        </p:nvSpPr>
        <p:spPr>
          <a:xfrm>
            <a:off x="6439296" y="1402200"/>
            <a:ext cx="418704" cy="369332"/>
          </a:xfrm>
          <a:prstGeom prst="rect">
            <a:avLst/>
          </a:prstGeom>
          <a:noFill/>
        </p:spPr>
        <p:txBody>
          <a:bodyPr wrap="none" rtlCol="0">
            <a:spAutoFit/>
          </a:bodyPr>
          <a:lstStyle/>
          <a:p>
            <a:pPr algn="ctr"/>
            <a:r>
              <a:rPr lang="en-US" dirty="0" smtClean="0"/>
              <a:t>10</a:t>
            </a:r>
            <a:endParaRPr lang="en-US" dirty="0"/>
          </a:p>
        </p:txBody>
      </p:sp>
      <p:sp>
        <p:nvSpPr>
          <p:cNvPr id="13" name="TextBox 12"/>
          <p:cNvSpPr txBox="1"/>
          <p:nvPr/>
        </p:nvSpPr>
        <p:spPr>
          <a:xfrm>
            <a:off x="7362640" y="1409700"/>
            <a:ext cx="418704" cy="369332"/>
          </a:xfrm>
          <a:prstGeom prst="rect">
            <a:avLst/>
          </a:prstGeom>
          <a:noFill/>
        </p:spPr>
        <p:txBody>
          <a:bodyPr wrap="none" rtlCol="0">
            <a:spAutoFit/>
          </a:bodyPr>
          <a:lstStyle/>
          <a:p>
            <a:pPr algn="ctr"/>
            <a:r>
              <a:rPr lang="en-US" dirty="0" smtClean="0"/>
              <a:t>11</a:t>
            </a:r>
            <a:endParaRPr lang="en-US" dirty="0"/>
          </a:p>
        </p:txBody>
      </p:sp>
      <p:sp>
        <p:nvSpPr>
          <p:cNvPr id="14" name="TextBox 13"/>
          <p:cNvSpPr txBox="1"/>
          <p:nvPr/>
        </p:nvSpPr>
        <p:spPr>
          <a:xfrm>
            <a:off x="8486515" y="1402200"/>
            <a:ext cx="418704" cy="369332"/>
          </a:xfrm>
          <a:prstGeom prst="rect">
            <a:avLst/>
          </a:prstGeom>
          <a:noFill/>
        </p:spPr>
        <p:txBody>
          <a:bodyPr wrap="none" rtlCol="0">
            <a:spAutoFit/>
          </a:bodyPr>
          <a:lstStyle/>
          <a:p>
            <a:pPr algn="ctr"/>
            <a:r>
              <a:rPr lang="en-US" dirty="0" smtClean="0"/>
              <a:t>12</a:t>
            </a:r>
            <a:endParaRPr lang="en-US" dirty="0"/>
          </a:p>
        </p:txBody>
      </p:sp>
      <p:sp>
        <p:nvSpPr>
          <p:cNvPr id="15" name="TextBox 14"/>
          <p:cNvSpPr txBox="1"/>
          <p:nvPr/>
        </p:nvSpPr>
        <p:spPr>
          <a:xfrm>
            <a:off x="350909" y="1950303"/>
            <a:ext cx="1106713" cy="837152"/>
          </a:xfrm>
          <a:prstGeom prst="rect">
            <a:avLst/>
          </a:prstGeom>
          <a:noFill/>
        </p:spPr>
        <p:txBody>
          <a:bodyPr wrap="none" rtlCol="0">
            <a:spAutoFit/>
          </a:bodyPr>
          <a:lstStyle/>
          <a:p>
            <a:pPr algn="ctr">
              <a:lnSpc>
                <a:spcPct val="80000"/>
              </a:lnSpc>
            </a:pPr>
            <a:r>
              <a:rPr lang="en-US" sz="2000" b="1" dirty="0" smtClean="0"/>
              <a:t>Gran</a:t>
            </a:r>
            <a:br>
              <a:rPr lang="en-US" sz="2000" b="1" dirty="0" smtClean="0"/>
            </a:br>
            <a:r>
              <a:rPr lang="en-US" sz="2000" b="1" dirty="0" smtClean="0"/>
              <a:t>hombre </a:t>
            </a:r>
            <a:br>
              <a:rPr lang="en-US" sz="2000" b="1" dirty="0" smtClean="0"/>
            </a:br>
            <a:r>
              <a:rPr lang="en-US" sz="2000" b="1" dirty="0" err="1" smtClean="0"/>
              <a:t>metálico</a:t>
            </a:r>
            <a:endParaRPr lang="en-US" sz="2000" b="1" dirty="0"/>
          </a:p>
        </p:txBody>
      </p:sp>
      <p:sp>
        <p:nvSpPr>
          <p:cNvPr id="16" name="TextBox 15"/>
          <p:cNvSpPr txBox="1"/>
          <p:nvPr/>
        </p:nvSpPr>
        <p:spPr>
          <a:xfrm>
            <a:off x="3398565" y="1967925"/>
            <a:ext cx="955005" cy="590931"/>
          </a:xfrm>
          <a:prstGeom prst="rect">
            <a:avLst/>
          </a:prstGeom>
          <a:noFill/>
        </p:spPr>
        <p:txBody>
          <a:bodyPr wrap="none" rtlCol="0">
            <a:spAutoFit/>
          </a:bodyPr>
          <a:lstStyle/>
          <a:p>
            <a:pPr algn="ctr">
              <a:lnSpc>
                <a:spcPct val="80000"/>
              </a:lnSpc>
            </a:pPr>
            <a:r>
              <a:rPr lang="en-US" sz="2000" b="1" dirty="0" err="1" smtClean="0"/>
              <a:t>Cuatro</a:t>
            </a:r>
            <a:r>
              <a:rPr lang="en-US" sz="2000" b="1" dirty="0" smtClean="0"/>
              <a:t> </a:t>
            </a:r>
            <a:br>
              <a:rPr lang="en-US" sz="2000" b="1" dirty="0" smtClean="0"/>
            </a:br>
            <a:r>
              <a:rPr lang="en-US" sz="2000" b="1" dirty="0" err="1" smtClean="0"/>
              <a:t>bestias</a:t>
            </a:r>
            <a:endParaRPr lang="en-US" sz="2000" b="1" dirty="0"/>
          </a:p>
        </p:txBody>
      </p:sp>
      <p:sp>
        <p:nvSpPr>
          <p:cNvPr id="17" name="TextBox 16"/>
          <p:cNvSpPr txBox="1"/>
          <p:nvPr/>
        </p:nvSpPr>
        <p:spPr>
          <a:xfrm>
            <a:off x="5250076" y="1967925"/>
            <a:ext cx="1119217" cy="584775"/>
          </a:xfrm>
          <a:prstGeom prst="rect">
            <a:avLst/>
          </a:prstGeom>
          <a:noFill/>
        </p:spPr>
        <p:txBody>
          <a:bodyPr wrap="none" rtlCol="0">
            <a:spAutoFit/>
          </a:bodyPr>
          <a:lstStyle/>
          <a:p>
            <a:pPr algn="ctr">
              <a:lnSpc>
                <a:spcPct val="80000"/>
              </a:lnSpc>
            </a:pPr>
            <a:r>
              <a:rPr lang="en-US" sz="2000" b="1" dirty="0" err="1" smtClean="0"/>
              <a:t>Setenta</a:t>
            </a:r>
            <a:r>
              <a:rPr lang="en-US" sz="2000" b="1" dirty="0" smtClean="0"/>
              <a:t> </a:t>
            </a:r>
            <a:br>
              <a:rPr lang="en-US" sz="2000" b="1" dirty="0" smtClean="0"/>
            </a:br>
            <a:r>
              <a:rPr lang="en-US" sz="2000" b="1" dirty="0" err="1" smtClean="0"/>
              <a:t>semanas</a:t>
            </a:r>
            <a:endParaRPr lang="en-US" sz="2000" b="1" dirty="0"/>
          </a:p>
        </p:txBody>
      </p:sp>
      <p:sp>
        <p:nvSpPr>
          <p:cNvPr id="18" name="TextBox 17"/>
          <p:cNvSpPr txBox="1"/>
          <p:nvPr/>
        </p:nvSpPr>
        <p:spPr>
          <a:xfrm>
            <a:off x="4499629" y="3332776"/>
            <a:ext cx="636713" cy="338554"/>
          </a:xfrm>
          <a:prstGeom prst="rect">
            <a:avLst/>
          </a:prstGeom>
          <a:solidFill>
            <a:schemeClr val="bg1"/>
          </a:solidFill>
        </p:spPr>
        <p:txBody>
          <a:bodyPr wrap="none" rtlCol="0">
            <a:spAutoFit/>
          </a:bodyPr>
          <a:lstStyle/>
          <a:p>
            <a:pPr algn="ctr"/>
            <a:r>
              <a:rPr lang="en-US" sz="1600" b="1" dirty="0" smtClean="0"/>
              <a:t>Ram</a:t>
            </a:r>
            <a:r>
              <a:rPr lang="en-US" sz="1600" b="1" baseline="30000" dirty="0" smtClean="0"/>
              <a:t>3</a:t>
            </a:r>
            <a:endParaRPr lang="en-US" sz="1600" b="1" dirty="0"/>
          </a:p>
        </p:txBody>
      </p:sp>
      <p:sp>
        <p:nvSpPr>
          <p:cNvPr id="19" name="Rectangle 18"/>
          <p:cNvSpPr/>
          <p:nvPr/>
        </p:nvSpPr>
        <p:spPr>
          <a:xfrm>
            <a:off x="533400" y="2781300"/>
            <a:ext cx="783124" cy="457200"/>
          </a:xfrm>
          <a:prstGeom prst="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b="1" dirty="0" smtClean="0">
                <a:solidFill>
                  <a:schemeClr val="tx1"/>
                </a:solidFill>
              </a:rPr>
              <a:t>1</a:t>
            </a:r>
          </a:p>
          <a:p>
            <a:pPr algn="ctr">
              <a:lnSpc>
                <a:spcPct val="80000"/>
              </a:lnSpc>
            </a:pPr>
            <a:r>
              <a:rPr lang="en-US" sz="1600" b="1" dirty="0" smtClean="0">
                <a:solidFill>
                  <a:schemeClr val="tx1"/>
                </a:solidFill>
              </a:rPr>
              <a:t>Oro</a:t>
            </a:r>
            <a:r>
              <a:rPr lang="en-US" sz="1600" b="1" baseline="30000" dirty="0" smtClean="0">
                <a:solidFill>
                  <a:schemeClr val="tx1"/>
                </a:solidFill>
              </a:rPr>
              <a:t>4</a:t>
            </a:r>
            <a:endParaRPr lang="en-US" sz="1600" b="1" dirty="0">
              <a:solidFill>
                <a:schemeClr val="tx1"/>
              </a:solidFill>
            </a:endParaRPr>
          </a:p>
        </p:txBody>
      </p:sp>
      <p:sp>
        <p:nvSpPr>
          <p:cNvPr id="20" name="Rectangle 19"/>
          <p:cNvSpPr/>
          <p:nvPr/>
        </p:nvSpPr>
        <p:spPr>
          <a:xfrm>
            <a:off x="533400" y="3238500"/>
            <a:ext cx="783124" cy="457200"/>
          </a:xfrm>
          <a:prstGeom prst="rect">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b="1" dirty="0" smtClean="0">
                <a:solidFill>
                  <a:schemeClr val="tx1"/>
                </a:solidFill>
              </a:rPr>
              <a:t>2</a:t>
            </a:r>
          </a:p>
          <a:p>
            <a:pPr algn="ctr">
              <a:lnSpc>
                <a:spcPct val="80000"/>
              </a:lnSpc>
            </a:pPr>
            <a:r>
              <a:rPr lang="es-ES" sz="1600" b="1" dirty="0" smtClean="0">
                <a:solidFill>
                  <a:schemeClr val="tx1"/>
                </a:solidFill>
              </a:rPr>
              <a:t>Plata</a:t>
            </a:r>
            <a:endParaRPr lang="en-US" sz="1600" b="1" dirty="0">
              <a:solidFill>
                <a:schemeClr val="tx1"/>
              </a:solidFill>
            </a:endParaRPr>
          </a:p>
        </p:txBody>
      </p:sp>
      <p:sp>
        <p:nvSpPr>
          <p:cNvPr id="21" name="Rectangle 20"/>
          <p:cNvSpPr/>
          <p:nvPr/>
        </p:nvSpPr>
        <p:spPr>
          <a:xfrm>
            <a:off x="534393" y="3695700"/>
            <a:ext cx="783124" cy="457200"/>
          </a:xfrm>
          <a:prstGeom prst="rect">
            <a:avLst/>
          </a:prstGeom>
          <a:solidFill>
            <a:schemeClr val="bg2">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b="1" dirty="0" smtClean="0">
                <a:solidFill>
                  <a:schemeClr val="tx1"/>
                </a:solidFill>
              </a:rPr>
              <a:t>3</a:t>
            </a:r>
          </a:p>
          <a:p>
            <a:pPr algn="ctr">
              <a:lnSpc>
                <a:spcPct val="80000"/>
              </a:lnSpc>
            </a:pPr>
            <a:r>
              <a:rPr lang="en-US" sz="1600" b="1" dirty="0" err="1" smtClean="0">
                <a:solidFill>
                  <a:schemeClr val="tx1"/>
                </a:solidFill>
              </a:rPr>
              <a:t>Bronce</a:t>
            </a:r>
            <a:endParaRPr lang="en-US" sz="1600" b="1" dirty="0">
              <a:solidFill>
                <a:schemeClr val="tx1"/>
              </a:solidFill>
            </a:endParaRPr>
          </a:p>
        </p:txBody>
      </p:sp>
      <p:sp>
        <p:nvSpPr>
          <p:cNvPr id="22" name="Rectangle 21"/>
          <p:cNvSpPr/>
          <p:nvPr/>
        </p:nvSpPr>
        <p:spPr>
          <a:xfrm>
            <a:off x="533400" y="4152899"/>
            <a:ext cx="783124" cy="540603"/>
          </a:xfrm>
          <a:prstGeom prst="rect">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r>
              <a:rPr lang="en-US" sz="1600" b="1" dirty="0" smtClean="0">
                <a:solidFill>
                  <a:schemeClr val="tx1"/>
                </a:solidFill>
              </a:rPr>
              <a:t>4</a:t>
            </a:r>
          </a:p>
          <a:p>
            <a:pPr algn="ctr">
              <a:lnSpc>
                <a:spcPct val="80000"/>
              </a:lnSpc>
            </a:pPr>
            <a:r>
              <a:rPr lang="en-US" sz="1600" b="1" dirty="0" err="1" smtClean="0">
                <a:solidFill>
                  <a:schemeClr val="tx1"/>
                </a:solidFill>
              </a:rPr>
              <a:t>Hierro</a:t>
            </a:r>
            <a:r>
              <a:rPr lang="en-US" sz="1600" b="1" dirty="0" smtClean="0">
                <a:solidFill>
                  <a:schemeClr val="tx1"/>
                </a:solidFill>
              </a:rPr>
              <a:t>/</a:t>
            </a:r>
            <a:br>
              <a:rPr lang="en-US" sz="1600" b="1" dirty="0" smtClean="0">
                <a:solidFill>
                  <a:schemeClr val="tx1"/>
                </a:solidFill>
              </a:rPr>
            </a:br>
            <a:r>
              <a:rPr lang="en-US" sz="1600" b="1" dirty="0" err="1" smtClean="0">
                <a:solidFill>
                  <a:schemeClr val="tx1"/>
                </a:solidFill>
              </a:rPr>
              <a:t>barro</a:t>
            </a:r>
            <a:endParaRPr lang="en-US" sz="1600" b="1" dirty="0">
              <a:solidFill>
                <a:schemeClr val="tx1"/>
              </a:solidFill>
            </a:endParaRPr>
          </a:p>
        </p:txBody>
      </p:sp>
      <p:sp>
        <p:nvSpPr>
          <p:cNvPr id="23" name="Explosion 1 22"/>
          <p:cNvSpPr/>
          <p:nvPr/>
        </p:nvSpPr>
        <p:spPr>
          <a:xfrm>
            <a:off x="76200" y="4342200"/>
            <a:ext cx="1706366" cy="1182300"/>
          </a:xfrm>
          <a:prstGeom prst="irregularSeal1">
            <a:avLst/>
          </a:prstGeom>
          <a:solidFill>
            <a:srgbClr val="0000CC"/>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b" anchorCtr="0" forceAA="0" compatLnSpc="1">
            <a:prstTxWarp prst="textNoShape">
              <a:avLst/>
            </a:prstTxWarp>
            <a:noAutofit/>
          </a:bodyPr>
          <a:lstStyle/>
          <a:p>
            <a:pPr algn="ctr">
              <a:lnSpc>
                <a:spcPct val="80000"/>
              </a:lnSpc>
            </a:pPr>
            <a:r>
              <a:rPr lang="en-US" b="1" dirty="0" smtClean="0"/>
              <a:t>Piedra</a:t>
            </a:r>
            <a:r>
              <a:rPr lang="en-US" b="1" baseline="30000" dirty="0" smtClean="0"/>
              <a:t>34</a:t>
            </a:r>
            <a:endParaRPr lang="en-US" b="1" dirty="0"/>
          </a:p>
        </p:txBody>
      </p:sp>
      <p:sp>
        <p:nvSpPr>
          <p:cNvPr id="24" name="Rectangle 23"/>
          <p:cNvSpPr/>
          <p:nvPr/>
        </p:nvSpPr>
        <p:spPr>
          <a:xfrm>
            <a:off x="3488038" y="2780100"/>
            <a:ext cx="808350" cy="457200"/>
          </a:xfrm>
          <a:prstGeom prst="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b="1" dirty="0" smtClean="0">
                <a:solidFill>
                  <a:schemeClr val="tx1"/>
                </a:solidFill>
              </a:rPr>
              <a:t>1</a:t>
            </a:r>
          </a:p>
          <a:p>
            <a:pPr algn="ctr">
              <a:lnSpc>
                <a:spcPct val="80000"/>
              </a:lnSpc>
            </a:pPr>
            <a:r>
              <a:rPr lang="en-US" sz="1600" b="1" dirty="0" smtClean="0">
                <a:solidFill>
                  <a:schemeClr val="tx1"/>
                </a:solidFill>
              </a:rPr>
              <a:t>León</a:t>
            </a:r>
            <a:r>
              <a:rPr lang="en-US" sz="1600" b="1" baseline="30000" dirty="0" smtClean="0">
                <a:solidFill>
                  <a:schemeClr val="tx1"/>
                </a:solidFill>
              </a:rPr>
              <a:t>4</a:t>
            </a:r>
            <a:endParaRPr lang="en-US" sz="1600" b="1" dirty="0">
              <a:solidFill>
                <a:schemeClr val="tx1"/>
              </a:solidFill>
            </a:endParaRPr>
          </a:p>
        </p:txBody>
      </p:sp>
      <p:sp>
        <p:nvSpPr>
          <p:cNvPr id="25" name="Rectangle 24"/>
          <p:cNvSpPr/>
          <p:nvPr/>
        </p:nvSpPr>
        <p:spPr>
          <a:xfrm>
            <a:off x="3488038" y="3237300"/>
            <a:ext cx="808350" cy="457200"/>
          </a:xfrm>
          <a:prstGeom prst="rect">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b="1" dirty="0" smtClean="0">
                <a:solidFill>
                  <a:schemeClr val="tx1"/>
                </a:solidFill>
              </a:rPr>
              <a:t>2</a:t>
            </a:r>
          </a:p>
          <a:p>
            <a:pPr algn="ctr">
              <a:lnSpc>
                <a:spcPct val="80000"/>
              </a:lnSpc>
            </a:pPr>
            <a:r>
              <a:rPr lang="en-US" sz="1600" b="1" dirty="0" smtClean="0">
                <a:solidFill>
                  <a:schemeClr val="tx1"/>
                </a:solidFill>
              </a:rPr>
              <a:t>Oso</a:t>
            </a:r>
            <a:r>
              <a:rPr lang="en-US" sz="1600" b="1" baseline="30000" dirty="0" smtClean="0">
                <a:solidFill>
                  <a:schemeClr val="tx1"/>
                </a:solidFill>
              </a:rPr>
              <a:t>5</a:t>
            </a:r>
            <a:endParaRPr lang="en-US" sz="1600" b="1" baseline="30000" dirty="0">
              <a:solidFill>
                <a:schemeClr val="tx1"/>
              </a:solidFill>
            </a:endParaRPr>
          </a:p>
        </p:txBody>
      </p:sp>
      <p:sp>
        <p:nvSpPr>
          <p:cNvPr id="26" name="Rectangle 25"/>
          <p:cNvSpPr/>
          <p:nvPr/>
        </p:nvSpPr>
        <p:spPr>
          <a:xfrm>
            <a:off x="3489031" y="3694500"/>
            <a:ext cx="808350" cy="457200"/>
          </a:xfrm>
          <a:prstGeom prst="rect">
            <a:avLst/>
          </a:prstGeom>
          <a:solidFill>
            <a:schemeClr val="bg2">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r>
              <a:rPr lang="en-US" b="1" dirty="0" smtClean="0">
                <a:solidFill>
                  <a:schemeClr val="tx1"/>
                </a:solidFill>
              </a:rPr>
              <a:t>3</a:t>
            </a:r>
          </a:p>
          <a:p>
            <a:pPr algn="ctr">
              <a:lnSpc>
                <a:spcPct val="80000"/>
              </a:lnSpc>
            </a:pPr>
            <a:r>
              <a:rPr lang="en-US" sz="1400" b="1" dirty="0" smtClean="0">
                <a:solidFill>
                  <a:schemeClr val="tx1"/>
                </a:solidFill>
              </a:rPr>
              <a:t>Leopardo</a:t>
            </a:r>
            <a:r>
              <a:rPr lang="en-US" sz="1600" b="1" baseline="30000" dirty="0" smtClean="0">
                <a:solidFill>
                  <a:schemeClr val="tx1"/>
                </a:solidFill>
              </a:rPr>
              <a:t>6</a:t>
            </a:r>
            <a:endParaRPr lang="en-US" sz="1600" b="1" dirty="0">
              <a:solidFill>
                <a:schemeClr val="tx1"/>
              </a:solidFill>
            </a:endParaRPr>
          </a:p>
        </p:txBody>
      </p:sp>
      <p:sp>
        <p:nvSpPr>
          <p:cNvPr id="27" name="Rectangle 26"/>
          <p:cNvSpPr/>
          <p:nvPr/>
        </p:nvSpPr>
        <p:spPr>
          <a:xfrm>
            <a:off x="3488038" y="4151699"/>
            <a:ext cx="808350" cy="540603"/>
          </a:xfrm>
          <a:prstGeom prst="rect">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r>
              <a:rPr lang="en-US" sz="1600" b="1" dirty="0" smtClean="0">
                <a:solidFill>
                  <a:schemeClr val="tx1"/>
                </a:solidFill>
              </a:rPr>
              <a:t>4</a:t>
            </a:r>
          </a:p>
          <a:p>
            <a:pPr algn="ctr">
              <a:lnSpc>
                <a:spcPct val="80000"/>
              </a:lnSpc>
            </a:pPr>
            <a:r>
              <a:rPr lang="en-US" sz="1600" b="1" dirty="0" smtClean="0">
                <a:solidFill>
                  <a:schemeClr val="tx1"/>
                </a:solidFill>
              </a:rPr>
              <a:t>(</a:t>
            </a:r>
            <a:r>
              <a:rPr lang="en-US" sz="1600" b="1" dirty="0" err="1" smtClean="0">
                <a:solidFill>
                  <a:schemeClr val="tx1"/>
                </a:solidFill>
              </a:rPr>
              <a:t>feo</a:t>
            </a:r>
            <a:r>
              <a:rPr lang="en-US" sz="1600" b="1" dirty="0" smtClean="0">
                <a:solidFill>
                  <a:schemeClr val="tx1"/>
                </a:solidFill>
              </a:rPr>
              <a:t>)</a:t>
            </a:r>
            <a:r>
              <a:rPr lang="en-US" sz="1600" b="1" baseline="30000" dirty="0" smtClean="0">
                <a:solidFill>
                  <a:schemeClr val="tx1"/>
                </a:solidFill>
              </a:rPr>
              <a:t>7</a:t>
            </a:r>
            <a:endParaRPr lang="en-US" sz="1600" b="1" baseline="30000" dirty="0">
              <a:solidFill>
                <a:schemeClr val="tx1"/>
              </a:solidFill>
            </a:endParaRPr>
          </a:p>
        </p:txBody>
      </p:sp>
      <p:sp>
        <p:nvSpPr>
          <p:cNvPr id="28" name="Explosion 1 27"/>
          <p:cNvSpPr/>
          <p:nvPr/>
        </p:nvSpPr>
        <p:spPr>
          <a:xfrm>
            <a:off x="3039030" y="4347481"/>
            <a:ext cx="1706366" cy="1182300"/>
          </a:xfrm>
          <a:prstGeom prst="irregularSeal1">
            <a:avLst/>
          </a:prstGeom>
          <a:solidFill>
            <a:srgbClr val="0000CC"/>
          </a:solidFill>
          <a:ln w="9525"/>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lnSpc>
                <a:spcPct val="80000"/>
              </a:lnSpc>
            </a:pPr>
            <a:r>
              <a:rPr lang="en-US" b="1" dirty="0" err="1" smtClean="0"/>
              <a:t>Hijo</a:t>
            </a:r>
            <a:r>
              <a:rPr lang="en-US" b="1" dirty="0" smtClean="0"/>
              <a:t> del Hombre</a:t>
            </a:r>
            <a:r>
              <a:rPr lang="en-US" b="1" baseline="30000" dirty="0" smtClean="0"/>
              <a:t>13</a:t>
            </a:r>
            <a:endParaRPr lang="en-US" b="1" dirty="0"/>
          </a:p>
        </p:txBody>
      </p:sp>
      <p:sp>
        <p:nvSpPr>
          <p:cNvPr id="30" name="TextBox 29"/>
          <p:cNvSpPr txBox="1"/>
          <p:nvPr/>
        </p:nvSpPr>
        <p:spPr>
          <a:xfrm>
            <a:off x="6248400" y="3253990"/>
            <a:ext cx="723660" cy="289310"/>
          </a:xfrm>
          <a:prstGeom prst="rect">
            <a:avLst/>
          </a:prstGeom>
          <a:noFill/>
        </p:spPr>
        <p:txBody>
          <a:bodyPr wrap="none" rtlCol="0">
            <a:spAutoFit/>
          </a:bodyPr>
          <a:lstStyle/>
          <a:p>
            <a:pPr algn="ctr">
              <a:lnSpc>
                <a:spcPct val="80000"/>
              </a:lnSpc>
            </a:pPr>
            <a:r>
              <a:rPr lang="en-US" sz="1600" b="1" dirty="0" smtClean="0"/>
              <a:t>(Intro)</a:t>
            </a:r>
            <a:endParaRPr lang="en-US" sz="1600" b="1" dirty="0"/>
          </a:p>
        </p:txBody>
      </p:sp>
      <p:sp>
        <p:nvSpPr>
          <p:cNvPr id="31" name="TextBox 30"/>
          <p:cNvSpPr txBox="1"/>
          <p:nvPr/>
        </p:nvSpPr>
        <p:spPr>
          <a:xfrm>
            <a:off x="6871955" y="3628192"/>
            <a:ext cx="1432572" cy="338554"/>
          </a:xfrm>
          <a:prstGeom prst="rect">
            <a:avLst/>
          </a:prstGeom>
          <a:noFill/>
        </p:spPr>
        <p:txBody>
          <a:bodyPr wrap="none" rtlCol="0">
            <a:spAutoFit/>
          </a:bodyPr>
          <a:lstStyle/>
          <a:p>
            <a:pPr algn="ctr"/>
            <a:r>
              <a:rPr lang="en-US" sz="1600" b="1" dirty="0" smtClean="0"/>
              <a:t>Reyes del NyS</a:t>
            </a:r>
            <a:r>
              <a:rPr lang="en-US" sz="1600" b="1" baseline="30000" dirty="0" smtClean="0"/>
              <a:t>6</a:t>
            </a:r>
            <a:endParaRPr lang="en-US" sz="1600" b="1" dirty="0"/>
          </a:p>
        </p:txBody>
      </p:sp>
      <p:sp>
        <p:nvSpPr>
          <p:cNvPr id="32" name="TextBox 31"/>
          <p:cNvSpPr txBox="1"/>
          <p:nvPr/>
        </p:nvSpPr>
        <p:spPr>
          <a:xfrm>
            <a:off x="6803144" y="3839171"/>
            <a:ext cx="1597810" cy="338554"/>
          </a:xfrm>
          <a:prstGeom prst="rect">
            <a:avLst/>
          </a:prstGeom>
          <a:noFill/>
        </p:spPr>
        <p:txBody>
          <a:bodyPr wrap="none" rtlCol="0">
            <a:spAutoFit/>
          </a:bodyPr>
          <a:lstStyle/>
          <a:p>
            <a:pPr algn="ctr"/>
            <a:r>
              <a:rPr lang="en-US" sz="1600" b="1" dirty="0" smtClean="0"/>
              <a:t>El despreciable</a:t>
            </a:r>
            <a:r>
              <a:rPr lang="en-US" sz="1600" b="1" baseline="30000" dirty="0" smtClean="0"/>
              <a:t>21</a:t>
            </a:r>
            <a:endParaRPr lang="en-US" sz="1600" b="1" dirty="0"/>
          </a:p>
        </p:txBody>
      </p:sp>
      <p:sp>
        <p:nvSpPr>
          <p:cNvPr id="33" name="TextBox 32"/>
          <p:cNvSpPr txBox="1"/>
          <p:nvPr/>
        </p:nvSpPr>
        <p:spPr>
          <a:xfrm>
            <a:off x="8001000" y="4782010"/>
            <a:ext cx="1150692" cy="880241"/>
          </a:xfrm>
          <a:prstGeom prst="rect">
            <a:avLst/>
          </a:prstGeom>
          <a:noFill/>
        </p:spPr>
        <p:txBody>
          <a:bodyPr wrap="square" rtlCol="0">
            <a:spAutoFit/>
          </a:bodyPr>
          <a:lstStyle>
            <a:defPPr>
              <a:defRPr lang="en-US"/>
            </a:defPPr>
            <a:lvl1pPr algn="ctr">
              <a:lnSpc>
                <a:spcPct val="80000"/>
              </a:lnSpc>
              <a:defRPr sz="2000" b="1"/>
            </a:lvl1pPr>
          </a:lstStyle>
          <a:p>
            <a:r>
              <a:rPr lang="en-US" sz="1600" dirty="0" err="1" smtClean="0"/>
              <a:t>Tiempo</a:t>
            </a:r>
            <a:r>
              <a:rPr lang="en-US" sz="1600" dirty="0" smtClean="0"/>
              <a:t> de angustia</a:t>
            </a:r>
            <a:r>
              <a:rPr lang="en-US" sz="1600" baseline="30000" dirty="0" smtClean="0"/>
              <a:t>1</a:t>
            </a:r>
            <a:r>
              <a:rPr lang="en-US" sz="1600" dirty="0" smtClean="0"/>
              <a:t>, </a:t>
            </a:r>
            <a:r>
              <a:rPr lang="en-US" sz="1600" dirty="0" err="1" smtClean="0"/>
              <a:t>tiempo</a:t>
            </a:r>
            <a:r>
              <a:rPr lang="en-US" sz="1600" dirty="0" smtClean="0"/>
              <a:t> del fin</a:t>
            </a:r>
            <a:r>
              <a:rPr lang="en-US" sz="1600" baseline="30000" dirty="0" smtClean="0"/>
              <a:t>4</a:t>
            </a:r>
            <a:endParaRPr lang="en-US" sz="1600" baseline="30000" dirty="0"/>
          </a:p>
        </p:txBody>
      </p:sp>
      <p:sp>
        <p:nvSpPr>
          <p:cNvPr id="34" name="TextBox 33"/>
          <p:cNvSpPr txBox="1"/>
          <p:nvPr/>
        </p:nvSpPr>
        <p:spPr>
          <a:xfrm>
            <a:off x="6945716" y="3357146"/>
            <a:ext cx="1252139" cy="338554"/>
          </a:xfrm>
          <a:prstGeom prst="rect">
            <a:avLst/>
          </a:prstGeom>
          <a:noFill/>
        </p:spPr>
        <p:txBody>
          <a:bodyPr wrap="none" rtlCol="0">
            <a:spAutoFit/>
          </a:bodyPr>
          <a:lstStyle/>
          <a:p>
            <a:pPr algn="ctr"/>
            <a:r>
              <a:rPr lang="en-US" sz="1600" b="1" dirty="0" smtClean="0"/>
              <a:t>3 </a:t>
            </a:r>
            <a:r>
              <a:rPr lang="en-US" sz="1600" b="1" dirty="0" err="1" smtClean="0"/>
              <a:t>reyes</a:t>
            </a:r>
            <a:r>
              <a:rPr lang="en-US" sz="1600" b="1" dirty="0" smtClean="0"/>
              <a:t> más</a:t>
            </a:r>
            <a:r>
              <a:rPr lang="en-US" sz="1600" b="1" baseline="30000" dirty="0" smtClean="0"/>
              <a:t>2</a:t>
            </a:r>
            <a:endParaRPr lang="en-US" sz="1600" b="1" dirty="0"/>
          </a:p>
        </p:txBody>
      </p:sp>
      <p:sp>
        <p:nvSpPr>
          <p:cNvPr id="40" name="TextBox 39"/>
          <p:cNvSpPr txBox="1"/>
          <p:nvPr/>
        </p:nvSpPr>
        <p:spPr>
          <a:xfrm>
            <a:off x="6983244" y="4042946"/>
            <a:ext cx="1242520" cy="338554"/>
          </a:xfrm>
          <a:prstGeom prst="rect">
            <a:avLst/>
          </a:prstGeom>
          <a:noFill/>
        </p:spPr>
        <p:txBody>
          <a:bodyPr wrap="none" rtlCol="0">
            <a:spAutoFit/>
          </a:bodyPr>
          <a:lstStyle/>
          <a:p>
            <a:pPr algn="ctr"/>
            <a:r>
              <a:rPr lang="en-US" sz="1600" b="1" dirty="0" smtClean="0"/>
              <a:t>Rey [</a:t>
            </a:r>
            <a:r>
              <a:rPr lang="en-US" sz="1600" b="1" dirty="0" err="1" smtClean="0"/>
              <a:t>malo</a:t>
            </a:r>
            <a:r>
              <a:rPr lang="en-US" sz="1600" b="1" dirty="0" smtClean="0"/>
              <a:t>]</a:t>
            </a:r>
            <a:r>
              <a:rPr lang="en-US" sz="1600" b="1" baseline="30000" dirty="0" smtClean="0"/>
              <a:t>36</a:t>
            </a:r>
            <a:endParaRPr lang="en-US" sz="1600" b="1" dirty="0"/>
          </a:p>
        </p:txBody>
      </p:sp>
      <p:sp>
        <p:nvSpPr>
          <p:cNvPr id="41" name="TextBox 40"/>
          <p:cNvSpPr txBox="1"/>
          <p:nvPr/>
        </p:nvSpPr>
        <p:spPr>
          <a:xfrm>
            <a:off x="4275639" y="3890546"/>
            <a:ext cx="1113446" cy="307777"/>
          </a:xfrm>
          <a:prstGeom prst="rect">
            <a:avLst/>
          </a:prstGeom>
          <a:noFill/>
        </p:spPr>
        <p:txBody>
          <a:bodyPr wrap="none" rtlCol="0">
            <a:spAutoFit/>
          </a:bodyPr>
          <a:lstStyle/>
          <a:p>
            <a:pPr algn="ctr"/>
            <a:r>
              <a:rPr lang="en-US" sz="1400" b="1" dirty="0" smtClean="0"/>
              <a:t>Fierce King</a:t>
            </a:r>
            <a:r>
              <a:rPr lang="en-US" sz="1400" b="1" baseline="30000" dirty="0" smtClean="0"/>
              <a:t>23</a:t>
            </a:r>
            <a:endParaRPr lang="en-US" sz="1400" b="1" baseline="30000" dirty="0"/>
          </a:p>
        </p:txBody>
      </p:sp>
      <p:sp>
        <p:nvSpPr>
          <p:cNvPr id="42" name="TextBox 41"/>
          <p:cNvSpPr txBox="1"/>
          <p:nvPr/>
        </p:nvSpPr>
        <p:spPr>
          <a:xfrm>
            <a:off x="4370145" y="3661946"/>
            <a:ext cx="960199" cy="338554"/>
          </a:xfrm>
          <a:prstGeom prst="rect">
            <a:avLst/>
          </a:prstGeom>
          <a:noFill/>
        </p:spPr>
        <p:txBody>
          <a:bodyPr wrap="none" rtlCol="0">
            <a:spAutoFit/>
          </a:bodyPr>
          <a:lstStyle/>
          <a:p>
            <a:pPr algn="ctr"/>
            <a:r>
              <a:rPr lang="en-US" sz="1600" b="1" dirty="0" smtClean="0"/>
              <a:t>He-Goat</a:t>
            </a:r>
            <a:r>
              <a:rPr lang="en-US" sz="1600" b="1" baseline="30000" dirty="0" smtClean="0"/>
              <a:t>8</a:t>
            </a:r>
            <a:endParaRPr lang="en-US" sz="1600" b="1" dirty="0"/>
          </a:p>
        </p:txBody>
      </p:sp>
      <p:sp>
        <p:nvSpPr>
          <p:cNvPr id="44" name="Rectangle 43"/>
          <p:cNvSpPr/>
          <p:nvPr/>
        </p:nvSpPr>
        <p:spPr>
          <a:xfrm>
            <a:off x="5398621" y="2775643"/>
            <a:ext cx="822317" cy="457198"/>
          </a:xfrm>
          <a:prstGeom prst="rect">
            <a:avLst/>
          </a:prstGeom>
          <a:solidFill>
            <a:schemeClr val="bg1"/>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1600" b="1" dirty="0">
              <a:solidFill>
                <a:schemeClr val="tx1"/>
              </a:solidFill>
            </a:endParaRPr>
          </a:p>
        </p:txBody>
      </p:sp>
      <p:sp>
        <p:nvSpPr>
          <p:cNvPr id="45" name="Rectangle 44"/>
          <p:cNvSpPr/>
          <p:nvPr/>
        </p:nvSpPr>
        <p:spPr>
          <a:xfrm>
            <a:off x="5398621" y="3226839"/>
            <a:ext cx="822317" cy="1459461"/>
          </a:xfrm>
          <a:prstGeom prst="rect">
            <a:avLst/>
          </a:prstGeom>
          <a:gradFill flip="none" rotWithShape="1">
            <a:gsLst>
              <a:gs pos="0">
                <a:schemeClr val="accent6"/>
              </a:gs>
              <a:gs pos="50000">
                <a:schemeClr val="bg2">
                  <a:lumMod val="50000"/>
                </a:schemeClr>
              </a:gs>
              <a:gs pos="100000">
                <a:schemeClr val="bg1">
                  <a:lumMod val="75000"/>
                </a:schemeClr>
              </a:gs>
            </a:gsLst>
            <a:lin ang="162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Explosion 1 38"/>
          <p:cNvSpPr/>
          <p:nvPr/>
        </p:nvSpPr>
        <p:spPr>
          <a:xfrm>
            <a:off x="4936261" y="4341000"/>
            <a:ext cx="1706366" cy="1182300"/>
          </a:xfrm>
          <a:prstGeom prst="irregularSeal1">
            <a:avLst/>
          </a:prstGeom>
          <a:solidFill>
            <a:srgbClr val="0000CC"/>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b" anchorCtr="0" forceAA="0" compatLnSpc="1">
            <a:prstTxWarp prst="textNoShape">
              <a:avLst/>
            </a:prstTxWarp>
            <a:noAutofit/>
          </a:bodyPr>
          <a:lstStyle/>
          <a:p>
            <a:pPr algn="ctr"/>
            <a:r>
              <a:rPr lang="en-US" b="1" dirty="0" smtClean="0"/>
              <a:t>Mesías</a:t>
            </a:r>
            <a:r>
              <a:rPr lang="en-US" b="1" baseline="30000" dirty="0" smtClean="0"/>
              <a:t>25</a:t>
            </a:r>
            <a:endParaRPr lang="en-US" b="1" dirty="0"/>
          </a:p>
        </p:txBody>
      </p:sp>
    </p:spTree>
    <p:extLst>
      <p:ext uri="{BB962C8B-B14F-4D97-AF65-F5344CB8AC3E}">
        <p14:creationId xmlns:p14="http://schemas.microsoft.com/office/powerpoint/2010/main" val="402739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500" fill="hold"/>
                                        <p:tgtEl>
                                          <p:spTgt spid="28"/>
                                        </p:tgtEl>
                                        <p:attrNameLst>
                                          <p:attrName>ppt_w</p:attrName>
                                        </p:attrNameLst>
                                      </p:cBhvr>
                                      <p:tavLst>
                                        <p:tav tm="0">
                                          <p:val>
                                            <p:fltVal val="0"/>
                                          </p:val>
                                        </p:tav>
                                        <p:tav tm="100000">
                                          <p:val>
                                            <p:strVal val="#ppt_w"/>
                                          </p:val>
                                        </p:tav>
                                      </p:tavLst>
                                    </p:anim>
                                    <p:anim calcmode="lin" valueType="num">
                                      <p:cBhvr>
                                        <p:cTn id="39" dur="500" fill="hold"/>
                                        <p:tgtEl>
                                          <p:spTgt spid="28"/>
                                        </p:tgtEl>
                                        <p:attrNameLst>
                                          <p:attrName>ppt_h</p:attrName>
                                        </p:attrNameLst>
                                      </p:cBhvr>
                                      <p:tavLst>
                                        <p:tav tm="0">
                                          <p:val>
                                            <p:fltVal val="0"/>
                                          </p:val>
                                        </p:tav>
                                        <p:tav tm="100000">
                                          <p:val>
                                            <p:strVal val="#ppt_h"/>
                                          </p:val>
                                        </p:tav>
                                      </p:tavLst>
                                    </p:anim>
                                    <p:animEffect transition="in" filter="fade">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5"/>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39"/>
                                        </p:tgtEl>
                                        <p:attrNameLst>
                                          <p:attrName>style.visibility</p:attrName>
                                        </p:attrNameLst>
                                      </p:cBhvr>
                                      <p:to>
                                        <p:strVal val="visible"/>
                                      </p:to>
                                    </p:set>
                                    <p:anim calcmode="lin" valueType="num">
                                      <p:cBhvr>
                                        <p:cTn id="66" dur="500" fill="hold"/>
                                        <p:tgtEl>
                                          <p:spTgt spid="39"/>
                                        </p:tgtEl>
                                        <p:attrNameLst>
                                          <p:attrName>ppt_w</p:attrName>
                                        </p:attrNameLst>
                                      </p:cBhvr>
                                      <p:tavLst>
                                        <p:tav tm="0">
                                          <p:val>
                                            <p:fltVal val="0"/>
                                          </p:val>
                                        </p:tav>
                                        <p:tav tm="100000">
                                          <p:val>
                                            <p:strVal val="#ppt_w"/>
                                          </p:val>
                                        </p:tav>
                                      </p:tavLst>
                                    </p:anim>
                                    <p:anim calcmode="lin" valueType="num">
                                      <p:cBhvr>
                                        <p:cTn id="67" dur="500" fill="hold"/>
                                        <p:tgtEl>
                                          <p:spTgt spid="39"/>
                                        </p:tgtEl>
                                        <p:attrNameLst>
                                          <p:attrName>ppt_h</p:attrName>
                                        </p:attrNameLst>
                                      </p:cBhvr>
                                      <p:tavLst>
                                        <p:tav tm="0">
                                          <p:val>
                                            <p:fltVal val="0"/>
                                          </p:val>
                                        </p:tav>
                                        <p:tav tm="100000">
                                          <p:val>
                                            <p:strVal val="#ppt_h"/>
                                          </p:val>
                                        </p:tav>
                                      </p:tavLst>
                                    </p:anim>
                                    <p:animEffect transition="in" filter="fade">
                                      <p:cBhvr>
                                        <p:cTn id="68" dur="500"/>
                                        <p:tgtEl>
                                          <p:spTgt spid="39"/>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p:bldP spid="31" grpId="0"/>
      <p:bldP spid="32" grpId="0"/>
      <p:bldP spid="33" grpId="0"/>
      <p:bldP spid="34" grpId="0"/>
      <p:bldP spid="40" grpId="0"/>
      <p:bldP spid="41" grpId="0"/>
      <p:bldP spid="42" grpId="0"/>
      <p:bldP spid="44" grpId="0" animBg="1"/>
      <p:bldP spid="45" grpId="0" animBg="1"/>
      <p:bldP spid="3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 y="0"/>
            <a:ext cx="9324975" cy="5715000"/>
          </a:xfrm>
        </p:spPr>
      </p:pic>
      <p:sp>
        <p:nvSpPr>
          <p:cNvPr id="57347" name="TextBox 5"/>
          <p:cNvSpPr txBox="1">
            <a:spLocks noChangeArrowheads="1"/>
          </p:cNvSpPr>
          <p:nvPr/>
        </p:nvSpPr>
        <p:spPr bwMode="auto">
          <a:xfrm rot="20938453">
            <a:off x="1605304" y="1124668"/>
            <a:ext cx="295465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600" dirty="0" smtClean="0">
                <a:solidFill>
                  <a:schemeClr val="bg1"/>
                </a:solidFill>
                <a:latin typeface="Adobe Fan Heiti Std B" pitchFamily="34" charset="-128"/>
                <a:ea typeface="Adobe Fan Heiti Std B" pitchFamily="34" charset="-128"/>
              </a:rPr>
              <a:t>Aptitudes para el </a:t>
            </a:r>
            <a:r>
              <a:rPr lang="en-US" altLang="en-US" sz="1600" dirty="0" err="1" smtClean="0">
                <a:solidFill>
                  <a:schemeClr val="bg1"/>
                </a:solidFill>
                <a:latin typeface="Adobe Fan Heiti Std B" pitchFamily="34" charset="-128"/>
                <a:ea typeface="Adobe Fan Heiti Std B" pitchFamily="34" charset="-128"/>
              </a:rPr>
              <a:t>estudio</a:t>
            </a:r>
            <a:r>
              <a:rPr lang="en-US" altLang="en-US" sz="1600" dirty="0" smtClean="0">
                <a:solidFill>
                  <a:schemeClr val="bg1"/>
                </a:solidFill>
                <a:latin typeface="Adobe Fan Heiti Std B" pitchFamily="34" charset="-128"/>
                <a:ea typeface="Adobe Fan Heiti Std B" pitchFamily="34" charset="-128"/>
              </a:rPr>
              <a:t> </a:t>
            </a:r>
            <a:r>
              <a:rPr lang="en-US" altLang="en-US" sz="1600" dirty="0" err="1" smtClean="0">
                <a:solidFill>
                  <a:schemeClr val="bg1"/>
                </a:solidFill>
                <a:latin typeface="Adobe Fan Heiti Std B" pitchFamily="34" charset="-128"/>
                <a:ea typeface="Adobe Fan Heiti Std B" pitchFamily="34" charset="-128"/>
              </a:rPr>
              <a:t>bíblico</a:t>
            </a:r>
            <a:endParaRPr lang="en-US" altLang="en-US" sz="1600" dirty="0">
              <a:solidFill>
                <a:schemeClr val="bg1"/>
              </a:solidFill>
              <a:latin typeface="Adobe Fan Heiti Std B" pitchFamily="34" charset="-128"/>
              <a:ea typeface="Adobe Fan Heiti Std B" pitchFamily="34" charset="-128"/>
            </a:endParaRPr>
          </a:p>
        </p:txBody>
      </p:sp>
      <p:pic>
        <p:nvPicPr>
          <p:cNvPr id="573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5112877" y="1943100"/>
            <a:ext cx="3977467" cy="2789370"/>
          </a:xfrm>
          <a:prstGeom prst="rect">
            <a:avLst/>
          </a:prstGeom>
          <a:solidFill>
            <a:srgbClr val="006600">
              <a:alpha val="82744"/>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p:nvSpPr>
        <p:spPr bwMode="auto">
          <a:xfrm rot="710684">
            <a:off x="5131076" y="1120127"/>
            <a:ext cx="240322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defRPr sz="2300">
                <a:solidFill>
                  <a:schemeClr val="bg1"/>
                </a:solidFill>
                <a:latin typeface="Adobe Fan Heiti Std B" pitchFamily="34" charset="-128"/>
                <a:ea typeface="Adobe Fan Heiti Std B" pitchFamily="34" charset="-128"/>
              </a:defRPr>
            </a:lvl1pPr>
            <a:lvl2pPr marL="742950" indent="-285750" eaLnBrk="0" hangingPunct="0">
              <a:defRPr sz="2400">
                <a:latin typeface="Times New Roman" pitchFamily="18" charset="0"/>
              </a:defRPr>
            </a:lvl2pPr>
            <a:lvl3pPr marL="1143000" indent="-228600" eaLnBrk="0" hangingPunct="0">
              <a:defRPr sz="2400">
                <a:latin typeface="Times New Roman" pitchFamily="18" charset="0"/>
              </a:defRPr>
            </a:lvl3pPr>
            <a:lvl4pPr marL="1600200" indent="-228600" eaLnBrk="0" hangingPunct="0">
              <a:defRPr sz="2400">
                <a:latin typeface="Times New Roman" pitchFamily="18" charset="0"/>
              </a:defRPr>
            </a:lvl4pPr>
            <a:lvl5pPr marL="2057400" indent="-228600" eaLnBrk="0" hangingPunct="0">
              <a:defRPr sz="2400">
                <a:latin typeface="Times New Roman" pitchFamily="18" charset="0"/>
              </a:defRPr>
            </a:lvl5pPr>
            <a:lvl6pPr marL="2514600" indent="-228600" algn="ctr" eaLnBrk="0" fontAlgn="base" hangingPunct="0">
              <a:spcBef>
                <a:spcPct val="0"/>
              </a:spcBef>
              <a:spcAft>
                <a:spcPct val="0"/>
              </a:spcAft>
              <a:defRPr sz="2400">
                <a:latin typeface="Times New Roman" pitchFamily="18" charset="0"/>
              </a:defRPr>
            </a:lvl6pPr>
            <a:lvl7pPr marL="2971800" indent="-228600" algn="ctr" eaLnBrk="0" fontAlgn="base" hangingPunct="0">
              <a:spcBef>
                <a:spcPct val="0"/>
              </a:spcBef>
              <a:spcAft>
                <a:spcPct val="0"/>
              </a:spcAft>
              <a:defRPr sz="2400">
                <a:latin typeface="Times New Roman" pitchFamily="18" charset="0"/>
              </a:defRPr>
            </a:lvl7pPr>
            <a:lvl8pPr marL="3429000" indent="-228600" algn="ctr" eaLnBrk="0" fontAlgn="base" hangingPunct="0">
              <a:spcBef>
                <a:spcPct val="0"/>
              </a:spcBef>
              <a:spcAft>
                <a:spcPct val="0"/>
              </a:spcAft>
              <a:defRPr sz="2400">
                <a:latin typeface="Times New Roman" pitchFamily="18" charset="0"/>
              </a:defRPr>
            </a:lvl8pPr>
            <a:lvl9pPr marL="3886200" indent="-228600" algn="ctr" eaLnBrk="0" fontAlgn="base" hangingPunct="0">
              <a:spcBef>
                <a:spcPct val="0"/>
              </a:spcBef>
              <a:spcAft>
                <a:spcPct val="0"/>
              </a:spcAft>
              <a:defRPr sz="2400">
                <a:latin typeface="Times New Roman" pitchFamily="18" charset="0"/>
              </a:defRPr>
            </a:lvl9pPr>
          </a:lstStyle>
          <a:p>
            <a:r>
              <a:rPr lang="en-US" altLang="en-US" sz="2000" dirty="0" smtClean="0"/>
              <a:t>para </a:t>
            </a:r>
            <a:r>
              <a:rPr lang="en-US" altLang="en-US" sz="2000" dirty="0" err="1" smtClean="0"/>
              <a:t>entender</a:t>
            </a:r>
            <a:r>
              <a:rPr lang="en-US" altLang="en-US" sz="2000" dirty="0" smtClean="0"/>
              <a:t> Daniel</a:t>
            </a:r>
            <a:endParaRPr lang="en-US" altLang="en-US" sz="2000" dirty="0"/>
          </a:p>
        </p:txBody>
      </p:sp>
      <p:sp>
        <p:nvSpPr>
          <p:cNvPr id="2" name="TextBox 1"/>
          <p:cNvSpPr txBox="1"/>
          <p:nvPr/>
        </p:nvSpPr>
        <p:spPr>
          <a:xfrm>
            <a:off x="5123763" y="1998957"/>
            <a:ext cx="4001960" cy="2677656"/>
          </a:xfrm>
          <a:prstGeom prst="rect">
            <a:avLst/>
          </a:prstGeom>
          <a:solidFill>
            <a:srgbClr val="00B050"/>
          </a:solidFill>
        </p:spPr>
        <p:txBody>
          <a:bodyPr wrap="square" rtlCol="0">
            <a:spAutoFit/>
          </a:bodyPr>
          <a:lstStyle/>
          <a:p>
            <a:pPr marL="285750" indent="-285750">
              <a:buFont typeface="Arial" panose="020B0604020202020204" pitchFamily="34" charset="0"/>
              <a:buChar char="•"/>
            </a:pPr>
            <a:r>
              <a:rPr lang="es-ES" sz="2400" dirty="0" smtClean="0">
                <a:solidFill>
                  <a:schemeClr val="bg1"/>
                </a:solidFill>
                <a:latin typeface="Times New Roman" panose="02020603050405020304" pitchFamily="18" charset="0"/>
                <a:cs typeface="Times New Roman" panose="02020603050405020304" pitchFamily="18" charset="0"/>
              </a:rPr>
              <a:t>Lea el libro 2 o 3 veces</a:t>
            </a:r>
          </a:p>
          <a:p>
            <a:pPr marL="285750" indent="-285750">
              <a:buFont typeface="Arial" panose="020B0604020202020204" pitchFamily="34" charset="0"/>
              <a:buChar char="•"/>
            </a:pPr>
            <a:r>
              <a:rPr lang="es-ES" sz="2400" dirty="0" smtClean="0">
                <a:solidFill>
                  <a:schemeClr val="bg1"/>
                </a:solidFill>
                <a:latin typeface="Times New Roman" panose="02020603050405020304" pitchFamily="18" charset="0"/>
                <a:cs typeface="Times New Roman" panose="02020603050405020304" pitchFamily="18" charset="0"/>
              </a:rPr>
              <a:t>Busque estas cosas –</a:t>
            </a:r>
          </a:p>
          <a:p>
            <a:pPr marL="742950" lvl="1" indent="-285750">
              <a:buFont typeface="Arial" panose="020B0604020202020204" pitchFamily="34" charset="0"/>
              <a:buChar char="•"/>
            </a:pPr>
            <a:r>
              <a:rPr lang="es-ES" sz="2000" dirty="0" smtClean="0">
                <a:solidFill>
                  <a:schemeClr val="bg1"/>
                </a:solidFill>
                <a:latin typeface="Times New Roman" panose="02020603050405020304" pitchFamily="18" charset="0"/>
                <a:cs typeface="Times New Roman" panose="02020603050405020304" pitchFamily="18" charset="0"/>
              </a:rPr>
              <a:t>Palabras y frases repetidas</a:t>
            </a:r>
          </a:p>
          <a:p>
            <a:pPr marL="742950" lvl="1" indent="-285750">
              <a:buFont typeface="Arial" panose="020B0604020202020204" pitchFamily="34" charset="0"/>
              <a:buChar char="•"/>
            </a:pPr>
            <a:r>
              <a:rPr lang="es-ES" sz="2000" dirty="0" smtClean="0">
                <a:solidFill>
                  <a:schemeClr val="bg1"/>
                </a:solidFill>
                <a:latin typeface="Times New Roman" panose="02020603050405020304" pitchFamily="18" charset="0"/>
                <a:cs typeface="Times New Roman" panose="02020603050405020304" pitchFamily="18" charset="0"/>
              </a:rPr>
              <a:t>Palabras y frases peculiares</a:t>
            </a:r>
          </a:p>
          <a:p>
            <a:pPr marL="742950" lvl="1" indent="-285750">
              <a:buFont typeface="Arial" panose="020B0604020202020204" pitchFamily="34" charset="0"/>
              <a:buChar char="•"/>
            </a:pPr>
            <a:r>
              <a:rPr lang="es-ES" sz="2000" dirty="0" smtClean="0">
                <a:solidFill>
                  <a:schemeClr val="bg1"/>
                </a:solidFill>
                <a:latin typeface="Times New Roman" panose="02020603050405020304" pitchFamily="18" charset="0"/>
                <a:cs typeface="Times New Roman" panose="02020603050405020304" pitchFamily="18" charset="0"/>
              </a:rPr>
              <a:t>Comparaciones y contrastes</a:t>
            </a:r>
          </a:p>
          <a:p>
            <a:pPr marL="742950" lvl="1" indent="-285750">
              <a:buFont typeface="Arial" panose="020B0604020202020204" pitchFamily="34" charset="0"/>
              <a:buChar char="•"/>
            </a:pPr>
            <a:r>
              <a:rPr lang="es-ES" sz="2000" dirty="0" smtClean="0">
                <a:solidFill>
                  <a:schemeClr val="bg1"/>
                </a:solidFill>
                <a:latin typeface="Times New Roman" panose="02020603050405020304" pitchFamily="18" charset="0"/>
                <a:cs typeface="Times New Roman" panose="02020603050405020304" pitchFamily="18" charset="0"/>
              </a:rPr>
              <a:t>Expresiones figuradas</a:t>
            </a:r>
          </a:p>
          <a:p>
            <a:pPr marL="742950" lvl="1" indent="-285750">
              <a:buFont typeface="Arial" panose="020B0604020202020204" pitchFamily="34" charset="0"/>
              <a:buChar char="•"/>
            </a:pPr>
            <a:r>
              <a:rPr lang="es-ES" sz="2000" dirty="0" smtClean="0">
                <a:solidFill>
                  <a:schemeClr val="bg1"/>
                </a:solidFill>
                <a:latin typeface="Times New Roman" panose="02020603050405020304" pitchFamily="18" charset="0"/>
                <a:cs typeface="Times New Roman" panose="02020603050405020304" pitchFamily="18" charset="0"/>
              </a:rPr>
              <a:t>Cualquier cosa extraña</a:t>
            </a:r>
          </a:p>
          <a:p>
            <a:pPr marL="742950" lvl="1" indent="-285750">
              <a:buFont typeface="Arial" panose="020B0604020202020204" pitchFamily="34" charset="0"/>
              <a:buChar char="•"/>
            </a:pPr>
            <a:r>
              <a:rPr lang="es-ES" sz="2000" dirty="0">
                <a:solidFill>
                  <a:schemeClr val="bg1"/>
                </a:solidFill>
                <a:latin typeface="Times New Roman" panose="02020603050405020304" pitchFamily="18" charset="0"/>
                <a:cs typeface="Times New Roman" panose="02020603050405020304" pitchFamily="18" charset="0"/>
              </a:rPr>
              <a:t>D</a:t>
            </a:r>
            <a:r>
              <a:rPr lang="es-ES" sz="2000" dirty="0" smtClean="0">
                <a:solidFill>
                  <a:schemeClr val="bg1"/>
                </a:solidFill>
                <a:latin typeface="Times New Roman" panose="02020603050405020304" pitchFamily="18" charset="0"/>
                <a:cs typeface="Times New Roman" panose="02020603050405020304" pitchFamily="18" charset="0"/>
              </a:rPr>
              <a:t>eclaraciones proféticas </a:t>
            </a:r>
            <a:endParaRPr lang="en-US" sz="2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76314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descr="Babyloni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914" y="74835"/>
            <a:ext cx="9024938" cy="5591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AutoShape 3"/>
          <p:cNvSpPr>
            <a:spLocks noChangeArrowheads="1"/>
          </p:cNvSpPr>
          <p:nvPr/>
        </p:nvSpPr>
        <p:spPr bwMode="auto">
          <a:xfrm>
            <a:off x="3927019" y="2770928"/>
            <a:ext cx="117475" cy="84667"/>
          </a:xfrm>
          <a:prstGeom prst="star5">
            <a:avLst/>
          </a:prstGeom>
          <a:solidFill>
            <a:srgbClr val="FFFF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2400">
              <a:solidFill>
                <a:srgbClr val="000000"/>
              </a:solidFill>
            </a:endParaRPr>
          </a:p>
        </p:txBody>
      </p:sp>
      <p:sp>
        <p:nvSpPr>
          <p:cNvPr id="44036" name="AutoShape 4"/>
          <p:cNvSpPr>
            <a:spLocks noChangeArrowheads="1"/>
          </p:cNvSpPr>
          <p:nvPr/>
        </p:nvSpPr>
        <p:spPr bwMode="auto">
          <a:xfrm>
            <a:off x="6413058" y="2508989"/>
            <a:ext cx="111125" cy="95250"/>
          </a:xfrm>
          <a:prstGeom prst="star5">
            <a:avLst/>
          </a:prstGeom>
          <a:solidFill>
            <a:srgbClr val="FFFF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2400">
              <a:solidFill>
                <a:srgbClr val="000000"/>
              </a:solidFill>
            </a:endParaRPr>
          </a:p>
        </p:txBody>
      </p:sp>
      <p:sp>
        <p:nvSpPr>
          <p:cNvPr id="44037" name="AutoShape 5"/>
          <p:cNvSpPr>
            <a:spLocks noChangeArrowheads="1"/>
          </p:cNvSpPr>
          <p:nvPr/>
        </p:nvSpPr>
        <p:spPr bwMode="auto">
          <a:xfrm>
            <a:off x="2787177" y="3272312"/>
            <a:ext cx="131762" cy="95250"/>
          </a:xfrm>
          <a:prstGeom prst="star5">
            <a:avLst/>
          </a:prstGeom>
          <a:solidFill>
            <a:srgbClr val="FFFF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2400">
              <a:solidFill>
                <a:srgbClr val="000000"/>
              </a:solidFill>
            </a:endParaRPr>
          </a:p>
        </p:txBody>
      </p:sp>
      <p:sp>
        <p:nvSpPr>
          <p:cNvPr id="44038" name="AutoShape 6"/>
          <p:cNvSpPr>
            <a:spLocks noChangeArrowheads="1"/>
          </p:cNvSpPr>
          <p:nvPr/>
        </p:nvSpPr>
        <p:spPr bwMode="auto">
          <a:xfrm>
            <a:off x="4723970" y="1340854"/>
            <a:ext cx="111125" cy="79375"/>
          </a:xfrm>
          <a:prstGeom prst="star5">
            <a:avLst/>
          </a:prstGeom>
          <a:solidFill>
            <a:srgbClr val="FFFF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2400">
              <a:solidFill>
                <a:srgbClr val="000000"/>
              </a:solidFill>
            </a:endParaRPr>
          </a:p>
        </p:txBody>
      </p:sp>
      <p:sp>
        <p:nvSpPr>
          <p:cNvPr id="198663" name="Text Box 7"/>
          <p:cNvSpPr txBox="1">
            <a:spLocks noChangeArrowheads="1"/>
          </p:cNvSpPr>
          <p:nvPr/>
        </p:nvSpPr>
        <p:spPr bwMode="auto">
          <a:xfrm>
            <a:off x="3956376" y="2902352"/>
            <a:ext cx="1029449" cy="3385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1600" dirty="0" err="1" smtClean="0">
                <a:solidFill>
                  <a:srgbClr val="000000"/>
                </a:solidFill>
                <a:latin typeface="Zurich BlkEx BT"/>
                <a:cs typeface="Times New Roman" pitchFamily="18" charset="0"/>
              </a:rPr>
              <a:t>Jeremías</a:t>
            </a:r>
            <a:endParaRPr lang="en-US" altLang="en-US" sz="1600" dirty="0">
              <a:solidFill>
                <a:srgbClr val="000000"/>
              </a:solidFill>
              <a:latin typeface="Zurich BlkEx BT"/>
              <a:cs typeface="Times New Roman" pitchFamily="18" charset="0"/>
            </a:endParaRPr>
          </a:p>
        </p:txBody>
      </p:sp>
      <p:sp>
        <p:nvSpPr>
          <p:cNvPr id="198665" name="Text Box 9"/>
          <p:cNvSpPr txBox="1">
            <a:spLocks noChangeArrowheads="1"/>
          </p:cNvSpPr>
          <p:nvPr/>
        </p:nvSpPr>
        <p:spPr bwMode="auto">
          <a:xfrm>
            <a:off x="5719635" y="3876091"/>
            <a:ext cx="1130438" cy="3385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1600" dirty="0" smtClean="0">
                <a:solidFill>
                  <a:srgbClr val="000000"/>
                </a:solidFill>
                <a:latin typeface="Zurich BlkEx BT"/>
                <a:cs typeface="Times New Roman" pitchFamily="18" charset="0"/>
              </a:rPr>
              <a:t>Ezequiel</a:t>
            </a:r>
            <a:endParaRPr lang="en-US" altLang="en-US" sz="1600" dirty="0">
              <a:solidFill>
                <a:srgbClr val="000000"/>
              </a:solidFill>
              <a:latin typeface="Zurich BlkEx BT"/>
              <a:cs typeface="Times New Roman" pitchFamily="18" charset="0"/>
            </a:endParaRPr>
          </a:p>
        </p:txBody>
      </p:sp>
      <p:sp>
        <p:nvSpPr>
          <p:cNvPr id="198666" name="Text Box 10"/>
          <p:cNvSpPr txBox="1">
            <a:spLocks noChangeArrowheads="1"/>
          </p:cNvSpPr>
          <p:nvPr/>
        </p:nvSpPr>
        <p:spPr bwMode="auto">
          <a:xfrm>
            <a:off x="6827496" y="2280125"/>
            <a:ext cx="776175" cy="3385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1600" dirty="0">
                <a:solidFill>
                  <a:srgbClr val="000000"/>
                </a:solidFill>
                <a:latin typeface="Zurich BlkEx BT"/>
                <a:cs typeface="Times New Roman" pitchFamily="18" charset="0"/>
              </a:rPr>
              <a:t>Daniel</a:t>
            </a:r>
          </a:p>
        </p:txBody>
      </p:sp>
      <p:sp>
        <p:nvSpPr>
          <p:cNvPr id="198667" name="Rectangle 11"/>
          <p:cNvSpPr>
            <a:spLocks noChangeArrowheads="1"/>
          </p:cNvSpPr>
          <p:nvPr/>
        </p:nvSpPr>
        <p:spPr bwMode="auto">
          <a:xfrm>
            <a:off x="4331814" y="1930874"/>
            <a:ext cx="101600" cy="95250"/>
          </a:xfrm>
          <a:prstGeom prst="rect">
            <a:avLst/>
          </a:prstGeom>
          <a:solidFill>
            <a:srgbClr val="00FF00"/>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sz="2400">
              <a:solidFill>
                <a:srgbClr val="000000"/>
              </a:solidFill>
              <a:latin typeface="Times New Roman" pitchFamily="18" charset="0"/>
              <a:cs typeface="Times New Roman"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4856" y="1200775"/>
            <a:ext cx="1469899" cy="114143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6720" y="2964492"/>
            <a:ext cx="1408179" cy="944882"/>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4197" y="1795697"/>
            <a:ext cx="1186426" cy="1121317"/>
          </a:xfrm>
          <a:prstGeom prst="rect">
            <a:avLst/>
          </a:prstGeom>
        </p:spPr>
      </p:pic>
      <p:pic>
        <p:nvPicPr>
          <p:cNvPr id="1026" name="Picture 2" descr="O:\OT Lessons-Danny\Daniel\Images\Goodsalt Downloads\Dan2 Satut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26026" y="1039924"/>
            <a:ext cx="631688" cy="20317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56914" y="2508992"/>
            <a:ext cx="2227566" cy="1306437"/>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71973" y="3721209"/>
            <a:ext cx="1047691" cy="831990"/>
          </a:xfrm>
          <a:prstGeom prst="rect">
            <a:avLst/>
          </a:prstGeom>
        </p:spPr>
      </p:pic>
      <p:sp>
        <p:nvSpPr>
          <p:cNvPr id="18" name="Text Box 7"/>
          <p:cNvSpPr txBox="1">
            <a:spLocks noChangeArrowheads="1"/>
          </p:cNvSpPr>
          <p:nvPr/>
        </p:nvSpPr>
        <p:spPr bwMode="auto">
          <a:xfrm>
            <a:off x="3820789" y="3228040"/>
            <a:ext cx="1300622" cy="3385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1600" dirty="0" err="1" smtClean="0">
                <a:solidFill>
                  <a:srgbClr val="000000"/>
                </a:solidFill>
                <a:latin typeface="Zurich BlkEx BT"/>
                <a:cs typeface="Times New Roman" pitchFamily="18" charset="0"/>
              </a:rPr>
              <a:t>Malos</a:t>
            </a:r>
            <a:r>
              <a:rPr lang="en-US" altLang="en-US" sz="1600" dirty="0" smtClean="0">
                <a:solidFill>
                  <a:srgbClr val="000000"/>
                </a:solidFill>
                <a:latin typeface="Zurich BlkEx BT"/>
                <a:cs typeface="Times New Roman" pitchFamily="18" charset="0"/>
              </a:rPr>
              <a:t> </a:t>
            </a:r>
            <a:r>
              <a:rPr lang="en-US" altLang="en-US" sz="1600" dirty="0" err="1" smtClean="0">
                <a:solidFill>
                  <a:srgbClr val="000000"/>
                </a:solidFill>
                <a:latin typeface="Zurich BlkEx BT"/>
                <a:cs typeface="Times New Roman" pitchFamily="18" charset="0"/>
              </a:rPr>
              <a:t>higos</a:t>
            </a:r>
            <a:endParaRPr lang="en-US" altLang="en-US" sz="1600" dirty="0">
              <a:solidFill>
                <a:srgbClr val="000000"/>
              </a:solidFill>
              <a:latin typeface="Zurich BlkEx BT"/>
              <a:cs typeface="Times New Roman" pitchFamily="18" charset="0"/>
            </a:endParaRPr>
          </a:p>
        </p:txBody>
      </p:sp>
      <p:sp>
        <p:nvSpPr>
          <p:cNvPr id="19" name="Text Box 7"/>
          <p:cNvSpPr txBox="1">
            <a:spLocks noChangeArrowheads="1"/>
          </p:cNvSpPr>
          <p:nvPr/>
        </p:nvSpPr>
        <p:spPr bwMode="auto">
          <a:xfrm>
            <a:off x="5572159" y="4200250"/>
            <a:ext cx="1425390" cy="3385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1600" dirty="0" smtClean="0">
                <a:solidFill>
                  <a:srgbClr val="000000"/>
                </a:solidFill>
                <a:latin typeface="Zurich BlkEx BT"/>
                <a:cs typeface="Times New Roman" pitchFamily="18" charset="0"/>
              </a:rPr>
              <a:t>Buenos </a:t>
            </a:r>
            <a:r>
              <a:rPr lang="en-US" altLang="en-US" sz="1600" dirty="0" err="1" smtClean="0">
                <a:solidFill>
                  <a:srgbClr val="000000"/>
                </a:solidFill>
                <a:latin typeface="Zurich BlkEx BT"/>
                <a:cs typeface="Times New Roman" pitchFamily="18" charset="0"/>
              </a:rPr>
              <a:t>higos</a:t>
            </a:r>
            <a:endParaRPr lang="en-US" altLang="en-US" sz="1600" dirty="0">
              <a:solidFill>
                <a:srgbClr val="000000"/>
              </a:solidFill>
              <a:latin typeface="Zurich BlkEx BT"/>
              <a:cs typeface="Times New Roman" pitchFamily="18" charset="0"/>
            </a:endParaRPr>
          </a:p>
        </p:txBody>
      </p:sp>
      <p:sp>
        <p:nvSpPr>
          <p:cNvPr id="20" name="Text Box 7"/>
          <p:cNvSpPr txBox="1">
            <a:spLocks noChangeArrowheads="1"/>
          </p:cNvSpPr>
          <p:nvPr/>
        </p:nvSpPr>
        <p:spPr bwMode="auto">
          <a:xfrm>
            <a:off x="6530142" y="2602146"/>
            <a:ext cx="1370888" cy="3385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1600" dirty="0" err="1" smtClean="0">
                <a:solidFill>
                  <a:srgbClr val="000000"/>
                </a:solidFill>
                <a:latin typeface="Zurich BlkEx BT"/>
                <a:cs typeface="Times New Roman" pitchFamily="18" charset="0"/>
              </a:rPr>
              <a:t>Gobernantes</a:t>
            </a:r>
            <a:endParaRPr lang="en-US" altLang="en-US" sz="1600" dirty="0">
              <a:solidFill>
                <a:srgbClr val="000000"/>
              </a:solidFill>
              <a:latin typeface="Zurich BlkEx BT"/>
              <a:cs typeface="Times New Roman" pitchFamily="18" charset="0"/>
            </a:endParaRPr>
          </a:p>
        </p:txBody>
      </p:sp>
      <p:pic>
        <p:nvPicPr>
          <p:cNvPr id="21" name="Picture 2" descr="O:\Images\OT-Major Prophets-Ezekiel\Babylonian-Captivity.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46642" y="4553199"/>
            <a:ext cx="1080854"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51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8663"/>
                                        </p:tgtEl>
                                        <p:attrNameLst>
                                          <p:attrName>style.visibility</p:attrName>
                                        </p:attrNameLst>
                                      </p:cBhvr>
                                      <p:to>
                                        <p:strVal val="visible"/>
                                      </p:to>
                                    </p:set>
                                    <p:animEffect transition="in" filter="barn(inVertical)">
                                      <p:cBhvr>
                                        <p:cTn id="10" dur="500"/>
                                        <p:tgtEl>
                                          <p:spTgt spid="19866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98665"/>
                                        </p:tgtEl>
                                        <p:attrNameLst>
                                          <p:attrName>style.visibility</p:attrName>
                                        </p:attrNameLst>
                                      </p:cBhvr>
                                      <p:to>
                                        <p:strVal val="visible"/>
                                      </p:to>
                                    </p:set>
                                    <p:animEffect transition="in" filter="wipe(down)">
                                      <p:cBhvr>
                                        <p:cTn id="18" dur="500"/>
                                        <p:tgtEl>
                                          <p:spTgt spid="19866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8666"/>
                                        </p:tgtEl>
                                        <p:attrNameLst>
                                          <p:attrName>style.visibility</p:attrName>
                                        </p:attrNameLst>
                                      </p:cBhvr>
                                      <p:to>
                                        <p:strVal val="visible"/>
                                      </p:to>
                                    </p:set>
                                    <p:animEffect transition="in" filter="fade">
                                      <p:cBhvr>
                                        <p:cTn id="26" dur="500"/>
                                        <p:tgtEl>
                                          <p:spTgt spid="19866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par>
                                <p:cTn id="40" presetID="22" presetClass="entr" presetSubtype="4"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10" presetClass="entr" presetSubtype="0" fill="hold" nodeType="withEffect">
                                  <p:stCondLst>
                                    <p:cond delay="0"/>
                                  </p:stCondLst>
                                  <p:childTnLst>
                                    <p:set>
                                      <p:cBhvr>
                                        <p:cTn id="49" dur="1" fill="hold">
                                          <p:stCondLst>
                                            <p:cond delay="0"/>
                                          </p:stCondLst>
                                        </p:cTn>
                                        <p:tgtEl>
                                          <p:spTgt spid="1026"/>
                                        </p:tgtEl>
                                        <p:attrNameLst>
                                          <p:attrName>style.visibility</p:attrName>
                                        </p:attrNameLst>
                                      </p:cBhvr>
                                      <p:to>
                                        <p:strVal val="visible"/>
                                      </p:to>
                                    </p:set>
                                    <p:animEffect transition="in" filter="fade">
                                      <p:cBhvr>
                                        <p:cTn id="5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3" grpId="0" animBg="1"/>
      <p:bldP spid="198665" grpId="0" animBg="1"/>
      <p:bldP spid="198666" grpId="0" animBg="1"/>
      <p:bldP spid="18" grpId="0" animBg="1"/>
      <p:bldP spid="19" grpId="0" animBg="1"/>
      <p:bldP spid="2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373"/>
            <a:ext cx="9144000"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465"/>
            <a:ext cx="4820476" cy="5682279"/>
          </a:xfrm>
          <a:prstGeom prst="rect">
            <a:avLst/>
          </a:prstGeom>
        </p:spPr>
      </p:pic>
      <p:sp>
        <p:nvSpPr>
          <p:cNvPr id="4" name="TextBox 3"/>
          <p:cNvSpPr txBox="1"/>
          <p:nvPr/>
        </p:nvSpPr>
        <p:spPr>
          <a:xfrm>
            <a:off x="4825615" y="70399"/>
            <a:ext cx="386255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PUEBLO</a:t>
            </a:r>
            <a:endParaRPr kumimoji="0" lang="en-US" sz="36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1257549" y="39621"/>
            <a:ext cx="3530134" cy="70788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RETORNO DEL</a:t>
            </a:r>
            <a:endParaRPr kumimoji="0" lang="en-US" sz="40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4825614" y="1187404"/>
            <a:ext cx="4318385"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ALTAR DEL TEMPLO</a:t>
            </a:r>
            <a:endParaRPr kumimoji="0" lang="en-US" sz="36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4824197" y="2221038"/>
            <a:ext cx="386255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TEMPLO</a:t>
            </a:r>
            <a:endParaRPr kumimoji="0" lang="en-US" sz="36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4829219" y="3258227"/>
            <a:ext cx="386255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LEY</a:t>
            </a:r>
            <a:endParaRPr kumimoji="0" lang="en-US" sz="36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4842867" y="4030006"/>
            <a:ext cx="386255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MUROS</a:t>
            </a:r>
            <a:endParaRPr kumimoji="0" lang="en-US" sz="36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4814897" y="4757688"/>
            <a:ext cx="386255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REY</a:t>
            </a:r>
            <a:endParaRPr kumimoji="0" lang="en-US" sz="360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5470008" y="565389"/>
            <a:ext cx="3480440" cy="70788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Proclamación</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de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Ciro</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Esd</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Regreso</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 la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tierra</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Esd</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2:1</a:t>
            </a:r>
          </a:p>
        </p:txBody>
      </p:sp>
      <p:sp>
        <p:nvSpPr>
          <p:cNvPr id="12" name="TextBox 11"/>
          <p:cNvSpPr txBox="1"/>
          <p:nvPr/>
        </p:nvSpPr>
        <p:spPr>
          <a:xfrm>
            <a:off x="5470022" y="1646366"/>
            <a:ext cx="3397767" cy="707886"/>
          </a:xfrm>
          <a:prstGeom prst="rect">
            <a:avLst/>
          </a:prstGeom>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Jes</a:t>
            </a:r>
            <a:r>
              <a:rPr lang="es-ES" kern="0" dirty="0" err="1" smtClean="0"/>
              <a:t>úa</a:t>
            </a:r>
            <a:r>
              <a:rPr lang="es-ES" kern="0" dirty="0" smtClean="0"/>
              <a:t> el sacerdote y </a:t>
            </a:r>
            <a:r>
              <a:rPr lang="es-ES" kern="0" dirty="0" err="1" smtClean="0"/>
              <a:t>Zorobabel</a:t>
            </a:r>
            <a:r>
              <a:rPr lang="es-ES" kern="0" dirty="0" smtClean="0"/>
              <a:t> </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Esdras 3:2</a:t>
            </a:r>
            <a:endParaRPr kumimoji="0" lang="en-US" sz="2000" b="0" i="0" u="none" strike="noStrike" kern="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a:off x="5470022" y="3750795"/>
            <a:ext cx="3397767" cy="400110"/>
          </a:xfrm>
          <a:prstGeom prst="rect">
            <a:avLst/>
          </a:prstGeom>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Esdras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enviado</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Esd</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7</a:t>
            </a:r>
            <a:endParaRPr kumimoji="0" lang="en-US" sz="2000" b="0" i="0" u="none" strike="noStrike" kern="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5364513" y="2687114"/>
            <a:ext cx="3670327" cy="707886"/>
          </a:xfrm>
          <a:prstGeom prst="rect">
            <a:avLst/>
          </a:prstGeom>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Hageo</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Zacarías</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000" b="0" i="0" u="none" strike="noStrike" kern="0" cap="none" spc="0" normalizeH="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Zorobabel</a:t>
            </a:r>
            <a:r>
              <a:rPr kumimoji="0" lang="en-US" sz="2000" b="0" i="0" u="none" strike="noStrike" kern="0" cap="none" spc="0" normalizeH="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y </a:t>
            </a:r>
            <a:r>
              <a:rPr kumimoji="0" lang="en-US" sz="2000" b="0" i="0" u="none" strike="noStrike" kern="0" cap="none" spc="0" normalizeH="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Darío</a:t>
            </a:r>
            <a:r>
              <a:rPr kumimoji="0" lang="en-US" sz="2000" b="0" i="0" u="none" strike="noStrike" kern="0" cap="none" spc="0" normalizeH="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el </a:t>
            </a:r>
            <a:r>
              <a:rPr kumimoji="0" lang="en-US" sz="2000" b="0" i="0" u="none" strike="noStrike" kern="0" cap="none" spc="0" normalizeH="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persa</a:t>
            </a:r>
            <a:r>
              <a:rPr kumimoji="0" lang="en-US" sz="2000" b="0" i="0" u="none" strike="noStrike" kern="0" cap="none" spc="0" normalizeH="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Esd</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5-6</a:t>
            </a:r>
          </a:p>
        </p:txBody>
      </p:sp>
      <p:sp>
        <p:nvSpPr>
          <p:cNvPr id="15" name="TextBox 14"/>
          <p:cNvSpPr txBox="1"/>
          <p:nvPr/>
        </p:nvSpPr>
        <p:spPr>
          <a:xfrm>
            <a:off x="5470022" y="4501861"/>
            <a:ext cx="3673977" cy="400110"/>
          </a:xfrm>
          <a:prstGeom prst="rect">
            <a:avLst/>
          </a:prstGeom>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Nehemías</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enviado</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 </a:t>
            </a:r>
            <a:r>
              <a:rPr kumimoji="0" lang="en-US" sz="2000" b="0" i="0" u="none" strike="noStrike" kern="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Nehemías</a:t>
            </a:r>
            <a:r>
              <a:rPr kumimoji="0" lang="en-US" sz="2000" b="0" i="0" u="none" strike="noStrike" kern="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2000" b="0" i="0" u="none" strike="noStrike" kern="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5470008" y="5276257"/>
            <a:ext cx="2552328" cy="400110"/>
          </a:xfrm>
          <a:prstGeom prst="rect">
            <a:avLst/>
          </a:prstGeom>
          <a:ln>
            <a:solidFill>
              <a:srgbClr val="FFFF00"/>
            </a:solidFill>
          </a:ln>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Daniel 2, 7, 9-12</a:t>
            </a:r>
          </a:p>
        </p:txBody>
      </p:sp>
      <p:sp>
        <p:nvSpPr>
          <p:cNvPr id="17" name="TextBox 16"/>
          <p:cNvSpPr txBox="1"/>
          <p:nvPr/>
        </p:nvSpPr>
        <p:spPr>
          <a:xfrm>
            <a:off x="5957982" y="4885762"/>
            <a:ext cx="1047082" cy="369332"/>
          </a:xfrm>
          <a:prstGeom prst="rect">
            <a:avLst/>
          </a:prstGeom>
          <a:noFill/>
        </p:spPr>
        <p:txBody>
          <a:bodyPr wrap="none" rtlCol="0">
            <a:spAutoFit/>
          </a:bodyPr>
          <a:lstStyle/>
          <a:p>
            <a:r>
              <a:rPr lang="en-US" dirty="0" smtClean="0">
                <a:solidFill>
                  <a:srgbClr val="00FFFF"/>
                </a:solidFill>
              </a:rPr>
              <a:t>Salmo </a:t>
            </a:r>
            <a:r>
              <a:rPr lang="en-US" dirty="0">
                <a:solidFill>
                  <a:srgbClr val="00FFFF"/>
                </a:solidFill>
              </a:rPr>
              <a:t>89</a:t>
            </a:r>
          </a:p>
        </p:txBody>
      </p:sp>
    </p:spTree>
    <p:extLst>
      <p:ext uri="{BB962C8B-B14F-4D97-AF65-F5344CB8AC3E}">
        <p14:creationId xmlns:p14="http://schemas.microsoft.com/office/powerpoint/2010/main" val="35439449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185409"/>
            <a:ext cx="9144000" cy="4529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err="1" smtClean="0"/>
              <a:t>Entendiendo</a:t>
            </a:r>
            <a:r>
              <a:rPr lang="en-US" dirty="0" smtClean="0"/>
              <a:t> las </a:t>
            </a:r>
            <a:r>
              <a:rPr lang="en-US" dirty="0" err="1" smtClean="0"/>
              <a:t>fechas</a:t>
            </a:r>
            <a:endParaRPr lang="en-US" dirty="0"/>
          </a:p>
        </p:txBody>
      </p:sp>
      <p:sp>
        <p:nvSpPr>
          <p:cNvPr id="5" name="TextBox 4"/>
          <p:cNvSpPr txBox="1"/>
          <p:nvPr/>
        </p:nvSpPr>
        <p:spPr>
          <a:xfrm>
            <a:off x="226634" y="1268898"/>
            <a:ext cx="3394041" cy="830997"/>
          </a:xfrm>
          <a:prstGeom prst="rect">
            <a:avLst/>
          </a:prstGeom>
          <a:noFill/>
        </p:spPr>
        <p:txBody>
          <a:bodyPr wrap="square" rtlCol="0">
            <a:spAutoFit/>
          </a:bodyPr>
          <a:lstStyle/>
          <a:p>
            <a:r>
              <a:rPr lang="en-US" sz="1200" b="1" dirty="0"/>
              <a:t>Daniel </a:t>
            </a:r>
            <a:r>
              <a:rPr lang="en-US" sz="1200" b="1" dirty="0" smtClean="0"/>
              <a:t>1:1 (NBLA) </a:t>
            </a:r>
            <a:r>
              <a:rPr lang="en-US" sz="1200" dirty="0"/>
              <a:t/>
            </a:r>
            <a:br>
              <a:rPr lang="en-US" sz="1200" dirty="0"/>
            </a:br>
            <a:r>
              <a:rPr lang="en-US" sz="1200" baseline="30000" dirty="0" smtClean="0"/>
              <a:t>1</a:t>
            </a:r>
            <a:r>
              <a:rPr lang="en-US" sz="1200" dirty="0" smtClean="0"/>
              <a:t>In </a:t>
            </a:r>
            <a:r>
              <a:rPr lang="es-ES" sz="1200" dirty="0"/>
              <a:t>En </a:t>
            </a:r>
            <a:r>
              <a:rPr lang="es-ES" sz="1200" u="sng" dirty="0"/>
              <a:t>el tercer año del reinado de </a:t>
            </a:r>
            <a:r>
              <a:rPr lang="es-ES" sz="1200" u="sng" dirty="0" err="1"/>
              <a:t>Joacim</a:t>
            </a:r>
            <a:r>
              <a:rPr lang="es-ES" sz="1200" dirty="0"/>
              <a:t>, rey de Judá, vino Nabucodonosor, rey de Babilonia, a Jerusalén y la sitió. </a:t>
            </a:r>
            <a:endParaRPr lang="en-US" sz="1200" dirty="0"/>
          </a:p>
        </p:txBody>
      </p:sp>
      <p:sp>
        <p:nvSpPr>
          <p:cNvPr id="7" name="TextBox 6"/>
          <p:cNvSpPr txBox="1"/>
          <p:nvPr/>
        </p:nvSpPr>
        <p:spPr>
          <a:xfrm>
            <a:off x="236966" y="4378370"/>
            <a:ext cx="3299791" cy="830997"/>
          </a:xfrm>
          <a:prstGeom prst="rect">
            <a:avLst/>
          </a:prstGeom>
          <a:noFill/>
        </p:spPr>
        <p:txBody>
          <a:bodyPr wrap="square" rtlCol="0">
            <a:spAutoFit/>
          </a:bodyPr>
          <a:lstStyle/>
          <a:p>
            <a:r>
              <a:rPr lang="en-US" sz="1200" b="1" dirty="0"/>
              <a:t>Daniel </a:t>
            </a:r>
            <a:r>
              <a:rPr lang="en-US" sz="1200" b="1" dirty="0" smtClean="0"/>
              <a:t>2:1 (NBLA) </a:t>
            </a:r>
            <a:r>
              <a:rPr lang="en-US" sz="1200" dirty="0"/>
              <a:t/>
            </a:r>
            <a:br>
              <a:rPr lang="en-US" sz="1200" dirty="0"/>
            </a:br>
            <a:r>
              <a:rPr lang="en-US" sz="1200" u="sng" baseline="30000" dirty="0" smtClean="0"/>
              <a:t>1</a:t>
            </a:r>
            <a:r>
              <a:rPr lang="en-US" sz="1200" u="sng" dirty="0" smtClean="0"/>
              <a:t> </a:t>
            </a:r>
            <a:r>
              <a:rPr lang="es-ES" sz="1200" u="sng" dirty="0" smtClean="0"/>
              <a:t>En </a:t>
            </a:r>
            <a:r>
              <a:rPr lang="es-ES" sz="1200" u="sng" dirty="0"/>
              <a:t>el segundo año del reinado de Nabucodonosor</a:t>
            </a:r>
            <a:r>
              <a:rPr lang="es-ES" sz="1200" dirty="0"/>
              <a:t>, este tuvo sueños, y se turbó su espíritu y no podía dormir. </a:t>
            </a:r>
            <a:endParaRPr lang="en-US" sz="1200" dirty="0"/>
          </a:p>
        </p:txBody>
      </p:sp>
      <p:sp>
        <p:nvSpPr>
          <p:cNvPr id="8" name="Rectangle 7"/>
          <p:cNvSpPr/>
          <p:nvPr/>
        </p:nvSpPr>
        <p:spPr>
          <a:xfrm>
            <a:off x="186860" y="5348570"/>
            <a:ext cx="853119" cy="230832"/>
          </a:xfrm>
          <a:prstGeom prst="rect">
            <a:avLst/>
          </a:prstGeom>
        </p:spPr>
        <p:txBody>
          <a:bodyPr wrap="none">
            <a:spAutoFit/>
          </a:bodyPr>
          <a:lstStyle/>
          <a:p>
            <a:r>
              <a:rPr lang="en-US" sz="900" dirty="0"/>
              <a:t>Chris </a:t>
            </a:r>
            <a:r>
              <a:rPr lang="en-US" sz="900" dirty="0" err="1"/>
              <a:t>McKinny</a:t>
            </a:r>
            <a:endParaRPr lang="en-US" sz="900" dirty="0"/>
          </a:p>
        </p:txBody>
      </p:sp>
      <p:sp>
        <p:nvSpPr>
          <p:cNvPr id="9" name="Rectangle 8"/>
          <p:cNvSpPr/>
          <p:nvPr/>
        </p:nvSpPr>
        <p:spPr>
          <a:xfrm>
            <a:off x="194809" y="5213403"/>
            <a:ext cx="4572000" cy="230832"/>
          </a:xfrm>
          <a:prstGeom prst="rect">
            <a:avLst/>
          </a:prstGeom>
        </p:spPr>
        <p:txBody>
          <a:bodyPr>
            <a:spAutoFit/>
          </a:bodyPr>
          <a:lstStyle/>
          <a:p>
            <a:r>
              <a:rPr lang="en-US" sz="900" i="1" dirty="0" err="1" smtClean="0"/>
              <a:t>Cronología</a:t>
            </a:r>
            <a:r>
              <a:rPr lang="en-US" sz="900" i="1" dirty="0" smtClean="0"/>
              <a:t> de </a:t>
            </a:r>
            <a:r>
              <a:rPr lang="en-US" sz="900" i="1" dirty="0" err="1" smtClean="0"/>
              <a:t>los</a:t>
            </a:r>
            <a:r>
              <a:rPr lang="en-US" sz="900" i="1" dirty="0" smtClean="0"/>
              <a:t> </a:t>
            </a:r>
            <a:r>
              <a:rPr lang="en-US" sz="900" i="1" dirty="0" err="1" smtClean="0"/>
              <a:t>reyes</a:t>
            </a:r>
            <a:r>
              <a:rPr lang="en-US" sz="900" i="1" dirty="0" smtClean="0"/>
              <a:t> de </a:t>
            </a:r>
            <a:r>
              <a:rPr lang="en-US" sz="900" i="1" dirty="0" err="1" smtClean="0"/>
              <a:t>Judá</a:t>
            </a:r>
            <a:r>
              <a:rPr lang="en-US" sz="900" i="1" dirty="0" smtClean="0"/>
              <a:t> e Israel: Una </a:t>
            </a:r>
            <a:r>
              <a:rPr lang="en-US" sz="900" i="1" dirty="0" err="1" smtClean="0"/>
              <a:t>guía</a:t>
            </a:r>
            <a:r>
              <a:rPr lang="en-US" sz="900" i="1" dirty="0" smtClean="0"/>
              <a:t> </a:t>
            </a:r>
            <a:r>
              <a:rPr lang="en-US" sz="900" i="1" dirty="0" err="1" smtClean="0"/>
              <a:t>ilustrada</a:t>
            </a:r>
            <a:r>
              <a:rPr lang="en-US" sz="900" i="1" dirty="0" smtClean="0"/>
              <a:t> </a:t>
            </a:r>
            <a:r>
              <a:rPr lang="en-US" sz="900" dirty="0" err="1" smtClean="0"/>
              <a:t>por</a:t>
            </a:r>
            <a:endParaRPr lang="en-US" sz="900" dirty="0"/>
          </a:p>
        </p:txBody>
      </p:sp>
      <p:sp>
        <p:nvSpPr>
          <p:cNvPr id="11" name="TextBox 10"/>
          <p:cNvSpPr txBox="1"/>
          <p:nvPr/>
        </p:nvSpPr>
        <p:spPr>
          <a:xfrm>
            <a:off x="260477" y="3403690"/>
            <a:ext cx="2993665" cy="1015663"/>
          </a:xfrm>
          <a:prstGeom prst="rect">
            <a:avLst/>
          </a:prstGeom>
          <a:noFill/>
        </p:spPr>
        <p:txBody>
          <a:bodyPr wrap="square" rtlCol="0">
            <a:spAutoFit/>
          </a:bodyPr>
          <a:lstStyle/>
          <a:p>
            <a:r>
              <a:rPr lang="en-US" sz="1200" b="1" dirty="0"/>
              <a:t>Daniel </a:t>
            </a:r>
            <a:r>
              <a:rPr lang="en-US" sz="1200" b="1" dirty="0" smtClean="0"/>
              <a:t>1:5 (NBLA) </a:t>
            </a:r>
            <a:r>
              <a:rPr lang="en-US" sz="1200" dirty="0"/>
              <a:t/>
            </a:r>
            <a:br>
              <a:rPr lang="en-US" sz="1200" dirty="0"/>
            </a:br>
            <a:r>
              <a:rPr lang="en-US" sz="1200" baseline="30000" dirty="0" smtClean="0"/>
              <a:t>5</a:t>
            </a:r>
            <a:r>
              <a:rPr lang="es-ES" sz="1200" dirty="0" smtClean="0"/>
              <a:t>El </a:t>
            </a:r>
            <a:r>
              <a:rPr lang="es-ES" sz="1200" dirty="0"/>
              <a:t>rey les asignó una ración diaria </a:t>
            </a:r>
            <a:r>
              <a:rPr lang="es-ES" sz="1200" dirty="0" smtClean="0"/>
              <a:t>… y </a:t>
            </a:r>
            <a:r>
              <a:rPr lang="es-ES" sz="1200" dirty="0"/>
              <a:t>mandó que </a:t>
            </a:r>
            <a:r>
              <a:rPr lang="es-ES" sz="1200" u="sng" dirty="0"/>
              <a:t>los educaran por tres años</a:t>
            </a:r>
            <a:r>
              <a:rPr lang="es-ES" sz="1200" dirty="0"/>
              <a:t>, después de los cuales entrarían al servicio del rey. </a:t>
            </a:r>
            <a:r>
              <a:rPr lang="en-US" sz="1200" dirty="0"/>
              <a:t>  </a:t>
            </a:r>
          </a:p>
        </p:txBody>
      </p:sp>
      <p:sp>
        <p:nvSpPr>
          <p:cNvPr id="12" name="Rectangle 11"/>
          <p:cNvSpPr/>
          <p:nvPr/>
        </p:nvSpPr>
        <p:spPr>
          <a:xfrm>
            <a:off x="885984" y="5894155"/>
            <a:ext cx="4260664" cy="1015663"/>
          </a:xfrm>
          <a:prstGeom prst="rect">
            <a:avLst/>
          </a:prstGeom>
        </p:spPr>
        <p:txBody>
          <a:bodyPr wrap="square">
            <a:spAutoFit/>
          </a:bodyPr>
          <a:lstStyle/>
          <a:p>
            <a:r>
              <a:rPr lang="en-US" sz="1200" b="1" dirty="0" err="1" smtClean="0"/>
              <a:t>Jeremías</a:t>
            </a:r>
            <a:r>
              <a:rPr lang="en-US" sz="1200" b="1" dirty="0" smtClean="0"/>
              <a:t> 25:1(NBLA) </a:t>
            </a:r>
            <a:r>
              <a:rPr lang="en-US" sz="1200" dirty="0"/>
              <a:t/>
            </a:r>
            <a:br>
              <a:rPr lang="en-US" sz="1200" dirty="0"/>
            </a:br>
            <a:r>
              <a:rPr lang="en-US" sz="1200" baseline="30000" dirty="0"/>
              <a:t>1</a:t>
            </a:r>
            <a:r>
              <a:rPr lang="en-US" sz="1200" dirty="0"/>
              <a:t>The word that came to </a:t>
            </a:r>
            <a:r>
              <a:rPr lang="en-US" sz="1200" dirty="0" err="1" smtClean="0"/>
              <a:t>Jeremías</a:t>
            </a:r>
            <a:r>
              <a:rPr lang="en-US" sz="1200" dirty="0" smtClean="0"/>
              <a:t> </a:t>
            </a:r>
            <a:r>
              <a:rPr lang="en-US" sz="1200" dirty="0"/>
              <a:t>concerning all the people of Judah, in the </a:t>
            </a:r>
            <a:r>
              <a:rPr lang="en-US" sz="1200" u="sng" dirty="0"/>
              <a:t>fourth year of Jehoiakim </a:t>
            </a:r>
            <a:r>
              <a:rPr lang="en-US" sz="1200" dirty="0"/>
              <a:t>the son of Josiah, king of Judah (which </a:t>
            </a:r>
            <a:r>
              <a:rPr lang="en-US" sz="1200" i="1" dirty="0"/>
              <a:t>was</a:t>
            </a:r>
            <a:r>
              <a:rPr lang="en-US" sz="1200" dirty="0"/>
              <a:t> </a:t>
            </a:r>
            <a:r>
              <a:rPr lang="en-US" sz="1200" u="sng" dirty="0"/>
              <a:t>the first year of Nebuchadnezzar king of Babylon),  </a:t>
            </a:r>
          </a:p>
        </p:txBody>
      </p:sp>
      <p:sp>
        <p:nvSpPr>
          <p:cNvPr id="29" name="TextBox 28"/>
          <p:cNvSpPr txBox="1"/>
          <p:nvPr/>
        </p:nvSpPr>
        <p:spPr>
          <a:xfrm>
            <a:off x="6530822" y="4619134"/>
            <a:ext cx="1363803" cy="830997"/>
          </a:xfrm>
          <a:prstGeom prst="rect">
            <a:avLst/>
          </a:prstGeom>
          <a:solidFill>
            <a:schemeClr val="tx1"/>
          </a:solidFill>
        </p:spPr>
        <p:txBody>
          <a:bodyPr wrap="square" rtlCol="0">
            <a:spAutoFit/>
          </a:bodyPr>
          <a:lstStyle/>
          <a:p>
            <a:pPr algn="ctr"/>
            <a:r>
              <a:rPr lang="en-US" sz="1600" dirty="0" err="1" smtClean="0">
                <a:solidFill>
                  <a:schemeClr val="bg1"/>
                </a:solidFill>
              </a:rPr>
              <a:t>Así</a:t>
            </a:r>
            <a:r>
              <a:rPr lang="en-US" sz="1600" dirty="0" smtClean="0">
                <a:solidFill>
                  <a:schemeClr val="bg1"/>
                </a:solidFill>
              </a:rPr>
              <a:t> que Daniel </a:t>
            </a:r>
            <a:r>
              <a:rPr lang="en-US" sz="1600" dirty="0" err="1" smtClean="0">
                <a:solidFill>
                  <a:schemeClr val="bg1"/>
                </a:solidFill>
              </a:rPr>
              <a:t>terminó</a:t>
            </a:r>
            <a:r>
              <a:rPr lang="en-US" sz="1600" dirty="0" smtClean="0">
                <a:solidFill>
                  <a:schemeClr val="bg1"/>
                </a:solidFill>
              </a:rPr>
              <a:t> con </a:t>
            </a:r>
            <a:r>
              <a:rPr lang="en-US" sz="1600" dirty="0" err="1" smtClean="0">
                <a:solidFill>
                  <a:schemeClr val="bg1"/>
                </a:solidFill>
              </a:rPr>
              <a:t>su</a:t>
            </a:r>
            <a:r>
              <a:rPr lang="en-US" sz="1600" dirty="0" smtClean="0">
                <a:solidFill>
                  <a:schemeClr val="bg1"/>
                </a:solidFill>
              </a:rPr>
              <a:t> </a:t>
            </a:r>
            <a:r>
              <a:rPr lang="en-US" sz="1600" dirty="0" err="1" smtClean="0">
                <a:solidFill>
                  <a:schemeClr val="bg1"/>
                </a:solidFill>
              </a:rPr>
              <a:t>formación</a:t>
            </a:r>
            <a:endParaRPr lang="en-US" sz="1600" dirty="0">
              <a:solidFill>
                <a:schemeClr val="bg1"/>
              </a:solidFill>
            </a:endParaRPr>
          </a:p>
        </p:txBody>
      </p:sp>
      <p:grpSp>
        <p:nvGrpSpPr>
          <p:cNvPr id="2049" name="Group 2048"/>
          <p:cNvGrpSpPr/>
          <p:nvPr/>
        </p:nvGrpSpPr>
        <p:grpSpPr>
          <a:xfrm>
            <a:off x="3220278" y="1407464"/>
            <a:ext cx="5647498" cy="4107760"/>
            <a:chOff x="3220278" y="1407396"/>
            <a:chExt cx="5647498" cy="4107760"/>
          </a:xfrm>
        </p:grpSpPr>
        <p:grpSp>
          <p:nvGrpSpPr>
            <p:cNvPr id="28" name="Group 27"/>
            <p:cNvGrpSpPr/>
            <p:nvPr/>
          </p:nvGrpSpPr>
          <p:grpSpPr>
            <a:xfrm>
              <a:off x="3220278" y="1407396"/>
              <a:ext cx="5647498" cy="2842328"/>
              <a:chOff x="3220278" y="1407396"/>
              <a:chExt cx="5647498" cy="2842328"/>
            </a:xfrm>
          </p:grpSpPr>
          <p:grpSp>
            <p:nvGrpSpPr>
              <p:cNvPr id="25" name="Group 24"/>
              <p:cNvGrpSpPr/>
              <p:nvPr/>
            </p:nvGrpSpPr>
            <p:grpSpPr>
              <a:xfrm>
                <a:off x="3220278" y="1409700"/>
                <a:ext cx="5647498" cy="2840024"/>
                <a:chOff x="3220278" y="1409700"/>
                <a:chExt cx="5647498" cy="2840024"/>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62550" y="1409700"/>
                  <a:ext cx="3705225"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0278" y="2298590"/>
                  <a:ext cx="5647498" cy="837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9464" y="3278174"/>
                  <a:ext cx="4208312"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p:nvPr/>
              </p:nvSpPr>
              <p:spPr>
                <a:xfrm>
                  <a:off x="5064981" y="1828800"/>
                  <a:ext cx="262393" cy="419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4325510" y="1407396"/>
                <a:ext cx="821138" cy="415498"/>
              </a:xfrm>
              <a:prstGeom prst="rect">
                <a:avLst/>
              </a:prstGeom>
              <a:solidFill>
                <a:schemeClr val="accent1"/>
              </a:solidFill>
            </p:spPr>
            <p:txBody>
              <a:bodyPr wrap="square" rtlCol="0">
                <a:spAutoFit/>
              </a:bodyPr>
              <a:lstStyle/>
              <a:p>
                <a:pPr algn="ctr"/>
                <a:r>
                  <a:rPr lang="en-US" sz="1200" b="1" dirty="0" smtClean="0">
                    <a:solidFill>
                      <a:schemeClr val="bg1"/>
                    </a:solidFill>
                  </a:rPr>
                  <a:t>Mar/</a:t>
                </a:r>
                <a:r>
                  <a:rPr lang="en-US" sz="1200" b="1" dirty="0" err="1" smtClean="0">
                    <a:solidFill>
                      <a:schemeClr val="bg1"/>
                    </a:solidFill>
                  </a:rPr>
                  <a:t>Abr</a:t>
                </a:r>
                <a:endParaRPr lang="en-US" sz="1200" b="1" dirty="0">
                  <a:solidFill>
                    <a:schemeClr val="bg1"/>
                  </a:solidFill>
                </a:endParaRPr>
              </a:p>
              <a:p>
                <a:endParaRPr lang="en-US" sz="900" dirty="0">
                  <a:solidFill>
                    <a:schemeClr val="bg1"/>
                  </a:solidFill>
                </a:endParaRPr>
              </a:p>
            </p:txBody>
          </p:sp>
          <p:sp>
            <p:nvSpPr>
              <p:cNvPr id="32" name="TextBox 31"/>
              <p:cNvSpPr txBox="1"/>
              <p:nvPr/>
            </p:nvSpPr>
            <p:spPr>
              <a:xfrm>
                <a:off x="4506236" y="1838552"/>
                <a:ext cx="821138" cy="415498"/>
              </a:xfrm>
              <a:prstGeom prst="rect">
                <a:avLst/>
              </a:prstGeom>
              <a:solidFill>
                <a:schemeClr val="accent2">
                  <a:lumMod val="75000"/>
                </a:schemeClr>
              </a:solidFill>
            </p:spPr>
            <p:txBody>
              <a:bodyPr wrap="square" rtlCol="0">
                <a:spAutoFit/>
              </a:bodyPr>
              <a:lstStyle/>
              <a:p>
                <a:pPr algn="ctr"/>
                <a:r>
                  <a:rPr lang="en-US" sz="1200" b="1" dirty="0">
                    <a:solidFill>
                      <a:schemeClr val="bg1"/>
                    </a:solidFill>
                  </a:rPr>
                  <a:t>Sept</a:t>
                </a:r>
              </a:p>
              <a:p>
                <a:endParaRPr lang="en-US" sz="900" dirty="0">
                  <a:solidFill>
                    <a:schemeClr val="bg1"/>
                  </a:solidFill>
                </a:endParaRPr>
              </a:p>
            </p:txBody>
          </p:sp>
        </p:grpSp>
        <p:sp>
          <p:nvSpPr>
            <p:cNvPr id="13" name="Rectangle 12"/>
            <p:cNvSpPr/>
            <p:nvPr/>
          </p:nvSpPr>
          <p:spPr>
            <a:xfrm>
              <a:off x="6115589" y="3753920"/>
              <a:ext cx="388578" cy="4104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5955527" y="2305878"/>
              <a:ext cx="548640" cy="811033"/>
            </a:xfrm>
            <a:custGeom>
              <a:avLst/>
              <a:gdLst>
                <a:gd name="connsiteX0" fmla="*/ 7951 w 548640"/>
                <a:gd name="connsiteY0" fmla="*/ 413468 h 811033"/>
                <a:gd name="connsiteX1" fmla="*/ 166977 w 548640"/>
                <a:gd name="connsiteY1" fmla="*/ 413468 h 811033"/>
                <a:gd name="connsiteX2" fmla="*/ 159026 w 548640"/>
                <a:gd name="connsiteY2" fmla="*/ 0 h 811033"/>
                <a:gd name="connsiteX3" fmla="*/ 548640 w 548640"/>
                <a:gd name="connsiteY3" fmla="*/ 0 h 811033"/>
                <a:gd name="connsiteX4" fmla="*/ 548640 w 548640"/>
                <a:gd name="connsiteY4" fmla="*/ 421419 h 811033"/>
                <a:gd name="connsiteX5" fmla="*/ 373711 w 548640"/>
                <a:gd name="connsiteY5" fmla="*/ 421419 h 811033"/>
                <a:gd name="connsiteX6" fmla="*/ 373711 w 548640"/>
                <a:gd name="connsiteY6" fmla="*/ 811033 h 811033"/>
                <a:gd name="connsiteX7" fmla="*/ 0 w 548640"/>
                <a:gd name="connsiteY7" fmla="*/ 811033 h 811033"/>
                <a:gd name="connsiteX8" fmla="*/ 7951 w 548640"/>
                <a:gd name="connsiteY8" fmla="*/ 413468 h 81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640" h="811033">
                  <a:moveTo>
                    <a:pt x="7951" y="413468"/>
                  </a:moveTo>
                  <a:lnTo>
                    <a:pt x="166977" y="413468"/>
                  </a:lnTo>
                  <a:lnTo>
                    <a:pt x="159026" y="0"/>
                  </a:lnTo>
                  <a:lnTo>
                    <a:pt x="548640" y="0"/>
                  </a:lnTo>
                  <a:lnTo>
                    <a:pt x="548640" y="421419"/>
                  </a:lnTo>
                  <a:lnTo>
                    <a:pt x="373711" y="421419"/>
                  </a:lnTo>
                  <a:lnTo>
                    <a:pt x="373711" y="811033"/>
                  </a:lnTo>
                  <a:lnTo>
                    <a:pt x="0" y="811033"/>
                  </a:lnTo>
                  <a:lnTo>
                    <a:pt x="7951" y="413468"/>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flipV="1">
              <a:off x="6258194" y="3368384"/>
              <a:ext cx="103367" cy="2812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886690" y="4270053"/>
              <a:ext cx="617477" cy="307777"/>
            </a:xfrm>
            <a:prstGeom prst="rect">
              <a:avLst/>
            </a:prstGeom>
            <a:noFill/>
          </p:spPr>
          <p:txBody>
            <a:bodyPr wrap="none" rtlCol="0">
              <a:spAutoFit/>
            </a:bodyPr>
            <a:lstStyle/>
            <a:p>
              <a:r>
                <a:rPr lang="en-US" sz="1400" dirty="0" err="1"/>
                <a:t>Jer</a:t>
              </a:r>
              <a:r>
                <a:rPr lang="en-US" sz="1400" dirty="0"/>
                <a:t> 25</a:t>
              </a:r>
            </a:p>
          </p:txBody>
        </p:sp>
        <p:sp>
          <p:nvSpPr>
            <p:cNvPr id="22" name="TextBox 21"/>
            <p:cNvSpPr txBox="1"/>
            <p:nvPr/>
          </p:nvSpPr>
          <p:spPr>
            <a:xfrm>
              <a:off x="6504167" y="4270053"/>
              <a:ext cx="607859" cy="307777"/>
            </a:xfrm>
            <a:prstGeom prst="rect">
              <a:avLst/>
            </a:prstGeom>
            <a:noFill/>
          </p:spPr>
          <p:txBody>
            <a:bodyPr wrap="none" rtlCol="0">
              <a:spAutoFit/>
            </a:bodyPr>
            <a:lstStyle/>
            <a:p>
              <a:r>
                <a:rPr lang="en-US" sz="1400" dirty="0"/>
                <a:t>Dan 2</a:t>
              </a:r>
            </a:p>
          </p:txBody>
        </p:sp>
        <p:sp>
          <p:nvSpPr>
            <p:cNvPr id="23" name="Rectangle 22"/>
            <p:cNvSpPr/>
            <p:nvPr/>
          </p:nvSpPr>
          <p:spPr>
            <a:xfrm>
              <a:off x="6496215" y="3753920"/>
              <a:ext cx="388578" cy="41048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804452" y="3135946"/>
              <a:ext cx="1003644" cy="142228"/>
            </a:xfrm>
            <a:prstGeom prst="rect">
              <a:avLst/>
            </a:prstGeom>
            <a:solidFill>
              <a:schemeClr val="accent4">
                <a:lumMod val="60000"/>
                <a:lumOff val="4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7329323" y="4270053"/>
              <a:ext cx="1265090" cy="307777"/>
            </a:xfrm>
            <a:prstGeom prst="rect">
              <a:avLst/>
            </a:prstGeom>
            <a:noFill/>
          </p:spPr>
          <p:txBody>
            <a:bodyPr wrap="none" rtlCol="0">
              <a:spAutoFit/>
            </a:bodyPr>
            <a:lstStyle/>
            <a:p>
              <a:r>
                <a:rPr lang="en-US" sz="1400" dirty="0"/>
                <a:t>Dan 1:5 3 </a:t>
              </a:r>
              <a:r>
                <a:rPr lang="en-US" sz="1400" dirty="0" err="1" smtClean="0"/>
                <a:t>años</a:t>
              </a:r>
              <a:endParaRPr lang="en-US" sz="1400" dirty="0"/>
            </a:p>
          </p:txBody>
        </p:sp>
        <p:cxnSp>
          <p:nvCxnSpPr>
            <p:cNvPr id="20" name="Straight Connector 19"/>
            <p:cNvCxnSpPr>
              <a:stCxn id="18" idx="3"/>
            </p:cNvCxnSpPr>
            <p:nvPr/>
          </p:nvCxnSpPr>
          <p:spPr>
            <a:xfrm>
              <a:off x="6808096" y="3207060"/>
              <a:ext cx="753594" cy="110549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3429000" y="4831892"/>
              <a:ext cx="3200400" cy="683264"/>
            </a:xfrm>
            <a:prstGeom prst="rect">
              <a:avLst/>
            </a:prstGeom>
          </p:spPr>
          <p:txBody>
            <a:bodyPr wrap="square">
              <a:spAutoFit/>
            </a:bodyPr>
            <a:lstStyle/>
            <a:p>
              <a:pPr>
                <a:lnSpc>
                  <a:spcPct val="80000"/>
                </a:lnSpc>
              </a:pPr>
              <a:r>
                <a:rPr lang="es-ES" altLang="en-US" sz="1200" dirty="0"/>
                <a:t>Año de sucesión o posfecha </a:t>
              </a:r>
              <a:r>
                <a:rPr lang="es-ES" altLang="en-US" sz="1200" dirty="0" smtClean="0"/>
                <a:t/>
              </a:r>
              <a:br>
                <a:rPr lang="es-ES" altLang="en-US" sz="1200" dirty="0" smtClean="0"/>
              </a:br>
              <a:r>
                <a:rPr lang="es-ES" altLang="en-US" sz="1200" dirty="0" smtClean="0"/>
                <a:t>Utilizado </a:t>
              </a:r>
              <a:r>
                <a:rPr lang="es-ES" altLang="en-US" sz="1200" dirty="0"/>
                <a:t>en Asiria, Babilonia, Persia y Judá </a:t>
              </a:r>
              <a:r>
                <a:rPr lang="es-ES" altLang="en-US" sz="1200" dirty="0" smtClean="0"/>
                <a:t/>
              </a:r>
              <a:br>
                <a:rPr lang="es-ES" altLang="en-US" sz="1200" dirty="0" smtClean="0"/>
              </a:br>
              <a:r>
                <a:rPr lang="es-ES" altLang="en-US" sz="1200" dirty="0" smtClean="0"/>
                <a:t>Los </a:t>
              </a:r>
              <a:r>
                <a:rPr lang="es-ES" altLang="en-US" sz="1200" dirty="0"/>
                <a:t>años de reinado comienzan el año siguiente </a:t>
              </a:r>
              <a:r>
                <a:rPr lang="es-ES" altLang="en-US" sz="1200" dirty="0" smtClean="0"/>
                <a:t/>
              </a:r>
              <a:br>
                <a:rPr lang="es-ES" altLang="en-US" sz="1200" dirty="0" smtClean="0"/>
              </a:br>
              <a:r>
                <a:rPr lang="es-ES" altLang="en-US" sz="1200" dirty="0" smtClean="0"/>
                <a:t>El </a:t>
              </a:r>
              <a:r>
                <a:rPr lang="es-ES" altLang="en-US" sz="1200" dirty="0"/>
                <a:t>año parcial se denomina año de sucesión</a:t>
              </a:r>
              <a:endParaRPr lang="en-US" altLang="en-US" sz="1200" dirty="0"/>
            </a:p>
          </p:txBody>
        </p:sp>
      </p:grpSp>
      <p:sp>
        <p:nvSpPr>
          <p:cNvPr id="3" name="TextBox 2"/>
          <p:cNvSpPr txBox="1"/>
          <p:nvPr/>
        </p:nvSpPr>
        <p:spPr>
          <a:xfrm>
            <a:off x="260461" y="2171154"/>
            <a:ext cx="2905362" cy="1200329"/>
          </a:xfrm>
          <a:prstGeom prst="rect">
            <a:avLst/>
          </a:prstGeom>
          <a:noFill/>
        </p:spPr>
        <p:txBody>
          <a:bodyPr wrap="square" rtlCol="0">
            <a:spAutoFit/>
          </a:bodyPr>
          <a:lstStyle/>
          <a:p>
            <a:r>
              <a:rPr lang="en-US" sz="1200" b="1" dirty="0" err="1" smtClean="0"/>
              <a:t>Jeremías</a:t>
            </a:r>
            <a:r>
              <a:rPr lang="en-US" sz="1200" b="1" dirty="0" smtClean="0"/>
              <a:t> </a:t>
            </a:r>
            <a:r>
              <a:rPr lang="en-US" sz="1200" b="1" dirty="0"/>
              <a:t>25 </a:t>
            </a:r>
            <a:r>
              <a:rPr lang="en-US" sz="1200" b="1" dirty="0" smtClean="0"/>
              <a:t>NBLA</a:t>
            </a:r>
            <a:endParaRPr lang="en-US" sz="1200" b="1" dirty="0"/>
          </a:p>
          <a:p>
            <a:r>
              <a:rPr lang="en-US" sz="1200" baseline="30000" dirty="0"/>
              <a:t>25</a:t>
            </a:r>
            <a:r>
              <a:rPr lang="en-US" sz="1200" dirty="0"/>
              <a:t> The word that came to </a:t>
            </a:r>
            <a:r>
              <a:rPr lang="en-US" sz="1200" dirty="0" err="1" smtClean="0"/>
              <a:t>Jeremías</a:t>
            </a:r>
            <a:r>
              <a:rPr lang="en-US" sz="1200" dirty="0" smtClean="0"/>
              <a:t> </a:t>
            </a:r>
            <a:r>
              <a:rPr lang="en-US" sz="1200" dirty="0"/>
              <a:t>concerning all the people of Judah, </a:t>
            </a:r>
            <a:r>
              <a:rPr lang="en-US" sz="1200" u="sng" dirty="0"/>
              <a:t>in the fourth year of </a:t>
            </a:r>
            <a:r>
              <a:rPr lang="en-US" sz="1200" u="sng" dirty="0" err="1"/>
              <a:t>Jehoiakim</a:t>
            </a:r>
            <a:r>
              <a:rPr lang="en-US" sz="1200" u="sng" dirty="0"/>
              <a:t> the son of Josiah</a:t>
            </a:r>
            <a:r>
              <a:rPr lang="en-US" sz="1200" dirty="0"/>
              <a:t>, king of Judah (</a:t>
            </a:r>
            <a:r>
              <a:rPr lang="en-US" sz="1200" u="sng" dirty="0"/>
              <a:t>which </a:t>
            </a:r>
            <a:r>
              <a:rPr lang="en-US" sz="1200" i="1" u="sng" dirty="0"/>
              <a:t>was</a:t>
            </a:r>
            <a:r>
              <a:rPr lang="en-US" sz="1200" u="sng" dirty="0"/>
              <a:t> the first year of Nebuchadnezzar king of Babylon</a:t>
            </a:r>
            <a:r>
              <a:rPr lang="en-US" sz="1200" dirty="0"/>
              <a:t>),</a:t>
            </a:r>
          </a:p>
        </p:txBody>
      </p:sp>
      <p:sp>
        <p:nvSpPr>
          <p:cNvPr id="4" name="TextBox 3"/>
          <p:cNvSpPr txBox="1"/>
          <p:nvPr/>
        </p:nvSpPr>
        <p:spPr>
          <a:xfrm>
            <a:off x="3363775" y="3136014"/>
            <a:ext cx="768480" cy="830997"/>
          </a:xfrm>
          <a:prstGeom prst="rect">
            <a:avLst/>
          </a:prstGeom>
          <a:noFill/>
        </p:spPr>
        <p:txBody>
          <a:bodyPr wrap="none" rtlCol="0">
            <a:spAutoFit/>
          </a:bodyPr>
          <a:lstStyle/>
          <a:p>
            <a:r>
              <a:rPr lang="en-US" sz="1200" dirty="0" smtClean="0"/>
              <a:t>3 </a:t>
            </a:r>
            <a:r>
              <a:rPr lang="en-US" sz="1200" dirty="0" err="1" smtClean="0"/>
              <a:t>meses</a:t>
            </a:r>
            <a:endParaRPr lang="en-US" sz="1200" dirty="0" smtClean="0"/>
          </a:p>
          <a:p>
            <a:r>
              <a:rPr lang="es-ES" sz="1200" dirty="0" err="1" smtClean="0"/>
              <a:t>Necao</a:t>
            </a:r>
            <a:r>
              <a:rPr lang="es-ES" sz="1200" dirty="0" smtClean="0"/>
              <a:t> lo </a:t>
            </a:r>
            <a:br>
              <a:rPr lang="es-ES" sz="1200" dirty="0" smtClean="0"/>
            </a:br>
            <a:r>
              <a:rPr lang="es-ES" sz="1200" dirty="0" smtClean="0"/>
              <a:t>llevó a </a:t>
            </a:r>
            <a:br>
              <a:rPr lang="es-ES" sz="1200" dirty="0" smtClean="0"/>
            </a:br>
            <a:r>
              <a:rPr lang="es-ES" sz="1200" dirty="0" smtClean="0"/>
              <a:t>Egipto</a:t>
            </a:r>
            <a:endParaRPr lang="en-US" sz="1200" dirty="0"/>
          </a:p>
        </p:txBody>
      </p:sp>
      <p:sp>
        <p:nvSpPr>
          <p:cNvPr id="33" name="TextBox 32"/>
          <p:cNvSpPr txBox="1"/>
          <p:nvPr/>
        </p:nvSpPr>
        <p:spPr>
          <a:xfrm>
            <a:off x="3258957" y="2481338"/>
            <a:ext cx="665922" cy="276999"/>
          </a:xfrm>
          <a:prstGeom prst="rect">
            <a:avLst/>
          </a:prstGeom>
          <a:solidFill>
            <a:schemeClr val="accent2">
              <a:lumMod val="75000"/>
            </a:schemeClr>
          </a:solidFill>
        </p:spPr>
        <p:txBody>
          <a:bodyPr wrap="square" rtlCol="0">
            <a:spAutoFit/>
          </a:bodyPr>
          <a:lstStyle/>
          <a:p>
            <a:pPr algn="ctr"/>
            <a:r>
              <a:rPr lang="en-US" sz="1200" b="1" dirty="0" err="1" smtClean="0">
                <a:solidFill>
                  <a:schemeClr val="bg1"/>
                </a:solidFill>
              </a:rPr>
              <a:t>Joacim</a:t>
            </a:r>
            <a:endParaRPr lang="en-US" sz="900" dirty="0">
              <a:solidFill>
                <a:schemeClr val="bg1"/>
              </a:solidFill>
            </a:endParaRPr>
          </a:p>
        </p:txBody>
      </p:sp>
      <p:sp>
        <p:nvSpPr>
          <p:cNvPr id="34" name="TextBox 33"/>
          <p:cNvSpPr txBox="1"/>
          <p:nvPr/>
        </p:nvSpPr>
        <p:spPr>
          <a:xfrm>
            <a:off x="3210325" y="2907938"/>
            <a:ext cx="714554" cy="276999"/>
          </a:xfrm>
          <a:prstGeom prst="rect">
            <a:avLst/>
          </a:prstGeom>
          <a:solidFill>
            <a:schemeClr val="accent2">
              <a:lumMod val="75000"/>
            </a:schemeClr>
          </a:solidFill>
        </p:spPr>
        <p:txBody>
          <a:bodyPr wrap="square" rtlCol="0">
            <a:spAutoFit/>
          </a:bodyPr>
          <a:lstStyle/>
          <a:p>
            <a:pPr algn="ctr"/>
            <a:r>
              <a:rPr lang="en-US" sz="1200" b="1" dirty="0" err="1" smtClean="0">
                <a:solidFill>
                  <a:schemeClr val="bg1"/>
                </a:solidFill>
              </a:rPr>
              <a:t>Joacaz</a:t>
            </a:r>
            <a:endParaRPr lang="en-US" sz="900" dirty="0">
              <a:solidFill>
                <a:schemeClr val="bg1"/>
              </a:solidFill>
            </a:endParaRPr>
          </a:p>
        </p:txBody>
      </p:sp>
      <p:sp>
        <p:nvSpPr>
          <p:cNvPr id="35" name="TextBox 34"/>
          <p:cNvSpPr txBox="1"/>
          <p:nvPr/>
        </p:nvSpPr>
        <p:spPr>
          <a:xfrm>
            <a:off x="4675635" y="3487019"/>
            <a:ext cx="1279892" cy="276999"/>
          </a:xfrm>
          <a:prstGeom prst="rect">
            <a:avLst/>
          </a:prstGeom>
          <a:solidFill>
            <a:schemeClr val="accent6">
              <a:lumMod val="50000"/>
            </a:schemeClr>
          </a:solidFill>
        </p:spPr>
        <p:txBody>
          <a:bodyPr wrap="square" rtlCol="0">
            <a:spAutoFit/>
          </a:bodyPr>
          <a:lstStyle/>
          <a:p>
            <a:pPr algn="ctr"/>
            <a:r>
              <a:rPr lang="en-US" sz="1200" b="1" dirty="0" err="1" smtClean="0">
                <a:solidFill>
                  <a:schemeClr val="bg1"/>
                </a:solidFill>
              </a:rPr>
              <a:t>Nabucodonosor</a:t>
            </a:r>
            <a:endParaRPr lang="en-US" sz="900" dirty="0">
              <a:solidFill>
                <a:schemeClr val="bg1"/>
              </a:solidFill>
            </a:endParaRPr>
          </a:p>
        </p:txBody>
      </p:sp>
    </p:spTree>
    <p:extLst>
      <p:ext uri="{BB962C8B-B14F-4D97-AF65-F5344CB8AC3E}">
        <p14:creationId xmlns:p14="http://schemas.microsoft.com/office/powerpoint/2010/main" val="160770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9"/>
                                        </p:tgtEl>
                                        <p:attrNameLst>
                                          <p:attrName>style.visibility</p:attrName>
                                        </p:attrNameLst>
                                      </p:cBhvr>
                                      <p:to>
                                        <p:strVal val="visible"/>
                                      </p:to>
                                    </p:set>
                                    <p:animEffect transition="in" filter="fade">
                                      <p:cBhvr>
                                        <p:cTn id="7" dur="500"/>
                                        <p:tgtEl>
                                          <p:spTgt spid="204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txBox="1">
            <a:spLocks/>
          </p:cNvSpPr>
          <p:nvPr/>
        </p:nvSpPr>
        <p:spPr>
          <a:xfrm>
            <a:off x="908772" y="2857502"/>
            <a:ext cx="7772400" cy="1500187"/>
          </a:xfrm>
          <a:prstGeom prst="rect">
            <a:avLst/>
          </a:prstGeom>
        </p:spPr>
        <p:txBody>
          <a:bodyPr>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Clr>
                <a:srgbClr val="D16349"/>
              </a:buClr>
              <a:buFont typeface="Wingdings 2"/>
              <a:buNone/>
            </a:pPr>
            <a:r>
              <a:rPr lang="en-US" sz="2400" dirty="0" smtClean="0">
                <a:solidFill>
                  <a:srgbClr val="FFFFFF"/>
                </a:solidFill>
              </a:rPr>
              <a:t>La </a:t>
            </a:r>
            <a:r>
              <a:rPr lang="en-US" sz="2400" dirty="0" err="1" smtClean="0">
                <a:solidFill>
                  <a:srgbClr val="FFFFFF"/>
                </a:solidFill>
              </a:rPr>
              <a:t>cosa</a:t>
            </a:r>
            <a:r>
              <a:rPr lang="en-US" sz="2400" dirty="0" smtClean="0">
                <a:solidFill>
                  <a:srgbClr val="FFFFFF"/>
                </a:solidFill>
              </a:rPr>
              <a:t> </a:t>
            </a:r>
            <a:r>
              <a:rPr lang="en-US" sz="2400" dirty="0" err="1" smtClean="0">
                <a:solidFill>
                  <a:srgbClr val="FFFFFF"/>
                </a:solidFill>
              </a:rPr>
              <a:t>básica</a:t>
            </a:r>
            <a:r>
              <a:rPr lang="en-US" sz="2400" dirty="0" smtClean="0">
                <a:solidFill>
                  <a:srgbClr val="FFFFFF"/>
                </a:solidFill>
              </a:rPr>
              <a:t> que hay que </a:t>
            </a:r>
            <a:r>
              <a:rPr lang="en-US" sz="2400" dirty="0" err="1" smtClean="0">
                <a:solidFill>
                  <a:srgbClr val="FFFFFF"/>
                </a:solidFill>
              </a:rPr>
              <a:t>recordar</a:t>
            </a:r>
            <a:r>
              <a:rPr lang="en-US" sz="2400" dirty="0" smtClean="0">
                <a:solidFill>
                  <a:srgbClr val="FFFFFF"/>
                </a:solidFill>
              </a:rPr>
              <a:t> </a:t>
            </a:r>
            <a:r>
              <a:rPr lang="en-US" sz="2400" dirty="0" err="1" smtClean="0">
                <a:solidFill>
                  <a:srgbClr val="FFFFFF"/>
                </a:solidFill>
              </a:rPr>
              <a:t>sobre</a:t>
            </a:r>
            <a:r>
              <a:rPr lang="en-US" sz="2400" dirty="0" smtClean="0">
                <a:solidFill>
                  <a:srgbClr val="FFFFFF"/>
                </a:solidFill>
              </a:rPr>
              <a:t> la </a:t>
            </a:r>
            <a:r>
              <a:rPr lang="en-US" sz="2400" dirty="0" err="1" smtClean="0">
                <a:solidFill>
                  <a:srgbClr val="FFFFFF"/>
                </a:solidFill>
              </a:rPr>
              <a:t>cronología</a:t>
            </a:r>
            <a:r>
              <a:rPr lang="en-US" sz="2400" dirty="0" smtClean="0">
                <a:solidFill>
                  <a:srgbClr val="FFFFFF"/>
                </a:solidFill>
              </a:rPr>
              <a:t>:</a:t>
            </a:r>
          </a:p>
          <a:p>
            <a:pPr marL="0" indent="0">
              <a:buClr>
                <a:srgbClr val="D16349"/>
              </a:buClr>
              <a:buFont typeface="Wingdings 2"/>
              <a:buNone/>
            </a:pPr>
            <a:r>
              <a:rPr lang="en-US" sz="2400" dirty="0" smtClean="0">
                <a:solidFill>
                  <a:srgbClr val="FFFFFF"/>
                </a:solidFill>
              </a:rPr>
              <a:t>S</a:t>
            </a:r>
            <a:r>
              <a:rPr lang="es-ES" sz="2400" dirty="0" smtClean="0">
                <a:solidFill>
                  <a:srgbClr val="FFFFFF"/>
                </a:solidFill>
              </a:rPr>
              <a:t>i difiere por uno o dos años, tiene algo que ver con las diferencias en los calendarios y no con un error en la Biblia</a:t>
            </a:r>
            <a:endParaRPr lang="en-US" sz="2400" dirty="0" smtClean="0">
              <a:solidFill>
                <a:srgbClr val="FFFFFF"/>
              </a:solidFill>
            </a:endParaRPr>
          </a:p>
        </p:txBody>
      </p:sp>
      <p:pic>
        <p:nvPicPr>
          <p:cNvPr id="4" name="Picture 2" descr="http://genevaanderson.files.wordpress.com/2009/01/ishtarlion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8779" y="251389"/>
            <a:ext cx="5214395" cy="2429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389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Carácter</a:t>
            </a:r>
            <a:r>
              <a:rPr lang="en-US" dirty="0" smtClean="0"/>
              <a:t> de </a:t>
            </a:r>
            <a:r>
              <a:rPr lang="en-US" dirty="0" err="1" smtClean="0"/>
              <a:t>Nabucodonosor</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 y="1176793"/>
            <a:ext cx="2552369" cy="4538207"/>
          </a:xfrm>
        </p:spPr>
      </p:pic>
      <p:sp>
        <p:nvSpPr>
          <p:cNvPr id="5" name="TextBox 4"/>
          <p:cNvSpPr txBox="1"/>
          <p:nvPr/>
        </p:nvSpPr>
        <p:spPr>
          <a:xfrm>
            <a:off x="2334052" y="1431484"/>
            <a:ext cx="6809948" cy="4247317"/>
          </a:xfrm>
          <a:prstGeom prst="rect">
            <a:avLst/>
          </a:prstGeom>
          <a:noFill/>
        </p:spPr>
        <p:txBody>
          <a:bodyPr wrap="square" rtlCol="0">
            <a:spAutoFit/>
          </a:bodyPr>
          <a:lstStyle/>
          <a:p>
            <a:r>
              <a:rPr lang="es-ES" dirty="0" smtClean="0"/>
              <a:t>Quería e hizo inversiones para que hombres capaces para servir en el palacio del rey – 1:4</a:t>
            </a:r>
          </a:p>
          <a:p>
            <a:r>
              <a:rPr lang="es-ES" dirty="0" smtClean="0"/>
              <a:t>Dispuesto a quitar cabezas si sus órdenes no se cumplieran – 1:10</a:t>
            </a:r>
          </a:p>
          <a:p>
            <a:r>
              <a:rPr lang="es-ES" dirty="0" smtClean="0"/>
              <a:t>Personalmente consultó/examinó a los que se estaban capacitando – 1:19-20</a:t>
            </a:r>
          </a:p>
          <a:p>
            <a:r>
              <a:rPr lang="es-ES" dirty="0" smtClean="0"/>
              <a:t>Duro – Díganme con que yo soñé o los “descuartizo” y “sus casas serán reducidas a escombros” </a:t>
            </a:r>
            <a:r>
              <a:rPr lang="en-US" dirty="0" smtClean="0"/>
              <a:t>2:6</a:t>
            </a:r>
            <a:endParaRPr lang="en-US" dirty="0"/>
          </a:p>
          <a:p>
            <a:r>
              <a:rPr lang="en-US" dirty="0" err="1" smtClean="0"/>
              <a:t>Firme</a:t>
            </a:r>
            <a:r>
              <a:rPr lang="en-US" dirty="0" smtClean="0"/>
              <a:t> para </a:t>
            </a:r>
            <a:r>
              <a:rPr lang="en-US" dirty="0" err="1" smtClean="0"/>
              <a:t>seguir</a:t>
            </a:r>
            <a:r>
              <a:rPr lang="en-US" dirty="0" smtClean="0"/>
              <a:t> con </a:t>
            </a:r>
            <a:r>
              <a:rPr lang="en-US" dirty="0" err="1" smtClean="0"/>
              <a:t>sus</a:t>
            </a:r>
            <a:r>
              <a:rPr lang="en-US" dirty="0" smtClean="0"/>
              <a:t> </a:t>
            </a:r>
            <a:r>
              <a:rPr lang="en-US" dirty="0" err="1" smtClean="0"/>
              <a:t>decisiones</a:t>
            </a:r>
            <a:r>
              <a:rPr lang="en-US" dirty="0" smtClean="0"/>
              <a:t> </a:t>
            </a:r>
            <a:r>
              <a:rPr lang="en-US" dirty="0"/>
              <a:t>2:5,8</a:t>
            </a:r>
          </a:p>
          <a:p>
            <a:r>
              <a:rPr lang="en-US" dirty="0" err="1" smtClean="0"/>
              <a:t>Desconfía</a:t>
            </a:r>
            <a:r>
              <a:rPr lang="en-US" dirty="0" smtClean="0"/>
              <a:t> </a:t>
            </a:r>
            <a:r>
              <a:rPr lang="en-US" dirty="0"/>
              <a:t>– </a:t>
            </a:r>
            <a:r>
              <a:rPr lang="en-US" dirty="0" err="1" smtClean="0"/>
              <a:t>ustedes</a:t>
            </a:r>
            <a:r>
              <a:rPr lang="en-US" dirty="0" smtClean="0"/>
              <a:t> </a:t>
            </a:r>
            <a:r>
              <a:rPr lang="en-US" dirty="0" err="1" smtClean="0"/>
              <a:t>hablan</a:t>
            </a:r>
            <a:r>
              <a:rPr lang="en-US" dirty="0" smtClean="0"/>
              <a:t> palabras falsas y </a:t>
            </a:r>
            <a:r>
              <a:rPr lang="en-US" dirty="0" err="1" smtClean="0"/>
              <a:t>perversas</a:t>
            </a:r>
            <a:r>
              <a:rPr lang="en-US" dirty="0" smtClean="0"/>
              <a:t> </a:t>
            </a:r>
            <a:r>
              <a:rPr lang="en-US" dirty="0"/>
              <a:t>2:9</a:t>
            </a:r>
          </a:p>
          <a:p>
            <a:r>
              <a:rPr lang="en-US" dirty="0" err="1" smtClean="0"/>
              <a:t>Enojado</a:t>
            </a:r>
            <a:r>
              <a:rPr lang="en-US" dirty="0" smtClean="0"/>
              <a:t> y </a:t>
            </a:r>
            <a:r>
              <a:rPr lang="en-US" dirty="0" err="1" smtClean="0"/>
              <a:t>muy</a:t>
            </a:r>
            <a:r>
              <a:rPr lang="en-US" dirty="0" smtClean="0"/>
              <a:t> </a:t>
            </a:r>
            <a:r>
              <a:rPr lang="en-US" dirty="0" err="1" smtClean="0"/>
              <a:t>airado</a:t>
            </a:r>
            <a:r>
              <a:rPr lang="en-US" dirty="0" smtClean="0"/>
              <a:t> </a:t>
            </a:r>
            <a:r>
              <a:rPr lang="en-US" dirty="0" err="1" smtClean="0"/>
              <a:t>cuando</a:t>
            </a:r>
            <a:r>
              <a:rPr lang="en-US" dirty="0" smtClean="0"/>
              <a:t> no se </a:t>
            </a:r>
            <a:r>
              <a:rPr lang="en-US" dirty="0" err="1" smtClean="0"/>
              <a:t>satisficieron</a:t>
            </a:r>
            <a:r>
              <a:rPr lang="en-US" dirty="0" smtClean="0"/>
              <a:t> </a:t>
            </a:r>
            <a:r>
              <a:rPr lang="en-US" dirty="0" err="1" smtClean="0"/>
              <a:t>sus</a:t>
            </a:r>
            <a:r>
              <a:rPr lang="en-US" dirty="0" smtClean="0"/>
              <a:t> </a:t>
            </a:r>
            <a:r>
              <a:rPr lang="en-US" dirty="0" err="1" smtClean="0"/>
              <a:t>exigencias</a:t>
            </a:r>
            <a:r>
              <a:rPr lang="en-US" dirty="0" smtClean="0"/>
              <a:t> – 2:11-12</a:t>
            </a:r>
          </a:p>
          <a:p>
            <a:r>
              <a:rPr lang="en-US" dirty="0" err="1" smtClean="0">
                <a:solidFill>
                  <a:schemeClr val="tx2"/>
                </a:solidFill>
              </a:rPr>
              <a:t>Cayó</a:t>
            </a:r>
            <a:r>
              <a:rPr lang="en-US" dirty="0" smtClean="0">
                <a:solidFill>
                  <a:schemeClr val="tx2"/>
                </a:solidFill>
              </a:rPr>
              <a:t> </a:t>
            </a:r>
            <a:r>
              <a:rPr lang="en-US" dirty="0" err="1" smtClean="0">
                <a:solidFill>
                  <a:schemeClr val="tx2"/>
                </a:solidFill>
              </a:rPr>
              <a:t>sobre</a:t>
            </a:r>
            <a:r>
              <a:rPr lang="en-US" dirty="0" smtClean="0">
                <a:solidFill>
                  <a:schemeClr val="tx2"/>
                </a:solidFill>
              </a:rPr>
              <a:t> </a:t>
            </a:r>
            <a:r>
              <a:rPr lang="en-US" dirty="0" err="1" smtClean="0">
                <a:solidFill>
                  <a:schemeClr val="tx2"/>
                </a:solidFill>
              </a:rPr>
              <a:t>su</a:t>
            </a:r>
            <a:r>
              <a:rPr lang="en-US" dirty="0" smtClean="0">
                <a:solidFill>
                  <a:schemeClr val="tx2"/>
                </a:solidFill>
              </a:rPr>
              <a:t> rostro y </a:t>
            </a:r>
            <a:r>
              <a:rPr lang="en-US" dirty="0" err="1" smtClean="0">
                <a:solidFill>
                  <a:schemeClr val="tx2"/>
                </a:solidFill>
              </a:rPr>
              <a:t>rindió</a:t>
            </a:r>
            <a:r>
              <a:rPr lang="en-US" dirty="0" smtClean="0">
                <a:solidFill>
                  <a:schemeClr val="tx2"/>
                </a:solidFill>
              </a:rPr>
              <a:t> </a:t>
            </a:r>
            <a:r>
              <a:rPr lang="en-US" dirty="0" err="1" smtClean="0">
                <a:solidFill>
                  <a:schemeClr val="tx2"/>
                </a:solidFill>
              </a:rPr>
              <a:t>homenaje</a:t>
            </a:r>
            <a:r>
              <a:rPr lang="en-US" dirty="0" smtClean="0">
                <a:solidFill>
                  <a:schemeClr val="tx2"/>
                </a:solidFill>
              </a:rPr>
              <a:t> a Daniel - 2:46</a:t>
            </a:r>
          </a:p>
          <a:p>
            <a:r>
              <a:rPr lang="es-ES" dirty="0" smtClean="0">
                <a:solidFill>
                  <a:schemeClr val="tx2"/>
                </a:solidFill>
              </a:rPr>
              <a:t>“En </a:t>
            </a:r>
            <a:r>
              <a:rPr lang="es-ES" dirty="0">
                <a:solidFill>
                  <a:schemeClr val="tx2"/>
                </a:solidFill>
              </a:rPr>
              <a:t>verdad que su Dios es Dios de dioses, Señor de reyes y revelador de misterios, ya que tú has podido revelar este </a:t>
            </a:r>
            <a:r>
              <a:rPr lang="es-ES" dirty="0" smtClean="0">
                <a:solidFill>
                  <a:schemeClr val="tx2"/>
                </a:solidFill>
              </a:rPr>
              <a:t>misterio”. - </a:t>
            </a:r>
            <a:r>
              <a:rPr lang="en-US" dirty="0" smtClean="0">
                <a:solidFill>
                  <a:schemeClr val="tx2"/>
                </a:solidFill>
              </a:rPr>
              <a:t>2:47</a:t>
            </a:r>
            <a:endParaRPr lang="en-US" dirty="0">
              <a:solidFill>
                <a:schemeClr val="tx2"/>
              </a:solidFill>
            </a:endParaRPr>
          </a:p>
          <a:p>
            <a:endParaRPr lang="en-US" dirty="0"/>
          </a:p>
        </p:txBody>
      </p:sp>
    </p:spTree>
    <p:extLst>
      <p:ext uri="{BB962C8B-B14F-4D97-AF65-F5344CB8AC3E}">
        <p14:creationId xmlns:p14="http://schemas.microsoft.com/office/powerpoint/2010/main" val="207974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Movimiento narrativo</a:t>
            </a:r>
            <a:endParaRPr lang="en-US" dirty="0"/>
          </a:p>
        </p:txBody>
      </p:sp>
      <p:sp>
        <p:nvSpPr>
          <p:cNvPr id="3" name="Content Placeholder 2"/>
          <p:cNvSpPr>
            <a:spLocks noGrp="1"/>
          </p:cNvSpPr>
          <p:nvPr>
            <p:ph idx="1"/>
          </p:nvPr>
        </p:nvSpPr>
        <p:spPr>
          <a:xfrm>
            <a:off x="382772" y="1333500"/>
            <a:ext cx="8229600" cy="3771636"/>
          </a:xfrm>
        </p:spPr>
        <p:txBody>
          <a:bodyPr>
            <a:normAutofit/>
          </a:bodyPr>
          <a:lstStyle/>
          <a:p>
            <a:r>
              <a:rPr lang="en-US" sz="2400" dirty="0" smtClean="0"/>
              <a:t>¿</a:t>
            </a:r>
            <a:r>
              <a:rPr lang="en-US" sz="2400" dirty="0" err="1" smtClean="0"/>
              <a:t>Por</a:t>
            </a:r>
            <a:r>
              <a:rPr lang="en-US" sz="2400" dirty="0" smtClean="0"/>
              <a:t> </a:t>
            </a:r>
            <a:r>
              <a:rPr lang="en-US" sz="2400" dirty="0" err="1" smtClean="0"/>
              <a:t>qué</a:t>
            </a:r>
            <a:r>
              <a:rPr lang="en-US" sz="2400" dirty="0" smtClean="0"/>
              <a:t> </a:t>
            </a:r>
            <a:r>
              <a:rPr lang="en-US" sz="2400" dirty="0" err="1" smtClean="0"/>
              <a:t>cree</a:t>
            </a:r>
            <a:r>
              <a:rPr lang="en-US" sz="2400" dirty="0" smtClean="0"/>
              <a:t> </a:t>
            </a:r>
            <a:r>
              <a:rPr lang="en-US" sz="2400" dirty="0" err="1" smtClean="0"/>
              <a:t>usted</a:t>
            </a:r>
            <a:r>
              <a:rPr lang="en-US" sz="2400" dirty="0" smtClean="0"/>
              <a:t> que hay </a:t>
            </a:r>
            <a:r>
              <a:rPr lang="en-US" sz="2400" dirty="0" err="1" smtClean="0"/>
              <a:t>tanta</a:t>
            </a:r>
            <a:r>
              <a:rPr lang="en-US" sz="2400" dirty="0" smtClean="0"/>
              <a:t> </a:t>
            </a:r>
            <a:r>
              <a:rPr lang="en-US" sz="2400" dirty="0" err="1" smtClean="0"/>
              <a:t>narrativa</a:t>
            </a:r>
            <a:r>
              <a:rPr lang="en-US" sz="2400" dirty="0" smtClean="0"/>
              <a:t> </a:t>
            </a:r>
            <a:r>
              <a:rPr lang="en-US" sz="2400" dirty="0" err="1" smtClean="0"/>
              <a:t>en</a:t>
            </a:r>
            <a:r>
              <a:rPr lang="en-US" sz="2400" dirty="0" smtClean="0"/>
              <a:t> la </a:t>
            </a:r>
            <a:r>
              <a:rPr lang="en-US" sz="2400" dirty="0" err="1" smtClean="0"/>
              <a:t>Biblia</a:t>
            </a:r>
            <a:r>
              <a:rPr lang="en-US" sz="2400" dirty="0" smtClean="0"/>
              <a:t>?</a:t>
            </a:r>
            <a:endParaRPr lang="en-US" sz="2400" dirty="0"/>
          </a:p>
          <a:p>
            <a:r>
              <a:rPr lang="en-US" sz="2400" dirty="0" err="1" smtClean="0"/>
              <a:t>Originalmente</a:t>
            </a:r>
            <a:r>
              <a:rPr lang="en-US" sz="2400" dirty="0" smtClean="0"/>
              <a:t> era para </a:t>
            </a:r>
            <a:br>
              <a:rPr lang="en-US" sz="2400" dirty="0" smtClean="0"/>
            </a:br>
            <a:r>
              <a:rPr lang="en-US" sz="2400" dirty="0" err="1" smtClean="0"/>
              <a:t>ser</a:t>
            </a:r>
            <a:r>
              <a:rPr lang="en-US" sz="2400" dirty="0" smtClean="0"/>
              <a:t> </a:t>
            </a:r>
            <a:r>
              <a:rPr lang="en-US" sz="2400" dirty="0" err="1" smtClean="0"/>
              <a:t>escuchado</a:t>
            </a:r>
            <a:r>
              <a:rPr lang="en-US" sz="2400" dirty="0" smtClean="0"/>
              <a:t> </a:t>
            </a:r>
            <a:r>
              <a:rPr lang="en-US" sz="2400" dirty="0" err="1" smtClean="0"/>
              <a:t>también</a:t>
            </a:r>
            <a:endParaRPr lang="en-US" sz="2400" dirty="0"/>
          </a:p>
          <a:p>
            <a:pPr lvl="1"/>
            <a:r>
              <a:rPr lang="en-US" sz="2000" dirty="0" err="1" smtClean="0"/>
              <a:t>Repetición</a:t>
            </a:r>
            <a:endParaRPr lang="en-US" sz="2000" dirty="0"/>
          </a:p>
          <a:p>
            <a:pPr lvl="1"/>
            <a:r>
              <a:rPr lang="en-US" sz="2000" dirty="0" err="1" smtClean="0"/>
              <a:t>Ritmo</a:t>
            </a:r>
            <a:r>
              <a:rPr lang="en-US" sz="2000" dirty="0" smtClean="0"/>
              <a:t> </a:t>
            </a:r>
            <a:r>
              <a:rPr lang="en-US" sz="2000" dirty="0" err="1" smtClean="0"/>
              <a:t>rápido</a:t>
            </a:r>
            <a:endParaRPr lang="en-US" sz="2000" dirty="0"/>
          </a:p>
          <a:p>
            <a:pPr lvl="1"/>
            <a:r>
              <a:rPr lang="es-ES" sz="2000" dirty="0" smtClean="0"/>
              <a:t>Conexiones internas</a:t>
            </a:r>
            <a:endParaRPr lang="en-US" sz="2000" dirty="0"/>
          </a:p>
          <a:p>
            <a:endParaRPr lang="en-US"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0" y="1866900"/>
            <a:ext cx="5077660" cy="3774283"/>
          </a:xfrm>
          <a:prstGeom prst="rect">
            <a:avLst/>
          </a:prstGeom>
        </p:spPr>
      </p:pic>
      <p:sp>
        <p:nvSpPr>
          <p:cNvPr id="6" name="TextBox 5"/>
          <p:cNvSpPr txBox="1"/>
          <p:nvPr/>
        </p:nvSpPr>
        <p:spPr>
          <a:xfrm>
            <a:off x="3839921" y="4152900"/>
            <a:ext cx="990600" cy="307777"/>
          </a:xfrm>
          <a:prstGeom prst="rect">
            <a:avLst/>
          </a:prstGeom>
          <a:solidFill>
            <a:schemeClr val="tx1"/>
          </a:solidFill>
        </p:spPr>
        <p:txBody>
          <a:bodyPr wrap="square" rtlCol="0">
            <a:spAutoFit/>
          </a:bodyPr>
          <a:lstStyle/>
          <a:p>
            <a:r>
              <a:rPr lang="es-ES" sz="1400" dirty="0" smtClean="0">
                <a:solidFill>
                  <a:schemeClr val="bg1"/>
                </a:solidFill>
              </a:rPr>
              <a:t>escenario</a:t>
            </a:r>
            <a:endParaRPr lang="en-US" sz="1400" dirty="0">
              <a:solidFill>
                <a:schemeClr val="bg1"/>
              </a:solidFill>
            </a:endParaRPr>
          </a:p>
        </p:txBody>
      </p:sp>
      <p:sp>
        <p:nvSpPr>
          <p:cNvPr id="8" name="TextBox 7"/>
          <p:cNvSpPr txBox="1"/>
          <p:nvPr/>
        </p:nvSpPr>
        <p:spPr>
          <a:xfrm rot="2143184">
            <a:off x="4247969" y="4824424"/>
            <a:ext cx="1165103" cy="523220"/>
          </a:xfrm>
          <a:prstGeom prst="rect">
            <a:avLst/>
          </a:prstGeom>
          <a:solidFill>
            <a:schemeClr val="tx1"/>
          </a:solidFill>
        </p:spPr>
        <p:txBody>
          <a:bodyPr wrap="square" rtlCol="0">
            <a:spAutoFit/>
          </a:bodyPr>
          <a:lstStyle/>
          <a:p>
            <a:r>
              <a:rPr lang="es-ES" sz="1400" dirty="0">
                <a:solidFill>
                  <a:schemeClr val="bg1"/>
                </a:solidFill>
              </a:rPr>
              <a:t>i</a:t>
            </a:r>
            <a:r>
              <a:rPr lang="es-ES" sz="1400" dirty="0" smtClean="0">
                <a:solidFill>
                  <a:schemeClr val="bg1"/>
                </a:solidFill>
              </a:rPr>
              <a:t>ncidentes </a:t>
            </a:r>
            <a:r>
              <a:rPr lang="es-ES" sz="1400" dirty="0" err="1" smtClean="0">
                <a:solidFill>
                  <a:schemeClr val="bg1"/>
                </a:solidFill>
              </a:rPr>
              <a:t>preliminarios</a:t>
            </a:r>
            <a:endParaRPr lang="en-US" sz="1400" dirty="0">
              <a:solidFill>
                <a:schemeClr val="bg1"/>
              </a:solidFill>
            </a:endParaRPr>
          </a:p>
        </p:txBody>
      </p:sp>
      <p:sp>
        <p:nvSpPr>
          <p:cNvPr id="9" name="TextBox 8"/>
          <p:cNvSpPr txBox="1"/>
          <p:nvPr/>
        </p:nvSpPr>
        <p:spPr>
          <a:xfrm rot="2143184">
            <a:off x="5268489" y="4751569"/>
            <a:ext cx="1165103" cy="523220"/>
          </a:xfrm>
          <a:prstGeom prst="rect">
            <a:avLst/>
          </a:prstGeom>
          <a:solidFill>
            <a:schemeClr val="tx1"/>
          </a:solidFill>
        </p:spPr>
        <p:txBody>
          <a:bodyPr wrap="square" rtlCol="0">
            <a:spAutoFit/>
          </a:bodyPr>
          <a:lstStyle/>
          <a:p>
            <a:r>
              <a:rPr lang="es-ES" sz="1400" dirty="0" smtClean="0">
                <a:solidFill>
                  <a:schemeClr val="bg1"/>
                </a:solidFill>
              </a:rPr>
              <a:t>incidente provocador</a:t>
            </a:r>
            <a:endParaRPr lang="en-US" sz="1400" dirty="0">
              <a:solidFill>
                <a:schemeClr val="bg1"/>
              </a:solidFill>
            </a:endParaRPr>
          </a:p>
        </p:txBody>
      </p:sp>
      <p:sp>
        <p:nvSpPr>
          <p:cNvPr id="10" name="TextBox 9"/>
          <p:cNvSpPr txBox="1"/>
          <p:nvPr/>
        </p:nvSpPr>
        <p:spPr>
          <a:xfrm>
            <a:off x="5766278" y="3606280"/>
            <a:ext cx="1165103" cy="307777"/>
          </a:xfrm>
          <a:prstGeom prst="rect">
            <a:avLst/>
          </a:prstGeom>
          <a:solidFill>
            <a:schemeClr val="tx1"/>
          </a:solidFill>
        </p:spPr>
        <p:txBody>
          <a:bodyPr wrap="square" rtlCol="0">
            <a:spAutoFit/>
          </a:bodyPr>
          <a:lstStyle/>
          <a:p>
            <a:pPr algn="ctr"/>
            <a:r>
              <a:rPr lang="es-ES" sz="1400" dirty="0" smtClean="0">
                <a:solidFill>
                  <a:schemeClr val="bg1"/>
                </a:solidFill>
              </a:rPr>
              <a:t>clímax</a:t>
            </a:r>
            <a:endParaRPr lang="en-US" sz="1400" dirty="0">
              <a:solidFill>
                <a:schemeClr val="bg1"/>
              </a:solidFill>
            </a:endParaRPr>
          </a:p>
        </p:txBody>
      </p:sp>
      <p:sp>
        <p:nvSpPr>
          <p:cNvPr id="11" name="TextBox 10"/>
          <p:cNvSpPr txBox="1"/>
          <p:nvPr/>
        </p:nvSpPr>
        <p:spPr>
          <a:xfrm>
            <a:off x="3989448" y="3238500"/>
            <a:ext cx="1165103" cy="523220"/>
          </a:xfrm>
          <a:prstGeom prst="rect">
            <a:avLst/>
          </a:prstGeom>
          <a:solidFill>
            <a:schemeClr val="tx1"/>
          </a:solidFill>
        </p:spPr>
        <p:txBody>
          <a:bodyPr wrap="square" rtlCol="0">
            <a:spAutoFit/>
          </a:bodyPr>
          <a:lstStyle/>
          <a:p>
            <a:pPr algn="ctr"/>
            <a:r>
              <a:rPr lang="es-ES" sz="1400" dirty="0" smtClean="0">
                <a:solidFill>
                  <a:schemeClr val="bg1"/>
                </a:solidFill>
              </a:rPr>
              <a:t>tensión ascendente</a:t>
            </a:r>
            <a:endParaRPr lang="en-US" sz="1400" dirty="0">
              <a:solidFill>
                <a:schemeClr val="bg1"/>
              </a:solidFill>
            </a:endParaRPr>
          </a:p>
        </p:txBody>
      </p:sp>
      <p:sp>
        <p:nvSpPr>
          <p:cNvPr id="12" name="TextBox 11"/>
          <p:cNvSpPr txBox="1"/>
          <p:nvPr/>
        </p:nvSpPr>
        <p:spPr>
          <a:xfrm>
            <a:off x="7518106" y="3219318"/>
            <a:ext cx="1165103" cy="523220"/>
          </a:xfrm>
          <a:prstGeom prst="rect">
            <a:avLst/>
          </a:prstGeom>
          <a:solidFill>
            <a:schemeClr val="tx1"/>
          </a:solidFill>
        </p:spPr>
        <p:txBody>
          <a:bodyPr wrap="square" rtlCol="0">
            <a:spAutoFit/>
          </a:bodyPr>
          <a:lstStyle/>
          <a:p>
            <a:pPr algn="ctr"/>
            <a:r>
              <a:rPr lang="es-ES" sz="1400" dirty="0" smtClean="0">
                <a:solidFill>
                  <a:schemeClr val="bg1"/>
                </a:solidFill>
              </a:rPr>
              <a:t>comienzo de la resolución</a:t>
            </a:r>
            <a:endParaRPr lang="en-US" sz="1400" dirty="0">
              <a:solidFill>
                <a:schemeClr val="bg1"/>
              </a:solidFill>
            </a:endParaRPr>
          </a:p>
        </p:txBody>
      </p:sp>
      <p:sp>
        <p:nvSpPr>
          <p:cNvPr id="13" name="TextBox 12"/>
          <p:cNvSpPr txBox="1"/>
          <p:nvPr/>
        </p:nvSpPr>
        <p:spPr>
          <a:xfrm>
            <a:off x="5963690" y="4423350"/>
            <a:ext cx="1165103" cy="307777"/>
          </a:xfrm>
          <a:prstGeom prst="rect">
            <a:avLst/>
          </a:prstGeom>
          <a:solidFill>
            <a:schemeClr val="tx1"/>
          </a:solidFill>
        </p:spPr>
        <p:txBody>
          <a:bodyPr wrap="square" rtlCol="0">
            <a:spAutoFit/>
          </a:bodyPr>
          <a:lstStyle/>
          <a:p>
            <a:pPr algn="ctr"/>
            <a:r>
              <a:rPr lang="es-ES" sz="1400" dirty="0" smtClean="0">
                <a:solidFill>
                  <a:schemeClr val="bg1"/>
                </a:solidFill>
              </a:rPr>
              <a:t>Resolución</a:t>
            </a:r>
            <a:endParaRPr lang="en-US" sz="1400" dirty="0">
              <a:solidFill>
                <a:schemeClr val="bg1"/>
              </a:solidFill>
            </a:endParaRPr>
          </a:p>
        </p:txBody>
      </p:sp>
      <p:sp>
        <p:nvSpPr>
          <p:cNvPr id="14" name="TextBox 13"/>
          <p:cNvSpPr txBox="1"/>
          <p:nvPr/>
        </p:nvSpPr>
        <p:spPr>
          <a:xfrm>
            <a:off x="7867140" y="4162031"/>
            <a:ext cx="973160" cy="307777"/>
          </a:xfrm>
          <a:prstGeom prst="rect">
            <a:avLst/>
          </a:prstGeom>
          <a:solidFill>
            <a:schemeClr val="tx1"/>
          </a:solidFill>
        </p:spPr>
        <p:txBody>
          <a:bodyPr wrap="square" rtlCol="0">
            <a:spAutoFit/>
          </a:bodyPr>
          <a:lstStyle/>
          <a:p>
            <a:pPr algn="ctr"/>
            <a:r>
              <a:rPr lang="es-ES" sz="1400" dirty="0" smtClean="0">
                <a:solidFill>
                  <a:schemeClr val="bg1"/>
                </a:solidFill>
              </a:rPr>
              <a:t>conclusión</a:t>
            </a:r>
            <a:endParaRPr lang="en-US" sz="1400" dirty="0">
              <a:solidFill>
                <a:schemeClr val="bg1"/>
              </a:solidFill>
            </a:endParaRPr>
          </a:p>
        </p:txBody>
      </p:sp>
      <p:sp>
        <p:nvSpPr>
          <p:cNvPr id="15" name="TextBox 14"/>
          <p:cNvSpPr txBox="1"/>
          <p:nvPr/>
        </p:nvSpPr>
        <p:spPr>
          <a:xfrm>
            <a:off x="7640887" y="4571736"/>
            <a:ext cx="1165103" cy="307777"/>
          </a:xfrm>
          <a:prstGeom prst="rect">
            <a:avLst/>
          </a:prstGeom>
          <a:solidFill>
            <a:schemeClr val="tx1"/>
          </a:solidFill>
        </p:spPr>
        <p:txBody>
          <a:bodyPr wrap="square" rtlCol="0">
            <a:spAutoFit/>
          </a:bodyPr>
          <a:lstStyle/>
          <a:p>
            <a:pPr algn="ctr"/>
            <a:r>
              <a:rPr lang="es-ES" sz="1400" dirty="0" smtClean="0">
                <a:solidFill>
                  <a:schemeClr val="bg1"/>
                </a:solidFill>
              </a:rPr>
              <a:t>resultado</a:t>
            </a:r>
            <a:endParaRPr lang="en-US" sz="1400" dirty="0">
              <a:solidFill>
                <a:schemeClr val="bg1"/>
              </a:solidFill>
            </a:endParaRPr>
          </a:p>
        </p:txBody>
      </p:sp>
    </p:spTree>
    <p:extLst>
      <p:ext uri="{BB962C8B-B14F-4D97-AF65-F5344CB8AC3E}">
        <p14:creationId xmlns:p14="http://schemas.microsoft.com/office/powerpoint/2010/main" val="396433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Daniel 2 - </a:t>
            </a:r>
            <a:r>
              <a:rPr lang="en-US" dirty="0" err="1" smtClean="0"/>
              <a:t>Narrativa</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 y="1477926"/>
            <a:ext cx="2174991" cy="4237074"/>
          </a:xfrm>
          <a:prstGeom prst="rect">
            <a:avLst/>
          </a:prstGeom>
        </p:spPr>
      </p:pic>
      <p:sp>
        <p:nvSpPr>
          <p:cNvPr id="5" name="TextBox 4"/>
          <p:cNvSpPr txBox="1"/>
          <p:nvPr/>
        </p:nvSpPr>
        <p:spPr>
          <a:xfrm>
            <a:off x="2174991" y="1226043"/>
            <a:ext cx="5767530" cy="923330"/>
          </a:xfrm>
          <a:prstGeom prst="rect">
            <a:avLst/>
          </a:prstGeom>
          <a:noFill/>
        </p:spPr>
        <p:txBody>
          <a:bodyPr wrap="square" rtlCol="0">
            <a:spAutoFit/>
          </a:bodyPr>
          <a:lstStyle/>
          <a:p>
            <a:r>
              <a:rPr lang="en-US" b="1" dirty="0" err="1" smtClean="0"/>
              <a:t>Escenario</a:t>
            </a:r>
            <a:endParaRPr lang="en-US" b="1" dirty="0"/>
          </a:p>
          <a:p>
            <a:r>
              <a:rPr lang="en-US" baseline="30000" dirty="0" smtClean="0"/>
              <a:t>1</a:t>
            </a:r>
            <a:r>
              <a:rPr lang="es-ES" dirty="0" smtClean="0"/>
              <a:t>En </a:t>
            </a:r>
            <a:r>
              <a:rPr lang="es-ES" dirty="0"/>
              <a:t>el segundo año del reinado de Nabucodonosor, este tuvo sueños, y se turbó su espíritu y no podía dormir. </a:t>
            </a:r>
            <a:endParaRPr lang="en-US" dirty="0"/>
          </a:p>
        </p:txBody>
      </p:sp>
      <p:sp>
        <p:nvSpPr>
          <p:cNvPr id="6" name="TextBox 5"/>
          <p:cNvSpPr txBox="1"/>
          <p:nvPr/>
        </p:nvSpPr>
        <p:spPr>
          <a:xfrm>
            <a:off x="2057400" y="2388689"/>
            <a:ext cx="4784652" cy="3416320"/>
          </a:xfrm>
          <a:prstGeom prst="rect">
            <a:avLst/>
          </a:prstGeom>
          <a:noFill/>
        </p:spPr>
        <p:txBody>
          <a:bodyPr wrap="square" rtlCol="0">
            <a:spAutoFit/>
          </a:bodyPr>
          <a:lstStyle/>
          <a:p>
            <a:r>
              <a:rPr lang="en-US" b="1" dirty="0" err="1" smtClean="0"/>
              <a:t>Incidente</a:t>
            </a:r>
            <a:endParaRPr lang="en-US" b="1" dirty="0"/>
          </a:p>
          <a:p>
            <a:r>
              <a:rPr lang="en-US" baseline="30000" dirty="0" smtClean="0"/>
              <a:t>2</a:t>
            </a:r>
            <a:r>
              <a:rPr lang="es-ES" dirty="0" smtClean="0"/>
              <a:t>Entonces </a:t>
            </a:r>
            <a:r>
              <a:rPr lang="es-ES" dirty="0"/>
              <a:t>el rey mandó llamar a los magos, encantadores, hechiceros y caldeos, para que le explicaran al rey sus sueños. Vinieron, pues, y se presentaron ante el rey. </a:t>
            </a:r>
            <a:r>
              <a:rPr lang="en-US" dirty="0"/>
              <a:t/>
            </a:r>
            <a:br>
              <a:rPr lang="en-US" dirty="0"/>
            </a:br>
            <a:r>
              <a:rPr lang="en-US" baseline="30000" dirty="0" smtClean="0"/>
              <a:t>3</a:t>
            </a:r>
            <a:r>
              <a:rPr lang="es-ES" dirty="0"/>
              <a:t>Y el rey les dijo: «He tenido un sueño, y mi espíritu se ha turbado por el deseo de entender el sueño». </a:t>
            </a:r>
            <a:endParaRPr lang="es-ES" dirty="0" smtClean="0"/>
          </a:p>
          <a:p>
            <a:r>
              <a:rPr lang="en-US" b="1" baseline="30000" dirty="0" smtClean="0"/>
              <a:t>4</a:t>
            </a:r>
            <a:r>
              <a:rPr lang="es-ES" b="1" dirty="0" smtClean="0"/>
              <a:t>Entonces </a:t>
            </a:r>
            <a:r>
              <a:rPr lang="es-ES" b="1" dirty="0"/>
              <a:t>los caldeos hablaron al rey en arameo:</a:t>
            </a:r>
            <a:r>
              <a:rPr lang="es-ES" dirty="0"/>
              <a:t> «¡Oh rey, viva para siempre! Cuente el sueño a sus siervos, y nosotros le declararemos la interpretación». </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3098" y="1826143"/>
            <a:ext cx="2870902" cy="3907465"/>
          </a:xfrm>
          <a:prstGeom prst="rect">
            <a:avLst/>
          </a:prstGeom>
        </p:spPr>
      </p:pic>
    </p:spTree>
    <p:extLst>
      <p:ext uri="{BB962C8B-B14F-4D97-AF65-F5344CB8AC3E}">
        <p14:creationId xmlns:p14="http://schemas.microsoft.com/office/powerpoint/2010/main" val="270169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26" y="3"/>
            <a:ext cx="9144000" cy="1190625"/>
          </a:xfrm>
          <a:prstGeom prst="rect">
            <a:avLst/>
          </a:prstGeom>
        </p:spPr>
      </p:pic>
      <p:sp>
        <p:nvSpPr>
          <p:cNvPr id="2" name="Title 1"/>
          <p:cNvSpPr>
            <a:spLocks noGrp="1"/>
          </p:cNvSpPr>
          <p:nvPr>
            <p:ph type="title"/>
          </p:nvPr>
        </p:nvSpPr>
        <p:spPr>
          <a:xfrm>
            <a:off x="457200" y="347798"/>
            <a:ext cx="8229600" cy="495035"/>
          </a:xfrm>
        </p:spPr>
        <p:txBody>
          <a:bodyPr>
            <a:noAutofit/>
          </a:bodyPr>
          <a:lstStyle/>
          <a:p>
            <a:r>
              <a:rPr lang="en-US" sz="4800" b="1" dirty="0" smtClean="0">
                <a:solidFill>
                  <a:srgbClr val="FFFF00"/>
                </a:solidFill>
                <a:effectLst>
                  <a:outerShdw blurRad="38100" dist="38100" dir="2700000" algn="tl">
                    <a:srgbClr val="000000">
                      <a:alpha val="43137"/>
                    </a:srgbClr>
                  </a:outerShdw>
                </a:effectLst>
              </a:rPr>
              <a:t>C.  </a:t>
            </a:r>
            <a:r>
              <a:rPr lang="en-US" sz="4800" b="1" dirty="0" err="1" smtClean="0">
                <a:solidFill>
                  <a:srgbClr val="FFFF00"/>
                </a:solidFill>
                <a:effectLst>
                  <a:outerShdw blurRad="38100" dist="38100" dir="2700000" algn="tl">
                    <a:srgbClr val="000000">
                      <a:alpha val="43137"/>
                    </a:srgbClr>
                  </a:outerShdw>
                </a:effectLst>
              </a:rPr>
              <a:t>Tema</a:t>
            </a:r>
            <a:r>
              <a:rPr lang="en-US" sz="4800" b="1" dirty="0" smtClean="0">
                <a:solidFill>
                  <a:srgbClr val="FFFF00"/>
                </a:solidFill>
                <a:effectLst>
                  <a:outerShdw blurRad="38100" dist="38100" dir="2700000" algn="tl">
                    <a:srgbClr val="000000">
                      <a:alpha val="43137"/>
                    </a:srgbClr>
                  </a:outerShdw>
                </a:effectLst>
              </a:rPr>
              <a:t> principal de Daniel</a:t>
            </a:r>
            <a:endParaRPr lang="en-US" sz="4800" b="1"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42900" y="1485900"/>
            <a:ext cx="8458200" cy="4191000"/>
          </a:xfrm>
        </p:spPr>
        <p:txBody>
          <a:bodyPr>
            <a:normAutofit fontScale="62500" lnSpcReduction="20000"/>
          </a:bodyPr>
          <a:lstStyle/>
          <a:p>
            <a:pPr marL="0" indent="0">
              <a:spcBef>
                <a:spcPts val="0"/>
              </a:spcBef>
              <a:spcAft>
                <a:spcPts val="1800"/>
              </a:spcAft>
              <a:buNone/>
            </a:pPr>
            <a:r>
              <a:rPr lang="es-ES" b="1" dirty="0">
                <a:solidFill>
                  <a:srgbClr val="0000CC"/>
                </a:solidFill>
              </a:rPr>
              <a:t>Él es quien cambia los tiempos y las edades; </a:t>
            </a:r>
            <a:r>
              <a:rPr lang="es-ES" b="1" dirty="0" smtClean="0">
                <a:solidFill>
                  <a:srgbClr val="0000CC"/>
                </a:solidFill>
              </a:rPr>
              <a:t/>
            </a:r>
            <a:br>
              <a:rPr lang="es-ES" b="1" dirty="0" smtClean="0">
                <a:solidFill>
                  <a:srgbClr val="0000CC"/>
                </a:solidFill>
              </a:rPr>
            </a:br>
            <a:r>
              <a:rPr lang="es-ES" b="1" dirty="0" smtClean="0">
                <a:solidFill>
                  <a:srgbClr val="0000CC"/>
                </a:solidFill>
              </a:rPr>
              <a:t>Quita </a:t>
            </a:r>
            <a:r>
              <a:rPr lang="es-ES" b="1" dirty="0">
                <a:solidFill>
                  <a:srgbClr val="0000CC"/>
                </a:solidFill>
              </a:rPr>
              <a:t>reyes y pone reyes. </a:t>
            </a:r>
            <a:r>
              <a:rPr lang="es-ES" dirty="0" smtClean="0"/>
              <a:t/>
            </a:r>
            <a:br>
              <a:rPr lang="es-ES" dirty="0" smtClean="0"/>
            </a:br>
            <a:r>
              <a:rPr lang="es-ES" dirty="0" smtClean="0"/>
              <a:t>Da </a:t>
            </a:r>
            <a:r>
              <a:rPr lang="es-ES" dirty="0"/>
              <a:t>sabiduría a los sabios, </a:t>
            </a:r>
            <a:r>
              <a:rPr lang="es-ES" dirty="0" smtClean="0"/>
              <a:t/>
            </a:r>
            <a:br>
              <a:rPr lang="es-ES" dirty="0" smtClean="0"/>
            </a:br>
            <a:r>
              <a:rPr lang="es-ES" dirty="0" smtClean="0"/>
              <a:t>Y </a:t>
            </a:r>
            <a:r>
              <a:rPr lang="es-ES" dirty="0"/>
              <a:t>conocimiento a los entendidos. </a:t>
            </a:r>
            <a:r>
              <a:rPr lang="en-US" dirty="0" smtClean="0"/>
              <a:t>(Dan 2:21)</a:t>
            </a:r>
          </a:p>
          <a:p>
            <a:pPr marL="0" indent="0">
              <a:spcBef>
                <a:spcPts val="0"/>
              </a:spcBef>
              <a:spcAft>
                <a:spcPts val="1800"/>
              </a:spcAft>
              <a:buNone/>
            </a:pPr>
            <a:r>
              <a:rPr lang="es-ES" dirty="0" smtClean="0"/>
              <a:t>Con </a:t>
            </a:r>
            <a:r>
              <a:rPr lang="es-ES" dirty="0"/>
              <a:t>el fin de que sepan los vivientes </a:t>
            </a:r>
            <a:r>
              <a:rPr lang="es-ES" dirty="0" smtClean="0"/>
              <a:t/>
            </a:r>
            <a:br>
              <a:rPr lang="es-ES" dirty="0" smtClean="0"/>
            </a:br>
            <a:r>
              <a:rPr lang="es-ES" dirty="0" smtClean="0"/>
              <a:t>Que </a:t>
            </a:r>
            <a:r>
              <a:rPr lang="es-ES" b="1" dirty="0">
                <a:solidFill>
                  <a:srgbClr val="0000CC"/>
                </a:solidFill>
              </a:rPr>
              <a:t>el Altísimo domina sobre el reino de los hombres, </a:t>
            </a:r>
            <a:r>
              <a:rPr lang="es-ES" b="1" dirty="0" smtClean="0">
                <a:solidFill>
                  <a:srgbClr val="0000CC"/>
                </a:solidFill>
              </a:rPr>
              <a:t/>
            </a:r>
            <a:br>
              <a:rPr lang="es-ES" b="1" dirty="0" smtClean="0">
                <a:solidFill>
                  <a:srgbClr val="0000CC"/>
                </a:solidFill>
              </a:rPr>
            </a:br>
            <a:r>
              <a:rPr lang="es-ES" b="1" dirty="0" smtClean="0">
                <a:solidFill>
                  <a:srgbClr val="0000CC"/>
                </a:solidFill>
              </a:rPr>
              <a:t>Y </a:t>
            </a:r>
            <a:r>
              <a:rPr lang="es-ES" b="1" dirty="0">
                <a:solidFill>
                  <a:srgbClr val="0000CC"/>
                </a:solidFill>
              </a:rPr>
              <a:t>se lo da a quien le place</a:t>
            </a:r>
            <a:r>
              <a:rPr lang="es-ES" dirty="0"/>
              <a:t>, </a:t>
            </a:r>
            <a:r>
              <a:rPr lang="es-ES" dirty="0" smtClean="0"/>
              <a:t/>
            </a:r>
            <a:br>
              <a:rPr lang="es-ES" dirty="0" smtClean="0"/>
            </a:br>
            <a:r>
              <a:rPr lang="es-ES" dirty="0" smtClean="0"/>
              <a:t>Y </a:t>
            </a:r>
            <a:r>
              <a:rPr lang="es-ES" dirty="0"/>
              <a:t>pone sobre él al más humilde de los hombres</a:t>
            </a:r>
            <a:r>
              <a:rPr lang="es-ES" dirty="0" smtClean="0"/>
              <a:t>’. </a:t>
            </a:r>
            <a:r>
              <a:rPr lang="en-US" dirty="0" smtClean="0"/>
              <a:t>(Dan 4:17)</a:t>
            </a:r>
          </a:p>
          <a:p>
            <a:pPr marL="0" indent="0">
              <a:spcBef>
                <a:spcPts val="0"/>
              </a:spcBef>
              <a:spcAft>
                <a:spcPts val="1200"/>
              </a:spcAft>
              <a:buNone/>
            </a:pPr>
            <a:r>
              <a:rPr lang="es-ES" dirty="0" smtClean="0"/>
              <a:t>…sino </a:t>
            </a:r>
            <a:r>
              <a:rPr lang="es-ES" dirty="0"/>
              <a:t>que se ha ensalzado usted contra el Señor del cielo. Y han traído delante de usted los vasos de Su templo, y usted y sus nobles, sus mujeres y sus concubinas, han estado bebiendo vino en ellos y han alabado a </a:t>
            </a:r>
            <a:r>
              <a:rPr lang="es-ES" b="1" dirty="0">
                <a:solidFill>
                  <a:srgbClr val="0000CC"/>
                </a:solidFill>
              </a:rPr>
              <a:t>los dioses de plata y oro, de bronce, hierro, madera y piedra, que ni ven, ni oyen, ni entienden. Pero al Dios que tiene en Su mano su propio aliento y es dueño de todos sus caminos</a:t>
            </a:r>
            <a:r>
              <a:rPr lang="es-ES" dirty="0"/>
              <a:t>, no ha glorificado. </a:t>
            </a:r>
            <a:r>
              <a:rPr lang="en-US" dirty="0" smtClean="0"/>
              <a:t>(Dan 5:23)</a:t>
            </a:r>
            <a:endParaRPr lang="en-US" dirty="0"/>
          </a:p>
        </p:txBody>
      </p:sp>
    </p:spTree>
    <p:extLst>
      <p:ext uri="{BB962C8B-B14F-4D97-AF65-F5344CB8AC3E}">
        <p14:creationId xmlns:p14="http://schemas.microsoft.com/office/powerpoint/2010/main" val="5927191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Daniel 2 - </a:t>
            </a:r>
            <a:r>
              <a:rPr lang="en-US" dirty="0" err="1" smtClean="0"/>
              <a:t>Narrativa</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 y="1477926"/>
            <a:ext cx="2174991" cy="4237074"/>
          </a:xfrm>
          <a:prstGeom prst="rect">
            <a:avLst/>
          </a:prstGeom>
        </p:spPr>
      </p:pic>
      <p:sp>
        <p:nvSpPr>
          <p:cNvPr id="6" name="TextBox 5"/>
          <p:cNvSpPr txBox="1"/>
          <p:nvPr/>
        </p:nvSpPr>
        <p:spPr>
          <a:xfrm>
            <a:off x="2268280" y="1203105"/>
            <a:ext cx="4089990" cy="3416320"/>
          </a:xfrm>
          <a:prstGeom prst="rect">
            <a:avLst/>
          </a:prstGeom>
          <a:noFill/>
        </p:spPr>
        <p:txBody>
          <a:bodyPr wrap="square" rtlCol="0">
            <a:spAutoFit/>
          </a:bodyPr>
          <a:lstStyle/>
          <a:p>
            <a:r>
              <a:rPr lang="en-US" b="1" dirty="0" err="1" smtClean="0">
                <a:solidFill>
                  <a:prstClr val="black"/>
                </a:solidFill>
              </a:rPr>
              <a:t>Incidente</a:t>
            </a:r>
            <a:r>
              <a:rPr lang="en-US" b="1" dirty="0" smtClean="0">
                <a:solidFill>
                  <a:prstClr val="black"/>
                </a:solidFill>
              </a:rPr>
              <a:t> </a:t>
            </a:r>
            <a:r>
              <a:rPr lang="en-US" b="1" dirty="0" err="1" smtClean="0">
                <a:solidFill>
                  <a:prstClr val="black"/>
                </a:solidFill>
              </a:rPr>
              <a:t>provocadora</a:t>
            </a:r>
            <a:endParaRPr lang="en-US" b="1" dirty="0">
              <a:solidFill>
                <a:prstClr val="black"/>
              </a:solidFill>
            </a:endParaRPr>
          </a:p>
          <a:p>
            <a:r>
              <a:rPr lang="es-ES" dirty="0" smtClean="0"/>
              <a:t>5</a:t>
            </a:r>
            <a:r>
              <a:rPr lang="es-ES" dirty="0"/>
              <a:t>  El rey respondió a los caldeos: «Mis órdenes son firmes: si no me dan a conocer el sueño y su interpretación, serán descuartizados y sus casas serán reducidas a escombros. </a:t>
            </a:r>
            <a:endParaRPr lang="es-ES" dirty="0" smtClean="0"/>
          </a:p>
          <a:p>
            <a:r>
              <a:rPr lang="es-ES" dirty="0" smtClean="0"/>
              <a:t>6</a:t>
            </a:r>
            <a:r>
              <a:rPr lang="es-ES" dirty="0"/>
              <a:t>  Pero si me declaran el sueño y su interpretación, recibirán de mí regalos, recompensas y grandes honores. </a:t>
            </a:r>
            <a:endParaRPr lang="es-ES" dirty="0" smtClean="0"/>
          </a:p>
          <a:p>
            <a:endParaRPr lang="es-ES" dirty="0"/>
          </a:p>
          <a:p>
            <a:r>
              <a:rPr lang="es-ES" dirty="0" smtClean="0"/>
              <a:t>Por </a:t>
            </a:r>
            <a:r>
              <a:rPr lang="es-ES" dirty="0"/>
              <a:t>tanto, declárenme el sueño y su interpretación». </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3098" y="1826143"/>
            <a:ext cx="2870902" cy="3907465"/>
          </a:xfrm>
          <a:prstGeom prst="rect">
            <a:avLst/>
          </a:prstGeom>
        </p:spPr>
      </p:pic>
    </p:spTree>
    <p:extLst>
      <p:ext uri="{BB962C8B-B14F-4D97-AF65-F5344CB8AC3E}">
        <p14:creationId xmlns:p14="http://schemas.microsoft.com/office/powerpoint/2010/main" val="8196805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Traducciones</a:t>
            </a:r>
            <a:r>
              <a:rPr lang="en-US" dirty="0" smtClean="0"/>
              <a:t> </a:t>
            </a:r>
            <a:r>
              <a:rPr lang="en-US" dirty="0" err="1" smtClean="0"/>
              <a:t>diferentes</a:t>
            </a:r>
            <a:endParaRPr lang="en-US" dirty="0"/>
          </a:p>
        </p:txBody>
      </p:sp>
      <p:sp>
        <p:nvSpPr>
          <p:cNvPr id="4" name="TextBox 3"/>
          <p:cNvSpPr txBox="1"/>
          <p:nvPr/>
        </p:nvSpPr>
        <p:spPr>
          <a:xfrm>
            <a:off x="223284" y="1137693"/>
            <a:ext cx="8920716" cy="830997"/>
          </a:xfrm>
          <a:prstGeom prst="rect">
            <a:avLst/>
          </a:prstGeom>
          <a:noFill/>
        </p:spPr>
        <p:txBody>
          <a:bodyPr wrap="square" rtlCol="0">
            <a:spAutoFit/>
          </a:bodyPr>
          <a:lstStyle/>
          <a:p>
            <a:r>
              <a:rPr lang="en-US" sz="1600" b="1" dirty="0">
                <a:solidFill>
                  <a:prstClr val="black"/>
                </a:solidFill>
              </a:rPr>
              <a:t>Daniel </a:t>
            </a:r>
            <a:r>
              <a:rPr lang="en-US" sz="1600" b="1" dirty="0" smtClean="0">
                <a:solidFill>
                  <a:prstClr val="black"/>
                </a:solidFill>
              </a:rPr>
              <a:t>2:5 (NBLA) </a:t>
            </a:r>
            <a:r>
              <a:rPr lang="en-US" sz="1600" dirty="0">
                <a:solidFill>
                  <a:prstClr val="black"/>
                </a:solidFill>
              </a:rPr>
              <a:t/>
            </a:r>
            <a:br>
              <a:rPr lang="en-US" sz="1600" dirty="0">
                <a:solidFill>
                  <a:prstClr val="black"/>
                </a:solidFill>
              </a:rPr>
            </a:br>
            <a:r>
              <a:rPr lang="en-US" sz="1600" baseline="30000" dirty="0" smtClean="0">
                <a:solidFill>
                  <a:prstClr val="black"/>
                </a:solidFill>
              </a:rPr>
              <a:t>5</a:t>
            </a:r>
            <a:r>
              <a:rPr lang="es-ES" sz="1600" dirty="0" smtClean="0">
                <a:solidFill>
                  <a:prstClr val="black"/>
                </a:solidFill>
              </a:rPr>
              <a:t> </a:t>
            </a:r>
            <a:r>
              <a:rPr lang="es-ES" sz="1600" dirty="0">
                <a:solidFill>
                  <a:prstClr val="black"/>
                </a:solidFill>
              </a:rPr>
              <a:t>El rey respondió a los caldeos: «</a:t>
            </a:r>
            <a:r>
              <a:rPr lang="es-ES" sz="1600" b="1" u="sng" dirty="0">
                <a:solidFill>
                  <a:prstClr val="black"/>
                </a:solidFill>
              </a:rPr>
              <a:t>Mis órdenes son </a:t>
            </a:r>
            <a:r>
              <a:rPr lang="es-ES" sz="1600" b="1" u="sng" dirty="0" smtClean="0">
                <a:solidFill>
                  <a:prstClr val="black"/>
                </a:solidFill>
              </a:rPr>
              <a:t>firmes</a:t>
            </a:r>
            <a:r>
              <a:rPr lang="es-ES" sz="1600" dirty="0" smtClean="0">
                <a:solidFill>
                  <a:prstClr val="black"/>
                </a:solidFill>
              </a:rPr>
              <a:t>: </a:t>
            </a:r>
            <a:r>
              <a:rPr lang="es-ES" sz="1600" dirty="0">
                <a:solidFill>
                  <a:prstClr val="black"/>
                </a:solidFill>
              </a:rPr>
              <a:t>si no me dan a conocer el sueño y su interpretación, serán descuartizados y sus casas serán reducidas a </a:t>
            </a:r>
            <a:r>
              <a:rPr lang="es-ES" sz="1600" dirty="0" smtClean="0">
                <a:solidFill>
                  <a:prstClr val="black"/>
                </a:solidFill>
              </a:rPr>
              <a:t>escombros.</a:t>
            </a:r>
            <a:r>
              <a:rPr lang="en-US" sz="1600" dirty="0">
                <a:solidFill>
                  <a:prstClr val="black"/>
                </a:solidFill>
              </a:rPr>
              <a:t>  </a:t>
            </a:r>
          </a:p>
        </p:txBody>
      </p:sp>
      <p:sp>
        <p:nvSpPr>
          <p:cNvPr id="5" name="TextBox 4"/>
          <p:cNvSpPr txBox="1"/>
          <p:nvPr/>
        </p:nvSpPr>
        <p:spPr>
          <a:xfrm>
            <a:off x="223284" y="1972007"/>
            <a:ext cx="8920716" cy="830997"/>
          </a:xfrm>
          <a:prstGeom prst="rect">
            <a:avLst/>
          </a:prstGeom>
          <a:noFill/>
        </p:spPr>
        <p:txBody>
          <a:bodyPr wrap="square" rtlCol="0">
            <a:spAutoFit/>
          </a:bodyPr>
          <a:lstStyle/>
          <a:p>
            <a:r>
              <a:rPr lang="en-US" sz="1600" b="1" dirty="0">
                <a:solidFill>
                  <a:prstClr val="black"/>
                </a:solidFill>
              </a:rPr>
              <a:t>Daniel </a:t>
            </a:r>
            <a:r>
              <a:rPr lang="en-US" sz="1600" b="1" dirty="0" smtClean="0">
                <a:solidFill>
                  <a:prstClr val="black"/>
                </a:solidFill>
              </a:rPr>
              <a:t>2:5 (JBS) </a:t>
            </a:r>
            <a:r>
              <a:rPr lang="en-US" sz="1600" dirty="0">
                <a:solidFill>
                  <a:prstClr val="black"/>
                </a:solidFill>
              </a:rPr>
              <a:t/>
            </a:r>
            <a:br>
              <a:rPr lang="en-US" sz="1600" dirty="0">
                <a:solidFill>
                  <a:prstClr val="black"/>
                </a:solidFill>
              </a:rPr>
            </a:br>
            <a:r>
              <a:rPr lang="en-US" sz="1600" baseline="30000" dirty="0" smtClean="0">
                <a:solidFill>
                  <a:prstClr val="black"/>
                </a:solidFill>
              </a:rPr>
              <a:t>5</a:t>
            </a:r>
            <a:r>
              <a:rPr lang="es-ES" sz="1600" dirty="0" smtClean="0">
                <a:solidFill>
                  <a:prstClr val="black"/>
                </a:solidFill>
              </a:rPr>
              <a:t>El </a:t>
            </a:r>
            <a:r>
              <a:rPr lang="es-ES" sz="1600" dirty="0">
                <a:solidFill>
                  <a:prstClr val="black"/>
                </a:solidFill>
              </a:rPr>
              <a:t>rey respondió y dijo a los caldeos: </a:t>
            </a:r>
            <a:r>
              <a:rPr lang="es-ES" sz="1600" b="1" u="sng" dirty="0">
                <a:solidFill>
                  <a:prstClr val="black"/>
                </a:solidFill>
              </a:rPr>
              <a:t>El negocio se me fue de la memoria</a:t>
            </a:r>
            <a:r>
              <a:rPr lang="es-ES" sz="1600" dirty="0">
                <a:solidFill>
                  <a:prstClr val="black"/>
                </a:solidFill>
              </a:rPr>
              <a:t>; si no me mostráis el sueño y su declaración, seréis hechos pedazos, y vuestras casas serán puestas por muladares.</a:t>
            </a:r>
            <a:r>
              <a:rPr lang="en-US" sz="1600" dirty="0" smtClean="0">
                <a:solidFill>
                  <a:prstClr val="black"/>
                </a:solidFill>
              </a:rPr>
              <a:t> </a:t>
            </a:r>
            <a:endParaRPr lang="en-US" sz="1600" dirty="0">
              <a:solidFill>
                <a:prstClr val="black"/>
              </a:solidFill>
            </a:endParaRPr>
          </a:p>
        </p:txBody>
      </p:sp>
      <p:sp>
        <p:nvSpPr>
          <p:cNvPr id="6" name="TextBox 5"/>
          <p:cNvSpPr txBox="1"/>
          <p:nvPr/>
        </p:nvSpPr>
        <p:spPr>
          <a:xfrm>
            <a:off x="276668" y="2962523"/>
            <a:ext cx="8867332" cy="830997"/>
          </a:xfrm>
          <a:prstGeom prst="rect">
            <a:avLst/>
          </a:prstGeom>
          <a:noFill/>
        </p:spPr>
        <p:txBody>
          <a:bodyPr wrap="square" rtlCol="0">
            <a:spAutoFit/>
          </a:bodyPr>
          <a:lstStyle/>
          <a:p>
            <a:r>
              <a:rPr lang="en-US" sz="1600" b="1" dirty="0">
                <a:solidFill>
                  <a:prstClr val="black"/>
                </a:solidFill>
              </a:rPr>
              <a:t>Daniel </a:t>
            </a:r>
            <a:r>
              <a:rPr lang="en-US" sz="1600" b="1" dirty="0" smtClean="0">
                <a:solidFill>
                  <a:prstClr val="black"/>
                </a:solidFill>
              </a:rPr>
              <a:t>2:5 (RV60) </a:t>
            </a:r>
            <a:r>
              <a:rPr lang="en-US" sz="1600" dirty="0">
                <a:solidFill>
                  <a:prstClr val="black"/>
                </a:solidFill>
              </a:rPr>
              <a:t/>
            </a:r>
            <a:br>
              <a:rPr lang="en-US" sz="1600" dirty="0">
                <a:solidFill>
                  <a:prstClr val="black"/>
                </a:solidFill>
              </a:rPr>
            </a:br>
            <a:r>
              <a:rPr lang="en-US" sz="1600" baseline="30000" dirty="0" smtClean="0">
                <a:solidFill>
                  <a:prstClr val="black"/>
                </a:solidFill>
              </a:rPr>
              <a:t>5</a:t>
            </a:r>
            <a:r>
              <a:rPr lang="es-ES" sz="1600" dirty="0" smtClean="0">
                <a:solidFill>
                  <a:prstClr val="black"/>
                </a:solidFill>
              </a:rPr>
              <a:t>Respondió </a:t>
            </a:r>
            <a:r>
              <a:rPr lang="es-ES" sz="1600" dirty="0">
                <a:solidFill>
                  <a:prstClr val="black"/>
                </a:solidFill>
              </a:rPr>
              <a:t>el rey y dijo a los caldeos: </a:t>
            </a:r>
            <a:r>
              <a:rPr lang="es-ES" sz="1600" b="1" u="sng" dirty="0">
                <a:solidFill>
                  <a:prstClr val="black"/>
                </a:solidFill>
              </a:rPr>
              <a:t>El asunto lo olvidé</a:t>
            </a:r>
            <a:r>
              <a:rPr lang="es-ES" sz="1600" dirty="0">
                <a:solidFill>
                  <a:prstClr val="black"/>
                </a:solidFill>
              </a:rPr>
              <a:t>; si no me mostráis el sueño y su interpretación, seréis hechos pedazos, y vuestras casas serán convertidas en muladares.</a:t>
            </a:r>
            <a:r>
              <a:rPr lang="en-US" sz="1600" dirty="0" smtClean="0">
                <a:solidFill>
                  <a:prstClr val="black"/>
                </a:solidFill>
              </a:rPr>
              <a:t> </a:t>
            </a:r>
            <a:endParaRPr lang="en-US" sz="1600" dirty="0">
              <a:solidFill>
                <a:prstClr val="black"/>
              </a:solidFill>
            </a:endParaRPr>
          </a:p>
        </p:txBody>
      </p:sp>
      <p:sp>
        <p:nvSpPr>
          <p:cNvPr id="7" name="TextBox 6"/>
          <p:cNvSpPr txBox="1"/>
          <p:nvPr/>
        </p:nvSpPr>
        <p:spPr>
          <a:xfrm>
            <a:off x="287190" y="3906934"/>
            <a:ext cx="8792904" cy="830997"/>
          </a:xfrm>
          <a:prstGeom prst="rect">
            <a:avLst/>
          </a:prstGeom>
          <a:noFill/>
        </p:spPr>
        <p:txBody>
          <a:bodyPr wrap="square" rtlCol="0">
            <a:spAutoFit/>
          </a:bodyPr>
          <a:lstStyle/>
          <a:p>
            <a:r>
              <a:rPr lang="en-US" sz="1600" b="1" dirty="0">
                <a:solidFill>
                  <a:prstClr val="black"/>
                </a:solidFill>
              </a:rPr>
              <a:t>Daniel </a:t>
            </a:r>
            <a:r>
              <a:rPr lang="en-US" sz="1600" b="1" dirty="0" smtClean="0">
                <a:solidFill>
                  <a:prstClr val="black"/>
                </a:solidFill>
              </a:rPr>
              <a:t>2:5 (NVI) </a:t>
            </a:r>
            <a:r>
              <a:rPr lang="en-US" sz="1600" dirty="0">
                <a:solidFill>
                  <a:prstClr val="black"/>
                </a:solidFill>
              </a:rPr>
              <a:t/>
            </a:r>
            <a:br>
              <a:rPr lang="en-US" sz="1600" dirty="0">
                <a:solidFill>
                  <a:prstClr val="black"/>
                </a:solidFill>
              </a:rPr>
            </a:br>
            <a:r>
              <a:rPr lang="en-US" sz="1600" baseline="30000" dirty="0" smtClean="0">
                <a:solidFill>
                  <a:prstClr val="black"/>
                </a:solidFill>
              </a:rPr>
              <a:t>5</a:t>
            </a:r>
            <a:r>
              <a:rPr lang="es-ES" sz="1600" dirty="0" smtClean="0">
                <a:solidFill>
                  <a:prstClr val="black"/>
                </a:solidFill>
              </a:rPr>
              <a:t>Pero </a:t>
            </a:r>
            <a:r>
              <a:rPr lang="es-ES" sz="1600" dirty="0">
                <a:solidFill>
                  <a:prstClr val="black"/>
                </a:solidFill>
              </a:rPr>
              <a:t>el rey les advirtió: —</a:t>
            </a:r>
            <a:r>
              <a:rPr lang="es-ES" sz="1600" b="1" u="sng" dirty="0">
                <a:solidFill>
                  <a:prstClr val="black"/>
                </a:solidFill>
              </a:rPr>
              <a:t>Mi decisión ya está tomada</a:t>
            </a:r>
            <a:r>
              <a:rPr lang="es-ES" sz="1600" dirty="0">
                <a:solidFill>
                  <a:prstClr val="black"/>
                </a:solidFill>
              </a:rPr>
              <a:t>: Si no me dicen lo que soñé, ni me dan su interpretación, ordenaré que los corten en pedazos y que sus casas sean reducidas a cenizas.</a:t>
            </a:r>
            <a:r>
              <a:rPr lang="en-US" sz="1600" dirty="0" smtClean="0">
                <a:solidFill>
                  <a:prstClr val="black"/>
                </a:solidFill>
              </a:rPr>
              <a:t>.</a:t>
            </a:r>
            <a:r>
              <a:rPr lang="en-US" sz="1600" dirty="0">
                <a:solidFill>
                  <a:prstClr val="black"/>
                </a:solidFill>
              </a:rPr>
              <a:t>  </a:t>
            </a:r>
          </a:p>
        </p:txBody>
      </p:sp>
      <p:sp>
        <p:nvSpPr>
          <p:cNvPr id="8" name="TextBox 7"/>
          <p:cNvSpPr txBox="1"/>
          <p:nvPr/>
        </p:nvSpPr>
        <p:spPr>
          <a:xfrm>
            <a:off x="329842" y="4692974"/>
            <a:ext cx="8792905" cy="830997"/>
          </a:xfrm>
          <a:prstGeom prst="rect">
            <a:avLst/>
          </a:prstGeom>
          <a:noFill/>
        </p:spPr>
        <p:txBody>
          <a:bodyPr wrap="square" rtlCol="0">
            <a:spAutoFit/>
          </a:bodyPr>
          <a:lstStyle/>
          <a:p>
            <a:r>
              <a:rPr lang="en-US" sz="1600" b="1" dirty="0">
                <a:solidFill>
                  <a:prstClr val="black"/>
                </a:solidFill>
              </a:rPr>
              <a:t>Daniel </a:t>
            </a:r>
            <a:r>
              <a:rPr lang="en-US" sz="1600" b="1" dirty="0" smtClean="0">
                <a:solidFill>
                  <a:prstClr val="black"/>
                </a:solidFill>
              </a:rPr>
              <a:t>2:5 (RVA) </a:t>
            </a:r>
            <a:r>
              <a:rPr lang="en-US" sz="1600" dirty="0">
                <a:solidFill>
                  <a:prstClr val="black"/>
                </a:solidFill>
              </a:rPr>
              <a:t/>
            </a:r>
            <a:br>
              <a:rPr lang="en-US" sz="1600" dirty="0">
                <a:solidFill>
                  <a:prstClr val="black"/>
                </a:solidFill>
              </a:rPr>
            </a:br>
            <a:r>
              <a:rPr lang="en-US" sz="1600" baseline="30000" dirty="0" smtClean="0">
                <a:solidFill>
                  <a:prstClr val="black"/>
                </a:solidFill>
              </a:rPr>
              <a:t>5</a:t>
            </a:r>
            <a:r>
              <a:rPr lang="es-ES" sz="1600" dirty="0" smtClean="0">
                <a:solidFill>
                  <a:prstClr val="black"/>
                </a:solidFill>
              </a:rPr>
              <a:t>Respondió </a:t>
            </a:r>
            <a:r>
              <a:rPr lang="es-ES" sz="1600" dirty="0">
                <a:solidFill>
                  <a:prstClr val="black"/>
                </a:solidFill>
              </a:rPr>
              <a:t>el rey y dijo á los Caldeos: </a:t>
            </a:r>
            <a:r>
              <a:rPr lang="es-ES" sz="1600" b="1" u="sng" dirty="0">
                <a:solidFill>
                  <a:prstClr val="black"/>
                </a:solidFill>
              </a:rPr>
              <a:t>El negocio se me </a:t>
            </a:r>
            <a:r>
              <a:rPr lang="es-ES" sz="1600" b="1" u="sng" dirty="0" err="1">
                <a:solidFill>
                  <a:prstClr val="black"/>
                </a:solidFill>
              </a:rPr>
              <a:t>fué</a:t>
            </a:r>
            <a:r>
              <a:rPr lang="es-ES" sz="1600" dirty="0">
                <a:solidFill>
                  <a:prstClr val="black"/>
                </a:solidFill>
              </a:rPr>
              <a:t>: si no me mostráis el sueño y su declaración, seréis hechos cuartos, y vuestras casas serán puestas por muladares.</a:t>
            </a:r>
            <a:endParaRPr lang="en-US" sz="1600" dirty="0">
              <a:solidFill>
                <a:prstClr val="black"/>
              </a:solidFill>
            </a:endParaRPr>
          </a:p>
        </p:txBody>
      </p:sp>
    </p:spTree>
    <p:extLst>
      <p:ext uri="{BB962C8B-B14F-4D97-AF65-F5344CB8AC3E}">
        <p14:creationId xmlns:p14="http://schemas.microsoft.com/office/powerpoint/2010/main" val="19372500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Daniel 2 - </a:t>
            </a:r>
            <a:r>
              <a:rPr lang="en-US" dirty="0" err="1" smtClean="0"/>
              <a:t>Narrativa</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3098" y="1826143"/>
            <a:ext cx="2870902" cy="3907465"/>
          </a:xfrm>
          <a:prstGeom prst="rect">
            <a:avLst/>
          </a:prstGeom>
        </p:spPr>
      </p:pic>
      <p:sp>
        <p:nvSpPr>
          <p:cNvPr id="5" name="TextBox 4"/>
          <p:cNvSpPr txBox="1"/>
          <p:nvPr/>
        </p:nvSpPr>
        <p:spPr>
          <a:xfrm>
            <a:off x="2175123" y="1326478"/>
            <a:ext cx="4608581" cy="4247317"/>
          </a:xfrm>
          <a:prstGeom prst="rect">
            <a:avLst/>
          </a:prstGeom>
          <a:noFill/>
        </p:spPr>
        <p:txBody>
          <a:bodyPr wrap="square" rtlCol="0">
            <a:spAutoFit/>
          </a:bodyPr>
          <a:lstStyle/>
          <a:p>
            <a:r>
              <a:rPr lang="en-US" b="1" dirty="0" err="1" smtClean="0"/>
              <a:t>Tensiones</a:t>
            </a:r>
            <a:r>
              <a:rPr lang="en-US" b="1" dirty="0" smtClean="0"/>
              <a:t> </a:t>
            </a:r>
            <a:r>
              <a:rPr lang="en-US" b="1" dirty="0" err="1" smtClean="0"/>
              <a:t>ascendentes</a:t>
            </a:r>
            <a:endParaRPr lang="en-US" b="1" dirty="0"/>
          </a:p>
          <a:p>
            <a:r>
              <a:rPr lang="en-US" baseline="30000" dirty="0" smtClean="0"/>
              <a:t>7</a:t>
            </a:r>
            <a:r>
              <a:rPr lang="es-ES" dirty="0" smtClean="0"/>
              <a:t>Respondieron </a:t>
            </a:r>
            <a:r>
              <a:rPr lang="es-ES" dirty="0"/>
              <a:t>ellos por segunda vez: «Refiera el rey su sueño a sus siervos, y declararemos la interpretación». </a:t>
            </a:r>
            <a:endParaRPr lang="es-ES" dirty="0" smtClean="0"/>
          </a:p>
          <a:p>
            <a:endParaRPr lang="es-ES" dirty="0"/>
          </a:p>
          <a:p>
            <a:r>
              <a:rPr lang="es-ES" dirty="0" smtClean="0"/>
              <a:t>8</a:t>
            </a:r>
            <a:r>
              <a:rPr lang="es-ES" dirty="0"/>
              <a:t>  Respondió el rey: «Ciertamente sé que quieren ganar tiempo, porque ven que mis órdenes son firmes. </a:t>
            </a:r>
          </a:p>
          <a:p>
            <a:r>
              <a:rPr lang="es-ES" dirty="0" smtClean="0"/>
              <a:t>9</a:t>
            </a:r>
            <a:r>
              <a:rPr lang="es-ES" dirty="0"/>
              <a:t>  Si no me declaran el sueño, hay una sola sentencia para ustedes. Porque se han concertado para hablar delante de mí palabras falsas y perversas hasta que cambie la situación. Por tanto, díganme el sueño para que yo sepa que me pueden dar su interpretación». </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 y="1477926"/>
            <a:ext cx="2174991" cy="4237074"/>
          </a:xfrm>
          <a:prstGeom prst="rect">
            <a:avLst/>
          </a:prstGeom>
        </p:spPr>
      </p:pic>
    </p:spTree>
    <p:extLst>
      <p:ext uri="{BB962C8B-B14F-4D97-AF65-F5344CB8AC3E}">
        <p14:creationId xmlns:p14="http://schemas.microsoft.com/office/powerpoint/2010/main" val="35234793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Daniel 2 - </a:t>
            </a:r>
            <a:r>
              <a:rPr lang="en-US" dirty="0" err="1" smtClean="0"/>
              <a:t>Narrativa</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2538" y="2083981"/>
            <a:ext cx="2681462" cy="3649626"/>
          </a:xfrm>
          <a:prstGeom prst="rect">
            <a:avLst/>
          </a:prstGeom>
        </p:spPr>
      </p:pic>
      <p:sp>
        <p:nvSpPr>
          <p:cNvPr id="5" name="TextBox 4"/>
          <p:cNvSpPr txBox="1"/>
          <p:nvPr/>
        </p:nvSpPr>
        <p:spPr>
          <a:xfrm>
            <a:off x="1690578" y="1291923"/>
            <a:ext cx="5472222" cy="4524315"/>
          </a:xfrm>
          <a:prstGeom prst="rect">
            <a:avLst/>
          </a:prstGeom>
          <a:noFill/>
        </p:spPr>
        <p:txBody>
          <a:bodyPr wrap="square" rtlCol="0">
            <a:spAutoFit/>
          </a:bodyPr>
          <a:lstStyle/>
          <a:p>
            <a:r>
              <a:rPr lang="en-US" b="1" dirty="0" err="1" smtClean="0">
                <a:solidFill>
                  <a:prstClr val="black"/>
                </a:solidFill>
              </a:rPr>
              <a:t>Tensiones</a:t>
            </a:r>
            <a:r>
              <a:rPr lang="en-US" b="1" dirty="0" smtClean="0">
                <a:solidFill>
                  <a:prstClr val="black"/>
                </a:solidFill>
              </a:rPr>
              <a:t> </a:t>
            </a:r>
            <a:r>
              <a:rPr lang="en-US" b="1" dirty="0" err="1" smtClean="0">
                <a:solidFill>
                  <a:prstClr val="black"/>
                </a:solidFill>
              </a:rPr>
              <a:t>ascendentes</a:t>
            </a:r>
            <a:r>
              <a:rPr lang="en-US" b="1" dirty="0" smtClean="0">
                <a:solidFill>
                  <a:prstClr val="black"/>
                </a:solidFill>
              </a:rPr>
              <a:t>/</a:t>
            </a:r>
            <a:r>
              <a:rPr lang="en-US" b="1" dirty="0" err="1" smtClean="0">
                <a:solidFill>
                  <a:prstClr val="black"/>
                </a:solidFill>
              </a:rPr>
              <a:t>Clímax</a:t>
            </a:r>
            <a:endParaRPr lang="en-US" b="1" dirty="0">
              <a:solidFill>
                <a:prstClr val="black"/>
              </a:solidFill>
            </a:endParaRPr>
          </a:p>
          <a:p>
            <a:r>
              <a:rPr lang="es-ES" dirty="0" smtClean="0"/>
              <a:t>10</a:t>
            </a:r>
            <a:r>
              <a:rPr lang="es-ES" dirty="0"/>
              <a:t>  Los caldeos respondieron al rey: «No hay hombre sobre la tierra que pueda declarar el asunto al rey, puesto que ningún gran rey o gobernante jamás ha pedido cosa semejante a ningún mago, encantador o caldeo. </a:t>
            </a:r>
          </a:p>
          <a:p>
            <a:r>
              <a:rPr lang="es-ES" dirty="0" smtClean="0"/>
              <a:t>11</a:t>
            </a:r>
            <a:r>
              <a:rPr lang="es-ES" dirty="0"/>
              <a:t>  Lo que el rey demanda es difícil </a:t>
            </a:r>
            <a:r>
              <a:rPr lang="es-ES" u="sng" dirty="0"/>
              <a:t>y no hay nadie que lo pueda declarar al rey sino los dioses cuya morada no está entre los hombres». </a:t>
            </a:r>
            <a:endParaRPr lang="es-ES" u="sng" dirty="0" smtClean="0"/>
          </a:p>
          <a:p>
            <a:endParaRPr lang="es-ES" dirty="0"/>
          </a:p>
          <a:p>
            <a:r>
              <a:rPr lang="es-ES" dirty="0" smtClean="0"/>
              <a:t>12</a:t>
            </a:r>
            <a:r>
              <a:rPr lang="es-ES" dirty="0"/>
              <a:t>  A causa de esto el rey se indignó y se enfureció en gran manera y dio la orden de que mataran a todos los sabios de Babilonia. </a:t>
            </a:r>
          </a:p>
          <a:p>
            <a:r>
              <a:rPr lang="es-ES" dirty="0" smtClean="0"/>
              <a:t>13</a:t>
            </a:r>
            <a:r>
              <a:rPr lang="es-ES" dirty="0"/>
              <a:t>  Y se publicó el decreto de que mataran a todos los sabios. Buscaron también a Daniel y a sus amigos para matarlos. </a:t>
            </a:r>
            <a:endParaRPr lang="en-US" dirty="0">
              <a:solidFill>
                <a:prstClr val="black"/>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 y="2084046"/>
            <a:ext cx="1863889" cy="3631019"/>
          </a:xfrm>
          <a:prstGeom prst="rect">
            <a:avLst/>
          </a:prstGeom>
        </p:spPr>
      </p:pic>
    </p:spTree>
    <p:extLst>
      <p:ext uri="{BB962C8B-B14F-4D97-AF65-F5344CB8AC3E}">
        <p14:creationId xmlns:p14="http://schemas.microsoft.com/office/powerpoint/2010/main" val="24153745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0611" y="2137144"/>
            <a:ext cx="3156098" cy="3317358"/>
          </a:xfrm>
          <a:prstGeom prst="rect">
            <a:avLst/>
          </a:prstGeom>
        </p:spPr>
      </p:pic>
      <p:sp>
        <p:nvSpPr>
          <p:cNvPr id="2" name="Title 1"/>
          <p:cNvSpPr>
            <a:spLocks noGrp="1"/>
          </p:cNvSpPr>
          <p:nvPr>
            <p:ph type="title"/>
          </p:nvPr>
        </p:nvSpPr>
        <p:spPr/>
        <p:txBody>
          <a:bodyPr/>
          <a:lstStyle/>
          <a:p>
            <a:r>
              <a:rPr lang="en-US" dirty="0"/>
              <a:t>Daniel 2 - </a:t>
            </a:r>
            <a:r>
              <a:rPr lang="en-US" dirty="0" err="1" smtClean="0"/>
              <a:t>Narrativa</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6424" y="2137146"/>
            <a:ext cx="2720575" cy="3664074"/>
          </a:xfrm>
          <a:prstGeom prst="rect">
            <a:avLst/>
          </a:prstGeom>
        </p:spPr>
      </p:pic>
      <p:sp>
        <p:nvSpPr>
          <p:cNvPr id="7" name="TextBox 6"/>
          <p:cNvSpPr txBox="1"/>
          <p:nvPr/>
        </p:nvSpPr>
        <p:spPr>
          <a:xfrm>
            <a:off x="340243" y="1605529"/>
            <a:ext cx="4954772" cy="3416320"/>
          </a:xfrm>
          <a:prstGeom prst="rect">
            <a:avLst/>
          </a:prstGeom>
          <a:noFill/>
        </p:spPr>
        <p:txBody>
          <a:bodyPr wrap="square" rtlCol="0">
            <a:spAutoFit/>
          </a:bodyPr>
          <a:lstStyle/>
          <a:p>
            <a:r>
              <a:rPr lang="es-ES" b="1" dirty="0" smtClean="0"/>
              <a:t>Comienzo de la resolución</a:t>
            </a:r>
            <a:endParaRPr lang="en-US" b="1" dirty="0"/>
          </a:p>
          <a:p>
            <a:r>
              <a:rPr lang="es-ES" dirty="0" smtClean="0"/>
              <a:t>16</a:t>
            </a:r>
            <a:r>
              <a:rPr lang="es-ES" dirty="0"/>
              <a:t>  Así que Daniel fue a pedirle al rey que le diera tiempo para declarar la interpretación al rey. </a:t>
            </a:r>
          </a:p>
          <a:p>
            <a:r>
              <a:rPr lang="es-ES" dirty="0" smtClean="0"/>
              <a:t>17</a:t>
            </a:r>
            <a:r>
              <a:rPr lang="es-ES" dirty="0"/>
              <a:t>  Entonces Daniel fue a su casa e informó el asunto a sus amigos Ananías, Misael y Azarías, </a:t>
            </a:r>
          </a:p>
          <a:p>
            <a:r>
              <a:rPr lang="es-ES" dirty="0" smtClean="0"/>
              <a:t>18</a:t>
            </a:r>
            <a:r>
              <a:rPr lang="es-ES" dirty="0"/>
              <a:t>  para que pidieran misericordia del Dios del cielo acerca de este misterio, a fin de que no perecieran Daniel y sus amigos con el resto de los sabios de Babilonia. </a:t>
            </a:r>
          </a:p>
          <a:p>
            <a:r>
              <a:rPr lang="es-ES" dirty="0" smtClean="0"/>
              <a:t>19</a:t>
            </a:r>
            <a:r>
              <a:rPr lang="es-ES" dirty="0"/>
              <a:t>  Entonces el misterio fue revelado a Daniel en una visión de noche. Daniel entonces bendijo al Dios del cielo, </a:t>
            </a:r>
            <a:endParaRPr lang="en-US" dirty="0"/>
          </a:p>
        </p:txBody>
      </p:sp>
    </p:spTree>
    <p:extLst>
      <p:ext uri="{BB962C8B-B14F-4D97-AF65-F5344CB8AC3E}">
        <p14:creationId xmlns:p14="http://schemas.microsoft.com/office/powerpoint/2010/main" val="40521174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 </a:t>
            </a:r>
            <a:r>
              <a:rPr lang="en-US" dirty="0" err="1" smtClean="0"/>
              <a:t>oración</a:t>
            </a:r>
            <a:r>
              <a:rPr lang="en-US" dirty="0" smtClean="0"/>
              <a:t> de Daniel</a:t>
            </a:r>
            <a:endParaRPr lang="en-US" dirty="0"/>
          </a:p>
        </p:txBody>
      </p:sp>
      <p:sp>
        <p:nvSpPr>
          <p:cNvPr id="4" name="TextBox 3"/>
          <p:cNvSpPr txBox="1"/>
          <p:nvPr/>
        </p:nvSpPr>
        <p:spPr>
          <a:xfrm>
            <a:off x="1275907" y="1307872"/>
            <a:ext cx="7123814" cy="3970318"/>
          </a:xfrm>
          <a:prstGeom prst="rect">
            <a:avLst/>
          </a:prstGeom>
          <a:noFill/>
        </p:spPr>
        <p:txBody>
          <a:bodyPr wrap="square" rtlCol="0">
            <a:spAutoFit/>
          </a:bodyPr>
          <a:lstStyle/>
          <a:p>
            <a:r>
              <a:rPr lang="es-ES" dirty="0" smtClean="0"/>
              <a:t>20</a:t>
            </a:r>
            <a:r>
              <a:rPr lang="es-ES" dirty="0"/>
              <a:t>  y dijo: </a:t>
            </a:r>
            <a:r>
              <a:rPr lang="es-ES" dirty="0" smtClean="0"/>
              <a:t/>
            </a:r>
            <a:br>
              <a:rPr lang="es-ES" dirty="0" smtClean="0"/>
            </a:br>
            <a:r>
              <a:rPr lang="es-ES" dirty="0" smtClean="0"/>
              <a:t>«</a:t>
            </a:r>
            <a:r>
              <a:rPr lang="es-ES" dirty="0"/>
              <a:t>Sea el nombre de Dios bendito por los siglos de los siglos, </a:t>
            </a:r>
            <a:r>
              <a:rPr lang="es-ES" dirty="0" smtClean="0"/>
              <a:t/>
            </a:r>
            <a:br>
              <a:rPr lang="es-ES" dirty="0" smtClean="0"/>
            </a:br>
            <a:r>
              <a:rPr lang="es-ES" dirty="0" smtClean="0"/>
              <a:t>Porque </a:t>
            </a:r>
            <a:r>
              <a:rPr lang="es-ES" dirty="0"/>
              <a:t>la sabiduría y el poder son de Él. </a:t>
            </a:r>
          </a:p>
          <a:p>
            <a:r>
              <a:rPr lang="es-ES" b="1" u="sng" dirty="0" smtClean="0"/>
              <a:t>21</a:t>
            </a:r>
            <a:r>
              <a:rPr lang="es-ES" b="1" u="sng" dirty="0"/>
              <a:t>  Él es quien cambia los tiempos y las edades; </a:t>
            </a:r>
            <a:r>
              <a:rPr lang="es-ES" b="1" u="sng" dirty="0" smtClean="0"/>
              <a:t/>
            </a:r>
            <a:br>
              <a:rPr lang="es-ES" b="1" u="sng" dirty="0" smtClean="0"/>
            </a:br>
            <a:r>
              <a:rPr lang="es-ES" b="1" u="sng" dirty="0" smtClean="0"/>
              <a:t>Quita </a:t>
            </a:r>
            <a:r>
              <a:rPr lang="es-ES" b="1" u="sng" dirty="0"/>
              <a:t>reyes y pone reyes. </a:t>
            </a:r>
            <a:endParaRPr lang="es-ES" b="1" u="sng" dirty="0" smtClean="0"/>
          </a:p>
          <a:p>
            <a:r>
              <a:rPr lang="es-ES" b="1" u="sng" dirty="0" smtClean="0"/>
              <a:t>Da </a:t>
            </a:r>
            <a:r>
              <a:rPr lang="es-ES" b="1" u="sng" dirty="0"/>
              <a:t>sabiduría a los sabios, </a:t>
            </a:r>
            <a:r>
              <a:rPr lang="es-ES" b="1" u="sng" dirty="0" smtClean="0"/>
              <a:t/>
            </a:r>
            <a:br>
              <a:rPr lang="es-ES" b="1" u="sng" dirty="0" smtClean="0"/>
            </a:br>
            <a:r>
              <a:rPr lang="es-ES" b="1" u="sng" dirty="0" smtClean="0"/>
              <a:t>Y </a:t>
            </a:r>
            <a:r>
              <a:rPr lang="es-ES" b="1" u="sng" dirty="0"/>
              <a:t>conocimiento a los entendidos. </a:t>
            </a:r>
          </a:p>
          <a:p>
            <a:r>
              <a:rPr lang="es-ES" u="sng" dirty="0">
                <a:solidFill>
                  <a:srgbClr val="0000CC"/>
                </a:solidFill>
              </a:rPr>
              <a:t>2</a:t>
            </a:r>
            <a:r>
              <a:rPr lang="es-ES" u="sng" dirty="0" smtClean="0">
                <a:solidFill>
                  <a:srgbClr val="0000CC"/>
                </a:solidFill>
              </a:rPr>
              <a:t>2</a:t>
            </a:r>
            <a:r>
              <a:rPr lang="es-ES" u="sng" dirty="0">
                <a:solidFill>
                  <a:srgbClr val="0000CC"/>
                </a:solidFill>
              </a:rPr>
              <a:t>  Él es quien revela lo profundo y lo escondido. </a:t>
            </a:r>
            <a:r>
              <a:rPr lang="es-ES" u="sng" dirty="0" smtClean="0">
                <a:solidFill>
                  <a:srgbClr val="0000CC"/>
                </a:solidFill>
              </a:rPr>
              <a:t/>
            </a:r>
            <a:br>
              <a:rPr lang="es-ES" u="sng" dirty="0" smtClean="0">
                <a:solidFill>
                  <a:srgbClr val="0000CC"/>
                </a:solidFill>
              </a:rPr>
            </a:br>
            <a:r>
              <a:rPr lang="es-ES" u="sng" dirty="0" smtClean="0">
                <a:solidFill>
                  <a:srgbClr val="0000CC"/>
                </a:solidFill>
              </a:rPr>
              <a:t>Conoce </a:t>
            </a:r>
            <a:r>
              <a:rPr lang="es-ES" u="sng" dirty="0">
                <a:solidFill>
                  <a:srgbClr val="0000CC"/>
                </a:solidFill>
              </a:rPr>
              <a:t>lo que está en tinieblas, </a:t>
            </a:r>
            <a:r>
              <a:rPr lang="es-ES" u="sng" dirty="0" smtClean="0">
                <a:solidFill>
                  <a:srgbClr val="0000CC"/>
                </a:solidFill>
              </a:rPr>
              <a:t/>
            </a:r>
            <a:br>
              <a:rPr lang="es-ES" u="sng" dirty="0" smtClean="0">
                <a:solidFill>
                  <a:srgbClr val="0000CC"/>
                </a:solidFill>
              </a:rPr>
            </a:br>
            <a:r>
              <a:rPr lang="es-ES" u="sng" dirty="0" smtClean="0">
                <a:solidFill>
                  <a:srgbClr val="0000CC"/>
                </a:solidFill>
              </a:rPr>
              <a:t>Y </a:t>
            </a:r>
            <a:r>
              <a:rPr lang="es-ES" u="sng" dirty="0">
                <a:solidFill>
                  <a:srgbClr val="0000CC"/>
                </a:solidFill>
              </a:rPr>
              <a:t>la luz mora con Él. </a:t>
            </a:r>
          </a:p>
          <a:p>
            <a:r>
              <a:rPr lang="es-ES" dirty="0" smtClean="0"/>
              <a:t>23</a:t>
            </a:r>
            <a:r>
              <a:rPr lang="es-ES" dirty="0"/>
              <a:t>  A ti, Dios de mis padres, yo doy gracias y alabo, </a:t>
            </a:r>
            <a:r>
              <a:rPr lang="es-ES" dirty="0" smtClean="0"/>
              <a:t/>
            </a:r>
            <a:br>
              <a:rPr lang="es-ES" dirty="0" smtClean="0"/>
            </a:br>
            <a:r>
              <a:rPr lang="es-ES" dirty="0" smtClean="0"/>
              <a:t>Porque </a:t>
            </a:r>
            <a:r>
              <a:rPr lang="es-ES" dirty="0"/>
              <a:t>me has dado sabiduría y poder, </a:t>
            </a:r>
            <a:r>
              <a:rPr lang="es-ES" dirty="0" smtClean="0"/>
              <a:t/>
            </a:r>
            <a:br>
              <a:rPr lang="es-ES" dirty="0" smtClean="0"/>
            </a:br>
            <a:r>
              <a:rPr lang="es-ES" dirty="0" smtClean="0"/>
              <a:t>Y </a:t>
            </a:r>
            <a:r>
              <a:rPr lang="es-ES" dirty="0"/>
              <a:t>ahora me has revelado lo que te habíamos pedido, </a:t>
            </a:r>
            <a:r>
              <a:rPr lang="es-ES" dirty="0" smtClean="0"/>
              <a:t/>
            </a:r>
            <a:br>
              <a:rPr lang="es-ES" dirty="0" smtClean="0"/>
            </a:br>
            <a:r>
              <a:rPr lang="es-ES" dirty="0" smtClean="0"/>
              <a:t>Pues </a:t>
            </a:r>
            <a:r>
              <a:rPr lang="es-ES" dirty="0"/>
              <a:t>nos has dado a conocer el asunto del rey». </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9532" y="2397642"/>
            <a:ext cx="3156098" cy="3317358"/>
          </a:xfrm>
          <a:prstGeom prst="rect">
            <a:avLst/>
          </a:prstGeom>
        </p:spPr>
      </p:pic>
    </p:spTree>
    <p:extLst>
      <p:ext uri="{BB962C8B-B14F-4D97-AF65-F5344CB8AC3E}">
        <p14:creationId xmlns:p14="http://schemas.microsoft.com/office/powerpoint/2010/main" val="424232537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19916"/>
            <a:ext cx="2476190" cy="319508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7205" y="2904344"/>
            <a:ext cx="2807805" cy="2951269"/>
          </a:xfrm>
          <a:prstGeom prst="rect">
            <a:avLst/>
          </a:prstGeom>
        </p:spPr>
      </p:pic>
      <p:sp>
        <p:nvSpPr>
          <p:cNvPr id="2" name="Title 1"/>
          <p:cNvSpPr>
            <a:spLocks noGrp="1"/>
          </p:cNvSpPr>
          <p:nvPr>
            <p:ph type="title"/>
          </p:nvPr>
        </p:nvSpPr>
        <p:spPr/>
        <p:txBody>
          <a:bodyPr/>
          <a:lstStyle/>
          <a:p>
            <a:r>
              <a:rPr lang="en-US" dirty="0"/>
              <a:t>Daniel 2 - </a:t>
            </a:r>
            <a:r>
              <a:rPr lang="en-US" dirty="0" err="1" smtClean="0"/>
              <a:t>Narrativa</a:t>
            </a:r>
            <a:endParaRPr lang="en-US" dirty="0"/>
          </a:p>
        </p:txBody>
      </p:sp>
      <p:sp>
        <p:nvSpPr>
          <p:cNvPr id="5" name="TextBox 4"/>
          <p:cNvSpPr txBox="1"/>
          <p:nvPr/>
        </p:nvSpPr>
        <p:spPr>
          <a:xfrm>
            <a:off x="2133600" y="1190689"/>
            <a:ext cx="5925878" cy="4257611"/>
          </a:xfrm>
          <a:prstGeom prst="rect">
            <a:avLst/>
          </a:prstGeom>
          <a:noFill/>
        </p:spPr>
        <p:txBody>
          <a:bodyPr wrap="square" rtlCol="0">
            <a:spAutoFit/>
          </a:bodyPr>
          <a:lstStyle/>
          <a:p>
            <a:r>
              <a:rPr lang="en-US" b="1" dirty="0" err="1" smtClean="0">
                <a:solidFill>
                  <a:prstClr val="black"/>
                </a:solidFill>
              </a:rPr>
              <a:t>Resolución</a:t>
            </a:r>
            <a:endParaRPr lang="en-US" b="1" dirty="0">
              <a:solidFill>
                <a:prstClr val="black"/>
              </a:solidFill>
            </a:endParaRPr>
          </a:p>
          <a:p>
            <a:r>
              <a:rPr lang="es-ES" dirty="0" smtClean="0"/>
              <a:t>27</a:t>
            </a:r>
            <a:r>
              <a:rPr lang="es-ES" dirty="0"/>
              <a:t>  Daniel respondió ante el rey, y dijo: </a:t>
            </a:r>
            <a:r>
              <a:rPr lang="es-ES" u="sng" dirty="0"/>
              <a:t>«En cuanto al misterio que el rey quiere saber, no hay sabios, encantadores, magos ni adivinos que puedan declararlo al rey. </a:t>
            </a:r>
          </a:p>
          <a:p>
            <a:r>
              <a:rPr lang="es-ES" u="sng" dirty="0" smtClean="0"/>
              <a:t>28</a:t>
            </a:r>
            <a:r>
              <a:rPr lang="es-ES" u="sng" dirty="0"/>
              <a:t>  </a:t>
            </a:r>
            <a:r>
              <a:rPr lang="es-ES" u="sng" dirty="0">
                <a:solidFill>
                  <a:srgbClr val="0000CC"/>
                </a:solidFill>
              </a:rPr>
              <a:t>Pero hay un Dios en el cielo que revela los misterios, y Él ha dado a conocer al rey Nabucodonosor lo que sucederá al fin de los días. Su sueño y las visiones que usted ha tenido en su cama eran estos: </a:t>
            </a:r>
          </a:p>
          <a:p>
            <a:r>
              <a:rPr lang="es-ES" dirty="0" smtClean="0"/>
              <a:t>29</a:t>
            </a:r>
            <a:r>
              <a:rPr lang="es-ES" dirty="0"/>
              <a:t>  A usted, oh rey, en su cama le surgieron pensamientos sobre </a:t>
            </a:r>
            <a:r>
              <a:rPr lang="es-ES" dirty="0" smtClean="0"/>
              <a:t>lo </a:t>
            </a:r>
            <a:r>
              <a:rPr lang="es-ES" dirty="0"/>
              <a:t>que habrá de suceder en el futuro, y </a:t>
            </a:r>
            <a:r>
              <a:rPr lang="es-ES" u="sng" dirty="0">
                <a:solidFill>
                  <a:srgbClr val="0000CC"/>
                </a:solidFill>
              </a:rPr>
              <a:t>el que revela los misterios le ha dado a conocer lo que sucederá. </a:t>
            </a:r>
          </a:p>
          <a:p>
            <a:r>
              <a:rPr lang="es-ES" dirty="0" smtClean="0"/>
              <a:t>30</a:t>
            </a:r>
            <a:r>
              <a:rPr lang="es-ES" dirty="0"/>
              <a:t>  En cuanto a mí, me ha sido revelado este misterio, no porque yo tenga más sabiduría que cualquier otro viviente, sino con el fin de dar a conocer al rey la interpretación, y para que usted entienda los pensamientos de su corazón. </a:t>
            </a:r>
            <a:endParaRPr lang="en-US" dirty="0">
              <a:solidFill>
                <a:prstClr val="black"/>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2852" y="350875"/>
            <a:ext cx="1531148" cy="2083982"/>
          </a:xfrm>
          <a:prstGeom prst="rect">
            <a:avLst/>
          </a:prstGeom>
        </p:spPr>
      </p:pic>
    </p:spTree>
    <p:extLst>
      <p:ext uri="{BB962C8B-B14F-4D97-AF65-F5344CB8AC3E}">
        <p14:creationId xmlns:p14="http://schemas.microsoft.com/office/powerpoint/2010/main" val="10072179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Daniel 2 - </a:t>
            </a:r>
            <a:r>
              <a:rPr lang="en-US" dirty="0" err="1" smtClean="0"/>
              <a:t>Narrativa</a:t>
            </a:r>
            <a:endParaRPr lang="en-US" dirty="0"/>
          </a:p>
        </p:txBody>
      </p:sp>
      <p:sp>
        <p:nvSpPr>
          <p:cNvPr id="4" name="TextBox 3"/>
          <p:cNvSpPr txBox="1"/>
          <p:nvPr/>
        </p:nvSpPr>
        <p:spPr>
          <a:xfrm>
            <a:off x="956930" y="1722553"/>
            <a:ext cx="7432158" cy="646331"/>
          </a:xfrm>
          <a:prstGeom prst="rect">
            <a:avLst/>
          </a:prstGeom>
          <a:noFill/>
        </p:spPr>
        <p:txBody>
          <a:bodyPr wrap="square" rtlCol="0">
            <a:spAutoFit/>
          </a:bodyPr>
          <a:lstStyle/>
          <a:p>
            <a:endParaRPr lang="en-US" dirty="0"/>
          </a:p>
          <a:p>
            <a:endParaRPr lang="en-US" dirty="0"/>
          </a:p>
        </p:txBody>
      </p:sp>
      <p:sp>
        <p:nvSpPr>
          <p:cNvPr id="5" name="TextBox 4"/>
          <p:cNvSpPr txBox="1"/>
          <p:nvPr/>
        </p:nvSpPr>
        <p:spPr>
          <a:xfrm>
            <a:off x="116958" y="1350400"/>
            <a:ext cx="6815470" cy="4524315"/>
          </a:xfrm>
          <a:prstGeom prst="rect">
            <a:avLst/>
          </a:prstGeom>
          <a:noFill/>
        </p:spPr>
        <p:txBody>
          <a:bodyPr wrap="square" rtlCol="0">
            <a:spAutoFit/>
          </a:bodyPr>
          <a:lstStyle/>
          <a:p>
            <a:r>
              <a:rPr lang="en-US" b="1" dirty="0" err="1" smtClean="0"/>
              <a:t>Conclusión</a:t>
            </a:r>
            <a:endParaRPr lang="en-US" b="1" dirty="0"/>
          </a:p>
          <a:p>
            <a:r>
              <a:rPr lang="es-ES" dirty="0" smtClean="0"/>
              <a:t>31</a:t>
            </a:r>
            <a:r>
              <a:rPr lang="es-ES" dirty="0"/>
              <a:t>  »Usted, oh rey, tuvo una visión en la que había una gran estatua. Esa estatua era enorme y su brillo extraordinario; estaba en pie delante de usted y su aspecto era terrible. </a:t>
            </a:r>
          </a:p>
          <a:p>
            <a:r>
              <a:rPr lang="es-ES" dirty="0" smtClean="0"/>
              <a:t>32</a:t>
            </a:r>
            <a:r>
              <a:rPr lang="es-ES" dirty="0"/>
              <a:t>  La cabeza de esta estatua era de oro puro, su pecho y sus brazos de plata, y su vientre y sus muslos de bronce, </a:t>
            </a:r>
          </a:p>
          <a:p>
            <a:r>
              <a:rPr lang="es-ES" dirty="0" smtClean="0"/>
              <a:t>33</a:t>
            </a:r>
            <a:r>
              <a:rPr lang="es-ES" dirty="0"/>
              <a:t>  sus piernas de hierro, sus pies en parte de hierro y en parte de barro. </a:t>
            </a:r>
          </a:p>
          <a:p>
            <a:r>
              <a:rPr lang="es-ES" dirty="0" smtClean="0"/>
              <a:t>34</a:t>
            </a:r>
            <a:r>
              <a:rPr lang="es-ES" dirty="0"/>
              <a:t>  La estuvo mirando hasta que una piedra fue cortada sin ayuda de manos, y golpeó la estatua en sus pies de hierro y de barro, y los desmenuzó. </a:t>
            </a:r>
          </a:p>
          <a:p>
            <a:r>
              <a:rPr lang="es-ES" dirty="0" smtClean="0"/>
              <a:t>35</a:t>
            </a:r>
            <a:r>
              <a:rPr lang="es-ES" dirty="0"/>
              <a:t>  Entonces fueron desmenuzados, todos a la vez, el hierro, el barro, el bronce, la plata y el oro. Quedaron como el tamo de las eras en verano, y el viento se los llevó sin que quedara rastro alguno de ellos. Y la piedra que había golpeado la estatua se convirtió en un gran monte que llenó toda la tierra. </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0895" y="1350334"/>
            <a:ext cx="1357040" cy="4364665"/>
          </a:xfrm>
          <a:prstGeom prst="rect">
            <a:avLst/>
          </a:prstGeom>
        </p:spPr>
      </p:pic>
    </p:spTree>
    <p:extLst>
      <p:ext uri="{BB962C8B-B14F-4D97-AF65-F5344CB8AC3E}">
        <p14:creationId xmlns:p14="http://schemas.microsoft.com/office/powerpoint/2010/main" val="6215345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8"/>
          <p:cNvSpPr/>
          <p:nvPr/>
        </p:nvSpPr>
        <p:spPr>
          <a:xfrm flipH="1">
            <a:off x="3688375" y="470830"/>
            <a:ext cx="523291" cy="7470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prstClr val="white"/>
              </a:solidFill>
            </a:endParaRPr>
          </a:p>
        </p:txBody>
      </p:sp>
      <p:sp>
        <p:nvSpPr>
          <p:cNvPr id="60" name="Rectangle 3"/>
          <p:cNvSpPr/>
          <p:nvPr/>
        </p:nvSpPr>
        <p:spPr>
          <a:xfrm>
            <a:off x="4211647" y="470829"/>
            <a:ext cx="663146" cy="762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prstClr val="white"/>
              </a:solidFill>
            </a:endParaRPr>
          </a:p>
        </p:txBody>
      </p:sp>
      <p:sp>
        <p:nvSpPr>
          <p:cNvPr id="61" name="Rectangle 4"/>
          <p:cNvSpPr/>
          <p:nvPr/>
        </p:nvSpPr>
        <p:spPr>
          <a:xfrm>
            <a:off x="6936468" y="470829"/>
            <a:ext cx="2155490" cy="76200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prstClr val="white"/>
              </a:solidFill>
            </a:endParaRPr>
          </a:p>
        </p:txBody>
      </p:sp>
      <p:sp>
        <p:nvSpPr>
          <p:cNvPr id="70" name="Rectangle 8"/>
          <p:cNvSpPr/>
          <p:nvPr/>
        </p:nvSpPr>
        <p:spPr>
          <a:xfrm flipH="1">
            <a:off x="3688372" y="776339"/>
            <a:ext cx="311316" cy="458238"/>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prstClr val="white"/>
              </a:solidFill>
            </a:endParaRPr>
          </a:p>
        </p:txBody>
      </p:sp>
      <p:sp>
        <p:nvSpPr>
          <p:cNvPr id="64" name="Rectangle 7"/>
          <p:cNvSpPr/>
          <p:nvPr/>
        </p:nvSpPr>
        <p:spPr>
          <a:xfrm>
            <a:off x="1159516" y="472577"/>
            <a:ext cx="2582923" cy="7620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prstClr val="white"/>
              </a:solidFill>
            </a:endParaRPr>
          </a:p>
        </p:txBody>
      </p:sp>
      <p:sp>
        <p:nvSpPr>
          <p:cNvPr id="46" name="Rectangle 45"/>
          <p:cNvSpPr/>
          <p:nvPr/>
        </p:nvSpPr>
        <p:spPr>
          <a:xfrm>
            <a:off x="1154970" y="1242073"/>
            <a:ext cx="2844718" cy="381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prstClr val="white"/>
              </a:solidFill>
            </a:endParaRPr>
          </a:p>
        </p:txBody>
      </p:sp>
      <p:sp>
        <p:nvSpPr>
          <p:cNvPr id="47" name="Rectangle 46"/>
          <p:cNvSpPr/>
          <p:nvPr/>
        </p:nvSpPr>
        <p:spPr>
          <a:xfrm>
            <a:off x="6969957" y="1250332"/>
            <a:ext cx="2136471" cy="3809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prstClr val="white"/>
              </a:solidFill>
            </a:endParaRPr>
          </a:p>
        </p:txBody>
      </p:sp>
      <p:sp>
        <p:nvSpPr>
          <p:cNvPr id="49" name="Rectangle 48"/>
          <p:cNvSpPr/>
          <p:nvPr/>
        </p:nvSpPr>
        <p:spPr>
          <a:xfrm>
            <a:off x="5117205" y="691147"/>
            <a:ext cx="1780784" cy="381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prstClr val="white"/>
              </a:solidFill>
            </a:endParaRPr>
          </a:p>
        </p:txBody>
      </p:sp>
      <p:sp>
        <p:nvSpPr>
          <p:cNvPr id="50" name="Rectangle 49"/>
          <p:cNvSpPr/>
          <p:nvPr/>
        </p:nvSpPr>
        <p:spPr>
          <a:xfrm>
            <a:off x="3742436" y="430276"/>
            <a:ext cx="482060" cy="381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prstClr val="white"/>
              </a:solidFill>
            </a:endParaRPr>
          </a:p>
        </p:txBody>
      </p:sp>
      <p:sp>
        <p:nvSpPr>
          <p:cNvPr id="51" name="Rectangle 50"/>
          <p:cNvSpPr/>
          <p:nvPr/>
        </p:nvSpPr>
        <p:spPr>
          <a:xfrm>
            <a:off x="4874812" y="424180"/>
            <a:ext cx="2091807" cy="381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prstClr val="white"/>
              </a:solidFill>
            </a:endParaRPr>
          </a:p>
        </p:txBody>
      </p:sp>
      <p:sp>
        <p:nvSpPr>
          <p:cNvPr id="52" name="Rectangle 51"/>
          <p:cNvSpPr/>
          <p:nvPr/>
        </p:nvSpPr>
        <p:spPr>
          <a:xfrm>
            <a:off x="4232906" y="1245557"/>
            <a:ext cx="663146" cy="381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prstClr val="white"/>
              </a:solidFill>
            </a:endParaRPr>
          </a:p>
        </p:txBody>
      </p:sp>
      <p:grpSp>
        <p:nvGrpSpPr>
          <p:cNvPr id="4" name="Group 12"/>
          <p:cNvGrpSpPr/>
          <p:nvPr/>
        </p:nvGrpSpPr>
        <p:grpSpPr>
          <a:xfrm>
            <a:off x="4874812" y="470829"/>
            <a:ext cx="2091807" cy="762000"/>
            <a:chOff x="4153768" y="5385265"/>
            <a:chExt cx="2091807" cy="246490"/>
          </a:xfrm>
        </p:grpSpPr>
        <p:sp>
          <p:nvSpPr>
            <p:cNvPr id="59" name="Rectangle 2"/>
            <p:cNvSpPr/>
            <p:nvPr/>
          </p:nvSpPr>
          <p:spPr>
            <a:xfrm>
              <a:off x="4153768" y="5385265"/>
              <a:ext cx="954156" cy="24649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prstClr val="white"/>
                </a:solidFill>
              </a:endParaRPr>
            </a:p>
          </p:txBody>
        </p:sp>
        <p:sp>
          <p:nvSpPr>
            <p:cNvPr id="66" name="Rectangle 9"/>
            <p:cNvSpPr/>
            <p:nvPr/>
          </p:nvSpPr>
          <p:spPr>
            <a:xfrm>
              <a:off x="4395562" y="5385265"/>
              <a:ext cx="1850013" cy="24649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prstClr val="white"/>
                </a:solidFill>
              </a:endParaRPr>
            </a:p>
          </p:txBody>
        </p:sp>
        <p:sp>
          <p:nvSpPr>
            <p:cNvPr id="69" name="Rectangle 2"/>
            <p:cNvSpPr/>
            <p:nvPr/>
          </p:nvSpPr>
          <p:spPr>
            <a:xfrm>
              <a:off x="4366411" y="5390129"/>
              <a:ext cx="1879164" cy="1131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prstClr val="white"/>
                </a:solidFill>
              </a:endParaRPr>
            </a:p>
          </p:txBody>
        </p:sp>
      </p:grpSp>
      <p:sp>
        <p:nvSpPr>
          <p:cNvPr id="28" name="TextBox 27"/>
          <p:cNvSpPr txBox="1"/>
          <p:nvPr/>
        </p:nvSpPr>
        <p:spPr>
          <a:xfrm>
            <a:off x="1940976" y="460166"/>
            <a:ext cx="1269899" cy="261610"/>
          </a:xfrm>
          <a:prstGeom prst="rect">
            <a:avLst/>
          </a:prstGeom>
          <a:noFill/>
        </p:spPr>
        <p:txBody>
          <a:bodyPr wrap="none" rtlCol="0">
            <a:spAutoFit/>
          </a:bodyPr>
          <a:lstStyle/>
          <a:p>
            <a:pPr>
              <a:defRPr/>
            </a:pPr>
            <a:r>
              <a:rPr lang="en-US" sz="1100" b="1" kern="0" dirty="0" err="1" smtClean="0">
                <a:solidFill>
                  <a:prstClr val="white"/>
                </a:solidFill>
                <a:latin typeface="Arial" panose="020B0604020202020204" pitchFamily="34" charset="0"/>
                <a:cs typeface="Arial" panose="020B0604020202020204" pitchFamily="34" charset="0"/>
              </a:rPr>
              <a:t>Nabucodonosor</a:t>
            </a:r>
            <a:endParaRPr lang="en-US" sz="1100" b="1" kern="0" dirty="0">
              <a:solidFill>
                <a:prstClr val="white"/>
              </a:solidFill>
              <a:latin typeface="Arial" panose="020B0604020202020204" pitchFamily="34" charset="0"/>
              <a:cs typeface="Arial" panose="020B0604020202020204" pitchFamily="34" charset="0"/>
            </a:endParaRPr>
          </a:p>
        </p:txBody>
      </p:sp>
      <p:sp>
        <p:nvSpPr>
          <p:cNvPr id="71" name="TextBox 70"/>
          <p:cNvSpPr txBox="1"/>
          <p:nvPr/>
        </p:nvSpPr>
        <p:spPr>
          <a:xfrm>
            <a:off x="7216832" y="473138"/>
            <a:ext cx="545342" cy="600164"/>
          </a:xfrm>
          <a:prstGeom prst="rect">
            <a:avLst/>
          </a:prstGeom>
          <a:noFill/>
        </p:spPr>
        <p:txBody>
          <a:bodyPr wrap="none" rtlCol="0">
            <a:spAutoFit/>
          </a:bodyPr>
          <a:lstStyle/>
          <a:p>
            <a:pPr>
              <a:defRPr/>
            </a:pPr>
            <a:r>
              <a:rPr lang="en-US" sz="1100" b="1" kern="0" dirty="0" err="1" smtClean="0">
                <a:solidFill>
                  <a:prstClr val="black"/>
                </a:solidFill>
                <a:latin typeface="Arial" panose="020B0604020202020204" pitchFamily="34" charset="0"/>
                <a:cs typeface="Arial" panose="020B0604020202020204" pitchFamily="34" charset="0"/>
              </a:rPr>
              <a:t>Ciro</a:t>
            </a:r>
            <a:endParaRPr lang="en-US" sz="1100" b="1" kern="0" dirty="0">
              <a:solidFill>
                <a:prstClr val="black"/>
              </a:solidFill>
              <a:latin typeface="Arial" panose="020B0604020202020204" pitchFamily="34" charset="0"/>
              <a:cs typeface="Arial" panose="020B0604020202020204" pitchFamily="34" charset="0"/>
            </a:endParaRPr>
          </a:p>
          <a:p>
            <a:pPr>
              <a:defRPr/>
            </a:pPr>
            <a:endParaRPr lang="en-US" sz="1100" b="1" kern="0" dirty="0">
              <a:solidFill>
                <a:prstClr val="black"/>
              </a:solidFill>
              <a:latin typeface="Arial" panose="020B0604020202020204" pitchFamily="34" charset="0"/>
              <a:cs typeface="Arial" panose="020B0604020202020204" pitchFamily="34" charset="0"/>
            </a:endParaRPr>
          </a:p>
          <a:p>
            <a:pPr>
              <a:defRPr/>
            </a:pPr>
            <a:r>
              <a:rPr lang="en-US" sz="1100" b="1" kern="0" dirty="0" err="1" smtClean="0">
                <a:solidFill>
                  <a:prstClr val="black"/>
                </a:solidFill>
                <a:latin typeface="Arial" panose="020B0604020202020204" pitchFamily="34" charset="0"/>
                <a:cs typeface="Arial" panose="020B0604020202020204" pitchFamily="34" charset="0"/>
              </a:rPr>
              <a:t>Darío</a:t>
            </a:r>
            <a:endParaRPr lang="en-US" sz="1100" b="1" kern="0" dirty="0">
              <a:solidFill>
                <a:prstClr val="black"/>
              </a:solidFill>
              <a:latin typeface="Arial" panose="020B0604020202020204" pitchFamily="34" charset="0"/>
              <a:cs typeface="Arial" panose="020B0604020202020204" pitchFamily="34" charset="0"/>
            </a:endParaRPr>
          </a:p>
        </p:txBody>
      </p:sp>
      <p:sp>
        <p:nvSpPr>
          <p:cNvPr id="72" name="TextBox 71"/>
          <p:cNvSpPr txBox="1"/>
          <p:nvPr/>
        </p:nvSpPr>
        <p:spPr>
          <a:xfrm>
            <a:off x="5459691" y="835644"/>
            <a:ext cx="772969" cy="261610"/>
          </a:xfrm>
          <a:prstGeom prst="rect">
            <a:avLst/>
          </a:prstGeom>
          <a:noFill/>
        </p:spPr>
        <p:txBody>
          <a:bodyPr wrap="none" rtlCol="0">
            <a:spAutoFit/>
          </a:bodyPr>
          <a:lstStyle/>
          <a:p>
            <a:pPr>
              <a:defRPr/>
            </a:pPr>
            <a:r>
              <a:rPr lang="en-US" sz="1100" b="1" kern="0" dirty="0" err="1" smtClean="0">
                <a:solidFill>
                  <a:prstClr val="black"/>
                </a:solidFill>
                <a:latin typeface="Arial" panose="020B0604020202020204" pitchFamily="34" charset="0"/>
                <a:cs typeface="Arial" panose="020B0604020202020204" pitchFamily="34" charset="0"/>
              </a:rPr>
              <a:t>Belsasar</a:t>
            </a:r>
            <a:endParaRPr lang="en-US" sz="1100" b="1" kern="0" dirty="0">
              <a:solidFill>
                <a:prstClr val="black"/>
              </a:solidFill>
              <a:latin typeface="Arial" panose="020B0604020202020204" pitchFamily="34" charset="0"/>
              <a:cs typeface="Arial" panose="020B0604020202020204" pitchFamily="34" charset="0"/>
            </a:endParaRPr>
          </a:p>
        </p:txBody>
      </p:sp>
      <p:sp>
        <p:nvSpPr>
          <p:cNvPr id="73" name="TextBox 72"/>
          <p:cNvSpPr txBox="1"/>
          <p:nvPr/>
        </p:nvSpPr>
        <p:spPr>
          <a:xfrm>
            <a:off x="5374689" y="242159"/>
            <a:ext cx="837089" cy="261610"/>
          </a:xfrm>
          <a:prstGeom prst="rect">
            <a:avLst/>
          </a:prstGeom>
          <a:noFill/>
        </p:spPr>
        <p:txBody>
          <a:bodyPr wrap="none" rtlCol="0">
            <a:spAutoFit/>
          </a:bodyPr>
          <a:lstStyle/>
          <a:p>
            <a:pPr>
              <a:defRPr/>
            </a:pPr>
            <a:r>
              <a:rPr lang="en-US" sz="1100" b="1" kern="0" dirty="0" err="1" smtClean="0">
                <a:solidFill>
                  <a:prstClr val="black"/>
                </a:solidFill>
                <a:latin typeface="Arial" panose="020B0604020202020204" pitchFamily="34" charset="0"/>
                <a:cs typeface="Arial" panose="020B0604020202020204" pitchFamily="34" charset="0"/>
              </a:rPr>
              <a:t>Nabonido</a:t>
            </a:r>
            <a:endParaRPr lang="en-US" sz="1100" b="1" kern="0" dirty="0">
              <a:solidFill>
                <a:prstClr val="black"/>
              </a:solidFill>
              <a:latin typeface="Arial" panose="020B0604020202020204" pitchFamily="34" charset="0"/>
              <a:cs typeface="Arial" panose="020B0604020202020204" pitchFamily="34" charset="0"/>
            </a:endParaRPr>
          </a:p>
        </p:txBody>
      </p:sp>
      <p:sp>
        <p:nvSpPr>
          <p:cNvPr id="30" name="TextBox 29"/>
          <p:cNvSpPr txBox="1"/>
          <p:nvPr/>
        </p:nvSpPr>
        <p:spPr>
          <a:xfrm>
            <a:off x="7417273" y="272351"/>
            <a:ext cx="800219" cy="230832"/>
          </a:xfrm>
          <a:prstGeom prst="rect">
            <a:avLst/>
          </a:prstGeom>
          <a:noFill/>
        </p:spPr>
        <p:txBody>
          <a:bodyPr wrap="none" rtlCol="0">
            <a:spAutoFit/>
          </a:bodyPr>
          <a:lstStyle/>
          <a:p>
            <a:pPr algn="ctr">
              <a:defRPr/>
            </a:pPr>
            <a:r>
              <a:rPr lang="en-US" sz="900" kern="0" dirty="0">
                <a:solidFill>
                  <a:prstClr val="black"/>
                </a:solidFill>
                <a:latin typeface="Arial" panose="020B0604020202020204" pitchFamily="34" charset="0"/>
                <a:cs typeface="Arial" panose="020B0604020202020204" pitchFamily="34" charset="0"/>
              </a:rPr>
              <a:t>539-530 </a:t>
            </a:r>
            <a:r>
              <a:rPr lang="en-US" sz="900" kern="0" dirty="0" err="1" smtClean="0">
                <a:solidFill>
                  <a:prstClr val="black"/>
                </a:solidFill>
                <a:latin typeface="Arial" panose="020B0604020202020204" pitchFamily="34" charset="0"/>
                <a:cs typeface="Arial" panose="020B0604020202020204" pitchFamily="34" charset="0"/>
              </a:rPr>
              <a:t>aC</a:t>
            </a:r>
            <a:endParaRPr lang="en-US" sz="900" kern="0" dirty="0">
              <a:solidFill>
                <a:prstClr val="black"/>
              </a:solidFill>
              <a:latin typeface="Arial" panose="020B0604020202020204" pitchFamily="34" charset="0"/>
              <a:cs typeface="Arial" panose="020B0604020202020204" pitchFamily="34" charset="0"/>
            </a:endParaRPr>
          </a:p>
        </p:txBody>
      </p:sp>
      <p:sp>
        <p:nvSpPr>
          <p:cNvPr id="74" name="TextBox 73"/>
          <p:cNvSpPr txBox="1"/>
          <p:nvPr/>
        </p:nvSpPr>
        <p:spPr>
          <a:xfrm>
            <a:off x="5398858" y="122851"/>
            <a:ext cx="800219" cy="230832"/>
          </a:xfrm>
          <a:prstGeom prst="rect">
            <a:avLst/>
          </a:prstGeom>
          <a:noFill/>
        </p:spPr>
        <p:txBody>
          <a:bodyPr wrap="none" rtlCol="0">
            <a:spAutoFit/>
          </a:bodyPr>
          <a:lstStyle/>
          <a:p>
            <a:pPr algn="ctr">
              <a:defRPr/>
            </a:pPr>
            <a:r>
              <a:rPr lang="en-US" sz="900" kern="0" dirty="0">
                <a:solidFill>
                  <a:prstClr val="black"/>
                </a:solidFill>
                <a:latin typeface="Arial" panose="020B0604020202020204" pitchFamily="34" charset="0"/>
                <a:cs typeface="Arial" panose="020B0604020202020204" pitchFamily="34" charset="0"/>
              </a:rPr>
              <a:t>556-539 </a:t>
            </a:r>
            <a:r>
              <a:rPr lang="en-US" sz="900" kern="0" dirty="0" err="1" smtClean="0">
                <a:solidFill>
                  <a:prstClr val="black"/>
                </a:solidFill>
                <a:latin typeface="Arial" panose="020B0604020202020204" pitchFamily="34" charset="0"/>
                <a:cs typeface="Arial" panose="020B0604020202020204" pitchFamily="34" charset="0"/>
              </a:rPr>
              <a:t>aC</a:t>
            </a:r>
            <a:endParaRPr lang="en-US" sz="900" kern="0" dirty="0">
              <a:solidFill>
                <a:prstClr val="black"/>
              </a:solidFill>
              <a:latin typeface="Arial" panose="020B0604020202020204" pitchFamily="34" charset="0"/>
              <a:cs typeface="Arial" panose="020B0604020202020204" pitchFamily="34" charset="0"/>
            </a:endParaRPr>
          </a:p>
        </p:txBody>
      </p:sp>
      <p:sp>
        <p:nvSpPr>
          <p:cNvPr id="75" name="TextBox 74"/>
          <p:cNvSpPr txBox="1"/>
          <p:nvPr/>
        </p:nvSpPr>
        <p:spPr>
          <a:xfrm>
            <a:off x="5490105" y="991883"/>
            <a:ext cx="800219" cy="230832"/>
          </a:xfrm>
          <a:prstGeom prst="rect">
            <a:avLst/>
          </a:prstGeom>
          <a:noFill/>
        </p:spPr>
        <p:txBody>
          <a:bodyPr wrap="none" rtlCol="0">
            <a:spAutoFit/>
          </a:bodyPr>
          <a:lstStyle/>
          <a:p>
            <a:pPr algn="ctr">
              <a:defRPr/>
            </a:pPr>
            <a:r>
              <a:rPr lang="en-US" sz="900" kern="0" dirty="0">
                <a:solidFill>
                  <a:prstClr val="black"/>
                </a:solidFill>
                <a:latin typeface="Arial" panose="020B0604020202020204" pitchFamily="34" charset="0"/>
                <a:cs typeface="Arial" panose="020B0604020202020204" pitchFamily="34" charset="0"/>
              </a:rPr>
              <a:t>553-539 BC</a:t>
            </a:r>
          </a:p>
        </p:txBody>
      </p:sp>
      <p:sp>
        <p:nvSpPr>
          <p:cNvPr id="76" name="TextBox 75"/>
          <p:cNvSpPr txBox="1"/>
          <p:nvPr/>
        </p:nvSpPr>
        <p:spPr>
          <a:xfrm>
            <a:off x="3578806" y="206207"/>
            <a:ext cx="1091966" cy="261610"/>
          </a:xfrm>
          <a:prstGeom prst="rect">
            <a:avLst/>
          </a:prstGeom>
          <a:noFill/>
        </p:spPr>
        <p:txBody>
          <a:bodyPr wrap="none" rtlCol="0">
            <a:spAutoFit/>
          </a:bodyPr>
          <a:lstStyle/>
          <a:p>
            <a:pPr>
              <a:defRPr/>
            </a:pPr>
            <a:r>
              <a:rPr lang="en-US" sz="1100" b="1" kern="0" dirty="0" smtClean="0">
                <a:solidFill>
                  <a:prstClr val="black"/>
                </a:solidFill>
                <a:latin typeface="Arial" panose="020B0604020202020204" pitchFamily="34" charset="0"/>
                <a:cs typeface="Arial" panose="020B0604020202020204" pitchFamily="34" charset="0"/>
              </a:rPr>
              <a:t>Evil </a:t>
            </a:r>
            <a:r>
              <a:rPr lang="en-US" sz="1100" b="1" kern="0" dirty="0" err="1" smtClean="0">
                <a:solidFill>
                  <a:prstClr val="black"/>
                </a:solidFill>
                <a:latin typeface="Arial" panose="020B0604020202020204" pitchFamily="34" charset="0"/>
                <a:cs typeface="Arial" panose="020B0604020202020204" pitchFamily="34" charset="0"/>
              </a:rPr>
              <a:t>Merodac</a:t>
            </a:r>
            <a:endParaRPr lang="en-US" sz="1100" b="1" kern="0" dirty="0">
              <a:solidFill>
                <a:prstClr val="black"/>
              </a:solidFill>
              <a:latin typeface="Arial" panose="020B0604020202020204" pitchFamily="34" charset="0"/>
              <a:cs typeface="Arial" panose="020B0604020202020204" pitchFamily="34" charset="0"/>
            </a:endParaRPr>
          </a:p>
        </p:txBody>
      </p:sp>
      <p:sp>
        <p:nvSpPr>
          <p:cNvPr id="77" name="TextBox 76"/>
          <p:cNvSpPr txBox="1"/>
          <p:nvPr/>
        </p:nvSpPr>
        <p:spPr>
          <a:xfrm>
            <a:off x="3771578" y="114493"/>
            <a:ext cx="800219" cy="230832"/>
          </a:xfrm>
          <a:prstGeom prst="rect">
            <a:avLst/>
          </a:prstGeom>
          <a:noFill/>
        </p:spPr>
        <p:txBody>
          <a:bodyPr wrap="none" rtlCol="0">
            <a:spAutoFit/>
          </a:bodyPr>
          <a:lstStyle/>
          <a:p>
            <a:pPr algn="ctr">
              <a:defRPr/>
            </a:pPr>
            <a:r>
              <a:rPr lang="en-US" sz="900" kern="0" dirty="0">
                <a:solidFill>
                  <a:prstClr val="black"/>
                </a:solidFill>
                <a:latin typeface="Arial" panose="020B0604020202020204" pitchFamily="34" charset="0"/>
                <a:cs typeface="Arial" panose="020B0604020202020204" pitchFamily="34" charset="0"/>
              </a:rPr>
              <a:t>562-560 </a:t>
            </a:r>
            <a:r>
              <a:rPr lang="en-US" sz="900" kern="0" dirty="0" err="1" smtClean="0">
                <a:solidFill>
                  <a:prstClr val="black"/>
                </a:solidFill>
                <a:latin typeface="Arial" panose="020B0604020202020204" pitchFamily="34" charset="0"/>
                <a:cs typeface="Arial" panose="020B0604020202020204" pitchFamily="34" charset="0"/>
              </a:rPr>
              <a:t>aC</a:t>
            </a:r>
            <a:endParaRPr lang="en-US" sz="900" kern="0" dirty="0">
              <a:solidFill>
                <a:prstClr val="black"/>
              </a:solidFill>
              <a:latin typeface="Arial" panose="020B0604020202020204" pitchFamily="34" charset="0"/>
              <a:cs typeface="Arial" panose="020B0604020202020204" pitchFamily="34" charset="0"/>
            </a:endParaRPr>
          </a:p>
        </p:txBody>
      </p:sp>
      <p:sp>
        <p:nvSpPr>
          <p:cNvPr id="78" name="TextBox 77"/>
          <p:cNvSpPr txBox="1"/>
          <p:nvPr/>
        </p:nvSpPr>
        <p:spPr>
          <a:xfrm>
            <a:off x="4134950" y="1280174"/>
            <a:ext cx="873957" cy="261610"/>
          </a:xfrm>
          <a:prstGeom prst="rect">
            <a:avLst/>
          </a:prstGeom>
          <a:noFill/>
        </p:spPr>
        <p:txBody>
          <a:bodyPr wrap="none" rtlCol="0">
            <a:spAutoFit/>
          </a:bodyPr>
          <a:lstStyle/>
          <a:p>
            <a:pPr>
              <a:defRPr/>
            </a:pPr>
            <a:r>
              <a:rPr lang="en-US" sz="1100" b="1" kern="0" dirty="0" err="1" smtClean="0">
                <a:solidFill>
                  <a:prstClr val="black"/>
                </a:solidFill>
                <a:latin typeface="Arial" panose="020B0604020202020204" pitchFamily="34" charset="0"/>
                <a:cs typeface="Arial" panose="020B0604020202020204" pitchFamily="34" charset="0"/>
              </a:rPr>
              <a:t>Neriglasar</a:t>
            </a:r>
            <a:endParaRPr lang="en-US" sz="1100" b="1" kern="0" dirty="0">
              <a:solidFill>
                <a:prstClr val="black"/>
              </a:solidFill>
              <a:latin typeface="Arial" panose="020B0604020202020204" pitchFamily="34" charset="0"/>
              <a:cs typeface="Arial" panose="020B0604020202020204" pitchFamily="34" charset="0"/>
            </a:endParaRPr>
          </a:p>
        </p:txBody>
      </p:sp>
      <p:sp>
        <p:nvSpPr>
          <p:cNvPr id="79" name="TextBox 78"/>
          <p:cNvSpPr txBox="1"/>
          <p:nvPr/>
        </p:nvSpPr>
        <p:spPr>
          <a:xfrm>
            <a:off x="4211666" y="1491100"/>
            <a:ext cx="800219" cy="230832"/>
          </a:xfrm>
          <a:prstGeom prst="rect">
            <a:avLst/>
          </a:prstGeom>
          <a:noFill/>
        </p:spPr>
        <p:txBody>
          <a:bodyPr wrap="none" rtlCol="0">
            <a:spAutoFit/>
          </a:bodyPr>
          <a:lstStyle/>
          <a:p>
            <a:pPr algn="ctr">
              <a:defRPr/>
            </a:pPr>
            <a:r>
              <a:rPr lang="en-US" sz="900" kern="0" dirty="0">
                <a:solidFill>
                  <a:prstClr val="black"/>
                </a:solidFill>
                <a:latin typeface="Arial" panose="020B0604020202020204" pitchFamily="34" charset="0"/>
                <a:cs typeface="Arial" panose="020B0604020202020204" pitchFamily="34" charset="0"/>
              </a:rPr>
              <a:t>560-556 </a:t>
            </a:r>
            <a:r>
              <a:rPr lang="en-US" sz="900" kern="0" dirty="0" err="1" smtClean="0">
                <a:solidFill>
                  <a:prstClr val="black"/>
                </a:solidFill>
                <a:latin typeface="Arial" panose="020B0604020202020204" pitchFamily="34" charset="0"/>
                <a:cs typeface="Arial" panose="020B0604020202020204" pitchFamily="34" charset="0"/>
              </a:rPr>
              <a:t>aC</a:t>
            </a:r>
            <a:endParaRPr lang="en-US" sz="900" kern="0" dirty="0">
              <a:solidFill>
                <a:prstClr val="black"/>
              </a:solidFill>
              <a:latin typeface="Arial" panose="020B0604020202020204" pitchFamily="34" charset="0"/>
              <a:cs typeface="Arial" panose="020B0604020202020204" pitchFamily="34" charset="0"/>
            </a:endParaRPr>
          </a:p>
        </p:txBody>
      </p:sp>
      <p:sp>
        <p:nvSpPr>
          <p:cNvPr id="80" name="TextBox 79"/>
          <p:cNvSpPr txBox="1"/>
          <p:nvPr/>
        </p:nvSpPr>
        <p:spPr>
          <a:xfrm>
            <a:off x="2148765" y="278469"/>
            <a:ext cx="800219" cy="230832"/>
          </a:xfrm>
          <a:prstGeom prst="rect">
            <a:avLst/>
          </a:prstGeom>
          <a:noFill/>
        </p:spPr>
        <p:txBody>
          <a:bodyPr wrap="none" rtlCol="0">
            <a:spAutoFit/>
          </a:bodyPr>
          <a:lstStyle/>
          <a:p>
            <a:pPr algn="ctr">
              <a:defRPr/>
            </a:pPr>
            <a:r>
              <a:rPr lang="en-US" sz="900" kern="0" dirty="0">
                <a:solidFill>
                  <a:prstClr val="black"/>
                </a:solidFill>
                <a:latin typeface="Arial" panose="020B0604020202020204" pitchFamily="34" charset="0"/>
                <a:cs typeface="Arial" panose="020B0604020202020204" pitchFamily="34" charset="0"/>
              </a:rPr>
              <a:t>605-562 </a:t>
            </a:r>
            <a:r>
              <a:rPr lang="en-US" sz="900" kern="0" dirty="0" err="1" smtClean="0">
                <a:solidFill>
                  <a:prstClr val="black"/>
                </a:solidFill>
                <a:latin typeface="Arial" panose="020B0604020202020204" pitchFamily="34" charset="0"/>
                <a:cs typeface="Arial" panose="020B0604020202020204" pitchFamily="34" charset="0"/>
              </a:rPr>
              <a:t>aC</a:t>
            </a:r>
            <a:endParaRPr lang="en-US" sz="900" kern="0" dirty="0">
              <a:solidFill>
                <a:prstClr val="black"/>
              </a:solidFill>
              <a:latin typeface="Arial" panose="020B0604020202020204" pitchFamily="34" charset="0"/>
              <a:cs typeface="Arial" panose="020B0604020202020204" pitchFamily="34" charset="0"/>
            </a:endParaRPr>
          </a:p>
        </p:txBody>
      </p:sp>
      <p:sp>
        <p:nvSpPr>
          <p:cNvPr id="3" name="TextBox 2"/>
          <p:cNvSpPr txBox="1"/>
          <p:nvPr/>
        </p:nvSpPr>
        <p:spPr>
          <a:xfrm>
            <a:off x="1653863" y="2422170"/>
            <a:ext cx="1122407" cy="523220"/>
          </a:xfrm>
          <a:prstGeom prst="rect">
            <a:avLst/>
          </a:prstGeom>
          <a:noFill/>
          <a:ln>
            <a:solidFill>
              <a:schemeClr val="tx2"/>
            </a:solidFill>
          </a:ln>
        </p:spPr>
        <p:txBody>
          <a:bodyPr wrap="square" rtlCol="0">
            <a:spAutoFit/>
          </a:bodyPr>
          <a:lstStyle/>
          <a:p>
            <a:pPr algn="ctr">
              <a:defRPr/>
            </a:pPr>
            <a:r>
              <a:rPr lang="en-US" sz="1400" kern="0" dirty="0">
                <a:solidFill>
                  <a:srgbClr val="0070C0"/>
                </a:solidFill>
                <a:latin typeface="Tahoma" panose="020B0604030504040204" pitchFamily="34" charset="0"/>
                <a:ea typeface="Tahoma" panose="020B0604030504040204" pitchFamily="34" charset="0"/>
                <a:cs typeface="Tahoma" panose="020B0604030504040204" pitchFamily="34" charset="0"/>
              </a:rPr>
              <a:t>Daniel 2</a:t>
            </a:r>
          </a:p>
          <a:p>
            <a:pPr algn="ctr">
              <a:defRPr/>
            </a:pPr>
            <a:r>
              <a:rPr lang="en-US" sz="1400" kern="0" dirty="0">
                <a:solidFill>
                  <a:srgbClr val="0070C0"/>
                </a:solidFill>
                <a:latin typeface="Tahoma" panose="020B0604030504040204" pitchFamily="34" charset="0"/>
                <a:ea typeface="Tahoma" panose="020B0604030504040204" pitchFamily="34" charset="0"/>
                <a:cs typeface="Tahoma" panose="020B0604030504040204" pitchFamily="34" charset="0"/>
              </a:rPr>
              <a:t>603 </a:t>
            </a:r>
            <a:r>
              <a:rPr lang="en-US" sz="1400" kern="0" dirty="0" err="1" smtClean="0">
                <a:solidFill>
                  <a:srgbClr val="0070C0"/>
                </a:solidFill>
                <a:latin typeface="Tahoma" panose="020B0604030504040204" pitchFamily="34" charset="0"/>
                <a:ea typeface="Tahoma" panose="020B0604030504040204" pitchFamily="34" charset="0"/>
                <a:cs typeface="Tahoma" panose="020B0604030504040204" pitchFamily="34" charset="0"/>
              </a:rPr>
              <a:t>aC</a:t>
            </a:r>
            <a:endParaRPr lang="en-US" sz="1400" kern="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36" name="TextBox 35"/>
          <p:cNvSpPr txBox="1"/>
          <p:nvPr/>
        </p:nvSpPr>
        <p:spPr>
          <a:xfrm>
            <a:off x="787019" y="1828511"/>
            <a:ext cx="1122407" cy="523220"/>
          </a:xfrm>
          <a:prstGeom prst="rect">
            <a:avLst/>
          </a:prstGeom>
          <a:noFill/>
          <a:ln>
            <a:solidFill>
              <a:schemeClr val="tx2"/>
            </a:solidFill>
          </a:ln>
        </p:spPr>
        <p:txBody>
          <a:bodyPr wrap="square" rtlCol="0">
            <a:spAutoFit/>
          </a:bodyPr>
          <a:lstStyle/>
          <a:p>
            <a:pPr algn="ctr">
              <a:defRPr/>
            </a:pPr>
            <a:r>
              <a:rPr lang="en-US" sz="1400" kern="0" dirty="0">
                <a:solidFill>
                  <a:prstClr val="black"/>
                </a:solidFill>
                <a:latin typeface="Tahoma" panose="020B0604030504040204" pitchFamily="34" charset="0"/>
                <a:ea typeface="Tahoma" panose="020B0604030504040204" pitchFamily="34" charset="0"/>
                <a:cs typeface="Tahoma" panose="020B0604030504040204" pitchFamily="34" charset="0"/>
              </a:rPr>
              <a:t>Daniel 1</a:t>
            </a:r>
          </a:p>
          <a:p>
            <a:pPr algn="ctr">
              <a:defRPr/>
            </a:pPr>
            <a:r>
              <a:rPr lang="en-US" sz="1400" kern="0" dirty="0">
                <a:solidFill>
                  <a:prstClr val="black"/>
                </a:solidFill>
                <a:latin typeface="Tahoma" panose="020B0604030504040204" pitchFamily="34" charset="0"/>
                <a:ea typeface="Tahoma" panose="020B0604030504040204" pitchFamily="34" charset="0"/>
                <a:cs typeface="Tahoma" panose="020B0604030504040204" pitchFamily="34" charset="0"/>
              </a:rPr>
              <a:t>605-603 </a:t>
            </a:r>
            <a:r>
              <a:rPr lang="en-US" sz="1400" kern="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aC</a:t>
            </a:r>
            <a:endParaRPr lang="en-US" sz="1400" kern="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 name="Lightning Bolt 4"/>
          <p:cNvSpPr/>
          <p:nvPr/>
        </p:nvSpPr>
        <p:spPr>
          <a:xfrm>
            <a:off x="3243017" y="853578"/>
            <a:ext cx="335789" cy="323491"/>
          </a:xfrm>
          <a:prstGeom prst="lightningBol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prstClr val="white"/>
              </a:solidFill>
            </a:endParaRPr>
          </a:p>
        </p:txBody>
      </p:sp>
      <p:sp>
        <p:nvSpPr>
          <p:cNvPr id="63" name="Lightning Bolt 62"/>
          <p:cNvSpPr/>
          <p:nvPr/>
        </p:nvSpPr>
        <p:spPr>
          <a:xfrm rot="1324401">
            <a:off x="6761052" y="517558"/>
            <a:ext cx="360060" cy="626078"/>
          </a:xfrm>
          <a:prstGeom prst="lightningBolt">
            <a:avLst/>
          </a:prstGeom>
          <a:blipFill>
            <a:blip r:embed="rId2" cstate="print"/>
            <a:stretch>
              <a:fillRect/>
            </a:stretch>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prstClr val="white"/>
              </a:solidFill>
            </a:endParaRPr>
          </a:p>
        </p:txBody>
      </p:sp>
      <p:sp>
        <p:nvSpPr>
          <p:cNvPr id="67" name="TextBox 66"/>
          <p:cNvSpPr txBox="1"/>
          <p:nvPr/>
        </p:nvSpPr>
        <p:spPr>
          <a:xfrm>
            <a:off x="3119016" y="1286586"/>
            <a:ext cx="684803" cy="507831"/>
          </a:xfrm>
          <a:prstGeom prst="rect">
            <a:avLst/>
          </a:prstGeom>
          <a:noFill/>
        </p:spPr>
        <p:txBody>
          <a:bodyPr wrap="none" rtlCol="0">
            <a:spAutoFit/>
          </a:bodyPr>
          <a:lstStyle/>
          <a:p>
            <a:pPr algn="ctr">
              <a:defRPr/>
            </a:pPr>
            <a:r>
              <a:rPr lang="en-US" sz="900" b="1" kern="0" dirty="0">
                <a:solidFill>
                  <a:prstClr val="black"/>
                </a:solidFill>
                <a:latin typeface="Arial" panose="020B0604020202020204" pitchFamily="34" charset="0"/>
                <a:cs typeface="Arial" panose="020B0604020202020204" pitchFamily="34" charset="0"/>
              </a:rPr>
              <a:t>586 </a:t>
            </a:r>
            <a:r>
              <a:rPr lang="en-US" sz="900" b="1" kern="0" dirty="0" err="1" smtClean="0">
                <a:solidFill>
                  <a:prstClr val="black"/>
                </a:solidFill>
                <a:latin typeface="Arial" panose="020B0604020202020204" pitchFamily="34" charset="0"/>
                <a:cs typeface="Arial" panose="020B0604020202020204" pitchFamily="34" charset="0"/>
              </a:rPr>
              <a:t>aC</a:t>
            </a:r>
            <a:endParaRPr lang="en-US" sz="900" b="1" kern="0" dirty="0">
              <a:solidFill>
                <a:prstClr val="black"/>
              </a:solidFill>
              <a:latin typeface="Arial" panose="020B0604020202020204" pitchFamily="34" charset="0"/>
              <a:cs typeface="Arial" panose="020B0604020202020204" pitchFamily="34" charset="0"/>
            </a:endParaRPr>
          </a:p>
          <a:p>
            <a:pPr algn="ctr">
              <a:defRPr/>
            </a:pPr>
            <a:r>
              <a:rPr lang="en-US" sz="900" kern="0" dirty="0" err="1" smtClean="0">
                <a:solidFill>
                  <a:prstClr val="black"/>
                </a:solidFill>
                <a:latin typeface="Arial" panose="020B0604020202020204" pitchFamily="34" charset="0"/>
                <a:cs typeface="Arial" panose="020B0604020202020204" pitchFamily="34" charset="0"/>
              </a:rPr>
              <a:t>Caída</a:t>
            </a:r>
            <a:r>
              <a:rPr lang="en-US" sz="900" kern="0" dirty="0" smtClean="0">
                <a:solidFill>
                  <a:prstClr val="black"/>
                </a:solidFill>
                <a:latin typeface="Arial" panose="020B0604020202020204" pitchFamily="34" charset="0"/>
                <a:cs typeface="Arial" panose="020B0604020202020204" pitchFamily="34" charset="0"/>
              </a:rPr>
              <a:t> de </a:t>
            </a:r>
            <a:br>
              <a:rPr lang="en-US" sz="900" kern="0" dirty="0" smtClean="0">
                <a:solidFill>
                  <a:prstClr val="black"/>
                </a:solidFill>
                <a:latin typeface="Arial" panose="020B0604020202020204" pitchFamily="34" charset="0"/>
                <a:cs typeface="Arial" panose="020B0604020202020204" pitchFamily="34" charset="0"/>
              </a:rPr>
            </a:br>
            <a:r>
              <a:rPr lang="en-US" sz="900" kern="0" dirty="0" err="1" smtClean="0">
                <a:solidFill>
                  <a:prstClr val="black"/>
                </a:solidFill>
                <a:latin typeface="Arial" panose="020B0604020202020204" pitchFamily="34" charset="0"/>
                <a:cs typeface="Arial" panose="020B0604020202020204" pitchFamily="34" charset="0"/>
              </a:rPr>
              <a:t>Jerusalén</a:t>
            </a:r>
            <a:endParaRPr lang="en-US" sz="900" kern="0" dirty="0">
              <a:solidFill>
                <a:prstClr val="black"/>
              </a:solidFill>
              <a:latin typeface="Arial" panose="020B0604020202020204" pitchFamily="34" charset="0"/>
              <a:cs typeface="Arial" panose="020B0604020202020204" pitchFamily="34" charset="0"/>
            </a:endParaRPr>
          </a:p>
        </p:txBody>
      </p:sp>
      <p:sp>
        <p:nvSpPr>
          <p:cNvPr id="81" name="TextBox 80"/>
          <p:cNvSpPr txBox="1"/>
          <p:nvPr/>
        </p:nvSpPr>
        <p:spPr>
          <a:xfrm>
            <a:off x="6784199" y="1276244"/>
            <a:ext cx="684803" cy="507831"/>
          </a:xfrm>
          <a:prstGeom prst="rect">
            <a:avLst/>
          </a:prstGeom>
          <a:noFill/>
        </p:spPr>
        <p:txBody>
          <a:bodyPr wrap="none" rtlCol="0">
            <a:spAutoFit/>
          </a:bodyPr>
          <a:lstStyle/>
          <a:p>
            <a:pPr algn="ctr">
              <a:defRPr/>
            </a:pPr>
            <a:r>
              <a:rPr lang="en-US" sz="900" b="1" kern="0" dirty="0" smtClean="0">
                <a:solidFill>
                  <a:prstClr val="black"/>
                </a:solidFill>
                <a:latin typeface="Arial" panose="020B0604020202020204" pitchFamily="34" charset="0"/>
                <a:cs typeface="Arial" panose="020B0604020202020204" pitchFamily="34" charset="0"/>
              </a:rPr>
              <a:t>539aC</a:t>
            </a:r>
            <a:endParaRPr lang="en-US" sz="900" b="1" kern="0" dirty="0">
              <a:solidFill>
                <a:prstClr val="black"/>
              </a:solidFill>
              <a:latin typeface="Arial" panose="020B0604020202020204" pitchFamily="34" charset="0"/>
              <a:cs typeface="Arial" panose="020B0604020202020204" pitchFamily="34" charset="0"/>
            </a:endParaRPr>
          </a:p>
          <a:p>
            <a:pPr algn="ctr">
              <a:defRPr/>
            </a:pPr>
            <a:r>
              <a:rPr lang="en-US" sz="900" kern="0" dirty="0" err="1" smtClean="0">
                <a:solidFill>
                  <a:prstClr val="black"/>
                </a:solidFill>
                <a:latin typeface="Arial" panose="020B0604020202020204" pitchFamily="34" charset="0"/>
                <a:cs typeface="Arial" panose="020B0604020202020204" pitchFamily="34" charset="0"/>
              </a:rPr>
              <a:t>Caída</a:t>
            </a:r>
            <a:r>
              <a:rPr lang="en-US" sz="900" kern="0" dirty="0" smtClean="0">
                <a:solidFill>
                  <a:prstClr val="black"/>
                </a:solidFill>
                <a:latin typeface="Arial" panose="020B0604020202020204" pitchFamily="34" charset="0"/>
                <a:cs typeface="Arial" panose="020B0604020202020204" pitchFamily="34" charset="0"/>
              </a:rPr>
              <a:t> de </a:t>
            </a:r>
            <a:br>
              <a:rPr lang="en-US" sz="900" kern="0" dirty="0" smtClean="0">
                <a:solidFill>
                  <a:prstClr val="black"/>
                </a:solidFill>
                <a:latin typeface="Arial" panose="020B0604020202020204" pitchFamily="34" charset="0"/>
                <a:cs typeface="Arial" panose="020B0604020202020204" pitchFamily="34" charset="0"/>
              </a:rPr>
            </a:br>
            <a:r>
              <a:rPr lang="en-US" sz="900" kern="0" dirty="0" err="1" smtClean="0">
                <a:solidFill>
                  <a:prstClr val="black"/>
                </a:solidFill>
                <a:latin typeface="Arial" panose="020B0604020202020204" pitchFamily="34" charset="0"/>
                <a:cs typeface="Arial" panose="020B0604020202020204" pitchFamily="34" charset="0"/>
              </a:rPr>
              <a:t>Babilonia</a:t>
            </a:r>
            <a:endParaRPr lang="en-US" sz="900" kern="0" dirty="0">
              <a:solidFill>
                <a:prstClr val="black"/>
              </a:solidFill>
              <a:latin typeface="Arial" panose="020B0604020202020204" pitchFamily="34" charset="0"/>
              <a:cs typeface="Arial" panose="020B0604020202020204" pitchFamily="34" charset="0"/>
            </a:endParaRPr>
          </a:p>
        </p:txBody>
      </p:sp>
      <p:sp>
        <p:nvSpPr>
          <p:cNvPr id="2" name="Isosceles Triangle 1"/>
          <p:cNvSpPr/>
          <p:nvPr/>
        </p:nvSpPr>
        <p:spPr>
          <a:xfrm>
            <a:off x="1154970" y="1111849"/>
            <a:ext cx="400136" cy="105719"/>
          </a:xfrm>
          <a:prstGeom prst="triangle">
            <a:avLst>
              <a:gd name="adj" fmla="val 518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prstClr val="white"/>
              </a:solidFill>
            </a:endParaRPr>
          </a:p>
        </p:txBody>
      </p:sp>
      <p:sp>
        <p:nvSpPr>
          <p:cNvPr id="82" name="Line 9"/>
          <p:cNvSpPr>
            <a:spLocks noChangeShapeType="1"/>
          </p:cNvSpPr>
          <p:nvPr/>
        </p:nvSpPr>
        <p:spPr bwMode="auto">
          <a:xfrm flipH="1">
            <a:off x="1345951" y="1242073"/>
            <a:ext cx="4545" cy="589632"/>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600" b="1" kern="0">
              <a:solidFill>
                <a:prstClr val="black"/>
              </a:solidFill>
            </a:endParaRPr>
          </a:p>
        </p:txBody>
      </p:sp>
      <p:sp>
        <p:nvSpPr>
          <p:cNvPr id="7" name="Isosceles Triangle 6"/>
          <p:cNvSpPr/>
          <p:nvPr/>
        </p:nvSpPr>
        <p:spPr>
          <a:xfrm>
            <a:off x="1467324" y="1111848"/>
            <a:ext cx="160934" cy="106055"/>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prstClr val="white"/>
              </a:solidFill>
            </a:endParaRPr>
          </a:p>
        </p:txBody>
      </p:sp>
      <p:sp>
        <p:nvSpPr>
          <p:cNvPr id="83" name="Line 9"/>
          <p:cNvSpPr>
            <a:spLocks noChangeShapeType="1"/>
          </p:cNvSpPr>
          <p:nvPr/>
        </p:nvSpPr>
        <p:spPr bwMode="auto">
          <a:xfrm>
            <a:off x="1647432" y="1238710"/>
            <a:ext cx="567633" cy="118346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600" b="1" kern="0">
              <a:solidFill>
                <a:prstClr val="black"/>
              </a:solidFill>
            </a:endParaRPr>
          </a:p>
        </p:txBody>
      </p:sp>
      <p:sp>
        <p:nvSpPr>
          <p:cNvPr id="84" name="Isosceles Triangle 83"/>
          <p:cNvSpPr/>
          <p:nvPr/>
        </p:nvSpPr>
        <p:spPr>
          <a:xfrm>
            <a:off x="2416395" y="1122131"/>
            <a:ext cx="160934" cy="106055"/>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prstClr val="white"/>
              </a:solidFill>
            </a:endParaRPr>
          </a:p>
        </p:txBody>
      </p:sp>
      <p:sp>
        <p:nvSpPr>
          <p:cNvPr id="8" name="Right Brace 7"/>
          <p:cNvSpPr/>
          <p:nvPr/>
        </p:nvSpPr>
        <p:spPr>
          <a:xfrm rot="5400000">
            <a:off x="2392664" y="327838"/>
            <a:ext cx="177403" cy="1389888"/>
          </a:xfrm>
          <a:prstGeom prst="righ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prstClr val="black"/>
              </a:solidFill>
            </a:endParaRPr>
          </a:p>
        </p:txBody>
      </p:sp>
      <p:sp>
        <p:nvSpPr>
          <p:cNvPr id="85" name="TextBox 84"/>
          <p:cNvSpPr txBox="1"/>
          <p:nvPr/>
        </p:nvSpPr>
        <p:spPr>
          <a:xfrm>
            <a:off x="2320431" y="1828511"/>
            <a:ext cx="1218372"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pPr>
              <a:defRPr/>
            </a:pPr>
            <a:r>
              <a:rPr lang="en-US" kern="0" dirty="0"/>
              <a:t>Daniel 3</a:t>
            </a:r>
          </a:p>
          <a:p>
            <a:pPr>
              <a:defRPr/>
            </a:pPr>
            <a:r>
              <a:rPr lang="en-US" kern="0" dirty="0" smtClean="0"/>
              <a:t>603-587? </a:t>
            </a:r>
            <a:r>
              <a:rPr lang="en-US" kern="0" dirty="0" err="1" smtClean="0"/>
              <a:t>aC</a:t>
            </a:r>
            <a:endParaRPr lang="en-US" kern="0" dirty="0"/>
          </a:p>
        </p:txBody>
      </p:sp>
      <p:sp>
        <p:nvSpPr>
          <p:cNvPr id="86" name="Isosceles Triangle 85"/>
          <p:cNvSpPr/>
          <p:nvPr/>
        </p:nvSpPr>
        <p:spPr>
          <a:xfrm>
            <a:off x="3759470" y="1108243"/>
            <a:ext cx="160934" cy="106055"/>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prstClr val="white"/>
              </a:solidFill>
            </a:endParaRPr>
          </a:p>
        </p:txBody>
      </p:sp>
      <p:sp>
        <p:nvSpPr>
          <p:cNvPr id="87" name="TextBox 86"/>
          <p:cNvSpPr txBox="1"/>
          <p:nvPr/>
        </p:nvSpPr>
        <p:spPr>
          <a:xfrm>
            <a:off x="3150284" y="2422170"/>
            <a:ext cx="1218372"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pPr>
              <a:defRPr/>
            </a:pPr>
            <a:r>
              <a:rPr lang="en-US" kern="0" dirty="0"/>
              <a:t>Daniel 4</a:t>
            </a:r>
          </a:p>
          <a:p>
            <a:pPr>
              <a:defRPr/>
            </a:pPr>
            <a:r>
              <a:rPr lang="en-US" kern="0" dirty="0" smtClean="0"/>
              <a:t>¿? </a:t>
            </a:r>
            <a:r>
              <a:rPr lang="en-US" kern="0" dirty="0" err="1" smtClean="0"/>
              <a:t>aC</a:t>
            </a:r>
            <a:endParaRPr lang="en-US" kern="0" dirty="0"/>
          </a:p>
        </p:txBody>
      </p:sp>
      <p:sp>
        <p:nvSpPr>
          <p:cNvPr id="88" name="Line 9"/>
          <p:cNvSpPr>
            <a:spLocks noChangeShapeType="1"/>
          </p:cNvSpPr>
          <p:nvPr/>
        </p:nvSpPr>
        <p:spPr bwMode="auto">
          <a:xfrm>
            <a:off x="2496864" y="1238708"/>
            <a:ext cx="348961" cy="592997"/>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600" b="1" kern="0">
              <a:solidFill>
                <a:prstClr val="black"/>
              </a:solidFill>
            </a:endParaRPr>
          </a:p>
        </p:txBody>
      </p:sp>
      <p:sp>
        <p:nvSpPr>
          <p:cNvPr id="89" name="TextBox 88"/>
          <p:cNvSpPr txBox="1"/>
          <p:nvPr/>
        </p:nvSpPr>
        <p:spPr>
          <a:xfrm>
            <a:off x="6741704" y="2335322"/>
            <a:ext cx="1316928"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pPr>
              <a:defRPr/>
            </a:pPr>
            <a:r>
              <a:rPr lang="en-US" kern="0" dirty="0"/>
              <a:t>Daniel 5-6</a:t>
            </a:r>
          </a:p>
          <a:p>
            <a:pPr>
              <a:defRPr/>
            </a:pPr>
            <a:r>
              <a:rPr lang="en-US" kern="0" dirty="0"/>
              <a:t>539 </a:t>
            </a:r>
            <a:r>
              <a:rPr lang="en-US" kern="0" dirty="0" err="1" smtClean="0"/>
              <a:t>aC</a:t>
            </a:r>
            <a:endParaRPr lang="en-US" kern="0" dirty="0"/>
          </a:p>
        </p:txBody>
      </p:sp>
      <p:sp>
        <p:nvSpPr>
          <p:cNvPr id="90" name="Isosceles Triangle 89"/>
          <p:cNvSpPr/>
          <p:nvPr/>
        </p:nvSpPr>
        <p:spPr>
          <a:xfrm>
            <a:off x="6809022" y="1121214"/>
            <a:ext cx="160934" cy="106055"/>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prstClr val="white"/>
              </a:solidFill>
            </a:endParaRPr>
          </a:p>
        </p:txBody>
      </p:sp>
      <p:sp>
        <p:nvSpPr>
          <p:cNvPr id="91" name="Line 9"/>
          <p:cNvSpPr>
            <a:spLocks noChangeShapeType="1"/>
          </p:cNvSpPr>
          <p:nvPr/>
        </p:nvSpPr>
        <p:spPr bwMode="auto">
          <a:xfrm flipH="1">
            <a:off x="6844104" y="1232831"/>
            <a:ext cx="45384" cy="111890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600" b="1" kern="0">
              <a:solidFill>
                <a:prstClr val="black"/>
              </a:solidFill>
            </a:endParaRPr>
          </a:p>
        </p:txBody>
      </p:sp>
      <p:sp>
        <p:nvSpPr>
          <p:cNvPr id="92" name="Isosceles Triangle 91"/>
          <p:cNvSpPr/>
          <p:nvPr/>
        </p:nvSpPr>
        <p:spPr>
          <a:xfrm>
            <a:off x="5036738" y="1121214"/>
            <a:ext cx="160934" cy="106055"/>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prstClr val="white"/>
              </a:solidFill>
            </a:endParaRPr>
          </a:p>
        </p:txBody>
      </p:sp>
      <p:sp>
        <p:nvSpPr>
          <p:cNvPr id="93" name="TextBox 92"/>
          <p:cNvSpPr txBox="1"/>
          <p:nvPr/>
        </p:nvSpPr>
        <p:spPr>
          <a:xfrm>
            <a:off x="4997214" y="2351731"/>
            <a:ext cx="1122407"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pPr>
              <a:defRPr/>
            </a:pPr>
            <a:r>
              <a:rPr lang="en-US" kern="0" dirty="0"/>
              <a:t>Daniel 7</a:t>
            </a:r>
          </a:p>
          <a:p>
            <a:pPr>
              <a:defRPr/>
            </a:pPr>
            <a:r>
              <a:rPr lang="en-US" kern="0" dirty="0"/>
              <a:t>553 </a:t>
            </a:r>
            <a:r>
              <a:rPr lang="en-US" kern="0" dirty="0" err="1" smtClean="0"/>
              <a:t>aC</a:t>
            </a:r>
            <a:endParaRPr lang="en-US" kern="0" dirty="0"/>
          </a:p>
        </p:txBody>
      </p:sp>
      <p:sp>
        <p:nvSpPr>
          <p:cNvPr id="94" name="Line 9"/>
          <p:cNvSpPr>
            <a:spLocks noChangeShapeType="1"/>
          </p:cNvSpPr>
          <p:nvPr/>
        </p:nvSpPr>
        <p:spPr bwMode="auto">
          <a:xfrm flipH="1">
            <a:off x="3819847" y="1214297"/>
            <a:ext cx="18895" cy="1207873"/>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600" b="1" kern="0">
              <a:solidFill>
                <a:prstClr val="black"/>
              </a:solidFill>
            </a:endParaRPr>
          </a:p>
        </p:txBody>
      </p:sp>
      <p:sp>
        <p:nvSpPr>
          <p:cNvPr id="95" name="Line 9"/>
          <p:cNvSpPr>
            <a:spLocks noChangeShapeType="1"/>
          </p:cNvSpPr>
          <p:nvPr/>
        </p:nvSpPr>
        <p:spPr bwMode="auto">
          <a:xfrm>
            <a:off x="5132836" y="1207390"/>
            <a:ext cx="357269" cy="1144341"/>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600" b="1" kern="0">
              <a:solidFill>
                <a:prstClr val="black"/>
              </a:solidFill>
            </a:endParaRPr>
          </a:p>
        </p:txBody>
      </p:sp>
      <p:sp>
        <p:nvSpPr>
          <p:cNvPr id="97" name="TextBox 96"/>
          <p:cNvSpPr txBox="1"/>
          <p:nvPr/>
        </p:nvSpPr>
        <p:spPr>
          <a:xfrm>
            <a:off x="5619300" y="1816497"/>
            <a:ext cx="1122407" cy="523220"/>
          </a:xfrm>
          <a:prstGeom prst="rect">
            <a:avLst/>
          </a:prstGeom>
          <a:noFill/>
          <a:ln>
            <a:solidFill>
              <a:schemeClr val="tx2"/>
            </a:solidFill>
          </a:ln>
        </p:spPr>
        <p:txBody>
          <a:bodyPr wrap="square" rtlCol="0">
            <a:spAutoFit/>
          </a:bodyPr>
          <a:lstStyle/>
          <a:p>
            <a:pPr algn="ctr">
              <a:defRPr/>
            </a:pPr>
            <a:r>
              <a:rPr lang="en-US" sz="1400" kern="0" dirty="0">
                <a:solidFill>
                  <a:prstClr val="black"/>
                </a:solidFill>
                <a:latin typeface="Tahoma" panose="020B0604030504040204" pitchFamily="34" charset="0"/>
                <a:ea typeface="Tahoma" panose="020B0604030504040204" pitchFamily="34" charset="0"/>
                <a:cs typeface="Tahoma" panose="020B0604030504040204" pitchFamily="34" charset="0"/>
              </a:rPr>
              <a:t>Daniel 8</a:t>
            </a:r>
          </a:p>
          <a:p>
            <a:pPr algn="ctr">
              <a:defRPr/>
            </a:pPr>
            <a:r>
              <a:rPr lang="en-US" sz="1400" kern="0" dirty="0">
                <a:solidFill>
                  <a:prstClr val="black"/>
                </a:solidFill>
                <a:latin typeface="Tahoma" panose="020B0604030504040204" pitchFamily="34" charset="0"/>
                <a:ea typeface="Tahoma" panose="020B0604030504040204" pitchFamily="34" charset="0"/>
                <a:cs typeface="Tahoma" panose="020B0604030504040204" pitchFamily="34" charset="0"/>
              </a:rPr>
              <a:t>551 </a:t>
            </a:r>
            <a:r>
              <a:rPr lang="en-US" sz="1400" kern="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aC</a:t>
            </a:r>
            <a:endParaRPr lang="en-US" sz="1400" kern="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98" name="Isosceles Triangle 97"/>
          <p:cNvSpPr/>
          <p:nvPr/>
        </p:nvSpPr>
        <p:spPr>
          <a:xfrm>
            <a:off x="5397484" y="1126774"/>
            <a:ext cx="160934" cy="106055"/>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prstClr val="white"/>
              </a:solidFill>
            </a:endParaRPr>
          </a:p>
        </p:txBody>
      </p:sp>
      <p:sp>
        <p:nvSpPr>
          <p:cNvPr id="99" name="Line 9"/>
          <p:cNvSpPr>
            <a:spLocks noChangeShapeType="1"/>
          </p:cNvSpPr>
          <p:nvPr/>
        </p:nvSpPr>
        <p:spPr bwMode="auto">
          <a:xfrm>
            <a:off x="5477954" y="1238710"/>
            <a:ext cx="702549" cy="592997"/>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600" b="1" kern="0">
              <a:solidFill>
                <a:prstClr val="black"/>
              </a:solidFill>
            </a:endParaRPr>
          </a:p>
        </p:txBody>
      </p:sp>
      <p:sp>
        <p:nvSpPr>
          <p:cNvPr id="100" name="Isosceles Triangle 99"/>
          <p:cNvSpPr/>
          <p:nvPr/>
        </p:nvSpPr>
        <p:spPr>
          <a:xfrm>
            <a:off x="7480801" y="1175158"/>
            <a:ext cx="160934" cy="106055"/>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prstClr val="white"/>
              </a:solidFill>
            </a:endParaRPr>
          </a:p>
        </p:txBody>
      </p:sp>
      <p:sp>
        <p:nvSpPr>
          <p:cNvPr id="101" name="TextBox 100"/>
          <p:cNvSpPr txBox="1"/>
          <p:nvPr/>
        </p:nvSpPr>
        <p:spPr>
          <a:xfrm>
            <a:off x="7420357" y="1812102"/>
            <a:ext cx="1316928" cy="523220"/>
          </a:xfrm>
          <a:prstGeom prst="rect">
            <a:avLst/>
          </a:prstGeom>
          <a:noFill/>
          <a:ln>
            <a:solidFill>
              <a:schemeClr val="tx2"/>
            </a:solidFill>
          </a:ln>
        </p:spPr>
        <p:txBody>
          <a:bodyPr wrap="square" rtlCol="0">
            <a:spAutoFit/>
          </a:bodyPr>
          <a:lstStyle/>
          <a:p>
            <a:pPr algn="ctr">
              <a:defRPr/>
            </a:pPr>
            <a:r>
              <a:rPr lang="en-US" sz="1400" kern="0" dirty="0">
                <a:solidFill>
                  <a:prstClr val="black"/>
                </a:solidFill>
                <a:latin typeface="Tahoma" panose="020B0604030504040204" pitchFamily="34" charset="0"/>
                <a:ea typeface="Tahoma" panose="020B0604030504040204" pitchFamily="34" charset="0"/>
                <a:cs typeface="Tahoma" panose="020B0604030504040204" pitchFamily="34" charset="0"/>
              </a:rPr>
              <a:t>Daniel 10-12</a:t>
            </a:r>
          </a:p>
          <a:p>
            <a:pPr algn="ctr">
              <a:defRPr/>
            </a:pPr>
            <a:r>
              <a:rPr lang="en-US" sz="1400" kern="0" dirty="0">
                <a:solidFill>
                  <a:prstClr val="black"/>
                </a:solidFill>
                <a:latin typeface="Tahoma" panose="020B0604030504040204" pitchFamily="34" charset="0"/>
                <a:ea typeface="Tahoma" panose="020B0604030504040204" pitchFamily="34" charset="0"/>
                <a:cs typeface="Tahoma" panose="020B0604030504040204" pitchFamily="34" charset="0"/>
              </a:rPr>
              <a:t>536 </a:t>
            </a:r>
            <a:r>
              <a:rPr lang="en-US" sz="1400" kern="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aC</a:t>
            </a:r>
            <a:endParaRPr lang="en-US" sz="1400" kern="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2" name="Line 9"/>
          <p:cNvSpPr>
            <a:spLocks noChangeShapeType="1"/>
          </p:cNvSpPr>
          <p:nvPr/>
        </p:nvSpPr>
        <p:spPr bwMode="auto">
          <a:xfrm>
            <a:off x="7561268" y="1276239"/>
            <a:ext cx="230398" cy="535864"/>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600" b="1" kern="0">
              <a:solidFill>
                <a:prstClr val="black"/>
              </a:solidFill>
            </a:endParaRPr>
          </a:p>
        </p:txBody>
      </p:sp>
      <p:sp>
        <p:nvSpPr>
          <p:cNvPr id="103" name="TextBox 102"/>
          <p:cNvSpPr txBox="1"/>
          <p:nvPr/>
        </p:nvSpPr>
        <p:spPr>
          <a:xfrm>
            <a:off x="6742675" y="2901907"/>
            <a:ext cx="1316928" cy="523220"/>
          </a:xfrm>
          <a:prstGeom prst="rect">
            <a:avLst/>
          </a:prstGeom>
          <a:noFill/>
          <a:ln>
            <a:solidFill>
              <a:schemeClr val="tx2"/>
            </a:solidFill>
          </a:ln>
        </p:spPr>
        <p:txBody>
          <a:bodyPr wrap="square" rtlCol="0">
            <a:spAutoFit/>
          </a:bodyPr>
          <a:lstStyle/>
          <a:p>
            <a:pPr algn="ctr">
              <a:defRPr/>
            </a:pPr>
            <a:r>
              <a:rPr lang="en-US" sz="1400" kern="0" dirty="0">
                <a:solidFill>
                  <a:prstClr val="black"/>
                </a:solidFill>
                <a:latin typeface="Tahoma" panose="020B0604030504040204" pitchFamily="34" charset="0"/>
                <a:ea typeface="Tahoma" panose="020B0604030504040204" pitchFamily="34" charset="0"/>
                <a:cs typeface="Tahoma" panose="020B0604030504040204" pitchFamily="34" charset="0"/>
              </a:rPr>
              <a:t>Daniel 9</a:t>
            </a:r>
          </a:p>
          <a:p>
            <a:pPr algn="ctr">
              <a:defRPr/>
            </a:pPr>
            <a:r>
              <a:rPr lang="en-US" sz="1400" kern="0" dirty="0">
                <a:solidFill>
                  <a:prstClr val="black"/>
                </a:solidFill>
                <a:latin typeface="Tahoma" panose="020B0604030504040204" pitchFamily="34" charset="0"/>
                <a:ea typeface="Tahoma" panose="020B0604030504040204" pitchFamily="34" charset="0"/>
                <a:cs typeface="Tahoma" panose="020B0604030504040204" pitchFamily="34" charset="0"/>
              </a:rPr>
              <a:t>539 </a:t>
            </a:r>
            <a:r>
              <a:rPr lang="en-US" sz="1400" kern="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aC</a:t>
            </a:r>
            <a:endParaRPr lang="en-US" sz="1400" kern="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62" name="Picture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18720" y="2204044"/>
            <a:ext cx="868722" cy="959473"/>
          </a:xfrm>
          <a:prstGeom prst="rect">
            <a:avLst/>
          </a:prstGeom>
        </p:spPr>
      </p:pic>
      <p:pic>
        <p:nvPicPr>
          <p:cNvPr id="96" name="Picture 9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2807" y="2746917"/>
            <a:ext cx="1400762" cy="886733"/>
          </a:xfrm>
          <a:prstGeom prst="rect">
            <a:avLst/>
          </a:prstGeom>
        </p:spPr>
      </p:pic>
      <p:pic>
        <p:nvPicPr>
          <p:cNvPr id="104" name="Picture 10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19834" y="4268533"/>
            <a:ext cx="1076550" cy="1461725"/>
          </a:xfrm>
          <a:prstGeom prst="rect">
            <a:avLst/>
          </a:prstGeom>
        </p:spPr>
      </p:pic>
      <p:pic>
        <p:nvPicPr>
          <p:cNvPr id="105" name="Picture 10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19017" y="3484851"/>
            <a:ext cx="1039141" cy="917908"/>
          </a:xfrm>
          <a:prstGeom prst="rect">
            <a:avLst/>
          </a:prstGeom>
        </p:spPr>
      </p:pic>
      <p:sp>
        <p:nvSpPr>
          <p:cNvPr id="106" name="TextBox 105"/>
          <p:cNvSpPr txBox="1"/>
          <p:nvPr/>
        </p:nvSpPr>
        <p:spPr>
          <a:xfrm>
            <a:off x="1252458" y="4951273"/>
            <a:ext cx="2813591" cy="646331"/>
          </a:xfrm>
          <a:prstGeom prst="rect">
            <a:avLst/>
          </a:prstGeom>
          <a:noFill/>
        </p:spPr>
        <p:txBody>
          <a:bodyPr wrap="none" rtlCol="0">
            <a:spAutoFit/>
          </a:bodyPr>
          <a:lstStyle/>
          <a:p>
            <a:pPr>
              <a:defRPr/>
            </a:pPr>
            <a:r>
              <a:rPr lang="en-US" b="1" kern="0" dirty="0" smtClean="0">
                <a:solidFill>
                  <a:sysClr val="windowText" lastClr="000000"/>
                </a:solidFill>
              </a:rPr>
              <a:t>Daniel y el </a:t>
            </a:r>
            <a:r>
              <a:rPr lang="en-US" b="1" kern="0" dirty="0" err="1" smtClean="0">
                <a:solidFill>
                  <a:sysClr val="windowText" lastClr="000000"/>
                </a:solidFill>
              </a:rPr>
              <a:t>sueño</a:t>
            </a:r>
            <a:r>
              <a:rPr lang="en-US" b="1" kern="0" dirty="0" smtClean="0">
                <a:solidFill>
                  <a:sysClr val="windowText" lastClr="000000"/>
                </a:solidFill>
              </a:rPr>
              <a:t> de</a:t>
            </a:r>
            <a:br>
              <a:rPr lang="en-US" b="1" kern="0" dirty="0" smtClean="0">
                <a:solidFill>
                  <a:sysClr val="windowText" lastClr="000000"/>
                </a:solidFill>
              </a:rPr>
            </a:br>
            <a:r>
              <a:rPr lang="en-US" b="1" kern="0" dirty="0" err="1" smtClean="0">
                <a:solidFill>
                  <a:sysClr val="windowText" lastClr="000000"/>
                </a:solidFill>
              </a:rPr>
              <a:t>Nabucodonosor</a:t>
            </a:r>
            <a:r>
              <a:rPr lang="en-US" b="1" kern="0" dirty="0">
                <a:solidFill>
                  <a:sysClr val="windowText" lastClr="000000"/>
                </a:solidFill>
              </a:rPr>
              <a:t> </a:t>
            </a:r>
            <a:r>
              <a:rPr lang="en-US" b="1" kern="0" dirty="0" smtClean="0">
                <a:solidFill>
                  <a:sysClr val="windowText" lastClr="000000"/>
                </a:solidFill>
              </a:rPr>
              <a:t>de 4 </a:t>
            </a:r>
            <a:r>
              <a:rPr lang="en-US" b="1" kern="0" dirty="0" err="1" smtClean="0">
                <a:solidFill>
                  <a:sysClr val="windowText" lastClr="000000"/>
                </a:solidFill>
              </a:rPr>
              <a:t>reinos</a:t>
            </a:r>
            <a:endParaRPr lang="en-US" b="1" kern="0" dirty="0">
              <a:solidFill>
                <a:sysClr val="windowText" lastClr="000000"/>
              </a:solidFill>
            </a:endParaRPr>
          </a:p>
        </p:txBody>
      </p:sp>
    </p:spTree>
    <p:extLst>
      <p:ext uri="{BB962C8B-B14F-4D97-AF65-F5344CB8AC3E}">
        <p14:creationId xmlns:p14="http://schemas.microsoft.com/office/powerpoint/2010/main" val="391256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2"/>
                                        </p:tgtEl>
                                      </p:cBhvr>
                                    </p:animEffect>
                                    <p:set>
                                      <p:cBhvr>
                                        <p:cTn id="7" dur="1" fill="hold">
                                          <p:stCondLst>
                                            <p:cond delay="499"/>
                                          </p:stCondLst>
                                        </p:cTn>
                                        <p:tgtEl>
                                          <p:spTgt spid="82"/>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36"/>
                                        </p:tgtEl>
                                      </p:cBhvr>
                                    </p:animEffect>
                                    <p:set>
                                      <p:cBhvr>
                                        <p:cTn id="10" dur="1" fill="hold">
                                          <p:stCondLst>
                                            <p:cond delay="499"/>
                                          </p:stCondLst>
                                        </p:cTn>
                                        <p:tgtEl>
                                          <p:spTgt spid="36"/>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85"/>
                                        </p:tgtEl>
                                      </p:cBhvr>
                                    </p:animEffect>
                                    <p:set>
                                      <p:cBhvr>
                                        <p:cTn id="13" dur="1" fill="hold">
                                          <p:stCondLst>
                                            <p:cond delay="499"/>
                                          </p:stCondLst>
                                        </p:cTn>
                                        <p:tgtEl>
                                          <p:spTgt spid="85"/>
                                        </p:tgtEl>
                                        <p:attrNameLst>
                                          <p:attrName>style.visibility</p:attrName>
                                        </p:attrNameLst>
                                      </p:cBhvr>
                                      <p:to>
                                        <p:strVal val="hidden"/>
                                      </p:to>
                                    </p:set>
                                  </p:childTnLst>
                                </p:cTn>
                              </p:par>
                              <p:par>
                                <p:cTn id="14" presetID="9" presetClass="exit" presetSubtype="0" fill="hold" grpId="0" nodeType="withEffect">
                                  <p:stCondLst>
                                    <p:cond delay="0"/>
                                  </p:stCondLst>
                                  <p:childTnLst>
                                    <p:animEffect transition="out" filter="dissolve">
                                      <p:cBhvr>
                                        <p:cTn id="15" dur="500"/>
                                        <p:tgtEl>
                                          <p:spTgt spid="88"/>
                                        </p:tgtEl>
                                      </p:cBhvr>
                                    </p:animEffect>
                                    <p:set>
                                      <p:cBhvr>
                                        <p:cTn id="16" dur="1" fill="hold">
                                          <p:stCondLst>
                                            <p:cond delay="499"/>
                                          </p:stCondLst>
                                        </p:cTn>
                                        <p:tgtEl>
                                          <p:spTgt spid="88"/>
                                        </p:tgtEl>
                                        <p:attrNameLst>
                                          <p:attrName>style.visibility</p:attrName>
                                        </p:attrNameLst>
                                      </p:cBhvr>
                                      <p:to>
                                        <p:strVal val="hidden"/>
                                      </p:to>
                                    </p:set>
                                  </p:childTnLst>
                                </p:cTn>
                              </p:par>
                              <p:par>
                                <p:cTn id="17" presetID="9" presetClass="exit" presetSubtype="0" fill="hold" grpId="0" nodeType="withEffect">
                                  <p:stCondLst>
                                    <p:cond delay="0"/>
                                  </p:stCondLst>
                                  <p:childTnLst>
                                    <p:animEffect transition="out" filter="dissolve">
                                      <p:cBhvr>
                                        <p:cTn id="18" dur="500"/>
                                        <p:tgtEl>
                                          <p:spTgt spid="87"/>
                                        </p:tgtEl>
                                      </p:cBhvr>
                                    </p:animEffect>
                                    <p:set>
                                      <p:cBhvr>
                                        <p:cTn id="19" dur="1" fill="hold">
                                          <p:stCondLst>
                                            <p:cond delay="499"/>
                                          </p:stCondLst>
                                        </p:cTn>
                                        <p:tgtEl>
                                          <p:spTgt spid="87"/>
                                        </p:tgtEl>
                                        <p:attrNameLst>
                                          <p:attrName>style.visibility</p:attrName>
                                        </p:attrNameLst>
                                      </p:cBhvr>
                                      <p:to>
                                        <p:strVal val="hidden"/>
                                      </p:to>
                                    </p:set>
                                  </p:childTnLst>
                                </p:cTn>
                              </p:par>
                              <p:par>
                                <p:cTn id="20" presetID="9" presetClass="exit" presetSubtype="0" fill="hold" grpId="0" nodeType="withEffect">
                                  <p:stCondLst>
                                    <p:cond delay="0"/>
                                  </p:stCondLst>
                                  <p:childTnLst>
                                    <p:animEffect transition="out" filter="dissolve">
                                      <p:cBhvr>
                                        <p:cTn id="21" dur="500"/>
                                        <p:tgtEl>
                                          <p:spTgt spid="94"/>
                                        </p:tgtEl>
                                      </p:cBhvr>
                                    </p:animEffect>
                                    <p:set>
                                      <p:cBhvr>
                                        <p:cTn id="22" dur="1" fill="hold">
                                          <p:stCondLst>
                                            <p:cond delay="499"/>
                                          </p:stCondLst>
                                        </p:cTn>
                                        <p:tgtEl>
                                          <p:spTgt spid="94"/>
                                        </p:tgtEl>
                                        <p:attrNameLst>
                                          <p:attrName>style.visibility</p:attrName>
                                        </p:attrNameLst>
                                      </p:cBhvr>
                                      <p:to>
                                        <p:strVal val="hidden"/>
                                      </p:to>
                                    </p:set>
                                  </p:childTnLst>
                                </p:cTn>
                              </p:par>
                              <p:par>
                                <p:cTn id="23" presetID="9" presetClass="exit" presetSubtype="0" fill="hold" grpId="0" nodeType="withEffect">
                                  <p:stCondLst>
                                    <p:cond delay="0"/>
                                  </p:stCondLst>
                                  <p:childTnLst>
                                    <p:animEffect transition="out" filter="dissolve">
                                      <p:cBhvr>
                                        <p:cTn id="24" dur="500"/>
                                        <p:tgtEl>
                                          <p:spTgt spid="93"/>
                                        </p:tgtEl>
                                      </p:cBhvr>
                                    </p:animEffect>
                                    <p:set>
                                      <p:cBhvr>
                                        <p:cTn id="25" dur="1" fill="hold">
                                          <p:stCondLst>
                                            <p:cond delay="499"/>
                                          </p:stCondLst>
                                        </p:cTn>
                                        <p:tgtEl>
                                          <p:spTgt spid="93"/>
                                        </p:tgtEl>
                                        <p:attrNameLst>
                                          <p:attrName>style.visibility</p:attrName>
                                        </p:attrNameLst>
                                      </p:cBhvr>
                                      <p:to>
                                        <p:strVal val="hidden"/>
                                      </p:to>
                                    </p:set>
                                  </p:childTnLst>
                                </p:cTn>
                              </p:par>
                              <p:par>
                                <p:cTn id="26" presetID="9" presetClass="exit" presetSubtype="0" fill="hold" grpId="0" nodeType="withEffect">
                                  <p:stCondLst>
                                    <p:cond delay="0"/>
                                  </p:stCondLst>
                                  <p:childTnLst>
                                    <p:animEffect transition="out" filter="dissolve">
                                      <p:cBhvr>
                                        <p:cTn id="27" dur="500"/>
                                        <p:tgtEl>
                                          <p:spTgt spid="95"/>
                                        </p:tgtEl>
                                      </p:cBhvr>
                                    </p:animEffect>
                                    <p:set>
                                      <p:cBhvr>
                                        <p:cTn id="28" dur="1" fill="hold">
                                          <p:stCondLst>
                                            <p:cond delay="499"/>
                                          </p:stCondLst>
                                        </p:cTn>
                                        <p:tgtEl>
                                          <p:spTgt spid="95"/>
                                        </p:tgtEl>
                                        <p:attrNameLst>
                                          <p:attrName>style.visibility</p:attrName>
                                        </p:attrNameLst>
                                      </p:cBhvr>
                                      <p:to>
                                        <p:strVal val="hidden"/>
                                      </p:to>
                                    </p:set>
                                  </p:childTnLst>
                                </p:cTn>
                              </p:par>
                              <p:par>
                                <p:cTn id="29" presetID="9" presetClass="exit" presetSubtype="0" fill="hold" grpId="0" nodeType="withEffect">
                                  <p:stCondLst>
                                    <p:cond delay="0"/>
                                  </p:stCondLst>
                                  <p:childTnLst>
                                    <p:animEffect transition="out" filter="dissolve">
                                      <p:cBhvr>
                                        <p:cTn id="30" dur="500"/>
                                        <p:tgtEl>
                                          <p:spTgt spid="99"/>
                                        </p:tgtEl>
                                      </p:cBhvr>
                                    </p:animEffect>
                                    <p:set>
                                      <p:cBhvr>
                                        <p:cTn id="31" dur="1" fill="hold">
                                          <p:stCondLst>
                                            <p:cond delay="499"/>
                                          </p:stCondLst>
                                        </p:cTn>
                                        <p:tgtEl>
                                          <p:spTgt spid="99"/>
                                        </p:tgtEl>
                                        <p:attrNameLst>
                                          <p:attrName>style.visibility</p:attrName>
                                        </p:attrNameLst>
                                      </p:cBhvr>
                                      <p:to>
                                        <p:strVal val="hidden"/>
                                      </p:to>
                                    </p:set>
                                  </p:childTnLst>
                                </p:cTn>
                              </p:par>
                              <p:par>
                                <p:cTn id="32" presetID="9" presetClass="exit" presetSubtype="0" fill="hold" grpId="0" nodeType="withEffect">
                                  <p:stCondLst>
                                    <p:cond delay="0"/>
                                  </p:stCondLst>
                                  <p:childTnLst>
                                    <p:animEffect transition="out" filter="dissolve">
                                      <p:cBhvr>
                                        <p:cTn id="33" dur="500"/>
                                        <p:tgtEl>
                                          <p:spTgt spid="97"/>
                                        </p:tgtEl>
                                      </p:cBhvr>
                                    </p:animEffect>
                                    <p:set>
                                      <p:cBhvr>
                                        <p:cTn id="34" dur="1" fill="hold">
                                          <p:stCondLst>
                                            <p:cond delay="499"/>
                                          </p:stCondLst>
                                        </p:cTn>
                                        <p:tgtEl>
                                          <p:spTgt spid="97"/>
                                        </p:tgtEl>
                                        <p:attrNameLst>
                                          <p:attrName>style.visibility</p:attrName>
                                        </p:attrNameLst>
                                      </p:cBhvr>
                                      <p:to>
                                        <p:strVal val="hidden"/>
                                      </p:to>
                                    </p:set>
                                  </p:childTnLst>
                                </p:cTn>
                              </p:par>
                              <p:par>
                                <p:cTn id="35" presetID="9" presetClass="exit" presetSubtype="0" fill="hold" grpId="0" nodeType="withEffect">
                                  <p:stCondLst>
                                    <p:cond delay="0"/>
                                  </p:stCondLst>
                                  <p:childTnLst>
                                    <p:animEffect transition="out" filter="dissolve">
                                      <p:cBhvr>
                                        <p:cTn id="36" dur="500"/>
                                        <p:tgtEl>
                                          <p:spTgt spid="91"/>
                                        </p:tgtEl>
                                      </p:cBhvr>
                                    </p:animEffect>
                                    <p:set>
                                      <p:cBhvr>
                                        <p:cTn id="37" dur="1" fill="hold">
                                          <p:stCondLst>
                                            <p:cond delay="499"/>
                                          </p:stCondLst>
                                        </p:cTn>
                                        <p:tgtEl>
                                          <p:spTgt spid="91"/>
                                        </p:tgtEl>
                                        <p:attrNameLst>
                                          <p:attrName>style.visibility</p:attrName>
                                        </p:attrNameLst>
                                      </p:cBhvr>
                                      <p:to>
                                        <p:strVal val="hidden"/>
                                      </p:to>
                                    </p:set>
                                  </p:childTnLst>
                                </p:cTn>
                              </p:par>
                              <p:par>
                                <p:cTn id="38" presetID="9" presetClass="exit" presetSubtype="0" fill="hold" grpId="0" nodeType="withEffect">
                                  <p:stCondLst>
                                    <p:cond delay="0"/>
                                  </p:stCondLst>
                                  <p:childTnLst>
                                    <p:animEffect transition="out" filter="dissolve">
                                      <p:cBhvr>
                                        <p:cTn id="39" dur="500"/>
                                        <p:tgtEl>
                                          <p:spTgt spid="102"/>
                                        </p:tgtEl>
                                      </p:cBhvr>
                                    </p:animEffect>
                                    <p:set>
                                      <p:cBhvr>
                                        <p:cTn id="40" dur="1" fill="hold">
                                          <p:stCondLst>
                                            <p:cond delay="499"/>
                                          </p:stCondLst>
                                        </p:cTn>
                                        <p:tgtEl>
                                          <p:spTgt spid="102"/>
                                        </p:tgtEl>
                                        <p:attrNameLst>
                                          <p:attrName>style.visibility</p:attrName>
                                        </p:attrNameLst>
                                      </p:cBhvr>
                                      <p:to>
                                        <p:strVal val="hidden"/>
                                      </p:to>
                                    </p:set>
                                  </p:childTnLst>
                                </p:cTn>
                              </p:par>
                              <p:par>
                                <p:cTn id="41" presetID="9" presetClass="exit" presetSubtype="0" fill="hold" grpId="0" nodeType="withEffect">
                                  <p:stCondLst>
                                    <p:cond delay="0"/>
                                  </p:stCondLst>
                                  <p:childTnLst>
                                    <p:animEffect transition="out" filter="dissolve">
                                      <p:cBhvr>
                                        <p:cTn id="42" dur="500"/>
                                        <p:tgtEl>
                                          <p:spTgt spid="101"/>
                                        </p:tgtEl>
                                      </p:cBhvr>
                                    </p:animEffect>
                                    <p:set>
                                      <p:cBhvr>
                                        <p:cTn id="43" dur="1" fill="hold">
                                          <p:stCondLst>
                                            <p:cond delay="499"/>
                                          </p:stCondLst>
                                        </p:cTn>
                                        <p:tgtEl>
                                          <p:spTgt spid="101"/>
                                        </p:tgtEl>
                                        <p:attrNameLst>
                                          <p:attrName>style.visibility</p:attrName>
                                        </p:attrNameLst>
                                      </p:cBhvr>
                                      <p:to>
                                        <p:strVal val="hidden"/>
                                      </p:to>
                                    </p:set>
                                  </p:childTnLst>
                                </p:cTn>
                              </p:par>
                              <p:par>
                                <p:cTn id="44" presetID="9" presetClass="exit" presetSubtype="0" fill="hold" grpId="0" nodeType="withEffect">
                                  <p:stCondLst>
                                    <p:cond delay="0"/>
                                  </p:stCondLst>
                                  <p:childTnLst>
                                    <p:animEffect transition="out" filter="dissolve">
                                      <p:cBhvr>
                                        <p:cTn id="45" dur="500"/>
                                        <p:tgtEl>
                                          <p:spTgt spid="89"/>
                                        </p:tgtEl>
                                      </p:cBhvr>
                                    </p:animEffect>
                                    <p:set>
                                      <p:cBhvr>
                                        <p:cTn id="46" dur="1" fill="hold">
                                          <p:stCondLst>
                                            <p:cond delay="499"/>
                                          </p:stCondLst>
                                        </p:cTn>
                                        <p:tgtEl>
                                          <p:spTgt spid="89"/>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83"/>
                                        </p:tgtEl>
                                        <p:attrNameLst>
                                          <p:attrName>style.visibility</p:attrName>
                                        </p:attrNameLst>
                                      </p:cBhvr>
                                      <p:to>
                                        <p:strVal val="hidden"/>
                                      </p:to>
                                    </p:set>
                                  </p:childTnLst>
                                </p:cTn>
                              </p:par>
                              <p:par>
                                <p:cTn id="49" presetID="9" presetClass="exit" presetSubtype="0" fill="hold" grpId="0" nodeType="withEffect">
                                  <p:stCondLst>
                                    <p:cond delay="0"/>
                                  </p:stCondLst>
                                  <p:childTnLst>
                                    <p:animEffect transition="out" filter="dissolve">
                                      <p:cBhvr>
                                        <p:cTn id="50" dur="500"/>
                                        <p:tgtEl>
                                          <p:spTgt spid="103"/>
                                        </p:tgtEl>
                                      </p:cBhvr>
                                    </p:animEffect>
                                    <p:set>
                                      <p:cBhvr>
                                        <p:cTn id="51" dur="1" fill="hold">
                                          <p:stCondLst>
                                            <p:cond delay="499"/>
                                          </p:stCondLst>
                                        </p:cTn>
                                        <p:tgtEl>
                                          <p:spTgt spid="103"/>
                                        </p:tgtEl>
                                        <p:attrNameLst>
                                          <p:attrName>style.visibility</p:attrName>
                                        </p:attrNameLst>
                                      </p:cBhvr>
                                      <p:to>
                                        <p:strVal val="hidden"/>
                                      </p:to>
                                    </p:set>
                                  </p:childTnLst>
                                </p:cTn>
                              </p:par>
                            </p:childTnLst>
                          </p:cTn>
                        </p:par>
                        <p:par>
                          <p:cTn id="52" fill="hold">
                            <p:stCondLst>
                              <p:cond delay="500"/>
                            </p:stCondLst>
                            <p:childTnLst>
                              <p:par>
                                <p:cTn id="53" presetID="0" presetClass="path" presetSubtype="0" accel="50000" decel="50000" fill="hold" grpId="0" nodeType="afterEffect">
                                  <p:stCondLst>
                                    <p:cond delay="0"/>
                                  </p:stCondLst>
                                  <p:iterate type="lt">
                                    <p:tmPct val="0"/>
                                  </p:iterate>
                                  <p:childTnLst>
                                    <p:animMotion origin="layout" path="M 0 0 C 0.00851 0.04972 0.01702 0.09944 -0.00121 0.14523 C -0.01944 0.19102 -0.06423 0.23288 -0.10902 0.27497 " pathEditMode="relative" ptsTypes="aaA">
                                      <p:cBhvr>
                                        <p:cTn id="54" dur="2000" fill="hold"/>
                                        <p:tgtEl>
                                          <p:spTgt spid="3"/>
                                        </p:tgtEl>
                                        <p:attrNameLst>
                                          <p:attrName>ppt_x</p:attrName>
                                          <p:attrName>ppt_y</p:attrName>
                                        </p:attrNameLst>
                                      </p:cBhvr>
                                    </p:animMotion>
                                  </p:childTnLst>
                                </p:cTn>
                              </p:par>
                            </p:childTnLst>
                          </p:cTn>
                        </p:par>
                        <p:par>
                          <p:cTn id="55" fill="hold">
                            <p:stCondLst>
                              <p:cond delay="2500"/>
                            </p:stCondLst>
                            <p:childTnLst>
                              <p:par>
                                <p:cTn id="56" presetID="31" presetClass="exit" presetSubtype="0" fill="hold" grpId="1" nodeType="afterEffect">
                                  <p:stCondLst>
                                    <p:cond delay="0"/>
                                  </p:stCondLst>
                                  <p:iterate type="lt">
                                    <p:tmPct val="5000"/>
                                  </p:iterate>
                                  <p:childTnLst>
                                    <p:anim calcmode="lin" valueType="num">
                                      <p:cBhvr>
                                        <p:cTn id="57" dur="1000"/>
                                        <p:tgtEl>
                                          <p:spTgt spid="3"/>
                                        </p:tgtEl>
                                        <p:attrNameLst>
                                          <p:attrName>ppt_w</p:attrName>
                                        </p:attrNameLst>
                                      </p:cBhvr>
                                      <p:tavLst>
                                        <p:tav tm="0">
                                          <p:val>
                                            <p:strVal val="ppt_w"/>
                                          </p:val>
                                        </p:tav>
                                        <p:tav tm="100000">
                                          <p:val>
                                            <p:fltVal val="0"/>
                                          </p:val>
                                        </p:tav>
                                      </p:tavLst>
                                    </p:anim>
                                    <p:anim calcmode="lin" valueType="num">
                                      <p:cBhvr>
                                        <p:cTn id="58" dur="1000"/>
                                        <p:tgtEl>
                                          <p:spTgt spid="3"/>
                                        </p:tgtEl>
                                        <p:attrNameLst>
                                          <p:attrName>ppt_h</p:attrName>
                                        </p:attrNameLst>
                                      </p:cBhvr>
                                      <p:tavLst>
                                        <p:tav tm="0">
                                          <p:val>
                                            <p:strVal val="ppt_h"/>
                                          </p:val>
                                        </p:tav>
                                        <p:tav tm="100000">
                                          <p:val>
                                            <p:fltVal val="0"/>
                                          </p:val>
                                        </p:tav>
                                      </p:tavLst>
                                    </p:anim>
                                    <p:anim calcmode="lin" valueType="num">
                                      <p:cBhvr>
                                        <p:cTn id="59" dur="1000"/>
                                        <p:tgtEl>
                                          <p:spTgt spid="3"/>
                                        </p:tgtEl>
                                        <p:attrNameLst>
                                          <p:attrName>style.rotation</p:attrName>
                                        </p:attrNameLst>
                                      </p:cBhvr>
                                      <p:tavLst>
                                        <p:tav tm="0">
                                          <p:val>
                                            <p:fltVal val="0"/>
                                          </p:val>
                                        </p:tav>
                                        <p:tav tm="100000">
                                          <p:val>
                                            <p:fltVal val="90"/>
                                          </p:val>
                                        </p:tav>
                                      </p:tavLst>
                                    </p:anim>
                                    <p:animEffect transition="out" filter="fade">
                                      <p:cBhvr>
                                        <p:cTn id="60" dur="1000"/>
                                        <p:tgtEl>
                                          <p:spTgt spid="3"/>
                                        </p:tgtEl>
                                      </p:cBhvr>
                                    </p:animEffect>
                                    <p:set>
                                      <p:cBhvr>
                                        <p:cTn id="61" dur="1" fill="hold">
                                          <p:stCondLst>
                                            <p:cond delay="999"/>
                                          </p:stCondLst>
                                        </p:cTn>
                                        <p:tgtEl>
                                          <p:spTgt spid="3"/>
                                        </p:tgtEl>
                                        <p:attrNameLst>
                                          <p:attrName>style.visibility</p:attrName>
                                        </p:attrNameLst>
                                      </p:cBhvr>
                                      <p:to>
                                        <p:strVal val="hidden"/>
                                      </p:to>
                                    </p:set>
                                  </p:childTnLst>
                                </p:cTn>
                              </p:par>
                            </p:childTnLst>
                          </p:cTn>
                        </p:par>
                        <p:par>
                          <p:cTn id="62" fill="hold">
                            <p:stCondLst>
                              <p:cond delay="4050"/>
                            </p:stCondLst>
                            <p:childTnLst>
                              <p:par>
                                <p:cTn id="63" presetID="1" presetClass="entr" presetSubtype="0" fill="hold" nodeType="afterEffect">
                                  <p:stCondLst>
                                    <p:cond delay="0"/>
                                  </p:stCondLst>
                                  <p:childTnLst>
                                    <p:set>
                                      <p:cBhvr>
                                        <p:cTn id="64" dur="1" fill="hold">
                                          <p:stCondLst>
                                            <p:cond delay="0"/>
                                          </p:stCondLst>
                                        </p:cTn>
                                        <p:tgtEl>
                                          <p:spTgt spid="96"/>
                                        </p:tgtEl>
                                        <p:attrNameLst>
                                          <p:attrName>style.visibility</p:attrName>
                                        </p:attrNameLst>
                                      </p:cBhvr>
                                      <p:to>
                                        <p:strVal val="visible"/>
                                      </p:to>
                                    </p:set>
                                  </p:childTnLst>
                                </p:cTn>
                              </p:par>
                              <p:par>
                                <p:cTn id="65" presetID="22" presetClass="entr" presetSubtype="4" fill="hold" nodeType="withEffect">
                                  <p:stCondLst>
                                    <p:cond delay="0"/>
                                  </p:stCondLst>
                                  <p:childTnLst>
                                    <p:set>
                                      <p:cBhvr>
                                        <p:cTn id="66" dur="1" fill="hold">
                                          <p:stCondLst>
                                            <p:cond delay="0"/>
                                          </p:stCondLst>
                                        </p:cTn>
                                        <p:tgtEl>
                                          <p:spTgt spid="105"/>
                                        </p:tgtEl>
                                        <p:attrNameLst>
                                          <p:attrName>style.visibility</p:attrName>
                                        </p:attrNameLst>
                                      </p:cBhvr>
                                      <p:to>
                                        <p:strVal val="visible"/>
                                      </p:to>
                                    </p:set>
                                    <p:animEffect transition="in" filter="wipe(down)">
                                      <p:cBhvr>
                                        <p:cTn id="67" dur="500"/>
                                        <p:tgtEl>
                                          <p:spTgt spid="105"/>
                                        </p:tgtEl>
                                      </p:cBhvr>
                                    </p:animEffect>
                                  </p:childTnLst>
                                </p:cTn>
                              </p:par>
                              <p:par>
                                <p:cTn id="68" presetID="1" presetClass="entr" presetSubtype="0" fill="hold" nodeType="withEffect">
                                  <p:stCondLst>
                                    <p:cond delay="0"/>
                                  </p:stCondLst>
                                  <p:childTnLst>
                                    <p:set>
                                      <p:cBhvr>
                                        <p:cTn id="69" dur="1" fill="hold">
                                          <p:stCondLst>
                                            <p:cond delay="0"/>
                                          </p:stCondLst>
                                        </p:cTn>
                                        <p:tgtEl>
                                          <p:spTgt spid="104"/>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62"/>
                                        </p:tgtEl>
                                        <p:attrNameLst>
                                          <p:attrName>style.visibility</p:attrName>
                                        </p:attrNameLst>
                                      </p:cBhvr>
                                      <p:to>
                                        <p:strVal val="visible"/>
                                      </p:to>
                                    </p:set>
                                  </p:childTnLst>
                                </p:cTn>
                              </p:par>
                            </p:childTnLst>
                          </p:cTn>
                        </p:par>
                        <p:par>
                          <p:cTn id="72" fill="hold">
                            <p:stCondLst>
                              <p:cond delay="4550"/>
                            </p:stCondLst>
                            <p:childTnLst>
                              <p:par>
                                <p:cTn id="73" presetID="10" presetClass="entr" presetSubtype="0" fill="hold" grpId="0" nodeType="afterEffect">
                                  <p:stCondLst>
                                    <p:cond delay="0"/>
                                  </p:stCondLst>
                                  <p:childTnLst>
                                    <p:set>
                                      <p:cBhvr>
                                        <p:cTn id="74" dur="1" fill="hold">
                                          <p:stCondLst>
                                            <p:cond delay="0"/>
                                          </p:stCondLst>
                                        </p:cTn>
                                        <p:tgtEl>
                                          <p:spTgt spid="106"/>
                                        </p:tgtEl>
                                        <p:attrNameLst>
                                          <p:attrName>style.visibility</p:attrName>
                                        </p:attrNameLst>
                                      </p:cBhvr>
                                      <p:to>
                                        <p:strVal val="visible"/>
                                      </p:to>
                                    </p:set>
                                    <p:animEffect transition="in" filter="fade">
                                      <p:cBhvr>
                                        <p:cTn id="75"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6" grpId="0" animBg="1"/>
      <p:bldP spid="82" grpId="0" animBg="1"/>
      <p:bldP spid="83" grpId="0" animBg="1"/>
      <p:bldP spid="85" grpId="0" animBg="1"/>
      <p:bldP spid="87" grpId="0" animBg="1"/>
      <p:bldP spid="88" grpId="0" animBg="1"/>
      <p:bldP spid="89" grpId="0" animBg="1"/>
      <p:bldP spid="91" grpId="0" animBg="1"/>
      <p:bldP spid="93" grpId="0" animBg="1"/>
      <p:bldP spid="94" grpId="0" animBg="1"/>
      <p:bldP spid="95" grpId="0" animBg="1"/>
      <p:bldP spid="97" grpId="0" animBg="1"/>
      <p:bldP spid="99" grpId="0" animBg="1"/>
      <p:bldP spid="101" grpId="0" animBg="1"/>
      <p:bldP spid="102" grpId="0" animBg="1"/>
      <p:bldP spid="103" grpId="0" animBg="1"/>
      <p:bldP spid="10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extBox 105"/>
          <p:cNvSpPr txBox="1"/>
          <p:nvPr/>
        </p:nvSpPr>
        <p:spPr>
          <a:xfrm>
            <a:off x="1397238" y="5065174"/>
            <a:ext cx="2855269" cy="646331"/>
          </a:xfrm>
          <a:prstGeom prst="rect">
            <a:avLst/>
          </a:prstGeom>
          <a:noFill/>
        </p:spPr>
        <p:txBody>
          <a:bodyPr wrap="none" rtlCol="0">
            <a:spAutoFit/>
          </a:bodyPr>
          <a:lstStyle/>
          <a:p>
            <a:pPr>
              <a:defRPr/>
            </a:pPr>
            <a:r>
              <a:rPr lang="en-US" b="1" kern="0" dirty="0">
                <a:solidFill>
                  <a:sysClr val="windowText" lastClr="000000"/>
                </a:solidFill>
              </a:rPr>
              <a:t>Daniel &amp; Nebuchadnezzar’s </a:t>
            </a:r>
          </a:p>
          <a:p>
            <a:pPr>
              <a:defRPr/>
            </a:pPr>
            <a:r>
              <a:rPr lang="en-US" b="1" kern="0" dirty="0">
                <a:solidFill>
                  <a:sysClr val="windowText" lastClr="000000"/>
                </a:solidFill>
              </a:rPr>
              <a:t>dream of 4 kingdoms</a:t>
            </a:r>
          </a:p>
        </p:txBody>
      </p:sp>
      <p:sp>
        <p:nvSpPr>
          <p:cNvPr id="118" name="Rectangle 7"/>
          <p:cNvSpPr/>
          <p:nvPr/>
        </p:nvSpPr>
        <p:spPr>
          <a:xfrm>
            <a:off x="6746612" y="4073339"/>
            <a:ext cx="914400" cy="10396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prstClr val="white"/>
              </a:solidFill>
            </a:endParaRPr>
          </a:p>
        </p:txBody>
      </p:sp>
      <p:sp>
        <p:nvSpPr>
          <p:cNvPr id="120" name="TextBox 119"/>
          <p:cNvSpPr txBox="1"/>
          <p:nvPr/>
        </p:nvSpPr>
        <p:spPr>
          <a:xfrm>
            <a:off x="7650650" y="4010810"/>
            <a:ext cx="1617326" cy="1754326"/>
          </a:xfrm>
          <a:prstGeom prst="rect">
            <a:avLst/>
          </a:prstGeom>
          <a:noFill/>
        </p:spPr>
        <p:txBody>
          <a:bodyPr wrap="square" rtlCol="0">
            <a:spAutoFit/>
          </a:bodyPr>
          <a:lstStyle/>
          <a:p>
            <a:pPr>
              <a:defRPr/>
            </a:pPr>
            <a:r>
              <a:rPr lang="en-US" b="1" kern="0" dirty="0">
                <a:solidFill>
                  <a:sysClr val="windowText" lastClr="000000"/>
                </a:solidFill>
                <a:latin typeface="Arial" pitchFamily="34" charset="0"/>
                <a:cs typeface="Arial" pitchFamily="34" charset="0"/>
              </a:rPr>
              <a:t>Legs &amp; Feet of Iron/Clay: Roman Empire </a:t>
            </a:r>
          </a:p>
          <a:p>
            <a:pPr>
              <a:defRPr/>
            </a:pPr>
            <a:r>
              <a:rPr lang="en-US" b="1" kern="0" dirty="0">
                <a:solidFill>
                  <a:sysClr val="windowText" lastClr="000000"/>
                </a:solidFill>
                <a:latin typeface="Arial" pitchFamily="34" charset="0"/>
                <a:cs typeface="Arial" pitchFamily="34" charset="0"/>
              </a:rPr>
              <a:t>(63 BC – 30 AD)</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9240" y="4073338"/>
            <a:ext cx="1249247" cy="1177420"/>
          </a:xfrm>
          <a:prstGeom prst="rect">
            <a:avLst/>
          </a:prstGeom>
        </p:spPr>
      </p:pic>
      <p:pic>
        <p:nvPicPr>
          <p:cNvPr id="4" name="Picture 3"/>
          <p:cNvPicPr>
            <a:picLocks noChangeAspect="1"/>
          </p:cNvPicPr>
          <p:nvPr/>
        </p:nvPicPr>
        <p:blipFill>
          <a:blip r:embed="rId3"/>
          <a:stretch>
            <a:fillRect/>
          </a:stretch>
        </p:blipFill>
        <p:spPr>
          <a:xfrm>
            <a:off x="-105530" y="865838"/>
            <a:ext cx="1838574" cy="4623080"/>
          </a:xfrm>
          <a:prstGeom prst="rect">
            <a:avLst/>
          </a:prstGeom>
        </p:spPr>
      </p:pic>
      <p:sp>
        <p:nvSpPr>
          <p:cNvPr id="18" name="Rectangle 7"/>
          <p:cNvSpPr/>
          <p:nvPr/>
        </p:nvSpPr>
        <p:spPr>
          <a:xfrm>
            <a:off x="1733044" y="758891"/>
            <a:ext cx="640080" cy="1039676"/>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prstClr val="white"/>
              </a:solidFill>
            </a:endParaRPr>
          </a:p>
        </p:txBody>
      </p:sp>
      <p:pic>
        <p:nvPicPr>
          <p:cNvPr id="19" name="Picture 18" descr="Babylon-Circle3.png"/>
          <p:cNvPicPr>
            <a:picLocks noChangeAspect="1"/>
          </p:cNvPicPr>
          <p:nvPr/>
        </p:nvPicPr>
        <p:blipFill>
          <a:blip r:embed="rId4" cstate="print"/>
          <a:stretch>
            <a:fillRect/>
          </a:stretch>
        </p:blipFill>
        <p:spPr>
          <a:xfrm>
            <a:off x="2324870" y="742032"/>
            <a:ext cx="1246748" cy="1038627"/>
          </a:xfrm>
          <a:prstGeom prst="rect">
            <a:avLst/>
          </a:prstGeom>
        </p:spPr>
      </p:pic>
      <p:sp>
        <p:nvSpPr>
          <p:cNvPr id="21" name="TextBox 20"/>
          <p:cNvSpPr txBox="1"/>
          <p:nvPr/>
        </p:nvSpPr>
        <p:spPr>
          <a:xfrm>
            <a:off x="3571618" y="956281"/>
            <a:ext cx="4109588" cy="646331"/>
          </a:xfrm>
          <a:prstGeom prst="rect">
            <a:avLst/>
          </a:prstGeom>
          <a:noFill/>
        </p:spPr>
        <p:txBody>
          <a:bodyPr wrap="square" rtlCol="0">
            <a:spAutoFit/>
          </a:bodyPr>
          <a:lstStyle/>
          <a:p>
            <a:pPr>
              <a:defRPr/>
            </a:pPr>
            <a:r>
              <a:rPr lang="en-US" b="1" kern="0" dirty="0">
                <a:solidFill>
                  <a:sysClr val="windowText" lastClr="000000"/>
                </a:solidFill>
                <a:latin typeface="Arial" pitchFamily="34" charset="0"/>
                <a:cs typeface="Arial" pitchFamily="34" charset="0"/>
              </a:rPr>
              <a:t>Head of Gold: Neo-Babylonia Empire (605-539 BC)</a:t>
            </a:r>
          </a:p>
        </p:txBody>
      </p:sp>
      <p:sp>
        <p:nvSpPr>
          <p:cNvPr id="23" name="Rectangle 7"/>
          <p:cNvSpPr/>
          <p:nvPr/>
        </p:nvSpPr>
        <p:spPr>
          <a:xfrm>
            <a:off x="2409217" y="1825256"/>
            <a:ext cx="1828800" cy="10396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prstClr val="white"/>
              </a:solidFill>
            </a:endParaRPr>
          </a:p>
        </p:txBody>
      </p:sp>
      <p:sp>
        <p:nvSpPr>
          <p:cNvPr id="24" name="TextBox 23"/>
          <p:cNvSpPr txBox="1"/>
          <p:nvPr/>
        </p:nvSpPr>
        <p:spPr>
          <a:xfrm>
            <a:off x="4277735" y="2166806"/>
            <a:ext cx="4326341" cy="646331"/>
          </a:xfrm>
          <a:prstGeom prst="rect">
            <a:avLst/>
          </a:prstGeom>
          <a:noFill/>
        </p:spPr>
        <p:txBody>
          <a:bodyPr wrap="square" rtlCol="0">
            <a:spAutoFit/>
          </a:bodyPr>
          <a:lstStyle/>
          <a:p>
            <a:pPr>
              <a:defRPr/>
            </a:pPr>
            <a:r>
              <a:rPr lang="en-US" b="1" kern="0" dirty="0">
                <a:solidFill>
                  <a:sysClr val="windowText" lastClr="000000"/>
                </a:solidFill>
                <a:latin typeface="Arial" pitchFamily="34" charset="0"/>
                <a:cs typeface="Arial" pitchFamily="34" charset="0"/>
              </a:rPr>
              <a:t>Chest &amp; Arms of Silver: </a:t>
            </a:r>
            <a:r>
              <a:rPr lang="en-US" b="1" kern="0" dirty="0" err="1">
                <a:solidFill>
                  <a:sysClr val="windowText" lastClr="000000"/>
                </a:solidFill>
                <a:latin typeface="Arial" pitchFamily="34" charset="0"/>
                <a:cs typeface="Arial" pitchFamily="34" charset="0"/>
              </a:rPr>
              <a:t>Medo</a:t>
            </a:r>
            <a:r>
              <a:rPr lang="en-US" b="1" kern="0" dirty="0">
                <a:solidFill>
                  <a:sysClr val="windowText" lastClr="000000"/>
                </a:solidFill>
                <a:latin typeface="Arial" pitchFamily="34" charset="0"/>
                <a:cs typeface="Arial" pitchFamily="34" charset="0"/>
              </a:rPr>
              <a:t>-Persian Empire (539 – 331 BC)</a:t>
            </a:r>
          </a:p>
        </p:txBody>
      </p:sp>
      <p:pic>
        <p:nvPicPr>
          <p:cNvPr id="25" name="Picture 24" descr="Medo-Persian-Circle.png"/>
          <p:cNvPicPr>
            <a:picLocks noChangeAspect="1"/>
          </p:cNvPicPr>
          <p:nvPr/>
        </p:nvPicPr>
        <p:blipFill>
          <a:blip r:embed="rId5" cstate="print"/>
          <a:stretch>
            <a:fillRect/>
          </a:stretch>
        </p:blipFill>
        <p:spPr>
          <a:xfrm>
            <a:off x="2272485" y="1777415"/>
            <a:ext cx="1465806" cy="1135358"/>
          </a:xfrm>
          <a:prstGeom prst="rect">
            <a:avLst/>
          </a:prstGeom>
        </p:spPr>
      </p:pic>
      <p:grpSp>
        <p:nvGrpSpPr>
          <p:cNvPr id="27" name="Group 114"/>
          <p:cNvGrpSpPr/>
          <p:nvPr/>
        </p:nvGrpSpPr>
        <p:grpSpPr>
          <a:xfrm>
            <a:off x="4277735" y="2865117"/>
            <a:ext cx="4326341" cy="1265447"/>
            <a:chOff x="2324119" y="6234194"/>
            <a:chExt cx="10567690" cy="1518536"/>
          </a:xfrm>
        </p:grpSpPr>
        <p:sp>
          <p:nvSpPr>
            <p:cNvPr id="29" name="Rectangle 7"/>
            <p:cNvSpPr/>
            <p:nvPr/>
          </p:nvSpPr>
          <p:spPr>
            <a:xfrm>
              <a:off x="2324119" y="6234194"/>
              <a:ext cx="6030583" cy="124761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prstClr val="white"/>
                </a:solidFill>
              </a:endParaRPr>
            </a:p>
          </p:txBody>
        </p:sp>
        <p:sp>
          <p:nvSpPr>
            <p:cNvPr id="30" name="TextBox 29"/>
            <p:cNvSpPr txBox="1"/>
            <p:nvPr/>
          </p:nvSpPr>
          <p:spPr>
            <a:xfrm>
              <a:off x="8565468" y="6312336"/>
              <a:ext cx="4326341" cy="1440394"/>
            </a:xfrm>
            <a:prstGeom prst="rect">
              <a:avLst/>
            </a:prstGeom>
            <a:noFill/>
          </p:spPr>
          <p:txBody>
            <a:bodyPr wrap="square" rtlCol="0">
              <a:spAutoFit/>
            </a:bodyPr>
            <a:lstStyle/>
            <a:p>
              <a:pPr>
                <a:defRPr/>
              </a:pPr>
              <a:r>
                <a:rPr lang="en-US" b="1" kern="0" dirty="0">
                  <a:solidFill>
                    <a:sysClr val="windowText" lastClr="000000"/>
                  </a:solidFill>
                  <a:latin typeface="Arial" pitchFamily="34" charset="0"/>
                  <a:cs typeface="Arial" pitchFamily="34" charset="0"/>
                </a:rPr>
                <a:t>Belly &amp; Thighs of Bronze: Greek Empire (331-63 BC)</a:t>
              </a:r>
            </a:p>
          </p:txBody>
        </p:sp>
      </p:grpSp>
      <p:pic>
        <p:nvPicPr>
          <p:cNvPr id="28" name="Picture 27" descr="Greek-Circle.png"/>
          <p:cNvPicPr>
            <a:picLocks noChangeAspect="1"/>
          </p:cNvPicPr>
          <p:nvPr/>
        </p:nvPicPr>
        <p:blipFill>
          <a:blip r:embed="rId6" cstate="print"/>
          <a:stretch>
            <a:fillRect/>
          </a:stretch>
        </p:blipFill>
        <p:spPr>
          <a:xfrm>
            <a:off x="4446774" y="2912774"/>
            <a:ext cx="1298815" cy="1135358"/>
          </a:xfrm>
          <a:prstGeom prst="rect">
            <a:avLst/>
          </a:prstGeom>
        </p:spPr>
      </p:pic>
      <p:grpSp>
        <p:nvGrpSpPr>
          <p:cNvPr id="3" name="Group 2"/>
          <p:cNvGrpSpPr/>
          <p:nvPr/>
        </p:nvGrpSpPr>
        <p:grpSpPr>
          <a:xfrm>
            <a:off x="6845756" y="-936648"/>
            <a:ext cx="3453968" cy="2761905"/>
            <a:chOff x="6845756" y="-1123979"/>
            <a:chExt cx="3453968" cy="3314286"/>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845756" y="-1123979"/>
              <a:ext cx="3453968" cy="3314286"/>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87291" y="759827"/>
              <a:ext cx="621307" cy="1179146"/>
            </a:xfrm>
            <a:prstGeom prst="rect">
              <a:avLst/>
            </a:prstGeom>
          </p:spPr>
        </p:pic>
      </p:gr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956" y="280652"/>
            <a:ext cx="4264247" cy="5394018"/>
          </a:xfrm>
          <a:prstGeom prst="rect">
            <a:avLst/>
          </a:prstGeom>
        </p:spPr>
      </p:pic>
      <p:pic>
        <p:nvPicPr>
          <p:cNvPr id="22" name="Picture 2" descr="C:\Users\Danny Haynes\Pictures\002 Unsplash\photo-1438201743149-3cc16cd4cddd.jpg"/>
          <p:cNvPicPr>
            <a:picLocks noChangeAspect="1" noChangeArrowheads="1"/>
          </p:cNvPicPr>
          <p:nvPr/>
        </p:nvPicPr>
        <p:blipFill>
          <a:blip r:embed="rId10" cstate="print">
            <a:extLst>
              <a:ext uri="{BEBA8EAE-BF5A-486C-A8C5-ECC9F3942E4B}">
                <a14:imgProps xmlns:a14="http://schemas.microsoft.com/office/drawing/2010/main">
                  <a14:imgLayer r:embed="rId11">
                    <a14:imgEffect>
                      <a14:artisticCutout/>
                    </a14:imgEffect>
                  </a14:imgLayer>
                </a14:imgProps>
              </a:ex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745423" y="86096"/>
            <a:ext cx="4386335" cy="3970318"/>
          </a:xfrm>
          <a:prstGeom prst="rect">
            <a:avLst/>
          </a:prstGeom>
          <a:noFill/>
        </p:spPr>
        <p:txBody>
          <a:bodyPr wrap="square" rtlCol="0">
            <a:spAutoFit/>
          </a:bodyPr>
          <a:lstStyle/>
          <a:p>
            <a:r>
              <a:rPr lang="en-US" b="1" dirty="0" smtClean="0">
                <a:solidFill>
                  <a:prstClr val="black"/>
                </a:solidFill>
              </a:rPr>
              <a:t>Daniel 2:34-35 (NBLA) </a:t>
            </a:r>
            <a:r>
              <a:rPr lang="en-US" dirty="0">
                <a:solidFill>
                  <a:prstClr val="black"/>
                </a:solidFill>
              </a:rPr>
              <a:t/>
            </a:r>
            <a:br>
              <a:rPr lang="en-US" dirty="0">
                <a:solidFill>
                  <a:prstClr val="black"/>
                </a:solidFill>
              </a:rPr>
            </a:br>
            <a:r>
              <a:rPr lang="es-ES" dirty="0" smtClean="0">
                <a:solidFill>
                  <a:prstClr val="black"/>
                </a:solidFill>
              </a:rPr>
              <a:t>34</a:t>
            </a:r>
            <a:r>
              <a:rPr lang="es-ES" dirty="0">
                <a:solidFill>
                  <a:prstClr val="black"/>
                </a:solidFill>
              </a:rPr>
              <a:t>  La estuvo mirando hasta que una piedra fue cortada sin ayuda de manos, y golpeó la estatua en sus pies de hierro y de barro, y los desmenuzó. </a:t>
            </a:r>
          </a:p>
          <a:p>
            <a:r>
              <a:rPr lang="es-ES" dirty="0" smtClean="0">
                <a:solidFill>
                  <a:prstClr val="black"/>
                </a:solidFill>
              </a:rPr>
              <a:t>35</a:t>
            </a:r>
            <a:r>
              <a:rPr lang="es-ES" dirty="0">
                <a:solidFill>
                  <a:prstClr val="black"/>
                </a:solidFill>
              </a:rPr>
              <a:t>  Entonces fueron desmenuzados, todos a la vez, el hierro, el barro, el bronce, la plata y el oro. Quedaron como el tamo de las eras en verano, y el viento se los llevó sin que quedara rastro alguno de ellos. </a:t>
            </a:r>
            <a:endParaRPr lang="es-ES" dirty="0" smtClean="0">
              <a:solidFill>
                <a:prstClr val="black"/>
              </a:solidFill>
            </a:endParaRPr>
          </a:p>
          <a:p>
            <a:endParaRPr lang="es-ES" dirty="0">
              <a:solidFill>
                <a:prstClr val="black"/>
              </a:solidFill>
            </a:endParaRPr>
          </a:p>
          <a:p>
            <a:r>
              <a:rPr lang="es-ES" dirty="0" smtClean="0">
                <a:solidFill>
                  <a:prstClr val="black"/>
                </a:solidFill>
              </a:rPr>
              <a:t>	Y </a:t>
            </a:r>
            <a:r>
              <a:rPr lang="es-ES" dirty="0">
                <a:solidFill>
                  <a:prstClr val="black"/>
                </a:solidFill>
              </a:rPr>
              <a:t>la piedra que había golpeado la </a:t>
            </a:r>
            <a:r>
              <a:rPr lang="es-ES" dirty="0" smtClean="0">
                <a:solidFill>
                  <a:prstClr val="black"/>
                </a:solidFill>
              </a:rPr>
              <a:t>	estatua </a:t>
            </a:r>
            <a:r>
              <a:rPr lang="es-ES" dirty="0">
                <a:solidFill>
                  <a:prstClr val="black"/>
                </a:solidFill>
              </a:rPr>
              <a:t>se convirtió en un gran </a:t>
            </a:r>
            <a:r>
              <a:rPr lang="es-ES" dirty="0" smtClean="0">
                <a:solidFill>
                  <a:prstClr val="black"/>
                </a:solidFill>
              </a:rPr>
              <a:t>	monte </a:t>
            </a:r>
            <a:r>
              <a:rPr lang="es-ES" dirty="0">
                <a:solidFill>
                  <a:prstClr val="black"/>
                </a:solidFill>
              </a:rPr>
              <a:t>que llenó toda la tierra. </a:t>
            </a:r>
            <a:endParaRPr lang="en-US" dirty="0">
              <a:solidFill>
                <a:prstClr val="black"/>
              </a:solidFill>
            </a:endParaRPr>
          </a:p>
        </p:txBody>
      </p:sp>
    </p:spTree>
    <p:extLst>
      <p:ext uri="{BB962C8B-B14F-4D97-AF65-F5344CB8AC3E}">
        <p14:creationId xmlns:p14="http://schemas.microsoft.com/office/powerpoint/2010/main" val="415642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1+#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1+#ppt_w/2"/>
                                          </p:val>
                                        </p:tav>
                                        <p:tav tm="100000">
                                          <p:val>
                                            <p:strVal val="#ppt_x"/>
                                          </p:val>
                                        </p:tav>
                                      </p:tavLst>
                                    </p:anim>
                                    <p:anim calcmode="lin" valueType="num">
                                      <p:cBhvr additive="base">
                                        <p:cTn id="22" dur="500" fill="hold"/>
                                        <p:tgtEl>
                                          <p:spTgt spid="23"/>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1+#ppt_w/2"/>
                                          </p:val>
                                        </p:tav>
                                        <p:tav tm="100000">
                                          <p:val>
                                            <p:strVal val="#ppt_x"/>
                                          </p:val>
                                        </p:tav>
                                      </p:tavLst>
                                    </p:anim>
                                    <p:anim calcmode="lin" valueType="num">
                                      <p:cBhvr additive="base">
                                        <p:cTn id="26" dur="500" fill="hold"/>
                                        <p:tgtEl>
                                          <p:spTgt spid="24"/>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1+#ppt_w/2"/>
                                          </p:val>
                                        </p:tav>
                                        <p:tav tm="100000">
                                          <p:val>
                                            <p:strVal val="#ppt_x"/>
                                          </p:val>
                                        </p:tav>
                                      </p:tavLst>
                                    </p:anim>
                                    <p:anim calcmode="lin" valueType="num">
                                      <p:cBhvr additive="base">
                                        <p:cTn id="3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1+#ppt_w/2"/>
                                          </p:val>
                                        </p:tav>
                                        <p:tav tm="100000">
                                          <p:val>
                                            <p:strVal val="#ppt_x"/>
                                          </p:val>
                                        </p:tav>
                                      </p:tavLst>
                                    </p:anim>
                                    <p:anim calcmode="lin" valueType="num">
                                      <p:cBhvr additive="base">
                                        <p:cTn id="36" dur="500" fill="hold"/>
                                        <p:tgtEl>
                                          <p:spTgt spid="27"/>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1+#ppt_w/2"/>
                                          </p:val>
                                        </p:tav>
                                        <p:tav tm="100000">
                                          <p:val>
                                            <p:strVal val="#ppt_x"/>
                                          </p:val>
                                        </p:tav>
                                      </p:tavLst>
                                    </p:anim>
                                    <p:anim calcmode="lin" valueType="num">
                                      <p:cBhvr additive="base">
                                        <p:cTn id="40"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118"/>
                                        </p:tgtEl>
                                        <p:attrNameLst>
                                          <p:attrName>style.visibility</p:attrName>
                                        </p:attrNameLst>
                                      </p:cBhvr>
                                      <p:to>
                                        <p:strVal val="visible"/>
                                      </p:to>
                                    </p:set>
                                    <p:anim calcmode="lin" valueType="num">
                                      <p:cBhvr additive="base">
                                        <p:cTn id="45" dur="500" fill="hold"/>
                                        <p:tgtEl>
                                          <p:spTgt spid="118"/>
                                        </p:tgtEl>
                                        <p:attrNameLst>
                                          <p:attrName>ppt_x</p:attrName>
                                        </p:attrNameLst>
                                      </p:cBhvr>
                                      <p:tavLst>
                                        <p:tav tm="0">
                                          <p:val>
                                            <p:strVal val="1+#ppt_w/2"/>
                                          </p:val>
                                        </p:tav>
                                        <p:tav tm="100000">
                                          <p:val>
                                            <p:strVal val="#ppt_x"/>
                                          </p:val>
                                        </p:tav>
                                      </p:tavLst>
                                    </p:anim>
                                    <p:anim calcmode="lin" valueType="num">
                                      <p:cBhvr additive="base">
                                        <p:cTn id="46" dur="500" fill="hold"/>
                                        <p:tgtEl>
                                          <p:spTgt spid="118"/>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120"/>
                                        </p:tgtEl>
                                        <p:attrNameLst>
                                          <p:attrName>style.visibility</p:attrName>
                                        </p:attrNameLst>
                                      </p:cBhvr>
                                      <p:to>
                                        <p:strVal val="visible"/>
                                      </p:to>
                                    </p:set>
                                    <p:anim calcmode="lin" valueType="num">
                                      <p:cBhvr additive="base">
                                        <p:cTn id="49" dur="500" fill="hold"/>
                                        <p:tgtEl>
                                          <p:spTgt spid="120"/>
                                        </p:tgtEl>
                                        <p:attrNameLst>
                                          <p:attrName>ppt_x</p:attrName>
                                        </p:attrNameLst>
                                      </p:cBhvr>
                                      <p:tavLst>
                                        <p:tav tm="0">
                                          <p:val>
                                            <p:strVal val="1+#ppt_w/2"/>
                                          </p:val>
                                        </p:tav>
                                        <p:tav tm="100000">
                                          <p:val>
                                            <p:strVal val="#ppt_x"/>
                                          </p:val>
                                        </p:tav>
                                      </p:tavLst>
                                    </p:anim>
                                    <p:anim calcmode="lin" valueType="num">
                                      <p:cBhvr additive="base">
                                        <p:cTn id="50" dur="500" fill="hold"/>
                                        <p:tgtEl>
                                          <p:spTgt spid="120"/>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1+#ppt_w/2"/>
                                          </p:val>
                                        </p:tav>
                                        <p:tav tm="100000">
                                          <p:val>
                                            <p:strVal val="#ppt_x"/>
                                          </p:val>
                                        </p:tav>
                                      </p:tavLst>
                                    </p:anim>
                                    <p:anim calcmode="lin" valueType="num">
                                      <p:cBhvr additive="base">
                                        <p:cTn id="5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childTnLst>
                                </p:cTn>
                              </p:par>
                              <p:par>
                                <p:cTn id="59" presetID="0" presetClass="path" presetSubtype="0" accel="50000" decel="50000" fill="hold" nodeType="withEffect">
                                  <p:stCondLst>
                                    <p:cond delay="0"/>
                                  </p:stCondLst>
                                  <p:childTnLst>
                                    <p:animMotion origin="layout" path="M 4.44444E-6 -4.81481E-6 L -0.0948 0.09213 L -0.40678 0.38172 L -0.68612 0.62778 " pathEditMode="relative" ptsTypes="AAAA">
                                      <p:cBhvr>
                                        <p:cTn id="60" dur="1400" fill="hold"/>
                                        <p:tgtEl>
                                          <p:spTgt spid="3"/>
                                        </p:tgtEl>
                                        <p:attrNameLst>
                                          <p:attrName>ppt_x</p:attrName>
                                          <p:attrName>ppt_y</p:attrName>
                                        </p:attrNameLst>
                                      </p:cBhvr>
                                    </p:animMotion>
                                  </p:childTnLst>
                                </p:cTn>
                              </p:par>
                            </p:childTnLst>
                          </p:cTn>
                        </p:par>
                        <p:par>
                          <p:cTn id="61" fill="hold">
                            <p:stCondLst>
                              <p:cond delay="1400"/>
                            </p:stCondLst>
                            <p:childTnLst>
                              <p:par>
                                <p:cTn id="62" presetID="1" presetClass="entr" presetSubtype="0" fill="hold" nodeType="afterEffect">
                                  <p:stCondLst>
                                    <p:cond delay="0"/>
                                  </p:stCondLst>
                                  <p:childTnLst>
                                    <p:set>
                                      <p:cBhvr>
                                        <p:cTn id="63" dur="1" fill="hold">
                                          <p:stCondLst>
                                            <p:cond delay="0"/>
                                          </p:stCondLst>
                                        </p:cTn>
                                        <p:tgtEl>
                                          <p:spTgt spid="5"/>
                                        </p:tgtEl>
                                        <p:attrNameLst>
                                          <p:attrName>style.visibility</p:attrName>
                                        </p:attrNameLst>
                                      </p:cBhvr>
                                      <p:to>
                                        <p:strVal val="visible"/>
                                      </p:to>
                                    </p:set>
                                  </p:childTnLst>
                                </p:cTn>
                              </p:par>
                            </p:childTnLst>
                          </p:cTn>
                        </p:par>
                        <p:par>
                          <p:cTn id="64" fill="hold">
                            <p:stCondLst>
                              <p:cond delay="1400"/>
                            </p:stCondLst>
                            <p:childTnLst>
                              <p:par>
                                <p:cTn id="65" presetID="6" presetClass="emph" presetSubtype="0" fill="hold" nodeType="afterEffect">
                                  <p:stCondLst>
                                    <p:cond delay="0"/>
                                  </p:stCondLst>
                                  <p:childTnLst>
                                    <p:animScale>
                                      <p:cBhvr>
                                        <p:cTn id="66" dur="2000" fill="hold"/>
                                        <p:tgtEl>
                                          <p:spTgt spid="5"/>
                                        </p:tgtEl>
                                      </p:cBhvr>
                                      <p:by x="150000" y="150000"/>
                                    </p:animScale>
                                  </p:childTnLst>
                                </p:cTn>
                              </p:par>
                            </p:childTnLst>
                          </p:cTn>
                        </p:par>
                        <p:par>
                          <p:cTn id="67" fill="hold">
                            <p:stCondLst>
                              <p:cond delay="3400"/>
                            </p:stCondLst>
                            <p:childTnLst>
                              <p:par>
                                <p:cTn id="68" presetID="10" presetClass="entr" presetSubtype="0"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childTnLst>
                          </p:cTn>
                        </p:par>
                        <p:par>
                          <p:cTn id="71" fill="hold">
                            <p:stCondLst>
                              <p:cond delay="3900"/>
                            </p:stCondLst>
                            <p:childTnLst>
                              <p:par>
                                <p:cTn id="72" presetID="22" presetClass="entr" presetSubtype="4" fill="hold" grpId="0" nodeType="after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wipe(down)">
                                      <p:cBhvr>
                                        <p:cTn id="7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120" grpId="0"/>
      <p:bldP spid="18" grpId="0" animBg="1"/>
      <p:bldP spid="21" grpId="0"/>
      <p:bldP spid="23" grpId="0" animBg="1"/>
      <p:bldP spid="2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26" y="3"/>
            <a:ext cx="9144000" cy="1190625"/>
          </a:xfrm>
          <a:prstGeom prst="rect">
            <a:avLst/>
          </a:prstGeom>
        </p:spPr>
      </p:pic>
      <p:sp>
        <p:nvSpPr>
          <p:cNvPr id="8" name="Rectangle 7"/>
          <p:cNvSpPr/>
          <p:nvPr/>
        </p:nvSpPr>
        <p:spPr>
          <a:xfrm>
            <a:off x="0" y="55564"/>
            <a:ext cx="9144000" cy="1135063"/>
          </a:xfrm>
          <a:prstGeom prst="rect">
            <a:avLst/>
          </a:prstGeom>
          <a:solidFill>
            <a:schemeClr val="tx2">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itle 3"/>
          <p:cNvSpPr>
            <a:spLocks noGrp="1"/>
          </p:cNvSpPr>
          <p:nvPr>
            <p:ph type="title"/>
          </p:nvPr>
        </p:nvSpPr>
        <p:spPr/>
        <p:txBody>
          <a:bodyPr/>
          <a:lstStyle/>
          <a:p>
            <a:r>
              <a:rPr lang="en-US" b="1" dirty="0" smtClean="0">
                <a:solidFill>
                  <a:srgbClr val="FFFF00"/>
                </a:solidFill>
              </a:rPr>
              <a:t>D.  </a:t>
            </a:r>
            <a:r>
              <a:rPr lang="en-US" b="1" dirty="0" err="1" smtClean="0">
                <a:solidFill>
                  <a:srgbClr val="FFFF00"/>
                </a:solidFill>
              </a:rPr>
              <a:t>Personajes</a:t>
            </a:r>
            <a:r>
              <a:rPr lang="en-US" b="1" dirty="0" smtClean="0">
                <a:solidFill>
                  <a:srgbClr val="FFFF00"/>
                </a:solidFill>
              </a:rPr>
              <a:t> </a:t>
            </a:r>
            <a:r>
              <a:rPr lang="en-US" b="1" dirty="0" err="1" smtClean="0">
                <a:solidFill>
                  <a:srgbClr val="FFFF00"/>
                </a:solidFill>
              </a:rPr>
              <a:t>en</a:t>
            </a:r>
            <a:r>
              <a:rPr lang="en-US" b="1" dirty="0" smtClean="0">
                <a:solidFill>
                  <a:srgbClr val="FFFF00"/>
                </a:solidFill>
              </a:rPr>
              <a:t> Daniel</a:t>
            </a:r>
            <a:endParaRPr lang="en-US" b="1" dirty="0">
              <a:solidFill>
                <a:srgbClr val="FFFF00"/>
              </a:solidFill>
            </a:endParaRPr>
          </a:p>
        </p:txBody>
      </p:sp>
      <p:sp>
        <p:nvSpPr>
          <p:cNvPr id="3" name="TextBox 2"/>
          <p:cNvSpPr txBox="1"/>
          <p:nvPr/>
        </p:nvSpPr>
        <p:spPr>
          <a:xfrm>
            <a:off x="1319141" y="1801088"/>
            <a:ext cx="949299" cy="369332"/>
          </a:xfrm>
          <a:prstGeom prst="rect">
            <a:avLst/>
          </a:prstGeom>
          <a:noFill/>
        </p:spPr>
        <p:txBody>
          <a:bodyPr wrap="none" rtlCol="0">
            <a:spAutoFit/>
          </a:bodyPr>
          <a:lstStyle/>
          <a:p>
            <a:r>
              <a:rPr lang="en-US" dirty="0" err="1" smtClean="0">
                <a:solidFill>
                  <a:prstClr val="black"/>
                </a:solidFill>
                <a:latin typeface="Arial" panose="020B0604020202020204" pitchFamily="34" charset="0"/>
                <a:cs typeface="Arial" panose="020B0604020202020204" pitchFamily="34" charset="0"/>
              </a:rPr>
              <a:t>Daniel</a:t>
            </a:r>
            <a:r>
              <a:rPr lang="en-US" baseline="30000" dirty="0" err="1" smtClean="0">
                <a:solidFill>
                  <a:prstClr val="black"/>
                </a:solidFill>
                <a:latin typeface="Arial" panose="020B0604020202020204" pitchFamily="34" charset="0"/>
                <a:cs typeface="Arial" panose="020B0604020202020204" pitchFamily="34" charset="0"/>
              </a:rPr>
              <a:t>H</a:t>
            </a:r>
            <a:endParaRPr lang="en-US" baseline="30000" dirty="0">
              <a:solidFill>
                <a:prstClr val="black"/>
              </a:solidFill>
              <a:latin typeface="Arial" panose="020B0604020202020204" pitchFamily="34" charset="0"/>
              <a:cs typeface="Arial" panose="020B0604020202020204" pitchFamily="34" charset="0"/>
            </a:endParaRPr>
          </a:p>
        </p:txBody>
      </p:sp>
      <p:sp>
        <p:nvSpPr>
          <p:cNvPr id="7" name="Rectangle 6"/>
          <p:cNvSpPr/>
          <p:nvPr/>
        </p:nvSpPr>
        <p:spPr>
          <a:xfrm>
            <a:off x="4975191" y="2153400"/>
            <a:ext cx="1141659" cy="369332"/>
          </a:xfrm>
          <a:prstGeom prst="rect">
            <a:avLst/>
          </a:prstGeom>
        </p:spPr>
        <p:txBody>
          <a:bodyPr wrap="none">
            <a:spAutoFit/>
          </a:bodyPr>
          <a:lstStyle/>
          <a:p>
            <a:r>
              <a:rPr lang="en-US" dirty="0" err="1" smtClean="0">
                <a:solidFill>
                  <a:prstClr val="black"/>
                </a:solidFill>
                <a:latin typeface="Arial" panose="020B0604020202020204" pitchFamily="34" charset="0"/>
                <a:cs typeface="Arial" panose="020B0604020202020204" pitchFamily="34" charset="0"/>
              </a:rPr>
              <a:t>Ananías</a:t>
            </a:r>
            <a:r>
              <a:rPr lang="en-US" baseline="30000" dirty="0" err="1" smtClean="0">
                <a:solidFill>
                  <a:prstClr val="black"/>
                </a:solidFill>
                <a:latin typeface="Arial" panose="020B0604020202020204" pitchFamily="34" charset="0"/>
                <a:cs typeface="Arial" panose="020B0604020202020204" pitchFamily="34" charset="0"/>
              </a:rPr>
              <a:t>H</a:t>
            </a:r>
            <a:endParaRPr lang="en-US" baseline="30000" dirty="0">
              <a:solidFill>
                <a:prstClr val="black"/>
              </a:solidFill>
              <a:latin typeface="Arial" panose="020B0604020202020204" pitchFamily="34" charset="0"/>
              <a:cs typeface="Arial" panose="020B0604020202020204" pitchFamily="34" charset="0"/>
            </a:endParaRPr>
          </a:p>
        </p:txBody>
      </p:sp>
      <p:sp>
        <p:nvSpPr>
          <p:cNvPr id="9" name="Rectangle 8"/>
          <p:cNvSpPr/>
          <p:nvPr/>
        </p:nvSpPr>
        <p:spPr>
          <a:xfrm>
            <a:off x="4975207" y="2508954"/>
            <a:ext cx="962123" cy="369332"/>
          </a:xfrm>
          <a:prstGeom prst="rect">
            <a:avLst/>
          </a:prstGeom>
        </p:spPr>
        <p:txBody>
          <a:bodyPr wrap="none">
            <a:spAutoFit/>
          </a:bodyPr>
          <a:lstStyle/>
          <a:p>
            <a:r>
              <a:rPr lang="en-US" dirty="0" err="1" smtClean="0">
                <a:solidFill>
                  <a:prstClr val="black"/>
                </a:solidFill>
                <a:latin typeface="Arial" panose="020B0604020202020204" pitchFamily="34" charset="0"/>
                <a:cs typeface="Arial" panose="020B0604020202020204" pitchFamily="34" charset="0"/>
              </a:rPr>
              <a:t>Misael</a:t>
            </a:r>
            <a:r>
              <a:rPr lang="en-US" baseline="30000" dirty="0" err="1" smtClean="0">
                <a:solidFill>
                  <a:prstClr val="black"/>
                </a:solidFill>
                <a:latin typeface="Arial" panose="020B0604020202020204" pitchFamily="34" charset="0"/>
                <a:cs typeface="Arial" panose="020B0604020202020204" pitchFamily="34" charset="0"/>
              </a:rPr>
              <a:t>H</a:t>
            </a:r>
            <a:endParaRPr lang="en-US" dirty="0">
              <a:solidFill>
                <a:prstClr val="black"/>
              </a:solidFill>
              <a:latin typeface="Arial" panose="020B0604020202020204" pitchFamily="34" charset="0"/>
              <a:cs typeface="Arial" panose="020B0604020202020204" pitchFamily="34" charset="0"/>
            </a:endParaRPr>
          </a:p>
        </p:txBody>
      </p:sp>
      <p:sp>
        <p:nvSpPr>
          <p:cNvPr id="10" name="Rectangle 9"/>
          <p:cNvSpPr/>
          <p:nvPr/>
        </p:nvSpPr>
        <p:spPr>
          <a:xfrm>
            <a:off x="4975184" y="2838404"/>
            <a:ext cx="1077539" cy="369332"/>
          </a:xfrm>
          <a:prstGeom prst="rect">
            <a:avLst/>
          </a:prstGeom>
        </p:spPr>
        <p:txBody>
          <a:bodyPr wrap="none">
            <a:spAutoFit/>
          </a:bodyPr>
          <a:lstStyle/>
          <a:p>
            <a:r>
              <a:rPr lang="en-US" dirty="0" err="1" smtClean="0">
                <a:solidFill>
                  <a:prstClr val="black"/>
                </a:solidFill>
                <a:latin typeface="Arial" panose="020B0604020202020204" pitchFamily="34" charset="0"/>
                <a:cs typeface="Arial" panose="020B0604020202020204" pitchFamily="34" charset="0"/>
              </a:rPr>
              <a:t>Azarías</a:t>
            </a:r>
            <a:r>
              <a:rPr lang="en-US" baseline="30000" dirty="0" err="1" smtClean="0">
                <a:solidFill>
                  <a:prstClr val="black"/>
                </a:solidFill>
                <a:latin typeface="Arial" panose="020B0604020202020204" pitchFamily="34" charset="0"/>
                <a:cs typeface="Arial" panose="020B0604020202020204" pitchFamily="34" charset="0"/>
              </a:rPr>
              <a:t>H</a:t>
            </a:r>
            <a:endParaRPr lang="en-US" dirty="0">
              <a:solidFill>
                <a:prstClr val="black"/>
              </a:solidFill>
              <a:latin typeface="Arial" panose="020B0604020202020204" pitchFamily="34" charset="0"/>
              <a:cs typeface="Arial" panose="020B0604020202020204" pitchFamily="34" charset="0"/>
            </a:endParaRPr>
          </a:p>
        </p:txBody>
      </p:sp>
      <p:sp>
        <p:nvSpPr>
          <p:cNvPr id="12" name="Rectangle 11"/>
          <p:cNvSpPr/>
          <p:nvPr/>
        </p:nvSpPr>
        <p:spPr>
          <a:xfrm>
            <a:off x="6371689" y="2846545"/>
            <a:ext cx="2282997" cy="369332"/>
          </a:xfrm>
          <a:prstGeom prst="rect">
            <a:avLst/>
          </a:prstGeom>
        </p:spPr>
        <p:txBody>
          <a:bodyPr wrap="none">
            <a:spAutoFit/>
          </a:bodyPr>
          <a:lstStyle/>
          <a:p>
            <a:r>
              <a:rPr lang="en-US" i="1" dirty="0" smtClean="0">
                <a:solidFill>
                  <a:prstClr val="black"/>
                </a:solidFill>
              </a:rPr>
              <a:t>“El </a:t>
            </a:r>
            <a:r>
              <a:rPr lang="en-US" i="1" dirty="0" err="1" smtClean="0">
                <a:solidFill>
                  <a:prstClr val="black"/>
                </a:solidFill>
              </a:rPr>
              <a:t>Señor</a:t>
            </a:r>
            <a:r>
              <a:rPr lang="en-US" i="1" dirty="0" smtClean="0">
                <a:solidFill>
                  <a:prstClr val="black"/>
                </a:solidFill>
              </a:rPr>
              <a:t> ha </a:t>
            </a:r>
            <a:r>
              <a:rPr lang="en-US" i="1" dirty="0" err="1" smtClean="0">
                <a:solidFill>
                  <a:prstClr val="black"/>
                </a:solidFill>
              </a:rPr>
              <a:t>ayudado</a:t>
            </a:r>
            <a:r>
              <a:rPr lang="en-US" i="1" dirty="0" smtClean="0">
                <a:solidFill>
                  <a:prstClr val="black"/>
                </a:solidFill>
              </a:rPr>
              <a:t>”</a:t>
            </a:r>
            <a:endParaRPr lang="en-US" i="1" dirty="0">
              <a:solidFill>
                <a:prstClr val="black"/>
              </a:solidFill>
            </a:endParaRPr>
          </a:p>
        </p:txBody>
      </p:sp>
      <p:sp>
        <p:nvSpPr>
          <p:cNvPr id="13" name="Rectangle 12"/>
          <p:cNvSpPr/>
          <p:nvPr/>
        </p:nvSpPr>
        <p:spPr>
          <a:xfrm>
            <a:off x="6374901" y="2130556"/>
            <a:ext cx="2789225" cy="369332"/>
          </a:xfrm>
          <a:prstGeom prst="rect">
            <a:avLst/>
          </a:prstGeom>
        </p:spPr>
        <p:txBody>
          <a:bodyPr wrap="none">
            <a:spAutoFit/>
          </a:bodyPr>
          <a:lstStyle/>
          <a:p>
            <a:r>
              <a:rPr lang="en-US" i="1" dirty="0" smtClean="0">
                <a:solidFill>
                  <a:prstClr val="black"/>
                </a:solidFill>
              </a:rPr>
              <a:t>“El </a:t>
            </a:r>
            <a:r>
              <a:rPr lang="en-US" i="1" dirty="0" err="1" smtClean="0">
                <a:solidFill>
                  <a:prstClr val="black"/>
                </a:solidFill>
              </a:rPr>
              <a:t>Señor</a:t>
            </a:r>
            <a:r>
              <a:rPr lang="en-US" i="1" dirty="0" smtClean="0">
                <a:solidFill>
                  <a:prstClr val="black"/>
                </a:solidFill>
              </a:rPr>
              <a:t> </a:t>
            </a:r>
            <a:r>
              <a:rPr lang="en-US" i="1" dirty="0" err="1" smtClean="0">
                <a:solidFill>
                  <a:prstClr val="black"/>
                </a:solidFill>
              </a:rPr>
              <a:t>es</a:t>
            </a:r>
            <a:r>
              <a:rPr lang="en-US" i="1" dirty="0" smtClean="0">
                <a:solidFill>
                  <a:prstClr val="black"/>
                </a:solidFill>
              </a:rPr>
              <a:t> </a:t>
            </a:r>
            <a:r>
              <a:rPr lang="en-US" i="1" dirty="0" err="1" smtClean="0">
                <a:solidFill>
                  <a:prstClr val="black"/>
                </a:solidFill>
              </a:rPr>
              <a:t>misericordioso</a:t>
            </a:r>
            <a:r>
              <a:rPr lang="en-US" i="1" dirty="0" smtClean="0">
                <a:solidFill>
                  <a:prstClr val="black"/>
                </a:solidFill>
              </a:rPr>
              <a:t>”</a:t>
            </a:r>
            <a:endParaRPr lang="en-US" i="1" dirty="0">
              <a:solidFill>
                <a:prstClr val="black"/>
              </a:solidFill>
            </a:endParaRPr>
          </a:p>
        </p:txBody>
      </p:sp>
      <p:sp>
        <p:nvSpPr>
          <p:cNvPr id="14" name="Rectangle 13"/>
          <p:cNvSpPr/>
          <p:nvPr/>
        </p:nvSpPr>
        <p:spPr>
          <a:xfrm>
            <a:off x="6371689" y="2500796"/>
            <a:ext cx="2518190" cy="369332"/>
          </a:xfrm>
          <a:prstGeom prst="rect">
            <a:avLst/>
          </a:prstGeom>
        </p:spPr>
        <p:txBody>
          <a:bodyPr wrap="none">
            <a:spAutoFit/>
          </a:bodyPr>
          <a:lstStyle/>
          <a:p>
            <a:r>
              <a:rPr lang="en-US" i="1" dirty="0" smtClean="0">
                <a:solidFill>
                  <a:prstClr val="black"/>
                </a:solidFill>
              </a:rPr>
              <a:t>“</a:t>
            </a:r>
            <a:r>
              <a:rPr lang="en-US" i="1" dirty="0" err="1" smtClean="0">
                <a:solidFill>
                  <a:prstClr val="black"/>
                </a:solidFill>
              </a:rPr>
              <a:t>Quién</a:t>
            </a:r>
            <a:r>
              <a:rPr lang="en-US" i="1" dirty="0" smtClean="0">
                <a:solidFill>
                  <a:prstClr val="black"/>
                </a:solidFill>
              </a:rPr>
              <a:t> </a:t>
            </a:r>
            <a:r>
              <a:rPr lang="en-US" i="1" dirty="0" err="1" smtClean="0">
                <a:solidFill>
                  <a:prstClr val="black"/>
                </a:solidFill>
              </a:rPr>
              <a:t>es</a:t>
            </a:r>
            <a:r>
              <a:rPr lang="en-US" i="1" dirty="0" smtClean="0">
                <a:solidFill>
                  <a:prstClr val="black"/>
                </a:solidFill>
              </a:rPr>
              <a:t> lo que Dios </a:t>
            </a:r>
            <a:r>
              <a:rPr lang="en-US" i="1" dirty="0" err="1" smtClean="0">
                <a:solidFill>
                  <a:prstClr val="black"/>
                </a:solidFill>
              </a:rPr>
              <a:t>es</a:t>
            </a:r>
            <a:r>
              <a:rPr lang="en-US" i="1" dirty="0" smtClean="0">
                <a:solidFill>
                  <a:prstClr val="black"/>
                </a:solidFill>
              </a:rPr>
              <a:t>”</a:t>
            </a:r>
            <a:endParaRPr lang="en-US" i="1" dirty="0">
              <a:solidFill>
                <a:prstClr val="black"/>
              </a:solidFill>
            </a:endParaRPr>
          </a:p>
        </p:txBody>
      </p:sp>
      <p:sp>
        <p:nvSpPr>
          <p:cNvPr id="15" name="Rectangle 14"/>
          <p:cNvSpPr/>
          <p:nvPr/>
        </p:nvSpPr>
        <p:spPr>
          <a:xfrm>
            <a:off x="1319139" y="2508954"/>
            <a:ext cx="966931" cy="369332"/>
          </a:xfrm>
          <a:prstGeom prst="rect">
            <a:avLst/>
          </a:prstGeom>
        </p:spPr>
        <p:txBody>
          <a:bodyPr wrap="none">
            <a:spAutoFit/>
          </a:bodyPr>
          <a:lstStyle/>
          <a:p>
            <a:r>
              <a:rPr lang="en-US" dirty="0" err="1" smtClean="0">
                <a:solidFill>
                  <a:prstClr val="black"/>
                </a:solidFill>
                <a:latin typeface="Arial" panose="020B0604020202020204" pitchFamily="34" charset="0"/>
                <a:cs typeface="Arial" panose="020B0604020202020204" pitchFamily="34" charset="0"/>
              </a:rPr>
              <a:t>Mesac</a:t>
            </a:r>
            <a:r>
              <a:rPr lang="en-US" baseline="30000" dirty="0" err="1" smtClean="0">
                <a:solidFill>
                  <a:prstClr val="black"/>
                </a:solidFill>
                <a:latin typeface="Arial" panose="020B0604020202020204" pitchFamily="34" charset="0"/>
                <a:cs typeface="Arial" panose="020B0604020202020204" pitchFamily="34" charset="0"/>
              </a:rPr>
              <a:t>B</a:t>
            </a:r>
            <a:endParaRPr lang="en-US" dirty="0">
              <a:solidFill>
                <a:prstClr val="black"/>
              </a:solidFill>
              <a:latin typeface="Arial" panose="020B0604020202020204" pitchFamily="34" charset="0"/>
              <a:cs typeface="Arial" panose="020B0604020202020204" pitchFamily="34" charset="0"/>
            </a:endParaRPr>
          </a:p>
        </p:txBody>
      </p:sp>
      <p:sp>
        <p:nvSpPr>
          <p:cNvPr id="19" name="Rectangle 18"/>
          <p:cNvSpPr/>
          <p:nvPr/>
        </p:nvSpPr>
        <p:spPr>
          <a:xfrm>
            <a:off x="1319139" y="2153400"/>
            <a:ext cx="1018227" cy="369332"/>
          </a:xfrm>
          <a:prstGeom prst="rect">
            <a:avLst/>
          </a:prstGeom>
        </p:spPr>
        <p:txBody>
          <a:bodyPr wrap="none">
            <a:spAutoFit/>
          </a:bodyPr>
          <a:lstStyle/>
          <a:p>
            <a:r>
              <a:rPr lang="en-US" dirty="0" err="1" smtClean="0">
                <a:solidFill>
                  <a:prstClr val="black"/>
                </a:solidFill>
                <a:latin typeface="Arial" panose="020B0604020202020204" pitchFamily="34" charset="0"/>
                <a:cs typeface="Arial" panose="020B0604020202020204" pitchFamily="34" charset="0"/>
              </a:rPr>
              <a:t>Sadrac</a:t>
            </a:r>
            <a:r>
              <a:rPr lang="en-US" baseline="30000" dirty="0" err="1" smtClean="0">
                <a:solidFill>
                  <a:prstClr val="black"/>
                </a:solidFill>
                <a:latin typeface="Arial" panose="020B0604020202020204" pitchFamily="34" charset="0"/>
                <a:cs typeface="Arial" panose="020B0604020202020204" pitchFamily="34" charset="0"/>
              </a:rPr>
              <a:t>B</a:t>
            </a:r>
            <a:endParaRPr lang="en-US" dirty="0">
              <a:solidFill>
                <a:prstClr val="black"/>
              </a:solidFill>
              <a:latin typeface="Arial" panose="020B0604020202020204" pitchFamily="34" charset="0"/>
              <a:cs typeface="Arial" panose="020B0604020202020204" pitchFamily="34" charset="0"/>
            </a:endParaRPr>
          </a:p>
        </p:txBody>
      </p:sp>
      <p:sp>
        <p:nvSpPr>
          <p:cNvPr id="20" name="Rectangle 19"/>
          <p:cNvSpPr/>
          <p:nvPr/>
        </p:nvSpPr>
        <p:spPr>
          <a:xfrm>
            <a:off x="1319139" y="2838404"/>
            <a:ext cx="1441420" cy="369332"/>
          </a:xfrm>
          <a:prstGeom prst="rect">
            <a:avLst/>
          </a:prstGeom>
        </p:spPr>
        <p:txBody>
          <a:bodyPr wrap="none">
            <a:spAutoFit/>
          </a:bodyPr>
          <a:lstStyle/>
          <a:p>
            <a:r>
              <a:rPr lang="en-US" dirty="0" smtClean="0">
                <a:solidFill>
                  <a:prstClr val="black"/>
                </a:solidFill>
                <a:latin typeface="Arial" panose="020B0604020202020204" pitchFamily="34" charset="0"/>
                <a:cs typeface="Arial" panose="020B0604020202020204" pitchFamily="34" charset="0"/>
              </a:rPr>
              <a:t>Abed </a:t>
            </a:r>
            <a:r>
              <a:rPr lang="en-US" dirty="0" err="1" smtClean="0">
                <a:solidFill>
                  <a:prstClr val="black"/>
                </a:solidFill>
                <a:latin typeface="Arial" panose="020B0604020202020204" pitchFamily="34" charset="0"/>
                <a:cs typeface="Arial" panose="020B0604020202020204" pitchFamily="34" charset="0"/>
              </a:rPr>
              <a:t>Nego</a:t>
            </a:r>
            <a:r>
              <a:rPr lang="en-US" baseline="30000" dirty="0" err="1" smtClean="0">
                <a:solidFill>
                  <a:prstClr val="black"/>
                </a:solidFill>
                <a:latin typeface="Arial" panose="020B0604020202020204" pitchFamily="34" charset="0"/>
                <a:cs typeface="Arial" panose="020B0604020202020204" pitchFamily="34" charset="0"/>
              </a:rPr>
              <a:t>B</a:t>
            </a:r>
            <a:endParaRPr lang="en-US" dirty="0">
              <a:solidFill>
                <a:prstClr val="black"/>
              </a:solidFill>
              <a:latin typeface="Arial" panose="020B0604020202020204" pitchFamily="34" charset="0"/>
              <a:cs typeface="Arial" panose="020B0604020202020204" pitchFamily="34" charset="0"/>
            </a:endParaRPr>
          </a:p>
        </p:txBody>
      </p:sp>
      <p:sp>
        <p:nvSpPr>
          <p:cNvPr id="21" name="Rectangle 20"/>
          <p:cNvSpPr/>
          <p:nvPr/>
        </p:nvSpPr>
        <p:spPr>
          <a:xfrm>
            <a:off x="4975194" y="1801088"/>
            <a:ext cx="1249060" cy="369332"/>
          </a:xfrm>
          <a:prstGeom prst="rect">
            <a:avLst/>
          </a:prstGeom>
        </p:spPr>
        <p:txBody>
          <a:bodyPr wrap="none">
            <a:spAutoFit/>
          </a:bodyPr>
          <a:lstStyle/>
          <a:p>
            <a:r>
              <a:rPr lang="en-US" dirty="0" err="1" smtClean="0">
                <a:solidFill>
                  <a:prstClr val="black"/>
                </a:solidFill>
                <a:latin typeface="Arial" panose="020B0604020202020204" pitchFamily="34" charset="0"/>
                <a:cs typeface="Arial" panose="020B0604020202020204" pitchFamily="34" charset="0"/>
              </a:rPr>
              <a:t>Beltsasar</a:t>
            </a:r>
            <a:r>
              <a:rPr lang="en-US" baseline="30000" dirty="0" err="1" smtClean="0">
                <a:solidFill>
                  <a:prstClr val="black"/>
                </a:solidFill>
                <a:latin typeface="Arial" panose="020B0604020202020204" pitchFamily="34" charset="0"/>
                <a:cs typeface="Arial" panose="020B0604020202020204" pitchFamily="34" charset="0"/>
              </a:rPr>
              <a:t>B</a:t>
            </a:r>
            <a:endParaRPr lang="en-US" baseline="30000" dirty="0">
              <a:solidFill>
                <a:prstClr val="black"/>
              </a:solidFill>
              <a:latin typeface="Arial" panose="020B0604020202020204" pitchFamily="34" charset="0"/>
              <a:cs typeface="Arial" panose="020B0604020202020204" pitchFamily="34" charset="0"/>
            </a:endParaRPr>
          </a:p>
        </p:txBody>
      </p:sp>
      <p:sp>
        <p:nvSpPr>
          <p:cNvPr id="22" name="Rectangle 21"/>
          <p:cNvSpPr/>
          <p:nvPr/>
        </p:nvSpPr>
        <p:spPr>
          <a:xfrm>
            <a:off x="6371689" y="1782119"/>
            <a:ext cx="2049215" cy="369332"/>
          </a:xfrm>
          <a:prstGeom prst="rect">
            <a:avLst/>
          </a:prstGeom>
        </p:spPr>
        <p:txBody>
          <a:bodyPr wrap="none">
            <a:spAutoFit/>
          </a:bodyPr>
          <a:lstStyle/>
          <a:p>
            <a:r>
              <a:rPr lang="en-US" i="1" dirty="0" smtClean="0">
                <a:solidFill>
                  <a:prstClr val="black"/>
                </a:solidFill>
              </a:rPr>
              <a:t>“Que </a:t>
            </a:r>
            <a:r>
              <a:rPr lang="en-US" i="1" dirty="0" err="1" smtClean="0">
                <a:solidFill>
                  <a:prstClr val="black"/>
                </a:solidFill>
              </a:rPr>
              <a:t>proteja</a:t>
            </a:r>
            <a:r>
              <a:rPr lang="en-US" i="1" dirty="0" smtClean="0">
                <a:solidFill>
                  <a:prstClr val="black"/>
                </a:solidFill>
              </a:rPr>
              <a:t> </a:t>
            </a:r>
            <a:r>
              <a:rPr lang="en-US" i="1" dirty="0" err="1" smtClean="0">
                <a:solidFill>
                  <a:prstClr val="black"/>
                </a:solidFill>
              </a:rPr>
              <a:t>Balac</a:t>
            </a:r>
            <a:r>
              <a:rPr lang="en-US" i="1" dirty="0" smtClean="0">
                <a:solidFill>
                  <a:prstClr val="black"/>
                </a:solidFill>
              </a:rPr>
              <a:t>”</a:t>
            </a:r>
            <a:endParaRPr lang="en-US" i="1" dirty="0">
              <a:solidFill>
                <a:prstClr val="black"/>
              </a:solidFill>
            </a:endParaRPr>
          </a:p>
        </p:txBody>
      </p:sp>
      <p:sp>
        <p:nvSpPr>
          <p:cNvPr id="23" name="TextBox 22"/>
          <p:cNvSpPr txBox="1"/>
          <p:nvPr/>
        </p:nvSpPr>
        <p:spPr>
          <a:xfrm>
            <a:off x="16" y="1325089"/>
            <a:ext cx="5013745" cy="461665"/>
          </a:xfrm>
          <a:prstGeom prst="rect">
            <a:avLst/>
          </a:prstGeom>
          <a:noFill/>
        </p:spPr>
        <p:txBody>
          <a:bodyPr wrap="none" rtlCol="0">
            <a:spAutoFit/>
          </a:bodyPr>
          <a:lstStyle/>
          <a:p>
            <a:r>
              <a:rPr lang="en-US" sz="2400" b="1" dirty="0" err="1" smtClean="0">
                <a:solidFill>
                  <a:prstClr val="black"/>
                </a:solidFill>
              </a:rPr>
              <a:t>Cuatro</a:t>
            </a:r>
            <a:r>
              <a:rPr lang="en-US" sz="2400" b="1" dirty="0" smtClean="0">
                <a:solidFill>
                  <a:prstClr val="black"/>
                </a:solidFill>
              </a:rPr>
              <a:t> hombres </a:t>
            </a:r>
            <a:r>
              <a:rPr lang="en-US" sz="2400" b="1" dirty="0" err="1" smtClean="0">
                <a:solidFill>
                  <a:prstClr val="black"/>
                </a:solidFill>
              </a:rPr>
              <a:t>hebreos</a:t>
            </a:r>
            <a:r>
              <a:rPr lang="en-US" sz="2400" b="1" dirty="0" smtClean="0">
                <a:solidFill>
                  <a:prstClr val="black"/>
                </a:solidFill>
              </a:rPr>
              <a:t> </a:t>
            </a:r>
            <a:r>
              <a:rPr lang="en-US" sz="2400" b="1" dirty="0" err="1" smtClean="0">
                <a:solidFill>
                  <a:prstClr val="black"/>
                </a:solidFill>
              </a:rPr>
              <a:t>en</a:t>
            </a:r>
            <a:r>
              <a:rPr lang="en-US" sz="2400" b="1" dirty="0" smtClean="0">
                <a:solidFill>
                  <a:prstClr val="black"/>
                </a:solidFill>
              </a:rPr>
              <a:t> </a:t>
            </a:r>
            <a:r>
              <a:rPr lang="en-US" sz="2400" b="1" dirty="0" err="1" smtClean="0">
                <a:solidFill>
                  <a:prstClr val="black"/>
                </a:solidFill>
              </a:rPr>
              <a:t>Babilonia</a:t>
            </a:r>
            <a:endParaRPr lang="en-US" sz="2400" b="1" dirty="0">
              <a:solidFill>
                <a:prstClr val="black"/>
              </a:solidFill>
            </a:endParaRPr>
          </a:p>
        </p:txBody>
      </p:sp>
      <p:sp>
        <p:nvSpPr>
          <p:cNvPr id="24" name="TextBox 23"/>
          <p:cNvSpPr txBox="1"/>
          <p:nvPr/>
        </p:nvSpPr>
        <p:spPr>
          <a:xfrm>
            <a:off x="11" y="1801088"/>
            <a:ext cx="1266693" cy="369332"/>
          </a:xfrm>
          <a:prstGeom prst="rect">
            <a:avLst/>
          </a:prstGeom>
          <a:noFill/>
        </p:spPr>
        <p:txBody>
          <a:bodyPr wrap="none" rtlCol="0">
            <a:spAutoFit/>
          </a:bodyPr>
          <a:lstStyle/>
          <a:p>
            <a:r>
              <a:rPr lang="en-US" dirty="0" err="1" smtClean="0">
                <a:solidFill>
                  <a:prstClr val="black"/>
                </a:solidFill>
              </a:rPr>
              <a:t>Cp</a:t>
            </a:r>
            <a:r>
              <a:rPr lang="en-US" dirty="0" smtClean="0">
                <a:solidFill>
                  <a:prstClr val="black"/>
                </a:solidFill>
              </a:rPr>
              <a:t> 1-2,4-12</a:t>
            </a:r>
          </a:p>
        </p:txBody>
      </p:sp>
      <p:sp>
        <p:nvSpPr>
          <p:cNvPr id="25" name="TextBox 24"/>
          <p:cNvSpPr txBox="1"/>
          <p:nvPr/>
        </p:nvSpPr>
        <p:spPr>
          <a:xfrm>
            <a:off x="4312" y="2153400"/>
            <a:ext cx="774571" cy="369332"/>
          </a:xfrm>
          <a:prstGeom prst="rect">
            <a:avLst/>
          </a:prstGeom>
          <a:noFill/>
        </p:spPr>
        <p:txBody>
          <a:bodyPr wrap="none" rtlCol="0">
            <a:spAutoFit/>
          </a:bodyPr>
          <a:lstStyle/>
          <a:p>
            <a:r>
              <a:rPr lang="en-US" dirty="0" err="1" smtClean="0">
                <a:solidFill>
                  <a:prstClr val="black"/>
                </a:solidFill>
              </a:rPr>
              <a:t>Cp</a:t>
            </a:r>
            <a:r>
              <a:rPr lang="en-US" dirty="0" smtClean="0">
                <a:solidFill>
                  <a:prstClr val="black"/>
                </a:solidFill>
              </a:rPr>
              <a:t> 1,3</a:t>
            </a:r>
          </a:p>
        </p:txBody>
      </p:sp>
      <p:sp>
        <p:nvSpPr>
          <p:cNvPr id="27" name="TextBox 26"/>
          <p:cNvSpPr txBox="1"/>
          <p:nvPr/>
        </p:nvSpPr>
        <p:spPr>
          <a:xfrm>
            <a:off x="4312" y="2508954"/>
            <a:ext cx="774571" cy="369332"/>
          </a:xfrm>
          <a:prstGeom prst="rect">
            <a:avLst/>
          </a:prstGeom>
          <a:noFill/>
        </p:spPr>
        <p:txBody>
          <a:bodyPr wrap="none" rtlCol="0">
            <a:spAutoFit/>
          </a:bodyPr>
          <a:lstStyle/>
          <a:p>
            <a:r>
              <a:rPr lang="en-US" dirty="0" err="1" smtClean="0">
                <a:solidFill>
                  <a:prstClr val="black"/>
                </a:solidFill>
              </a:rPr>
              <a:t>Cp</a:t>
            </a:r>
            <a:r>
              <a:rPr lang="en-US" dirty="0" smtClean="0">
                <a:solidFill>
                  <a:prstClr val="black"/>
                </a:solidFill>
              </a:rPr>
              <a:t> 1,3</a:t>
            </a:r>
          </a:p>
        </p:txBody>
      </p:sp>
      <p:sp>
        <p:nvSpPr>
          <p:cNvPr id="28" name="TextBox 27"/>
          <p:cNvSpPr txBox="1"/>
          <p:nvPr/>
        </p:nvSpPr>
        <p:spPr>
          <a:xfrm>
            <a:off x="4312" y="2838404"/>
            <a:ext cx="774571" cy="369332"/>
          </a:xfrm>
          <a:prstGeom prst="rect">
            <a:avLst/>
          </a:prstGeom>
          <a:noFill/>
        </p:spPr>
        <p:txBody>
          <a:bodyPr wrap="none" rtlCol="0">
            <a:spAutoFit/>
          </a:bodyPr>
          <a:lstStyle/>
          <a:p>
            <a:r>
              <a:rPr lang="en-US" dirty="0" err="1" smtClean="0">
                <a:solidFill>
                  <a:prstClr val="black"/>
                </a:solidFill>
              </a:rPr>
              <a:t>Cp</a:t>
            </a:r>
            <a:r>
              <a:rPr lang="en-US" dirty="0" smtClean="0">
                <a:solidFill>
                  <a:prstClr val="black"/>
                </a:solidFill>
              </a:rPr>
              <a:t> 1,3</a:t>
            </a:r>
          </a:p>
        </p:txBody>
      </p:sp>
      <p:cxnSp>
        <p:nvCxnSpPr>
          <p:cNvPr id="30" name="Straight Connector 29"/>
          <p:cNvCxnSpPr/>
          <p:nvPr/>
        </p:nvCxnSpPr>
        <p:spPr>
          <a:xfrm flipH="1">
            <a:off x="888521" y="2108865"/>
            <a:ext cx="79792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920157" y="1768623"/>
            <a:ext cx="79792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94279" y="2846873"/>
            <a:ext cx="79792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925915" y="2506632"/>
            <a:ext cx="7979254"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318" y="3177399"/>
            <a:ext cx="3073085" cy="461665"/>
          </a:xfrm>
          <a:prstGeom prst="rect">
            <a:avLst/>
          </a:prstGeom>
          <a:noFill/>
        </p:spPr>
        <p:txBody>
          <a:bodyPr wrap="none" rtlCol="0">
            <a:spAutoFit/>
          </a:bodyPr>
          <a:lstStyle/>
          <a:p>
            <a:r>
              <a:rPr lang="en-US" sz="2400" b="1" dirty="0" smtClean="0">
                <a:solidFill>
                  <a:prstClr val="black"/>
                </a:solidFill>
              </a:rPr>
              <a:t>Dos </a:t>
            </a:r>
            <a:r>
              <a:rPr lang="en-US" sz="2400" b="1" dirty="0" err="1" smtClean="0">
                <a:solidFill>
                  <a:prstClr val="black"/>
                </a:solidFill>
              </a:rPr>
              <a:t>reyes</a:t>
            </a:r>
            <a:r>
              <a:rPr lang="en-US" sz="2400" b="1" dirty="0" smtClean="0">
                <a:solidFill>
                  <a:prstClr val="black"/>
                </a:solidFill>
              </a:rPr>
              <a:t> de </a:t>
            </a:r>
            <a:r>
              <a:rPr lang="en-US" sz="2400" b="1" dirty="0" err="1" smtClean="0">
                <a:solidFill>
                  <a:prstClr val="black"/>
                </a:solidFill>
              </a:rPr>
              <a:t>Babilonia</a:t>
            </a:r>
            <a:endParaRPr lang="en-US" sz="2400" b="1" dirty="0">
              <a:solidFill>
                <a:prstClr val="black"/>
              </a:solidFill>
            </a:endParaRPr>
          </a:p>
        </p:txBody>
      </p:sp>
      <p:sp>
        <p:nvSpPr>
          <p:cNvPr id="35" name="TextBox 34"/>
          <p:cNvSpPr txBox="1"/>
          <p:nvPr/>
        </p:nvSpPr>
        <p:spPr>
          <a:xfrm>
            <a:off x="1324916" y="3538275"/>
            <a:ext cx="1813317" cy="369332"/>
          </a:xfrm>
          <a:prstGeom prst="rect">
            <a:avLst/>
          </a:prstGeom>
          <a:noFill/>
        </p:spPr>
        <p:txBody>
          <a:bodyPr wrap="none" rtlCol="0">
            <a:spAutoFit/>
          </a:bodyPr>
          <a:lstStyle/>
          <a:p>
            <a:r>
              <a:rPr lang="en-US" dirty="0" err="1" smtClean="0">
                <a:solidFill>
                  <a:prstClr val="black"/>
                </a:solidFill>
                <a:latin typeface="Arial" panose="020B0604020202020204" pitchFamily="34" charset="0"/>
                <a:cs typeface="Arial" panose="020B0604020202020204" pitchFamily="34" charset="0"/>
              </a:rPr>
              <a:t>Nabucodonosor</a:t>
            </a:r>
            <a:endParaRPr lang="en-US" dirty="0">
              <a:solidFill>
                <a:prstClr val="black"/>
              </a:solidFill>
              <a:latin typeface="Arial" panose="020B0604020202020204" pitchFamily="34" charset="0"/>
              <a:cs typeface="Arial" panose="020B0604020202020204" pitchFamily="34" charset="0"/>
            </a:endParaRPr>
          </a:p>
        </p:txBody>
      </p:sp>
      <p:sp>
        <p:nvSpPr>
          <p:cNvPr id="40" name="Rectangle 39"/>
          <p:cNvSpPr/>
          <p:nvPr/>
        </p:nvSpPr>
        <p:spPr>
          <a:xfrm>
            <a:off x="1324897" y="3890587"/>
            <a:ext cx="1326004" cy="369332"/>
          </a:xfrm>
          <a:prstGeom prst="rect">
            <a:avLst/>
          </a:prstGeom>
        </p:spPr>
        <p:txBody>
          <a:bodyPr wrap="none">
            <a:spAutoFit/>
          </a:bodyPr>
          <a:lstStyle/>
          <a:p>
            <a:r>
              <a:rPr lang="en-US" dirty="0" smtClean="0">
                <a:solidFill>
                  <a:prstClr val="black"/>
                </a:solidFill>
                <a:latin typeface="Arial" panose="020B0604020202020204" pitchFamily="34" charset="0"/>
                <a:cs typeface="Arial" panose="020B0604020202020204" pitchFamily="34" charset="0"/>
              </a:rPr>
              <a:t>Belshazzar</a:t>
            </a:r>
            <a:endParaRPr lang="en-US" dirty="0">
              <a:solidFill>
                <a:prstClr val="black"/>
              </a:solidFill>
              <a:latin typeface="Arial" panose="020B0604020202020204" pitchFamily="34" charset="0"/>
              <a:cs typeface="Arial" panose="020B0604020202020204" pitchFamily="34" charset="0"/>
            </a:endParaRPr>
          </a:p>
        </p:txBody>
      </p:sp>
      <p:sp>
        <p:nvSpPr>
          <p:cNvPr id="43" name="TextBox 42"/>
          <p:cNvSpPr txBox="1"/>
          <p:nvPr/>
        </p:nvSpPr>
        <p:spPr>
          <a:xfrm>
            <a:off x="5774" y="3538275"/>
            <a:ext cx="787395" cy="369332"/>
          </a:xfrm>
          <a:prstGeom prst="rect">
            <a:avLst/>
          </a:prstGeom>
          <a:noFill/>
        </p:spPr>
        <p:txBody>
          <a:bodyPr wrap="none" rtlCol="0">
            <a:spAutoFit/>
          </a:bodyPr>
          <a:lstStyle/>
          <a:p>
            <a:r>
              <a:rPr lang="en-US" dirty="0" err="1" smtClean="0">
                <a:solidFill>
                  <a:prstClr val="black"/>
                </a:solidFill>
              </a:rPr>
              <a:t>Cp</a:t>
            </a:r>
            <a:r>
              <a:rPr lang="en-US" dirty="0" smtClean="0">
                <a:solidFill>
                  <a:prstClr val="black"/>
                </a:solidFill>
              </a:rPr>
              <a:t> 1-4</a:t>
            </a:r>
          </a:p>
        </p:txBody>
      </p:sp>
      <p:sp>
        <p:nvSpPr>
          <p:cNvPr id="44" name="TextBox 43"/>
          <p:cNvSpPr txBox="1"/>
          <p:nvPr/>
        </p:nvSpPr>
        <p:spPr>
          <a:xfrm>
            <a:off x="10088" y="3890587"/>
            <a:ext cx="949299" cy="369332"/>
          </a:xfrm>
          <a:prstGeom prst="rect">
            <a:avLst/>
          </a:prstGeom>
          <a:noFill/>
        </p:spPr>
        <p:txBody>
          <a:bodyPr wrap="none" rtlCol="0">
            <a:spAutoFit/>
          </a:bodyPr>
          <a:lstStyle/>
          <a:p>
            <a:r>
              <a:rPr lang="en-US" dirty="0" err="1" smtClean="0">
                <a:solidFill>
                  <a:prstClr val="black"/>
                </a:solidFill>
              </a:rPr>
              <a:t>Cp</a:t>
            </a:r>
            <a:r>
              <a:rPr lang="en-US" dirty="0" smtClean="0">
                <a:solidFill>
                  <a:prstClr val="black"/>
                </a:solidFill>
              </a:rPr>
              <a:t> 5,7,8</a:t>
            </a:r>
          </a:p>
        </p:txBody>
      </p:sp>
      <p:cxnSp>
        <p:nvCxnSpPr>
          <p:cNvPr id="45" name="Straight Connector 44"/>
          <p:cNvCxnSpPr/>
          <p:nvPr/>
        </p:nvCxnSpPr>
        <p:spPr>
          <a:xfrm flipH="1">
            <a:off x="894279" y="3846052"/>
            <a:ext cx="79792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925915" y="3505810"/>
            <a:ext cx="79792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931673" y="4243818"/>
            <a:ext cx="7979254" cy="0"/>
          </a:xfrm>
          <a:prstGeom prst="line">
            <a:avLst/>
          </a:prstGeom>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23" y="4380212"/>
            <a:ext cx="3493970" cy="461665"/>
          </a:xfrm>
          <a:prstGeom prst="rect">
            <a:avLst/>
          </a:prstGeom>
          <a:noFill/>
        </p:spPr>
        <p:txBody>
          <a:bodyPr wrap="none" rtlCol="0">
            <a:spAutoFit/>
          </a:bodyPr>
          <a:lstStyle/>
          <a:p>
            <a:r>
              <a:rPr lang="en-US" sz="2400" b="1" dirty="0" smtClean="0">
                <a:solidFill>
                  <a:prstClr val="black"/>
                </a:solidFill>
              </a:rPr>
              <a:t>Dos </a:t>
            </a:r>
            <a:r>
              <a:rPr lang="en-US" sz="2400" b="1" dirty="0" err="1" smtClean="0">
                <a:solidFill>
                  <a:prstClr val="black"/>
                </a:solidFill>
              </a:rPr>
              <a:t>reyes</a:t>
            </a:r>
            <a:r>
              <a:rPr lang="en-US" sz="2400" b="1" dirty="0" smtClean="0">
                <a:solidFill>
                  <a:prstClr val="black"/>
                </a:solidFill>
              </a:rPr>
              <a:t> de </a:t>
            </a:r>
            <a:r>
              <a:rPr lang="en-US" sz="2400" b="1" dirty="0" err="1" smtClean="0">
                <a:solidFill>
                  <a:prstClr val="black"/>
                </a:solidFill>
              </a:rPr>
              <a:t>Medo</a:t>
            </a:r>
            <a:r>
              <a:rPr lang="en-US" sz="2400" b="1" dirty="0" smtClean="0">
                <a:solidFill>
                  <a:prstClr val="black"/>
                </a:solidFill>
              </a:rPr>
              <a:t>-Persia</a:t>
            </a:r>
            <a:endParaRPr lang="en-US" sz="2400" b="1" dirty="0">
              <a:solidFill>
                <a:prstClr val="black"/>
              </a:solidFill>
            </a:endParaRPr>
          </a:p>
        </p:txBody>
      </p:sp>
      <p:sp>
        <p:nvSpPr>
          <p:cNvPr id="49" name="TextBox 48"/>
          <p:cNvSpPr txBox="1"/>
          <p:nvPr/>
        </p:nvSpPr>
        <p:spPr>
          <a:xfrm>
            <a:off x="1495850" y="4767425"/>
            <a:ext cx="1518364" cy="369332"/>
          </a:xfrm>
          <a:prstGeom prst="rect">
            <a:avLst/>
          </a:prstGeom>
          <a:noFill/>
        </p:spPr>
        <p:txBody>
          <a:bodyPr wrap="none" rtlCol="0">
            <a:spAutoFit/>
          </a:bodyPr>
          <a:lstStyle/>
          <a:p>
            <a:r>
              <a:rPr lang="en-US" dirty="0" err="1" smtClean="0">
                <a:solidFill>
                  <a:prstClr val="black"/>
                </a:solidFill>
                <a:latin typeface="Arial" panose="020B0604020202020204" pitchFamily="34" charset="0"/>
                <a:cs typeface="Arial" panose="020B0604020202020204" pitchFamily="34" charset="0"/>
              </a:rPr>
              <a:t>Ciro</a:t>
            </a:r>
            <a:r>
              <a:rPr lang="en-US" dirty="0" smtClean="0">
                <a:solidFill>
                  <a:prstClr val="black"/>
                </a:solidFill>
                <a:latin typeface="Arial" panose="020B0604020202020204" pitchFamily="34" charset="0"/>
                <a:cs typeface="Arial" panose="020B0604020202020204" pitchFamily="34" charset="0"/>
              </a:rPr>
              <a:t> el </a:t>
            </a:r>
            <a:r>
              <a:rPr lang="en-US" dirty="0" err="1">
                <a:solidFill>
                  <a:prstClr val="black"/>
                </a:solidFill>
                <a:latin typeface="Arial" panose="020B0604020202020204" pitchFamily="34" charset="0"/>
                <a:cs typeface="Arial" panose="020B0604020202020204" pitchFamily="34" charset="0"/>
              </a:rPr>
              <a:t>P</a:t>
            </a:r>
            <a:r>
              <a:rPr lang="en-US" dirty="0" err="1" smtClean="0">
                <a:solidFill>
                  <a:prstClr val="black"/>
                </a:solidFill>
                <a:latin typeface="Arial" panose="020B0604020202020204" pitchFamily="34" charset="0"/>
                <a:cs typeface="Arial" panose="020B0604020202020204" pitchFamily="34" charset="0"/>
              </a:rPr>
              <a:t>ersa</a:t>
            </a:r>
            <a:endParaRPr lang="en-US" dirty="0">
              <a:solidFill>
                <a:prstClr val="black"/>
              </a:solidFill>
              <a:latin typeface="Arial" panose="020B0604020202020204" pitchFamily="34" charset="0"/>
              <a:cs typeface="Arial" panose="020B0604020202020204" pitchFamily="34" charset="0"/>
            </a:endParaRPr>
          </a:p>
        </p:txBody>
      </p:sp>
      <p:sp>
        <p:nvSpPr>
          <p:cNvPr id="50" name="Rectangle 49"/>
          <p:cNvSpPr/>
          <p:nvPr/>
        </p:nvSpPr>
        <p:spPr>
          <a:xfrm>
            <a:off x="6371689" y="5119737"/>
            <a:ext cx="1510863" cy="369332"/>
          </a:xfrm>
          <a:prstGeom prst="rect">
            <a:avLst/>
          </a:prstGeom>
        </p:spPr>
        <p:txBody>
          <a:bodyPr wrap="none">
            <a:spAutoFit/>
          </a:bodyPr>
          <a:lstStyle/>
          <a:p>
            <a:r>
              <a:rPr lang="en-US" i="1" dirty="0" smtClean="0">
                <a:solidFill>
                  <a:prstClr val="black"/>
                </a:solidFill>
              </a:rPr>
              <a:t>“</a:t>
            </a:r>
            <a:r>
              <a:rPr lang="en-US" dirty="0" err="1" smtClean="0">
                <a:solidFill>
                  <a:prstClr val="black"/>
                </a:solidFill>
              </a:rPr>
              <a:t>Preservador</a:t>
            </a:r>
            <a:r>
              <a:rPr lang="en-US" i="1" dirty="0" smtClean="0">
                <a:solidFill>
                  <a:prstClr val="black"/>
                </a:solidFill>
              </a:rPr>
              <a:t>”</a:t>
            </a:r>
            <a:endParaRPr lang="en-US" i="1" dirty="0">
              <a:solidFill>
                <a:prstClr val="black"/>
              </a:solidFill>
            </a:endParaRPr>
          </a:p>
        </p:txBody>
      </p:sp>
      <p:sp>
        <p:nvSpPr>
          <p:cNvPr id="51" name="Rectangle 50"/>
          <p:cNvSpPr/>
          <p:nvPr/>
        </p:nvSpPr>
        <p:spPr>
          <a:xfrm>
            <a:off x="1495839" y="5119737"/>
            <a:ext cx="4403770" cy="369332"/>
          </a:xfrm>
          <a:prstGeom prst="rect">
            <a:avLst/>
          </a:prstGeom>
        </p:spPr>
        <p:txBody>
          <a:bodyPr wrap="none">
            <a:spAutoFit/>
          </a:bodyPr>
          <a:lstStyle/>
          <a:p>
            <a:r>
              <a:rPr lang="en-US" dirty="0" err="1" smtClean="0">
                <a:solidFill>
                  <a:prstClr val="black"/>
                </a:solidFill>
                <a:latin typeface="Arial" panose="020B0604020202020204" pitchFamily="34" charset="0"/>
                <a:cs typeface="Arial" panose="020B0604020202020204" pitchFamily="34" charset="0"/>
              </a:rPr>
              <a:t>Darío</a:t>
            </a:r>
            <a:r>
              <a:rPr lang="en-US" dirty="0" smtClean="0">
                <a:solidFill>
                  <a:prstClr val="black"/>
                </a:solidFill>
                <a:latin typeface="Arial" panose="020B0604020202020204" pitchFamily="34" charset="0"/>
                <a:cs typeface="Arial" panose="020B0604020202020204" pitchFamily="34" charset="0"/>
              </a:rPr>
              <a:t> el </a:t>
            </a:r>
            <a:r>
              <a:rPr lang="en-US" dirty="0" err="1" smtClean="0">
                <a:solidFill>
                  <a:prstClr val="black"/>
                </a:solidFill>
                <a:latin typeface="Arial" panose="020B0604020202020204" pitchFamily="34" charset="0"/>
                <a:cs typeface="Arial" panose="020B0604020202020204" pitchFamily="34" charset="0"/>
              </a:rPr>
              <a:t>Medo</a:t>
            </a:r>
            <a:r>
              <a:rPr lang="en-US" dirty="0" smtClean="0">
                <a:solidFill>
                  <a:prstClr val="black"/>
                </a:solidFill>
                <a:latin typeface="Arial" panose="020B0604020202020204" pitchFamily="34" charset="0"/>
                <a:cs typeface="Arial" panose="020B0604020202020204" pitchFamily="34" charset="0"/>
              </a:rPr>
              <a:t> – </a:t>
            </a:r>
            <a:r>
              <a:rPr lang="en-US" dirty="0" err="1" smtClean="0">
                <a:solidFill>
                  <a:prstClr val="black"/>
                </a:solidFill>
                <a:latin typeface="Arial" panose="020B0604020202020204" pitchFamily="34" charset="0"/>
                <a:cs typeface="Arial" panose="020B0604020202020204" pitchFamily="34" charset="0"/>
              </a:rPr>
              <a:t>gobernador</a:t>
            </a:r>
            <a:r>
              <a:rPr lang="en-US" dirty="0" smtClean="0">
                <a:solidFill>
                  <a:prstClr val="black"/>
                </a:solidFill>
                <a:latin typeface="Arial" panose="020B0604020202020204" pitchFamily="34" charset="0"/>
                <a:cs typeface="Arial" panose="020B0604020202020204" pitchFamily="34" charset="0"/>
              </a:rPr>
              <a:t> de </a:t>
            </a:r>
            <a:r>
              <a:rPr lang="en-US" dirty="0" err="1" smtClean="0">
                <a:solidFill>
                  <a:prstClr val="black"/>
                </a:solidFill>
                <a:latin typeface="Arial" panose="020B0604020202020204" pitchFamily="34" charset="0"/>
                <a:cs typeface="Arial" panose="020B0604020202020204" pitchFamily="34" charset="0"/>
              </a:rPr>
              <a:t>Babilonia</a:t>
            </a:r>
            <a:endParaRPr lang="en-US" dirty="0">
              <a:solidFill>
                <a:prstClr val="black"/>
              </a:solidFill>
              <a:latin typeface="Arial" panose="020B0604020202020204" pitchFamily="34" charset="0"/>
              <a:cs typeface="Arial" panose="020B0604020202020204" pitchFamily="34" charset="0"/>
            </a:endParaRPr>
          </a:p>
        </p:txBody>
      </p:sp>
      <p:sp>
        <p:nvSpPr>
          <p:cNvPr id="52" name="Rectangle 51"/>
          <p:cNvSpPr/>
          <p:nvPr/>
        </p:nvSpPr>
        <p:spPr>
          <a:xfrm>
            <a:off x="6378837" y="4767425"/>
            <a:ext cx="916854" cy="369332"/>
          </a:xfrm>
          <a:prstGeom prst="rect">
            <a:avLst/>
          </a:prstGeom>
        </p:spPr>
        <p:txBody>
          <a:bodyPr wrap="none">
            <a:spAutoFit/>
          </a:bodyPr>
          <a:lstStyle/>
          <a:p>
            <a:r>
              <a:rPr lang="en-US" i="1" dirty="0" smtClean="0">
                <a:solidFill>
                  <a:prstClr val="black"/>
                </a:solidFill>
              </a:rPr>
              <a:t>“</a:t>
            </a:r>
            <a:r>
              <a:rPr lang="en-US" dirty="0" err="1" smtClean="0">
                <a:solidFill>
                  <a:prstClr val="black"/>
                </a:solidFill>
              </a:rPr>
              <a:t>Trono</a:t>
            </a:r>
            <a:r>
              <a:rPr lang="en-US" i="1" dirty="0" smtClean="0">
                <a:solidFill>
                  <a:prstClr val="black"/>
                </a:solidFill>
              </a:rPr>
              <a:t>”</a:t>
            </a:r>
            <a:endParaRPr lang="en-US" i="1" dirty="0">
              <a:solidFill>
                <a:prstClr val="black"/>
              </a:solidFill>
            </a:endParaRPr>
          </a:p>
        </p:txBody>
      </p:sp>
      <p:sp>
        <p:nvSpPr>
          <p:cNvPr id="53" name="TextBox 52"/>
          <p:cNvSpPr txBox="1"/>
          <p:nvPr/>
        </p:nvSpPr>
        <p:spPr>
          <a:xfrm>
            <a:off x="176696" y="4767425"/>
            <a:ext cx="1066318" cy="369332"/>
          </a:xfrm>
          <a:prstGeom prst="rect">
            <a:avLst/>
          </a:prstGeom>
          <a:noFill/>
        </p:spPr>
        <p:txBody>
          <a:bodyPr wrap="none" rtlCol="0">
            <a:spAutoFit/>
          </a:bodyPr>
          <a:lstStyle/>
          <a:p>
            <a:r>
              <a:rPr lang="en-US" dirty="0" err="1" smtClean="0">
                <a:solidFill>
                  <a:prstClr val="black"/>
                </a:solidFill>
              </a:rPr>
              <a:t>Cp</a:t>
            </a:r>
            <a:r>
              <a:rPr lang="en-US" dirty="0" smtClean="0">
                <a:solidFill>
                  <a:prstClr val="black"/>
                </a:solidFill>
              </a:rPr>
              <a:t> 1,6,10</a:t>
            </a:r>
          </a:p>
        </p:txBody>
      </p:sp>
      <p:sp>
        <p:nvSpPr>
          <p:cNvPr id="54" name="TextBox 53"/>
          <p:cNvSpPr txBox="1"/>
          <p:nvPr/>
        </p:nvSpPr>
        <p:spPr>
          <a:xfrm>
            <a:off x="181017" y="5119737"/>
            <a:ext cx="1253869" cy="369332"/>
          </a:xfrm>
          <a:prstGeom prst="rect">
            <a:avLst/>
          </a:prstGeom>
          <a:noFill/>
        </p:spPr>
        <p:txBody>
          <a:bodyPr wrap="none" rtlCol="0">
            <a:spAutoFit/>
          </a:bodyPr>
          <a:lstStyle/>
          <a:p>
            <a:r>
              <a:rPr lang="en-US" dirty="0" err="1" smtClean="0">
                <a:solidFill>
                  <a:prstClr val="black"/>
                </a:solidFill>
              </a:rPr>
              <a:t>Cp</a:t>
            </a:r>
            <a:r>
              <a:rPr lang="en-US" dirty="0" smtClean="0">
                <a:solidFill>
                  <a:prstClr val="black"/>
                </a:solidFill>
              </a:rPr>
              <a:t> 5-6,9,11</a:t>
            </a:r>
          </a:p>
        </p:txBody>
      </p:sp>
      <p:cxnSp>
        <p:nvCxnSpPr>
          <p:cNvPr id="55" name="Straight Connector 54"/>
          <p:cNvCxnSpPr/>
          <p:nvPr/>
        </p:nvCxnSpPr>
        <p:spPr>
          <a:xfrm flipH="1">
            <a:off x="1065217" y="5075202"/>
            <a:ext cx="79792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1096853" y="4734960"/>
            <a:ext cx="79792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1102611" y="5472968"/>
            <a:ext cx="7979254" cy="0"/>
          </a:xfrm>
          <a:prstGeom prst="line">
            <a:avLst/>
          </a:prstGeom>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6378837" y="3878457"/>
            <a:ext cx="1962910" cy="369332"/>
          </a:xfrm>
          <a:prstGeom prst="rect">
            <a:avLst/>
          </a:prstGeom>
        </p:spPr>
        <p:txBody>
          <a:bodyPr wrap="none">
            <a:spAutoFit/>
          </a:bodyPr>
          <a:lstStyle/>
          <a:p>
            <a:r>
              <a:rPr lang="en-US" i="1" dirty="0" smtClean="0">
                <a:solidFill>
                  <a:prstClr val="black"/>
                </a:solidFill>
              </a:rPr>
              <a:t>“</a:t>
            </a:r>
            <a:r>
              <a:rPr lang="en-US" dirty="0"/>
              <a:t>Bel </a:t>
            </a:r>
            <a:r>
              <a:rPr lang="en-US" dirty="0" err="1" smtClean="0"/>
              <a:t>proteja</a:t>
            </a:r>
            <a:r>
              <a:rPr lang="en-US" dirty="0" smtClean="0"/>
              <a:t> al </a:t>
            </a:r>
            <a:r>
              <a:rPr lang="en-US" dirty="0" err="1" smtClean="0"/>
              <a:t>rey</a:t>
            </a:r>
            <a:r>
              <a:rPr lang="en-US" i="1" dirty="0" smtClean="0">
                <a:solidFill>
                  <a:prstClr val="black"/>
                </a:solidFill>
              </a:rPr>
              <a:t>”</a:t>
            </a:r>
            <a:endParaRPr lang="en-US" i="1" dirty="0">
              <a:solidFill>
                <a:prstClr val="black"/>
              </a:solidFill>
            </a:endParaRPr>
          </a:p>
        </p:txBody>
      </p:sp>
      <p:sp>
        <p:nvSpPr>
          <p:cNvPr id="59" name="Rectangle 58"/>
          <p:cNvSpPr/>
          <p:nvPr/>
        </p:nvSpPr>
        <p:spPr>
          <a:xfrm>
            <a:off x="6371689" y="3518382"/>
            <a:ext cx="2641749" cy="369332"/>
          </a:xfrm>
          <a:prstGeom prst="rect">
            <a:avLst/>
          </a:prstGeom>
        </p:spPr>
        <p:txBody>
          <a:bodyPr wrap="none">
            <a:spAutoFit/>
          </a:bodyPr>
          <a:lstStyle/>
          <a:p>
            <a:r>
              <a:rPr lang="en-US" dirty="0" smtClean="0"/>
              <a:t>“</a:t>
            </a:r>
            <a:r>
              <a:rPr lang="en-US" dirty="0"/>
              <a:t>Nebo, </a:t>
            </a:r>
            <a:r>
              <a:rPr lang="en-US" dirty="0" err="1" smtClean="0"/>
              <a:t>protege</a:t>
            </a:r>
            <a:r>
              <a:rPr lang="en-US" dirty="0" smtClean="0"/>
              <a:t> la corona</a:t>
            </a:r>
            <a:r>
              <a:rPr lang="en-US" i="1" dirty="0" smtClean="0">
                <a:solidFill>
                  <a:prstClr val="black"/>
                </a:solidFill>
              </a:rPr>
              <a:t>”</a:t>
            </a:r>
            <a:endParaRPr lang="en-US" i="1" dirty="0">
              <a:solidFill>
                <a:prstClr val="black"/>
              </a:solidFill>
            </a:endParaRPr>
          </a:p>
        </p:txBody>
      </p:sp>
      <p:sp>
        <p:nvSpPr>
          <p:cNvPr id="60" name="Rectangle 59"/>
          <p:cNvSpPr/>
          <p:nvPr/>
        </p:nvSpPr>
        <p:spPr>
          <a:xfrm>
            <a:off x="2795995" y="1801088"/>
            <a:ext cx="1770742" cy="369332"/>
          </a:xfrm>
          <a:prstGeom prst="rect">
            <a:avLst/>
          </a:prstGeom>
        </p:spPr>
        <p:txBody>
          <a:bodyPr wrap="none">
            <a:spAutoFit/>
          </a:bodyPr>
          <a:lstStyle/>
          <a:p>
            <a:pPr algn="ctr"/>
            <a:r>
              <a:rPr lang="en-US" i="1" dirty="0" smtClean="0">
                <a:solidFill>
                  <a:prstClr val="black"/>
                </a:solidFill>
              </a:rPr>
              <a:t>“Dios </a:t>
            </a:r>
            <a:r>
              <a:rPr lang="en-US" i="1" dirty="0" err="1" smtClean="0">
                <a:solidFill>
                  <a:prstClr val="black"/>
                </a:solidFill>
              </a:rPr>
              <a:t>es</a:t>
            </a:r>
            <a:r>
              <a:rPr lang="en-US" i="1" dirty="0" smtClean="0">
                <a:solidFill>
                  <a:prstClr val="black"/>
                </a:solidFill>
              </a:rPr>
              <a:t> mi </a:t>
            </a:r>
            <a:r>
              <a:rPr lang="en-US" i="1" dirty="0" err="1" smtClean="0">
                <a:solidFill>
                  <a:prstClr val="black"/>
                </a:solidFill>
              </a:rPr>
              <a:t>Juez</a:t>
            </a:r>
            <a:r>
              <a:rPr lang="en-US" i="1" dirty="0" smtClean="0">
                <a:solidFill>
                  <a:prstClr val="black"/>
                </a:solidFill>
              </a:rPr>
              <a:t>”</a:t>
            </a:r>
            <a:endParaRPr lang="en-US" i="1" dirty="0">
              <a:solidFill>
                <a:prstClr val="black"/>
              </a:solidFill>
            </a:endParaRPr>
          </a:p>
        </p:txBody>
      </p:sp>
      <p:sp>
        <p:nvSpPr>
          <p:cNvPr id="61" name="Rectangle 60"/>
          <p:cNvSpPr/>
          <p:nvPr/>
        </p:nvSpPr>
        <p:spPr>
          <a:xfrm>
            <a:off x="2578762" y="2508954"/>
            <a:ext cx="2465034" cy="369332"/>
          </a:xfrm>
          <a:prstGeom prst="rect">
            <a:avLst/>
          </a:prstGeom>
        </p:spPr>
        <p:txBody>
          <a:bodyPr wrap="none">
            <a:spAutoFit/>
          </a:bodyPr>
          <a:lstStyle/>
          <a:p>
            <a:pPr algn="ctr"/>
            <a:r>
              <a:rPr lang="en-US" i="1" dirty="0" smtClean="0">
                <a:solidFill>
                  <a:prstClr val="black"/>
                </a:solidFill>
              </a:rPr>
              <a:t>“</a:t>
            </a:r>
            <a:r>
              <a:rPr lang="en-US" i="1" dirty="0" err="1" smtClean="0">
                <a:solidFill>
                  <a:prstClr val="black"/>
                </a:solidFill>
              </a:rPr>
              <a:t>Quién</a:t>
            </a:r>
            <a:r>
              <a:rPr lang="en-US" i="1" dirty="0" smtClean="0">
                <a:solidFill>
                  <a:prstClr val="black"/>
                </a:solidFill>
              </a:rPr>
              <a:t> </a:t>
            </a:r>
            <a:r>
              <a:rPr lang="en-US" i="1" dirty="0" err="1" smtClean="0">
                <a:solidFill>
                  <a:prstClr val="black"/>
                </a:solidFill>
              </a:rPr>
              <a:t>es</a:t>
            </a:r>
            <a:r>
              <a:rPr lang="en-US" i="1" dirty="0" smtClean="0">
                <a:solidFill>
                  <a:prstClr val="black"/>
                </a:solidFill>
              </a:rPr>
              <a:t> lo que </a:t>
            </a:r>
            <a:r>
              <a:rPr lang="en-US" i="1" dirty="0" err="1" smtClean="0">
                <a:solidFill>
                  <a:prstClr val="black"/>
                </a:solidFill>
              </a:rPr>
              <a:t>Aku</a:t>
            </a:r>
            <a:r>
              <a:rPr lang="en-US" i="1" dirty="0" smtClean="0">
                <a:solidFill>
                  <a:prstClr val="black"/>
                </a:solidFill>
              </a:rPr>
              <a:t> </a:t>
            </a:r>
            <a:r>
              <a:rPr lang="en-US" i="1" dirty="0" err="1" smtClean="0">
                <a:solidFill>
                  <a:prstClr val="black"/>
                </a:solidFill>
              </a:rPr>
              <a:t>es</a:t>
            </a:r>
            <a:r>
              <a:rPr lang="en-US" i="1" dirty="0" smtClean="0">
                <a:solidFill>
                  <a:prstClr val="black"/>
                </a:solidFill>
              </a:rPr>
              <a:t>”</a:t>
            </a:r>
            <a:endParaRPr lang="en-US" i="1" dirty="0">
              <a:solidFill>
                <a:prstClr val="black"/>
              </a:solidFill>
            </a:endParaRPr>
          </a:p>
        </p:txBody>
      </p:sp>
      <p:sp>
        <p:nvSpPr>
          <p:cNvPr id="62" name="Rectangle 61"/>
          <p:cNvSpPr/>
          <p:nvPr/>
        </p:nvSpPr>
        <p:spPr>
          <a:xfrm>
            <a:off x="2765237" y="2153400"/>
            <a:ext cx="1927259" cy="369332"/>
          </a:xfrm>
          <a:prstGeom prst="rect">
            <a:avLst/>
          </a:prstGeom>
        </p:spPr>
        <p:txBody>
          <a:bodyPr wrap="none">
            <a:spAutoFit/>
          </a:bodyPr>
          <a:lstStyle/>
          <a:p>
            <a:pPr algn="ctr"/>
            <a:r>
              <a:rPr lang="en-US" i="1" dirty="0" smtClean="0">
                <a:solidFill>
                  <a:prstClr val="black"/>
                </a:solidFill>
              </a:rPr>
              <a:t>“</a:t>
            </a:r>
            <a:r>
              <a:rPr lang="en-US" i="1" dirty="0" err="1" smtClean="0">
                <a:solidFill>
                  <a:prstClr val="black"/>
                </a:solidFill>
              </a:rPr>
              <a:t>Mandato</a:t>
            </a:r>
            <a:r>
              <a:rPr lang="en-US" i="1" dirty="0" smtClean="0">
                <a:solidFill>
                  <a:prstClr val="black"/>
                </a:solidFill>
              </a:rPr>
              <a:t> de </a:t>
            </a:r>
            <a:r>
              <a:rPr lang="en-US" i="1" dirty="0" err="1" smtClean="0">
                <a:solidFill>
                  <a:prstClr val="black"/>
                </a:solidFill>
              </a:rPr>
              <a:t>Aku</a:t>
            </a:r>
            <a:r>
              <a:rPr lang="en-US" i="1" dirty="0" smtClean="0">
                <a:solidFill>
                  <a:prstClr val="black"/>
                </a:solidFill>
              </a:rPr>
              <a:t>”</a:t>
            </a:r>
            <a:endParaRPr lang="en-US" i="1" dirty="0">
              <a:solidFill>
                <a:prstClr val="black"/>
              </a:solidFill>
            </a:endParaRPr>
          </a:p>
        </p:txBody>
      </p:sp>
      <p:sp>
        <p:nvSpPr>
          <p:cNvPr id="63" name="Rectangle 62"/>
          <p:cNvSpPr/>
          <p:nvPr/>
        </p:nvSpPr>
        <p:spPr>
          <a:xfrm>
            <a:off x="2788046" y="2838404"/>
            <a:ext cx="1777538" cy="369332"/>
          </a:xfrm>
          <a:prstGeom prst="rect">
            <a:avLst/>
          </a:prstGeom>
        </p:spPr>
        <p:txBody>
          <a:bodyPr wrap="none">
            <a:spAutoFit/>
          </a:bodyPr>
          <a:lstStyle/>
          <a:p>
            <a:pPr algn="ctr"/>
            <a:r>
              <a:rPr lang="en-US" i="1" dirty="0" smtClean="0">
                <a:solidFill>
                  <a:prstClr val="black"/>
                </a:solidFill>
              </a:rPr>
              <a:t>“</a:t>
            </a:r>
            <a:r>
              <a:rPr lang="en-US" i="1" dirty="0" err="1" smtClean="0">
                <a:solidFill>
                  <a:prstClr val="black"/>
                </a:solidFill>
              </a:rPr>
              <a:t>Siervo</a:t>
            </a:r>
            <a:r>
              <a:rPr lang="en-US" i="1" dirty="0" smtClean="0">
                <a:solidFill>
                  <a:prstClr val="black"/>
                </a:solidFill>
              </a:rPr>
              <a:t> de Nebo”</a:t>
            </a:r>
            <a:endParaRPr lang="en-US" i="1" dirty="0">
              <a:solidFill>
                <a:prstClr val="black"/>
              </a:solidFill>
            </a:endParaRPr>
          </a:p>
        </p:txBody>
      </p:sp>
    </p:spTree>
    <p:extLst>
      <p:ext uri="{BB962C8B-B14F-4D97-AF65-F5344CB8AC3E}">
        <p14:creationId xmlns:p14="http://schemas.microsoft.com/office/powerpoint/2010/main" val="2135680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4372" y="15063"/>
            <a:ext cx="7315200" cy="952500"/>
          </a:xfrm>
        </p:spPr>
        <p:txBody>
          <a:bodyPr>
            <a:normAutofit fontScale="90000"/>
          </a:bodyPr>
          <a:lstStyle/>
          <a:p>
            <a:pPr algn="r"/>
            <a:r>
              <a:rPr lang="en-US" dirty="0" smtClean="0"/>
              <a:t>El </a:t>
            </a:r>
            <a:r>
              <a:rPr lang="en-US" dirty="0" err="1" smtClean="0"/>
              <a:t>sueño</a:t>
            </a:r>
            <a:r>
              <a:rPr lang="en-US" dirty="0" smtClean="0"/>
              <a:t> de </a:t>
            </a:r>
            <a:r>
              <a:rPr lang="en-US" dirty="0" err="1" smtClean="0"/>
              <a:t>Nabucodonosor</a:t>
            </a:r>
            <a:r>
              <a:rPr lang="en-US" dirty="0"/>
              <a:t/>
            </a:r>
            <a:br>
              <a:rPr lang="en-US" dirty="0"/>
            </a:br>
            <a:r>
              <a:rPr lang="en-US" dirty="0"/>
              <a:t>Daniel 2</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1209674"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2182" y="1765005"/>
            <a:ext cx="3261839" cy="4029126"/>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7955" y="1650835"/>
            <a:ext cx="3266061" cy="4640238"/>
          </a:xfrm>
          <a:prstGeom prst="rect">
            <a:avLst/>
          </a:prstGeom>
        </p:spPr>
      </p:pic>
      <p:sp>
        <p:nvSpPr>
          <p:cNvPr id="10" name="TextBox 9"/>
          <p:cNvSpPr txBox="1"/>
          <p:nvPr/>
        </p:nvSpPr>
        <p:spPr>
          <a:xfrm>
            <a:off x="1209678" y="627321"/>
            <a:ext cx="5539563" cy="2862322"/>
          </a:xfrm>
          <a:prstGeom prst="rect">
            <a:avLst/>
          </a:prstGeom>
          <a:noFill/>
        </p:spPr>
        <p:txBody>
          <a:bodyPr wrap="square" rtlCol="0">
            <a:spAutoFit/>
          </a:bodyPr>
          <a:lstStyle/>
          <a:p>
            <a:r>
              <a:rPr lang="en-US" b="1" dirty="0"/>
              <a:t>Daniel </a:t>
            </a:r>
            <a:r>
              <a:rPr lang="en-US" b="1" dirty="0" smtClean="0"/>
              <a:t>2:34-35 (NBLA) </a:t>
            </a:r>
            <a:r>
              <a:rPr lang="en-US" dirty="0"/>
              <a:t/>
            </a:r>
            <a:br>
              <a:rPr lang="en-US" dirty="0"/>
            </a:br>
            <a:r>
              <a:rPr lang="en-US" baseline="30000" dirty="0" smtClean="0"/>
              <a:t>3</a:t>
            </a:r>
            <a:r>
              <a:rPr lang="es-ES" dirty="0" smtClean="0"/>
              <a:t>34</a:t>
            </a:r>
            <a:r>
              <a:rPr lang="es-ES" dirty="0"/>
              <a:t>  La estuvo mirando hasta que una piedra fue cortada sin ayuda de manos, y golpeó la estatua en sus pies de hierro y de barro, y los desmenuzó. </a:t>
            </a:r>
          </a:p>
          <a:p>
            <a:r>
              <a:rPr lang="es-ES" dirty="0"/>
              <a:t>35  </a:t>
            </a:r>
            <a:r>
              <a:rPr lang="es-ES" u="sng" dirty="0"/>
              <a:t>Entonces fueron desmenuzados, todos a la vez, el hierro, el barro, el bronce, la plata y el oro. Quedaron como el tamo de las eras en verano, y el viento se los llevó sin que quedara rastro alguno de ellos. </a:t>
            </a:r>
            <a:r>
              <a:rPr lang="es-ES" dirty="0" smtClean="0"/>
              <a:t>Y </a:t>
            </a:r>
            <a:r>
              <a:rPr lang="es-ES" dirty="0"/>
              <a:t>la piedra que había golpeado la </a:t>
            </a:r>
            <a:r>
              <a:rPr lang="es-ES" dirty="0" smtClean="0"/>
              <a:t>estatua </a:t>
            </a:r>
            <a:r>
              <a:rPr lang="es-ES" dirty="0"/>
              <a:t>se convirtió en un gran </a:t>
            </a:r>
            <a:r>
              <a:rPr lang="es-ES" dirty="0" smtClean="0"/>
              <a:t>monte </a:t>
            </a:r>
            <a:r>
              <a:rPr lang="es-ES" dirty="0"/>
              <a:t>que llenó toda la tierra.</a:t>
            </a:r>
            <a:endParaRPr lang="en-US" dirty="0"/>
          </a:p>
        </p:txBody>
      </p:sp>
      <p:sp>
        <p:nvSpPr>
          <p:cNvPr id="15" name="TextBox 14"/>
          <p:cNvSpPr txBox="1"/>
          <p:nvPr/>
        </p:nvSpPr>
        <p:spPr>
          <a:xfrm>
            <a:off x="1209675" y="3632876"/>
            <a:ext cx="4672486" cy="2031325"/>
          </a:xfrm>
          <a:prstGeom prst="rect">
            <a:avLst/>
          </a:prstGeom>
          <a:noFill/>
        </p:spPr>
        <p:txBody>
          <a:bodyPr wrap="square" rtlCol="0">
            <a:spAutoFit/>
          </a:bodyPr>
          <a:lstStyle/>
          <a:p>
            <a:r>
              <a:rPr lang="en-US" b="1" dirty="0"/>
              <a:t>Daniel </a:t>
            </a:r>
            <a:r>
              <a:rPr lang="en-US" b="1" dirty="0" smtClean="0"/>
              <a:t>2:44-45 (NBLA) </a:t>
            </a:r>
            <a:r>
              <a:rPr lang="en-US" dirty="0"/>
              <a:t/>
            </a:r>
            <a:br>
              <a:rPr lang="en-US" dirty="0"/>
            </a:br>
            <a:r>
              <a:rPr lang="en-US" baseline="30000" dirty="0" smtClean="0"/>
              <a:t>44</a:t>
            </a:r>
            <a:r>
              <a:rPr lang="es-ES" dirty="0" smtClean="0"/>
              <a:t>En </a:t>
            </a:r>
            <a:r>
              <a:rPr lang="es-ES" dirty="0"/>
              <a:t>los días de estos reyes, el Dios del cielo levantará un reino que jamás será destruido, y este reino no será entregado a otro pueblo. Desmenuzará y pondrá fin a todos aquellos reinos, y él permanecerá para </a:t>
            </a:r>
            <a:r>
              <a:rPr lang="es-ES" dirty="0" smtClean="0"/>
              <a:t>siempre.</a:t>
            </a:r>
            <a:r>
              <a:rPr lang="en-US" dirty="0"/>
              <a:t>  </a:t>
            </a:r>
            <a:br>
              <a:rPr lang="en-US" dirty="0"/>
            </a:br>
            <a:endParaRPr lang="en-US" dirty="0"/>
          </a:p>
        </p:txBody>
      </p:sp>
    </p:spTree>
    <p:extLst>
      <p:ext uri="{BB962C8B-B14F-4D97-AF65-F5344CB8AC3E}">
        <p14:creationId xmlns:p14="http://schemas.microsoft.com/office/powerpoint/2010/main" val="205617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9008"/>
            <a:ext cx="7315200" cy="952500"/>
          </a:xfrm>
        </p:spPr>
        <p:txBody>
          <a:bodyPr>
            <a:normAutofit fontScale="90000"/>
          </a:bodyPr>
          <a:lstStyle/>
          <a:p>
            <a:r>
              <a:rPr lang="en-US" dirty="0" smtClean="0"/>
              <a:t>El </a:t>
            </a:r>
            <a:r>
              <a:rPr lang="en-US" dirty="0" err="1" smtClean="0"/>
              <a:t>sueño</a:t>
            </a:r>
            <a:r>
              <a:rPr lang="en-US" dirty="0" smtClean="0"/>
              <a:t> de </a:t>
            </a:r>
            <a:r>
              <a:rPr lang="en-US" dirty="0" err="1" smtClean="0"/>
              <a:t>Nabucodonosor</a:t>
            </a:r>
            <a:r>
              <a:rPr lang="en-US" dirty="0"/>
              <a:t/>
            </a:r>
            <a:br>
              <a:rPr lang="en-US" dirty="0"/>
            </a:br>
            <a:r>
              <a:rPr lang="en-US" dirty="0"/>
              <a:t>Daniel 2</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1209674"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7641" y="1171431"/>
            <a:ext cx="1695197" cy="4543568"/>
          </a:xfrm>
          <a:prstGeom prst="rect">
            <a:avLst/>
          </a:prstGeom>
        </p:spPr>
      </p:pic>
      <p:sp>
        <p:nvSpPr>
          <p:cNvPr id="6" name="TextBox 5"/>
          <p:cNvSpPr txBox="1"/>
          <p:nvPr/>
        </p:nvSpPr>
        <p:spPr>
          <a:xfrm>
            <a:off x="1351129" y="1433112"/>
            <a:ext cx="1258678" cy="646331"/>
          </a:xfrm>
          <a:prstGeom prst="rect">
            <a:avLst/>
          </a:prstGeom>
          <a:noFill/>
        </p:spPr>
        <p:txBody>
          <a:bodyPr wrap="none" rtlCol="0">
            <a:spAutoFit/>
          </a:bodyPr>
          <a:lstStyle/>
          <a:p>
            <a:r>
              <a:rPr lang="en-US" dirty="0" err="1" smtClean="0">
                <a:solidFill>
                  <a:prstClr val="black"/>
                </a:solidFill>
              </a:rPr>
              <a:t>Babilónico</a:t>
            </a:r>
            <a:endParaRPr lang="en-US" dirty="0">
              <a:solidFill>
                <a:prstClr val="black"/>
              </a:solidFill>
            </a:endParaRPr>
          </a:p>
          <a:p>
            <a:r>
              <a:rPr lang="en-US" dirty="0">
                <a:solidFill>
                  <a:prstClr val="black"/>
                </a:solidFill>
              </a:rPr>
              <a:t>605-539 </a:t>
            </a:r>
            <a:r>
              <a:rPr lang="en-US" dirty="0" err="1" smtClean="0">
                <a:solidFill>
                  <a:prstClr val="black"/>
                </a:solidFill>
              </a:rPr>
              <a:t>aC</a:t>
            </a:r>
            <a:endParaRPr lang="en-US" dirty="0">
              <a:solidFill>
                <a:prstClr val="black"/>
              </a:solidFill>
            </a:endParaRPr>
          </a:p>
        </p:txBody>
      </p:sp>
      <p:sp>
        <p:nvSpPr>
          <p:cNvPr id="11" name="TextBox 10"/>
          <p:cNvSpPr txBox="1"/>
          <p:nvPr/>
        </p:nvSpPr>
        <p:spPr>
          <a:xfrm>
            <a:off x="1209675" y="3262244"/>
            <a:ext cx="1582484" cy="646331"/>
          </a:xfrm>
          <a:prstGeom prst="rect">
            <a:avLst/>
          </a:prstGeom>
          <a:noFill/>
        </p:spPr>
        <p:txBody>
          <a:bodyPr wrap="none" rtlCol="0">
            <a:spAutoFit/>
          </a:bodyPr>
          <a:lstStyle/>
          <a:p>
            <a:r>
              <a:rPr lang="en-US" dirty="0" err="1" smtClean="0">
                <a:solidFill>
                  <a:prstClr val="black"/>
                </a:solidFill>
              </a:rPr>
              <a:t>Griego</a:t>
            </a:r>
            <a:endParaRPr lang="en-US" dirty="0">
              <a:solidFill>
                <a:prstClr val="black"/>
              </a:solidFill>
            </a:endParaRPr>
          </a:p>
          <a:p>
            <a:r>
              <a:rPr lang="en-US" dirty="0">
                <a:solidFill>
                  <a:prstClr val="black"/>
                </a:solidFill>
              </a:rPr>
              <a:t>331-168/63 </a:t>
            </a:r>
            <a:r>
              <a:rPr lang="en-US" dirty="0" err="1" smtClean="0">
                <a:solidFill>
                  <a:prstClr val="black"/>
                </a:solidFill>
              </a:rPr>
              <a:t>aC</a:t>
            </a:r>
            <a:endParaRPr lang="en-US" dirty="0">
              <a:solidFill>
                <a:prstClr val="black"/>
              </a:solidFill>
            </a:endParaRPr>
          </a:p>
        </p:txBody>
      </p:sp>
      <p:sp>
        <p:nvSpPr>
          <p:cNvPr id="12" name="TextBox 11"/>
          <p:cNvSpPr txBox="1"/>
          <p:nvPr/>
        </p:nvSpPr>
        <p:spPr>
          <a:xfrm>
            <a:off x="1209675" y="2295432"/>
            <a:ext cx="1317412" cy="646331"/>
          </a:xfrm>
          <a:prstGeom prst="rect">
            <a:avLst/>
          </a:prstGeom>
          <a:noFill/>
        </p:spPr>
        <p:txBody>
          <a:bodyPr wrap="none" rtlCol="0">
            <a:spAutoFit/>
          </a:bodyPr>
          <a:lstStyle/>
          <a:p>
            <a:r>
              <a:rPr lang="en-US" dirty="0" err="1" smtClean="0">
                <a:solidFill>
                  <a:prstClr val="black"/>
                </a:solidFill>
              </a:rPr>
              <a:t>Medo-Persa</a:t>
            </a:r>
            <a:endParaRPr lang="en-US" dirty="0">
              <a:solidFill>
                <a:prstClr val="black"/>
              </a:solidFill>
            </a:endParaRPr>
          </a:p>
          <a:p>
            <a:r>
              <a:rPr lang="en-US" dirty="0">
                <a:solidFill>
                  <a:prstClr val="black"/>
                </a:solidFill>
              </a:rPr>
              <a:t>539-331 </a:t>
            </a:r>
            <a:r>
              <a:rPr lang="en-US" dirty="0" err="1" smtClean="0">
                <a:solidFill>
                  <a:prstClr val="black"/>
                </a:solidFill>
              </a:rPr>
              <a:t>aC</a:t>
            </a:r>
            <a:endParaRPr lang="en-US" dirty="0">
              <a:solidFill>
                <a:prstClr val="black"/>
              </a:solidFill>
            </a:endParaRPr>
          </a:p>
        </p:txBody>
      </p:sp>
      <p:sp>
        <p:nvSpPr>
          <p:cNvPr id="14" name="TextBox 13"/>
          <p:cNvSpPr txBox="1"/>
          <p:nvPr/>
        </p:nvSpPr>
        <p:spPr>
          <a:xfrm>
            <a:off x="1351163" y="4219387"/>
            <a:ext cx="1160895" cy="923330"/>
          </a:xfrm>
          <a:prstGeom prst="rect">
            <a:avLst/>
          </a:prstGeom>
          <a:noFill/>
        </p:spPr>
        <p:txBody>
          <a:bodyPr wrap="none" rtlCol="0">
            <a:spAutoFit/>
          </a:bodyPr>
          <a:lstStyle/>
          <a:p>
            <a:r>
              <a:rPr lang="en-US" dirty="0" smtClean="0">
                <a:solidFill>
                  <a:prstClr val="black"/>
                </a:solidFill>
              </a:rPr>
              <a:t>Romano</a:t>
            </a:r>
            <a:endParaRPr lang="en-US" dirty="0">
              <a:solidFill>
                <a:prstClr val="black"/>
              </a:solidFill>
            </a:endParaRPr>
          </a:p>
          <a:p>
            <a:r>
              <a:rPr lang="en-US" dirty="0">
                <a:solidFill>
                  <a:prstClr val="black"/>
                </a:solidFill>
              </a:rPr>
              <a:t>168/63 </a:t>
            </a:r>
            <a:r>
              <a:rPr lang="en-US" dirty="0" err="1" smtClean="0">
                <a:solidFill>
                  <a:prstClr val="black"/>
                </a:solidFill>
              </a:rPr>
              <a:t>aC</a:t>
            </a:r>
            <a:endParaRPr lang="en-US" dirty="0">
              <a:solidFill>
                <a:prstClr val="black"/>
              </a:solidFill>
            </a:endParaRPr>
          </a:p>
          <a:p>
            <a:r>
              <a:rPr lang="en-US" dirty="0">
                <a:solidFill>
                  <a:prstClr val="black"/>
                </a:solidFill>
              </a:rPr>
              <a:t>-476 </a:t>
            </a:r>
            <a:r>
              <a:rPr lang="en-US" dirty="0" err="1" smtClean="0">
                <a:solidFill>
                  <a:prstClr val="black"/>
                </a:solidFill>
              </a:rPr>
              <a:t>dC</a:t>
            </a:r>
            <a:endParaRPr lang="en-US" dirty="0">
              <a:solidFill>
                <a:prstClr val="black"/>
              </a:solidFill>
            </a:endParaRPr>
          </a:p>
        </p:txBody>
      </p:sp>
      <p:sp>
        <p:nvSpPr>
          <p:cNvPr id="4" name="TextBox 3"/>
          <p:cNvSpPr txBox="1"/>
          <p:nvPr/>
        </p:nvSpPr>
        <p:spPr>
          <a:xfrm>
            <a:off x="1903167" y="2970736"/>
            <a:ext cx="915635" cy="369332"/>
          </a:xfrm>
          <a:prstGeom prst="rect">
            <a:avLst/>
          </a:prstGeom>
          <a:noFill/>
        </p:spPr>
        <p:txBody>
          <a:bodyPr wrap="none" rtlCol="0">
            <a:spAutoFit/>
          </a:bodyPr>
          <a:lstStyle/>
          <a:p>
            <a:r>
              <a:rPr lang="en-US" dirty="0">
                <a:solidFill>
                  <a:srgbClr val="0000CC"/>
                </a:solidFill>
              </a:rPr>
              <a:t>70 </a:t>
            </a:r>
            <a:r>
              <a:rPr lang="en-US" dirty="0" err="1" smtClean="0">
                <a:solidFill>
                  <a:srgbClr val="0000CC"/>
                </a:solidFill>
              </a:rPr>
              <a:t>años</a:t>
            </a:r>
            <a:endParaRPr lang="en-US" dirty="0">
              <a:solidFill>
                <a:srgbClr val="0000CC"/>
              </a:solidFill>
            </a:endParaRPr>
          </a:p>
        </p:txBody>
      </p:sp>
      <p:sp>
        <p:nvSpPr>
          <p:cNvPr id="15" name="TextBox 14"/>
          <p:cNvSpPr txBox="1"/>
          <p:nvPr/>
        </p:nvSpPr>
        <p:spPr>
          <a:xfrm>
            <a:off x="1759504" y="3870359"/>
            <a:ext cx="1032655" cy="369332"/>
          </a:xfrm>
          <a:prstGeom prst="rect">
            <a:avLst/>
          </a:prstGeom>
          <a:noFill/>
        </p:spPr>
        <p:txBody>
          <a:bodyPr wrap="none" rtlCol="0">
            <a:spAutoFit/>
          </a:bodyPr>
          <a:lstStyle/>
          <a:p>
            <a:r>
              <a:rPr lang="en-US" dirty="0">
                <a:solidFill>
                  <a:srgbClr val="0000CC"/>
                </a:solidFill>
              </a:rPr>
              <a:t>300 </a:t>
            </a:r>
            <a:r>
              <a:rPr lang="en-US" dirty="0" err="1" smtClean="0">
                <a:solidFill>
                  <a:srgbClr val="0000CC"/>
                </a:solidFill>
              </a:rPr>
              <a:t>años</a:t>
            </a:r>
            <a:endParaRPr lang="en-US" dirty="0">
              <a:solidFill>
                <a:srgbClr val="0000CC"/>
              </a:solidFill>
            </a:endParaRPr>
          </a:p>
        </p:txBody>
      </p:sp>
      <p:sp>
        <p:nvSpPr>
          <p:cNvPr id="16" name="TextBox 15"/>
          <p:cNvSpPr txBox="1"/>
          <p:nvPr/>
        </p:nvSpPr>
        <p:spPr>
          <a:xfrm>
            <a:off x="1903167" y="5052529"/>
            <a:ext cx="1032655" cy="369332"/>
          </a:xfrm>
          <a:prstGeom prst="rect">
            <a:avLst/>
          </a:prstGeom>
          <a:noFill/>
        </p:spPr>
        <p:txBody>
          <a:bodyPr wrap="none" rtlCol="0">
            <a:spAutoFit/>
          </a:bodyPr>
          <a:lstStyle/>
          <a:p>
            <a:r>
              <a:rPr lang="en-US" dirty="0">
                <a:solidFill>
                  <a:srgbClr val="0000CC"/>
                </a:solidFill>
              </a:rPr>
              <a:t>500 </a:t>
            </a:r>
            <a:r>
              <a:rPr lang="en-US" dirty="0" err="1" smtClean="0">
                <a:solidFill>
                  <a:srgbClr val="0000CC"/>
                </a:solidFill>
              </a:rPr>
              <a:t>años</a:t>
            </a:r>
            <a:endParaRPr lang="en-US" dirty="0">
              <a:solidFill>
                <a:srgbClr val="0000CC"/>
              </a:solidFill>
            </a:endParaRPr>
          </a:p>
        </p:txBody>
      </p:sp>
      <p:pic>
        <p:nvPicPr>
          <p:cNvPr id="7172" name="Picture 4" descr="imperio_babilon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345126"/>
            <a:ext cx="4953000" cy="349567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perio_medopers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5529" y="1350130"/>
            <a:ext cx="4953000" cy="34956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4115528" y="1278293"/>
            <a:ext cx="5038685" cy="3562508"/>
          </a:xfrm>
          <a:prstGeom prst="rect">
            <a:avLst/>
          </a:prstGeom>
        </p:spPr>
      </p:pic>
      <p:pic>
        <p:nvPicPr>
          <p:cNvPr id="13" name="Picture 12"/>
          <p:cNvPicPr>
            <a:picLocks noChangeAspect="1"/>
          </p:cNvPicPr>
          <p:nvPr/>
        </p:nvPicPr>
        <p:blipFill>
          <a:blip r:embed="rId8"/>
          <a:stretch>
            <a:fillRect/>
          </a:stretch>
        </p:blipFill>
        <p:spPr>
          <a:xfrm>
            <a:off x="4105314" y="1278293"/>
            <a:ext cx="5038685" cy="3562508"/>
          </a:xfrm>
          <a:prstGeom prst="rect">
            <a:avLst/>
          </a:prstGeom>
        </p:spPr>
      </p:pic>
    </p:spTree>
    <p:extLst>
      <p:ext uri="{BB962C8B-B14F-4D97-AF65-F5344CB8AC3E}">
        <p14:creationId xmlns:p14="http://schemas.microsoft.com/office/powerpoint/2010/main" val="74821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fade">
                                      <p:cBhvr>
                                        <p:cTn id="7" dur="500"/>
                                        <p:tgtEl>
                                          <p:spTgt spid="717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174"/>
                                        </p:tgtEl>
                                        <p:attrNameLst>
                                          <p:attrName>style.visibility</p:attrName>
                                        </p:attrNameLst>
                                      </p:cBhvr>
                                      <p:to>
                                        <p:strVal val="visible"/>
                                      </p:to>
                                    </p:set>
                                    <p:animEffect transition="in" filter="fade">
                                      <p:cBhvr>
                                        <p:cTn id="15" dur="500"/>
                                        <p:tgtEl>
                                          <p:spTgt spid="7174"/>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1000" fill="hold"/>
                                        <p:tgtEl>
                                          <p:spTgt spid="4"/>
                                        </p:tgtEl>
                                        <p:attrNameLst>
                                          <p:attrName>ppt_w</p:attrName>
                                        </p:attrNameLst>
                                      </p:cBhvr>
                                      <p:tavLst>
                                        <p:tav tm="0">
                                          <p:val>
                                            <p:fltVal val="0"/>
                                          </p:val>
                                        </p:tav>
                                        <p:tav tm="100000">
                                          <p:val>
                                            <p:strVal val="#ppt_w"/>
                                          </p:val>
                                        </p:tav>
                                      </p:tavLst>
                                    </p:anim>
                                    <p:anim calcmode="lin" valueType="num">
                                      <p:cBhvr>
                                        <p:cTn id="39" dur="1000" fill="hold"/>
                                        <p:tgtEl>
                                          <p:spTgt spid="4"/>
                                        </p:tgtEl>
                                        <p:attrNameLst>
                                          <p:attrName>ppt_h</p:attrName>
                                        </p:attrNameLst>
                                      </p:cBhvr>
                                      <p:tavLst>
                                        <p:tav tm="0">
                                          <p:val>
                                            <p:fltVal val="0"/>
                                          </p:val>
                                        </p:tav>
                                        <p:tav tm="100000">
                                          <p:val>
                                            <p:strVal val="#ppt_h"/>
                                          </p:val>
                                        </p:tav>
                                      </p:tavLst>
                                    </p:anim>
                                    <p:anim calcmode="lin" valueType="num">
                                      <p:cBhvr>
                                        <p:cTn id="40" dur="1000" fill="hold"/>
                                        <p:tgtEl>
                                          <p:spTgt spid="4"/>
                                        </p:tgtEl>
                                        <p:attrNameLst>
                                          <p:attrName>style.rotation</p:attrName>
                                        </p:attrNameLst>
                                      </p:cBhvr>
                                      <p:tavLst>
                                        <p:tav tm="0">
                                          <p:val>
                                            <p:fltVal val="90"/>
                                          </p:val>
                                        </p:tav>
                                        <p:tav tm="100000">
                                          <p:val>
                                            <p:fltVal val="0"/>
                                          </p:val>
                                        </p:tav>
                                      </p:tavLst>
                                    </p:anim>
                                    <p:animEffect transition="in" filter="fade">
                                      <p:cBhvr>
                                        <p:cTn id="41" dur="1000"/>
                                        <p:tgtEl>
                                          <p:spTgt spid="4"/>
                                        </p:tgtEl>
                                      </p:cBhvr>
                                    </p:animEffect>
                                  </p:childTnLst>
                                </p:cTn>
                              </p:par>
                              <p:par>
                                <p:cTn id="42" presetID="31"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1000" fill="hold"/>
                                        <p:tgtEl>
                                          <p:spTgt spid="15"/>
                                        </p:tgtEl>
                                        <p:attrNameLst>
                                          <p:attrName>ppt_w</p:attrName>
                                        </p:attrNameLst>
                                      </p:cBhvr>
                                      <p:tavLst>
                                        <p:tav tm="0">
                                          <p:val>
                                            <p:fltVal val="0"/>
                                          </p:val>
                                        </p:tav>
                                        <p:tav tm="100000">
                                          <p:val>
                                            <p:strVal val="#ppt_w"/>
                                          </p:val>
                                        </p:tav>
                                      </p:tavLst>
                                    </p:anim>
                                    <p:anim calcmode="lin" valueType="num">
                                      <p:cBhvr>
                                        <p:cTn id="45" dur="1000" fill="hold"/>
                                        <p:tgtEl>
                                          <p:spTgt spid="15"/>
                                        </p:tgtEl>
                                        <p:attrNameLst>
                                          <p:attrName>ppt_h</p:attrName>
                                        </p:attrNameLst>
                                      </p:cBhvr>
                                      <p:tavLst>
                                        <p:tav tm="0">
                                          <p:val>
                                            <p:fltVal val="0"/>
                                          </p:val>
                                        </p:tav>
                                        <p:tav tm="100000">
                                          <p:val>
                                            <p:strVal val="#ppt_h"/>
                                          </p:val>
                                        </p:tav>
                                      </p:tavLst>
                                    </p:anim>
                                    <p:anim calcmode="lin" valueType="num">
                                      <p:cBhvr>
                                        <p:cTn id="46" dur="1000" fill="hold"/>
                                        <p:tgtEl>
                                          <p:spTgt spid="15"/>
                                        </p:tgtEl>
                                        <p:attrNameLst>
                                          <p:attrName>style.rotation</p:attrName>
                                        </p:attrNameLst>
                                      </p:cBhvr>
                                      <p:tavLst>
                                        <p:tav tm="0">
                                          <p:val>
                                            <p:fltVal val="90"/>
                                          </p:val>
                                        </p:tav>
                                        <p:tav tm="100000">
                                          <p:val>
                                            <p:fltVal val="0"/>
                                          </p:val>
                                        </p:tav>
                                      </p:tavLst>
                                    </p:anim>
                                    <p:animEffect transition="in" filter="fade">
                                      <p:cBhvr>
                                        <p:cTn id="47" dur="1000"/>
                                        <p:tgtEl>
                                          <p:spTgt spid="15"/>
                                        </p:tgtEl>
                                      </p:cBhvr>
                                    </p:animEffect>
                                  </p:childTnLst>
                                </p:cTn>
                              </p:par>
                              <p:par>
                                <p:cTn id="48" presetID="31"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1000" fill="hold"/>
                                        <p:tgtEl>
                                          <p:spTgt spid="16"/>
                                        </p:tgtEl>
                                        <p:attrNameLst>
                                          <p:attrName>ppt_w</p:attrName>
                                        </p:attrNameLst>
                                      </p:cBhvr>
                                      <p:tavLst>
                                        <p:tav tm="0">
                                          <p:val>
                                            <p:fltVal val="0"/>
                                          </p:val>
                                        </p:tav>
                                        <p:tav tm="100000">
                                          <p:val>
                                            <p:strVal val="#ppt_w"/>
                                          </p:val>
                                        </p:tav>
                                      </p:tavLst>
                                    </p:anim>
                                    <p:anim calcmode="lin" valueType="num">
                                      <p:cBhvr>
                                        <p:cTn id="51" dur="1000" fill="hold"/>
                                        <p:tgtEl>
                                          <p:spTgt spid="16"/>
                                        </p:tgtEl>
                                        <p:attrNameLst>
                                          <p:attrName>ppt_h</p:attrName>
                                        </p:attrNameLst>
                                      </p:cBhvr>
                                      <p:tavLst>
                                        <p:tav tm="0">
                                          <p:val>
                                            <p:fltVal val="0"/>
                                          </p:val>
                                        </p:tav>
                                        <p:tav tm="100000">
                                          <p:val>
                                            <p:strVal val="#ppt_h"/>
                                          </p:val>
                                        </p:tav>
                                      </p:tavLst>
                                    </p:anim>
                                    <p:anim calcmode="lin" valueType="num">
                                      <p:cBhvr>
                                        <p:cTn id="52" dur="1000" fill="hold"/>
                                        <p:tgtEl>
                                          <p:spTgt spid="16"/>
                                        </p:tgtEl>
                                        <p:attrNameLst>
                                          <p:attrName>style.rotation</p:attrName>
                                        </p:attrNameLst>
                                      </p:cBhvr>
                                      <p:tavLst>
                                        <p:tav tm="0">
                                          <p:val>
                                            <p:fltVal val="90"/>
                                          </p:val>
                                        </p:tav>
                                        <p:tav tm="100000">
                                          <p:val>
                                            <p:fltVal val="0"/>
                                          </p:val>
                                        </p:tav>
                                      </p:tavLst>
                                    </p:anim>
                                    <p:animEffect transition="in" filter="fade">
                                      <p:cBhvr>
                                        <p:cTn id="5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4" grpId="0"/>
      <p:bldP spid="4" grpId="0"/>
      <p:bldP spid="15" grpId="0"/>
      <p:bldP spid="1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Daniel 2 - </a:t>
            </a:r>
            <a:r>
              <a:rPr lang="en-US" dirty="0" err="1" smtClean="0"/>
              <a:t>Narrativa</a:t>
            </a:r>
            <a:endParaRPr lang="en-US" dirty="0"/>
          </a:p>
        </p:txBody>
      </p:sp>
      <p:sp>
        <p:nvSpPr>
          <p:cNvPr id="5" name="TextBox 4"/>
          <p:cNvSpPr txBox="1"/>
          <p:nvPr/>
        </p:nvSpPr>
        <p:spPr>
          <a:xfrm>
            <a:off x="1403570" y="1350342"/>
            <a:ext cx="7453423" cy="3970318"/>
          </a:xfrm>
          <a:prstGeom prst="rect">
            <a:avLst/>
          </a:prstGeom>
          <a:noFill/>
        </p:spPr>
        <p:txBody>
          <a:bodyPr wrap="square" rtlCol="0">
            <a:spAutoFit/>
          </a:bodyPr>
          <a:lstStyle/>
          <a:p>
            <a:r>
              <a:rPr lang="en-US" b="1" dirty="0" err="1" smtClean="0">
                <a:solidFill>
                  <a:prstClr val="black"/>
                </a:solidFill>
              </a:rPr>
              <a:t>Resultado</a:t>
            </a:r>
            <a:endParaRPr lang="en-US" b="1" dirty="0">
              <a:solidFill>
                <a:prstClr val="black"/>
              </a:solidFill>
            </a:endParaRPr>
          </a:p>
          <a:p>
            <a:r>
              <a:rPr lang="en-US" baseline="30000" dirty="0" smtClean="0">
                <a:solidFill>
                  <a:prstClr val="black"/>
                </a:solidFill>
              </a:rPr>
              <a:t>46</a:t>
            </a:r>
            <a:r>
              <a:rPr lang="es-ES" dirty="0" smtClean="0">
                <a:solidFill>
                  <a:prstClr val="black"/>
                </a:solidFill>
              </a:rPr>
              <a:t>Entonces </a:t>
            </a:r>
            <a:r>
              <a:rPr lang="es-ES" dirty="0">
                <a:solidFill>
                  <a:prstClr val="black"/>
                </a:solidFill>
              </a:rPr>
              <a:t>el rey Nabucodonosor cayó sobre su rostro, se postró ante Daniel, y ordenó que le ofrecieran presentes e incienso. </a:t>
            </a:r>
            <a:endParaRPr lang="es-ES" dirty="0" smtClean="0">
              <a:solidFill>
                <a:prstClr val="black"/>
              </a:solidFill>
            </a:endParaRPr>
          </a:p>
          <a:p>
            <a:r>
              <a:rPr lang="en-US" dirty="0">
                <a:solidFill>
                  <a:prstClr val="black"/>
                </a:solidFill>
              </a:rPr>
              <a:t/>
            </a:r>
            <a:br>
              <a:rPr lang="en-US" dirty="0">
                <a:solidFill>
                  <a:prstClr val="black"/>
                </a:solidFill>
              </a:rPr>
            </a:br>
            <a:r>
              <a:rPr lang="en-US" baseline="30000" dirty="0" smtClean="0">
                <a:solidFill>
                  <a:prstClr val="black"/>
                </a:solidFill>
              </a:rPr>
              <a:t>47</a:t>
            </a:r>
            <a:r>
              <a:rPr lang="es-ES" dirty="0" smtClean="0">
                <a:solidFill>
                  <a:prstClr val="black"/>
                </a:solidFill>
              </a:rPr>
              <a:t>El </a:t>
            </a:r>
            <a:r>
              <a:rPr lang="es-ES" dirty="0">
                <a:solidFill>
                  <a:prstClr val="black"/>
                </a:solidFill>
              </a:rPr>
              <a:t>rey habló a Daniel, y le dijo: «En verdad que su Dios es Dios de dioses, Señor de reyes y revelador de misterios, ya que tú has podido revelar este misterio». </a:t>
            </a:r>
            <a:r>
              <a:rPr lang="en-US" dirty="0">
                <a:solidFill>
                  <a:prstClr val="black"/>
                </a:solidFill>
              </a:rPr>
              <a:t> </a:t>
            </a:r>
          </a:p>
          <a:p>
            <a:r>
              <a:rPr lang="en-US" baseline="30000" dirty="0" smtClean="0">
                <a:solidFill>
                  <a:prstClr val="black"/>
                </a:solidFill>
              </a:rPr>
              <a:t>48</a:t>
            </a:r>
            <a:r>
              <a:rPr lang="es-ES" dirty="0" smtClean="0">
                <a:solidFill>
                  <a:prstClr val="black"/>
                </a:solidFill>
              </a:rPr>
              <a:t>Entonces </a:t>
            </a:r>
            <a:r>
              <a:rPr lang="es-ES" dirty="0">
                <a:solidFill>
                  <a:prstClr val="black"/>
                </a:solidFill>
              </a:rPr>
              <a:t>el rey engrandeció a Daniel y le dio muchos regalos espléndidos, y le hizo gobernador sobre toda la provincia de Babilonia y jefe supremo sobre todos los sabios de Babilonia. </a:t>
            </a:r>
            <a:endParaRPr lang="es-ES" dirty="0" smtClean="0">
              <a:solidFill>
                <a:prstClr val="black"/>
              </a:solidFill>
            </a:endParaRPr>
          </a:p>
          <a:p>
            <a:r>
              <a:rPr lang="en-US" dirty="0">
                <a:solidFill>
                  <a:prstClr val="black"/>
                </a:solidFill>
              </a:rPr>
              <a:t/>
            </a:r>
            <a:br>
              <a:rPr lang="en-US" dirty="0">
                <a:solidFill>
                  <a:prstClr val="black"/>
                </a:solidFill>
              </a:rPr>
            </a:br>
            <a:r>
              <a:rPr lang="en-US" baseline="30000" dirty="0" smtClean="0">
                <a:solidFill>
                  <a:prstClr val="black"/>
                </a:solidFill>
              </a:rPr>
              <a:t>49</a:t>
            </a:r>
            <a:r>
              <a:rPr lang="es-ES" dirty="0" smtClean="0">
                <a:solidFill>
                  <a:prstClr val="black"/>
                </a:solidFill>
              </a:rPr>
              <a:t>Por </a:t>
            </a:r>
            <a:r>
              <a:rPr lang="es-ES" dirty="0">
                <a:solidFill>
                  <a:prstClr val="black"/>
                </a:solidFill>
              </a:rPr>
              <a:t>solicitud de Daniel, el rey puso sobre la administración de la provincia de Babilonia a </a:t>
            </a:r>
            <a:r>
              <a:rPr lang="es-ES" dirty="0" err="1">
                <a:solidFill>
                  <a:prstClr val="black"/>
                </a:solidFill>
              </a:rPr>
              <a:t>Sadrac</a:t>
            </a:r>
            <a:r>
              <a:rPr lang="es-ES" dirty="0">
                <a:solidFill>
                  <a:prstClr val="black"/>
                </a:solidFill>
              </a:rPr>
              <a:t>, </a:t>
            </a:r>
            <a:r>
              <a:rPr lang="es-ES" dirty="0" err="1">
                <a:solidFill>
                  <a:prstClr val="black"/>
                </a:solidFill>
              </a:rPr>
              <a:t>Mesac</a:t>
            </a:r>
            <a:r>
              <a:rPr lang="es-ES" dirty="0">
                <a:solidFill>
                  <a:prstClr val="black"/>
                </a:solidFill>
              </a:rPr>
              <a:t> y a </a:t>
            </a:r>
            <a:r>
              <a:rPr lang="es-ES" dirty="0" err="1">
                <a:solidFill>
                  <a:prstClr val="black"/>
                </a:solidFill>
              </a:rPr>
              <a:t>Abed</a:t>
            </a:r>
            <a:r>
              <a:rPr lang="es-ES" dirty="0">
                <a:solidFill>
                  <a:prstClr val="black"/>
                </a:solidFill>
              </a:rPr>
              <a:t> </a:t>
            </a:r>
            <a:r>
              <a:rPr lang="es-ES" dirty="0" err="1">
                <a:solidFill>
                  <a:prstClr val="black"/>
                </a:solidFill>
              </a:rPr>
              <a:t>Nego</a:t>
            </a:r>
            <a:r>
              <a:rPr lang="es-ES" dirty="0">
                <a:solidFill>
                  <a:prstClr val="black"/>
                </a:solidFill>
              </a:rPr>
              <a:t>, mientras que Daniel quedó en la corte del rey. </a:t>
            </a:r>
            <a:endParaRPr lang="en-US" dirty="0">
              <a:solidFill>
                <a:prstClr val="black"/>
              </a:solidFill>
            </a:endParaRPr>
          </a:p>
        </p:txBody>
      </p:sp>
      <p:sp>
        <p:nvSpPr>
          <p:cNvPr id="8" name="TextBox 7"/>
          <p:cNvSpPr txBox="1"/>
          <p:nvPr/>
        </p:nvSpPr>
        <p:spPr>
          <a:xfrm>
            <a:off x="978195" y="1711842"/>
            <a:ext cx="301686" cy="369332"/>
          </a:xfrm>
          <a:prstGeom prst="rect">
            <a:avLst/>
          </a:prstGeom>
          <a:solidFill>
            <a:schemeClr val="tx1"/>
          </a:solidFill>
        </p:spPr>
        <p:txBody>
          <a:bodyPr wrap="none" rtlCol="0">
            <a:spAutoFit/>
          </a:bodyPr>
          <a:lstStyle/>
          <a:p>
            <a:r>
              <a:rPr lang="en-US" dirty="0">
                <a:solidFill>
                  <a:prstClr val="white"/>
                </a:solidFill>
              </a:rPr>
              <a:t>1</a:t>
            </a:r>
          </a:p>
        </p:txBody>
      </p:sp>
      <p:sp>
        <p:nvSpPr>
          <p:cNvPr id="9" name="TextBox 8"/>
          <p:cNvSpPr txBox="1"/>
          <p:nvPr/>
        </p:nvSpPr>
        <p:spPr>
          <a:xfrm>
            <a:off x="908868" y="2544726"/>
            <a:ext cx="301686" cy="369332"/>
          </a:xfrm>
          <a:prstGeom prst="rect">
            <a:avLst/>
          </a:prstGeom>
          <a:solidFill>
            <a:schemeClr val="tx1"/>
          </a:solidFill>
        </p:spPr>
        <p:txBody>
          <a:bodyPr wrap="none" rtlCol="0">
            <a:spAutoFit/>
          </a:bodyPr>
          <a:lstStyle/>
          <a:p>
            <a:r>
              <a:rPr lang="en-US" dirty="0">
                <a:solidFill>
                  <a:prstClr val="white"/>
                </a:solidFill>
              </a:rPr>
              <a:t>2</a:t>
            </a:r>
          </a:p>
        </p:txBody>
      </p:sp>
      <p:sp>
        <p:nvSpPr>
          <p:cNvPr id="10" name="TextBox 9"/>
          <p:cNvSpPr txBox="1"/>
          <p:nvPr/>
        </p:nvSpPr>
        <p:spPr>
          <a:xfrm>
            <a:off x="891577" y="3342590"/>
            <a:ext cx="301686" cy="369332"/>
          </a:xfrm>
          <a:prstGeom prst="rect">
            <a:avLst/>
          </a:prstGeom>
          <a:solidFill>
            <a:schemeClr val="tx1"/>
          </a:solidFill>
        </p:spPr>
        <p:txBody>
          <a:bodyPr wrap="none" rtlCol="0">
            <a:spAutoFit/>
          </a:bodyPr>
          <a:lstStyle/>
          <a:p>
            <a:r>
              <a:rPr lang="en-US" dirty="0">
                <a:solidFill>
                  <a:prstClr val="white"/>
                </a:solidFill>
              </a:rPr>
              <a:t>3</a:t>
            </a:r>
          </a:p>
        </p:txBody>
      </p:sp>
      <p:sp>
        <p:nvSpPr>
          <p:cNvPr id="11" name="TextBox 10"/>
          <p:cNvSpPr txBox="1"/>
          <p:nvPr/>
        </p:nvSpPr>
        <p:spPr>
          <a:xfrm>
            <a:off x="908868" y="4379913"/>
            <a:ext cx="301686" cy="369332"/>
          </a:xfrm>
          <a:prstGeom prst="rect">
            <a:avLst/>
          </a:prstGeom>
          <a:solidFill>
            <a:schemeClr val="tx1"/>
          </a:solidFill>
        </p:spPr>
        <p:txBody>
          <a:bodyPr wrap="none" rtlCol="0">
            <a:spAutoFit/>
          </a:bodyPr>
          <a:lstStyle/>
          <a:p>
            <a:r>
              <a:rPr lang="en-US" dirty="0">
                <a:solidFill>
                  <a:prstClr val="white"/>
                </a:solidFill>
              </a:rPr>
              <a:t>4</a:t>
            </a:r>
          </a:p>
        </p:txBody>
      </p:sp>
    </p:spTree>
    <p:extLst>
      <p:ext uri="{BB962C8B-B14F-4D97-AF65-F5344CB8AC3E}">
        <p14:creationId xmlns:p14="http://schemas.microsoft.com/office/powerpoint/2010/main" val="145640160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120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49" b="27227"/>
          <a:stretch/>
        </p:blipFill>
        <p:spPr bwMode="auto">
          <a:xfrm>
            <a:off x="228600" y="1771114"/>
            <a:ext cx="6877050" cy="3962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4631" y="0"/>
            <a:ext cx="3261839" cy="402912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3125" y="197072"/>
            <a:ext cx="867890" cy="115053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6272" y="815569"/>
            <a:ext cx="1399930" cy="106408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3601" y="2628900"/>
            <a:ext cx="1074056" cy="1755733"/>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40179" y="1771114"/>
            <a:ext cx="1037478" cy="1103983"/>
          </a:xfrm>
          <a:prstGeom prst="rect">
            <a:avLst/>
          </a:prstGeom>
        </p:spPr>
      </p:pic>
      <p:sp>
        <p:nvSpPr>
          <p:cNvPr id="9" name="TextBox 8"/>
          <p:cNvSpPr txBox="1"/>
          <p:nvPr/>
        </p:nvSpPr>
        <p:spPr>
          <a:xfrm>
            <a:off x="526091" y="2604411"/>
            <a:ext cx="1031051" cy="369332"/>
          </a:xfrm>
          <a:prstGeom prst="rect">
            <a:avLst/>
          </a:prstGeom>
          <a:noFill/>
        </p:spPr>
        <p:txBody>
          <a:bodyPr wrap="none" rtlCol="0">
            <a:spAutoFit/>
          </a:bodyPr>
          <a:lstStyle/>
          <a:p>
            <a:r>
              <a:rPr lang="en-US" b="1" dirty="0">
                <a:solidFill>
                  <a:prstClr val="black"/>
                </a:solidFill>
                <a:latin typeface="Aegean" panose="020B0403020203020204" pitchFamily="34" charset="0"/>
                <a:ea typeface="Aegean" panose="020B0403020203020204" pitchFamily="34" charset="0"/>
              </a:rPr>
              <a:t>Daniel 2</a:t>
            </a:r>
          </a:p>
        </p:txBody>
      </p:sp>
      <p:sp>
        <p:nvSpPr>
          <p:cNvPr id="3" name="Rectangle 2"/>
          <p:cNvSpPr/>
          <p:nvPr/>
        </p:nvSpPr>
        <p:spPr>
          <a:xfrm>
            <a:off x="2133780" y="31018"/>
            <a:ext cx="2442785" cy="830997"/>
          </a:xfrm>
          <a:prstGeom prst="rect">
            <a:avLst/>
          </a:prstGeom>
        </p:spPr>
        <p:txBody>
          <a:bodyPr wrap="none">
            <a:spAutoFit/>
          </a:bodyPr>
          <a:lstStyle/>
          <a:p>
            <a:r>
              <a:rPr lang="en-US" sz="1600" dirty="0" err="1" smtClean="0">
                <a:solidFill>
                  <a:prstClr val="black"/>
                </a:solidFill>
              </a:rPr>
              <a:t>Nabucodonosor</a:t>
            </a:r>
            <a:endParaRPr lang="en-US" sz="1600" dirty="0" smtClean="0">
              <a:solidFill>
                <a:prstClr val="black"/>
              </a:solidFill>
            </a:endParaRPr>
          </a:p>
          <a:p>
            <a:r>
              <a:rPr lang="es-ES" sz="1600" dirty="0" smtClean="0">
                <a:solidFill>
                  <a:prstClr val="black"/>
                </a:solidFill>
              </a:rPr>
              <a:t>“usted es la cabeza de oro”</a:t>
            </a:r>
            <a:br>
              <a:rPr lang="es-ES" sz="1600" dirty="0" smtClean="0">
                <a:solidFill>
                  <a:prstClr val="black"/>
                </a:solidFill>
              </a:rPr>
            </a:br>
            <a:r>
              <a:rPr lang="es-ES" sz="1600" dirty="0" smtClean="0">
                <a:solidFill>
                  <a:prstClr val="black"/>
                </a:solidFill>
              </a:rPr>
              <a:t>Babilonia</a:t>
            </a:r>
            <a:endParaRPr lang="en-US" sz="1600" dirty="0">
              <a:solidFill>
                <a:prstClr val="black"/>
              </a:solidFill>
            </a:endParaRPr>
          </a:p>
        </p:txBody>
      </p:sp>
      <p:sp>
        <p:nvSpPr>
          <p:cNvPr id="10" name="TextBox 9"/>
          <p:cNvSpPr txBox="1"/>
          <p:nvPr/>
        </p:nvSpPr>
        <p:spPr>
          <a:xfrm>
            <a:off x="2920893" y="523456"/>
            <a:ext cx="1140056" cy="338554"/>
          </a:xfrm>
          <a:prstGeom prst="rect">
            <a:avLst/>
          </a:prstGeom>
          <a:noFill/>
        </p:spPr>
        <p:txBody>
          <a:bodyPr wrap="none" rtlCol="0">
            <a:spAutoFit/>
          </a:bodyPr>
          <a:lstStyle/>
          <a:p>
            <a:r>
              <a:rPr lang="en-US" sz="1600" dirty="0">
                <a:solidFill>
                  <a:srgbClr val="FF0000"/>
                </a:solidFill>
              </a:rPr>
              <a:t>604-568 </a:t>
            </a:r>
            <a:r>
              <a:rPr lang="en-US" sz="1600" dirty="0" err="1" smtClean="0">
                <a:solidFill>
                  <a:srgbClr val="FF0000"/>
                </a:solidFill>
              </a:rPr>
              <a:t>aC</a:t>
            </a:r>
            <a:endParaRPr lang="en-US" sz="1600" dirty="0">
              <a:solidFill>
                <a:srgbClr val="FF0000"/>
              </a:solidFill>
            </a:endParaRPr>
          </a:p>
        </p:txBody>
      </p:sp>
      <p:sp>
        <p:nvSpPr>
          <p:cNvPr id="11" name="Rectangle 10"/>
          <p:cNvSpPr/>
          <p:nvPr/>
        </p:nvSpPr>
        <p:spPr>
          <a:xfrm>
            <a:off x="198039" y="2234617"/>
            <a:ext cx="1140056" cy="338554"/>
          </a:xfrm>
          <a:prstGeom prst="rect">
            <a:avLst/>
          </a:prstGeom>
        </p:spPr>
        <p:txBody>
          <a:bodyPr wrap="none">
            <a:spAutoFit/>
          </a:bodyPr>
          <a:lstStyle/>
          <a:p>
            <a:r>
              <a:rPr lang="en-US" sz="1600" dirty="0">
                <a:solidFill>
                  <a:srgbClr val="FF0000"/>
                </a:solidFill>
              </a:rPr>
              <a:t>604-536 BC</a:t>
            </a:r>
          </a:p>
        </p:txBody>
      </p:sp>
      <p:sp>
        <p:nvSpPr>
          <p:cNvPr id="12" name="Rectangle 11"/>
          <p:cNvSpPr/>
          <p:nvPr/>
        </p:nvSpPr>
        <p:spPr>
          <a:xfrm>
            <a:off x="1752600" y="1879722"/>
            <a:ext cx="2553586" cy="830997"/>
          </a:xfrm>
          <a:prstGeom prst="rect">
            <a:avLst/>
          </a:prstGeom>
        </p:spPr>
        <p:txBody>
          <a:bodyPr wrap="square">
            <a:spAutoFit/>
          </a:bodyPr>
          <a:lstStyle/>
          <a:p>
            <a:r>
              <a:rPr lang="en-US" sz="1600" dirty="0" smtClean="0">
                <a:solidFill>
                  <a:prstClr val="black"/>
                </a:solidFill>
              </a:rPr>
              <a:t>“</a:t>
            </a:r>
            <a:r>
              <a:rPr lang="es-ES" sz="1600" dirty="0">
                <a:solidFill>
                  <a:prstClr val="black"/>
                </a:solidFill>
              </a:rPr>
              <a:t>Después de usted se levantará otro reino, inferior a usted</a:t>
            </a:r>
            <a:r>
              <a:rPr lang="en-US" sz="1600" dirty="0" smtClean="0">
                <a:solidFill>
                  <a:prstClr val="black"/>
                </a:solidFill>
              </a:rPr>
              <a:t>” </a:t>
            </a:r>
            <a:r>
              <a:rPr lang="en-US" sz="1600" dirty="0">
                <a:solidFill>
                  <a:prstClr val="black"/>
                </a:solidFill>
              </a:rPr>
              <a:t>Persia </a:t>
            </a:r>
            <a:r>
              <a:rPr lang="en-US" sz="1600" dirty="0">
                <a:solidFill>
                  <a:srgbClr val="FF0000"/>
                </a:solidFill>
              </a:rPr>
              <a:t>539-331 </a:t>
            </a:r>
            <a:r>
              <a:rPr lang="en-US" sz="1600" dirty="0" err="1" smtClean="0">
                <a:solidFill>
                  <a:srgbClr val="FF0000"/>
                </a:solidFill>
              </a:rPr>
              <a:t>aC</a:t>
            </a:r>
            <a:endParaRPr lang="en-US" sz="1600" dirty="0">
              <a:solidFill>
                <a:srgbClr val="FF0000"/>
              </a:solidFill>
            </a:endParaRPr>
          </a:p>
        </p:txBody>
      </p:sp>
      <p:sp>
        <p:nvSpPr>
          <p:cNvPr id="13" name="TextBox 12"/>
          <p:cNvSpPr txBox="1"/>
          <p:nvPr/>
        </p:nvSpPr>
        <p:spPr>
          <a:xfrm>
            <a:off x="4540101" y="46098"/>
            <a:ext cx="3009014" cy="830997"/>
          </a:xfrm>
          <a:prstGeom prst="rect">
            <a:avLst/>
          </a:prstGeom>
          <a:noFill/>
        </p:spPr>
        <p:txBody>
          <a:bodyPr wrap="square" rtlCol="0">
            <a:spAutoFit/>
          </a:bodyPr>
          <a:lstStyle/>
          <a:p>
            <a:r>
              <a:rPr lang="en-US" sz="1600" dirty="0" smtClean="0">
                <a:solidFill>
                  <a:prstClr val="black"/>
                </a:solidFill>
              </a:rPr>
              <a:t>“</a:t>
            </a:r>
            <a:r>
              <a:rPr lang="es-ES" sz="1600" dirty="0">
                <a:solidFill>
                  <a:prstClr val="black"/>
                </a:solidFill>
              </a:rPr>
              <a:t>y luego un tercer reino, de bronce, que gobernará sobre toda la </a:t>
            </a:r>
            <a:r>
              <a:rPr lang="es-ES" sz="1600" dirty="0" smtClean="0">
                <a:solidFill>
                  <a:prstClr val="black"/>
                </a:solidFill>
              </a:rPr>
              <a:t>tierra</a:t>
            </a:r>
            <a:r>
              <a:rPr lang="en-US" sz="1600" dirty="0" smtClean="0">
                <a:solidFill>
                  <a:prstClr val="black"/>
                </a:solidFill>
              </a:rPr>
              <a:t>” </a:t>
            </a:r>
            <a:r>
              <a:rPr lang="en-US" sz="1600" dirty="0" err="1" smtClean="0">
                <a:solidFill>
                  <a:prstClr val="black"/>
                </a:solidFill>
              </a:rPr>
              <a:t>Griego</a:t>
            </a:r>
            <a:r>
              <a:rPr lang="en-US" sz="1600" dirty="0" smtClean="0">
                <a:solidFill>
                  <a:prstClr val="black"/>
                </a:solidFill>
              </a:rPr>
              <a:t> </a:t>
            </a:r>
            <a:r>
              <a:rPr lang="en-US" sz="1600" dirty="0">
                <a:solidFill>
                  <a:srgbClr val="FF0000"/>
                </a:solidFill>
              </a:rPr>
              <a:t>331-168/63 </a:t>
            </a:r>
            <a:r>
              <a:rPr lang="en-US" sz="1600" dirty="0" err="1" smtClean="0">
                <a:solidFill>
                  <a:srgbClr val="FF0000"/>
                </a:solidFill>
              </a:rPr>
              <a:t>aC</a:t>
            </a:r>
            <a:endParaRPr lang="en-US" sz="1600" dirty="0">
              <a:solidFill>
                <a:srgbClr val="FF0000"/>
              </a:solidFill>
            </a:endParaRPr>
          </a:p>
        </p:txBody>
      </p:sp>
      <p:sp>
        <p:nvSpPr>
          <p:cNvPr id="14" name="Rectangle 13"/>
          <p:cNvSpPr/>
          <p:nvPr/>
        </p:nvSpPr>
        <p:spPr>
          <a:xfrm>
            <a:off x="3795546" y="750735"/>
            <a:ext cx="3523573" cy="1077218"/>
          </a:xfrm>
          <a:prstGeom prst="rect">
            <a:avLst/>
          </a:prstGeom>
        </p:spPr>
        <p:txBody>
          <a:bodyPr wrap="square">
            <a:spAutoFit/>
          </a:bodyPr>
          <a:lstStyle/>
          <a:p>
            <a:r>
              <a:rPr lang="es-ES" sz="1600" dirty="0">
                <a:solidFill>
                  <a:prstClr val="black"/>
                </a:solidFill>
              </a:rPr>
              <a:t>Y habrá un cuarto reino, tan fuerte como el </a:t>
            </a:r>
            <a:r>
              <a:rPr lang="es-ES" sz="1600" dirty="0" smtClean="0">
                <a:solidFill>
                  <a:prstClr val="black"/>
                </a:solidFill>
              </a:rPr>
              <a:t>hierro</a:t>
            </a:r>
            <a:r>
              <a:rPr lang="es-ES" sz="1600" dirty="0">
                <a:solidFill>
                  <a:prstClr val="black"/>
                </a:solidFill>
              </a:rPr>
              <a:t> </a:t>
            </a:r>
            <a:r>
              <a:rPr lang="en-US" sz="1600" dirty="0" smtClean="0">
                <a:solidFill>
                  <a:prstClr val="black"/>
                </a:solidFill>
              </a:rPr>
              <a:t>…</a:t>
            </a:r>
            <a:r>
              <a:rPr lang="es-ES" sz="1600" dirty="0">
                <a:solidFill>
                  <a:prstClr val="black"/>
                </a:solidFill>
              </a:rPr>
              <a:t>los pies y los dedos, parte de barro de alfarero y parte de </a:t>
            </a:r>
            <a:r>
              <a:rPr lang="es-ES" sz="1600" dirty="0" smtClean="0">
                <a:solidFill>
                  <a:prstClr val="black"/>
                </a:solidFill>
              </a:rPr>
              <a:t>hierro </a:t>
            </a:r>
            <a:r>
              <a:rPr lang="en-US" sz="1600" dirty="0" smtClean="0">
                <a:solidFill>
                  <a:prstClr val="black"/>
                </a:solidFill>
              </a:rPr>
              <a:t>Romano </a:t>
            </a:r>
            <a:r>
              <a:rPr lang="en-US" sz="1600" dirty="0">
                <a:solidFill>
                  <a:srgbClr val="FF0000"/>
                </a:solidFill>
              </a:rPr>
              <a:t>168/63 </a:t>
            </a:r>
            <a:r>
              <a:rPr lang="en-US" sz="1600" dirty="0" err="1" smtClean="0">
                <a:solidFill>
                  <a:srgbClr val="FF0000"/>
                </a:solidFill>
              </a:rPr>
              <a:t>aC</a:t>
            </a:r>
            <a:r>
              <a:rPr lang="en-US" sz="1600" dirty="0">
                <a:solidFill>
                  <a:srgbClr val="FF0000"/>
                </a:solidFill>
              </a:rPr>
              <a:t>– 476 </a:t>
            </a:r>
            <a:r>
              <a:rPr lang="en-US" sz="1600" dirty="0" err="1" smtClean="0">
                <a:solidFill>
                  <a:srgbClr val="FF0000"/>
                </a:solidFill>
              </a:rPr>
              <a:t>dC</a:t>
            </a:r>
            <a:endParaRPr lang="en-US" sz="1600" dirty="0">
              <a:solidFill>
                <a:srgbClr val="FF0000"/>
              </a:solidFill>
            </a:endParaRPr>
          </a:p>
        </p:txBody>
      </p:sp>
      <p:sp>
        <p:nvSpPr>
          <p:cNvPr id="15" name="TextBox 14"/>
          <p:cNvSpPr txBox="1"/>
          <p:nvPr/>
        </p:nvSpPr>
        <p:spPr>
          <a:xfrm>
            <a:off x="7040677" y="3916874"/>
            <a:ext cx="1998920" cy="1323439"/>
          </a:xfrm>
          <a:prstGeom prst="rect">
            <a:avLst/>
          </a:prstGeom>
          <a:noFill/>
        </p:spPr>
        <p:txBody>
          <a:bodyPr wrap="square" rtlCol="0">
            <a:spAutoFit/>
          </a:bodyPr>
          <a:lstStyle/>
          <a:p>
            <a:r>
              <a:rPr lang="es-ES" sz="1600" b="1" dirty="0">
                <a:solidFill>
                  <a:prstClr val="black"/>
                </a:solidFill>
              </a:rPr>
              <a:t>En los días de estos reyes, el Dios del cielo levantará un reino que jamás será destruido</a:t>
            </a:r>
            <a:endParaRPr lang="en-US" sz="1600" dirty="0">
              <a:solidFill>
                <a:prstClr val="black"/>
              </a:solidFill>
            </a:endParaRPr>
          </a:p>
        </p:txBody>
      </p:sp>
      <p:sp>
        <p:nvSpPr>
          <p:cNvPr id="17" name="Rectangle 16"/>
          <p:cNvSpPr/>
          <p:nvPr/>
        </p:nvSpPr>
        <p:spPr>
          <a:xfrm>
            <a:off x="7105650" y="5151482"/>
            <a:ext cx="1409360" cy="338554"/>
          </a:xfrm>
          <a:prstGeom prst="rect">
            <a:avLst/>
          </a:prstGeom>
        </p:spPr>
        <p:txBody>
          <a:bodyPr wrap="none">
            <a:spAutoFit/>
          </a:bodyPr>
          <a:lstStyle/>
          <a:p>
            <a:r>
              <a:rPr lang="en-US" sz="1600" dirty="0" smtClean="0">
                <a:solidFill>
                  <a:srgbClr val="FF0000"/>
                </a:solidFill>
              </a:rPr>
              <a:t>4aC - 30/33 </a:t>
            </a:r>
            <a:r>
              <a:rPr lang="en-US" sz="1600" dirty="0" err="1" smtClean="0">
                <a:solidFill>
                  <a:srgbClr val="FF0000"/>
                </a:solidFill>
              </a:rPr>
              <a:t>dC</a:t>
            </a:r>
            <a:endParaRPr lang="en-US" sz="1600" dirty="0">
              <a:solidFill>
                <a:srgbClr val="FF0000"/>
              </a:solidFill>
            </a:endParaRPr>
          </a:p>
        </p:txBody>
      </p:sp>
      <p:sp>
        <p:nvSpPr>
          <p:cNvPr id="16" name="TextBox 15"/>
          <p:cNvSpPr txBox="1"/>
          <p:nvPr/>
        </p:nvSpPr>
        <p:spPr>
          <a:xfrm>
            <a:off x="381000" y="3052832"/>
            <a:ext cx="1182092" cy="369332"/>
          </a:xfrm>
          <a:prstGeom prst="rect">
            <a:avLst/>
          </a:prstGeom>
          <a:solidFill>
            <a:schemeClr val="bg1"/>
          </a:solidFill>
        </p:spPr>
        <p:txBody>
          <a:bodyPr wrap="square" rtlCol="0">
            <a:spAutoFit/>
          </a:bodyPr>
          <a:lstStyle/>
          <a:p>
            <a:r>
              <a:rPr lang="es-ES" i="1" dirty="0" smtClean="0"/>
              <a:t>Profeta</a:t>
            </a:r>
            <a:endParaRPr lang="en-US" i="1" dirty="0"/>
          </a:p>
        </p:txBody>
      </p:sp>
      <p:sp>
        <p:nvSpPr>
          <p:cNvPr id="19" name="TextBox 18"/>
          <p:cNvSpPr txBox="1"/>
          <p:nvPr/>
        </p:nvSpPr>
        <p:spPr>
          <a:xfrm>
            <a:off x="1627900" y="3518136"/>
            <a:ext cx="886699" cy="923330"/>
          </a:xfrm>
          <a:prstGeom prst="rect">
            <a:avLst/>
          </a:prstGeom>
          <a:solidFill>
            <a:schemeClr val="bg1"/>
          </a:solidFill>
        </p:spPr>
        <p:txBody>
          <a:bodyPr wrap="square" rtlCol="0">
            <a:spAutoFit/>
          </a:bodyPr>
          <a:lstStyle/>
          <a:p>
            <a:r>
              <a:rPr lang="es-ES" dirty="0" smtClean="0"/>
              <a:t>Plazo corto o señal</a:t>
            </a:r>
            <a:endParaRPr lang="en-US" dirty="0"/>
          </a:p>
        </p:txBody>
      </p:sp>
      <p:sp>
        <p:nvSpPr>
          <p:cNvPr id="20" name="TextBox 19"/>
          <p:cNvSpPr txBox="1"/>
          <p:nvPr/>
        </p:nvSpPr>
        <p:spPr>
          <a:xfrm>
            <a:off x="2765061" y="2762488"/>
            <a:ext cx="886699" cy="646331"/>
          </a:xfrm>
          <a:prstGeom prst="rect">
            <a:avLst/>
          </a:prstGeom>
          <a:solidFill>
            <a:schemeClr val="bg1"/>
          </a:solidFill>
        </p:spPr>
        <p:txBody>
          <a:bodyPr wrap="square" rtlCol="0">
            <a:spAutoFit/>
          </a:bodyPr>
          <a:lstStyle/>
          <a:p>
            <a:r>
              <a:rPr lang="es-ES" dirty="0" smtClean="0"/>
              <a:t>Plazo medio</a:t>
            </a:r>
            <a:endParaRPr lang="en-US" dirty="0"/>
          </a:p>
        </p:txBody>
      </p:sp>
      <p:sp>
        <p:nvSpPr>
          <p:cNvPr id="21" name="TextBox 20"/>
          <p:cNvSpPr txBox="1"/>
          <p:nvPr/>
        </p:nvSpPr>
        <p:spPr>
          <a:xfrm>
            <a:off x="4222673" y="2142746"/>
            <a:ext cx="730327" cy="646331"/>
          </a:xfrm>
          <a:prstGeom prst="rect">
            <a:avLst/>
          </a:prstGeom>
          <a:solidFill>
            <a:schemeClr val="bg1"/>
          </a:solidFill>
        </p:spPr>
        <p:txBody>
          <a:bodyPr wrap="square" rtlCol="0">
            <a:spAutoFit/>
          </a:bodyPr>
          <a:lstStyle/>
          <a:p>
            <a:r>
              <a:rPr lang="es-ES" dirty="0" smtClean="0"/>
              <a:t>Plazo largo</a:t>
            </a:r>
            <a:endParaRPr lang="en-US" dirty="0"/>
          </a:p>
        </p:txBody>
      </p:sp>
      <p:sp>
        <p:nvSpPr>
          <p:cNvPr id="22" name="TextBox 21"/>
          <p:cNvSpPr txBox="1"/>
          <p:nvPr/>
        </p:nvSpPr>
        <p:spPr>
          <a:xfrm>
            <a:off x="5603775" y="1846805"/>
            <a:ext cx="1188493" cy="646331"/>
          </a:xfrm>
          <a:prstGeom prst="rect">
            <a:avLst/>
          </a:prstGeom>
          <a:solidFill>
            <a:schemeClr val="bg1"/>
          </a:solidFill>
        </p:spPr>
        <p:txBody>
          <a:bodyPr wrap="square" rtlCol="0">
            <a:spAutoFit/>
          </a:bodyPr>
          <a:lstStyle/>
          <a:p>
            <a:r>
              <a:rPr lang="es-ES" dirty="0" smtClean="0"/>
              <a:t>Profecía mesiánica</a:t>
            </a:r>
            <a:endParaRPr lang="en-US" dirty="0"/>
          </a:p>
        </p:txBody>
      </p:sp>
      <p:sp>
        <p:nvSpPr>
          <p:cNvPr id="23" name="TextBox 22"/>
          <p:cNvSpPr txBox="1"/>
          <p:nvPr/>
        </p:nvSpPr>
        <p:spPr>
          <a:xfrm>
            <a:off x="1423125" y="4917147"/>
            <a:ext cx="1279564" cy="646331"/>
          </a:xfrm>
          <a:prstGeom prst="rect">
            <a:avLst/>
          </a:prstGeom>
          <a:solidFill>
            <a:schemeClr val="bg1"/>
          </a:solidFill>
        </p:spPr>
        <p:txBody>
          <a:bodyPr wrap="square" rtlCol="0">
            <a:spAutoFit/>
          </a:bodyPr>
          <a:lstStyle/>
          <a:p>
            <a:pPr algn="ctr"/>
            <a:r>
              <a:rPr lang="es-ES" dirty="0" smtClean="0"/>
              <a:t>Inmediato o en días</a:t>
            </a:r>
            <a:endParaRPr lang="en-US" dirty="0"/>
          </a:p>
        </p:txBody>
      </p:sp>
      <p:sp>
        <p:nvSpPr>
          <p:cNvPr id="24" name="TextBox 23"/>
          <p:cNvSpPr txBox="1"/>
          <p:nvPr/>
        </p:nvSpPr>
        <p:spPr>
          <a:xfrm>
            <a:off x="2568628" y="4936203"/>
            <a:ext cx="1279564" cy="646331"/>
          </a:xfrm>
          <a:prstGeom prst="rect">
            <a:avLst/>
          </a:prstGeom>
          <a:solidFill>
            <a:schemeClr val="bg1"/>
          </a:solidFill>
        </p:spPr>
        <p:txBody>
          <a:bodyPr wrap="square" rtlCol="0">
            <a:spAutoFit/>
          </a:bodyPr>
          <a:lstStyle/>
          <a:p>
            <a:pPr algn="ctr"/>
            <a:r>
              <a:rPr lang="es-ES" dirty="0" smtClean="0"/>
              <a:t>Durante la vida de uno</a:t>
            </a:r>
            <a:endParaRPr lang="en-US" dirty="0"/>
          </a:p>
        </p:txBody>
      </p:sp>
      <p:sp>
        <p:nvSpPr>
          <p:cNvPr id="25" name="TextBox 24"/>
          <p:cNvSpPr txBox="1"/>
          <p:nvPr/>
        </p:nvSpPr>
        <p:spPr>
          <a:xfrm>
            <a:off x="3856173" y="4942528"/>
            <a:ext cx="1279564" cy="646331"/>
          </a:xfrm>
          <a:prstGeom prst="rect">
            <a:avLst/>
          </a:prstGeom>
          <a:solidFill>
            <a:schemeClr val="bg1"/>
          </a:solidFill>
        </p:spPr>
        <p:txBody>
          <a:bodyPr wrap="square" rtlCol="0">
            <a:spAutoFit/>
          </a:bodyPr>
          <a:lstStyle/>
          <a:p>
            <a:pPr algn="ctr"/>
            <a:r>
              <a:rPr lang="es-ES" dirty="0" smtClean="0"/>
              <a:t>Largo tiempo</a:t>
            </a:r>
            <a:endParaRPr lang="en-US" dirty="0"/>
          </a:p>
        </p:txBody>
      </p:sp>
      <p:sp>
        <p:nvSpPr>
          <p:cNvPr id="26" name="TextBox 25"/>
          <p:cNvSpPr txBox="1"/>
          <p:nvPr/>
        </p:nvSpPr>
        <p:spPr>
          <a:xfrm>
            <a:off x="5233800" y="4859094"/>
            <a:ext cx="1859852" cy="923330"/>
          </a:xfrm>
          <a:prstGeom prst="rect">
            <a:avLst/>
          </a:prstGeom>
          <a:solidFill>
            <a:schemeClr val="bg1"/>
          </a:solidFill>
        </p:spPr>
        <p:txBody>
          <a:bodyPr wrap="square" rtlCol="0">
            <a:spAutoFit/>
          </a:bodyPr>
          <a:lstStyle/>
          <a:p>
            <a:pPr algn="ctr"/>
            <a:r>
              <a:rPr lang="es-ES" dirty="0" smtClean="0"/>
              <a:t>Largo tiempo y ofrece esperanza de un mejor día</a:t>
            </a:r>
            <a:endParaRPr lang="en-US" dirty="0"/>
          </a:p>
        </p:txBody>
      </p:sp>
    </p:spTree>
    <p:extLst>
      <p:ext uri="{BB962C8B-B14F-4D97-AF65-F5344CB8AC3E}">
        <p14:creationId xmlns:p14="http://schemas.microsoft.com/office/powerpoint/2010/main" val="917166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46545" y="770576"/>
            <a:ext cx="11290545" cy="3733800"/>
          </a:xfr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8676" y="1487733"/>
            <a:ext cx="762000" cy="884952"/>
          </a:xfrm>
          <a:prstGeom prst="rect">
            <a:avLst/>
          </a:prstGeom>
        </p:spPr>
      </p:pic>
      <p:sp>
        <p:nvSpPr>
          <p:cNvPr id="14" name="Rectangle 13"/>
          <p:cNvSpPr/>
          <p:nvPr/>
        </p:nvSpPr>
        <p:spPr>
          <a:xfrm>
            <a:off x="912962" y="2980376"/>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12962" y="2637476"/>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055962" y="2954975"/>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589362" y="2637476"/>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589362" y="2278240"/>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98662" y="2925771"/>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Moisés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25" name="TextBox 24"/>
          <p:cNvSpPr txBox="1"/>
          <p:nvPr/>
        </p:nvSpPr>
        <p:spPr>
          <a:xfrm>
            <a:off x="798662" y="2576026"/>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Aarón</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26" name="TextBox 25"/>
          <p:cNvSpPr txBox="1"/>
          <p:nvPr/>
        </p:nvSpPr>
        <p:spPr>
          <a:xfrm>
            <a:off x="2472522" y="2223635"/>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Natán</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27" name="TextBox 26"/>
          <p:cNvSpPr txBox="1"/>
          <p:nvPr/>
        </p:nvSpPr>
        <p:spPr>
          <a:xfrm>
            <a:off x="2469982" y="2602005"/>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Saúl</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28" name="TextBox 27"/>
          <p:cNvSpPr txBox="1"/>
          <p:nvPr/>
        </p:nvSpPr>
        <p:spPr>
          <a:xfrm>
            <a:off x="1941662" y="2900370"/>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Débora</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29" name="Rectangle 28"/>
          <p:cNvSpPr/>
          <p:nvPr/>
        </p:nvSpPr>
        <p:spPr>
          <a:xfrm>
            <a:off x="4113362" y="3970976"/>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972469" y="2980376"/>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877402" y="3332876"/>
            <a:ext cx="949960" cy="18089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778342" y="3317568"/>
            <a:ext cx="104902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Éxodo de Egipto</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33" name="Rectangle 32"/>
          <p:cNvSpPr/>
          <p:nvPr/>
        </p:nvSpPr>
        <p:spPr>
          <a:xfrm>
            <a:off x="3972469" y="2614646"/>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972469" y="1620120"/>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972469" y="1941834"/>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972469" y="2278240"/>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3858169" y="1565515"/>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Ido</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38" name="TextBox 37"/>
          <p:cNvSpPr txBox="1"/>
          <p:nvPr/>
        </p:nvSpPr>
        <p:spPr>
          <a:xfrm>
            <a:off x="3858169" y="1893629"/>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Azarías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39" name="TextBox 38"/>
          <p:cNvSpPr txBox="1"/>
          <p:nvPr/>
        </p:nvSpPr>
        <p:spPr>
          <a:xfrm>
            <a:off x="3858169" y="2221743"/>
            <a:ext cx="685800" cy="261610"/>
          </a:xfrm>
          <a:prstGeom prst="rect">
            <a:avLst/>
          </a:prstGeom>
          <a:noFill/>
        </p:spPr>
        <p:txBody>
          <a:bodyPr wrap="square" rtlCol="0">
            <a:spAutoFit/>
          </a:bodyPr>
          <a:lstStyle/>
          <a:p>
            <a:pPr algn="ctr"/>
            <a:r>
              <a:rPr lang="es-ES" sz="1100" dirty="0" err="1" smtClean="0">
                <a:solidFill>
                  <a:schemeClr val="bg1"/>
                </a:solidFill>
                <a:effectLst>
                  <a:outerShdw blurRad="38100" dist="38100" dir="2700000" algn="tl">
                    <a:srgbClr val="000000">
                      <a:alpha val="43137"/>
                    </a:srgbClr>
                  </a:outerShdw>
                </a:effectLst>
                <a:latin typeface="Arial Narrow" panose="020B0606020202030204" pitchFamily="34" charset="0"/>
              </a:rPr>
              <a:t>Semaías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40" name="TextBox 39"/>
          <p:cNvSpPr txBox="1"/>
          <p:nvPr/>
        </p:nvSpPr>
        <p:spPr>
          <a:xfrm>
            <a:off x="3857572" y="2549857"/>
            <a:ext cx="685800" cy="261610"/>
          </a:xfrm>
          <a:prstGeom prst="rect">
            <a:avLst/>
          </a:prstGeom>
          <a:noFill/>
        </p:spPr>
        <p:txBody>
          <a:bodyPr wrap="square" rtlCol="0">
            <a:spAutoFit/>
          </a:bodyPr>
          <a:lstStyle/>
          <a:p>
            <a:pPr algn="ctr"/>
            <a:r>
              <a:rPr lang="es-ES" sz="1100" dirty="0" err="1" smtClean="0">
                <a:solidFill>
                  <a:schemeClr val="bg1"/>
                </a:solidFill>
                <a:effectLst>
                  <a:outerShdw blurRad="38100" dist="38100" dir="2700000" algn="tl">
                    <a:srgbClr val="000000">
                      <a:alpha val="43137"/>
                    </a:srgbClr>
                  </a:outerShdw>
                </a:effectLst>
                <a:latin typeface="Arial Narrow" panose="020B0606020202030204" pitchFamily="34" charset="0"/>
              </a:rPr>
              <a:t>Jehú</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41" name="TextBox 40"/>
          <p:cNvSpPr txBox="1"/>
          <p:nvPr/>
        </p:nvSpPr>
        <p:spPr>
          <a:xfrm>
            <a:off x="3857572" y="2912064"/>
            <a:ext cx="685800" cy="261610"/>
          </a:xfrm>
          <a:prstGeom prst="rect">
            <a:avLst/>
          </a:prstGeom>
          <a:noFill/>
        </p:spPr>
        <p:txBody>
          <a:bodyPr wrap="square" rtlCol="0">
            <a:spAutoFit/>
          </a:bodyPr>
          <a:lstStyle/>
          <a:p>
            <a:pPr algn="ctr"/>
            <a:r>
              <a:rPr lang="es-ES" sz="1100" dirty="0" err="1" smtClean="0">
                <a:solidFill>
                  <a:schemeClr val="bg1"/>
                </a:solidFill>
                <a:effectLst>
                  <a:outerShdw blurRad="38100" dist="38100" dir="2700000" algn="tl">
                    <a:srgbClr val="000000">
                      <a:alpha val="43137"/>
                    </a:srgbClr>
                  </a:outerShdw>
                </a:effectLst>
                <a:latin typeface="Arial Narrow" panose="020B0606020202030204" pitchFamily="34" charset="0"/>
              </a:rPr>
              <a:t>Ahías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42" name="Rectangle 41"/>
          <p:cNvSpPr/>
          <p:nvPr/>
        </p:nvSpPr>
        <p:spPr>
          <a:xfrm>
            <a:off x="4201068" y="3308161"/>
            <a:ext cx="750493" cy="12941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5180162" y="3308160"/>
            <a:ext cx="457200" cy="35801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975125" y="1939702"/>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3999062" y="3908429"/>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Moisés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46" name="TextBox 45"/>
          <p:cNvSpPr txBox="1"/>
          <p:nvPr/>
        </p:nvSpPr>
        <p:spPr>
          <a:xfrm>
            <a:off x="4990381" y="3233251"/>
            <a:ext cx="685800" cy="507831"/>
          </a:xfrm>
          <a:prstGeom prst="rect">
            <a:avLst/>
          </a:prstGeom>
          <a:noFill/>
        </p:spPr>
        <p:txBody>
          <a:bodyPr wrap="square" rtlCol="0">
            <a:spAutoFit/>
          </a:bodyPr>
          <a:lstStyle/>
          <a:p>
            <a:pPr algn="ctr"/>
            <a:r>
              <a:rPr lang="es-ES" sz="900" dirty="0" smtClean="0">
                <a:solidFill>
                  <a:schemeClr val="bg1"/>
                </a:solidFill>
                <a:effectLst>
                  <a:outerShdw blurRad="38100" dist="38100" dir="2700000" algn="tl">
                    <a:srgbClr val="000000">
                      <a:alpha val="43137"/>
                    </a:srgbClr>
                  </a:outerShdw>
                </a:effectLst>
                <a:latin typeface="Arial Narrow" panose="020B0606020202030204" pitchFamily="34" charset="0"/>
              </a:rPr>
              <a:t>Asiria conquista a Israel</a:t>
            </a:r>
            <a:endParaRPr lang="en-US" sz="9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47" name="TextBox 46"/>
          <p:cNvSpPr txBox="1"/>
          <p:nvPr/>
        </p:nvSpPr>
        <p:spPr>
          <a:xfrm>
            <a:off x="4066448" y="3234384"/>
            <a:ext cx="1037513" cy="369332"/>
          </a:xfrm>
          <a:prstGeom prst="rect">
            <a:avLst/>
          </a:prstGeom>
          <a:noFill/>
        </p:spPr>
        <p:txBody>
          <a:bodyPr wrap="square" rtlCol="0">
            <a:spAutoFit/>
          </a:bodyPr>
          <a:lstStyle/>
          <a:p>
            <a:pPr algn="ctr"/>
            <a:r>
              <a:rPr lang="es-ES" sz="900" dirty="0" smtClean="0">
                <a:solidFill>
                  <a:schemeClr val="bg1"/>
                </a:solidFill>
                <a:effectLst>
                  <a:outerShdw blurRad="38100" dist="38100" dir="2700000" algn="tl">
                    <a:srgbClr val="000000">
                      <a:alpha val="43137"/>
                    </a:srgbClr>
                  </a:outerShdw>
                </a:effectLst>
                <a:latin typeface="Arial Narrow" panose="020B0606020202030204" pitchFamily="34" charset="0"/>
              </a:rPr>
              <a:t>Se divide la nación judía</a:t>
            </a:r>
            <a:endParaRPr lang="en-US" sz="9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48" name="Rectangle 47"/>
          <p:cNvSpPr/>
          <p:nvPr/>
        </p:nvSpPr>
        <p:spPr>
          <a:xfrm>
            <a:off x="4484201" y="1567276"/>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4494361" y="2278754"/>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4484201" y="2614646"/>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4470576" y="2980376"/>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4973511" y="2294046"/>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4990381" y="2621735"/>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4963336" y="2965282"/>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5737142" y="3334766"/>
            <a:ext cx="489691" cy="63621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4980221" y="1619844"/>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4368081" y="2558980"/>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Eliseo</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58" name="TextBox 57"/>
          <p:cNvSpPr txBox="1"/>
          <p:nvPr/>
        </p:nvSpPr>
        <p:spPr>
          <a:xfrm>
            <a:off x="4368081" y="2220584"/>
            <a:ext cx="685800" cy="261610"/>
          </a:xfrm>
          <a:prstGeom prst="rect">
            <a:avLst/>
          </a:prstGeom>
          <a:noFill/>
        </p:spPr>
        <p:txBody>
          <a:bodyPr wrap="square" rtlCol="0">
            <a:spAutoFit/>
          </a:bodyPr>
          <a:lstStyle/>
          <a:p>
            <a:pPr algn="ctr"/>
            <a:r>
              <a:rPr lang="es-ES" sz="1100" dirty="0" err="1" smtClean="0">
                <a:solidFill>
                  <a:schemeClr val="bg1"/>
                </a:solidFill>
                <a:effectLst>
                  <a:outerShdw blurRad="38100" dist="38100" dir="2700000" algn="tl">
                    <a:srgbClr val="000000">
                      <a:alpha val="43137"/>
                    </a:srgbClr>
                  </a:outerShdw>
                </a:effectLst>
                <a:latin typeface="Arial Narrow" panose="020B0606020202030204" pitchFamily="34" charset="0"/>
              </a:rPr>
              <a:t>Micaías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59" name="TextBox 58"/>
          <p:cNvSpPr txBox="1"/>
          <p:nvPr/>
        </p:nvSpPr>
        <p:spPr>
          <a:xfrm>
            <a:off x="4380061" y="2922500"/>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Elías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60" name="TextBox 59"/>
          <p:cNvSpPr txBox="1"/>
          <p:nvPr/>
        </p:nvSpPr>
        <p:spPr>
          <a:xfrm>
            <a:off x="4865921" y="1552430"/>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Isaías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61" name="TextBox 60"/>
          <p:cNvSpPr txBox="1"/>
          <p:nvPr/>
        </p:nvSpPr>
        <p:spPr>
          <a:xfrm>
            <a:off x="4368081" y="1511867"/>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Abdías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62" name="TextBox 61"/>
          <p:cNvSpPr txBox="1"/>
          <p:nvPr/>
        </p:nvSpPr>
        <p:spPr>
          <a:xfrm>
            <a:off x="4855386" y="2907469"/>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Amós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63" name="TextBox 62"/>
          <p:cNvSpPr txBox="1"/>
          <p:nvPr/>
        </p:nvSpPr>
        <p:spPr>
          <a:xfrm>
            <a:off x="4849350" y="2563391"/>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Jonás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64" name="TextBox 63"/>
          <p:cNvSpPr txBox="1"/>
          <p:nvPr/>
        </p:nvSpPr>
        <p:spPr>
          <a:xfrm>
            <a:off x="4849036" y="2237467"/>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Oseas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65" name="TextBox 64"/>
          <p:cNvSpPr txBox="1"/>
          <p:nvPr/>
        </p:nvSpPr>
        <p:spPr>
          <a:xfrm>
            <a:off x="4849036" y="1892244"/>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Miqueas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66" name="Rectangle 65"/>
          <p:cNvSpPr/>
          <p:nvPr/>
        </p:nvSpPr>
        <p:spPr>
          <a:xfrm>
            <a:off x="5432969" y="1619844"/>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5432969" y="2315816"/>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5474879" y="2624362"/>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5437421" y="2980376"/>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5447581" y="1318502"/>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5939461" y="2965282"/>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5956148" y="2621735"/>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5932707" y="2308897"/>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5890169" y="1970128"/>
            <a:ext cx="513562" cy="17239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6403731" y="2980376"/>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8075762" y="2637476"/>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8151962" y="2899656"/>
            <a:ext cx="228600" cy="333596"/>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8056070" y="2259021"/>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8398687" y="2954975"/>
            <a:ext cx="457200" cy="152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8151962" y="3451316"/>
            <a:ext cx="533400" cy="289766"/>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p:cNvSpPr txBox="1"/>
          <p:nvPr/>
        </p:nvSpPr>
        <p:spPr>
          <a:xfrm>
            <a:off x="5353243" y="1565515"/>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Nahúm</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82" name="TextBox 81"/>
          <p:cNvSpPr txBox="1"/>
          <p:nvPr/>
        </p:nvSpPr>
        <p:spPr>
          <a:xfrm>
            <a:off x="5338278" y="2258318"/>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Jeremías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83" name="TextBox 82"/>
          <p:cNvSpPr txBox="1"/>
          <p:nvPr/>
        </p:nvSpPr>
        <p:spPr>
          <a:xfrm>
            <a:off x="5353557" y="2563391"/>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Habacuc</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84" name="TextBox 83"/>
          <p:cNvSpPr txBox="1"/>
          <p:nvPr/>
        </p:nvSpPr>
        <p:spPr>
          <a:xfrm>
            <a:off x="5318308" y="2907469"/>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Sofonías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85" name="TextBox 84"/>
          <p:cNvSpPr txBox="1"/>
          <p:nvPr/>
        </p:nvSpPr>
        <p:spPr>
          <a:xfrm>
            <a:off x="5825161" y="2898610"/>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Ezequiel</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86" name="TextBox 85"/>
          <p:cNvSpPr txBox="1"/>
          <p:nvPr/>
        </p:nvSpPr>
        <p:spPr>
          <a:xfrm>
            <a:off x="5846430" y="2552397"/>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Abdías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87" name="TextBox 86"/>
          <p:cNvSpPr txBox="1"/>
          <p:nvPr/>
        </p:nvSpPr>
        <p:spPr>
          <a:xfrm>
            <a:off x="5841848" y="2248249"/>
            <a:ext cx="685800" cy="261610"/>
          </a:xfrm>
          <a:prstGeom prst="rect">
            <a:avLst/>
          </a:prstGeom>
          <a:noFill/>
        </p:spPr>
        <p:txBody>
          <a:bodyPr wrap="square" rtlCol="0">
            <a:spAutoFit/>
          </a:bodyPr>
          <a:lstStyle/>
          <a:p>
            <a:pPr algn="ctr"/>
            <a:r>
              <a:rPr lang="es-ES" sz="1100" dirty="0" err="1" smtClean="0">
                <a:solidFill>
                  <a:schemeClr val="bg1"/>
                </a:solidFill>
                <a:effectLst>
                  <a:outerShdw blurRad="38100" dist="38100" dir="2700000" algn="tl">
                    <a:srgbClr val="000000">
                      <a:alpha val="43137"/>
                    </a:srgbClr>
                  </a:outerShdw>
                </a:effectLst>
                <a:latin typeface="Arial Narrow" panose="020B0606020202030204" pitchFamily="34" charset="0"/>
              </a:rPr>
              <a:t>Hageo</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88" name="TextBox 87"/>
          <p:cNvSpPr txBox="1"/>
          <p:nvPr/>
        </p:nvSpPr>
        <p:spPr>
          <a:xfrm>
            <a:off x="8271984" y="2891925"/>
            <a:ext cx="685800" cy="276999"/>
          </a:xfrm>
          <a:prstGeom prst="rect">
            <a:avLst/>
          </a:prstGeom>
          <a:noFill/>
        </p:spPr>
        <p:txBody>
          <a:bodyPr wrap="square" rtlCol="0">
            <a:spAutoFit/>
          </a:bodyPr>
          <a:lstStyle/>
          <a:p>
            <a:pPr algn="ctr"/>
            <a:r>
              <a:rPr lang="es-ES" sz="600" dirty="0" smtClean="0">
                <a:solidFill>
                  <a:schemeClr val="bg1"/>
                </a:solidFill>
                <a:effectLst>
                  <a:outerShdw blurRad="38100" dist="38100" dir="2700000" algn="tl">
                    <a:srgbClr val="000000">
                      <a:alpha val="43137"/>
                    </a:srgbClr>
                  </a:outerShdw>
                </a:effectLst>
                <a:latin typeface="Arial Narrow" panose="020B0606020202030204" pitchFamily="34" charset="0"/>
              </a:rPr>
              <a:t>Juan de Apocalipsis</a:t>
            </a:r>
            <a:endParaRPr lang="en-US" sz="6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89" name="TextBox 88"/>
          <p:cNvSpPr txBox="1"/>
          <p:nvPr/>
        </p:nvSpPr>
        <p:spPr>
          <a:xfrm>
            <a:off x="5318669" y="1262005"/>
            <a:ext cx="685800" cy="261610"/>
          </a:xfrm>
          <a:prstGeom prst="rect">
            <a:avLst/>
          </a:prstGeom>
          <a:noFill/>
        </p:spPr>
        <p:txBody>
          <a:bodyPr wrap="square" rtlCol="0">
            <a:spAutoFit/>
          </a:bodyPr>
          <a:lstStyle/>
          <a:p>
            <a:pPr algn="ctr"/>
            <a:r>
              <a:rPr lang="es-ES" sz="1100" dirty="0" err="1" smtClean="0">
                <a:solidFill>
                  <a:schemeClr val="bg1"/>
                </a:solidFill>
                <a:effectLst>
                  <a:outerShdw blurRad="38100" dist="38100" dir="2700000" algn="tl">
                    <a:srgbClr val="000000">
                      <a:alpha val="43137"/>
                    </a:srgbClr>
                  </a:outerShdw>
                </a:effectLst>
                <a:latin typeface="Arial Narrow" panose="020B0606020202030204" pitchFamily="34" charset="0"/>
              </a:rPr>
              <a:t>Hulda</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90" name="TextBox 89"/>
          <p:cNvSpPr txBox="1"/>
          <p:nvPr/>
        </p:nvSpPr>
        <p:spPr>
          <a:xfrm>
            <a:off x="7961462" y="2576026"/>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Jesús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91" name="TextBox 90"/>
          <p:cNvSpPr txBox="1"/>
          <p:nvPr/>
        </p:nvSpPr>
        <p:spPr>
          <a:xfrm>
            <a:off x="7923362" y="2199687"/>
            <a:ext cx="685800" cy="261610"/>
          </a:xfrm>
          <a:prstGeom prst="rect">
            <a:avLst/>
          </a:prstGeom>
          <a:noFill/>
        </p:spPr>
        <p:txBody>
          <a:bodyPr wrap="square" rtlCol="0">
            <a:spAutoFit/>
          </a:bodyPr>
          <a:lstStyle/>
          <a:p>
            <a:pPr algn="ctr"/>
            <a:r>
              <a:rPr lang="es-ES" sz="1100" dirty="0" err="1" smtClean="0">
                <a:solidFill>
                  <a:schemeClr val="bg1"/>
                </a:solidFill>
                <a:effectLst>
                  <a:outerShdw blurRad="38100" dist="38100" dir="2700000" algn="tl">
                    <a:srgbClr val="000000">
                      <a:alpha val="43137"/>
                    </a:srgbClr>
                  </a:outerShdw>
                </a:effectLst>
                <a:latin typeface="Arial Narrow" panose="020B0606020202030204" pitchFamily="34" charset="0"/>
              </a:rPr>
              <a:t>Ágabo</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92" name="TextBox 91"/>
          <p:cNvSpPr txBox="1"/>
          <p:nvPr/>
        </p:nvSpPr>
        <p:spPr>
          <a:xfrm>
            <a:off x="5804050" y="1922089"/>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Zacarías</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93" name="TextBox 92"/>
          <p:cNvSpPr txBox="1"/>
          <p:nvPr/>
        </p:nvSpPr>
        <p:spPr>
          <a:xfrm>
            <a:off x="8081601" y="2845765"/>
            <a:ext cx="346356" cy="461665"/>
          </a:xfrm>
          <a:prstGeom prst="rect">
            <a:avLst/>
          </a:prstGeom>
          <a:noFill/>
        </p:spPr>
        <p:txBody>
          <a:bodyPr wrap="square" rtlCol="0">
            <a:spAutoFit/>
          </a:bodyPr>
          <a:lstStyle/>
          <a:p>
            <a:pPr algn="ctr"/>
            <a:r>
              <a:rPr lang="es-ES" sz="600" dirty="0" smtClean="0">
                <a:solidFill>
                  <a:schemeClr val="bg1"/>
                </a:solidFill>
                <a:effectLst>
                  <a:outerShdw blurRad="38100" dist="38100" dir="2700000" algn="tl">
                    <a:srgbClr val="000000">
                      <a:alpha val="43137"/>
                    </a:srgbClr>
                  </a:outerShdw>
                </a:effectLst>
                <a:latin typeface="Arial Narrow" panose="020B0606020202030204" pitchFamily="34" charset="0"/>
              </a:rPr>
              <a:t>Juan el </a:t>
            </a:r>
            <a:r>
              <a:rPr lang="es-ES" sz="600" dirty="0" err="1" smtClean="0">
                <a:solidFill>
                  <a:schemeClr val="bg1"/>
                </a:solidFill>
                <a:effectLst>
                  <a:outerShdw blurRad="38100" dist="38100" dir="2700000" algn="tl">
                    <a:srgbClr val="000000">
                      <a:alpha val="43137"/>
                    </a:srgbClr>
                  </a:outerShdw>
                </a:effectLst>
                <a:latin typeface="Arial Narrow" panose="020B0606020202030204" pitchFamily="34" charset="0"/>
              </a:rPr>
              <a:t>Baut</a:t>
            </a:r>
            <a:endParaRPr lang="es-ES" sz="600" dirty="0" smtClean="0">
              <a:solidFill>
                <a:schemeClr val="bg1"/>
              </a:solidFill>
              <a:effectLst>
                <a:outerShdw blurRad="38100" dist="38100" dir="2700000" algn="tl">
                  <a:srgbClr val="000000">
                    <a:alpha val="43137"/>
                  </a:srgbClr>
                </a:outerShdw>
              </a:effectLst>
              <a:latin typeface="Arial Narrow" panose="020B0606020202030204" pitchFamily="34" charset="0"/>
            </a:endParaRPr>
          </a:p>
          <a:p>
            <a:pPr algn="ctr"/>
            <a:r>
              <a:rPr lang="es-ES" sz="600" dirty="0" err="1" smtClean="0">
                <a:solidFill>
                  <a:schemeClr val="bg1"/>
                </a:solidFill>
                <a:effectLst>
                  <a:outerShdw blurRad="38100" dist="38100" dir="2700000" algn="tl">
                    <a:srgbClr val="000000">
                      <a:alpha val="43137"/>
                    </a:srgbClr>
                  </a:outerShdw>
                </a:effectLst>
                <a:latin typeface="Arial Narrow" panose="020B0606020202030204" pitchFamily="34" charset="0"/>
              </a:rPr>
              <a:t>ista</a:t>
            </a:r>
            <a:endParaRPr lang="en-US" sz="6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94" name="TextBox 93"/>
          <p:cNvSpPr txBox="1"/>
          <p:nvPr/>
        </p:nvSpPr>
        <p:spPr>
          <a:xfrm>
            <a:off x="5651881" y="3264043"/>
            <a:ext cx="685800" cy="646331"/>
          </a:xfrm>
          <a:prstGeom prst="rect">
            <a:avLst/>
          </a:prstGeom>
          <a:noFill/>
        </p:spPr>
        <p:txBody>
          <a:bodyPr wrap="square" rtlCol="0">
            <a:spAutoFit/>
          </a:bodyPr>
          <a:lstStyle/>
          <a:p>
            <a:pPr algn="ctr"/>
            <a:r>
              <a:rPr lang="es-ES" sz="900" dirty="0" smtClean="0">
                <a:solidFill>
                  <a:schemeClr val="bg1"/>
                </a:solidFill>
                <a:effectLst>
                  <a:outerShdw blurRad="38100" dist="38100" dir="2700000" algn="tl">
                    <a:srgbClr val="000000">
                      <a:alpha val="43137"/>
                    </a:srgbClr>
                  </a:outerShdw>
                </a:effectLst>
                <a:latin typeface="Arial Narrow" panose="020B0606020202030204" pitchFamily="34" charset="0"/>
              </a:rPr>
              <a:t>586 Babilonia conquista a Judá</a:t>
            </a:r>
            <a:endParaRPr lang="en-US" sz="9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95" name="TextBox 94"/>
          <p:cNvSpPr txBox="1"/>
          <p:nvPr/>
        </p:nvSpPr>
        <p:spPr>
          <a:xfrm>
            <a:off x="8069923" y="3417916"/>
            <a:ext cx="685800" cy="369332"/>
          </a:xfrm>
          <a:prstGeom prst="rect">
            <a:avLst/>
          </a:prstGeom>
          <a:noFill/>
        </p:spPr>
        <p:txBody>
          <a:bodyPr wrap="square" rtlCol="0">
            <a:spAutoFit/>
          </a:bodyPr>
          <a:lstStyle/>
          <a:p>
            <a:pPr algn="ctr"/>
            <a:r>
              <a:rPr lang="es-ES" sz="900" dirty="0" smtClean="0">
                <a:solidFill>
                  <a:schemeClr val="bg1"/>
                </a:solidFill>
                <a:effectLst>
                  <a:outerShdw blurRad="38100" dist="38100" dir="2700000" algn="tl">
                    <a:srgbClr val="000000">
                      <a:alpha val="43137"/>
                    </a:srgbClr>
                  </a:outerShdw>
                </a:effectLst>
                <a:latin typeface="Arial Narrow" panose="020B0606020202030204" pitchFamily="34" charset="0"/>
              </a:rPr>
              <a:t>Jesús crucificado</a:t>
            </a:r>
            <a:endParaRPr lang="en-US" sz="9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96" name="Rectangle 95"/>
          <p:cNvSpPr/>
          <p:nvPr/>
        </p:nvSpPr>
        <p:spPr>
          <a:xfrm>
            <a:off x="8481665" y="3298180"/>
            <a:ext cx="374222" cy="15313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p:cNvSpPr txBox="1"/>
          <p:nvPr/>
        </p:nvSpPr>
        <p:spPr>
          <a:xfrm>
            <a:off x="8342462" y="3243295"/>
            <a:ext cx="685800" cy="230832"/>
          </a:xfrm>
          <a:prstGeom prst="rect">
            <a:avLst/>
          </a:prstGeom>
          <a:noFill/>
        </p:spPr>
        <p:txBody>
          <a:bodyPr wrap="square" rtlCol="0">
            <a:spAutoFit/>
          </a:bodyPr>
          <a:lstStyle/>
          <a:p>
            <a:pPr algn="ctr"/>
            <a:r>
              <a:rPr lang="es-ES" sz="900" dirty="0" err="1" smtClean="0">
                <a:solidFill>
                  <a:schemeClr val="bg1"/>
                </a:solidFill>
                <a:effectLst>
                  <a:outerShdw blurRad="38100" dist="38100" dir="2700000" algn="tl">
                    <a:srgbClr val="000000">
                      <a:alpha val="43137"/>
                    </a:srgbClr>
                  </a:outerShdw>
                </a:effectLst>
                <a:latin typeface="Arial Narrow" panose="020B0606020202030204" pitchFamily="34" charset="0"/>
              </a:rPr>
              <a:t>dC</a:t>
            </a:r>
            <a:endParaRPr lang="en-US" sz="9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98" name="Rectangle 97"/>
          <p:cNvSpPr/>
          <p:nvPr/>
        </p:nvSpPr>
        <p:spPr>
          <a:xfrm>
            <a:off x="7676637" y="3012257"/>
            <a:ext cx="435840" cy="12051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p:cNvSpPr txBox="1"/>
          <p:nvPr/>
        </p:nvSpPr>
        <p:spPr>
          <a:xfrm>
            <a:off x="7551657" y="2924564"/>
            <a:ext cx="685800" cy="261610"/>
          </a:xfrm>
          <a:prstGeom prst="rect">
            <a:avLst/>
          </a:prstGeom>
          <a:noFill/>
        </p:spPr>
        <p:txBody>
          <a:bodyPr wrap="square" rtlCol="0">
            <a:spAutoFit/>
          </a:bodyPr>
          <a:lstStyle/>
          <a:p>
            <a:pPr algn="ctr"/>
            <a:r>
              <a:rPr lang="es-ES" sz="1100" dirty="0" smtClean="0">
                <a:solidFill>
                  <a:schemeClr val="bg1"/>
                </a:solidFill>
                <a:effectLst>
                  <a:outerShdw blurRad="38100" dist="38100" dir="2700000" algn="tl">
                    <a:srgbClr val="000000">
                      <a:alpha val="43137"/>
                    </a:srgbClr>
                  </a:outerShdw>
                </a:effectLst>
                <a:latin typeface="Arial Narrow" panose="020B0606020202030204" pitchFamily="34" charset="0"/>
              </a:rPr>
              <a:t>Anna</a:t>
            </a:r>
            <a:endParaRPr lang="en-US" sz="1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2" name="Title 1"/>
          <p:cNvSpPr>
            <a:spLocks noGrp="1"/>
          </p:cNvSpPr>
          <p:nvPr>
            <p:ph type="title"/>
          </p:nvPr>
        </p:nvSpPr>
        <p:spPr>
          <a:xfrm>
            <a:off x="473885" y="15994"/>
            <a:ext cx="8229600" cy="952500"/>
          </a:xfrm>
        </p:spPr>
        <p:txBody>
          <a:bodyPr/>
          <a:lstStyle/>
          <a:p>
            <a:r>
              <a:rPr lang="en-US" dirty="0" smtClean="0"/>
              <a:t>Los </a:t>
            </a:r>
            <a:r>
              <a:rPr lang="en-US" dirty="0" err="1" smtClean="0"/>
              <a:t>profetas</a:t>
            </a:r>
            <a:r>
              <a:rPr lang="en-US" dirty="0" smtClean="0"/>
              <a:t> de Dios</a:t>
            </a:r>
            <a:endParaRPr lang="en-US" dirty="0"/>
          </a:p>
        </p:txBody>
      </p:sp>
      <p:sp>
        <p:nvSpPr>
          <p:cNvPr id="8" name="TextBox 7"/>
          <p:cNvSpPr txBox="1"/>
          <p:nvPr/>
        </p:nvSpPr>
        <p:spPr>
          <a:xfrm>
            <a:off x="841420" y="4480252"/>
            <a:ext cx="1842364" cy="646331"/>
          </a:xfrm>
          <a:prstGeom prst="rect">
            <a:avLst/>
          </a:prstGeom>
          <a:noFill/>
        </p:spPr>
        <p:txBody>
          <a:bodyPr wrap="none" rtlCol="0">
            <a:spAutoFit/>
          </a:bodyPr>
          <a:lstStyle/>
          <a:p>
            <a:r>
              <a:rPr lang="en-US" dirty="0" err="1" smtClean="0"/>
              <a:t>Levítico</a:t>
            </a:r>
            <a:r>
              <a:rPr lang="en-US" dirty="0" smtClean="0"/>
              <a:t> 26</a:t>
            </a:r>
          </a:p>
          <a:p>
            <a:r>
              <a:rPr lang="en-US" dirty="0" err="1" smtClean="0"/>
              <a:t>Deuteronomio</a:t>
            </a:r>
            <a:r>
              <a:rPr lang="en-US" dirty="0" smtClean="0"/>
              <a:t> 28</a:t>
            </a:r>
            <a:endParaRPr lang="en-US" dirty="0"/>
          </a:p>
        </p:txBody>
      </p:sp>
      <p:sp>
        <p:nvSpPr>
          <p:cNvPr id="9" name="TextBox 8"/>
          <p:cNvSpPr txBox="1"/>
          <p:nvPr/>
        </p:nvSpPr>
        <p:spPr>
          <a:xfrm>
            <a:off x="4750877" y="5023615"/>
            <a:ext cx="1359668" cy="646331"/>
          </a:xfrm>
          <a:prstGeom prst="rect">
            <a:avLst/>
          </a:prstGeom>
          <a:noFill/>
        </p:spPr>
        <p:txBody>
          <a:bodyPr wrap="none" rtlCol="0">
            <a:spAutoFit/>
          </a:bodyPr>
          <a:lstStyle/>
          <a:p>
            <a:r>
              <a:rPr lang="en-US" dirty="0" err="1" smtClean="0"/>
              <a:t>Isaías</a:t>
            </a:r>
            <a:r>
              <a:rPr lang="en-US" dirty="0" smtClean="0"/>
              <a:t> 39, 44</a:t>
            </a:r>
          </a:p>
          <a:p>
            <a:endParaRPr lang="en-US" dirty="0"/>
          </a:p>
        </p:txBody>
      </p:sp>
      <p:sp>
        <p:nvSpPr>
          <p:cNvPr id="15" name="TextBox 14"/>
          <p:cNvSpPr txBox="1"/>
          <p:nvPr/>
        </p:nvSpPr>
        <p:spPr>
          <a:xfrm>
            <a:off x="4962822" y="5376633"/>
            <a:ext cx="1635576" cy="369332"/>
          </a:xfrm>
          <a:prstGeom prst="rect">
            <a:avLst/>
          </a:prstGeom>
          <a:noFill/>
        </p:spPr>
        <p:txBody>
          <a:bodyPr wrap="none" rtlCol="0">
            <a:spAutoFit/>
          </a:bodyPr>
          <a:lstStyle/>
          <a:p>
            <a:r>
              <a:rPr lang="en-US" dirty="0" err="1" smtClean="0"/>
              <a:t>Jeremías</a:t>
            </a:r>
            <a:r>
              <a:rPr lang="en-US" dirty="0" smtClean="0"/>
              <a:t> 25, 29</a:t>
            </a:r>
            <a:endParaRPr lang="en-US" dirty="0"/>
          </a:p>
        </p:txBody>
      </p:sp>
      <p:sp>
        <p:nvSpPr>
          <p:cNvPr id="16" name="TextBox 15"/>
          <p:cNvSpPr txBox="1"/>
          <p:nvPr/>
        </p:nvSpPr>
        <p:spPr>
          <a:xfrm>
            <a:off x="7968794" y="5029970"/>
            <a:ext cx="1088952" cy="646331"/>
          </a:xfrm>
          <a:prstGeom prst="rect">
            <a:avLst/>
          </a:prstGeom>
          <a:noFill/>
        </p:spPr>
        <p:txBody>
          <a:bodyPr wrap="none" rtlCol="0">
            <a:spAutoFit/>
          </a:bodyPr>
          <a:lstStyle/>
          <a:p>
            <a:r>
              <a:rPr lang="en-US" dirty="0" smtClean="0"/>
              <a:t>Mateo 24</a:t>
            </a:r>
          </a:p>
          <a:p>
            <a:endParaRPr lang="en-US" dirty="0"/>
          </a:p>
        </p:txBody>
      </p:sp>
      <p:sp>
        <p:nvSpPr>
          <p:cNvPr id="10" name="TextBox 9"/>
          <p:cNvSpPr txBox="1"/>
          <p:nvPr/>
        </p:nvSpPr>
        <p:spPr>
          <a:xfrm>
            <a:off x="2600787" y="4098053"/>
            <a:ext cx="1066800" cy="369332"/>
          </a:xfrm>
          <a:prstGeom prst="rect">
            <a:avLst/>
          </a:prstGeom>
          <a:noFill/>
        </p:spPr>
        <p:txBody>
          <a:bodyPr wrap="square" rtlCol="0">
            <a:spAutoFit/>
          </a:bodyPr>
          <a:lstStyle/>
          <a:p>
            <a:r>
              <a:rPr lang="en-US" dirty="0" smtClean="0">
                <a:solidFill>
                  <a:srgbClr val="0000CC"/>
                </a:solidFill>
                <a:latin typeface="Algerian" panose="04020705040A02060702" pitchFamily="82" charset="0"/>
              </a:rPr>
              <a:t>800 </a:t>
            </a:r>
            <a:r>
              <a:rPr lang="en-US" dirty="0" err="1" smtClean="0">
                <a:solidFill>
                  <a:srgbClr val="0000CC"/>
                </a:solidFill>
                <a:latin typeface="Algerian" panose="04020705040A02060702" pitchFamily="82" charset="0"/>
              </a:rPr>
              <a:t>yrs</a:t>
            </a:r>
            <a:endParaRPr lang="en-US" dirty="0">
              <a:solidFill>
                <a:srgbClr val="0000CC"/>
              </a:solidFill>
              <a:latin typeface="Algerian" panose="04020705040A02060702" pitchFamily="82" charset="0"/>
            </a:endParaRPr>
          </a:p>
        </p:txBody>
      </p:sp>
      <p:sp>
        <p:nvSpPr>
          <p:cNvPr id="18" name="TextBox 17"/>
          <p:cNvSpPr txBox="1"/>
          <p:nvPr/>
        </p:nvSpPr>
        <p:spPr>
          <a:xfrm>
            <a:off x="6031546" y="5018660"/>
            <a:ext cx="1444809" cy="369332"/>
          </a:xfrm>
          <a:prstGeom prst="rect">
            <a:avLst/>
          </a:prstGeom>
          <a:noFill/>
        </p:spPr>
        <p:txBody>
          <a:bodyPr wrap="square" rtlCol="0">
            <a:spAutoFit/>
          </a:bodyPr>
          <a:lstStyle/>
          <a:p>
            <a:r>
              <a:rPr lang="en-US" dirty="0" smtClean="0">
                <a:solidFill>
                  <a:srgbClr val="0000CC"/>
                </a:solidFill>
                <a:latin typeface="Algerian" panose="04020705040A02060702" pitchFamily="82" charset="0"/>
              </a:rPr>
              <a:t>100+ AÑOS</a:t>
            </a:r>
            <a:endParaRPr lang="en-US" dirty="0">
              <a:solidFill>
                <a:srgbClr val="0000CC"/>
              </a:solidFill>
              <a:latin typeface="Algerian" panose="04020705040A02060702" pitchFamily="82" charset="0"/>
            </a:endParaRPr>
          </a:p>
        </p:txBody>
      </p:sp>
      <p:sp>
        <p:nvSpPr>
          <p:cNvPr id="19" name="TextBox 18"/>
          <p:cNvSpPr txBox="1"/>
          <p:nvPr/>
        </p:nvSpPr>
        <p:spPr>
          <a:xfrm>
            <a:off x="6588807" y="5383766"/>
            <a:ext cx="1248985" cy="369332"/>
          </a:xfrm>
          <a:prstGeom prst="rect">
            <a:avLst/>
          </a:prstGeom>
          <a:noFill/>
        </p:spPr>
        <p:txBody>
          <a:bodyPr wrap="square" rtlCol="0">
            <a:spAutoFit/>
          </a:bodyPr>
          <a:lstStyle/>
          <a:p>
            <a:r>
              <a:rPr lang="en-US" dirty="0" smtClean="0">
                <a:solidFill>
                  <a:srgbClr val="0000CC"/>
                </a:solidFill>
                <a:latin typeface="Algerian" panose="04020705040A02060702" pitchFamily="82" charset="0"/>
              </a:rPr>
              <a:t>70+ </a:t>
            </a:r>
            <a:r>
              <a:rPr lang="en-US" dirty="0" err="1" smtClean="0">
                <a:solidFill>
                  <a:srgbClr val="0000CC"/>
                </a:solidFill>
                <a:latin typeface="Algerian" panose="04020705040A02060702" pitchFamily="82" charset="0"/>
              </a:rPr>
              <a:t>años</a:t>
            </a:r>
            <a:endParaRPr lang="en-US" dirty="0">
              <a:solidFill>
                <a:srgbClr val="0000CC"/>
              </a:solidFill>
              <a:latin typeface="Algerian" panose="04020705040A02060702" pitchFamily="82" charset="0"/>
            </a:endParaRPr>
          </a:p>
        </p:txBody>
      </p:sp>
      <p:sp>
        <p:nvSpPr>
          <p:cNvPr id="20" name="TextBox 19"/>
          <p:cNvSpPr txBox="1"/>
          <p:nvPr/>
        </p:nvSpPr>
        <p:spPr>
          <a:xfrm>
            <a:off x="7860115" y="5347695"/>
            <a:ext cx="1369928" cy="369332"/>
          </a:xfrm>
          <a:prstGeom prst="rect">
            <a:avLst/>
          </a:prstGeom>
          <a:noFill/>
        </p:spPr>
        <p:txBody>
          <a:bodyPr wrap="square" rtlCol="0">
            <a:spAutoFit/>
          </a:bodyPr>
          <a:lstStyle/>
          <a:p>
            <a:r>
              <a:rPr lang="en-US" dirty="0" smtClean="0">
                <a:solidFill>
                  <a:srgbClr val="0000CC"/>
                </a:solidFill>
                <a:latin typeface="Algerian" panose="04020705040A02060702" pitchFamily="82" charset="0"/>
              </a:rPr>
              <a:t>600 </a:t>
            </a:r>
            <a:r>
              <a:rPr lang="en-US" dirty="0" err="1" smtClean="0">
                <a:solidFill>
                  <a:srgbClr val="0000CC"/>
                </a:solidFill>
                <a:latin typeface="Algerian" panose="04020705040A02060702" pitchFamily="82" charset="0"/>
              </a:rPr>
              <a:t>años</a:t>
            </a:r>
            <a:endParaRPr lang="en-US" dirty="0">
              <a:solidFill>
                <a:srgbClr val="0000CC"/>
              </a:solidFill>
              <a:latin typeface="Algerian" panose="04020705040A02060702" pitchFamily="82" charset="0"/>
            </a:endParaRPr>
          </a:p>
        </p:txBody>
      </p:sp>
      <p:sp>
        <p:nvSpPr>
          <p:cNvPr id="100" name="TextBox 99"/>
          <p:cNvSpPr txBox="1"/>
          <p:nvPr/>
        </p:nvSpPr>
        <p:spPr>
          <a:xfrm>
            <a:off x="6378894" y="864174"/>
            <a:ext cx="1279564" cy="646331"/>
          </a:xfrm>
          <a:prstGeom prst="rect">
            <a:avLst/>
          </a:prstGeom>
          <a:solidFill>
            <a:schemeClr val="bg1">
              <a:lumMod val="65000"/>
            </a:schemeClr>
          </a:solidFill>
        </p:spPr>
        <p:txBody>
          <a:bodyPr wrap="square" rtlCol="0">
            <a:spAutoFit/>
          </a:bodyPr>
          <a:lstStyle/>
          <a:p>
            <a:pPr algn="ctr"/>
            <a:r>
              <a:rPr lang="es-ES" dirty="0" smtClean="0"/>
              <a:t>400 años de silencio</a:t>
            </a:r>
            <a:endParaRPr lang="en-US" dirty="0"/>
          </a:p>
        </p:txBody>
      </p:sp>
      <p:sp>
        <p:nvSpPr>
          <p:cNvPr id="101" name="TextBox 100"/>
          <p:cNvSpPr txBox="1"/>
          <p:nvPr/>
        </p:nvSpPr>
        <p:spPr>
          <a:xfrm>
            <a:off x="6810809" y="2335221"/>
            <a:ext cx="1061416" cy="646331"/>
          </a:xfrm>
          <a:prstGeom prst="rect">
            <a:avLst/>
          </a:prstGeom>
          <a:solidFill>
            <a:schemeClr val="bg1">
              <a:lumMod val="65000"/>
            </a:schemeClr>
          </a:solidFill>
        </p:spPr>
        <p:txBody>
          <a:bodyPr wrap="square" rtlCol="0">
            <a:spAutoFit/>
          </a:bodyPr>
          <a:lstStyle/>
          <a:p>
            <a:pPr algn="ctr"/>
            <a:r>
              <a:rPr lang="es-ES" dirty="0" smtClean="0"/>
              <a:t>El rugido de Daniel</a:t>
            </a:r>
            <a:endParaRPr lang="en-US" dirty="0"/>
          </a:p>
        </p:txBody>
      </p:sp>
      <p:sp>
        <p:nvSpPr>
          <p:cNvPr id="109" name="TextBox 108"/>
          <p:cNvSpPr txBox="1"/>
          <p:nvPr/>
        </p:nvSpPr>
        <p:spPr>
          <a:xfrm>
            <a:off x="5720984" y="4433688"/>
            <a:ext cx="915635" cy="369332"/>
          </a:xfrm>
          <a:prstGeom prst="rect">
            <a:avLst/>
          </a:prstGeom>
          <a:noFill/>
        </p:spPr>
        <p:txBody>
          <a:bodyPr wrap="none" rtlCol="0">
            <a:spAutoFit/>
          </a:bodyPr>
          <a:lstStyle/>
          <a:p>
            <a:r>
              <a:rPr lang="en-US" dirty="0">
                <a:solidFill>
                  <a:srgbClr val="0000CC"/>
                </a:solidFill>
              </a:rPr>
              <a:t>70 </a:t>
            </a:r>
            <a:r>
              <a:rPr lang="en-US" dirty="0" err="1" smtClean="0">
                <a:solidFill>
                  <a:srgbClr val="0000CC"/>
                </a:solidFill>
              </a:rPr>
              <a:t>años</a:t>
            </a:r>
            <a:endParaRPr lang="en-US" dirty="0">
              <a:solidFill>
                <a:srgbClr val="0000CC"/>
              </a:solidFill>
            </a:endParaRPr>
          </a:p>
        </p:txBody>
      </p:sp>
      <p:sp>
        <p:nvSpPr>
          <p:cNvPr id="110" name="TextBox 109"/>
          <p:cNvSpPr txBox="1"/>
          <p:nvPr/>
        </p:nvSpPr>
        <p:spPr>
          <a:xfrm>
            <a:off x="7845773" y="4848228"/>
            <a:ext cx="1032655" cy="369332"/>
          </a:xfrm>
          <a:prstGeom prst="rect">
            <a:avLst/>
          </a:prstGeom>
          <a:noFill/>
        </p:spPr>
        <p:txBody>
          <a:bodyPr wrap="none" rtlCol="0">
            <a:spAutoFit/>
          </a:bodyPr>
          <a:lstStyle/>
          <a:p>
            <a:r>
              <a:rPr lang="en-US" dirty="0">
                <a:solidFill>
                  <a:srgbClr val="0000CC"/>
                </a:solidFill>
              </a:rPr>
              <a:t>500 </a:t>
            </a:r>
            <a:r>
              <a:rPr lang="en-US" dirty="0" err="1" smtClean="0">
                <a:solidFill>
                  <a:srgbClr val="0000CC"/>
                </a:solidFill>
              </a:rPr>
              <a:t>años</a:t>
            </a:r>
            <a:endParaRPr lang="en-US" dirty="0">
              <a:solidFill>
                <a:srgbClr val="0000CC"/>
              </a:solidFill>
            </a:endParaRPr>
          </a:p>
        </p:txBody>
      </p:sp>
      <p:sp>
        <p:nvSpPr>
          <p:cNvPr id="111" name="Right Arrow 110"/>
          <p:cNvSpPr/>
          <p:nvPr/>
        </p:nvSpPr>
        <p:spPr>
          <a:xfrm>
            <a:off x="5420536" y="4521160"/>
            <a:ext cx="248717"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p:cNvSpPr txBox="1"/>
          <p:nvPr/>
        </p:nvSpPr>
        <p:spPr>
          <a:xfrm>
            <a:off x="4469635" y="4444963"/>
            <a:ext cx="95090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Daniel 2</a:t>
            </a:r>
            <a:endParaRPr kumimoji="0" lang="en-US" sz="1800" b="0" i="0" u="none" strike="noStrike" kern="0" cap="none" spc="0" normalizeH="0" baseline="0" noProof="0" dirty="0">
              <a:ln>
                <a:noFill/>
              </a:ln>
              <a:solidFill>
                <a:sysClr val="windowText" lastClr="000000"/>
              </a:solidFill>
              <a:effectLst/>
              <a:uLnTx/>
              <a:uFillTx/>
            </a:endParaRPr>
          </a:p>
        </p:txBody>
      </p:sp>
      <p:sp>
        <p:nvSpPr>
          <p:cNvPr id="113" name="Right Arrow 112"/>
          <p:cNvSpPr/>
          <p:nvPr/>
        </p:nvSpPr>
        <p:spPr>
          <a:xfrm>
            <a:off x="5420537" y="4747533"/>
            <a:ext cx="1667866"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p:cNvSpPr txBox="1"/>
          <p:nvPr/>
        </p:nvSpPr>
        <p:spPr>
          <a:xfrm>
            <a:off x="7052847" y="4625483"/>
            <a:ext cx="1032655" cy="369332"/>
          </a:xfrm>
          <a:prstGeom prst="rect">
            <a:avLst/>
          </a:prstGeom>
          <a:noFill/>
        </p:spPr>
        <p:txBody>
          <a:bodyPr wrap="none" rtlCol="0">
            <a:spAutoFit/>
          </a:bodyPr>
          <a:lstStyle/>
          <a:p>
            <a:r>
              <a:rPr lang="en-US" dirty="0" smtClean="0">
                <a:solidFill>
                  <a:srgbClr val="0000CC"/>
                </a:solidFill>
              </a:rPr>
              <a:t>300 </a:t>
            </a:r>
            <a:r>
              <a:rPr lang="en-US" dirty="0" err="1" smtClean="0">
                <a:solidFill>
                  <a:srgbClr val="0000CC"/>
                </a:solidFill>
              </a:rPr>
              <a:t>años</a:t>
            </a:r>
            <a:endParaRPr lang="en-US" dirty="0">
              <a:solidFill>
                <a:srgbClr val="0000CC"/>
              </a:solidFill>
            </a:endParaRPr>
          </a:p>
        </p:txBody>
      </p:sp>
      <p:sp>
        <p:nvSpPr>
          <p:cNvPr id="115" name="Right Arrow 114"/>
          <p:cNvSpPr/>
          <p:nvPr/>
        </p:nvSpPr>
        <p:spPr>
          <a:xfrm>
            <a:off x="5420536" y="4933460"/>
            <a:ext cx="2387194"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766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wipe(left)">
                                      <p:cBhvr>
                                        <p:cTn id="7" dur="500"/>
                                        <p:tgtEl>
                                          <p:spTgt spid="10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0"/>
                                        </p:tgtEl>
                                        <p:attrNameLst>
                                          <p:attrName>style.visibility</p:attrName>
                                        </p:attrNameLst>
                                      </p:cBhvr>
                                      <p:to>
                                        <p:strVal val="visible"/>
                                      </p:to>
                                    </p:set>
                                    <p:animEffect transition="in" filter="wipe(left)">
                                      <p:cBhvr>
                                        <p:cTn id="10" dur="500"/>
                                        <p:tgtEl>
                                          <p:spTgt spid="1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1"/>
                                        </p:tgtEl>
                                        <p:attrNameLst>
                                          <p:attrName>style.visibility</p:attrName>
                                        </p:attrNameLst>
                                      </p:cBhvr>
                                      <p:to>
                                        <p:strVal val="visible"/>
                                      </p:to>
                                    </p:set>
                                    <p:animEffect transition="in" filter="wipe(left)">
                                      <p:cBhvr>
                                        <p:cTn id="13" dur="500"/>
                                        <p:tgtEl>
                                          <p:spTgt spid="11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12"/>
                                        </p:tgtEl>
                                        <p:attrNameLst>
                                          <p:attrName>style.visibility</p:attrName>
                                        </p:attrNameLst>
                                      </p:cBhvr>
                                      <p:to>
                                        <p:strVal val="visible"/>
                                      </p:to>
                                    </p:set>
                                    <p:animEffect transition="in" filter="wipe(left)">
                                      <p:cBhvr>
                                        <p:cTn id="16" dur="500"/>
                                        <p:tgtEl>
                                          <p:spTgt spid="112"/>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13"/>
                                        </p:tgtEl>
                                        <p:attrNameLst>
                                          <p:attrName>style.visibility</p:attrName>
                                        </p:attrNameLst>
                                      </p:cBhvr>
                                      <p:to>
                                        <p:strVal val="visible"/>
                                      </p:to>
                                    </p:set>
                                    <p:animEffect transition="in" filter="wipe(left)">
                                      <p:cBhvr>
                                        <p:cTn id="19" dur="500"/>
                                        <p:tgtEl>
                                          <p:spTgt spid="11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14"/>
                                        </p:tgtEl>
                                        <p:attrNameLst>
                                          <p:attrName>style.visibility</p:attrName>
                                        </p:attrNameLst>
                                      </p:cBhvr>
                                      <p:to>
                                        <p:strVal val="visible"/>
                                      </p:to>
                                    </p:set>
                                    <p:animEffect transition="in" filter="wipe(left)">
                                      <p:cBhvr>
                                        <p:cTn id="22" dur="500"/>
                                        <p:tgtEl>
                                          <p:spTgt spid="114"/>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15"/>
                                        </p:tgtEl>
                                        <p:attrNameLst>
                                          <p:attrName>style.visibility</p:attrName>
                                        </p:attrNameLst>
                                      </p:cBhvr>
                                      <p:to>
                                        <p:strVal val="visible"/>
                                      </p:to>
                                    </p:set>
                                    <p:animEffect transition="in" filter="wipe(left)">
                                      <p:cBhvr>
                                        <p:cTn id="25"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P spid="110" grpId="0"/>
      <p:bldP spid="111" grpId="0" animBg="1"/>
      <p:bldP spid="112" grpId="0"/>
      <p:bldP spid="113" grpId="0" animBg="1"/>
      <p:bldP spid="114" grpId="0"/>
      <p:bldP spid="11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lum/>
            <a:alphaModFix/>
          </a:blip>
          <a:srcRect/>
          <a:stretch>
            <a:fillRect/>
          </a:stretch>
        </p:blipFill>
        <p:spPr>
          <a:xfrm>
            <a:off x="-7836" y="0"/>
            <a:ext cx="9214621" cy="5715246"/>
          </a:xfrm>
          <a:prstGeom prst="rect">
            <a:avLst/>
          </a:prstGeom>
          <a:noFill/>
          <a:ln>
            <a:noFill/>
          </a:ln>
        </p:spPr>
      </p:pic>
      <p:sp>
        <p:nvSpPr>
          <p:cNvPr id="3" name="Subtitle 2"/>
          <p:cNvSpPr txBox="1">
            <a:spLocks noGrp="1"/>
          </p:cNvSpPr>
          <p:nvPr>
            <p:ph type="subTitle" idx="4294967295"/>
          </p:nvPr>
        </p:nvSpPr>
        <p:spPr>
          <a:xfrm>
            <a:off x="457304" y="-1625306"/>
            <a:ext cx="8228763" cy="8130073"/>
          </a:xfrm>
        </p:spPr>
        <p:txBody>
          <a:bodyPr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indent="0" algn="l">
              <a:buNone/>
            </a:pPr>
            <a:endParaRPr lang="en-US" sz="5600" dirty="0">
              <a:solidFill>
                <a:srgbClr val="FFFFFF"/>
              </a:solidFill>
              <a:latin typeface="Papyrus" pitchFamily="18"/>
            </a:endParaRPr>
          </a:p>
          <a:p>
            <a:pPr marL="0" indent="0" algn="l">
              <a:buNone/>
            </a:pPr>
            <a:endParaRPr lang="en-US" sz="5600" dirty="0">
              <a:solidFill>
                <a:srgbClr val="FFFFFF"/>
              </a:solidFill>
              <a:effectLst>
                <a:outerShdw dist="17961" dir="2700000">
                  <a:scrgbClr r="0" g="0" b="0"/>
                </a:outerShdw>
              </a:effectLst>
              <a:latin typeface="Papyrus" pitchFamily="18"/>
            </a:endParaRPr>
          </a:p>
          <a:p>
            <a:pPr marL="0" indent="0" algn="l">
              <a:buNone/>
            </a:pPr>
            <a:r>
              <a:rPr lang="en-US" sz="5600" dirty="0" smtClean="0">
                <a:solidFill>
                  <a:srgbClr val="FFFFFF"/>
                </a:solidFill>
                <a:effectLst>
                  <a:outerShdw dist="17961" dir="2700000">
                    <a:scrgbClr r="0" g="0" b="0"/>
                  </a:outerShdw>
                </a:effectLst>
                <a:latin typeface="Papyrus" pitchFamily="18"/>
              </a:rPr>
              <a:t>“Los </a:t>
            </a:r>
            <a:r>
              <a:rPr lang="en-US" sz="5600" dirty="0" err="1" smtClean="0">
                <a:solidFill>
                  <a:srgbClr val="FFFFFF"/>
                </a:solidFill>
                <a:effectLst>
                  <a:outerShdw dist="17961" dir="2700000">
                    <a:scrgbClr r="0" g="0" b="0"/>
                  </a:outerShdw>
                </a:effectLst>
                <a:latin typeface="Papyrus" pitchFamily="18"/>
              </a:rPr>
              <a:t>años</a:t>
            </a:r>
            <a:r>
              <a:rPr lang="en-US" sz="5600" dirty="0" smtClean="0">
                <a:solidFill>
                  <a:srgbClr val="FFFFFF"/>
                </a:solidFill>
                <a:effectLst>
                  <a:outerShdw dist="17961" dir="2700000">
                    <a:scrgbClr r="0" g="0" b="0"/>
                  </a:outerShdw>
                </a:effectLst>
                <a:latin typeface="Papyrus" pitchFamily="18"/>
              </a:rPr>
              <a:t> de </a:t>
            </a:r>
            <a:r>
              <a:rPr lang="en-US" sz="5600" dirty="0" err="1" smtClean="0">
                <a:solidFill>
                  <a:srgbClr val="FFFFFF"/>
                </a:solidFill>
                <a:effectLst>
                  <a:outerShdw dist="17961" dir="2700000">
                    <a:scrgbClr r="0" g="0" b="0"/>
                  </a:outerShdw>
                </a:effectLst>
                <a:latin typeface="Papyrus" pitchFamily="18"/>
              </a:rPr>
              <a:t>silencio</a:t>
            </a:r>
            <a:r>
              <a:rPr lang="en-US" sz="5600" dirty="0" smtClean="0">
                <a:solidFill>
                  <a:srgbClr val="FFFFFF"/>
                </a:solidFill>
                <a:effectLst>
                  <a:outerShdw dist="17961" dir="2700000">
                    <a:scrgbClr r="0" g="0" b="0"/>
                  </a:outerShdw>
                </a:effectLst>
                <a:latin typeface="Papyrus" pitchFamily="18"/>
              </a:rPr>
              <a:t>”</a:t>
            </a:r>
            <a:endParaRPr lang="en-US" sz="5600" dirty="0">
              <a:solidFill>
                <a:srgbClr val="FFFFFF"/>
              </a:solidFill>
              <a:effectLst>
                <a:outerShdw dist="17961" dir="2700000">
                  <a:scrgbClr r="0" g="0" b="0"/>
                </a:outerShdw>
              </a:effectLst>
              <a:latin typeface="Papyrus" pitchFamily="18"/>
            </a:endParaRPr>
          </a:p>
          <a:p>
            <a:pPr marL="0" indent="0" algn="l">
              <a:buNone/>
            </a:pPr>
            <a:r>
              <a:rPr lang="en-US" dirty="0" smtClean="0">
                <a:solidFill>
                  <a:srgbClr val="FFFFFF"/>
                </a:solidFill>
                <a:effectLst>
                  <a:outerShdw dist="17961" dir="2700000">
                    <a:scrgbClr r="0" g="0" b="0"/>
                  </a:outerShdw>
                </a:effectLst>
              </a:rPr>
              <a:t>El </a:t>
            </a:r>
            <a:r>
              <a:rPr lang="en-US" dirty="0" err="1" smtClean="0">
                <a:solidFill>
                  <a:srgbClr val="FFFFFF"/>
                </a:solidFill>
                <a:effectLst>
                  <a:outerShdw dist="17961" dir="2700000">
                    <a:scrgbClr r="0" g="0" b="0"/>
                  </a:outerShdw>
                </a:effectLst>
              </a:rPr>
              <a:t>período</a:t>
            </a:r>
            <a:r>
              <a:rPr lang="en-US" dirty="0" smtClean="0">
                <a:solidFill>
                  <a:srgbClr val="FFFFFF"/>
                </a:solidFill>
                <a:effectLst>
                  <a:outerShdw dist="17961" dir="2700000">
                    <a:scrgbClr r="0" g="0" b="0"/>
                  </a:outerShdw>
                </a:effectLst>
              </a:rPr>
              <a:t> intertestamental</a:t>
            </a:r>
            <a:endParaRPr lang="en-US" dirty="0">
              <a:solidFill>
                <a:srgbClr val="FFFFFF"/>
              </a:solidFill>
              <a:effectLst>
                <a:outerShdw dist="17961" dir="2700000">
                  <a:scrgbClr r="0" g="0" b="0"/>
                </a:outerShdw>
              </a:effectLst>
            </a:endParaRPr>
          </a:p>
          <a:p>
            <a:pPr marL="0" indent="0" algn="l">
              <a:buNone/>
            </a:pPr>
            <a:endParaRPr lang="en-US" dirty="0">
              <a:solidFill>
                <a:srgbClr val="FFFFFF"/>
              </a:solidFill>
              <a:effectLst>
                <a:outerShdw dist="17961" dir="2700000">
                  <a:scrgbClr r="0" g="0" b="0"/>
                </a:outerShdw>
              </a:effectLst>
            </a:endParaRPr>
          </a:p>
          <a:p>
            <a:pPr marL="0" indent="0" algn="l">
              <a:buNone/>
            </a:pPr>
            <a:endParaRPr lang="en-US" dirty="0"/>
          </a:p>
          <a:p>
            <a:pPr marL="0" indent="0" algn="l">
              <a:buNone/>
            </a:pPr>
            <a:endParaRPr lang="en-US" dirty="0"/>
          </a:p>
          <a:p>
            <a:pPr marL="0" indent="0" algn="l">
              <a:buNone/>
            </a:pPr>
            <a:endParaRPr lang="en-US" dirty="0"/>
          </a:p>
          <a:p>
            <a:pPr marL="0" indent="0" algn="l">
              <a:buNone/>
            </a:pPr>
            <a:endParaRPr lang="en-US" dirty="0"/>
          </a:p>
          <a:p>
            <a:pPr marL="0" indent="0" algn="l">
              <a:buNone/>
            </a:pPr>
            <a:endParaRPr lang="en-US" dirty="0"/>
          </a:p>
          <a:p>
            <a:pPr marL="0" indent="0" algn="l">
              <a:buNone/>
            </a:pPr>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5497" y="3247841"/>
            <a:ext cx="3480028" cy="2625284"/>
          </a:xfrm>
          <a:prstGeom prst="rect">
            <a:avLst/>
          </a:prstGeom>
        </p:spPr>
      </p:pic>
      <p:sp>
        <p:nvSpPr>
          <p:cNvPr id="6" name="TextBox 5"/>
          <p:cNvSpPr txBox="1"/>
          <p:nvPr/>
        </p:nvSpPr>
        <p:spPr>
          <a:xfrm>
            <a:off x="2451468" y="2601575"/>
            <a:ext cx="3211970" cy="646331"/>
          </a:xfrm>
          <a:prstGeom prst="rect">
            <a:avLst/>
          </a:prstGeom>
          <a:solidFill>
            <a:schemeClr val="tx1"/>
          </a:solidFill>
        </p:spPr>
        <p:txBody>
          <a:bodyPr wrap="none" rtlCol="0">
            <a:spAutoFit/>
          </a:bodyPr>
          <a:lstStyle/>
          <a:p>
            <a:pPr algn="ctr"/>
            <a:r>
              <a:rPr lang="en-US" dirty="0" smtClean="0">
                <a:solidFill>
                  <a:srgbClr val="FFFF00"/>
                </a:solidFill>
              </a:rPr>
              <a:t>El </a:t>
            </a:r>
            <a:r>
              <a:rPr lang="en-US" dirty="0" err="1" smtClean="0">
                <a:solidFill>
                  <a:srgbClr val="FFFF00"/>
                </a:solidFill>
              </a:rPr>
              <a:t>libro</a:t>
            </a:r>
            <a:r>
              <a:rPr lang="en-US" dirty="0" smtClean="0">
                <a:solidFill>
                  <a:srgbClr val="FFFF00"/>
                </a:solidFill>
              </a:rPr>
              <a:t> de Daniel </a:t>
            </a:r>
            <a:r>
              <a:rPr lang="en-US" dirty="0" err="1" smtClean="0">
                <a:solidFill>
                  <a:srgbClr val="FFFF00"/>
                </a:solidFill>
              </a:rPr>
              <a:t>ruge</a:t>
            </a:r>
            <a:r>
              <a:rPr lang="en-US" dirty="0" smtClean="0">
                <a:solidFill>
                  <a:srgbClr val="FFFF00"/>
                </a:solidFill>
              </a:rPr>
              <a:t> a lo largo </a:t>
            </a:r>
            <a:br>
              <a:rPr lang="en-US" dirty="0" smtClean="0">
                <a:solidFill>
                  <a:srgbClr val="FFFF00"/>
                </a:solidFill>
              </a:rPr>
            </a:br>
            <a:r>
              <a:rPr lang="en-US" dirty="0" smtClean="0">
                <a:solidFill>
                  <a:srgbClr val="FFFF00"/>
                </a:solidFill>
              </a:rPr>
              <a:t>de </a:t>
            </a:r>
            <a:r>
              <a:rPr lang="en-US" dirty="0" err="1" smtClean="0">
                <a:solidFill>
                  <a:srgbClr val="FFFF00"/>
                </a:solidFill>
              </a:rPr>
              <a:t>los</a:t>
            </a:r>
            <a:r>
              <a:rPr lang="en-US" dirty="0" smtClean="0">
                <a:solidFill>
                  <a:srgbClr val="FFFF00"/>
                </a:solidFill>
              </a:rPr>
              <a:t> </a:t>
            </a:r>
            <a:r>
              <a:rPr lang="en-US" dirty="0" err="1" smtClean="0">
                <a:solidFill>
                  <a:srgbClr val="FFFF00"/>
                </a:solidFill>
              </a:rPr>
              <a:t>años</a:t>
            </a:r>
            <a:r>
              <a:rPr lang="en-US" dirty="0" smtClean="0">
                <a:solidFill>
                  <a:srgbClr val="FFFF00"/>
                </a:solidFill>
              </a:rPr>
              <a:t> de </a:t>
            </a:r>
            <a:r>
              <a:rPr lang="en-US" dirty="0" err="1" smtClean="0">
                <a:solidFill>
                  <a:srgbClr val="FFFF00"/>
                </a:solidFill>
              </a:rPr>
              <a:t>silencio</a:t>
            </a:r>
            <a:endParaRPr lang="en-US" dirty="0">
              <a:solidFill>
                <a:srgbClr val="FFFF00"/>
              </a:solidFill>
            </a:endParaRPr>
          </a:p>
        </p:txBody>
      </p:sp>
    </p:spTree>
    <p:extLst>
      <p:ext uri="{BB962C8B-B14F-4D97-AF65-F5344CB8AC3E}">
        <p14:creationId xmlns:p14="http://schemas.microsoft.com/office/powerpoint/2010/main" val="63153912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8430" y="337527"/>
            <a:ext cx="7350266" cy="952500"/>
          </a:xfrm>
        </p:spPr>
        <p:txBody>
          <a:bodyPr>
            <a:normAutofit fontScale="90000"/>
          </a:bodyPr>
          <a:lstStyle/>
          <a:p>
            <a:r>
              <a:rPr lang="en-US" dirty="0" smtClean="0"/>
              <a:t>Un </a:t>
            </a:r>
            <a:r>
              <a:rPr lang="en-US" dirty="0" err="1" smtClean="0"/>
              <a:t>mundo</a:t>
            </a:r>
            <a:r>
              <a:rPr lang="en-US" dirty="0" smtClean="0"/>
              <a:t> </a:t>
            </a:r>
            <a:r>
              <a:rPr lang="en-US" dirty="0" err="1" smtClean="0"/>
              <a:t>radicalmente</a:t>
            </a:r>
            <a:r>
              <a:rPr lang="en-US" dirty="0" smtClean="0"/>
              <a:t> </a:t>
            </a:r>
            <a:r>
              <a:rPr lang="en-US" dirty="0" err="1" smtClean="0"/>
              <a:t>diferente</a:t>
            </a:r>
            <a:r>
              <a:rPr lang="en-US" dirty="0" smtClean="0"/>
              <a:t> </a:t>
            </a:r>
            <a:r>
              <a:rPr lang="en-US" dirty="0" err="1" smtClean="0"/>
              <a:t>en</a:t>
            </a:r>
            <a:r>
              <a:rPr lang="en-US" dirty="0" smtClean="0"/>
              <a:t> la </a:t>
            </a:r>
            <a:r>
              <a:rPr lang="en-US" dirty="0" err="1" smtClean="0"/>
              <a:t>plenitud</a:t>
            </a:r>
            <a:r>
              <a:rPr lang="en-US" dirty="0" smtClean="0"/>
              <a:t> de </a:t>
            </a:r>
            <a:r>
              <a:rPr lang="en-US" dirty="0" err="1" smtClean="0"/>
              <a:t>los</a:t>
            </a:r>
            <a:r>
              <a:rPr lang="en-US" dirty="0" smtClean="0"/>
              <a:t> </a:t>
            </a:r>
            <a:r>
              <a:rPr lang="en-US" dirty="0" err="1" smtClean="0"/>
              <a:t>tiempos</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17" y="2351690"/>
            <a:ext cx="3816025" cy="2799040"/>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3310353389"/>
              </p:ext>
            </p:extLst>
          </p:nvPr>
        </p:nvGraphicFramePr>
        <p:xfrm>
          <a:off x="236463" y="1472697"/>
          <a:ext cx="4343399" cy="4076700"/>
        </p:xfrm>
        <a:graphic>
          <a:graphicData uri="http://schemas.openxmlformats.org/drawingml/2006/table">
            <a:tbl>
              <a:tblPr firstRow="1" firstCol="1" bandRow="1"/>
              <a:tblGrid>
                <a:gridCol w="1594412">
                  <a:extLst>
                    <a:ext uri="{9D8B030D-6E8A-4147-A177-3AD203B41FA5}">
                      <a16:colId xmlns="" xmlns:a16="http://schemas.microsoft.com/office/drawing/2014/main" val="20000"/>
                    </a:ext>
                  </a:extLst>
                </a:gridCol>
                <a:gridCol w="1305769">
                  <a:extLst>
                    <a:ext uri="{9D8B030D-6E8A-4147-A177-3AD203B41FA5}">
                      <a16:colId xmlns="" xmlns:a16="http://schemas.microsoft.com/office/drawing/2014/main" val="20001"/>
                    </a:ext>
                  </a:extLst>
                </a:gridCol>
                <a:gridCol w="1443218">
                  <a:extLst>
                    <a:ext uri="{9D8B030D-6E8A-4147-A177-3AD203B41FA5}">
                      <a16:colId xmlns="" xmlns:a16="http://schemas.microsoft.com/office/drawing/2014/main" val="20002"/>
                    </a:ext>
                  </a:extLst>
                </a:gridCol>
              </a:tblGrid>
              <a:tr h="431800">
                <a:tc>
                  <a:txBody>
                    <a:bodyPr/>
                    <a:lstStyle/>
                    <a:p>
                      <a:pPr marL="0" marR="0">
                        <a:spcBef>
                          <a:spcPts val="0"/>
                        </a:spcBef>
                        <a:spcAft>
                          <a:spcPts val="0"/>
                        </a:spcAft>
                      </a:pPr>
                      <a:r>
                        <a:rPr lang="es-ES" sz="1400" dirty="0" smtClean="0">
                          <a:effectLst/>
                          <a:latin typeface="Arial"/>
                          <a:ea typeface="SimSun"/>
                          <a:cs typeface="Times New Roman"/>
                        </a:rPr>
                        <a:t>Cambios</a:t>
                      </a:r>
                      <a:r>
                        <a:rPr lang="es-ES" sz="1400" baseline="0" dirty="0" smtClean="0">
                          <a:effectLst/>
                          <a:latin typeface="Arial"/>
                          <a:ea typeface="SimSun"/>
                          <a:cs typeface="Times New Roman"/>
                        </a:rPr>
                        <a:t> radicales</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err="1" smtClean="0">
                          <a:effectLst/>
                          <a:latin typeface="Arial"/>
                          <a:ea typeface="SimSun"/>
                          <a:cs typeface="Times New Roman"/>
                        </a:rPr>
                        <a:t>Antiguo</a:t>
                      </a:r>
                      <a:r>
                        <a:rPr lang="en-US" sz="1400" dirty="0" smtClean="0">
                          <a:effectLst/>
                          <a:latin typeface="Arial"/>
                          <a:ea typeface="SimSun"/>
                          <a:cs typeface="Times New Roman"/>
                        </a:rPr>
                        <a:t> </a:t>
                      </a:r>
                      <a:r>
                        <a:rPr lang="en-US" sz="1400" dirty="0" err="1" smtClean="0">
                          <a:effectLst/>
                          <a:latin typeface="Arial"/>
                          <a:ea typeface="SimSun"/>
                          <a:cs typeface="Times New Roman"/>
                        </a:rPr>
                        <a:t>Testamento</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smtClean="0">
                          <a:effectLst/>
                          <a:latin typeface="Arial"/>
                          <a:ea typeface="SimSun"/>
                          <a:cs typeface="Times New Roman"/>
                        </a:rPr>
                        <a:t>Nuevo </a:t>
                      </a:r>
                      <a:r>
                        <a:rPr lang="en-US" sz="1400" dirty="0" err="1" smtClean="0">
                          <a:effectLst/>
                          <a:latin typeface="Arial"/>
                          <a:ea typeface="SimSun"/>
                          <a:cs typeface="Times New Roman"/>
                        </a:rPr>
                        <a:t>Testamento</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431800">
                <a:tc>
                  <a:txBody>
                    <a:bodyPr/>
                    <a:lstStyle/>
                    <a:p>
                      <a:pPr marL="0" marR="0">
                        <a:spcBef>
                          <a:spcPts val="0"/>
                        </a:spcBef>
                        <a:spcAft>
                          <a:spcPts val="0"/>
                        </a:spcAft>
                      </a:pPr>
                      <a:r>
                        <a:rPr lang="en-US" sz="1400" dirty="0" err="1" smtClean="0">
                          <a:effectLst/>
                          <a:latin typeface="Arial"/>
                          <a:ea typeface="SimSun"/>
                          <a:cs typeface="Times New Roman"/>
                        </a:rPr>
                        <a:t>Adoración</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431800">
                <a:tc>
                  <a:txBody>
                    <a:bodyPr/>
                    <a:lstStyle/>
                    <a:p>
                      <a:pPr marL="0" marR="0">
                        <a:spcBef>
                          <a:spcPts val="0"/>
                        </a:spcBef>
                        <a:spcAft>
                          <a:spcPts val="0"/>
                        </a:spcAft>
                      </a:pPr>
                      <a:r>
                        <a:rPr lang="en-US" sz="1400" dirty="0" smtClean="0">
                          <a:effectLst/>
                          <a:latin typeface="Arial"/>
                          <a:ea typeface="SimSun"/>
                          <a:cs typeface="Times New Roman"/>
                        </a:rPr>
                        <a:t>Maestros</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406400">
                <a:tc>
                  <a:txBody>
                    <a:bodyPr/>
                    <a:lstStyle/>
                    <a:p>
                      <a:pPr marL="0" marR="0">
                        <a:spcBef>
                          <a:spcPts val="0"/>
                        </a:spcBef>
                        <a:spcAft>
                          <a:spcPts val="0"/>
                        </a:spcAft>
                      </a:pPr>
                      <a:r>
                        <a:rPr lang="en-US" sz="1400" dirty="0" err="1" smtClean="0">
                          <a:effectLst/>
                          <a:latin typeface="Consolas"/>
                          <a:ea typeface="SimSun"/>
                          <a:cs typeface="Times New Roman"/>
                        </a:rPr>
                        <a:t>Jerusalén</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647700">
                <a:tc>
                  <a:txBody>
                    <a:bodyPr/>
                    <a:lstStyle/>
                    <a:p>
                      <a:pPr marL="0" marR="0">
                        <a:spcBef>
                          <a:spcPts val="0"/>
                        </a:spcBef>
                        <a:spcAft>
                          <a:spcPts val="0"/>
                        </a:spcAft>
                      </a:pPr>
                      <a:r>
                        <a:rPr lang="en-US" sz="1400" dirty="0" err="1" smtClean="0">
                          <a:effectLst/>
                          <a:latin typeface="Arial"/>
                          <a:ea typeface="SimSun"/>
                          <a:cs typeface="Times New Roman"/>
                        </a:rPr>
                        <a:t>Facciones</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Arial"/>
                          <a:ea typeface="SimSun"/>
                          <a:cs typeface="Times New Roman"/>
                        </a:rPr>
                        <a:t> </a:t>
                      </a:r>
                    </a:p>
                    <a:p>
                      <a:pPr marL="0" marR="0">
                        <a:spcBef>
                          <a:spcPts val="0"/>
                        </a:spcBef>
                        <a:spcAft>
                          <a:spcPts val="0"/>
                        </a:spcAft>
                      </a:pPr>
                      <a:endParaRPr lang="en-US" sz="1400" dirty="0">
                        <a:effectLst/>
                        <a:latin typeface="Arial"/>
                        <a:ea typeface="SimSun"/>
                        <a:cs typeface="Times New Roman"/>
                      </a:endParaRPr>
                    </a:p>
                    <a:p>
                      <a:pPr marL="0" marR="0">
                        <a:spcBef>
                          <a:spcPts val="0"/>
                        </a:spcBef>
                        <a:spcAft>
                          <a:spcPts val="0"/>
                        </a:spcAft>
                      </a:pP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r h="431800">
                <a:tc>
                  <a:txBody>
                    <a:bodyPr/>
                    <a:lstStyle/>
                    <a:p>
                      <a:pPr marL="0" marR="0">
                        <a:spcBef>
                          <a:spcPts val="0"/>
                        </a:spcBef>
                        <a:spcAft>
                          <a:spcPts val="0"/>
                        </a:spcAft>
                      </a:pPr>
                      <a:r>
                        <a:rPr lang="en-US" sz="1400" dirty="0" err="1" smtClean="0">
                          <a:effectLst/>
                          <a:latin typeface="Arial"/>
                          <a:ea typeface="SimSun"/>
                          <a:cs typeface="Times New Roman"/>
                        </a:rPr>
                        <a:t>Política</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5"/>
                  </a:ext>
                </a:extLst>
              </a:tr>
              <a:tr h="431800">
                <a:tc>
                  <a:txBody>
                    <a:bodyPr/>
                    <a:lstStyle/>
                    <a:p>
                      <a:pPr marL="0" marR="0">
                        <a:spcBef>
                          <a:spcPts val="0"/>
                        </a:spcBef>
                        <a:spcAft>
                          <a:spcPts val="0"/>
                        </a:spcAft>
                      </a:pPr>
                      <a:r>
                        <a:rPr lang="en-US" sz="1400" dirty="0" err="1" smtClean="0">
                          <a:effectLst/>
                          <a:latin typeface="Arial"/>
                          <a:ea typeface="SimSun"/>
                          <a:cs typeface="Times New Roman"/>
                        </a:rPr>
                        <a:t>Idioma</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6"/>
                  </a:ext>
                </a:extLst>
              </a:tr>
              <a:tr h="431800">
                <a:tc>
                  <a:txBody>
                    <a:bodyPr/>
                    <a:lstStyle/>
                    <a:p>
                      <a:pPr marL="0" marR="0">
                        <a:spcBef>
                          <a:spcPts val="0"/>
                        </a:spcBef>
                        <a:spcAft>
                          <a:spcPts val="0"/>
                        </a:spcAft>
                      </a:pPr>
                      <a:r>
                        <a:rPr lang="en-US" sz="1400" dirty="0" smtClean="0">
                          <a:effectLst/>
                          <a:latin typeface="Arial"/>
                          <a:ea typeface="SimSun"/>
                          <a:cs typeface="Times New Roman"/>
                        </a:rPr>
                        <a:t>Tierra de Israel</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7"/>
                  </a:ext>
                </a:extLst>
              </a:tr>
              <a:tr h="431800">
                <a:tc>
                  <a:txBody>
                    <a:bodyPr/>
                    <a:lstStyle/>
                    <a:p>
                      <a:pPr marL="0" marR="0">
                        <a:spcBef>
                          <a:spcPts val="0"/>
                        </a:spcBef>
                        <a:spcAft>
                          <a:spcPts val="0"/>
                        </a:spcAft>
                      </a:pPr>
                      <a:r>
                        <a:rPr lang="en-US" sz="1400" dirty="0" err="1" smtClean="0">
                          <a:effectLst/>
                          <a:latin typeface="Arial"/>
                          <a:ea typeface="SimSun"/>
                          <a:cs typeface="Times New Roman"/>
                        </a:rPr>
                        <a:t>Cosmovisión</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8"/>
                  </a:ext>
                </a:extLst>
              </a:tr>
            </a:tbl>
          </a:graphicData>
        </a:graphic>
      </p:graphicFrame>
      <p:cxnSp>
        <p:nvCxnSpPr>
          <p:cNvPr id="10" name="Straight Connector 9"/>
          <p:cNvCxnSpPr/>
          <p:nvPr/>
        </p:nvCxnSpPr>
        <p:spPr>
          <a:xfrm>
            <a:off x="4648200" y="1716269"/>
            <a:ext cx="1371600" cy="11430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648200" y="2859269"/>
            <a:ext cx="1371600" cy="20574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088773" y="4251203"/>
            <a:ext cx="1547575" cy="307777"/>
          </a:xfrm>
          <a:prstGeom prst="rect">
            <a:avLst/>
          </a:prstGeom>
        </p:spPr>
        <p:txBody>
          <a:bodyPr wrap="square">
            <a:spAutoFit/>
          </a:bodyPr>
          <a:lstStyle/>
          <a:p>
            <a:pPr fontAlgn="base">
              <a:spcBef>
                <a:spcPct val="0"/>
              </a:spcBef>
              <a:spcAft>
                <a:spcPts val="1000"/>
              </a:spcAft>
            </a:pPr>
            <a:r>
              <a:rPr lang="es-ES" altLang="en-US" sz="1400" dirty="0" smtClean="0">
                <a:solidFill>
                  <a:prstClr val="black"/>
                </a:solidFill>
                <a:latin typeface="Arial" pitchFamily="34" charset="0"/>
                <a:cs typeface="Arial" pitchFamily="34" charset="0"/>
              </a:rPr>
              <a:t>Arameo / griego</a:t>
            </a:r>
            <a:endParaRPr lang="en-US" altLang="en-US" sz="1400" dirty="0">
              <a:solidFill>
                <a:prstClr val="black"/>
              </a:solidFill>
              <a:latin typeface="Arial" pitchFamily="34" charset="0"/>
              <a:cs typeface="Arial" pitchFamily="34" charset="0"/>
            </a:endParaRPr>
          </a:p>
        </p:txBody>
      </p:sp>
      <p:sp>
        <p:nvSpPr>
          <p:cNvPr id="19" name="Rectangle 18"/>
          <p:cNvSpPr/>
          <p:nvPr/>
        </p:nvSpPr>
        <p:spPr>
          <a:xfrm>
            <a:off x="3157555" y="3785625"/>
            <a:ext cx="1619807" cy="523220"/>
          </a:xfrm>
          <a:prstGeom prst="rect">
            <a:avLst/>
          </a:prstGeom>
        </p:spPr>
        <p:txBody>
          <a:bodyPr wrap="square">
            <a:spAutoFit/>
          </a:bodyPr>
          <a:lstStyle/>
          <a:p>
            <a:pPr fontAlgn="base">
              <a:spcBef>
                <a:spcPct val="0"/>
              </a:spcBef>
              <a:spcAft>
                <a:spcPts val="1000"/>
              </a:spcAft>
            </a:pPr>
            <a:r>
              <a:rPr lang="en-US" altLang="en-US" sz="1400" dirty="0" err="1" smtClean="0">
                <a:solidFill>
                  <a:prstClr val="black"/>
                </a:solidFill>
                <a:latin typeface="Arial" pitchFamily="34" charset="0"/>
                <a:cs typeface="Arial" pitchFamily="34" charset="0"/>
              </a:rPr>
              <a:t>Gobernantes</a:t>
            </a:r>
            <a:r>
              <a:rPr lang="en-US" altLang="en-US" sz="1400" dirty="0" smtClean="0">
                <a:solidFill>
                  <a:prstClr val="black"/>
                </a:solidFill>
                <a:latin typeface="Arial" pitchFamily="34" charset="0"/>
                <a:cs typeface="Arial" pitchFamily="34" charset="0"/>
              </a:rPr>
              <a:t> </a:t>
            </a:r>
            <a:r>
              <a:rPr lang="en-US" altLang="en-US" sz="1400" dirty="0" err="1" smtClean="0">
                <a:solidFill>
                  <a:prstClr val="black"/>
                </a:solidFill>
                <a:latin typeface="Arial" pitchFamily="34" charset="0"/>
                <a:cs typeface="Arial" pitchFamily="34" charset="0"/>
              </a:rPr>
              <a:t>romanos</a:t>
            </a:r>
            <a:endParaRPr lang="en-US" altLang="en-US" sz="1400" dirty="0">
              <a:solidFill>
                <a:prstClr val="black"/>
              </a:solidFill>
              <a:latin typeface="Arial" pitchFamily="34" charset="0"/>
              <a:cs typeface="Arial" pitchFamily="34" charset="0"/>
            </a:endParaRPr>
          </a:p>
        </p:txBody>
      </p:sp>
      <p:sp>
        <p:nvSpPr>
          <p:cNvPr id="20" name="Rectangle 19"/>
          <p:cNvSpPr/>
          <p:nvPr/>
        </p:nvSpPr>
        <p:spPr>
          <a:xfrm>
            <a:off x="1956724" y="3874982"/>
            <a:ext cx="1050288" cy="307777"/>
          </a:xfrm>
          <a:prstGeom prst="rect">
            <a:avLst/>
          </a:prstGeom>
        </p:spPr>
        <p:txBody>
          <a:bodyPr wrap="none">
            <a:spAutoFit/>
          </a:bodyPr>
          <a:lstStyle/>
          <a:p>
            <a:pPr fontAlgn="base">
              <a:spcBef>
                <a:spcPct val="0"/>
              </a:spcBef>
              <a:spcAft>
                <a:spcPts val="1000"/>
              </a:spcAft>
            </a:pPr>
            <a:r>
              <a:rPr lang="es-ES" altLang="en-US" sz="1400" dirty="0" smtClean="0">
                <a:solidFill>
                  <a:prstClr val="black"/>
                </a:solidFill>
                <a:latin typeface="Arial" pitchFamily="34" charset="0"/>
                <a:cs typeface="Arial" pitchFamily="34" charset="0"/>
              </a:rPr>
              <a:t>Autonomía</a:t>
            </a:r>
            <a:endParaRPr lang="en-US" altLang="en-US" sz="1400" dirty="0">
              <a:solidFill>
                <a:prstClr val="black"/>
              </a:solidFill>
              <a:latin typeface="Arial" pitchFamily="34" charset="0"/>
              <a:cs typeface="Arial" pitchFamily="34" charset="0"/>
            </a:endParaRPr>
          </a:p>
        </p:txBody>
      </p:sp>
      <p:sp>
        <p:nvSpPr>
          <p:cNvPr id="21" name="Rectangle 20"/>
          <p:cNvSpPr/>
          <p:nvPr/>
        </p:nvSpPr>
        <p:spPr>
          <a:xfrm>
            <a:off x="1893126" y="4627486"/>
            <a:ext cx="1371600" cy="307777"/>
          </a:xfrm>
          <a:prstGeom prst="rect">
            <a:avLst/>
          </a:prstGeom>
        </p:spPr>
        <p:txBody>
          <a:bodyPr wrap="square">
            <a:spAutoFit/>
          </a:bodyPr>
          <a:lstStyle/>
          <a:p>
            <a:pPr fontAlgn="base">
              <a:spcBef>
                <a:spcPct val="0"/>
              </a:spcBef>
              <a:spcAft>
                <a:spcPts val="1000"/>
              </a:spcAft>
            </a:pPr>
            <a:r>
              <a:rPr lang="en-US" altLang="en-US" sz="1400" dirty="0" err="1" smtClean="0">
                <a:solidFill>
                  <a:prstClr val="black"/>
                </a:solidFill>
                <a:latin typeface="Arial" pitchFamily="34" charset="0"/>
                <a:cs typeface="Arial" pitchFamily="34" charset="0"/>
              </a:rPr>
              <a:t>Reino</a:t>
            </a:r>
            <a:r>
              <a:rPr lang="en-US" altLang="en-US" sz="1400" dirty="0" smtClean="0">
                <a:solidFill>
                  <a:prstClr val="black"/>
                </a:solidFill>
                <a:latin typeface="Arial" pitchFamily="34" charset="0"/>
                <a:cs typeface="Arial" pitchFamily="34" charset="0"/>
              </a:rPr>
              <a:t> del sur</a:t>
            </a:r>
            <a:endParaRPr lang="en-US" altLang="en-US" sz="1400" dirty="0">
              <a:solidFill>
                <a:prstClr val="black"/>
              </a:solidFill>
              <a:latin typeface="Arial" pitchFamily="34" charset="0"/>
              <a:cs typeface="Arial" pitchFamily="34" charset="0"/>
            </a:endParaRPr>
          </a:p>
        </p:txBody>
      </p:sp>
      <p:sp>
        <p:nvSpPr>
          <p:cNvPr id="22" name="Rectangle 21"/>
          <p:cNvSpPr/>
          <p:nvPr/>
        </p:nvSpPr>
        <p:spPr>
          <a:xfrm>
            <a:off x="3067387" y="4635381"/>
            <a:ext cx="1776176" cy="523220"/>
          </a:xfrm>
          <a:prstGeom prst="rect">
            <a:avLst/>
          </a:prstGeom>
        </p:spPr>
        <p:txBody>
          <a:bodyPr wrap="square">
            <a:spAutoFit/>
          </a:bodyPr>
          <a:lstStyle/>
          <a:p>
            <a:pPr fontAlgn="base">
              <a:spcBef>
                <a:spcPct val="0"/>
              </a:spcBef>
              <a:spcAft>
                <a:spcPts val="1000"/>
              </a:spcAft>
            </a:pPr>
            <a:r>
              <a:rPr lang="en-US" altLang="en-US" sz="1400" dirty="0">
                <a:solidFill>
                  <a:prstClr val="black"/>
                </a:solidFill>
                <a:latin typeface="Arial" pitchFamily="34" charset="0"/>
                <a:cs typeface="Arial" pitchFamily="34" charset="0"/>
              </a:rPr>
              <a:t>Judea/Samaria </a:t>
            </a:r>
            <a:r>
              <a:rPr lang="en-US" altLang="en-US" sz="1400" dirty="0" smtClean="0">
                <a:solidFill>
                  <a:prstClr val="black"/>
                </a:solidFill>
                <a:latin typeface="Arial" pitchFamily="34" charset="0"/>
                <a:cs typeface="Arial" pitchFamily="34" charset="0"/>
              </a:rPr>
              <a:t>y Galilea</a:t>
            </a:r>
            <a:endParaRPr lang="en-US" altLang="en-US" sz="1400" dirty="0">
              <a:solidFill>
                <a:prstClr val="black"/>
              </a:solidFill>
              <a:latin typeface="Arial" pitchFamily="34" charset="0"/>
              <a:cs typeface="Arial" pitchFamily="34" charset="0"/>
            </a:endParaRPr>
          </a:p>
        </p:txBody>
      </p:sp>
      <p:sp>
        <p:nvSpPr>
          <p:cNvPr id="23" name="Rectangle 22"/>
          <p:cNvSpPr/>
          <p:nvPr/>
        </p:nvSpPr>
        <p:spPr>
          <a:xfrm>
            <a:off x="1955725" y="5127118"/>
            <a:ext cx="811441" cy="307777"/>
          </a:xfrm>
          <a:prstGeom prst="rect">
            <a:avLst/>
          </a:prstGeom>
        </p:spPr>
        <p:txBody>
          <a:bodyPr wrap="none">
            <a:spAutoFit/>
          </a:bodyPr>
          <a:lstStyle/>
          <a:p>
            <a:pPr fontAlgn="base">
              <a:spcBef>
                <a:spcPct val="0"/>
              </a:spcBef>
              <a:spcAft>
                <a:spcPts val="1000"/>
              </a:spcAft>
            </a:pPr>
            <a:r>
              <a:rPr lang="en-US" altLang="en-US" sz="1400" dirty="0" smtClean="0">
                <a:solidFill>
                  <a:prstClr val="black"/>
                </a:solidFill>
                <a:latin typeface="Arial" pitchFamily="34" charset="0"/>
                <a:cs typeface="Arial" pitchFamily="34" charset="0"/>
              </a:rPr>
              <a:t>Oriental</a:t>
            </a:r>
            <a:endParaRPr lang="en-US" altLang="en-US" sz="1400" dirty="0">
              <a:solidFill>
                <a:prstClr val="black"/>
              </a:solidFill>
              <a:latin typeface="Arial" pitchFamily="34" charset="0"/>
              <a:cs typeface="Arial" pitchFamily="34" charset="0"/>
            </a:endParaRPr>
          </a:p>
        </p:txBody>
      </p:sp>
      <p:sp>
        <p:nvSpPr>
          <p:cNvPr id="24" name="Rectangle 23"/>
          <p:cNvSpPr/>
          <p:nvPr/>
        </p:nvSpPr>
        <p:spPr>
          <a:xfrm>
            <a:off x="3249255" y="5150767"/>
            <a:ext cx="1031051" cy="307777"/>
          </a:xfrm>
          <a:prstGeom prst="rect">
            <a:avLst/>
          </a:prstGeom>
        </p:spPr>
        <p:txBody>
          <a:bodyPr wrap="none">
            <a:spAutoFit/>
          </a:bodyPr>
          <a:lstStyle/>
          <a:p>
            <a:pPr fontAlgn="base">
              <a:spcBef>
                <a:spcPct val="0"/>
              </a:spcBef>
              <a:spcAft>
                <a:spcPts val="1000"/>
              </a:spcAft>
            </a:pPr>
            <a:r>
              <a:rPr lang="en-US" altLang="en-US" sz="1400" dirty="0" smtClean="0">
                <a:solidFill>
                  <a:prstClr val="black"/>
                </a:solidFill>
                <a:latin typeface="Arial" pitchFamily="34" charset="0"/>
                <a:cs typeface="Arial" pitchFamily="34" charset="0"/>
              </a:rPr>
              <a:t>Occidental</a:t>
            </a:r>
            <a:endParaRPr lang="en-US" altLang="en-US" sz="1400" dirty="0">
              <a:solidFill>
                <a:prstClr val="black"/>
              </a:solidFill>
              <a:latin typeface="Arial" pitchFamily="34" charset="0"/>
              <a:cs typeface="Arial" pitchFamily="34" charset="0"/>
            </a:endParaRPr>
          </a:p>
        </p:txBody>
      </p:sp>
      <p:sp>
        <p:nvSpPr>
          <p:cNvPr id="25" name="Rectangle 24"/>
          <p:cNvSpPr/>
          <p:nvPr/>
        </p:nvSpPr>
        <p:spPr>
          <a:xfrm>
            <a:off x="1968588" y="1983030"/>
            <a:ext cx="1107996" cy="307777"/>
          </a:xfrm>
          <a:prstGeom prst="rect">
            <a:avLst/>
          </a:prstGeom>
        </p:spPr>
        <p:txBody>
          <a:bodyPr wrap="none">
            <a:spAutoFit/>
          </a:bodyPr>
          <a:lstStyle/>
          <a:p>
            <a:pPr fontAlgn="base">
              <a:spcBef>
                <a:spcPct val="0"/>
              </a:spcBef>
              <a:spcAft>
                <a:spcPts val="1000"/>
              </a:spcAft>
            </a:pPr>
            <a:r>
              <a:rPr lang="en-US" altLang="en-US" sz="1400" dirty="0" err="1" smtClean="0">
                <a:solidFill>
                  <a:prstClr val="black"/>
                </a:solidFill>
                <a:latin typeface="Arial" pitchFamily="34" charset="0"/>
                <a:cs typeface="Arial" pitchFamily="34" charset="0"/>
              </a:rPr>
              <a:t>Templo</a:t>
            </a:r>
            <a:r>
              <a:rPr lang="en-US" altLang="en-US" sz="1400" dirty="0" smtClean="0">
                <a:solidFill>
                  <a:prstClr val="black"/>
                </a:solidFill>
                <a:latin typeface="Arial" pitchFamily="34" charset="0"/>
                <a:cs typeface="Arial" pitchFamily="34" charset="0"/>
              </a:rPr>
              <a:t>	</a:t>
            </a:r>
            <a:endParaRPr lang="en-US" altLang="en-US" sz="1400" dirty="0">
              <a:solidFill>
                <a:prstClr val="black"/>
              </a:solidFill>
              <a:latin typeface="Arial" pitchFamily="34" charset="0"/>
              <a:cs typeface="Arial" pitchFamily="34" charset="0"/>
            </a:endParaRPr>
          </a:p>
        </p:txBody>
      </p:sp>
      <p:sp>
        <p:nvSpPr>
          <p:cNvPr id="26" name="Rectangle 25"/>
          <p:cNvSpPr/>
          <p:nvPr/>
        </p:nvSpPr>
        <p:spPr>
          <a:xfrm>
            <a:off x="3261150" y="1983030"/>
            <a:ext cx="941283" cy="307777"/>
          </a:xfrm>
          <a:prstGeom prst="rect">
            <a:avLst/>
          </a:prstGeom>
        </p:spPr>
        <p:txBody>
          <a:bodyPr wrap="none">
            <a:spAutoFit/>
          </a:bodyPr>
          <a:lstStyle/>
          <a:p>
            <a:pPr fontAlgn="base">
              <a:spcBef>
                <a:spcPct val="0"/>
              </a:spcBef>
              <a:spcAft>
                <a:spcPts val="1000"/>
              </a:spcAft>
            </a:pPr>
            <a:r>
              <a:rPr lang="en-US" altLang="en-US" sz="1400" dirty="0" err="1" smtClean="0">
                <a:solidFill>
                  <a:prstClr val="black"/>
                </a:solidFill>
                <a:latin typeface="Arial" pitchFamily="34" charset="0"/>
                <a:cs typeface="Arial" pitchFamily="34" charset="0"/>
              </a:rPr>
              <a:t>Sinagoga</a:t>
            </a:r>
            <a:endParaRPr lang="en-US" altLang="en-US" sz="1400" dirty="0">
              <a:solidFill>
                <a:prstClr val="black"/>
              </a:solidFill>
              <a:latin typeface="Arial" pitchFamily="34" charset="0"/>
              <a:cs typeface="Arial" pitchFamily="34" charset="0"/>
            </a:endParaRPr>
          </a:p>
        </p:txBody>
      </p:sp>
      <p:sp>
        <p:nvSpPr>
          <p:cNvPr id="27" name="Rectangle 26"/>
          <p:cNvSpPr/>
          <p:nvPr/>
        </p:nvSpPr>
        <p:spPr>
          <a:xfrm>
            <a:off x="2086600" y="2361053"/>
            <a:ext cx="1090363" cy="307777"/>
          </a:xfrm>
          <a:prstGeom prst="rect">
            <a:avLst/>
          </a:prstGeom>
        </p:spPr>
        <p:txBody>
          <a:bodyPr wrap="none">
            <a:spAutoFit/>
          </a:bodyPr>
          <a:lstStyle/>
          <a:p>
            <a:pPr fontAlgn="base">
              <a:spcBef>
                <a:spcPct val="0"/>
              </a:spcBef>
              <a:spcAft>
                <a:spcPts val="1000"/>
              </a:spcAft>
            </a:pPr>
            <a:r>
              <a:rPr lang="en-US" altLang="en-US" sz="1400" dirty="0" err="1" smtClean="0">
                <a:solidFill>
                  <a:prstClr val="black"/>
                </a:solidFill>
                <a:latin typeface="Arial" pitchFamily="34" charset="0"/>
                <a:cs typeface="Arial" pitchFamily="34" charset="0"/>
              </a:rPr>
              <a:t>Sacerdotes</a:t>
            </a:r>
            <a:endParaRPr lang="en-US" altLang="en-US" sz="1400" dirty="0">
              <a:solidFill>
                <a:prstClr val="black"/>
              </a:solidFill>
              <a:latin typeface="Arial" pitchFamily="34" charset="0"/>
              <a:cs typeface="Arial" pitchFamily="34" charset="0"/>
            </a:endParaRPr>
          </a:p>
        </p:txBody>
      </p:sp>
      <p:sp>
        <p:nvSpPr>
          <p:cNvPr id="28" name="Rectangle 27"/>
          <p:cNvSpPr/>
          <p:nvPr/>
        </p:nvSpPr>
        <p:spPr>
          <a:xfrm>
            <a:off x="3384844" y="2361053"/>
            <a:ext cx="872355" cy="307777"/>
          </a:xfrm>
          <a:prstGeom prst="rect">
            <a:avLst/>
          </a:prstGeom>
        </p:spPr>
        <p:txBody>
          <a:bodyPr wrap="none">
            <a:spAutoFit/>
          </a:bodyPr>
          <a:lstStyle/>
          <a:p>
            <a:pPr fontAlgn="base">
              <a:spcBef>
                <a:spcPct val="0"/>
              </a:spcBef>
              <a:spcAft>
                <a:spcPts val="1000"/>
              </a:spcAft>
            </a:pPr>
            <a:r>
              <a:rPr lang="en-US" altLang="en-US" sz="1400" dirty="0" err="1" smtClean="0">
                <a:solidFill>
                  <a:prstClr val="black"/>
                </a:solidFill>
                <a:latin typeface="Arial" pitchFamily="34" charset="0"/>
                <a:cs typeface="Arial" pitchFamily="34" charset="0"/>
              </a:rPr>
              <a:t>Escribas</a:t>
            </a:r>
            <a:endParaRPr lang="en-US" altLang="en-US" sz="1400" dirty="0">
              <a:solidFill>
                <a:prstClr val="black"/>
              </a:solidFill>
              <a:latin typeface="Arial" pitchFamily="34" charset="0"/>
              <a:cs typeface="Arial" pitchFamily="34" charset="0"/>
            </a:endParaRPr>
          </a:p>
        </p:txBody>
      </p:sp>
      <p:sp>
        <p:nvSpPr>
          <p:cNvPr id="29" name="Rectangle 28"/>
          <p:cNvSpPr/>
          <p:nvPr/>
        </p:nvSpPr>
        <p:spPr>
          <a:xfrm>
            <a:off x="1917640" y="2717049"/>
            <a:ext cx="1127849" cy="523220"/>
          </a:xfrm>
          <a:prstGeom prst="rect">
            <a:avLst/>
          </a:prstGeom>
        </p:spPr>
        <p:txBody>
          <a:bodyPr wrap="square">
            <a:spAutoFit/>
          </a:bodyPr>
          <a:lstStyle/>
          <a:p>
            <a:pPr fontAlgn="base">
              <a:spcBef>
                <a:spcPct val="0"/>
              </a:spcBef>
              <a:spcAft>
                <a:spcPts val="1000"/>
              </a:spcAft>
            </a:pPr>
            <a:r>
              <a:rPr lang="en-US" altLang="en-US" sz="1400" dirty="0" err="1" smtClean="0">
                <a:solidFill>
                  <a:prstClr val="black"/>
                </a:solidFill>
                <a:latin typeface="Arial" pitchFamily="34" charset="0"/>
                <a:cs typeface="Arial" pitchFamily="34" charset="0"/>
              </a:rPr>
              <a:t>Ciudades</a:t>
            </a:r>
            <a:r>
              <a:rPr lang="en-US" altLang="en-US" sz="1400" dirty="0" smtClean="0">
                <a:solidFill>
                  <a:prstClr val="black"/>
                </a:solidFill>
                <a:latin typeface="Arial" pitchFamily="34" charset="0"/>
                <a:cs typeface="Arial" pitchFamily="34" charset="0"/>
              </a:rPr>
              <a:t> </a:t>
            </a:r>
            <a:r>
              <a:rPr lang="en-US" altLang="en-US" sz="1400" dirty="0" err="1" smtClean="0">
                <a:solidFill>
                  <a:prstClr val="black"/>
                </a:solidFill>
                <a:latin typeface="Arial" pitchFamily="34" charset="0"/>
                <a:cs typeface="Arial" pitchFamily="34" charset="0"/>
              </a:rPr>
              <a:t>en</a:t>
            </a:r>
            <a:r>
              <a:rPr lang="en-US" altLang="en-US" sz="1400" dirty="0" smtClean="0">
                <a:solidFill>
                  <a:prstClr val="black"/>
                </a:solidFill>
                <a:latin typeface="Arial" pitchFamily="34" charset="0"/>
                <a:cs typeface="Arial" pitchFamily="34" charset="0"/>
              </a:rPr>
              <a:t> </a:t>
            </a:r>
            <a:r>
              <a:rPr lang="en-US" altLang="en-US" sz="1400" dirty="0" err="1" smtClean="0">
                <a:solidFill>
                  <a:prstClr val="black"/>
                </a:solidFill>
                <a:latin typeface="Arial" pitchFamily="34" charset="0"/>
                <a:cs typeface="Arial" pitchFamily="34" charset="0"/>
              </a:rPr>
              <a:t>ruinas</a:t>
            </a:r>
            <a:endParaRPr lang="en-US" altLang="en-US" sz="1400" dirty="0">
              <a:solidFill>
                <a:prstClr val="black"/>
              </a:solidFill>
              <a:latin typeface="Arial" pitchFamily="34" charset="0"/>
              <a:cs typeface="Arial" pitchFamily="34" charset="0"/>
            </a:endParaRPr>
          </a:p>
        </p:txBody>
      </p:sp>
      <p:sp>
        <p:nvSpPr>
          <p:cNvPr id="30" name="Rectangle 29"/>
          <p:cNvSpPr/>
          <p:nvPr/>
        </p:nvSpPr>
        <p:spPr>
          <a:xfrm>
            <a:off x="3294036" y="2733756"/>
            <a:ext cx="1425414" cy="523220"/>
          </a:xfrm>
          <a:prstGeom prst="rect">
            <a:avLst/>
          </a:prstGeom>
        </p:spPr>
        <p:txBody>
          <a:bodyPr wrap="square">
            <a:spAutoFit/>
          </a:bodyPr>
          <a:lstStyle/>
          <a:p>
            <a:pPr fontAlgn="base">
              <a:spcBef>
                <a:spcPct val="0"/>
              </a:spcBef>
              <a:spcAft>
                <a:spcPts val="1000"/>
              </a:spcAft>
            </a:pPr>
            <a:r>
              <a:rPr lang="en-US" altLang="en-US" sz="1400" dirty="0" err="1" smtClean="0">
                <a:solidFill>
                  <a:prstClr val="black"/>
                </a:solidFill>
                <a:latin typeface="Arial" pitchFamily="34" charset="0"/>
                <a:cs typeface="Arial" pitchFamily="34" charset="0"/>
              </a:rPr>
              <a:t>Densamente</a:t>
            </a:r>
            <a:r>
              <a:rPr lang="en-US" altLang="en-US" sz="1400" dirty="0" smtClean="0">
                <a:solidFill>
                  <a:prstClr val="black"/>
                </a:solidFill>
                <a:latin typeface="Arial" pitchFamily="34" charset="0"/>
                <a:cs typeface="Arial" pitchFamily="34" charset="0"/>
              </a:rPr>
              <a:t> </a:t>
            </a:r>
            <a:r>
              <a:rPr lang="en-US" altLang="en-US" sz="1400" dirty="0" err="1" smtClean="0">
                <a:solidFill>
                  <a:prstClr val="black"/>
                </a:solidFill>
                <a:latin typeface="Arial" pitchFamily="34" charset="0"/>
                <a:cs typeface="Arial" pitchFamily="34" charset="0"/>
              </a:rPr>
              <a:t>poblado</a:t>
            </a:r>
            <a:endParaRPr lang="en-US" altLang="en-US" sz="1400" dirty="0">
              <a:solidFill>
                <a:prstClr val="black"/>
              </a:solidFill>
              <a:latin typeface="Arial" pitchFamily="34" charset="0"/>
              <a:cs typeface="Arial" pitchFamily="34" charset="0"/>
            </a:endParaRPr>
          </a:p>
        </p:txBody>
      </p:sp>
      <p:sp>
        <p:nvSpPr>
          <p:cNvPr id="31" name="Rectangle 30"/>
          <p:cNvSpPr/>
          <p:nvPr/>
        </p:nvSpPr>
        <p:spPr>
          <a:xfrm>
            <a:off x="1974870" y="4228278"/>
            <a:ext cx="1070619" cy="523220"/>
          </a:xfrm>
          <a:prstGeom prst="rect">
            <a:avLst/>
          </a:prstGeom>
        </p:spPr>
        <p:txBody>
          <a:bodyPr wrap="square">
            <a:spAutoFit/>
          </a:bodyPr>
          <a:lstStyle/>
          <a:p>
            <a:r>
              <a:rPr lang="es-ES" sz="1400" dirty="0" smtClean="0">
                <a:solidFill>
                  <a:prstClr val="black"/>
                </a:solidFill>
              </a:rPr>
              <a:t>Hebreo / arameo</a:t>
            </a:r>
            <a:endParaRPr lang="en-US" sz="1400" dirty="0">
              <a:solidFill>
                <a:prstClr val="black"/>
              </a:solidFill>
            </a:endParaRPr>
          </a:p>
        </p:txBody>
      </p:sp>
      <p:sp>
        <p:nvSpPr>
          <p:cNvPr id="32" name="Rectangle 31"/>
          <p:cNvSpPr/>
          <p:nvPr/>
        </p:nvSpPr>
        <p:spPr>
          <a:xfrm>
            <a:off x="3325252" y="3186123"/>
            <a:ext cx="825867" cy="692497"/>
          </a:xfrm>
          <a:prstGeom prst="rect">
            <a:avLst/>
          </a:prstGeom>
        </p:spPr>
        <p:txBody>
          <a:bodyPr wrap="none">
            <a:spAutoFit/>
          </a:bodyPr>
          <a:lstStyle/>
          <a:p>
            <a:r>
              <a:rPr lang="en-US" sz="1300" dirty="0" err="1" smtClean="0">
                <a:solidFill>
                  <a:prstClr val="black"/>
                </a:solidFill>
              </a:rPr>
              <a:t>Saduceos</a:t>
            </a:r>
            <a:endParaRPr lang="en-US" sz="1300" dirty="0" smtClean="0">
              <a:solidFill>
                <a:prstClr val="black"/>
              </a:solidFill>
            </a:endParaRPr>
          </a:p>
          <a:p>
            <a:r>
              <a:rPr lang="es-ES" sz="1300" dirty="0" smtClean="0">
                <a:solidFill>
                  <a:prstClr val="black"/>
                </a:solidFill>
              </a:rPr>
              <a:t>Fariseos</a:t>
            </a:r>
          </a:p>
          <a:p>
            <a:r>
              <a:rPr lang="es-ES" sz="1300" dirty="0" smtClean="0">
                <a:solidFill>
                  <a:prstClr val="black"/>
                </a:solidFill>
              </a:rPr>
              <a:t>Zelotes</a:t>
            </a:r>
            <a:endParaRPr lang="en-US" sz="1300" dirty="0">
              <a:solidFill>
                <a:prstClr val="black"/>
              </a:solidFill>
            </a:endParaRPr>
          </a:p>
        </p:txBody>
      </p:sp>
    </p:spTree>
    <p:extLst>
      <p:ext uri="{BB962C8B-B14F-4D97-AF65-F5344CB8AC3E}">
        <p14:creationId xmlns:p14="http://schemas.microsoft.com/office/powerpoint/2010/main" val="314038365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Estableciendo</a:t>
            </a:r>
            <a:r>
              <a:rPr lang="en-US" dirty="0" smtClean="0"/>
              <a:t> un </a:t>
            </a:r>
            <a:r>
              <a:rPr lang="en-US" dirty="0" err="1" smtClean="0"/>
              <a:t>reino</a:t>
            </a:r>
            <a:r>
              <a:rPr lang="en-US" dirty="0" smtClean="0"/>
              <a:t> </a:t>
            </a:r>
            <a:r>
              <a:rPr lang="en-US" dirty="0" err="1" smtClean="0"/>
              <a:t>eterno</a:t>
            </a:r>
            <a:endParaRPr lang="en-US" dirty="0"/>
          </a:p>
        </p:txBody>
      </p:sp>
      <p:sp>
        <p:nvSpPr>
          <p:cNvPr id="6" name="Rectangle 5"/>
          <p:cNvSpPr/>
          <p:nvPr/>
        </p:nvSpPr>
        <p:spPr>
          <a:xfrm>
            <a:off x="691337" y="4379913"/>
            <a:ext cx="8176438" cy="1200329"/>
          </a:xfrm>
          <a:prstGeom prst="rect">
            <a:avLst/>
          </a:prstGeom>
        </p:spPr>
        <p:txBody>
          <a:bodyPr wrap="square">
            <a:spAutoFit/>
          </a:bodyPr>
          <a:lstStyle/>
          <a:p>
            <a:r>
              <a:rPr lang="en-US" b="1" dirty="0" smtClean="0"/>
              <a:t>Marcos 9:1 (NBLA) </a:t>
            </a:r>
            <a:r>
              <a:rPr lang="en-US" dirty="0"/>
              <a:t/>
            </a:r>
            <a:br>
              <a:rPr lang="en-US" dirty="0"/>
            </a:br>
            <a:r>
              <a:rPr lang="en-US" baseline="30000" dirty="0" smtClean="0"/>
              <a:t>1</a:t>
            </a:r>
            <a:r>
              <a:rPr lang="es-ES" dirty="0" smtClean="0"/>
              <a:t>Y </a:t>
            </a:r>
            <a:r>
              <a:rPr lang="es-ES" dirty="0"/>
              <a:t>Jesús les decía: «En verdad les digo que hay algunos de los que están aquí que no probarán la muerte hasta que vean el reino de Dios después de que haya venido con poder». </a:t>
            </a:r>
            <a:endParaRPr lang="en-US" dirty="0"/>
          </a:p>
        </p:txBody>
      </p:sp>
      <p:sp>
        <p:nvSpPr>
          <p:cNvPr id="7" name="TextBox 6"/>
          <p:cNvSpPr txBox="1"/>
          <p:nvPr/>
        </p:nvSpPr>
        <p:spPr>
          <a:xfrm>
            <a:off x="691337" y="2950312"/>
            <a:ext cx="8176438" cy="1200329"/>
          </a:xfrm>
          <a:prstGeom prst="rect">
            <a:avLst/>
          </a:prstGeom>
          <a:noFill/>
        </p:spPr>
        <p:txBody>
          <a:bodyPr wrap="square" rtlCol="0">
            <a:spAutoFit/>
          </a:bodyPr>
          <a:lstStyle/>
          <a:p>
            <a:r>
              <a:rPr lang="en-US" b="1" dirty="0" smtClean="0"/>
              <a:t>Marcos 1:14-15 (NBLA) </a:t>
            </a:r>
            <a:r>
              <a:rPr lang="en-US" dirty="0"/>
              <a:t/>
            </a:r>
            <a:br>
              <a:rPr lang="en-US" dirty="0"/>
            </a:br>
            <a:r>
              <a:rPr lang="en-US" baseline="30000" dirty="0" smtClean="0"/>
              <a:t>14</a:t>
            </a:r>
            <a:r>
              <a:rPr lang="en-US" dirty="0"/>
              <a:t>D</a:t>
            </a:r>
            <a:r>
              <a:rPr lang="es-ES" dirty="0" err="1" smtClean="0"/>
              <a:t>espués</a:t>
            </a:r>
            <a:r>
              <a:rPr lang="es-ES" dirty="0" smtClean="0"/>
              <a:t> </a:t>
            </a:r>
            <a:r>
              <a:rPr lang="es-ES" dirty="0"/>
              <a:t>que Juan había sido encarcelado, Jesús vino a Galilea predicando el evangelio de Dios. </a:t>
            </a:r>
            <a:r>
              <a:rPr lang="es-ES" dirty="0" smtClean="0"/>
              <a:t>15</a:t>
            </a:r>
            <a:r>
              <a:rPr lang="es-ES" dirty="0"/>
              <a:t>  «El tiempo se ha cumplido», decía, «y el reino de Dios se ha acercado; arrepiéntanse y crean en el evangelio». </a:t>
            </a:r>
            <a:endParaRPr lang="en-US" dirty="0"/>
          </a:p>
        </p:txBody>
      </p:sp>
      <p:sp>
        <p:nvSpPr>
          <p:cNvPr id="8" name="TextBox 7"/>
          <p:cNvSpPr txBox="1"/>
          <p:nvPr/>
        </p:nvSpPr>
        <p:spPr>
          <a:xfrm>
            <a:off x="914404" y="1415289"/>
            <a:ext cx="7953375" cy="1200329"/>
          </a:xfrm>
          <a:prstGeom prst="rect">
            <a:avLst/>
          </a:prstGeom>
          <a:noFill/>
        </p:spPr>
        <p:txBody>
          <a:bodyPr wrap="square" rtlCol="0">
            <a:spAutoFit/>
          </a:bodyPr>
          <a:lstStyle/>
          <a:p>
            <a:r>
              <a:rPr lang="en-US" b="1" dirty="0"/>
              <a:t>Daniel </a:t>
            </a:r>
            <a:r>
              <a:rPr lang="en-US" b="1" dirty="0" smtClean="0"/>
              <a:t>2:44 (NBLA) </a:t>
            </a:r>
            <a:r>
              <a:rPr lang="en-US" dirty="0"/>
              <a:t/>
            </a:r>
            <a:br>
              <a:rPr lang="en-US" dirty="0"/>
            </a:br>
            <a:r>
              <a:rPr lang="en-US" baseline="30000" dirty="0" smtClean="0"/>
              <a:t>44</a:t>
            </a:r>
            <a:r>
              <a:rPr lang="es-ES" dirty="0" smtClean="0"/>
              <a:t>En </a:t>
            </a:r>
            <a:r>
              <a:rPr lang="es-ES" dirty="0"/>
              <a:t>los días de estos reyes, el Dios del cielo levantará un reino que jamás será destruido, y este reino no será entregado a otro pueblo. Desmenuzará y pondrá fin a todos aquellos reinos, y él permanecerá para siempre, </a:t>
            </a:r>
            <a:endParaRPr lang="en-US" dirty="0"/>
          </a:p>
        </p:txBody>
      </p:sp>
    </p:spTree>
    <p:extLst>
      <p:ext uri="{BB962C8B-B14F-4D97-AF65-F5344CB8AC3E}">
        <p14:creationId xmlns:p14="http://schemas.microsoft.com/office/powerpoint/2010/main" val="288858592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326" y="238393"/>
            <a:ext cx="8229600" cy="571235"/>
          </a:xfrm>
        </p:spPr>
        <p:txBody>
          <a:bodyPr>
            <a:normAutofit fontScale="90000"/>
          </a:bodyPr>
          <a:lstStyle/>
          <a:p>
            <a:r>
              <a:rPr lang="en-US" b="1" dirty="0" err="1" smtClean="0">
                <a:solidFill>
                  <a:srgbClr val="FFFF00"/>
                </a:solidFill>
                <a:effectLst>
                  <a:outerShdw blurRad="38100" dist="38100" dir="2700000" algn="tl">
                    <a:srgbClr val="000000">
                      <a:alpha val="43137"/>
                    </a:srgbClr>
                  </a:outerShdw>
                </a:effectLst>
              </a:rPr>
              <a:t>Contenido</a:t>
            </a:r>
            <a:r>
              <a:rPr lang="en-US" b="1" dirty="0" smtClean="0">
                <a:solidFill>
                  <a:srgbClr val="FFFF00"/>
                </a:solidFill>
                <a:effectLst>
                  <a:outerShdw blurRad="38100" dist="38100" dir="2700000" algn="tl">
                    <a:srgbClr val="000000">
                      <a:alpha val="43137"/>
                    </a:srgbClr>
                  </a:outerShdw>
                </a:effectLst>
              </a:rPr>
              <a:t> de </a:t>
            </a:r>
            <a:r>
              <a:rPr lang="en-US" b="1" dirty="0" err="1" smtClean="0">
                <a:solidFill>
                  <a:srgbClr val="FFFF00"/>
                </a:solidFill>
                <a:effectLst>
                  <a:outerShdw blurRad="38100" dist="38100" dir="2700000" algn="tl">
                    <a:srgbClr val="000000">
                      <a:alpha val="43137"/>
                    </a:srgbClr>
                  </a:outerShdw>
                </a:effectLst>
              </a:rPr>
              <a:t>los</a:t>
            </a:r>
            <a:r>
              <a:rPr lang="en-US" b="1" dirty="0" smtClean="0">
                <a:solidFill>
                  <a:srgbClr val="FFFF00"/>
                </a:solidFill>
                <a:effectLst>
                  <a:outerShdw blurRad="38100" dist="38100" dir="2700000" algn="tl">
                    <a:srgbClr val="000000">
                      <a:alpha val="43137"/>
                    </a:srgbClr>
                  </a:outerShdw>
                </a:effectLst>
              </a:rPr>
              <a:t> </a:t>
            </a:r>
            <a:r>
              <a:rPr lang="en-US" b="1" dirty="0" err="1" smtClean="0">
                <a:solidFill>
                  <a:srgbClr val="FFFF00"/>
                </a:solidFill>
                <a:effectLst>
                  <a:outerShdw blurRad="38100" dist="38100" dir="2700000" algn="tl">
                    <a:srgbClr val="000000">
                      <a:alpha val="43137"/>
                    </a:srgbClr>
                  </a:outerShdw>
                </a:effectLst>
              </a:rPr>
              <a:t>capítulos</a:t>
            </a:r>
            <a:endParaRPr lang="en-US" b="1" dirty="0">
              <a:solidFill>
                <a:srgbClr val="FFFF00"/>
              </a:solidFill>
              <a:effectLst>
                <a:outerShdw blurRad="38100" dist="38100" dir="2700000" algn="tl">
                  <a:srgbClr val="000000">
                    <a:alpha val="43137"/>
                  </a:srgbClr>
                </a:outerShdw>
              </a:effectLst>
            </a:endParaRPr>
          </a:p>
        </p:txBody>
      </p:sp>
      <p:sp>
        <p:nvSpPr>
          <p:cNvPr id="3" name="TextBox 2"/>
          <p:cNvSpPr txBox="1"/>
          <p:nvPr/>
        </p:nvSpPr>
        <p:spPr>
          <a:xfrm>
            <a:off x="381000" y="1181104"/>
            <a:ext cx="8534400" cy="4524315"/>
          </a:xfrm>
          <a:prstGeom prst="rect">
            <a:avLst/>
          </a:prstGeom>
          <a:noFill/>
        </p:spPr>
        <p:txBody>
          <a:bodyPr wrap="square" rtlCol="0">
            <a:spAutoFit/>
          </a:bodyPr>
          <a:lstStyle/>
          <a:p>
            <a:pPr defTabSz="609600">
              <a:tabLst>
                <a:tab pos="1601788" algn="l"/>
              </a:tabLst>
            </a:pPr>
            <a:r>
              <a:rPr lang="en-US" sz="2400" b="1" i="1" u="sng" dirty="0" err="1" smtClean="0"/>
              <a:t>Capítulo</a:t>
            </a:r>
            <a:r>
              <a:rPr lang="en-US" sz="2400" dirty="0"/>
              <a:t>		</a:t>
            </a:r>
            <a:r>
              <a:rPr lang="en-US" sz="2400" b="1" i="1" u="sng" dirty="0"/>
              <a:t>Content</a:t>
            </a:r>
            <a:endParaRPr lang="en-US" sz="2400" b="1" i="1" dirty="0"/>
          </a:p>
          <a:p>
            <a:pPr defTabSz="609600">
              <a:tabLst>
                <a:tab pos="1601788" algn="l"/>
                <a:tab pos="1997075" algn="l"/>
              </a:tabLst>
            </a:pPr>
            <a:r>
              <a:rPr lang="en-US" sz="2400" dirty="0" smtClean="0"/>
              <a:t>____ 1</a:t>
            </a:r>
            <a:r>
              <a:rPr lang="en-US" sz="2400" dirty="0"/>
              <a:t>	</a:t>
            </a:r>
            <a:r>
              <a:rPr lang="en-US" sz="2400" dirty="0" smtClean="0"/>
              <a:t>a</a:t>
            </a:r>
            <a:r>
              <a:rPr lang="en-US" sz="2400" dirty="0"/>
              <a:t>.  </a:t>
            </a:r>
            <a:r>
              <a:rPr lang="en-US" sz="2400" dirty="0" smtClean="0"/>
              <a:t>Los amigos de Daniel </a:t>
            </a:r>
            <a:r>
              <a:rPr lang="en-US" sz="2400" dirty="0" err="1" smtClean="0"/>
              <a:t>en</a:t>
            </a:r>
            <a:r>
              <a:rPr lang="en-US" sz="2400" dirty="0" smtClean="0"/>
              <a:t> el </a:t>
            </a:r>
            <a:r>
              <a:rPr lang="en-US" sz="2400" dirty="0" err="1" smtClean="0"/>
              <a:t>horno</a:t>
            </a:r>
            <a:r>
              <a:rPr lang="en-US" sz="2400" dirty="0" smtClean="0"/>
              <a:t> de </a:t>
            </a:r>
            <a:r>
              <a:rPr lang="en-US" sz="2400" dirty="0" err="1" smtClean="0"/>
              <a:t>fuego</a:t>
            </a:r>
            <a:endParaRPr lang="en-US" sz="2400" dirty="0"/>
          </a:p>
          <a:p>
            <a:pPr defTabSz="609600">
              <a:tabLst>
                <a:tab pos="1601788" algn="l"/>
                <a:tab pos="1997075" algn="l"/>
              </a:tabLst>
            </a:pPr>
            <a:r>
              <a:rPr lang="en-US" sz="2400" dirty="0"/>
              <a:t>____ </a:t>
            </a:r>
            <a:r>
              <a:rPr lang="en-US" sz="2400" dirty="0" smtClean="0"/>
              <a:t>2</a:t>
            </a:r>
            <a:r>
              <a:rPr lang="en-US" sz="2400" dirty="0"/>
              <a:t>	</a:t>
            </a:r>
            <a:r>
              <a:rPr lang="en-US" sz="2400" dirty="0" smtClean="0"/>
              <a:t>b</a:t>
            </a:r>
            <a:r>
              <a:rPr lang="en-US" sz="2400" dirty="0"/>
              <a:t>.  </a:t>
            </a:r>
            <a:r>
              <a:rPr lang="en-US" sz="2400" dirty="0" smtClean="0"/>
              <a:t>La </a:t>
            </a:r>
            <a:r>
              <a:rPr lang="en-US" sz="2400" dirty="0" err="1" smtClean="0"/>
              <a:t>visión</a:t>
            </a:r>
            <a:r>
              <a:rPr lang="en-US" sz="2400" dirty="0" smtClean="0"/>
              <a:t> final de Daniel </a:t>
            </a:r>
            <a:r>
              <a:rPr lang="en-US" sz="2400" dirty="0" err="1" smtClean="0"/>
              <a:t>sobre</a:t>
            </a:r>
            <a:r>
              <a:rPr lang="en-US" sz="2400" dirty="0" smtClean="0"/>
              <a:t> </a:t>
            </a:r>
            <a:r>
              <a:rPr lang="en-US" sz="2400" dirty="0" err="1" smtClean="0"/>
              <a:t>los</a:t>
            </a:r>
            <a:r>
              <a:rPr lang="en-US" sz="2400" dirty="0" smtClean="0"/>
              <a:t> “</a:t>
            </a:r>
            <a:r>
              <a:rPr lang="en-US" sz="2400" dirty="0" err="1" smtClean="0"/>
              <a:t>días</a:t>
            </a:r>
            <a:r>
              <a:rPr lang="en-US" sz="2400" dirty="0" smtClean="0"/>
              <a:t> del fin”</a:t>
            </a:r>
            <a:endParaRPr lang="en-US" sz="2400" dirty="0"/>
          </a:p>
          <a:p>
            <a:pPr defTabSz="609600">
              <a:tabLst>
                <a:tab pos="1601788" algn="l"/>
                <a:tab pos="1997075" algn="l"/>
              </a:tabLst>
            </a:pPr>
            <a:r>
              <a:rPr lang="en-US" sz="2400" dirty="0"/>
              <a:t>____ </a:t>
            </a:r>
            <a:r>
              <a:rPr lang="en-US" sz="2400" dirty="0" smtClean="0"/>
              <a:t>3</a:t>
            </a:r>
            <a:r>
              <a:rPr lang="en-US" sz="2400" dirty="0"/>
              <a:t>	</a:t>
            </a:r>
            <a:r>
              <a:rPr lang="en-US" sz="2400" dirty="0" smtClean="0"/>
              <a:t>c.	La </a:t>
            </a:r>
            <a:r>
              <a:rPr lang="en-US" sz="2400" dirty="0" err="1" smtClean="0"/>
              <a:t>visión</a:t>
            </a:r>
            <a:r>
              <a:rPr lang="en-US" sz="2400" dirty="0" smtClean="0"/>
              <a:t> de Daniel del </a:t>
            </a:r>
            <a:r>
              <a:rPr lang="en-US" sz="2400" dirty="0" err="1" smtClean="0"/>
              <a:t>carnero</a:t>
            </a:r>
            <a:r>
              <a:rPr lang="en-US" sz="2400" dirty="0" smtClean="0"/>
              <a:t> y el macho </a:t>
            </a:r>
            <a:r>
              <a:rPr lang="en-US" sz="2400" dirty="0" err="1" smtClean="0"/>
              <a:t>cabrío</a:t>
            </a:r>
            <a:endParaRPr lang="en-US" sz="2400" dirty="0"/>
          </a:p>
          <a:p>
            <a:pPr defTabSz="609600">
              <a:tabLst>
                <a:tab pos="1601788" algn="l"/>
                <a:tab pos="1997075" algn="l"/>
              </a:tabLst>
            </a:pPr>
            <a:r>
              <a:rPr lang="en-US" sz="2400" dirty="0"/>
              <a:t>____ </a:t>
            </a:r>
            <a:r>
              <a:rPr lang="en-US" sz="2400" dirty="0" smtClean="0"/>
              <a:t>4</a:t>
            </a:r>
            <a:r>
              <a:rPr lang="en-US" sz="2400" dirty="0"/>
              <a:t>	</a:t>
            </a:r>
            <a:r>
              <a:rPr lang="en-US" sz="2400" dirty="0" smtClean="0"/>
              <a:t>d</a:t>
            </a:r>
            <a:r>
              <a:rPr lang="en-US" sz="2400" dirty="0"/>
              <a:t>.  Daniel </a:t>
            </a:r>
            <a:r>
              <a:rPr lang="en-US" sz="2400" dirty="0" err="1" smtClean="0"/>
              <a:t>en</a:t>
            </a:r>
            <a:r>
              <a:rPr lang="en-US" sz="2400" dirty="0" smtClean="0"/>
              <a:t> el </a:t>
            </a:r>
            <a:r>
              <a:rPr lang="en-US" sz="2400" dirty="0" err="1" smtClean="0"/>
              <a:t>foso</a:t>
            </a:r>
            <a:r>
              <a:rPr lang="en-US" sz="2400" dirty="0" smtClean="0"/>
              <a:t> de </a:t>
            </a:r>
            <a:r>
              <a:rPr lang="en-US" sz="2400" dirty="0" err="1" smtClean="0"/>
              <a:t>leones</a:t>
            </a:r>
            <a:endParaRPr lang="en-US" sz="2400" dirty="0"/>
          </a:p>
          <a:p>
            <a:pPr defTabSz="609600">
              <a:tabLst>
                <a:tab pos="1601788" algn="l"/>
                <a:tab pos="1997075" algn="l"/>
              </a:tabLst>
            </a:pPr>
            <a:r>
              <a:rPr lang="en-US" sz="2400" dirty="0"/>
              <a:t>____ </a:t>
            </a:r>
            <a:r>
              <a:rPr lang="en-US" sz="2400" dirty="0" smtClean="0"/>
              <a:t>5</a:t>
            </a:r>
            <a:r>
              <a:rPr lang="en-US" sz="2400" dirty="0"/>
              <a:t>	</a:t>
            </a:r>
            <a:r>
              <a:rPr lang="en-US" sz="2400" dirty="0" smtClean="0"/>
              <a:t>e.	Daniel y </a:t>
            </a:r>
            <a:r>
              <a:rPr lang="en-US" sz="2400" dirty="0" err="1" smtClean="0"/>
              <a:t>sus</a:t>
            </a:r>
            <a:r>
              <a:rPr lang="en-US" sz="2400" dirty="0" smtClean="0"/>
              <a:t> amigos son </a:t>
            </a:r>
            <a:r>
              <a:rPr lang="en-US" sz="2400" dirty="0" err="1" smtClean="0"/>
              <a:t>seleccionados</a:t>
            </a:r>
            <a:r>
              <a:rPr lang="en-US" sz="2400" dirty="0" smtClean="0"/>
              <a:t> y </a:t>
            </a:r>
            <a:r>
              <a:rPr lang="en-US" sz="2400" dirty="0" err="1" smtClean="0"/>
              <a:t>probados</a:t>
            </a:r>
            <a:endParaRPr lang="en-US" sz="2400" dirty="0"/>
          </a:p>
          <a:p>
            <a:pPr defTabSz="609600">
              <a:tabLst>
                <a:tab pos="1601788" algn="l"/>
                <a:tab pos="1997075" algn="l"/>
              </a:tabLst>
            </a:pPr>
            <a:r>
              <a:rPr lang="en-US" sz="2400" dirty="0"/>
              <a:t>____ </a:t>
            </a:r>
            <a:r>
              <a:rPr lang="en-US" sz="2400" dirty="0" smtClean="0"/>
              <a:t>6</a:t>
            </a:r>
            <a:r>
              <a:rPr lang="en-US" sz="2400" dirty="0"/>
              <a:t>	</a:t>
            </a:r>
            <a:r>
              <a:rPr lang="en-US" sz="2400" dirty="0" smtClean="0"/>
              <a:t>f.	La </a:t>
            </a:r>
            <a:r>
              <a:rPr lang="en-US" sz="2400" dirty="0" err="1" smtClean="0"/>
              <a:t>visión</a:t>
            </a:r>
            <a:r>
              <a:rPr lang="en-US" sz="2400" dirty="0" smtClean="0"/>
              <a:t> de Daniel de las 4 </a:t>
            </a:r>
            <a:r>
              <a:rPr lang="en-US" sz="2400" dirty="0" err="1" smtClean="0"/>
              <a:t>grandes</a:t>
            </a:r>
            <a:r>
              <a:rPr lang="en-US" sz="2400" dirty="0" smtClean="0"/>
              <a:t> </a:t>
            </a:r>
            <a:r>
              <a:rPr lang="en-US" sz="2400" dirty="0" err="1" smtClean="0"/>
              <a:t>bestias</a:t>
            </a:r>
            <a:endParaRPr lang="en-US" sz="2400" dirty="0"/>
          </a:p>
          <a:p>
            <a:pPr defTabSz="609600">
              <a:tabLst>
                <a:tab pos="1601788" algn="l"/>
                <a:tab pos="1997075" algn="l"/>
              </a:tabLst>
            </a:pPr>
            <a:r>
              <a:rPr lang="en-US" sz="2400" dirty="0"/>
              <a:t>____ </a:t>
            </a:r>
            <a:r>
              <a:rPr lang="en-US" sz="2400" dirty="0" smtClean="0"/>
              <a:t>7</a:t>
            </a:r>
            <a:r>
              <a:rPr lang="en-US" sz="2400" dirty="0"/>
              <a:t>	</a:t>
            </a:r>
            <a:r>
              <a:rPr lang="en-US" sz="2400" dirty="0" smtClean="0"/>
              <a:t>g.	El </a:t>
            </a:r>
            <a:r>
              <a:rPr lang="en-US" sz="2400" dirty="0" err="1" smtClean="0"/>
              <a:t>sueño</a:t>
            </a:r>
            <a:r>
              <a:rPr lang="en-US" sz="2400" dirty="0" smtClean="0"/>
              <a:t> de </a:t>
            </a:r>
            <a:r>
              <a:rPr lang="en-US" sz="2400" dirty="0" err="1" smtClean="0"/>
              <a:t>Nabucodonosor</a:t>
            </a:r>
            <a:r>
              <a:rPr lang="en-US" sz="2400" dirty="0" smtClean="0"/>
              <a:t> del hombre </a:t>
            </a:r>
            <a:r>
              <a:rPr lang="en-US" sz="2400" dirty="0" err="1" smtClean="0"/>
              <a:t>metálico</a:t>
            </a:r>
            <a:endParaRPr lang="en-US" sz="2400" dirty="0"/>
          </a:p>
          <a:p>
            <a:pPr defTabSz="609600">
              <a:tabLst>
                <a:tab pos="1601788" algn="l"/>
                <a:tab pos="1997075" algn="l"/>
              </a:tabLst>
            </a:pPr>
            <a:r>
              <a:rPr lang="en-US" sz="2400" dirty="0"/>
              <a:t>____ </a:t>
            </a:r>
            <a:r>
              <a:rPr lang="en-US" sz="2400" dirty="0" smtClean="0"/>
              <a:t>8</a:t>
            </a:r>
            <a:r>
              <a:rPr lang="en-US" sz="2400" dirty="0"/>
              <a:t>	</a:t>
            </a:r>
            <a:r>
              <a:rPr lang="en-US" sz="2400" dirty="0" smtClean="0"/>
              <a:t>h.	El </a:t>
            </a:r>
            <a:r>
              <a:rPr lang="en-US" sz="2400" dirty="0" err="1" smtClean="0"/>
              <a:t>varón</a:t>
            </a:r>
            <a:r>
              <a:rPr lang="en-US" sz="2400" dirty="0" smtClean="0"/>
              <a:t> </a:t>
            </a:r>
            <a:r>
              <a:rPr lang="en-US" sz="2400" dirty="0" err="1" smtClean="0"/>
              <a:t>glorioso</a:t>
            </a:r>
            <a:r>
              <a:rPr lang="en-US" sz="2400" dirty="0" smtClean="0"/>
              <a:t> </a:t>
            </a:r>
            <a:r>
              <a:rPr lang="en-US" sz="2400" dirty="0" err="1" smtClean="0"/>
              <a:t>cuenta</a:t>
            </a:r>
            <a:r>
              <a:rPr lang="en-US" sz="2400" dirty="0" smtClean="0"/>
              <a:t> de </a:t>
            </a:r>
            <a:r>
              <a:rPr lang="en-US" sz="2400" dirty="0" err="1" smtClean="0"/>
              <a:t>los</a:t>
            </a:r>
            <a:r>
              <a:rPr lang="en-US" sz="2400" dirty="0" smtClean="0"/>
              <a:t> </a:t>
            </a:r>
            <a:r>
              <a:rPr lang="en-US" sz="2400" dirty="0" err="1" smtClean="0"/>
              <a:t>reyes</a:t>
            </a:r>
            <a:r>
              <a:rPr lang="en-US" sz="2400" dirty="0" smtClean="0"/>
              <a:t> del </a:t>
            </a:r>
            <a:r>
              <a:rPr lang="en-US" sz="2400" dirty="0" err="1" smtClean="0"/>
              <a:t>norte</a:t>
            </a:r>
            <a:r>
              <a:rPr lang="en-US" sz="2400" dirty="0" smtClean="0"/>
              <a:t> y sur</a:t>
            </a:r>
            <a:endParaRPr lang="en-US" sz="2400" dirty="0"/>
          </a:p>
          <a:p>
            <a:pPr defTabSz="609600">
              <a:tabLst>
                <a:tab pos="1601788" algn="l"/>
                <a:tab pos="1997075" algn="l"/>
              </a:tabLst>
            </a:pPr>
            <a:r>
              <a:rPr lang="en-US" sz="2400" dirty="0"/>
              <a:t>____ </a:t>
            </a:r>
            <a:r>
              <a:rPr lang="en-US" sz="2400" dirty="0" smtClean="0"/>
              <a:t>9</a:t>
            </a:r>
            <a:r>
              <a:rPr lang="en-US" sz="2400" dirty="0"/>
              <a:t>	</a:t>
            </a:r>
            <a:r>
              <a:rPr lang="en-US" sz="2400" dirty="0" err="1" smtClean="0"/>
              <a:t>i</a:t>
            </a:r>
            <a:r>
              <a:rPr lang="en-US" sz="2400" dirty="0" smtClean="0"/>
              <a:t>.	El </a:t>
            </a:r>
            <a:r>
              <a:rPr lang="en-US" sz="2400" dirty="0" err="1" smtClean="0"/>
              <a:t>banquete</a:t>
            </a:r>
            <a:r>
              <a:rPr lang="en-US" sz="2400" dirty="0" smtClean="0"/>
              <a:t> de </a:t>
            </a:r>
            <a:r>
              <a:rPr lang="en-US" sz="2400" dirty="0" err="1" smtClean="0"/>
              <a:t>Belsasar</a:t>
            </a:r>
            <a:r>
              <a:rPr lang="en-US" sz="2400" dirty="0" smtClean="0"/>
              <a:t> y la </a:t>
            </a:r>
            <a:r>
              <a:rPr lang="en-US" sz="2400" dirty="0" err="1" smtClean="0"/>
              <a:t>caída</a:t>
            </a:r>
            <a:r>
              <a:rPr lang="en-US" sz="2400" dirty="0" smtClean="0"/>
              <a:t> de </a:t>
            </a:r>
            <a:r>
              <a:rPr lang="en-US" sz="2400" dirty="0" err="1" smtClean="0"/>
              <a:t>Babilonia</a:t>
            </a:r>
            <a:endParaRPr lang="en-US" sz="2400" dirty="0"/>
          </a:p>
          <a:p>
            <a:pPr defTabSz="609600">
              <a:tabLst>
                <a:tab pos="1601788" algn="l"/>
                <a:tab pos="1997075" algn="l"/>
              </a:tabLst>
            </a:pPr>
            <a:r>
              <a:rPr lang="en-US" sz="2400" dirty="0"/>
              <a:t>____ </a:t>
            </a:r>
            <a:r>
              <a:rPr lang="en-US" sz="2400" dirty="0" smtClean="0"/>
              <a:t>10-11</a:t>
            </a:r>
            <a:r>
              <a:rPr lang="en-US" sz="2400" dirty="0"/>
              <a:t>	</a:t>
            </a:r>
            <a:r>
              <a:rPr lang="en-US" sz="2400" dirty="0" smtClean="0"/>
              <a:t>j.	La </a:t>
            </a:r>
            <a:r>
              <a:rPr lang="en-US" sz="2400" dirty="0" err="1" smtClean="0"/>
              <a:t>oración</a:t>
            </a:r>
            <a:r>
              <a:rPr lang="en-US" sz="2400" dirty="0" smtClean="0"/>
              <a:t> de Daniel y la </a:t>
            </a:r>
            <a:r>
              <a:rPr lang="en-US" sz="2400" dirty="0" err="1" smtClean="0"/>
              <a:t>visión</a:t>
            </a:r>
            <a:r>
              <a:rPr lang="en-US" sz="2400" dirty="0" smtClean="0"/>
              <a:t> de las “70 </a:t>
            </a:r>
            <a:r>
              <a:rPr lang="en-US" sz="2400" dirty="0" err="1" smtClean="0"/>
              <a:t>semanas</a:t>
            </a:r>
            <a:r>
              <a:rPr lang="en-US" sz="2400" dirty="0" smtClean="0"/>
              <a:t>”</a:t>
            </a:r>
            <a:endParaRPr lang="en-US" sz="2400" dirty="0"/>
          </a:p>
          <a:p>
            <a:pPr defTabSz="609600">
              <a:tabLst>
                <a:tab pos="1601788" algn="l"/>
                <a:tab pos="1997075" algn="l"/>
              </a:tabLst>
            </a:pPr>
            <a:r>
              <a:rPr lang="en-US" sz="2400" dirty="0"/>
              <a:t>____ </a:t>
            </a:r>
            <a:r>
              <a:rPr lang="en-US" sz="2400" dirty="0" smtClean="0"/>
              <a:t>12</a:t>
            </a:r>
            <a:r>
              <a:rPr lang="en-US" sz="2400" dirty="0"/>
              <a:t>	</a:t>
            </a:r>
            <a:r>
              <a:rPr lang="en-US" sz="2400" dirty="0" smtClean="0"/>
              <a:t>k.	</a:t>
            </a:r>
            <a:r>
              <a:rPr lang="en-US" sz="2400" dirty="0" err="1" smtClean="0"/>
              <a:t>Nabucodonosor</a:t>
            </a:r>
            <a:r>
              <a:rPr lang="en-US" sz="2400" dirty="0" smtClean="0"/>
              <a:t> </a:t>
            </a:r>
            <a:r>
              <a:rPr lang="en-US" sz="2400" dirty="0" err="1" smtClean="0"/>
              <a:t>humillado</a:t>
            </a:r>
            <a:endParaRPr lang="en-US" sz="2400" dirty="0"/>
          </a:p>
        </p:txBody>
      </p:sp>
      <p:sp>
        <p:nvSpPr>
          <p:cNvPr id="4" name="TextBox 3"/>
          <p:cNvSpPr txBox="1"/>
          <p:nvPr/>
        </p:nvSpPr>
        <p:spPr>
          <a:xfrm>
            <a:off x="533400" y="1562100"/>
            <a:ext cx="533400" cy="4154984"/>
          </a:xfrm>
          <a:prstGeom prst="rect">
            <a:avLst/>
          </a:prstGeom>
          <a:noFill/>
        </p:spPr>
        <p:txBody>
          <a:bodyPr wrap="square" rtlCol="0">
            <a:spAutoFit/>
          </a:bodyPr>
          <a:lstStyle/>
          <a:p>
            <a:r>
              <a:rPr lang="en-US" sz="2400" i="1" dirty="0" smtClean="0">
                <a:solidFill>
                  <a:srgbClr val="0000CC"/>
                </a:solidFill>
                <a:latin typeface="Lucida Handwriting" panose="03010101010101010101" pitchFamily="66" charset="0"/>
              </a:rPr>
              <a:t>e</a:t>
            </a:r>
          </a:p>
          <a:p>
            <a:r>
              <a:rPr lang="en-US" sz="2400" i="1" dirty="0" smtClean="0">
                <a:solidFill>
                  <a:srgbClr val="0000CC"/>
                </a:solidFill>
                <a:latin typeface="Lucida Handwriting" panose="03010101010101010101" pitchFamily="66" charset="0"/>
              </a:rPr>
              <a:t>g</a:t>
            </a:r>
          </a:p>
          <a:p>
            <a:r>
              <a:rPr lang="en-US" sz="2400" i="1" dirty="0" smtClean="0">
                <a:solidFill>
                  <a:srgbClr val="0000CC"/>
                </a:solidFill>
                <a:latin typeface="Lucida Handwriting" panose="03010101010101010101" pitchFamily="66" charset="0"/>
              </a:rPr>
              <a:t>a</a:t>
            </a:r>
          </a:p>
          <a:p>
            <a:r>
              <a:rPr lang="en-US" sz="2400" i="1" dirty="0" smtClean="0">
                <a:solidFill>
                  <a:srgbClr val="0000CC"/>
                </a:solidFill>
                <a:latin typeface="Lucida Handwriting" panose="03010101010101010101" pitchFamily="66" charset="0"/>
              </a:rPr>
              <a:t>k</a:t>
            </a:r>
          </a:p>
          <a:p>
            <a:r>
              <a:rPr lang="en-US" sz="2400" i="1" dirty="0" err="1" smtClean="0">
                <a:solidFill>
                  <a:srgbClr val="0000CC"/>
                </a:solidFill>
                <a:latin typeface="Lucida Handwriting" panose="03010101010101010101" pitchFamily="66" charset="0"/>
              </a:rPr>
              <a:t>i</a:t>
            </a:r>
            <a:endParaRPr lang="en-US" sz="2400" i="1" dirty="0" smtClean="0">
              <a:solidFill>
                <a:srgbClr val="0000CC"/>
              </a:solidFill>
              <a:latin typeface="Lucida Handwriting" panose="03010101010101010101" pitchFamily="66" charset="0"/>
            </a:endParaRPr>
          </a:p>
          <a:p>
            <a:r>
              <a:rPr lang="en-US" sz="2400" i="1" dirty="0" smtClean="0">
                <a:solidFill>
                  <a:srgbClr val="0000CC"/>
                </a:solidFill>
                <a:latin typeface="Lucida Handwriting" panose="03010101010101010101" pitchFamily="66" charset="0"/>
              </a:rPr>
              <a:t>d</a:t>
            </a:r>
          </a:p>
          <a:p>
            <a:r>
              <a:rPr lang="en-US" sz="2400" i="1" dirty="0" smtClean="0">
                <a:solidFill>
                  <a:srgbClr val="0000CC"/>
                </a:solidFill>
                <a:latin typeface="Lucida Handwriting" panose="03010101010101010101" pitchFamily="66" charset="0"/>
              </a:rPr>
              <a:t>f</a:t>
            </a:r>
          </a:p>
          <a:p>
            <a:r>
              <a:rPr lang="en-US" sz="2400" i="1" dirty="0" smtClean="0">
                <a:solidFill>
                  <a:srgbClr val="0000CC"/>
                </a:solidFill>
                <a:latin typeface="Lucida Handwriting" panose="03010101010101010101" pitchFamily="66" charset="0"/>
              </a:rPr>
              <a:t>c</a:t>
            </a:r>
          </a:p>
          <a:p>
            <a:r>
              <a:rPr lang="en-US" sz="2400" i="1" dirty="0" smtClean="0">
                <a:solidFill>
                  <a:srgbClr val="0000CC"/>
                </a:solidFill>
                <a:latin typeface="Lucida Handwriting" panose="03010101010101010101" pitchFamily="66" charset="0"/>
              </a:rPr>
              <a:t>j</a:t>
            </a:r>
          </a:p>
          <a:p>
            <a:r>
              <a:rPr lang="en-US" sz="2400" i="1" dirty="0" smtClean="0">
                <a:solidFill>
                  <a:srgbClr val="0000CC"/>
                </a:solidFill>
                <a:latin typeface="Lucida Handwriting" panose="03010101010101010101" pitchFamily="66" charset="0"/>
              </a:rPr>
              <a:t>h</a:t>
            </a:r>
          </a:p>
          <a:p>
            <a:r>
              <a:rPr lang="en-US" sz="2400" i="1" dirty="0" smtClean="0">
                <a:solidFill>
                  <a:srgbClr val="0000CC"/>
                </a:solidFill>
                <a:latin typeface="Lucida Handwriting" panose="03010101010101010101" pitchFamily="66" charset="0"/>
              </a:rPr>
              <a:t>b</a:t>
            </a:r>
          </a:p>
        </p:txBody>
      </p:sp>
    </p:spTree>
    <p:extLst>
      <p:ext uri="{BB962C8B-B14F-4D97-AF65-F5344CB8AC3E}">
        <p14:creationId xmlns:p14="http://schemas.microsoft.com/office/powerpoint/2010/main" val="81805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5926" y="1602053"/>
            <a:ext cx="7828474" cy="1788847"/>
          </a:xfrm>
        </p:spPr>
        <p:txBody>
          <a:bodyPr>
            <a:normAutofit/>
          </a:bodyPr>
          <a:lstStyle/>
          <a:p>
            <a:r>
              <a:rPr lang="en-US" sz="5400" b="1" dirty="0" err="1" smtClean="0">
                <a:solidFill>
                  <a:srgbClr val="0000CC"/>
                </a:solidFill>
              </a:rPr>
              <a:t>Estudio</a:t>
            </a:r>
            <a:r>
              <a:rPr lang="en-US" sz="5400" b="1" dirty="0" smtClean="0">
                <a:solidFill>
                  <a:srgbClr val="0000CC"/>
                </a:solidFill>
              </a:rPr>
              <a:t> de Daniel</a:t>
            </a:r>
            <a:br>
              <a:rPr lang="en-US" sz="5400" b="1" dirty="0" smtClean="0">
                <a:solidFill>
                  <a:srgbClr val="0000CC"/>
                </a:solidFill>
              </a:rPr>
            </a:br>
            <a:r>
              <a:rPr lang="en-US" sz="4000" dirty="0" smtClean="0">
                <a:solidFill>
                  <a:srgbClr val="0000CC"/>
                </a:solidFill>
              </a:rPr>
              <a:t>(</a:t>
            </a:r>
            <a:r>
              <a:rPr lang="en-US" sz="4000" dirty="0" err="1" smtClean="0">
                <a:solidFill>
                  <a:srgbClr val="0000CC"/>
                </a:solidFill>
              </a:rPr>
              <a:t>Lecci</a:t>
            </a:r>
            <a:r>
              <a:rPr lang="es-ES" sz="4000" dirty="0" err="1" smtClean="0">
                <a:solidFill>
                  <a:srgbClr val="0000CC"/>
                </a:solidFill>
              </a:rPr>
              <a:t>ó</a:t>
            </a:r>
            <a:r>
              <a:rPr lang="en-US" sz="4000" dirty="0" smtClean="0">
                <a:solidFill>
                  <a:srgbClr val="0000CC"/>
                </a:solidFill>
              </a:rPr>
              <a:t>n 4)</a:t>
            </a:r>
            <a:endParaRPr lang="en-US" sz="4000" b="1" dirty="0">
              <a:solidFill>
                <a:srgbClr val="0000CC"/>
              </a:solidFill>
            </a:endParaRPr>
          </a:p>
        </p:txBody>
      </p:sp>
      <p:sp>
        <p:nvSpPr>
          <p:cNvPr id="3" name="Subtitle 2"/>
          <p:cNvSpPr>
            <a:spLocks noGrp="1"/>
          </p:cNvSpPr>
          <p:nvPr>
            <p:ph type="subTitle" idx="1"/>
          </p:nvPr>
        </p:nvSpPr>
        <p:spPr>
          <a:xfrm>
            <a:off x="1371600" y="3835400"/>
            <a:ext cx="6400800" cy="1460500"/>
          </a:xfrm>
        </p:spPr>
        <p:txBody>
          <a:bodyPr/>
          <a:lstStyle/>
          <a:p>
            <a:r>
              <a:rPr lang="en-US" dirty="0" err="1" smtClean="0"/>
              <a:t>Otoño</a:t>
            </a:r>
            <a:r>
              <a:rPr lang="en-US" dirty="0" smtClean="0"/>
              <a:t> 2015</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26" y="2"/>
            <a:ext cx="9144000" cy="1190625"/>
          </a:xfrm>
          <a:prstGeom prst="rect">
            <a:avLst/>
          </a:prstGeom>
        </p:spPr>
      </p:pic>
    </p:spTree>
    <p:extLst>
      <p:ext uri="{BB962C8B-B14F-4D97-AF65-F5344CB8AC3E}">
        <p14:creationId xmlns:p14="http://schemas.microsoft.com/office/powerpoint/2010/main" val="218616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26" y="3"/>
            <a:ext cx="9144000" cy="1190625"/>
          </a:xfrm>
          <a:prstGeom prst="rect">
            <a:avLst/>
          </a:prstGeom>
        </p:spPr>
      </p:pic>
      <p:sp>
        <p:nvSpPr>
          <p:cNvPr id="2" name="Title 1"/>
          <p:cNvSpPr>
            <a:spLocks noGrp="1"/>
          </p:cNvSpPr>
          <p:nvPr>
            <p:ph type="title"/>
          </p:nvPr>
        </p:nvSpPr>
        <p:spPr>
          <a:xfrm>
            <a:off x="477326" y="238393"/>
            <a:ext cx="8229600" cy="571235"/>
          </a:xfrm>
        </p:spPr>
        <p:txBody>
          <a:bodyPr>
            <a:normAutofit fontScale="90000"/>
          </a:bodyPr>
          <a:lstStyle/>
          <a:p>
            <a:r>
              <a:rPr lang="en-US" b="1" dirty="0" err="1" smtClean="0">
                <a:solidFill>
                  <a:srgbClr val="FFFF00"/>
                </a:solidFill>
                <a:effectLst>
                  <a:outerShdw blurRad="38100" dist="38100" dir="2700000" algn="tl">
                    <a:srgbClr val="000000">
                      <a:alpha val="43137"/>
                    </a:srgbClr>
                  </a:outerShdw>
                </a:effectLst>
              </a:rPr>
              <a:t>Contenido</a:t>
            </a:r>
            <a:r>
              <a:rPr lang="en-US" b="1" dirty="0" smtClean="0">
                <a:solidFill>
                  <a:srgbClr val="FFFF00"/>
                </a:solidFill>
                <a:effectLst>
                  <a:outerShdw blurRad="38100" dist="38100" dir="2700000" algn="tl">
                    <a:srgbClr val="000000">
                      <a:alpha val="43137"/>
                    </a:srgbClr>
                  </a:outerShdw>
                </a:effectLst>
              </a:rPr>
              <a:t> de </a:t>
            </a:r>
            <a:r>
              <a:rPr lang="en-US" b="1" dirty="0" err="1" smtClean="0">
                <a:solidFill>
                  <a:srgbClr val="FFFF00"/>
                </a:solidFill>
                <a:effectLst>
                  <a:outerShdw blurRad="38100" dist="38100" dir="2700000" algn="tl">
                    <a:srgbClr val="000000">
                      <a:alpha val="43137"/>
                    </a:srgbClr>
                  </a:outerShdw>
                </a:effectLst>
              </a:rPr>
              <a:t>los</a:t>
            </a:r>
            <a:r>
              <a:rPr lang="en-US" b="1" dirty="0" smtClean="0">
                <a:solidFill>
                  <a:srgbClr val="FFFF00"/>
                </a:solidFill>
                <a:effectLst>
                  <a:outerShdw blurRad="38100" dist="38100" dir="2700000" algn="tl">
                    <a:srgbClr val="000000">
                      <a:alpha val="43137"/>
                    </a:srgbClr>
                  </a:outerShdw>
                </a:effectLst>
              </a:rPr>
              <a:t> </a:t>
            </a:r>
            <a:r>
              <a:rPr lang="en-US" b="1" dirty="0" err="1" smtClean="0">
                <a:solidFill>
                  <a:srgbClr val="FFFF00"/>
                </a:solidFill>
                <a:effectLst>
                  <a:outerShdw blurRad="38100" dist="38100" dir="2700000" algn="tl">
                    <a:srgbClr val="000000">
                      <a:alpha val="43137"/>
                    </a:srgbClr>
                  </a:outerShdw>
                </a:effectLst>
              </a:rPr>
              <a:t>capítulos</a:t>
            </a:r>
            <a:endParaRPr lang="en-US" b="1" dirty="0">
              <a:solidFill>
                <a:srgbClr val="FFFF00"/>
              </a:solidFill>
              <a:effectLst>
                <a:outerShdw blurRad="38100" dist="38100" dir="2700000" algn="tl">
                  <a:srgbClr val="000000">
                    <a:alpha val="43137"/>
                  </a:srgbClr>
                </a:outerShdw>
              </a:effectLst>
            </a:endParaRPr>
          </a:p>
        </p:txBody>
      </p:sp>
      <p:sp>
        <p:nvSpPr>
          <p:cNvPr id="3" name="TextBox 2"/>
          <p:cNvSpPr txBox="1"/>
          <p:nvPr/>
        </p:nvSpPr>
        <p:spPr>
          <a:xfrm>
            <a:off x="381000" y="1181104"/>
            <a:ext cx="8534400" cy="4524315"/>
          </a:xfrm>
          <a:prstGeom prst="rect">
            <a:avLst/>
          </a:prstGeom>
          <a:noFill/>
        </p:spPr>
        <p:txBody>
          <a:bodyPr wrap="square" rtlCol="0">
            <a:spAutoFit/>
          </a:bodyPr>
          <a:lstStyle/>
          <a:p>
            <a:pPr defTabSz="609600">
              <a:tabLst>
                <a:tab pos="1601788" algn="l"/>
              </a:tabLst>
            </a:pPr>
            <a:r>
              <a:rPr lang="en-US" sz="2400" b="1" i="1" u="sng" dirty="0" err="1" smtClean="0"/>
              <a:t>Capítulo</a:t>
            </a:r>
            <a:r>
              <a:rPr lang="en-US" sz="2400" dirty="0"/>
              <a:t>		</a:t>
            </a:r>
            <a:r>
              <a:rPr lang="en-US" sz="2400" b="1" i="1" u="sng" dirty="0"/>
              <a:t>Content</a:t>
            </a:r>
            <a:endParaRPr lang="en-US" sz="2400" b="1" i="1" dirty="0"/>
          </a:p>
          <a:p>
            <a:pPr defTabSz="609600">
              <a:tabLst>
                <a:tab pos="1601788" algn="l"/>
                <a:tab pos="1997075" algn="l"/>
              </a:tabLst>
            </a:pPr>
            <a:r>
              <a:rPr lang="en-US" sz="2400" dirty="0" smtClean="0"/>
              <a:t>____ 1</a:t>
            </a:r>
            <a:r>
              <a:rPr lang="en-US" sz="2400" dirty="0"/>
              <a:t>	</a:t>
            </a:r>
            <a:r>
              <a:rPr lang="en-US" sz="2400" dirty="0" smtClean="0"/>
              <a:t>a</a:t>
            </a:r>
            <a:r>
              <a:rPr lang="en-US" sz="2400" dirty="0"/>
              <a:t>.  </a:t>
            </a:r>
            <a:r>
              <a:rPr lang="en-US" sz="2400" dirty="0" smtClean="0"/>
              <a:t>Los amigos de Daniel </a:t>
            </a:r>
            <a:r>
              <a:rPr lang="en-US" sz="2400" dirty="0" err="1" smtClean="0"/>
              <a:t>en</a:t>
            </a:r>
            <a:r>
              <a:rPr lang="en-US" sz="2400" dirty="0" smtClean="0"/>
              <a:t> el </a:t>
            </a:r>
            <a:r>
              <a:rPr lang="en-US" sz="2400" dirty="0" err="1" smtClean="0"/>
              <a:t>horno</a:t>
            </a:r>
            <a:r>
              <a:rPr lang="en-US" sz="2400" dirty="0" smtClean="0"/>
              <a:t> de </a:t>
            </a:r>
            <a:r>
              <a:rPr lang="en-US" sz="2400" dirty="0" err="1" smtClean="0"/>
              <a:t>fuego</a:t>
            </a:r>
            <a:endParaRPr lang="en-US" sz="2400" dirty="0"/>
          </a:p>
          <a:p>
            <a:pPr defTabSz="609600">
              <a:tabLst>
                <a:tab pos="1601788" algn="l"/>
                <a:tab pos="1997075" algn="l"/>
              </a:tabLst>
            </a:pPr>
            <a:r>
              <a:rPr lang="en-US" sz="2400" dirty="0"/>
              <a:t>____ </a:t>
            </a:r>
            <a:r>
              <a:rPr lang="en-US" sz="2400" dirty="0" smtClean="0"/>
              <a:t>2</a:t>
            </a:r>
            <a:r>
              <a:rPr lang="en-US" sz="2400" dirty="0"/>
              <a:t>	</a:t>
            </a:r>
            <a:r>
              <a:rPr lang="en-US" sz="2400" dirty="0" smtClean="0"/>
              <a:t>b</a:t>
            </a:r>
            <a:r>
              <a:rPr lang="en-US" sz="2400" dirty="0"/>
              <a:t>.  </a:t>
            </a:r>
            <a:r>
              <a:rPr lang="en-US" sz="2400" dirty="0" smtClean="0"/>
              <a:t>La </a:t>
            </a:r>
            <a:r>
              <a:rPr lang="en-US" sz="2400" dirty="0" err="1" smtClean="0"/>
              <a:t>visión</a:t>
            </a:r>
            <a:r>
              <a:rPr lang="en-US" sz="2400" dirty="0" smtClean="0"/>
              <a:t> final de Daniel </a:t>
            </a:r>
            <a:r>
              <a:rPr lang="en-US" sz="2400" dirty="0" err="1" smtClean="0"/>
              <a:t>sobre</a:t>
            </a:r>
            <a:r>
              <a:rPr lang="en-US" sz="2400" dirty="0" smtClean="0"/>
              <a:t> </a:t>
            </a:r>
            <a:r>
              <a:rPr lang="en-US" sz="2400" dirty="0" err="1" smtClean="0"/>
              <a:t>los</a:t>
            </a:r>
            <a:r>
              <a:rPr lang="en-US" sz="2400" dirty="0" smtClean="0"/>
              <a:t> “</a:t>
            </a:r>
            <a:r>
              <a:rPr lang="en-US" sz="2400" dirty="0" err="1" smtClean="0"/>
              <a:t>días</a:t>
            </a:r>
            <a:r>
              <a:rPr lang="en-US" sz="2400" dirty="0" smtClean="0"/>
              <a:t> del fin”</a:t>
            </a:r>
            <a:endParaRPr lang="en-US" sz="2400" dirty="0"/>
          </a:p>
          <a:p>
            <a:pPr defTabSz="609600">
              <a:tabLst>
                <a:tab pos="1601788" algn="l"/>
                <a:tab pos="1997075" algn="l"/>
              </a:tabLst>
            </a:pPr>
            <a:r>
              <a:rPr lang="en-US" sz="2400" dirty="0"/>
              <a:t>____ </a:t>
            </a:r>
            <a:r>
              <a:rPr lang="en-US" sz="2400" dirty="0" smtClean="0"/>
              <a:t>3</a:t>
            </a:r>
            <a:r>
              <a:rPr lang="en-US" sz="2400" dirty="0"/>
              <a:t>	</a:t>
            </a:r>
            <a:r>
              <a:rPr lang="en-US" sz="2400" dirty="0" smtClean="0"/>
              <a:t>c.	La </a:t>
            </a:r>
            <a:r>
              <a:rPr lang="en-US" sz="2400" dirty="0" err="1" smtClean="0"/>
              <a:t>visión</a:t>
            </a:r>
            <a:r>
              <a:rPr lang="en-US" sz="2400" dirty="0" smtClean="0"/>
              <a:t> de Daniel del </a:t>
            </a:r>
            <a:r>
              <a:rPr lang="en-US" sz="2400" dirty="0" err="1" smtClean="0"/>
              <a:t>carnero</a:t>
            </a:r>
            <a:r>
              <a:rPr lang="en-US" sz="2400" dirty="0" smtClean="0"/>
              <a:t> y el macho </a:t>
            </a:r>
            <a:r>
              <a:rPr lang="en-US" sz="2400" dirty="0" err="1" smtClean="0"/>
              <a:t>cabrío</a:t>
            </a:r>
            <a:endParaRPr lang="en-US" sz="2400" dirty="0"/>
          </a:p>
          <a:p>
            <a:pPr defTabSz="609600">
              <a:tabLst>
                <a:tab pos="1601788" algn="l"/>
                <a:tab pos="1997075" algn="l"/>
              </a:tabLst>
            </a:pPr>
            <a:r>
              <a:rPr lang="en-US" sz="2400" dirty="0"/>
              <a:t>____ </a:t>
            </a:r>
            <a:r>
              <a:rPr lang="en-US" sz="2400" dirty="0" smtClean="0"/>
              <a:t>4</a:t>
            </a:r>
            <a:r>
              <a:rPr lang="en-US" sz="2400" dirty="0"/>
              <a:t>	</a:t>
            </a:r>
            <a:r>
              <a:rPr lang="en-US" sz="2400" dirty="0" smtClean="0"/>
              <a:t>d</a:t>
            </a:r>
            <a:r>
              <a:rPr lang="en-US" sz="2400" dirty="0"/>
              <a:t>.  Daniel </a:t>
            </a:r>
            <a:r>
              <a:rPr lang="en-US" sz="2400" dirty="0" err="1" smtClean="0"/>
              <a:t>en</a:t>
            </a:r>
            <a:r>
              <a:rPr lang="en-US" sz="2400" dirty="0" smtClean="0"/>
              <a:t> el </a:t>
            </a:r>
            <a:r>
              <a:rPr lang="en-US" sz="2400" dirty="0" err="1" smtClean="0"/>
              <a:t>foso</a:t>
            </a:r>
            <a:r>
              <a:rPr lang="en-US" sz="2400" dirty="0" smtClean="0"/>
              <a:t> de </a:t>
            </a:r>
            <a:r>
              <a:rPr lang="en-US" sz="2400" dirty="0" err="1" smtClean="0"/>
              <a:t>leones</a:t>
            </a:r>
            <a:endParaRPr lang="en-US" sz="2400" dirty="0"/>
          </a:p>
          <a:p>
            <a:pPr defTabSz="609600">
              <a:tabLst>
                <a:tab pos="1601788" algn="l"/>
                <a:tab pos="1997075" algn="l"/>
              </a:tabLst>
            </a:pPr>
            <a:r>
              <a:rPr lang="en-US" sz="2400" dirty="0"/>
              <a:t>____ </a:t>
            </a:r>
            <a:r>
              <a:rPr lang="en-US" sz="2400" dirty="0" smtClean="0"/>
              <a:t>5</a:t>
            </a:r>
            <a:r>
              <a:rPr lang="en-US" sz="2400" dirty="0"/>
              <a:t>	</a:t>
            </a:r>
            <a:r>
              <a:rPr lang="en-US" sz="2400" dirty="0" smtClean="0"/>
              <a:t>e.	Daniel y </a:t>
            </a:r>
            <a:r>
              <a:rPr lang="en-US" sz="2400" dirty="0" err="1" smtClean="0"/>
              <a:t>sus</a:t>
            </a:r>
            <a:r>
              <a:rPr lang="en-US" sz="2400" dirty="0" smtClean="0"/>
              <a:t> amigos son </a:t>
            </a:r>
            <a:r>
              <a:rPr lang="en-US" sz="2400" dirty="0" err="1" smtClean="0"/>
              <a:t>seleccionados</a:t>
            </a:r>
            <a:r>
              <a:rPr lang="en-US" sz="2400" dirty="0" smtClean="0"/>
              <a:t> y </a:t>
            </a:r>
            <a:r>
              <a:rPr lang="en-US" sz="2400" dirty="0" err="1" smtClean="0"/>
              <a:t>probados</a:t>
            </a:r>
            <a:endParaRPr lang="en-US" sz="2400" dirty="0"/>
          </a:p>
          <a:p>
            <a:pPr defTabSz="609600">
              <a:tabLst>
                <a:tab pos="1601788" algn="l"/>
                <a:tab pos="1997075" algn="l"/>
              </a:tabLst>
            </a:pPr>
            <a:r>
              <a:rPr lang="en-US" sz="2400" dirty="0"/>
              <a:t>____ </a:t>
            </a:r>
            <a:r>
              <a:rPr lang="en-US" sz="2400" dirty="0" smtClean="0"/>
              <a:t>6</a:t>
            </a:r>
            <a:r>
              <a:rPr lang="en-US" sz="2400" dirty="0"/>
              <a:t>	</a:t>
            </a:r>
            <a:r>
              <a:rPr lang="en-US" sz="2400" dirty="0" smtClean="0"/>
              <a:t>f.	La </a:t>
            </a:r>
            <a:r>
              <a:rPr lang="en-US" sz="2400" dirty="0" err="1" smtClean="0"/>
              <a:t>visión</a:t>
            </a:r>
            <a:r>
              <a:rPr lang="en-US" sz="2400" dirty="0" smtClean="0"/>
              <a:t> de Daniel de las 4 </a:t>
            </a:r>
            <a:r>
              <a:rPr lang="en-US" sz="2400" dirty="0" err="1" smtClean="0"/>
              <a:t>grandes</a:t>
            </a:r>
            <a:r>
              <a:rPr lang="en-US" sz="2400" dirty="0" smtClean="0"/>
              <a:t> </a:t>
            </a:r>
            <a:r>
              <a:rPr lang="en-US" sz="2400" dirty="0" err="1" smtClean="0"/>
              <a:t>bestias</a:t>
            </a:r>
            <a:endParaRPr lang="en-US" sz="2400" dirty="0"/>
          </a:p>
          <a:p>
            <a:pPr defTabSz="609600">
              <a:tabLst>
                <a:tab pos="1601788" algn="l"/>
                <a:tab pos="1997075" algn="l"/>
              </a:tabLst>
            </a:pPr>
            <a:r>
              <a:rPr lang="en-US" sz="2400" dirty="0"/>
              <a:t>____ </a:t>
            </a:r>
            <a:r>
              <a:rPr lang="en-US" sz="2400" dirty="0" smtClean="0"/>
              <a:t>7</a:t>
            </a:r>
            <a:r>
              <a:rPr lang="en-US" sz="2400" dirty="0"/>
              <a:t>	</a:t>
            </a:r>
            <a:r>
              <a:rPr lang="en-US" sz="2400" dirty="0" smtClean="0"/>
              <a:t>g.	El </a:t>
            </a:r>
            <a:r>
              <a:rPr lang="en-US" sz="2400" dirty="0" err="1" smtClean="0"/>
              <a:t>sueño</a:t>
            </a:r>
            <a:r>
              <a:rPr lang="en-US" sz="2400" dirty="0" smtClean="0"/>
              <a:t> de </a:t>
            </a:r>
            <a:r>
              <a:rPr lang="en-US" sz="2400" dirty="0" err="1" smtClean="0"/>
              <a:t>Nabucodonosor</a:t>
            </a:r>
            <a:r>
              <a:rPr lang="en-US" sz="2400" dirty="0" smtClean="0"/>
              <a:t> del hombre </a:t>
            </a:r>
            <a:r>
              <a:rPr lang="en-US" sz="2400" dirty="0" err="1" smtClean="0"/>
              <a:t>metálico</a:t>
            </a:r>
            <a:endParaRPr lang="en-US" sz="2400" dirty="0"/>
          </a:p>
          <a:p>
            <a:pPr defTabSz="609600">
              <a:tabLst>
                <a:tab pos="1601788" algn="l"/>
                <a:tab pos="1997075" algn="l"/>
              </a:tabLst>
            </a:pPr>
            <a:r>
              <a:rPr lang="en-US" sz="2400" dirty="0"/>
              <a:t>____ </a:t>
            </a:r>
            <a:r>
              <a:rPr lang="en-US" sz="2400" dirty="0" smtClean="0"/>
              <a:t>8</a:t>
            </a:r>
            <a:r>
              <a:rPr lang="en-US" sz="2400" dirty="0"/>
              <a:t>	</a:t>
            </a:r>
            <a:r>
              <a:rPr lang="en-US" sz="2400" dirty="0" smtClean="0"/>
              <a:t>h.	El </a:t>
            </a:r>
            <a:r>
              <a:rPr lang="en-US" sz="2400" dirty="0" err="1" smtClean="0"/>
              <a:t>varón</a:t>
            </a:r>
            <a:r>
              <a:rPr lang="en-US" sz="2400" dirty="0" smtClean="0"/>
              <a:t> </a:t>
            </a:r>
            <a:r>
              <a:rPr lang="en-US" sz="2400" dirty="0" err="1" smtClean="0"/>
              <a:t>glorioso</a:t>
            </a:r>
            <a:r>
              <a:rPr lang="en-US" sz="2400" dirty="0" smtClean="0"/>
              <a:t> </a:t>
            </a:r>
            <a:r>
              <a:rPr lang="en-US" sz="2400" dirty="0" err="1" smtClean="0"/>
              <a:t>cuenta</a:t>
            </a:r>
            <a:r>
              <a:rPr lang="en-US" sz="2400" dirty="0" smtClean="0"/>
              <a:t> de </a:t>
            </a:r>
            <a:r>
              <a:rPr lang="en-US" sz="2400" dirty="0" err="1" smtClean="0"/>
              <a:t>los</a:t>
            </a:r>
            <a:r>
              <a:rPr lang="en-US" sz="2400" dirty="0" smtClean="0"/>
              <a:t> </a:t>
            </a:r>
            <a:r>
              <a:rPr lang="en-US" sz="2400" dirty="0" err="1" smtClean="0"/>
              <a:t>reyes</a:t>
            </a:r>
            <a:r>
              <a:rPr lang="en-US" sz="2400" dirty="0" smtClean="0"/>
              <a:t> del </a:t>
            </a:r>
            <a:r>
              <a:rPr lang="en-US" sz="2400" dirty="0" err="1" smtClean="0"/>
              <a:t>norte</a:t>
            </a:r>
            <a:r>
              <a:rPr lang="en-US" sz="2400" dirty="0" smtClean="0"/>
              <a:t> y sur</a:t>
            </a:r>
            <a:endParaRPr lang="en-US" sz="2400" dirty="0"/>
          </a:p>
          <a:p>
            <a:pPr defTabSz="609600">
              <a:tabLst>
                <a:tab pos="1601788" algn="l"/>
                <a:tab pos="1997075" algn="l"/>
              </a:tabLst>
            </a:pPr>
            <a:r>
              <a:rPr lang="en-US" sz="2400" dirty="0"/>
              <a:t>____ </a:t>
            </a:r>
            <a:r>
              <a:rPr lang="en-US" sz="2400" dirty="0" smtClean="0"/>
              <a:t>9</a:t>
            </a:r>
            <a:r>
              <a:rPr lang="en-US" sz="2400" dirty="0"/>
              <a:t>	</a:t>
            </a:r>
            <a:r>
              <a:rPr lang="en-US" sz="2400" dirty="0" err="1" smtClean="0"/>
              <a:t>i</a:t>
            </a:r>
            <a:r>
              <a:rPr lang="en-US" sz="2400" dirty="0" smtClean="0"/>
              <a:t>.	El </a:t>
            </a:r>
            <a:r>
              <a:rPr lang="en-US" sz="2400" dirty="0" err="1" smtClean="0"/>
              <a:t>banquete</a:t>
            </a:r>
            <a:r>
              <a:rPr lang="en-US" sz="2400" dirty="0" smtClean="0"/>
              <a:t> de </a:t>
            </a:r>
            <a:r>
              <a:rPr lang="en-US" sz="2400" dirty="0" err="1" smtClean="0"/>
              <a:t>Belsasar</a:t>
            </a:r>
            <a:r>
              <a:rPr lang="en-US" sz="2400" dirty="0" smtClean="0"/>
              <a:t> y la </a:t>
            </a:r>
            <a:r>
              <a:rPr lang="en-US" sz="2400" dirty="0" err="1" smtClean="0"/>
              <a:t>caída</a:t>
            </a:r>
            <a:r>
              <a:rPr lang="en-US" sz="2400" dirty="0" smtClean="0"/>
              <a:t> de </a:t>
            </a:r>
            <a:r>
              <a:rPr lang="en-US" sz="2400" dirty="0" err="1" smtClean="0"/>
              <a:t>Babilonia</a:t>
            </a:r>
            <a:endParaRPr lang="en-US" sz="2400" dirty="0"/>
          </a:p>
          <a:p>
            <a:pPr defTabSz="609600">
              <a:tabLst>
                <a:tab pos="1601788" algn="l"/>
                <a:tab pos="1997075" algn="l"/>
              </a:tabLst>
            </a:pPr>
            <a:r>
              <a:rPr lang="en-US" sz="2400" dirty="0"/>
              <a:t>____ </a:t>
            </a:r>
            <a:r>
              <a:rPr lang="en-US" sz="2400" dirty="0" smtClean="0"/>
              <a:t>10-11</a:t>
            </a:r>
            <a:r>
              <a:rPr lang="en-US" sz="2400" dirty="0"/>
              <a:t>	</a:t>
            </a:r>
            <a:r>
              <a:rPr lang="en-US" sz="2400" dirty="0" smtClean="0"/>
              <a:t>j.	La </a:t>
            </a:r>
            <a:r>
              <a:rPr lang="en-US" sz="2400" dirty="0" err="1" smtClean="0"/>
              <a:t>oración</a:t>
            </a:r>
            <a:r>
              <a:rPr lang="en-US" sz="2400" dirty="0" smtClean="0"/>
              <a:t> de Daniel y la </a:t>
            </a:r>
            <a:r>
              <a:rPr lang="en-US" sz="2400" dirty="0" err="1" smtClean="0"/>
              <a:t>visión</a:t>
            </a:r>
            <a:r>
              <a:rPr lang="en-US" sz="2400" dirty="0" smtClean="0"/>
              <a:t> de las “70 </a:t>
            </a:r>
            <a:r>
              <a:rPr lang="en-US" sz="2400" dirty="0" err="1" smtClean="0"/>
              <a:t>semanas</a:t>
            </a:r>
            <a:r>
              <a:rPr lang="en-US" sz="2400" dirty="0" smtClean="0"/>
              <a:t>”</a:t>
            </a:r>
            <a:endParaRPr lang="en-US" sz="2400" dirty="0"/>
          </a:p>
          <a:p>
            <a:pPr defTabSz="609600">
              <a:tabLst>
                <a:tab pos="1601788" algn="l"/>
                <a:tab pos="1997075" algn="l"/>
              </a:tabLst>
            </a:pPr>
            <a:r>
              <a:rPr lang="en-US" sz="2400" dirty="0"/>
              <a:t>____ </a:t>
            </a:r>
            <a:r>
              <a:rPr lang="en-US" sz="2400" dirty="0" smtClean="0"/>
              <a:t>12</a:t>
            </a:r>
            <a:r>
              <a:rPr lang="en-US" sz="2400" dirty="0"/>
              <a:t>	</a:t>
            </a:r>
            <a:r>
              <a:rPr lang="en-US" sz="2400" dirty="0" smtClean="0"/>
              <a:t>k.	</a:t>
            </a:r>
            <a:r>
              <a:rPr lang="en-US" sz="2400" dirty="0" err="1" smtClean="0"/>
              <a:t>Nabucodonosor</a:t>
            </a:r>
            <a:r>
              <a:rPr lang="en-US" sz="2400" dirty="0" smtClean="0"/>
              <a:t> </a:t>
            </a:r>
            <a:r>
              <a:rPr lang="en-US" sz="2400" dirty="0" err="1" smtClean="0"/>
              <a:t>humillado</a:t>
            </a:r>
            <a:endParaRPr lang="en-US" sz="2400" dirty="0"/>
          </a:p>
        </p:txBody>
      </p:sp>
      <p:sp>
        <p:nvSpPr>
          <p:cNvPr id="4" name="TextBox 3"/>
          <p:cNvSpPr txBox="1"/>
          <p:nvPr/>
        </p:nvSpPr>
        <p:spPr>
          <a:xfrm>
            <a:off x="533400" y="1562100"/>
            <a:ext cx="533400" cy="4154984"/>
          </a:xfrm>
          <a:prstGeom prst="rect">
            <a:avLst/>
          </a:prstGeom>
          <a:noFill/>
        </p:spPr>
        <p:txBody>
          <a:bodyPr wrap="square" rtlCol="0">
            <a:spAutoFit/>
          </a:bodyPr>
          <a:lstStyle/>
          <a:p>
            <a:r>
              <a:rPr lang="en-US" sz="2400" i="1" dirty="0" smtClean="0">
                <a:solidFill>
                  <a:srgbClr val="0000CC"/>
                </a:solidFill>
                <a:latin typeface="Lucida Handwriting" panose="03010101010101010101" pitchFamily="66" charset="0"/>
              </a:rPr>
              <a:t>e</a:t>
            </a:r>
          </a:p>
          <a:p>
            <a:r>
              <a:rPr lang="en-US" sz="2400" i="1" dirty="0" smtClean="0">
                <a:solidFill>
                  <a:srgbClr val="0000CC"/>
                </a:solidFill>
                <a:latin typeface="Lucida Handwriting" panose="03010101010101010101" pitchFamily="66" charset="0"/>
              </a:rPr>
              <a:t>g</a:t>
            </a:r>
          </a:p>
          <a:p>
            <a:r>
              <a:rPr lang="en-US" sz="2400" i="1" dirty="0" smtClean="0">
                <a:solidFill>
                  <a:srgbClr val="0000CC"/>
                </a:solidFill>
                <a:latin typeface="Lucida Handwriting" panose="03010101010101010101" pitchFamily="66" charset="0"/>
              </a:rPr>
              <a:t>a</a:t>
            </a:r>
          </a:p>
          <a:p>
            <a:r>
              <a:rPr lang="en-US" sz="2400" i="1" dirty="0" smtClean="0">
                <a:solidFill>
                  <a:srgbClr val="0000CC"/>
                </a:solidFill>
                <a:latin typeface="Lucida Handwriting" panose="03010101010101010101" pitchFamily="66" charset="0"/>
              </a:rPr>
              <a:t>k</a:t>
            </a:r>
          </a:p>
          <a:p>
            <a:r>
              <a:rPr lang="en-US" sz="2400" i="1" dirty="0" err="1" smtClean="0">
                <a:solidFill>
                  <a:srgbClr val="0000CC"/>
                </a:solidFill>
                <a:latin typeface="Lucida Handwriting" panose="03010101010101010101" pitchFamily="66" charset="0"/>
              </a:rPr>
              <a:t>i</a:t>
            </a:r>
            <a:endParaRPr lang="en-US" sz="2400" i="1" dirty="0" smtClean="0">
              <a:solidFill>
                <a:srgbClr val="0000CC"/>
              </a:solidFill>
              <a:latin typeface="Lucida Handwriting" panose="03010101010101010101" pitchFamily="66" charset="0"/>
            </a:endParaRPr>
          </a:p>
          <a:p>
            <a:r>
              <a:rPr lang="en-US" sz="2400" i="1" dirty="0" smtClean="0">
                <a:solidFill>
                  <a:srgbClr val="0000CC"/>
                </a:solidFill>
                <a:latin typeface="Lucida Handwriting" panose="03010101010101010101" pitchFamily="66" charset="0"/>
              </a:rPr>
              <a:t>d</a:t>
            </a:r>
          </a:p>
          <a:p>
            <a:r>
              <a:rPr lang="en-US" sz="2400" i="1" dirty="0" smtClean="0">
                <a:solidFill>
                  <a:srgbClr val="0000CC"/>
                </a:solidFill>
                <a:latin typeface="Lucida Handwriting" panose="03010101010101010101" pitchFamily="66" charset="0"/>
              </a:rPr>
              <a:t>f</a:t>
            </a:r>
          </a:p>
          <a:p>
            <a:r>
              <a:rPr lang="en-US" sz="2400" i="1" dirty="0" smtClean="0">
                <a:solidFill>
                  <a:srgbClr val="0000CC"/>
                </a:solidFill>
                <a:latin typeface="Lucida Handwriting" panose="03010101010101010101" pitchFamily="66" charset="0"/>
              </a:rPr>
              <a:t>c</a:t>
            </a:r>
          </a:p>
          <a:p>
            <a:r>
              <a:rPr lang="en-US" sz="2400" i="1" dirty="0" smtClean="0">
                <a:solidFill>
                  <a:srgbClr val="0000CC"/>
                </a:solidFill>
                <a:latin typeface="Lucida Handwriting" panose="03010101010101010101" pitchFamily="66" charset="0"/>
              </a:rPr>
              <a:t>j</a:t>
            </a:r>
          </a:p>
          <a:p>
            <a:r>
              <a:rPr lang="en-US" sz="2400" i="1" dirty="0" smtClean="0">
                <a:solidFill>
                  <a:srgbClr val="0000CC"/>
                </a:solidFill>
                <a:latin typeface="Lucida Handwriting" panose="03010101010101010101" pitchFamily="66" charset="0"/>
              </a:rPr>
              <a:t>h</a:t>
            </a:r>
          </a:p>
          <a:p>
            <a:r>
              <a:rPr lang="en-US" sz="2400" i="1" dirty="0" smtClean="0">
                <a:solidFill>
                  <a:srgbClr val="0000CC"/>
                </a:solidFill>
                <a:latin typeface="Lucida Handwriting" panose="03010101010101010101" pitchFamily="66" charset="0"/>
              </a:rPr>
              <a:t>b</a:t>
            </a:r>
          </a:p>
        </p:txBody>
      </p:sp>
    </p:spTree>
    <p:extLst>
      <p:ext uri="{BB962C8B-B14F-4D97-AF65-F5344CB8AC3E}">
        <p14:creationId xmlns:p14="http://schemas.microsoft.com/office/powerpoint/2010/main" val="272063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252" y="1104900"/>
            <a:ext cx="9123874" cy="5078313"/>
          </a:xfrm>
          <a:prstGeom prst="rect">
            <a:avLst/>
          </a:prstGeom>
          <a:noFill/>
        </p:spPr>
        <p:txBody>
          <a:bodyPr wrap="square" rtlCol="0">
            <a:spAutoFit/>
          </a:bodyPr>
          <a:lstStyle/>
          <a:p>
            <a:pPr defTabSz="609600">
              <a:tabLst>
                <a:tab pos="1601788" algn="l"/>
                <a:tab pos="1997075" algn="l"/>
              </a:tabLst>
            </a:pPr>
            <a:r>
              <a:rPr lang="en-US" sz="2700" dirty="0"/>
              <a:t>1	Daniel y </a:t>
            </a:r>
            <a:r>
              <a:rPr lang="en-US" sz="2700" dirty="0" err="1"/>
              <a:t>sus</a:t>
            </a:r>
            <a:r>
              <a:rPr lang="en-US" sz="2700" dirty="0"/>
              <a:t> amigos son </a:t>
            </a:r>
            <a:r>
              <a:rPr lang="en-US" sz="2700" dirty="0" err="1"/>
              <a:t>seleccionados</a:t>
            </a:r>
            <a:r>
              <a:rPr lang="en-US" sz="2700" dirty="0"/>
              <a:t> y </a:t>
            </a:r>
            <a:r>
              <a:rPr lang="en-US" sz="2700" dirty="0" err="1"/>
              <a:t>probados</a:t>
            </a:r>
            <a:endParaRPr lang="en-US" sz="2700" dirty="0"/>
          </a:p>
          <a:p>
            <a:pPr defTabSz="609600">
              <a:tabLst>
                <a:tab pos="1601788" algn="l"/>
                <a:tab pos="1997075" algn="l"/>
              </a:tabLst>
            </a:pPr>
            <a:r>
              <a:rPr lang="en-US" sz="2700" dirty="0"/>
              <a:t>2	El </a:t>
            </a:r>
            <a:r>
              <a:rPr lang="en-US" sz="2700" dirty="0" err="1"/>
              <a:t>sueño</a:t>
            </a:r>
            <a:r>
              <a:rPr lang="en-US" sz="2700" dirty="0"/>
              <a:t> de </a:t>
            </a:r>
            <a:r>
              <a:rPr lang="en-US" sz="2700" dirty="0" err="1"/>
              <a:t>Nabucodonosor</a:t>
            </a:r>
            <a:r>
              <a:rPr lang="en-US" sz="2700" dirty="0"/>
              <a:t> del hombre </a:t>
            </a:r>
            <a:r>
              <a:rPr lang="en-US" sz="2700" dirty="0" err="1"/>
              <a:t>metálico</a:t>
            </a:r>
            <a:endParaRPr lang="en-US" sz="2700" dirty="0"/>
          </a:p>
          <a:p>
            <a:pPr defTabSz="609600">
              <a:tabLst>
                <a:tab pos="1601788" algn="l"/>
                <a:tab pos="1997075" algn="l"/>
              </a:tabLst>
            </a:pPr>
            <a:r>
              <a:rPr lang="en-US" sz="2700" dirty="0" smtClean="0"/>
              <a:t>3	Los </a:t>
            </a:r>
            <a:r>
              <a:rPr lang="en-US" sz="2700" dirty="0"/>
              <a:t>amigos de Daniel </a:t>
            </a:r>
            <a:r>
              <a:rPr lang="en-US" sz="2700" dirty="0" err="1"/>
              <a:t>en</a:t>
            </a:r>
            <a:r>
              <a:rPr lang="en-US" sz="2700" dirty="0"/>
              <a:t> el </a:t>
            </a:r>
            <a:r>
              <a:rPr lang="en-US" sz="2700" dirty="0" err="1"/>
              <a:t>horno</a:t>
            </a:r>
            <a:r>
              <a:rPr lang="en-US" sz="2700" dirty="0"/>
              <a:t> de </a:t>
            </a:r>
            <a:r>
              <a:rPr lang="en-US" sz="2700" dirty="0" err="1"/>
              <a:t>fuego</a:t>
            </a:r>
            <a:endParaRPr lang="en-US" sz="2700" dirty="0"/>
          </a:p>
          <a:p>
            <a:pPr defTabSz="609600">
              <a:tabLst>
                <a:tab pos="1601788" algn="l"/>
                <a:tab pos="1997075" algn="l"/>
              </a:tabLst>
            </a:pPr>
            <a:r>
              <a:rPr lang="en-US" sz="2700" dirty="0"/>
              <a:t>4	</a:t>
            </a:r>
            <a:r>
              <a:rPr lang="en-US" sz="2700" dirty="0" err="1"/>
              <a:t>Nabucodonosor</a:t>
            </a:r>
            <a:r>
              <a:rPr lang="en-US" sz="2700" dirty="0"/>
              <a:t> </a:t>
            </a:r>
            <a:r>
              <a:rPr lang="en-US" sz="2700" dirty="0" err="1"/>
              <a:t>humillado</a:t>
            </a:r>
            <a:endParaRPr lang="en-US" sz="2700" dirty="0"/>
          </a:p>
          <a:p>
            <a:pPr defTabSz="609600">
              <a:tabLst>
                <a:tab pos="1601788" algn="l"/>
                <a:tab pos="1997075" algn="l"/>
              </a:tabLst>
            </a:pPr>
            <a:r>
              <a:rPr lang="en-US" sz="2700" dirty="0"/>
              <a:t>5	El </a:t>
            </a:r>
            <a:r>
              <a:rPr lang="en-US" sz="2700" dirty="0" err="1"/>
              <a:t>banquete</a:t>
            </a:r>
            <a:r>
              <a:rPr lang="en-US" sz="2700" dirty="0"/>
              <a:t> de </a:t>
            </a:r>
            <a:r>
              <a:rPr lang="en-US" sz="2700" dirty="0" err="1"/>
              <a:t>Belsasar</a:t>
            </a:r>
            <a:r>
              <a:rPr lang="en-US" sz="2700" dirty="0"/>
              <a:t> y la </a:t>
            </a:r>
            <a:r>
              <a:rPr lang="en-US" sz="2700" dirty="0" err="1"/>
              <a:t>caída</a:t>
            </a:r>
            <a:r>
              <a:rPr lang="en-US" sz="2700" dirty="0"/>
              <a:t> de </a:t>
            </a:r>
            <a:r>
              <a:rPr lang="en-US" sz="2700" dirty="0" err="1"/>
              <a:t>Babilonia</a:t>
            </a:r>
            <a:endParaRPr lang="en-US" sz="2700" dirty="0"/>
          </a:p>
          <a:p>
            <a:pPr defTabSz="609600">
              <a:tabLst>
                <a:tab pos="1601788" algn="l"/>
                <a:tab pos="1997075" algn="l"/>
              </a:tabLst>
            </a:pPr>
            <a:r>
              <a:rPr lang="en-US" sz="2700" dirty="0"/>
              <a:t>6	Daniel </a:t>
            </a:r>
            <a:r>
              <a:rPr lang="en-US" sz="2700" dirty="0" err="1"/>
              <a:t>en</a:t>
            </a:r>
            <a:r>
              <a:rPr lang="en-US" sz="2700" dirty="0"/>
              <a:t> el </a:t>
            </a:r>
            <a:r>
              <a:rPr lang="en-US" sz="2700" dirty="0" err="1"/>
              <a:t>foso</a:t>
            </a:r>
            <a:r>
              <a:rPr lang="en-US" sz="2700" dirty="0"/>
              <a:t> de </a:t>
            </a:r>
            <a:r>
              <a:rPr lang="en-US" sz="2700" dirty="0" err="1"/>
              <a:t>leones</a:t>
            </a:r>
            <a:endParaRPr lang="en-US" sz="2700" dirty="0"/>
          </a:p>
          <a:p>
            <a:pPr defTabSz="609600">
              <a:tabLst>
                <a:tab pos="1601788" algn="l"/>
                <a:tab pos="1997075" algn="l"/>
              </a:tabLst>
            </a:pPr>
            <a:r>
              <a:rPr lang="en-US" sz="2700" dirty="0"/>
              <a:t>7	La </a:t>
            </a:r>
            <a:r>
              <a:rPr lang="en-US" sz="2700" dirty="0" err="1"/>
              <a:t>visión</a:t>
            </a:r>
            <a:r>
              <a:rPr lang="en-US" sz="2700" dirty="0"/>
              <a:t> de Daniel de las 4 </a:t>
            </a:r>
            <a:r>
              <a:rPr lang="en-US" sz="2700" dirty="0" err="1"/>
              <a:t>grandes</a:t>
            </a:r>
            <a:r>
              <a:rPr lang="en-US" sz="2700" dirty="0"/>
              <a:t> </a:t>
            </a:r>
            <a:r>
              <a:rPr lang="en-US" sz="2700" dirty="0" err="1"/>
              <a:t>bestias</a:t>
            </a:r>
            <a:endParaRPr lang="en-US" sz="2700" dirty="0"/>
          </a:p>
          <a:p>
            <a:pPr defTabSz="609600">
              <a:tabLst>
                <a:tab pos="1601788" algn="l"/>
                <a:tab pos="1997075" algn="l"/>
              </a:tabLst>
            </a:pPr>
            <a:r>
              <a:rPr lang="en-US" sz="2700" dirty="0" smtClean="0"/>
              <a:t>8	La </a:t>
            </a:r>
            <a:r>
              <a:rPr lang="en-US" sz="2700" dirty="0" err="1"/>
              <a:t>visión</a:t>
            </a:r>
            <a:r>
              <a:rPr lang="en-US" sz="2700" dirty="0"/>
              <a:t> de Daniel del </a:t>
            </a:r>
            <a:r>
              <a:rPr lang="en-US" sz="2700" dirty="0" err="1"/>
              <a:t>carnero</a:t>
            </a:r>
            <a:r>
              <a:rPr lang="en-US" sz="2700" dirty="0"/>
              <a:t> y el macho </a:t>
            </a:r>
            <a:r>
              <a:rPr lang="en-US" sz="2700" dirty="0" err="1"/>
              <a:t>cabrío</a:t>
            </a:r>
            <a:endParaRPr lang="en-US" sz="2700" dirty="0"/>
          </a:p>
          <a:p>
            <a:pPr defTabSz="609600">
              <a:tabLst>
                <a:tab pos="1601788" algn="l"/>
                <a:tab pos="1997075" algn="l"/>
              </a:tabLst>
            </a:pPr>
            <a:r>
              <a:rPr lang="en-US" sz="2700" dirty="0"/>
              <a:t>9	La </a:t>
            </a:r>
            <a:r>
              <a:rPr lang="en-US" sz="2700" dirty="0" err="1"/>
              <a:t>oración</a:t>
            </a:r>
            <a:r>
              <a:rPr lang="en-US" sz="2700" dirty="0"/>
              <a:t> de Daniel y la </a:t>
            </a:r>
            <a:r>
              <a:rPr lang="en-US" sz="2700" dirty="0" err="1"/>
              <a:t>visión</a:t>
            </a:r>
            <a:r>
              <a:rPr lang="en-US" sz="2700" dirty="0"/>
              <a:t> de las “70 </a:t>
            </a:r>
            <a:r>
              <a:rPr lang="en-US" sz="2700" dirty="0" err="1"/>
              <a:t>semanas</a:t>
            </a:r>
            <a:r>
              <a:rPr lang="en-US" sz="2700" dirty="0"/>
              <a:t>” </a:t>
            </a:r>
            <a:r>
              <a:rPr lang="en-US" sz="2700" dirty="0" smtClean="0"/>
              <a:t>10-11	El </a:t>
            </a:r>
            <a:r>
              <a:rPr lang="en-US" sz="2700" dirty="0" err="1"/>
              <a:t>varón</a:t>
            </a:r>
            <a:r>
              <a:rPr lang="en-US" sz="2700" dirty="0"/>
              <a:t> </a:t>
            </a:r>
            <a:r>
              <a:rPr lang="en-US" sz="2700" dirty="0" err="1"/>
              <a:t>glorioso</a:t>
            </a:r>
            <a:r>
              <a:rPr lang="en-US" sz="2700" dirty="0"/>
              <a:t> </a:t>
            </a:r>
            <a:r>
              <a:rPr lang="en-US" sz="2700" dirty="0" err="1"/>
              <a:t>cuenta</a:t>
            </a:r>
            <a:r>
              <a:rPr lang="en-US" sz="2700" dirty="0"/>
              <a:t> de </a:t>
            </a:r>
            <a:r>
              <a:rPr lang="en-US" sz="2700" dirty="0" err="1"/>
              <a:t>los</a:t>
            </a:r>
            <a:r>
              <a:rPr lang="en-US" sz="2700" dirty="0"/>
              <a:t> </a:t>
            </a:r>
            <a:r>
              <a:rPr lang="en-US" sz="2700" dirty="0" err="1"/>
              <a:t>reyes</a:t>
            </a:r>
            <a:r>
              <a:rPr lang="en-US" sz="2700" dirty="0"/>
              <a:t> del </a:t>
            </a:r>
            <a:r>
              <a:rPr lang="en-US" sz="2700" dirty="0" err="1"/>
              <a:t>norte</a:t>
            </a:r>
            <a:r>
              <a:rPr lang="en-US" sz="2700" dirty="0"/>
              <a:t> y sur</a:t>
            </a:r>
          </a:p>
          <a:p>
            <a:pPr defTabSz="609600">
              <a:tabLst>
                <a:tab pos="1601788" algn="l"/>
                <a:tab pos="1997075" algn="l"/>
              </a:tabLst>
            </a:pPr>
            <a:r>
              <a:rPr lang="en-US" sz="2700" dirty="0" smtClean="0"/>
              <a:t>12</a:t>
            </a:r>
            <a:r>
              <a:rPr lang="en-US" sz="2700" dirty="0"/>
              <a:t>	La </a:t>
            </a:r>
            <a:r>
              <a:rPr lang="en-US" sz="2700" dirty="0" err="1"/>
              <a:t>visión</a:t>
            </a:r>
            <a:r>
              <a:rPr lang="en-US" sz="2700" dirty="0"/>
              <a:t> final de Daniel </a:t>
            </a:r>
            <a:r>
              <a:rPr lang="en-US" sz="2700" dirty="0" err="1"/>
              <a:t>sobre</a:t>
            </a:r>
            <a:r>
              <a:rPr lang="en-US" sz="2700" dirty="0"/>
              <a:t> </a:t>
            </a:r>
            <a:r>
              <a:rPr lang="en-US" sz="2700" dirty="0" err="1"/>
              <a:t>los</a:t>
            </a:r>
            <a:r>
              <a:rPr lang="en-US" sz="2700" dirty="0"/>
              <a:t> “</a:t>
            </a:r>
            <a:r>
              <a:rPr lang="en-US" sz="2700" dirty="0" err="1"/>
              <a:t>días</a:t>
            </a:r>
            <a:r>
              <a:rPr lang="en-US" sz="2700" dirty="0"/>
              <a:t> del fin”</a:t>
            </a:r>
          </a:p>
          <a:p>
            <a:pPr defTabSz="609600">
              <a:tabLst>
                <a:tab pos="1601788" algn="l"/>
                <a:tab pos="1997075" algn="l"/>
              </a:tabLst>
            </a:pPr>
            <a:endParaRPr lang="en-US" sz="2700" dirty="0"/>
          </a:p>
        </p:txBody>
      </p:sp>
      <p:sp>
        <p:nvSpPr>
          <p:cNvPr id="6" name="Title 1"/>
          <p:cNvSpPr txBox="1">
            <a:spLocks/>
          </p:cNvSpPr>
          <p:nvPr/>
        </p:nvSpPr>
        <p:spPr>
          <a:xfrm>
            <a:off x="457200" y="347798"/>
            <a:ext cx="8229600" cy="49503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err="1">
                <a:solidFill>
                  <a:srgbClr val="FFFF00"/>
                </a:solidFill>
                <a:effectLst>
                  <a:outerShdw blurRad="38100" dist="38100" dir="2700000" algn="tl">
                    <a:srgbClr val="000000">
                      <a:alpha val="43137"/>
                    </a:srgbClr>
                  </a:outerShdw>
                </a:effectLst>
              </a:rPr>
              <a:t>Contenido</a:t>
            </a:r>
            <a:r>
              <a:rPr lang="en-US" sz="4000" b="1" dirty="0">
                <a:solidFill>
                  <a:srgbClr val="FFFF00"/>
                </a:solidFill>
                <a:effectLst>
                  <a:outerShdw blurRad="38100" dist="38100" dir="2700000" algn="tl">
                    <a:srgbClr val="000000">
                      <a:alpha val="43137"/>
                    </a:srgbClr>
                  </a:outerShdw>
                </a:effectLst>
              </a:rPr>
              <a:t> de </a:t>
            </a:r>
            <a:r>
              <a:rPr lang="en-US" sz="4000" b="1" dirty="0" err="1">
                <a:solidFill>
                  <a:srgbClr val="FFFF00"/>
                </a:solidFill>
                <a:effectLst>
                  <a:outerShdw blurRad="38100" dist="38100" dir="2700000" algn="tl">
                    <a:srgbClr val="000000">
                      <a:alpha val="43137"/>
                    </a:srgbClr>
                  </a:outerShdw>
                </a:effectLst>
              </a:rPr>
              <a:t>los</a:t>
            </a:r>
            <a:r>
              <a:rPr lang="en-US" sz="4000" b="1" dirty="0">
                <a:solidFill>
                  <a:srgbClr val="FFFF00"/>
                </a:solidFill>
                <a:effectLst>
                  <a:outerShdw blurRad="38100" dist="38100" dir="2700000" algn="tl">
                    <a:srgbClr val="000000">
                      <a:alpha val="43137"/>
                    </a:srgbClr>
                  </a:outerShdw>
                </a:effectLst>
              </a:rPr>
              <a:t> </a:t>
            </a:r>
            <a:r>
              <a:rPr lang="en-US" sz="4000" b="1" dirty="0" err="1" smtClean="0">
                <a:solidFill>
                  <a:srgbClr val="FFFF00"/>
                </a:solidFill>
                <a:effectLst>
                  <a:outerShdw blurRad="38100" dist="38100" dir="2700000" algn="tl">
                    <a:srgbClr val="000000">
                      <a:alpha val="43137"/>
                    </a:srgbClr>
                  </a:outerShdw>
                </a:effectLst>
              </a:rPr>
              <a:t>capítulos</a:t>
            </a:r>
            <a:r>
              <a:rPr lang="en-US" sz="4000" b="1" dirty="0" smtClean="0">
                <a:solidFill>
                  <a:srgbClr val="FFFF00"/>
                </a:solidFill>
                <a:effectLst>
                  <a:outerShdw blurRad="38100" dist="38100" dir="2700000" algn="tl">
                    <a:srgbClr val="000000">
                      <a:alpha val="43137"/>
                    </a:srgbClr>
                  </a:outerShdw>
                </a:effectLst>
              </a:rPr>
              <a:t> de Daniel</a:t>
            </a:r>
            <a:endParaRPr lang="en-US" sz="40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8799231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8248" y="-1"/>
            <a:ext cx="9123067" cy="5715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60097" y="5463396"/>
            <a:ext cx="2553904" cy="230832"/>
          </a:xfrm>
          <a:prstGeom prst="rect">
            <a:avLst/>
          </a:prstGeom>
          <a:noFill/>
        </p:spPr>
        <p:txBody>
          <a:bodyPr wrap="none" rtlCol="0">
            <a:spAutoFit/>
          </a:bodyPr>
          <a:lstStyle/>
          <a:p>
            <a:r>
              <a:rPr lang="en-US" sz="900" dirty="0" err="1" smtClean="0">
                <a:solidFill>
                  <a:prstClr val="black"/>
                </a:solidFill>
              </a:rPr>
              <a:t>Basado</a:t>
            </a:r>
            <a:r>
              <a:rPr lang="en-US" sz="900" dirty="0" smtClean="0">
                <a:solidFill>
                  <a:prstClr val="black"/>
                </a:solidFill>
              </a:rPr>
              <a:t> </a:t>
            </a:r>
            <a:r>
              <a:rPr lang="en-US" sz="900" dirty="0" err="1" smtClean="0">
                <a:solidFill>
                  <a:prstClr val="black"/>
                </a:solidFill>
              </a:rPr>
              <a:t>en</a:t>
            </a:r>
            <a:r>
              <a:rPr lang="en-US" sz="900" dirty="0" smtClean="0">
                <a:solidFill>
                  <a:prstClr val="black"/>
                </a:solidFill>
              </a:rPr>
              <a:t> </a:t>
            </a:r>
            <a:r>
              <a:rPr lang="en-US" sz="900" dirty="0" err="1" smtClean="0">
                <a:solidFill>
                  <a:prstClr val="black"/>
                </a:solidFill>
              </a:rPr>
              <a:t>gráficos</a:t>
            </a:r>
            <a:r>
              <a:rPr lang="en-US" sz="900" dirty="0" smtClean="0">
                <a:solidFill>
                  <a:prstClr val="black"/>
                </a:solidFill>
              </a:rPr>
              <a:t> de Marc </a:t>
            </a:r>
            <a:r>
              <a:rPr lang="en-US" sz="900" dirty="0">
                <a:solidFill>
                  <a:prstClr val="black"/>
                </a:solidFill>
              </a:rPr>
              <a:t>Hinds </a:t>
            </a:r>
            <a:r>
              <a:rPr lang="en-US" sz="900" dirty="0" smtClean="0">
                <a:solidFill>
                  <a:prstClr val="black"/>
                </a:solidFill>
              </a:rPr>
              <a:t>y </a:t>
            </a:r>
            <a:r>
              <a:rPr lang="en-US" sz="900" dirty="0">
                <a:solidFill>
                  <a:prstClr val="black"/>
                </a:solidFill>
              </a:rPr>
              <a:t>David Maxson</a:t>
            </a:r>
          </a:p>
        </p:txBody>
      </p:sp>
      <p:grpSp>
        <p:nvGrpSpPr>
          <p:cNvPr id="82" name="Group 81"/>
          <p:cNvGrpSpPr/>
          <p:nvPr/>
        </p:nvGrpSpPr>
        <p:grpSpPr>
          <a:xfrm>
            <a:off x="179628" y="2666869"/>
            <a:ext cx="1025296" cy="958232"/>
            <a:chOff x="8229600" y="3473259"/>
            <a:chExt cx="914400" cy="1149878"/>
          </a:xfrm>
        </p:grpSpPr>
        <p:sp>
          <p:nvSpPr>
            <p:cNvPr id="83" name="TextBox 82"/>
            <p:cNvSpPr txBox="1"/>
            <p:nvPr/>
          </p:nvSpPr>
          <p:spPr>
            <a:xfrm>
              <a:off x="8229600" y="3473259"/>
              <a:ext cx="914400" cy="997196"/>
            </a:xfrm>
            <a:prstGeom prst="rect">
              <a:avLst/>
            </a:prstGeom>
            <a:noFill/>
          </p:spPr>
          <p:txBody>
            <a:bodyPr wrap="square" rtlCol="0">
              <a:spAutoFit/>
            </a:bodyPr>
            <a:lstStyle/>
            <a:p>
              <a:r>
                <a:rPr lang="en-US" sz="1200" b="1" dirty="0">
                  <a:solidFill>
                    <a:prstClr val="black"/>
                  </a:solidFill>
                </a:rPr>
                <a:t>605 </a:t>
              </a:r>
              <a:r>
                <a:rPr lang="en-US" sz="1200" b="1" dirty="0" err="1" smtClean="0">
                  <a:solidFill>
                    <a:prstClr val="black"/>
                  </a:solidFill>
                </a:rPr>
                <a:t>aC</a:t>
              </a:r>
              <a:endParaRPr lang="en-US" sz="1200" b="1" dirty="0">
                <a:solidFill>
                  <a:prstClr val="black"/>
                </a:solidFill>
              </a:endParaRPr>
            </a:p>
            <a:p>
              <a:r>
                <a:rPr lang="en-US" sz="1200" b="1" dirty="0" smtClean="0">
                  <a:solidFill>
                    <a:prstClr val="black"/>
                  </a:solidFill>
                </a:rPr>
                <a:t>1</a:t>
              </a:r>
              <a:r>
                <a:rPr lang="en-US" sz="1200" b="1" baseline="30000" dirty="0" smtClean="0">
                  <a:solidFill>
                    <a:prstClr val="black"/>
                  </a:solidFill>
                </a:rPr>
                <a:t>ros</a:t>
              </a:r>
              <a:r>
                <a:rPr lang="en-US" sz="1200" b="1" dirty="0" smtClean="0">
                  <a:solidFill>
                    <a:prstClr val="black"/>
                  </a:solidFill>
                </a:rPr>
                <a:t> </a:t>
              </a:r>
              <a:r>
                <a:rPr lang="en-US" sz="1200" b="1" dirty="0" err="1" smtClean="0">
                  <a:solidFill>
                    <a:prstClr val="black"/>
                  </a:solidFill>
                </a:rPr>
                <a:t>cautivos</a:t>
              </a:r>
              <a:endParaRPr lang="en-US" sz="1200" b="1" dirty="0">
                <a:solidFill>
                  <a:prstClr val="black"/>
                </a:solidFill>
              </a:endParaRPr>
            </a:p>
            <a:p>
              <a:r>
                <a:rPr lang="en-US" sz="1200" b="1" dirty="0">
                  <a:solidFill>
                    <a:prstClr val="black"/>
                  </a:solidFill>
                </a:rPr>
                <a:t>Daniel</a:t>
              </a:r>
            </a:p>
          </p:txBody>
        </p:sp>
        <p:cxnSp>
          <p:nvCxnSpPr>
            <p:cNvPr id="84" name="Straight Connector 83"/>
            <p:cNvCxnSpPr/>
            <p:nvPr/>
          </p:nvCxnSpPr>
          <p:spPr>
            <a:xfrm flipH="1" flipV="1">
              <a:off x="8686800" y="4226004"/>
              <a:ext cx="1" cy="39713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8305800" y="4191000"/>
              <a:ext cx="762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0" name="Group 129"/>
          <p:cNvGrpSpPr/>
          <p:nvPr/>
        </p:nvGrpSpPr>
        <p:grpSpPr>
          <a:xfrm>
            <a:off x="1917423" y="2612633"/>
            <a:ext cx="901209" cy="1003412"/>
            <a:chOff x="1917423" y="2612633"/>
            <a:chExt cx="901209" cy="1003412"/>
          </a:xfrm>
        </p:grpSpPr>
        <p:sp>
          <p:nvSpPr>
            <p:cNvPr id="95" name="TextBox 94"/>
            <p:cNvSpPr txBox="1"/>
            <p:nvPr/>
          </p:nvSpPr>
          <p:spPr>
            <a:xfrm>
              <a:off x="1917423" y="2612633"/>
              <a:ext cx="901209" cy="646331"/>
            </a:xfrm>
            <a:prstGeom prst="rect">
              <a:avLst/>
            </a:prstGeom>
            <a:noFill/>
          </p:spPr>
          <p:txBody>
            <a:bodyPr wrap="none" rtlCol="0">
              <a:spAutoFit/>
            </a:bodyPr>
            <a:lstStyle>
              <a:defPPr>
                <a:defRPr lang="en-US"/>
              </a:defPPr>
              <a:lvl1pPr algn="ctr">
                <a:defRPr sz="1200" b="1">
                  <a:solidFill>
                    <a:prstClr val="black"/>
                  </a:solidFill>
                  <a:latin typeface="Arial" panose="020B0604020202020204" pitchFamily="34" charset="0"/>
                  <a:cs typeface="Arial" panose="020B0604020202020204" pitchFamily="34" charset="0"/>
                </a:defRPr>
              </a:lvl1pPr>
            </a:lstStyle>
            <a:p>
              <a:r>
                <a:rPr lang="en-US" dirty="0"/>
                <a:t>586 </a:t>
              </a:r>
              <a:r>
                <a:rPr lang="en-US" dirty="0" err="1" smtClean="0"/>
                <a:t>aC</a:t>
              </a:r>
              <a:endParaRPr lang="en-US" dirty="0"/>
            </a:p>
            <a:p>
              <a:r>
                <a:rPr lang="en-US" dirty="0" err="1" smtClean="0"/>
                <a:t>Caída</a:t>
              </a:r>
              <a:r>
                <a:rPr lang="en-US" dirty="0" smtClean="0"/>
                <a:t> de </a:t>
              </a:r>
              <a:br>
                <a:rPr lang="en-US" dirty="0" smtClean="0"/>
              </a:br>
              <a:r>
                <a:rPr lang="en-US" dirty="0" err="1" smtClean="0"/>
                <a:t>Jerusalén</a:t>
              </a:r>
              <a:endParaRPr lang="en-US" dirty="0"/>
            </a:p>
          </p:txBody>
        </p:sp>
        <p:grpSp>
          <p:nvGrpSpPr>
            <p:cNvPr id="2" name="Group 1"/>
            <p:cNvGrpSpPr/>
            <p:nvPr/>
          </p:nvGrpSpPr>
          <p:grpSpPr>
            <a:xfrm>
              <a:off x="2006761" y="3255931"/>
              <a:ext cx="762000" cy="360114"/>
              <a:chOff x="408228" y="3417387"/>
              <a:chExt cx="762000" cy="360114"/>
            </a:xfrm>
          </p:grpSpPr>
          <p:cxnSp>
            <p:nvCxnSpPr>
              <p:cNvPr id="96" name="Straight Connector 95"/>
              <p:cNvCxnSpPr/>
              <p:nvPr/>
            </p:nvCxnSpPr>
            <p:spPr>
              <a:xfrm flipH="1" flipV="1">
                <a:off x="789228" y="3446557"/>
                <a:ext cx="1" cy="33094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08228" y="3417387"/>
                <a:ext cx="7620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94" name="Lightning Bolt 93"/>
            <p:cNvSpPr/>
            <p:nvPr/>
          </p:nvSpPr>
          <p:spPr>
            <a:xfrm>
              <a:off x="2179617" y="3285101"/>
              <a:ext cx="335789" cy="323491"/>
            </a:xfrm>
            <a:prstGeom prst="lightningBol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29" name="Group 128"/>
          <p:cNvGrpSpPr/>
          <p:nvPr/>
        </p:nvGrpSpPr>
        <p:grpSpPr>
          <a:xfrm>
            <a:off x="823159" y="2095973"/>
            <a:ext cx="995978" cy="1505671"/>
            <a:chOff x="823159" y="2095973"/>
            <a:chExt cx="995978" cy="1505671"/>
          </a:xfrm>
        </p:grpSpPr>
        <p:sp>
          <p:nvSpPr>
            <p:cNvPr id="98" name="TextBox 97"/>
            <p:cNvSpPr txBox="1"/>
            <p:nvPr/>
          </p:nvSpPr>
          <p:spPr>
            <a:xfrm>
              <a:off x="823159" y="2095973"/>
              <a:ext cx="995978" cy="646331"/>
            </a:xfrm>
            <a:prstGeom prst="rect">
              <a:avLst/>
            </a:prstGeom>
            <a:noFill/>
          </p:spPr>
          <p:txBody>
            <a:bodyPr wrap="none" rtlCol="0">
              <a:spAutoFit/>
            </a:bodyPr>
            <a:lstStyle/>
            <a:p>
              <a:pPr algn="ctr"/>
              <a:r>
                <a:rPr lang="en-US" sz="1200" b="1" dirty="0">
                  <a:solidFill>
                    <a:prstClr val="black"/>
                  </a:solidFill>
                  <a:latin typeface="Arial" panose="020B0604020202020204" pitchFamily="34" charset="0"/>
                  <a:cs typeface="Arial" panose="020B0604020202020204" pitchFamily="34" charset="0"/>
                </a:rPr>
                <a:t>597 </a:t>
              </a:r>
              <a:r>
                <a:rPr lang="en-US" sz="1200" b="1" dirty="0" err="1" smtClean="0">
                  <a:solidFill>
                    <a:prstClr val="black"/>
                  </a:solidFill>
                  <a:latin typeface="Arial" panose="020B0604020202020204" pitchFamily="34" charset="0"/>
                  <a:cs typeface="Arial" panose="020B0604020202020204" pitchFamily="34" charset="0"/>
                </a:rPr>
                <a:t>aC</a:t>
              </a:r>
              <a:endParaRPr lang="en-US" sz="1200" b="1" dirty="0">
                <a:solidFill>
                  <a:prstClr val="black"/>
                </a:solidFill>
                <a:latin typeface="Arial" panose="020B0604020202020204" pitchFamily="34" charset="0"/>
                <a:cs typeface="Arial" panose="020B0604020202020204" pitchFamily="34" charset="0"/>
              </a:endParaRPr>
            </a:p>
            <a:p>
              <a:pPr algn="ctr"/>
              <a:r>
                <a:rPr lang="en-US" sz="1200" b="1" dirty="0" smtClean="0">
                  <a:solidFill>
                    <a:prstClr val="black"/>
                  </a:solidFill>
                </a:rPr>
                <a:t>2</a:t>
              </a:r>
              <a:r>
                <a:rPr lang="en-US" sz="1200" b="1" baseline="30000" dirty="0" smtClean="0">
                  <a:solidFill>
                    <a:prstClr val="black"/>
                  </a:solidFill>
                </a:rPr>
                <a:t>dos</a:t>
              </a:r>
              <a:r>
                <a:rPr lang="en-US" sz="1200" b="1" dirty="0" smtClean="0">
                  <a:solidFill>
                    <a:prstClr val="black"/>
                  </a:solidFill>
                </a:rPr>
                <a:t> </a:t>
              </a:r>
              <a:r>
                <a:rPr lang="en-US" sz="1200" b="1" dirty="0" err="1" smtClean="0">
                  <a:solidFill>
                    <a:prstClr val="black"/>
                  </a:solidFill>
                </a:rPr>
                <a:t>cautivos</a:t>
              </a:r>
              <a:endParaRPr lang="en-US" sz="1200" b="1" dirty="0">
                <a:solidFill>
                  <a:prstClr val="black"/>
                </a:solidFill>
              </a:endParaRPr>
            </a:p>
            <a:p>
              <a:pPr algn="ctr"/>
              <a:r>
                <a:rPr lang="en-US" sz="1200" b="1" dirty="0" smtClean="0">
                  <a:solidFill>
                    <a:prstClr val="black"/>
                  </a:solidFill>
                </a:rPr>
                <a:t>Ezequiel</a:t>
              </a:r>
              <a:endParaRPr lang="en-US" sz="1200" b="1" dirty="0">
                <a:solidFill>
                  <a:prstClr val="black"/>
                </a:solidFill>
              </a:endParaRPr>
            </a:p>
          </p:txBody>
        </p:sp>
        <p:grpSp>
          <p:nvGrpSpPr>
            <p:cNvPr id="99" name="Group 98"/>
            <p:cNvGrpSpPr/>
            <p:nvPr/>
          </p:nvGrpSpPr>
          <p:grpSpPr>
            <a:xfrm>
              <a:off x="902097" y="2790520"/>
              <a:ext cx="762000" cy="811124"/>
              <a:chOff x="408228" y="3440021"/>
              <a:chExt cx="762000" cy="337480"/>
            </a:xfrm>
          </p:grpSpPr>
          <p:cxnSp>
            <p:nvCxnSpPr>
              <p:cNvPr id="100" name="Straight Connector 99"/>
              <p:cNvCxnSpPr/>
              <p:nvPr/>
            </p:nvCxnSpPr>
            <p:spPr>
              <a:xfrm flipH="1" flipV="1">
                <a:off x="789228" y="3446557"/>
                <a:ext cx="1" cy="33094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08228" y="3440021"/>
                <a:ext cx="762000"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77" name="Group 76"/>
          <p:cNvGrpSpPr/>
          <p:nvPr/>
        </p:nvGrpSpPr>
        <p:grpSpPr>
          <a:xfrm>
            <a:off x="615864" y="3625101"/>
            <a:ext cx="3931920" cy="467216"/>
            <a:chOff x="615864" y="3625101"/>
            <a:chExt cx="3931920" cy="467216"/>
          </a:xfrm>
        </p:grpSpPr>
        <p:sp>
          <p:nvSpPr>
            <p:cNvPr id="90" name="TextBox 89"/>
            <p:cNvSpPr txBox="1"/>
            <p:nvPr/>
          </p:nvSpPr>
          <p:spPr>
            <a:xfrm>
              <a:off x="2731512" y="3663991"/>
              <a:ext cx="1269899" cy="261610"/>
            </a:xfrm>
            <a:prstGeom prst="rect">
              <a:avLst/>
            </a:prstGeom>
            <a:noFill/>
          </p:spPr>
          <p:txBody>
            <a:bodyPr wrap="none" rtlCol="0">
              <a:spAutoFit/>
            </a:bodyPr>
            <a:lstStyle/>
            <a:p>
              <a:r>
                <a:rPr lang="en-US" sz="1100" b="1" dirty="0" err="1" smtClean="0">
                  <a:solidFill>
                    <a:prstClr val="black"/>
                  </a:solidFill>
                  <a:latin typeface="Arial" panose="020B0604020202020204" pitchFamily="34" charset="0"/>
                  <a:cs typeface="Arial" panose="020B0604020202020204" pitchFamily="34" charset="0"/>
                </a:rPr>
                <a:t>Nabucodonosor</a:t>
              </a:r>
              <a:endParaRPr lang="en-US" sz="1100" b="1" dirty="0">
                <a:solidFill>
                  <a:prstClr val="black"/>
                </a:solidFill>
                <a:latin typeface="Arial" panose="020B0604020202020204" pitchFamily="34" charset="0"/>
                <a:cs typeface="Arial" panose="020B0604020202020204" pitchFamily="34" charset="0"/>
              </a:endParaRPr>
            </a:p>
          </p:txBody>
        </p:sp>
        <p:sp>
          <p:nvSpPr>
            <p:cNvPr id="91" name="TextBox 90"/>
            <p:cNvSpPr txBox="1"/>
            <p:nvPr/>
          </p:nvSpPr>
          <p:spPr>
            <a:xfrm>
              <a:off x="2897423" y="3830707"/>
              <a:ext cx="922047"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605-562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cxnSp>
          <p:nvCxnSpPr>
            <p:cNvPr id="42" name="Straight Connector 41"/>
            <p:cNvCxnSpPr/>
            <p:nvPr/>
          </p:nvCxnSpPr>
          <p:spPr>
            <a:xfrm>
              <a:off x="615864" y="3625101"/>
              <a:ext cx="393192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2" name="Rounded Rectangle 121"/>
            <p:cNvSpPr/>
            <p:nvPr/>
          </p:nvSpPr>
          <p:spPr>
            <a:xfrm>
              <a:off x="2713380" y="3681928"/>
              <a:ext cx="1344633" cy="3924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grpSp>
        <p:nvGrpSpPr>
          <p:cNvPr id="132" name="Group 131"/>
          <p:cNvGrpSpPr/>
          <p:nvPr/>
        </p:nvGrpSpPr>
        <p:grpSpPr>
          <a:xfrm>
            <a:off x="3911182" y="2990034"/>
            <a:ext cx="2785234" cy="1154043"/>
            <a:chOff x="3911182" y="2990034"/>
            <a:chExt cx="2785234" cy="1154043"/>
          </a:xfrm>
        </p:grpSpPr>
        <p:cxnSp>
          <p:nvCxnSpPr>
            <p:cNvPr id="102" name="Straight Connector 101"/>
            <p:cNvCxnSpPr/>
            <p:nvPr/>
          </p:nvCxnSpPr>
          <p:spPr>
            <a:xfrm>
              <a:off x="4559366" y="3477815"/>
              <a:ext cx="1828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329446" y="3478748"/>
              <a:ext cx="1828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127108" y="3477815"/>
              <a:ext cx="18288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3911182" y="3214317"/>
              <a:ext cx="1053494" cy="261610"/>
            </a:xfrm>
            <a:prstGeom prst="rect">
              <a:avLst/>
            </a:prstGeom>
            <a:noFill/>
          </p:spPr>
          <p:txBody>
            <a:bodyPr wrap="none" rtlCol="0">
              <a:spAutoFit/>
            </a:bodyPr>
            <a:lstStyle/>
            <a:p>
              <a:r>
                <a:rPr lang="en-US" sz="1100" b="1" dirty="0" smtClean="0">
                  <a:solidFill>
                    <a:prstClr val="black"/>
                  </a:solidFill>
                  <a:latin typeface="Arial" panose="020B0604020202020204" pitchFamily="34" charset="0"/>
                  <a:cs typeface="Arial" panose="020B0604020202020204" pitchFamily="34" charset="0"/>
                </a:rPr>
                <a:t>Evil </a:t>
              </a:r>
              <a:r>
                <a:rPr lang="en-US" sz="1100" b="1" dirty="0" err="1" smtClean="0">
                  <a:solidFill>
                    <a:prstClr val="black"/>
                  </a:solidFill>
                  <a:latin typeface="Arial" panose="020B0604020202020204" pitchFamily="34" charset="0"/>
                  <a:cs typeface="Arial" panose="020B0604020202020204" pitchFamily="34" charset="0"/>
                </a:rPr>
                <a:t>Merodac</a:t>
              </a:r>
              <a:endParaRPr lang="en-US" sz="1100" b="1" dirty="0">
                <a:solidFill>
                  <a:prstClr val="black"/>
                </a:solidFill>
                <a:latin typeface="Arial" panose="020B0604020202020204" pitchFamily="34" charset="0"/>
                <a:cs typeface="Arial" panose="020B0604020202020204" pitchFamily="34" charset="0"/>
              </a:endParaRPr>
            </a:p>
          </p:txBody>
        </p:sp>
        <p:sp>
          <p:nvSpPr>
            <p:cNvPr id="106" name="TextBox 105"/>
            <p:cNvSpPr txBox="1"/>
            <p:nvPr/>
          </p:nvSpPr>
          <p:spPr>
            <a:xfrm>
              <a:off x="3975787" y="3039914"/>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562-560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sp>
          <p:nvSpPr>
            <p:cNvPr id="107" name="Rectangle 106"/>
            <p:cNvSpPr/>
            <p:nvPr/>
          </p:nvSpPr>
          <p:spPr>
            <a:xfrm>
              <a:off x="4780819" y="3457874"/>
              <a:ext cx="365760" cy="381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prstClr val="white"/>
                </a:solidFill>
              </a:endParaRPr>
            </a:p>
          </p:txBody>
        </p:sp>
        <p:sp>
          <p:nvSpPr>
            <p:cNvPr id="108" name="TextBox 107"/>
            <p:cNvSpPr txBox="1"/>
            <p:nvPr/>
          </p:nvSpPr>
          <p:spPr>
            <a:xfrm>
              <a:off x="4467965" y="3638362"/>
              <a:ext cx="873957" cy="261610"/>
            </a:xfrm>
            <a:prstGeom prst="rect">
              <a:avLst/>
            </a:prstGeom>
            <a:noFill/>
          </p:spPr>
          <p:txBody>
            <a:bodyPr wrap="none" rtlCol="0">
              <a:spAutoFit/>
            </a:bodyPr>
            <a:lstStyle/>
            <a:p>
              <a:r>
                <a:rPr lang="en-US" sz="1100" b="1" dirty="0" err="1" smtClean="0">
                  <a:solidFill>
                    <a:prstClr val="black"/>
                  </a:solidFill>
                  <a:latin typeface="Arial" panose="020B0604020202020204" pitchFamily="34" charset="0"/>
                  <a:cs typeface="Arial" panose="020B0604020202020204" pitchFamily="34" charset="0"/>
                </a:rPr>
                <a:t>Neriglasar</a:t>
              </a:r>
              <a:endParaRPr lang="en-US" sz="1100" b="1" dirty="0">
                <a:solidFill>
                  <a:prstClr val="black"/>
                </a:solidFill>
                <a:latin typeface="Arial" panose="020B0604020202020204" pitchFamily="34" charset="0"/>
                <a:cs typeface="Arial" panose="020B0604020202020204" pitchFamily="34" charset="0"/>
              </a:endParaRPr>
            </a:p>
          </p:txBody>
        </p:sp>
        <p:sp>
          <p:nvSpPr>
            <p:cNvPr id="109" name="TextBox 108"/>
            <p:cNvSpPr txBox="1"/>
            <p:nvPr/>
          </p:nvSpPr>
          <p:spPr>
            <a:xfrm>
              <a:off x="4428673" y="3882467"/>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560-556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cxnSp>
          <p:nvCxnSpPr>
            <p:cNvPr id="110" name="Straight Connector 109"/>
            <p:cNvCxnSpPr/>
            <p:nvPr/>
          </p:nvCxnSpPr>
          <p:spPr>
            <a:xfrm flipV="1">
              <a:off x="4941499" y="3476506"/>
              <a:ext cx="0" cy="20542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5141936" y="3475927"/>
              <a:ext cx="155448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5444048" y="3178410"/>
              <a:ext cx="837089" cy="261610"/>
            </a:xfrm>
            <a:prstGeom prst="rect">
              <a:avLst/>
            </a:prstGeom>
            <a:noFill/>
          </p:spPr>
          <p:txBody>
            <a:bodyPr wrap="none" rtlCol="0">
              <a:spAutoFit/>
            </a:bodyPr>
            <a:lstStyle/>
            <a:p>
              <a:r>
                <a:rPr lang="en-US" sz="1100" b="1" dirty="0" err="1" smtClean="0">
                  <a:solidFill>
                    <a:prstClr val="black"/>
                  </a:solidFill>
                  <a:latin typeface="Arial" panose="020B0604020202020204" pitchFamily="34" charset="0"/>
                  <a:cs typeface="Arial" panose="020B0604020202020204" pitchFamily="34" charset="0"/>
                </a:rPr>
                <a:t>Nabonido</a:t>
              </a:r>
              <a:endParaRPr lang="en-US" sz="1100" b="1" dirty="0">
                <a:solidFill>
                  <a:prstClr val="black"/>
                </a:solidFill>
                <a:latin typeface="Arial" panose="020B0604020202020204" pitchFamily="34" charset="0"/>
                <a:cs typeface="Arial" panose="020B0604020202020204" pitchFamily="34" charset="0"/>
              </a:endParaRPr>
            </a:p>
          </p:txBody>
        </p:sp>
        <p:sp>
          <p:nvSpPr>
            <p:cNvPr id="113" name="TextBox 112"/>
            <p:cNvSpPr txBox="1"/>
            <p:nvPr/>
          </p:nvSpPr>
          <p:spPr>
            <a:xfrm>
              <a:off x="5432826" y="2990034"/>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556-539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cxnSp>
          <p:nvCxnSpPr>
            <p:cNvPr id="114" name="Straight Connector 113"/>
            <p:cNvCxnSpPr/>
            <p:nvPr/>
          </p:nvCxnSpPr>
          <p:spPr>
            <a:xfrm>
              <a:off x="5407630" y="3638798"/>
              <a:ext cx="128016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a:off x="5658325" y="3690118"/>
              <a:ext cx="772969" cy="261610"/>
            </a:xfrm>
            <a:prstGeom prst="rect">
              <a:avLst/>
            </a:prstGeom>
            <a:noFill/>
          </p:spPr>
          <p:txBody>
            <a:bodyPr wrap="none" rtlCol="0">
              <a:spAutoFit/>
            </a:bodyPr>
            <a:lstStyle/>
            <a:p>
              <a:r>
                <a:rPr lang="en-US" sz="1100" b="1" dirty="0" err="1" smtClean="0">
                  <a:solidFill>
                    <a:prstClr val="black"/>
                  </a:solidFill>
                  <a:latin typeface="Arial" panose="020B0604020202020204" pitchFamily="34" charset="0"/>
                  <a:cs typeface="Arial" panose="020B0604020202020204" pitchFamily="34" charset="0"/>
                </a:rPr>
                <a:t>Belsasar</a:t>
              </a:r>
              <a:endParaRPr lang="en-US" sz="1100" b="1" dirty="0">
                <a:solidFill>
                  <a:prstClr val="black"/>
                </a:solidFill>
                <a:latin typeface="Arial" panose="020B0604020202020204" pitchFamily="34" charset="0"/>
                <a:cs typeface="Arial" panose="020B0604020202020204" pitchFamily="34" charset="0"/>
              </a:endParaRPr>
            </a:p>
          </p:txBody>
        </p:sp>
        <p:sp>
          <p:nvSpPr>
            <p:cNvPr id="116" name="TextBox 115"/>
            <p:cNvSpPr txBox="1"/>
            <p:nvPr/>
          </p:nvSpPr>
          <p:spPr>
            <a:xfrm>
              <a:off x="5658325" y="3865215"/>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553-539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sp>
          <p:nvSpPr>
            <p:cNvPr id="123" name="Rounded Rectangle 122"/>
            <p:cNvSpPr/>
            <p:nvPr/>
          </p:nvSpPr>
          <p:spPr>
            <a:xfrm>
              <a:off x="5685126" y="3721016"/>
              <a:ext cx="940485" cy="3924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grpSp>
        <p:nvGrpSpPr>
          <p:cNvPr id="133" name="Group 132"/>
          <p:cNvGrpSpPr/>
          <p:nvPr/>
        </p:nvGrpSpPr>
        <p:grpSpPr>
          <a:xfrm>
            <a:off x="6236697" y="2569491"/>
            <a:ext cx="2132555" cy="1653760"/>
            <a:chOff x="6236697" y="2569491"/>
            <a:chExt cx="2132555" cy="1653760"/>
          </a:xfrm>
        </p:grpSpPr>
        <p:sp>
          <p:nvSpPr>
            <p:cNvPr id="118" name="TextBox 117"/>
            <p:cNvSpPr txBox="1"/>
            <p:nvPr/>
          </p:nvSpPr>
          <p:spPr>
            <a:xfrm>
              <a:off x="6236697" y="2633911"/>
              <a:ext cx="878767" cy="646331"/>
            </a:xfrm>
            <a:prstGeom prst="rect">
              <a:avLst/>
            </a:prstGeom>
            <a:noFill/>
          </p:spPr>
          <p:txBody>
            <a:bodyPr wrap="none" rtlCol="0">
              <a:spAutoFit/>
            </a:bodyPr>
            <a:lstStyle/>
            <a:p>
              <a:pPr algn="ctr"/>
              <a:r>
                <a:rPr lang="en-US" sz="1200" b="1" dirty="0" smtClean="0">
                  <a:solidFill>
                    <a:prstClr val="black"/>
                  </a:solidFill>
                  <a:latin typeface="Arial" panose="020B0604020202020204" pitchFamily="34" charset="0"/>
                  <a:cs typeface="Arial" panose="020B0604020202020204" pitchFamily="34" charset="0"/>
                </a:rPr>
                <a:t>539 </a:t>
              </a:r>
              <a:r>
                <a:rPr lang="en-US" sz="1200" b="1" dirty="0" err="1" smtClean="0">
                  <a:solidFill>
                    <a:prstClr val="black"/>
                  </a:solidFill>
                  <a:latin typeface="Arial" panose="020B0604020202020204" pitchFamily="34" charset="0"/>
                  <a:cs typeface="Arial" panose="020B0604020202020204" pitchFamily="34" charset="0"/>
                </a:rPr>
                <a:t>aC</a:t>
              </a:r>
              <a:endParaRPr lang="en-US" sz="1200" b="1" dirty="0">
                <a:solidFill>
                  <a:prstClr val="black"/>
                </a:solidFill>
                <a:latin typeface="Arial" panose="020B0604020202020204" pitchFamily="34" charset="0"/>
                <a:cs typeface="Arial" panose="020B0604020202020204" pitchFamily="34" charset="0"/>
              </a:endParaRPr>
            </a:p>
            <a:p>
              <a:pPr algn="ctr"/>
              <a:r>
                <a:rPr lang="en-US" sz="1200" b="1" dirty="0" err="1" smtClean="0">
                  <a:solidFill>
                    <a:prstClr val="black"/>
                  </a:solidFill>
                  <a:latin typeface="Arial" panose="020B0604020202020204" pitchFamily="34" charset="0"/>
                  <a:cs typeface="Arial" panose="020B0604020202020204" pitchFamily="34" charset="0"/>
                </a:rPr>
                <a:t>Caída</a:t>
              </a:r>
              <a:r>
                <a:rPr lang="en-US" sz="1200" b="1" dirty="0" smtClean="0">
                  <a:solidFill>
                    <a:prstClr val="black"/>
                  </a:solidFill>
                  <a:latin typeface="Arial" panose="020B0604020202020204" pitchFamily="34" charset="0"/>
                  <a:cs typeface="Arial" panose="020B0604020202020204" pitchFamily="34" charset="0"/>
                </a:rPr>
                <a:t> de </a:t>
              </a:r>
              <a:br>
                <a:rPr lang="en-US" sz="1200" b="1" dirty="0" smtClean="0">
                  <a:solidFill>
                    <a:prstClr val="black"/>
                  </a:solidFill>
                  <a:latin typeface="Arial" panose="020B0604020202020204" pitchFamily="34" charset="0"/>
                  <a:cs typeface="Arial" panose="020B0604020202020204" pitchFamily="34" charset="0"/>
                </a:rPr>
              </a:br>
              <a:r>
                <a:rPr lang="en-US" sz="1200" b="1" dirty="0" err="1" smtClean="0">
                  <a:solidFill>
                    <a:prstClr val="black"/>
                  </a:solidFill>
                  <a:latin typeface="Arial" panose="020B0604020202020204" pitchFamily="34" charset="0"/>
                  <a:cs typeface="Arial" panose="020B0604020202020204" pitchFamily="34" charset="0"/>
                </a:rPr>
                <a:t>Babilonia</a:t>
              </a:r>
              <a:endParaRPr lang="en-US" sz="1200" b="1" dirty="0">
                <a:solidFill>
                  <a:prstClr val="black"/>
                </a:solidFill>
                <a:latin typeface="Arial" panose="020B0604020202020204" pitchFamily="34" charset="0"/>
                <a:cs typeface="Arial" panose="020B0604020202020204" pitchFamily="34" charset="0"/>
              </a:endParaRPr>
            </a:p>
          </p:txBody>
        </p:sp>
        <p:sp>
          <p:nvSpPr>
            <p:cNvPr id="119" name="TextBox 118"/>
            <p:cNvSpPr txBox="1"/>
            <p:nvPr/>
          </p:nvSpPr>
          <p:spPr>
            <a:xfrm>
              <a:off x="6989066" y="3623087"/>
              <a:ext cx="1380186" cy="600164"/>
            </a:xfrm>
            <a:prstGeom prst="rect">
              <a:avLst/>
            </a:prstGeom>
            <a:noFill/>
          </p:spPr>
          <p:txBody>
            <a:bodyPr wrap="square" rtlCol="0">
              <a:spAutoFit/>
            </a:bodyPr>
            <a:lstStyle/>
            <a:p>
              <a:r>
                <a:rPr lang="en-US" sz="1100" b="1" dirty="0" err="1" smtClean="0">
                  <a:solidFill>
                    <a:prstClr val="black"/>
                  </a:solidFill>
                  <a:latin typeface="Arial" panose="020B0604020202020204" pitchFamily="34" charset="0"/>
                  <a:cs typeface="Arial" panose="020B0604020202020204" pitchFamily="34" charset="0"/>
                </a:rPr>
                <a:t>Ciro</a:t>
              </a:r>
              <a:r>
                <a:rPr lang="en-US" sz="1100" b="1" dirty="0" smtClean="0">
                  <a:solidFill>
                    <a:prstClr val="black"/>
                  </a:solidFill>
                  <a:latin typeface="Arial" panose="020B0604020202020204" pitchFamily="34" charset="0"/>
                  <a:cs typeface="Arial" panose="020B0604020202020204" pitchFamily="34" charset="0"/>
                </a:rPr>
                <a:t> el Grande</a:t>
              </a:r>
              <a:endParaRPr lang="en-US" sz="1100" b="1" dirty="0">
                <a:solidFill>
                  <a:prstClr val="black"/>
                </a:solidFill>
                <a:latin typeface="Arial" panose="020B0604020202020204" pitchFamily="34" charset="0"/>
                <a:cs typeface="Arial" panose="020B0604020202020204" pitchFamily="34" charset="0"/>
              </a:endParaRPr>
            </a:p>
            <a:p>
              <a:endParaRPr lang="en-US" sz="1100" b="1" dirty="0">
                <a:solidFill>
                  <a:prstClr val="black"/>
                </a:solidFill>
                <a:latin typeface="Arial" panose="020B0604020202020204" pitchFamily="34" charset="0"/>
                <a:cs typeface="Arial" panose="020B0604020202020204" pitchFamily="34" charset="0"/>
              </a:endParaRPr>
            </a:p>
            <a:p>
              <a:r>
                <a:rPr lang="en-US" sz="1100" b="1" dirty="0" err="1" smtClean="0">
                  <a:solidFill>
                    <a:prstClr val="black"/>
                  </a:solidFill>
                  <a:latin typeface="Arial" panose="020B0604020202020204" pitchFamily="34" charset="0"/>
                  <a:cs typeface="Arial" panose="020B0604020202020204" pitchFamily="34" charset="0"/>
                </a:rPr>
                <a:t>Darío</a:t>
              </a:r>
              <a:r>
                <a:rPr lang="en-US" sz="1100" b="1" dirty="0" smtClean="0">
                  <a:solidFill>
                    <a:prstClr val="black"/>
                  </a:solidFill>
                  <a:latin typeface="Arial" panose="020B0604020202020204" pitchFamily="34" charset="0"/>
                  <a:cs typeface="Arial" panose="020B0604020202020204" pitchFamily="34" charset="0"/>
                </a:rPr>
                <a:t> el </a:t>
              </a:r>
              <a:r>
                <a:rPr lang="en-US" sz="1100" b="1" dirty="0" err="1" smtClean="0">
                  <a:solidFill>
                    <a:prstClr val="black"/>
                  </a:solidFill>
                  <a:latin typeface="Arial" panose="020B0604020202020204" pitchFamily="34" charset="0"/>
                  <a:cs typeface="Arial" panose="020B0604020202020204" pitchFamily="34" charset="0"/>
                </a:rPr>
                <a:t>Medo</a:t>
              </a:r>
              <a:endParaRPr lang="en-US" sz="1100" b="1" dirty="0">
                <a:solidFill>
                  <a:prstClr val="black"/>
                </a:solidFill>
                <a:latin typeface="Arial" panose="020B0604020202020204" pitchFamily="34" charset="0"/>
                <a:cs typeface="Arial" panose="020B0604020202020204" pitchFamily="34" charset="0"/>
              </a:endParaRPr>
            </a:p>
          </p:txBody>
        </p:sp>
        <p:sp>
          <p:nvSpPr>
            <p:cNvPr id="120" name="TextBox 119"/>
            <p:cNvSpPr txBox="1"/>
            <p:nvPr/>
          </p:nvSpPr>
          <p:spPr>
            <a:xfrm>
              <a:off x="7091806" y="3802590"/>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539-530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cxnSp>
          <p:nvCxnSpPr>
            <p:cNvPr id="121" name="Straight Connector 120"/>
            <p:cNvCxnSpPr/>
            <p:nvPr/>
          </p:nvCxnSpPr>
          <p:spPr>
            <a:xfrm>
              <a:off x="6759355" y="3539309"/>
              <a:ext cx="82296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24" name="Rounded Rectangle 123"/>
            <p:cNvSpPr/>
            <p:nvPr/>
          </p:nvSpPr>
          <p:spPr>
            <a:xfrm>
              <a:off x="6963960" y="3574307"/>
              <a:ext cx="1200214" cy="62403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nvGrpSpPr>
            <p:cNvPr id="125" name="Group 124"/>
            <p:cNvGrpSpPr/>
            <p:nvPr/>
          </p:nvGrpSpPr>
          <p:grpSpPr>
            <a:xfrm>
              <a:off x="7115484" y="2569491"/>
              <a:ext cx="914400" cy="958232"/>
              <a:chOff x="8229600" y="3473259"/>
              <a:chExt cx="914400" cy="1149878"/>
            </a:xfrm>
          </p:grpSpPr>
          <p:sp>
            <p:nvSpPr>
              <p:cNvPr id="126" name="TextBox 125"/>
              <p:cNvSpPr txBox="1"/>
              <p:nvPr/>
            </p:nvSpPr>
            <p:spPr>
              <a:xfrm>
                <a:off x="8229600" y="3473259"/>
                <a:ext cx="914400" cy="775597"/>
              </a:xfrm>
              <a:prstGeom prst="rect">
                <a:avLst/>
              </a:prstGeom>
              <a:noFill/>
            </p:spPr>
            <p:txBody>
              <a:bodyPr wrap="square" rtlCol="0">
                <a:spAutoFit/>
              </a:bodyPr>
              <a:lstStyle/>
              <a:p>
                <a:r>
                  <a:rPr lang="en-US" sz="1200" b="1" dirty="0">
                    <a:solidFill>
                      <a:prstClr val="black"/>
                    </a:solidFill>
                  </a:rPr>
                  <a:t>538 </a:t>
                </a:r>
                <a:r>
                  <a:rPr lang="en-US" sz="1200" b="1" dirty="0" err="1" smtClean="0">
                    <a:solidFill>
                      <a:prstClr val="black"/>
                    </a:solidFill>
                  </a:rPr>
                  <a:t>aC</a:t>
                </a:r>
                <a:endParaRPr lang="en-US" sz="1200" b="1" dirty="0">
                  <a:solidFill>
                    <a:prstClr val="black"/>
                  </a:solidFill>
                </a:endParaRPr>
              </a:p>
              <a:p>
                <a:r>
                  <a:rPr lang="en-US" sz="1200" b="1" dirty="0" smtClean="0">
                    <a:solidFill>
                      <a:prstClr val="black"/>
                    </a:solidFill>
                  </a:rPr>
                  <a:t>1</a:t>
                </a:r>
                <a:r>
                  <a:rPr lang="en-US" sz="1200" b="1" baseline="30000" dirty="0" smtClean="0">
                    <a:solidFill>
                      <a:prstClr val="black"/>
                    </a:solidFill>
                  </a:rPr>
                  <a:t>er</a:t>
                </a:r>
                <a:r>
                  <a:rPr lang="en-US" sz="1200" b="1" dirty="0" smtClean="0">
                    <a:solidFill>
                      <a:prstClr val="black"/>
                    </a:solidFill>
                  </a:rPr>
                  <a:t> </a:t>
                </a:r>
                <a:r>
                  <a:rPr lang="en-US" sz="1200" b="1" dirty="0" err="1" smtClean="0">
                    <a:solidFill>
                      <a:prstClr val="black"/>
                    </a:solidFill>
                  </a:rPr>
                  <a:t>Retorno</a:t>
                </a:r>
                <a:r>
                  <a:rPr lang="en-US" sz="1200" b="1" dirty="0" smtClean="0">
                    <a:solidFill>
                      <a:prstClr val="black"/>
                    </a:solidFill>
                  </a:rPr>
                  <a:t> del </a:t>
                </a:r>
                <a:r>
                  <a:rPr lang="en-US" sz="1200" b="1" dirty="0" err="1" smtClean="0">
                    <a:solidFill>
                      <a:prstClr val="black"/>
                    </a:solidFill>
                  </a:rPr>
                  <a:t>exilio</a:t>
                </a:r>
                <a:endParaRPr lang="en-US" sz="1200" b="1" dirty="0">
                  <a:solidFill>
                    <a:prstClr val="black"/>
                  </a:solidFill>
                </a:endParaRPr>
              </a:p>
            </p:txBody>
          </p:sp>
          <p:cxnSp>
            <p:nvCxnSpPr>
              <p:cNvPr id="127" name="Straight Connector 126"/>
              <p:cNvCxnSpPr/>
              <p:nvPr/>
            </p:nvCxnSpPr>
            <p:spPr>
              <a:xfrm flipH="1" flipV="1">
                <a:off x="8686800" y="4226004"/>
                <a:ext cx="1" cy="39713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8305800" y="4191000"/>
                <a:ext cx="7620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17" name="Lightning Bolt 116"/>
            <p:cNvSpPr/>
            <p:nvPr/>
          </p:nvSpPr>
          <p:spPr>
            <a:xfrm rot="1324401">
              <a:off x="6475346" y="3215429"/>
              <a:ext cx="360060" cy="626078"/>
            </a:xfrm>
            <a:prstGeom prst="lightningBolt">
              <a:avLst/>
            </a:prstGeom>
            <a:blipFill>
              <a:blip r:embed="rId3" cstate="print"/>
              <a:stretch>
                <a:fillRect/>
              </a:stretch>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36" name="Group 135"/>
          <p:cNvGrpSpPr/>
          <p:nvPr/>
        </p:nvGrpSpPr>
        <p:grpSpPr>
          <a:xfrm>
            <a:off x="75624" y="3623087"/>
            <a:ext cx="1122407" cy="1278713"/>
            <a:chOff x="75624" y="3636811"/>
            <a:chExt cx="1122407" cy="1085233"/>
          </a:xfrm>
        </p:grpSpPr>
        <p:sp>
          <p:nvSpPr>
            <p:cNvPr id="134" name="TextBox 133"/>
            <p:cNvSpPr txBox="1"/>
            <p:nvPr/>
          </p:nvSpPr>
          <p:spPr>
            <a:xfrm>
              <a:off x="75624" y="4277991"/>
              <a:ext cx="1122407" cy="444053"/>
            </a:xfrm>
            <a:prstGeom prst="rect">
              <a:avLst/>
            </a:prstGeom>
            <a:noFill/>
            <a:ln>
              <a:solidFill>
                <a:schemeClr val="tx2"/>
              </a:solidFill>
            </a:ln>
          </p:spPr>
          <p:txBody>
            <a:bodyPr wrap="square" rtlCol="0">
              <a:spAutoFit/>
            </a:bodyPr>
            <a:lstStyle>
              <a:defPPr>
                <a:defRPr lang="en-US"/>
              </a:defPPr>
              <a:lvl1pPr algn="ctr">
                <a:defRPr sz="1400">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1</a:t>
              </a:r>
            </a:p>
            <a:p>
              <a:r>
                <a:rPr lang="en-US" dirty="0"/>
                <a:t>605-603 </a:t>
              </a:r>
              <a:r>
                <a:rPr lang="en-US" dirty="0" err="1" smtClean="0"/>
                <a:t>aC</a:t>
              </a:r>
              <a:endParaRPr lang="en-US" dirty="0"/>
            </a:p>
          </p:txBody>
        </p:sp>
        <p:sp>
          <p:nvSpPr>
            <p:cNvPr id="135" name="Line 9"/>
            <p:cNvSpPr>
              <a:spLocks noChangeShapeType="1"/>
            </p:cNvSpPr>
            <p:nvPr/>
          </p:nvSpPr>
          <p:spPr bwMode="auto">
            <a:xfrm flipH="1">
              <a:off x="639099" y="3636811"/>
              <a:ext cx="0" cy="644908"/>
            </a:xfrm>
            <a:prstGeom prst="line">
              <a:avLst/>
            </a:prstGeom>
            <a:noFill/>
            <a:ln>
              <a:solidFill>
                <a:schemeClr val="tx2"/>
              </a:solidFill>
            </a:ln>
            <a:extLst/>
          </p:spPr>
          <p:txBody>
            <a:bodyPr wrap="square" rtlCol="0">
              <a:spAutoFit/>
            </a:bodyPr>
            <a:lstStyle/>
            <a:p>
              <a:pPr algn="ctr"/>
              <a:endParaRPr lang="en-US" sz="14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51" name="Group 150"/>
          <p:cNvGrpSpPr/>
          <p:nvPr/>
        </p:nvGrpSpPr>
        <p:grpSpPr>
          <a:xfrm>
            <a:off x="864098" y="3623088"/>
            <a:ext cx="1541623" cy="1280045"/>
            <a:chOff x="864098" y="3623088"/>
            <a:chExt cx="1541623" cy="1280045"/>
          </a:xfrm>
        </p:grpSpPr>
        <p:sp>
          <p:nvSpPr>
            <p:cNvPr id="137" name="TextBox 136"/>
            <p:cNvSpPr txBox="1"/>
            <p:nvPr/>
          </p:nvSpPr>
          <p:spPr>
            <a:xfrm>
              <a:off x="1283314" y="4379913"/>
              <a:ext cx="1122407" cy="523220"/>
            </a:xfrm>
            <a:prstGeom prst="rect">
              <a:avLst/>
            </a:prstGeom>
            <a:noFill/>
            <a:ln>
              <a:solidFill>
                <a:schemeClr val="tx2"/>
              </a:solidFill>
            </a:ln>
          </p:spPr>
          <p:txBody>
            <a:bodyPr wrap="square" rtlCol="0">
              <a:spAutoFit/>
            </a:bodyPr>
            <a:lstStyle/>
            <a:p>
              <a:pPr algn="ctr"/>
              <a:r>
                <a:rPr lang="en-US" sz="1400" dirty="0">
                  <a:solidFill>
                    <a:srgbClr val="0070C0"/>
                  </a:solidFill>
                  <a:latin typeface="Tahoma" panose="020B0604030504040204" pitchFamily="34" charset="0"/>
                  <a:ea typeface="Tahoma" panose="020B0604030504040204" pitchFamily="34" charset="0"/>
                  <a:cs typeface="Tahoma" panose="020B0604030504040204" pitchFamily="34" charset="0"/>
                </a:rPr>
                <a:t>Daniel 2</a:t>
              </a:r>
            </a:p>
            <a:p>
              <a:pPr algn="ctr"/>
              <a:r>
                <a:rPr lang="en-US" sz="1400" dirty="0">
                  <a:solidFill>
                    <a:srgbClr val="0070C0"/>
                  </a:solidFill>
                  <a:latin typeface="Tahoma" panose="020B0604030504040204" pitchFamily="34" charset="0"/>
                  <a:ea typeface="Tahoma" panose="020B0604030504040204" pitchFamily="34" charset="0"/>
                  <a:cs typeface="Tahoma" panose="020B0604030504040204" pitchFamily="34" charset="0"/>
                </a:rPr>
                <a:t>603 </a:t>
              </a:r>
              <a:r>
                <a:rPr lang="en-US" sz="1400" dirty="0" err="1" smtClean="0">
                  <a:solidFill>
                    <a:srgbClr val="0070C0"/>
                  </a:solidFill>
                  <a:latin typeface="Tahoma" panose="020B0604030504040204" pitchFamily="34" charset="0"/>
                  <a:ea typeface="Tahoma" panose="020B0604030504040204" pitchFamily="34" charset="0"/>
                  <a:cs typeface="Tahoma" panose="020B0604030504040204" pitchFamily="34" charset="0"/>
                </a:rPr>
                <a:t>aC</a:t>
              </a:r>
              <a:endParaRPr lang="en-US" sz="1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38" name="Line 9"/>
            <p:cNvSpPr>
              <a:spLocks noChangeShapeType="1"/>
            </p:cNvSpPr>
            <p:nvPr/>
          </p:nvSpPr>
          <p:spPr bwMode="auto">
            <a:xfrm>
              <a:off x="864098" y="3623088"/>
              <a:ext cx="948337" cy="756826"/>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2" name="Group 151"/>
          <p:cNvGrpSpPr/>
          <p:nvPr/>
        </p:nvGrpSpPr>
        <p:grpSpPr>
          <a:xfrm>
            <a:off x="2006761" y="3623088"/>
            <a:ext cx="1727017" cy="1264496"/>
            <a:chOff x="2006761" y="3623088"/>
            <a:chExt cx="1727017" cy="1264496"/>
          </a:xfrm>
        </p:grpSpPr>
        <p:sp>
          <p:nvSpPr>
            <p:cNvPr id="139" name="TextBox 138"/>
            <p:cNvSpPr txBox="1"/>
            <p:nvPr/>
          </p:nvSpPr>
          <p:spPr>
            <a:xfrm>
              <a:off x="2515406" y="4364364"/>
              <a:ext cx="1218372"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3</a:t>
              </a:r>
            </a:p>
            <a:p>
              <a:r>
                <a:rPr lang="en-US" dirty="0"/>
                <a:t>603-587? </a:t>
              </a:r>
              <a:r>
                <a:rPr lang="en-US" dirty="0" err="1" smtClean="0"/>
                <a:t>aC</a:t>
              </a:r>
              <a:endParaRPr lang="en-US" dirty="0"/>
            </a:p>
          </p:txBody>
        </p:sp>
        <p:sp>
          <p:nvSpPr>
            <p:cNvPr id="140" name="Line 9"/>
            <p:cNvSpPr>
              <a:spLocks noChangeShapeType="1"/>
            </p:cNvSpPr>
            <p:nvPr/>
          </p:nvSpPr>
          <p:spPr bwMode="auto">
            <a:xfrm>
              <a:off x="2006761" y="3623088"/>
              <a:ext cx="1034039" cy="744469"/>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3" name="Group 152"/>
          <p:cNvGrpSpPr/>
          <p:nvPr/>
        </p:nvGrpSpPr>
        <p:grpSpPr>
          <a:xfrm>
            <a:off x="3938598" y="3638798"/>
            <a:ext cx="1218372" cy="1267395"/>
            <a:chOff x="3938598" y="3638798"/>
            <a:chExt cx="1218372" cy="1267395"/>
          </a:xfrm>
        </p:grpSpPr>
        <p:sp>
          <p:nvSpPr>
            <p:cNvPr id="141" name="TextBox 140"/>
            <p:cNvSpPr txBox="1"/>
            <p:nvPr/>
          </p:nvSpPr>
          <p:spPr>
            <a:xfrm>
              <a:off x="3938598" y="4382973"/>
              <a:ext cx="1218372"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4</a:t>
              </a:r>
            </a:p>
            <a:p>
              <a:r>
                <a:rPr lang="en-US" dirty="0" smtClean="0"/>
                <a:t>¿? </a:t>
              </a:r>
              <a:r>
                <a:rPr lang="en-US" dirty="0" err="1" smtClean="0"/>
                <a:t>aC</a:t>
              </a:r>
              <a:endParaRPr lang="en-US" dirty="0"/>
            </a:p>
          </p:txBody>
        </p:sp>
        <p:sp>
          <p:nvSpPr>
            <p:cNvPr id="142" name="Line 9"/>
            <p:cNvSpPr>
              <a:spLocks noChangeShapeType="1"/>
            </p:cNvSpPr>
            <p:nvPr/>
          </p:nvSpPr>
          <p:spPr bwMode="auto">
            <a:xfrm>
              <a:off x="4309988" y="3638798"/>
              <a:ext cx="283572" cy="744176"/>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4" name="Group 153"/>
          <p:cNvGrpSpPr/>
          <p:nvPr/>
        </p:nvGrpSpPr>
        <p:grpSpPr>
          <a:xfrm>
            <a:off x="6448472" y="3608592"/>
            <a:ext cx="1316928" cy="1307087"/>
            <a:chOff x="6448472" y="3608592"/>
            <a:chExt cx="1316928" cy="1307087"/>
          </a:xfrm>
        </p:grpSpPr>
        <p:sp>
          <p:nvSpPr>
            <p:cNvPr id="143" name="TextBox 142"/>
            <p:cNvSpPr txBox="1"/>
            <p:nvPr/>
          </p:nvSpPr>
          <p:spPr>
            <a:xfrm>
              <a:off x="6448472" y="4392459"/>
              <a:ext cx="1316928"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5-6</a:t>
              </a:r>
            </a:p>
            <a:p>
              <a:r>
                <a:rPr lang="en-US" dirty="0"/>
                <a:t>539 </a:t>
              </a:r>
              <a:r>
                <a:rPr lang="en-US" dirty="0" err="1" smtClean="0"/>
                <a:t>aC</a:t>
              </a:r>
              <a:endParaRPr lang="en-US" dirty="0"/>
            </a:p>
          </p:txBody>
        </p:sp>
        <p:sp>
          <p:nvSpPr>
            <p:cNvPr id="144" name="Line 9"/>
            <p:cNvSpPr>
              <a:spLocks noChangeShapeType="1"/>
            </p:cNvSpPr>
            <p:nvPr/>
          </p:nvSpPr>
          <p:spPr bwMode="auto">
            <a:xfrm>
              <a:off x="6712272" y="3608592"/>
              <a:ext cx="292509" cy="769988"/>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5" name="Group 154"/>
          <p:cNvGrpSpPr/>
          <p:nvPr/>
        </p:nvGrpSpPr>
        <p:grpSpPr>
          <a:xfrm>
            <a:off x="4196514" y="3655615"/>
            <a:ext cx="1247533" cy="1893808"/>
            <a:chOff x="4196514" y="3655615"/>
            <a:chExt cx="1247533" cy="1893808"/>
          </a:xfrm>
        </p:grpSpPr>
        <p:sp>
          <p:nvSpPr>
            <p:cNvPr id="145" name="TextBox 144"/>
            <p:cNvSpPr txBox="1"/>
            <p:nvPr/>
          </p:nvSpPr>
          <p:spPr>
            <a:xfrm>
              <a:off x="4196514" y="5026203"/>
              <a:ext cx="1122407"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7</a:t>
              </a:r>
            </a:p>
            <a:p>
              <a:r>
                <a:rPr lang="en-US" dirty="0"/>
                <a:t>553 </a:t>
              </a:r>
              <a:r>
                <a:rPr lang="en-US" dirty="0" err="1" smtClean="0"/>
                <a:t>aC</a:t>
              </a:r>
              <a:endParaRPr lang="en-US" dirty="0"/>
            </a:p>
          </p:txBody>
        </p:sp>
        <p:sp>
          <p:nvSpPr>
            <p:cNvPr id="146" name="Line 9"/>
            <p:cNvSpPr>
              <a:spLocks noChangeShapeType="1"/>
            </p:cNvSpPr>
            <p:nvPr/>
          </p:nvSpPr>
          <p:spPr bwMode="auto">
            <a:xfrm flipH="1">
              <a:off x="5285016" y="3655615"/>
              <a:ext cx="159031" cy="137059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6" name="Group 155"/>
          <p:cNvGrpSpPr/>
          <p:nvPr/>
        </p:nvGrpSpPr>
        <p:grpSpPr>
          <a:xfrm>
            <a:off x="5341301" y="3638797"/>
            <a:ext cx="1122407" cy="1910626"/>
            <a:chOff x="5341301" y="3638797"/>
            <a:chExt cx="1122407" cy="1910626"/>
          </a:xfrm>
        </p:grpSpPr>
        <p:sp>
          <p:nvSpPr>
            <p:cNvPr id="147" name="TextBox 146"/>
            <p:cNvSpPr txBox="1"/>
            <p:nvPr/>
          </p:nvSpPr>
          <p:spPr>
            <a:xfrm>
              <a:off x="5341301" y="5026203"/>
              <a:ext cx="1122407" cy="523220"/>
            </a:xfrm>
            <a:prstGeom prst="rect">
              <a:avLst/>
            </a:prstGeom>
            <a:noFill/>
            <a:ln>
              <a:solidFill>
                <a:schemeClr val="tx2"/>
              </a:solidFill>
            </a:ln>
          </p:spPr>
          <p:txBody>
            <a:bodyPr wrap="square" rtlCol="0">
              <a:spAutoFit/>
            </a:bodyPr>
            <a:lstStyle/>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Daniel 8</a:t>
              </a:r>
            </a:p>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551 </a:t>
              </a:r>
              <a:r>
                <a:rPr lang="en-US" sz="14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aC</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48" name="Line 9"/>
            <p:cNvSpPr>
              <a:spLocks noChangeShapeType="1"/>
            </p:cNvSpPr>
            <p:nvPr/>
          </p:nvSpPr>
          <p:spPr bwMode="auto">
            <a:xfrm>
              <a:off x="5594160" y="3638797"/>
              <a:ext cx="90966" cy="1378737"/>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sp>
        <p:nvSpPr>
          <p:cNvPr id="149" name="TextBox 148"/>
          <p:cNvSpPr txBox="1"/>
          <p:nvPr/>
        </p:nvSpPr>
        <p:spPr>
          <a:xfrm>
            <a:off x="6482309" y="5025885"/>
            <a:ext cx="1072800" cy="523220"/>
          </a:xfrm>
          <a:prstGeom prst="rect">
            <a:avLst/>
          </a:prstGeom>
          <a:noFill/>
          <a:ln>
            <a:solidFill>
              <a:schemeClr val="tx2"/>
            </a:solidFill>
          </a:ln>
        </p:spPr>
        <p:txBody>
          <a:bodyPr wrap="square" rtlCol="0">
            <a:spAutoFit/>
          </a:bodyPr>
          <a:lstStyle/>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Daniel 9</a:t>
            </a:r>
          </a:p>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539 </a:t>
            </a:r>
            <a:r>
              <a:rPr lang="en-US" sz="14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aC</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50" name="TextBox 149"/>
          <p:cNvSpPr txBox="1"/>
          <p:nvPr/>
        </p:nvSpPr>
        <p:spPr>
          <a:xfrm>
            <a:off x="7572684" y="5025885"/>
            <a:ext cx="1243258" cy="523220"/>
          </a:xfrm>
          <a:prstGeom prst="rect">
            <a:avLst/>
          </a:prstGeom>
          <a:noFill/>
          <a:ln>
            <a:solidFill>
              <a:schemeClr val="tx2"/>
            </a:solidFill>
          </a:ln>
        </p:spPr>
        <p:txBody>
          <a:bodyPr wrap="square" rtlCol="0">
            <a:spAutoFit/>
          </a:bodyPr>
          <a:lstStyle/>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Daniel 10-12</a:t>
            </a:r>
          </a:p>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536 </a:t>
            </a:r>
            <a:r>
              <a:rPr lang="en-US" sz="14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aC</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nvGrpSpPr>
          <p:cNvPr id="131" name="Group 130"/>
          <p:cNvGrpSpPr/>
          <p:nvPr/>
        </p:nvGrpSpPr>
        <p:grpSpPr>
          <a:xfrm>
            <a:off x="238624" y="1239145"/>
            <a:ext cx="8501553" cy="315751"/>
            <a:chOff x="238539" y="1486923"/>
            <a:chExt cx="8501553" cy="378901"/>
          </a:xfrm>
        </p:grpSpPr>
        <p:grpSp>
          <p:nvGrpSpPr>
            <p:cNvPr id="157" name="Group 156"/>
            <p:cNvGrpSpPr/>
            <p:nvPr/>
          </p:nvGrpSpPr>
          <p:grpSpPr>
            <a:xfrm>
              <a:off x="238539" y="1547192"/>
              <a:ext cx="8501553" cy="246490"/>
              <a:chOff x="238539" y="1547192"/>
              <a:chExt cx="8501553" cy="246490"/>
            </a:xfrm>
          </p:grpSpPr>
          <p:sp>
            <p:nvSpPr>
              <p:cNvPr id="171" name="Rectangle 170"/>
              <p:cNvSpPr/>
              <p:nvPr/>
            </p:nvSpPr>
            <p:spPr>
              <a:xfrm>
                <a:off x="3490623" y="1547192"/>
                <a:ext cx="954156" cy="24649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2" name="Rectangle 171"/>
              <p:cNvSpPr/>
              <p:nvPr/>
            </p:nvSpPr>
            <p:spPr>
              <a:xfrm>
                <a:off x="2941984" y="1547192"/>
                <a:ext cx="160350" cy="246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3" name="Rectangle 172"/>
              <p:cNvSpPr/>
              <p:nvPr/>
            </p:nvSpPr>
            <p:spPr>
              <a:xfrm>
                <a:off x="6712226" y="1547192"/>
                <a:ext cx="1771815" cy="24649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4" name="Rectangle 173"/>
              <p:cNvSpPr/>
              <p:nvPr/>
            </p:nvSpPr>
            <p:spPr>
              <a:xfrm>
                <a:off x="238539" y="1547192"/>
                <a:ext cx="1162215" cy="24649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5" name="Rectangle 174"/>
              <p:cNvSpPr/>
              <p:nvPr/>
            </p:nvSpPr>
            <p:spPr>
              <a:xfrm>
                <a:off x="8535905" y="1547192"/>
                <a:ext cx="204187" cy="2464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6" name="Rectangle 175"/>
              <p:cNvSpPr/>
              <p:nvPr/>
            </p:nvSpPr>
            <p:spPr>
              <a:xfrm>
                <a:off x="1400754" y="1547192"/>
                <a:ext cx="1541230" cy="24649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7" name="Rectangle 176"/>
              <p:cNvSpPr/>
              <p:nvPr/>
            </p:nvSpPr>
            <p:spPr>
              <a:xfrm flipH="1">
                <a:off x="3102333" y="1547192"/>
                <a:ext cx="388290" cy="2464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8" name="Rectangle 177"/>
              <p:cNvSpPr/>
              <p:nvPr/>
            </p:nvSpPr>
            <p:spPr>
              <a:xfrm>
                <a:off x="4444778" y="1547192"/>
                <a:ext cx="2267447" cy="24649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9" name="Rectangle 178"/>
              <p:cNvSpPr/>
              <p:nvPr/>
            </p:nvSpPr>
            <p:spPr>
              <a:xfrm>
                <a:off x="8484041" y="1547192"/>
                <a:ext cx="51864" cy="24649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58" name="Rectangle 157"/>
            <p:cNvSpPr/>
            <p:nvPr/>
          </p:nvSpPr>
          <p:spPr>
            <a:xfrm>
              <a:off x="238539" y="1491121"/>
              <a:ext cx="116221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9" name="Rectangle 158"/>
            <p:cNvSpPr/>
            <p:nvPr/>
          </p:nvSpPr>
          <p:spPr>
            <a:xfrm>
              <a:off x="1401333" y="1820104"/>
              <a:ext cx="1540651"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0" name="Rectangle 159"/>
            <p:cNvSpPr/>
            <p:nvPr/>
          </p:nvSpPr>
          <p:spPr>
            <a:xfrm>
              <a:off x="2941984" y="1491121"/>
              <a:ext cx="160349"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1" name="Rectangle 160"/>
            <p:cNvSpPr/>
            <p:nvPr/>
          </p:nvSpPr>
          <p:spPr>
            <a:xfrm>
              <a:off x="3490623" y="1491121"/>
              <a:ext cx="95415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2" name="Rectangle 161"/>
            <p:cNvSpPr/>
            <p:nvPr/>
          </p:nvSpPr>
          <p:spPr>
            <a:xfrm>
              <a:off x="3102333" y="1820104"/>
              <a:ext cx="38829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3" name="Rectangle 162"/>
            <p:cNvSpPr/>
            <p:nvPr/>
          </p:nvSpPr>
          <p:spPr>
            <a:xfrm>
              <a:off x="4901026" y="1489604"/>
              <a:ext cx="780637" cy="4723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4" name="Rectangle 163"/>
            <p:cNvSpPr/>
            <p:nvPr/>
          </p:nvSpPr>
          <p:spPr>
            <a:xfrm>
              <a:off x="4444778" y="1820104"/>
              <a:ext cx="41773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5" name="Rectangle 164"/>
            <p:cNvSpPr/>
            <p:nvPr/>
          </p:nvSpPr>
          <p:spPr>
            <a:xfrm>
              <a:off x="5681664" y="1820105"/>
              <a:ext cx="495300"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6" name="Rectangle 165"/>
            <p:cNvSpPr/>
            <p:nvPr/>
          </p:nvSpPr>
          <p:spPr>
            <a:xfrm>
              <a:off x="6448425" y="1820104"/>
              <a:ext cx="26380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7" name="Rectangle 166"/>
            <p:cNvSpPr/>
            <p:nvPr/>
          </p:nvSpPr>
          <p:spPr>
            <a:xfrm>
              <a:off x="6176964" y="1491121"/>
              <a:ext cx="276594"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8" name="Rectangle 167"/>
            <p:cNvSpPr/>
            <p:nvPr/>
          </p:nvSpPr>
          <p:spPr>
            <a:xfrm>
              <a:off x="6712226" y="1491121"/>
              <a:ext cx="177181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9" name="Rectangle 168"/>
            <p:cNvSpPr/>
            <p:nvPr/>
          </p:nvSpPr>
          <p:spPr>
            <a:xfrm>
              <a:off x="8535904" y="1486923"/>
              <a:ext cx="204187" cy="4991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0" name="Rectangle 169"/>
            <p:cNvSpPr/>
            <p:nvPr/>
          </p:nvSpPr>
          <p:spPr>
            <a:xfrm>
              <a:off x="8487113" y="1820104"/>
              <a:ext cx="4572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80" name="TextBox 179"/>
          <p:cNvSpPr txBox="1"/>
          <p:nvPr/>
        </p:nvSpPr>
        <p:spPr>
          <a:xfrm>
            <a:off x="399869" y="845759"/>
            <a:ext cx="928459" cy="353943"/>
          </a:xfrm>
          <a:prstGeom prst="rect">
            <a:avLst/>
          </a:prstGeom>
          <a:noFill/>
        </p:spPr>
        <p:txBody>
          <a:bodyPr wrap="none" bIns="0" rtlCol="0">
            <a:spAutoFit/>
          </a:bodyPr>
          <a:lstStyle/>
          <a:p>
            <a:pPr algn="ctr"/>
            <a:r>
              <a:rPr lang="en-US" sz="900" dirty="0">
                <a:solidFill>
                  <a:prstClr val="black"/>
                </a:solidFill>
                <a:latin typeface="Arial" panose="020B0604020202020204" pitchFamily="34" charset="0"/>
                <a:cs typeface="Arial" panose="020B0604020202020204" pitchFamily="34" charset="0"/>
              </a:rPr>
              <a:t>2166-1859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Patriarcas</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1" name="TextBox 180"/>
          <p:cNvSpPr txBox="1"/>
          <p:nvPr/>
        </p:nvSpPr>
        <p:spPr>
          <a:xfrm>
            <a:off x="1713840" y="1554896"/>
            <a:ext cx="91563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Esclavitud</a:t>
            </a:r>
            <a:r>
              <a:rPr lang="en-US" sz="1100" b="1" dirty="0" smtClean="0">
                <a:solidFill>
                  <a:prstClr val="black"/>
                </a:solidFill>
                <a:latin typeface="Arial" panose="020B0604020202020204" pitchFamily="34" charset="0"/>
                <a:cs typeface="Arial" panose="020B0604020202020204" pitchFamily="34" charset="0"/>
              </a:rPr>
              <a:t/>
            </a:r>
            <a:br>
              <a:rPr lang="en-US" sz="1100" b="1" dirty="0" smtClean="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en</a:t>
            </a:r>
            <a:r>
              <a:rPr lang="en-US" sz="1100" b="1" dirty="0" smtClean="0">
                <a:solidFill>
                  <a:prstClr val="black"/>
                </a:solidFill>
                <a:latin typeface="Arial" panose="020B0604020202020204" pitchFamily="34" charset="0"/>
                <a:cs typeface="Arial" panose="020B0604020202020204" pitchFamily="34" charset="0"/>
              </a:rPr>
              <a:t> </a:t>
            </a:r>
            <a:r>
              <a:rPr lang="en-US" sz="1100" b="1" dirty="0" err="1" smtClean="0">
                <a:solidFill>
                  <a:prstClr val="black"/>
                </a:solidFill>
                <a:latin typeface="Arial" panose="020B0604020202020204" pitchFamily="34" charset="0"/>
                <a:cs typeface="Arial" panose="020B0604020202020204" pitchFamily="34" charset="0"/>
              </a:rPr>
              <a:t>Egipto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1859-1445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82" name="TextBox 181"/>
          <p:cNvSpPr txBox="1"/>
          <p:nvPr/>
        </p:nvSpPr>
        <p:spPr>
          <a:xfrm>
            <a:off x="2422444" y="871440"/>
            <a:ext cx="928459" cy="353943"/>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1445-1405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Desierto</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3" name="TextBox 182"/>
          <p:cNvSpPr txBox="1"/>
          <p:nvPr/>
        </p:nvSpPr>
        <p:spPr>
          <a:xfrm>
            <a:off x="2857718" y="1563159"/>
            <a:ext cx="915635" cy="477054"/>
          </a:xfrm>
          <a:prstGeom prst="rect">
            <a:avLst/>
          </a:prstGeom>
          <a:noFill/>
        </p:spPr>
        <p:txBody>
          <a:bodyPr wrap="none" tIns="0" bIns="0" rtlCol="0">
            <a:spAutoFit/>
          </a:bodyPr>
          <a:lstStyle/>
          <a:p>
            <a:pPr algn="ctr"/>
            <a:r>
              <a:rPr lang="en-US" sz="1100" b="1" dirty="0" smtClean="0">
                <a:solidFill>
                  <a:prstClr val="black"/>
                </a:solidFill>
                <a:latin typeface="Arial" panose="020B0604020202020204" pitchFamily="34" charset="0"/>
                <a:cs typeface="Arial" panose="020B0604020202020204" pitchFamily="34" charset="0"/>
              </a:rPr>
              <a:t>Conquista </a:t>
            </a:r>
            <a:br>
              <a:rPr lang="en-US" sz="1100" b="1" dirty="0" smtClean="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de </a:t>
            </a:r>
            <a:r>
              <a:rPr lang="en-US" sz="1100" b="1" dirty="0" err="1" smtClean="0">
                <a:solidFill>
                  <a:prstClr val="black"/>
                </a:solidFill>
                <a:latin typeface="Arial" panose="020B0604020202020204" pitchFamily="34" charset="0"/>
                <a:cs typeface="Arial" panose="020B0604020202020204" pitchFamily="34" charset="0"/>
              </a:rPr>
              <a:t>Canaán</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1405-1300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84" name="TextBox 183"/>
          <p:cNvSpPr txBox="1"/>
          <p:nvPr/>
        </p:nvSpPr>
        <p:spPr>
          <a:xfrm>
            <a:off x="3503475" y="845759"/>
            <a:ext cx="928459" cy="353943"/>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1300-1050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Jueces</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5" name="TextBox 184"/>
          <p:cNvSpPr txBox="1"/>
          <p:nvPr/>
        </p:nvSpPr>
        <p:spPr>
          <a:xfrm>
            <a:off x="4227909" y="1563159"/>
            <a:ext cx="85151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Reino</a:t>
            </a:r>
            <a:r>
              <a:rPr lang="en-US" sz="1100" b="1" dirty="0" smtClean="0">
                <a:solidFill>
                  <a:prstClr val="black"/>
                </a:solidFill>
                <a:latin typeface="Arial" panose="020B0604020202020204" pitchFamily="34" charset="0"/>
                <a:cs typeface="Arial" panose="020B0604020202020204" pitchFamily="34" charset="0"/>
              </a:rPr>
              <a:t/>
            </a:r>
            <a:br>
              <a:rPr lang="en-US" sz="1100" b="1" dirty="0" smtClean="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unido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1050-931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86" name="TextBox 185"/>
          <p:cNvSpPr txBox="1"/>
          <p:nvPr/>
        </p:nvSpPr>
        <p:spPr>
          <a:xfrm>
            <a:off x="4891319" y="697395"/>
            <a:ext cx="787395"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931-722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Reino</a:t>
            </a:r>
            <a:r>
              <a:rPr lang="en-US" sz="1100" b="1" dirty="0" smtClean="0">
                <a:solidFill>
                  <a:prstClr val="black"/>
                </a:solidFill>
                <a:latin typeface="Arial" panose="020B0604020202020204" pitchFamily="34" charset="0"/>
                <a:cs typeface="Arial" panose="020B0604020202020204" pitchFamily="34" charset="0"/>
              </a:rPr>
              <a:t> </a:t>
            </a:r>
            <a:br>
              <a:rPr lang="en-US" sz="1100" b="1" dirty="0" smtClean="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dividido</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7" name="TextBox 186"/>
          <p:cNvSpPr txBox="1"/>
          <p:nvPr/>
        </p:nvSpPr>
        <p:spPr>
          <a:xfrm>
            <a:off x="5535624" y="1563159"/>
            <a:ext cx="78739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Judá</a:t>
            </a:r>
            <a:r>
              <a:rPr lang="en-US" sz="1100" b="1" dirty="0">
                <a:solidFill>
                  <a:prstClr val="black"/>
                </a:solidFill>
                <a:latin typeface="Arial" panose="020B0604020202020204" pitchFamily="34" charset="0"/>
                <a:cs typeface="Arial" panose="020B0604020202020204" pitchFamily="34" charset="0"/>
              </a:rPr>
              <a:t/>
            </a:r>
            <a:br>
              <a:rPr lang="en-US" sz="1100" b="1" dirty="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solo</a:t>
            </a:r>
          </a:p>
          <a:p>
            <a:pPr algn="ctr"/>
            <a:r>
              <a:rPr lang="en-US" sz="900" dirty="0" smtClean="0">
                <a:solidFill>
                  <a:prstClr val="black"/>
                </a:solidFill>
                <a:latin typeface="Arial" panose="020B0604020202020204" pitchFamily="34" charset="0"/>
                <a:cs typeface="Arial" panose="020B0604020202020204" pitchFamily="34" charset="0"/>
              </a:rPr>
              <a:t>722-605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88" name="TextBox 187"/>
          <p:cNvSpPr txBox="1"/>
          <p:nvPr/>
        </p:nvSpPr>
        <p:spPr>
          <a:xfrm>
            <a:off x="5790670" y="703072"/>
            <a:ext cx="1077538"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605-538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Cautiverio</a:t>
            </a:r>
            <a:r>
              <a:rPr lang="en-US" sz="1100" b="1" dirty="0" smtClean="0">
                <a:solidFill>
                  <a:prstClr val="black"/>
                </a:solidFill>
                <a:latin typeface="Arial" panose="020B0604020202020204" pitchFamily="34" charset="0"/>
                <a:cs typeface="Arial" panose="020B0604020202020204" pitchFamily="34" charset="0"/>
              </a:rPr>
              <a:t> </a:t>
            </a:r>
            <a:r>
              <a:rPr lang="en-US" sz="1100" b="1" dirty="0" err="1" smtClean="0">
                <a:solidFill>
                  <a:prstClr val="black"/>
                </a:solidFill>
                <a:latin typeface="Arial" panose="020B0604020202020204" pitchFamily="34" charset="0"/>
                <a:cs typeface="Arial" panose="020B0604020202020204" pitchFamily="34" charset="0"/>
              </a:rPr>
              <a:t>en</a:t>
            </a:r>
            <a:r>
              <a:rPr lang="en-US" sz="1100" b="1" dirty="0">
                <a:solidFill>
                  <a:prstClr val="black"/>
                </a:solidFill>
                <a:latin typeface="Arial" panose="020B0604020202020204" pitchFamily="34" charset="0"/>
                <a:cs typeface="Arial" panose="020B0604020202020204" pitchFamily="34" charset="0"/>
              </a:rPr>
              <a:t/>
            </a:r>
            <a:br>
              <a:rPr lang="en-US" sz="1100" b="1" dirty="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Babilonia</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9" name="TextBox 188"/>
          <p:cNvSpPr txBox="1"/>
          <p:nvPr/>
        </p:nvSpPr>
        <p:spPr>
          <a:xfrm>
            <a:off x="6304095" y="1563159"/>
            <a:ext cx="78739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Retorno</a:t>
            </a:r>
            <a:r>
              <a:rPr lang="en-US" sz="1100" b="1" dirty="0">
                <a:solidFill>
                  <a:prstClr val="black"/>
                </a:solidFill>
                <a:latin typeface="Arial" panose="020B0604020202020204" pitchFamily="34" charset="0"/>
                <a:cs typeface="Arial" panose="020B0604020202020204" pitchFamily="34" charset="0"/>
              </a:rPr>
              <a:t/>
            </a:r>
            <a:br>
              <a:rPr lang="en-US" sz="1100" b="1" dirty="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del </a:t>
            </a:r>
            <a:r>
              <a:rPr lang="en-US" sz="1100" b="1" dirty="0" err="1" smtClean="0">
                <a:solidFill>
                  <a:prstClr val="black"/>
                </a:solidFill>
                <a:latin typeface="Arial" panose="020B0604020202020204" pitchFamily="34" charset="0"/>
                <a:cs typeface="Arial" panose="020B0604020202020204" pitchFamily="34" charset="0"/>
              </a:rPr>
              <a:t>exilio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538-444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90" name="TextBox 189"/>
          <p:cNvSpPr txBox="1"/>
          <p:nvPr/>
        </p:nvSpPr>
        <p:spPr>
          <a:xfrm>
            <a:off x="6976804" y="741101"/>
            <a:ext cx="1305165" cy="477054"/>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444 </a:t>
            </a:r>
            <a:r>
              <a:rPr lang="en-US" sz="900" dirty="0" err="1" smtClean="0">
                <a:solidFill>
                  <a:prstClr val="black"/>
                </a:solidFill>
                <a:latin typeface="Arial" panose="020B0604020202020204" pitchFamily="34" charset="0"/>
                <a:cs typeface="Arial" panose="020B0604020202020204" pitchFamily="34" charset="0"/>
              </a:rPr>
              <a:t>aC</a:t>
            </a:r>
            <a:r>
              <a:rPr lang="en-US" sz="900" dirty="0" smtClean="0">
                <a:solidFill>
                  <a:prstClr val="black"/>
                </a:solidFill>
                <a:latin typeface="Arial" panose="020B0604020202020204" pitchFamily="34" charset="0"/>
                <a:cs typeface="Arial" panose="020B0604020202020204" pitchFamily="34" charset="0"/>
              </a:rPr>
              <a:t> - ~4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Años</a:t>
            </a:r>
            <a:r>
              <a:rPr lang="en-US" sz="1100" b="1" dirty="0" smtClean="0">
                <a:solidFill>
                  <a:prstClr val="black"/>
                </a:solidFill>
                <a:latin typeface="Arial" panose="020B0604020202020204" pitchFamily="34" charset="0"/>
                <a:cs typeface="Arial" panose="020B0604020202020204" pitchFamily="34" charset="0"/>
              </a:rPr>
              <a:t> de </a:t>
            </a:r>
            <a:r>
              <a:rPr lang="en-US" sz="1100" b="1" dirty="0" err="1" smtClean="0">
                <a:solidFill>
                  <a:prstClr val="black"/>
                </a:solidFill>
                <a:latin typeface="Arial" panose="020B0604020202020204" pitchFamily="34" charset="0"/>
                <a:cs typeface="Arial" panose="020B0604020202020204" pitchFamily="34" charset="0"/>
              </a:rPr>
              <a:t>silencio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800" dirty="0" smtClean="0">
                <a:solidFill>
                  <a:prstClr val="black"/>
                </a:solidFill>
                <a:latin typeface="Arial" panose="020B0604020202020204" pitchFamily="34" charset="0"/>
                <a:cs typeface="Arial" panose="020B0604020202020204" pitchFamily="34" charset="0"/>
              </a:rPr>
              <a:t>(Intertestamental)</a:t>
            </a:r>
          </a:p>
        </p:txBody>
      </p:sp>
      <p:sp>
        <p:nvSpPr>
          <p:cNvPr id="191" name="TextBox 190"/>
          <p:cNvSpPr txBox="1"/>
          <p:nvPr/>
        </p:nvSpPr>
        <p:spPr>
          <a:xfrm>
            <a:off x="7932367" y="1554853"/>
            <a:ext cx="877163" cy="477054"/>
          </a:xfrm>
          <a:prstGeom prst="rect">
            <a:avLst/>
          </a:prstGeom>
          <a:noFill/>
        </p:spPr>
        <p:txBody>
          <a:bodyPr wrap="none" tIns="0" bIns="0" rtlCol="0">
            <a:spAutoFit/>
          </a:bodyPr>
          <a:lstStyle/>
          <a:p>
            <a:pPr algn="ctr"/>
            <a:r>
              <a:rPr lang="en-US" sz="1100" b="1" dirty="0" smtClean="0">
                <a:solidFill>
                  <a:prstClr val="black"/>
                </a:solidFill>
                <a:latin typeface="Arial" panose="020B0604020202020204" pitchFamily="34" charset="0"/>
                <a:cs typeface="Arial" panose="020B0604020202020204" pitchFamily="34" charset="0"/>
              </a:rPr>
              <a:t>Vida de</a:t>
            </a:r>
            <a:br>
              <a:rPr lang="en-US" sz="1100" b="1" dirty="0" smtClean="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Cristo</a:t>
            </a:r>
          </a:p>
          <a:p>
            <a:pPr algn="ctr"/>
            <a:r>
              <a:rPr lang="en-US" sz="900" dirty="0" smtClean="0">
                <a:solidFill>
                  <a:prstClr val="black"/>
                </a:solidFill>
                <a:latin typeface="Arial" panose="020B0604020202020204" pitchFamily="34" charset="0"/>
                <a:cs typeface="Arial" panose="020B0604020202020204" pitchFamily="34" charset="0"/>
              </a:rPr>
              <a:t>4 BC – 30 </a:t>
            </a:r>
            <a:r>
              <a:rPr lang="en-US" sz="900" dirty="0" err="1" smtClean="0">
                <a:solidFill>
                  <a:prstClr val="black"/>
                </a:solidFill>
                <a:latin typeface="Arial" panose="020B0604020202020204" pitchFamily="34" charset="0"/>
                <a:cs typeface="Arial" panose="020B0604020202020204" pitchFamily="34" charset="0"/>
              </a:rPr>
              <a:t>dC</a:t>
            </a:r>
            <a:endParaRPr lang="en-US" sz="900" dirty="0">
              <a:solidFill>
                <a:prstClr val="black"/>
              </a:solidFill>
              <a:latin typeface="Arial" panose="020B0604020202020204" pitchFamily="34" charset="0"/>
              <a:cs typeface="Arial" panose="020B0604020202020204" pitchFamily="34" charset="0"/>
            </a:endParaRPr>
          </a:p>
        </p:txBody>
      </p:sp>
      <p:sp>
        <p:nvSpPr>
          <p:cNvPr id="192" name="TextBox 191"/>
          <p:cNvSpPr txBox="1"/>
          <p:nvPr/>
        </p:nvSpPr>
        <p:spPr>
          <a:xfrm>
            <a:off x="8197096" y="708346"/>
            <a:ext cx="881973"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30-90 </a:t>
            </a:r>
            <a:r>
              <a:rPr lang="en-US" sz="900" dirty="0" err="1" smtClean="0">
                <a:solidFill>
                  <a:prstClr val="black"/>
                </a:solidFill>
                <a:latin typeface="Arial" panose="020B0604020202020204" pitchFamily="34" charset="0"/>
                <a:cs typeface="Arial" panose="020B0604020202020204" pitchFamily="34" charset="0"/>
              </a:rPr>
              <a:t>dC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smtClean="0">
                <a:solidFill>
                  <a:prstClr val="black"/>
                </a:solidFill>
                <a:latin typeface="Arial" panose="020B0604020202020204" pitchFamily="34" charset="0"/>
                <a:cs typeface="Arial" panose="020B0604020202020204" pitchFamily="34" charset="0"/>
              </a:rPr>
              <a:t>La </a:t>
            </a:r>
            <a:r>
              <a:rPr lang="en-US" sz="1100" b="1" dirty="0" err="1" smtClean="0">
                <a:solidFill>
                  <a:prstClr val="black"/>
                </a:solidFill>
                <a:latin typeface="Arial" panose="020B0604020202020204" pitchFamily="34" charset="0"/>
                <a:cs typeface="Arial" panose="020B0604020202020204" pitchFamily="34" charset="0"/>
              </a:rPr>
              <a:t>iglesia</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1100" b="1" dirty="0" smtClean="0">
                <a:solidFill>
                  <a:prstClr val="black"/>
                </a:solidFill>
                <a:latin typeface="Arial" panose="020B0604020202020204" pitchFamily="34" charset="0"/>
                <a:cs typeface="Arial" panose="020B0604020202020204" pitchFamily="34" charset="0"/>
              </a:rPr>
              <a:t>Era del NT</a:t>
            </a:r>
          </a:p>
        </p:txBody>
      </p:sp>
    </p:spTree>
    <p:extLst>
      <p:ext uri="{BB962C8B-B14F-4D97-AF65-F5344CB8AC3E}">
        <p14:creationId xmlns:p14="http://schemas.microsoft.com/office/powerpoint/2010/main" val="296373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p:cTn id="7" dur="1000" fill="hold"/>
                                        <p:tgtEl>
                                          <p:spTgt spid="77"/>
                                        </p:tgtEl>
                                        <p:attrNameLst>
                                          <p:attrName>ppt_w</p:attrName>
                                        </p:attrNameLst>
                                      </p:cBhvr>
                                      <p:tavLst>
                                        <p:tav tm="0">
                                          <p:val>
                                            <p:fltVal val="0"/>
                                          </p:val>
                                        </p:tav>
                                        <p:tav tm="100000">
                                          <p:val>
                                            <p:strVal val="#ppt_w"/>
                                          </p:val>
                                        </p:tav>
                                      </p:tavLst>
                                    </p:anim>
                                    <p:anim calcmode="lin" valueType="num">
                                      <p:cBhvr>
                                        <p:cTn id="8" dur="1000" fill="hold"/>
                                        <p:tgtEl>
                                          <p:spTgt spid="77"/>
                                        </p:tgtEl>
                                        <p:attrNameLst>
                                          <p:attrName>ppt_h</p:attrName>
                                        </p:attrNameLst>
                                      </p:cBhvr>
                                      <p:tavLst>
                                        <p:tav tm="0">
                                          <p:val>
                                            <p:fltVal val="0"/>
                                          </p:val>
                                        </p:tav>
                                        <p:tav tm="100000">
                                          <p:val>
                                            <p:strVal val="#ppt_h"/>
                                          </p:val>
                                        </p:tav>
                                      </p:tavLst>
                                    </p:anim>
                                    <p:anim calcmode="lin" valueType="num">
                                      <p:cBhvr>
                                        <p:cTn id="9" dur="1000" fill="hold"/>
                                        <p:tgtEl>
                                          <p:spTgt spid="77"/>
                                        </p:tgtEl>
                                        <p:attrNameLst>
                                          <p:attrName>style.rotation</p:attrName>
                                        </p:attrNameLst>
                                      </p:cBhvr>
                                      <p:tavLst>
                                        <p:tav tm="0">
                                          <p:val>
                                            <p:fltVal val="90"/>
                                          </p:val>
                                        </p:tav>
                                        <p:tav tm="100000">
                                          <p:val>
                                            <p:fltVal val="0"/>
                                          </p:val>
                                        </p:tav>
                                      </p:tavLst>
                                    </p:anim>
                                    <p:animEffect transition="in" filter="fade">
                                      <p:cBhvr>
                                        <p:cTn id="10" dur="1000"/>
                                        <p:tgtEl>
                                          <p:spTgt spid="7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wipe(down)">
                                      <p:cBhvr>
                                        <p:cTn id="15" dur="500"/>
                                        <p:tgtEl>
                                          <p:spTgt spid="8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9"/>
                                        </p:tgtEl>
                                        <p:attrNameLst>
                                          <p:attrName>style.visibility</p:attrName>
                                        </p:attrNameLst>
                                      </p:cBhvr>
                                      <p:to>
                                        <p:strVal val="visible"/>
                                      </p:to>
                                    </p:set>
                                    <p:animEffect transition="in" filter="wipe(down)">
                                      <p:cBhvr>
                                        <p:cTn id="20" dur="500"/>
                                        <p:tgtEl>
                                          <p:spTgt spid="1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30"/>
                                        </p:tgtEl>
                                        <p:attrNameLst>
                                          <p:attrName>style.visibility</p:attrName>
                                        </p:attrNameLst>
                                      </p:cBhvr>
                                      <p:to>
                                        <p:strVal val="visible"/>
                                      </p:to>
                                    </p:set>
                                    <p:animEffect transition="in" filter="wipe(up)">
                                      <p:cBhvr>
                                        <p:cTn id="25" dur="500"/>
                                        <p:tgtEl>
                                          <p:spTgt spid="130"/>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32"/>
                                        </p:tgtEl>
                                        <p:attrNameLst>
                                          <p:attrName>style.visibility</p:attrName>
                                        </p:attrNameLst>
                                      </p:cBhvr>
                                      <p:to>
                                        <p:strVal val="visible"/>
                                      </p:to>
                                    </p:set>
                                    <p:anim calcmode="lin" valueType="num">
                                      <p:cBhvr>
                                        <p:cTn id="30" dur="1000" fill="hold"/>
                                        <p:tgtEl>
                                          <p:spTgt spid="132"/>
                                        </p:tgtEl>
                                        <p:attrNameLst>
                                          <p:attrName>ppt_w</p:attrName>
                                        </p:attrNameLst>
                                      </p:cBhvr>
                                      <p:tavLst>
                                        <p:tav tm="0">
                                          <p:val>
                                            <p:fltVal val="0"/>
                                          </p:val>
                                        </p:tav>
                                        <p:tav tm="100000">
                                          <p:val>
                                            <p:strVal val="#ppt_w"/>
                                          </p:val>
                                        </p:tav>
                                      </p:tavLst>
                                    </p:anim>
                                    <p:anim calcmode="lin" valueType="num">
                                      <p:cBhvr>
                                        <p:cTn id="31" dur="1000" fill="hold"/>
                                        <p:tgtEl>
                                          <p:spTgt spid="132"/>
                                        </p:tgtEl>
                                        <p:attrNameLst>
                                          <p:attrName>ppt_h</p:attrName>
                                        </p:attrNameLst>
                                      </p:cBhvr>
                                      <p:tavLst>
                                        <p:tav tm="0">
                                          <p:val>
                                            <p:fltVal val="0"/>
                                          </p:val>
                                        </p:tav>
                                        <p:tav tm="100000">
                                          <p:val>
                                            <p:strVal val="#ppt_h"/>
                                          </p:val>
                                        </p:tav>
                                      </p:tavLst>
                                    </p:anim>
                                    <p:anim calcmode="lin" valueType="num">
                                      <p:cBhvr>
                                        <p:cTn id="32" dur="1000" fill="hold"/>
                                        <p:tgtEl>
                                          <p:spTgt spid="132"/>
                                        </p:tgtEl>
                                        <p:attrNameLst>
                                          <p:attrName>style.rotation</p:attrName>
                                        </p:attrNameLst>
                                      </p:cBhvr>
                                      <p:tavLst>
                                        <p:tav tm="0">
                                          <p:val>
                                            <p:fltVal val="90"/>
                                          </p:val>
                                        </p:tav>
                                        <p:tav tm="100000">
                                          <p:val>
                                            <p:fltVal val="0"/>
                                          </p:val>
                                        </p:tav>
                                      </p:tavLst>
                                    </p:anim>
                                    <p:animEffect transition="in" filter="fade">
                                      <p:cBhvr>
                                        <p:cTn id="33" dur="1000"/>
                                        <p:tgtEl>
                                          <p:spTgt spid="13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33"/>
                                        </p:tgtEl>
                                        <p:attrNameLst>
                                          <p:attrName>style.visibility</p:attrName>
                                        </p:attrNameLst>
                                      </p:cBhvr>
                                      <p:to>
                                        <p:strVal val="visible"/>
                                      </p:to>
                                    </p:set>
                                    <p:anim calcmode="lin" valueType="num">
                                      <p:cBhvr>
                                        <p:cTn id="38" dur="500" fill="hold"/>
                                        <p:tgtEl>
                                          <p:spTgt spid="133"/>
                                        </p:tgtEl>
                                        <p:attrNameLst>
                                          <p:attrName>ppt_w</p:attrName>
                                        </p:attrNameLst>
                                      </p:cBhvr>
                                      <p:tavLst>
                                        <p:tav tm="0">
                                          <p:val>
                                            <p:fltVal val="0"/>
                                          </p:val>
                                        </p:tav>
                                        <p:tav tm="100000">
                                          <p:val>
                                            <p:strVal val="#ppt_w"/>
                                          </p:val>
                                        </p:tav>
                                      </p:tavLst>
                                    </p:anim>
                                    <p:anim calcmode="lin" valueType="num">
                                      <p:cBhvr>
                                        <p:cTn id="39" dur="500" fill="hold"/>
                                        <p:tgtEl>
                                          <p:spTgt spid="133"/>
                                        </p:tgtEl>
                                        <p:attrNameLst>
                                          <p:attrName>ppt_h</p:attrName>
                                        </p:attrNameLst>
                                      </p:cBhvr>
                                      <p:tavLst>
                                        <p:tav tm="0">
                                          <p:val>
                                            <p:fltVal val="0"/>
                                          </p:val>
                                        </p:tav>
                                        <p:tav tm="100000">
                                          <p:val>
                                            <p:strVal val="#ppt_h"/>
                                          </p:val>
                                        </p:tav>
                                      </p:tavLst>
                                    </p:anim>
                                    <p:animEffect transition="in" filter="fade">
                                      <p:cBhvr>
                                        <p:cTn id="40" dur="500"/>
                                        <p:tgtEl>
                                          <p:spTgt spid="13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36"/>
                                        </p:tgtEl>
                                        <p:attrNameLst>
                                          <p:attrName>style.visibility</p:attrName>
                                        </p:attrNameLst>
                                      </p:cBhvr>
                                      <p:to>
                                        <p:strVal val="visible"/>
                                      </p:to>
                                    </p:set>
                                    <p:animEffect transition="in" filter="wipe(up)">
                                      <p:cBhvr>
                                        <p:cTn id="45" dur="500"/>
                                        <p:tgtEl>
                                          <p:spTgt spid="13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151"/>
                                        </p:tgtEl>
                                        <p:attrNameLst>
                                          <p:attrName>style.visibility</p:attrName>
                                        </p:attrNameLst>
                                      </p:cBhvr>
                                      <p:to>
                                        <p:strVal val="visible"/>
                                      </p:to>
                                    </p:set>
                                    <p:animEffect transition="in" filter="wipe(up)">
                                      <p:cBhvr>
                                        <p:cTn id="50" dur="500"/>
                                        <p:tgtEl>
                                          <p:spTgt spid="15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152"/>
                                        </p:tgtEl>
                                        <p:attrNameLst>
                                          <p:attrName>style.visibility</p:attrName>
                                        </p:attrNameLst>
                                      </p:cBhvr>
                                      <p:to>
                                        <p:strVal val="visible"/>
                                      </p:to>
                                    </p:set>
                                    <p:animEffect transition="in" filter="wipe(up)">
                                      <p:cBhvr>
                                        <p:cTn id="55" dur="500"/>
                                        <p:tgtEl>
                                          <p:spTgt spid="15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153"/>
                                        </p:tgtEl>
                                        <p:attrNameLst>
                                          <p:attrName>style.visibility</p:attrName>
                                        </p:attrNameLst>
                                      </p:cBhvr>
                                      <p:to>
                                        <p:strVal val="visible"/>
                                      </p:to>
                                    </p:set>
                                    <p:animEffect transition="in" filter="wipe(up)">
                                      <p:cBhvr>
                                        <p:cTn id="60" dur="500"/>
                                        <p:tgtEl>
                                          <p:spTgt spid="15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154"/>
                                        </p:tgtEl>
                                        <p:attrNameLst>
                                          <p:attrName>style.visibility</p:attrName>
                                        </p:attrNameLst>
                                      </p:cBhvr>
                                      <p:to>
                                        <p:strVal val="visible"/>
                                      </p:to>
                                    </p:set>
                                    <p:animEffect transition="in" filter="wipe(up)">
                                      <p:cBhvr>
                                        <p:cTn id="65" dur="500"/>
                                        <p:tgtEl>
                                          <p:spTgt spid="15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155"/>
                                        </p:tgtEl>
                                        <p:attrNameLst>
                                          <p:attrName>style.visibility</p:attrName>
                                        </p:attrNameLst>
                                      </p:cBhvr>
                                      <p:to>
                                        <p:strVal val="visible"/>
                                      </p:to>
                                    </p:set>
                                    <p:animEffect transition="in" filter="wipe(up)">
                                      <p:cBhvr>
                                        <p:cTn id="70" dur="500"/>
                                        <p:tgtEl>
                                          <p:spTgt spid="155"/>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156"/>
                                        </p:tgtEl>
                                        <p:attrNameLst>
                                          <p:attrName>style.visibility</p:attrName>
                                        </p:attrNameLst>
                                      </p:cBhvr>
                                      <p:to>
                                        <p:strVal val="visible"/>
                                      </p:to>
                                    </p:set>
                                    <p:animEffect transition="in" filter="wipe(up)">
                                      <p:cBhvr>
                                        <p:cTn id="75" dur="500"/>
                                        <p:tgtEl>
                                          <p:spTgt spid="156"/>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49"/>
                                        </p:tgtEl>
                                        <p:attrNameLst>
                                          <p:attrName>style.visibility</p:attrName>
                                        </p:attrNameLst>
                                      </p:cBhvr>
                                      <p:to>
                                        <p:strVal val="visible"/>
                                      </p:to>
                                    </p:set>
                                    <p:animEffect transition="in" filter="wipe(down)">
                                      <p:cBhvr>
                                        <p:cTn id="80" dur="500"/>
                                        <p:tgtEl>
                                          <p:spTgt spid="14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150"/>
                                        </p:tgtEl>
                                        <p:attrNameLst>
                                          <p:attrName>style.visibility</p:attrName>
                                        </p:attrNameLst>
                                      </p:cBhvr>
                                      <p:to>
                                        <p:strVal val="visible"/>
                                      </p:to>
                                    </p:set>
                                    <p:animEffect transition="in" filter="wipe(down)">
                                      <p:cBhvr>
                                        <p:cTn id="85" dur="500"/>
                                        <p:tgtEl>
                                          <p:spTgt spid="150"/>
                                        </p:tgtEl>
                                      </p:cBhvr>
                                    </p:animEffect>
                                  </p:childTnLst>
                                </p:cTn>
                              </p:par>
                            </p:childTnLst>
                          </p:cTn>
                        </p:par>
                      </p:childTnLst>
                    </p:cTn>
                  </p:par>
                  <p:par>
                    <p:cTn id="86" fill="hold">
                      <p:stCondLst>
                        <p:cond delay="indefinite"/>
                      </p:stCondLst>
                      <p:childTnLst>
                        <p:par>
                          <p:cTn id="87" fill="hold">
                            <p:stCondLst>
                              <p:cond delay="0"/>
                            </p:stCondLst>
                            <p:childTnLst>
                              <p:par>
                                <p:cTn id="88" presetID="0" presetClass="path" presetSubtype="0" accel="50000" decel="50000" fill="hold" grpId="0" nodeType="clickEffect">
                                  <p:stCondLst>
                                    <p:cond delay="0"/>
                                  </p:stCondLst>
                                  <p:childTnLst>
                                    <p:animMotion origin="layout" path="M 0 0 C 0.00035 0.04953 0.00087 0.09907 0.00191 0.14977 C 0.00295 0.20046 0.01927 0.2537 0.0066 0.3044 C -0.00608 0.35509 -0.04028 0.40463 -0.07448 0.45416 " pathEditMode="relative" ptsTypes="aaaA">
                                      <p:cBhvr>
                                        <p:cTn id="89" dur="2000" fill="hold"/>
                                        <p:tgtEl>
                                          <p:spTgt spid="186"/>
                                        </p:tgtEl>
                                        <p:attrNameLst>
                                          <p:attrName>ppt_x</p:attrName>
                                          <p:attrName>ppt_y</p:attrName>
                                        </p:attrNameLst>
                                      </p:cBhvr>
                                    </p:animMotion>
                                  </p:childTnLst>
                                </p:cTn>
                              </p:par>
                            </p:childTnLst>
                          </p:cTn>
                        </p:par>
                        <p:par>
                          <p:cTn id="90" fill="hold">
                            <p:stCondLst>
                              <p:cond delay="2000"/>
                            </p:stCondLst>
                            <p:childTnLst>
                              <p:par>
                                <p:cTn id="91" presetID="31" presetClass="exit" presetSubtype="0" fill="hold" grpId="1" nodeType="afterEffect">
                                  <p:stCondLst>
                                    <p:cond delay="0"/>
                                  </p:stCondLst>
                                  <p:childTnLst>
                                    <p:anim calcmode="lin" valueType="num">
                                      <p:cBhvr>
                                        <p:cTn id="92" dur="1500"/>
                                        <p:tgtEl>
                                          <p:spTgt spid="186"/>
                                        </p:tgtEl>
                                        <p:attrNameLst>
                                          <p:attrName>ppt_w</p:attrName>
                                        </p:attrNameLst>
                                      </p:cBhvr>
                                      <p:tavLst>
                                        <p:tav tm="0">
                                          <p:val>
                                            <p:strVal val="ppt_w"/>
                                          </p:val>
                                        </p:tav>
                                        <p:tav tm="100000">
                                          <p:val>
                                            <p:fltVal val="0"/>
                                          </p:val>
                                        </p:tav>
                                      </p:tavLst>
                                    </p:anim>
                                    <p:anim calcmode="lin" valueType="num">
                                      <p:cBhvr>
                                        <p:cTn id="93" dur="1500"/>
                                        <p:tgtEl>
                                          <p:spTgt spid="186"/>
                                        </p:tgtEl>
                                        <p:attrNameLst>
                                          <p:attrName>ppt_h</p:attrName>
                                        </p:attrNameLst>
                                      </p:cBhvr>
                                      <p:tavLst>
                                        <p:tav tm="0">
                                          <p:val>
                                            <p:strVal val="ppt_h"/>
                                          </p:val>
                                        </p:tav>
                                        <p:tav tm="100000">
                                          <p:val>
                                            <p:fltVal val="0"/>
                                          </p:val>
                                        </p:tav>
                                      </p:tavLst>
                                    </p:anim>
                                    <p:anim calcmode="lin" valueType="num">
                                      <p:cBhvr>
                                        <p:cTn id="94" dur="1500"/>
                                        <p:tgtEl>
                                          <p:spTgt spid="186"/>
                                        </p:tgtEl>
                                        <p:attrNameLst>
                                          <p:attrName>style.rotation</p:attrName>
                                        </p:attrNameLst>
                                      </p:cBhvr>
                                      <p:tavLst>
                                        <p:tav tm="0">
                                          <p:val>
                                            <p:fltVal val="0"/>
                                          </p:val>
                                        </p:tav>
                                        <p:tav tm="100000">
                                          <p:val>
                                            <p:fltVal val="90"/>
                                          </p:val>
                                        </p:tav>
                                      </p:tavLst>
                                    </p:anim>
                                    <p:animEffect transition="out" filter="fade">
                                      <p:cBhvr>
                                        <p:cTn id="95" dur="1500"/>
                                        <p:tgtEl>
                                          <p:spTgt spid="186"/>
                                        </p:tgtEl>
                                      </p:cBhvr>
                                    </p:animEffect>
                                    <p:set>
                                      <p:cBhvr>
                                        <p:cTn id="96" dur="1" fill="hold">
                                          <p:stCondLst>
                                            <p:cond delay="1499"/>
                                          </p:stCondLst>
                                        </p:cTn>
                                        <p:tgtEl>
                                          <p:spTgt spid="1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150" grpId="0" animBg="1"/>
      <p:bldP spid="186" grpId="0"/>
      <p:bldP spid="186" grpId="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2473625" y="824304"/>
          <a:ext cx="6264995" cy="4861560"/>
        </p:xfrm>
        <a:graphic>
          <a:graphicData uri="http://schemas.openxmlformats.org/drawingml/2006/table">
            <a:tbl>
              <a:tblPr firstRow="1" bandRow="1">
                <a:tableStyleId>{5C22544A-7EE6-4342-B048-85BDC9FD1C3A}</a:tableStyleId>
              </a:tblPr>
              <a:tblGrid>
                <a:gridCol w="955375"/>
                <a:gridCol w="4343400"/>
                <a:gridCol w="966220"/>
              </a:tblGrid>
              <a:tr h="335280">
                <a:tc>
                  <a:txBody>
                    <a:bodyPr/>
                    <a:lstStyle/>
                    <a:p>
                      <a:r>
                        <a:rPr lang="en-US" sz="1700" dirty="0" err="1" smtClean="0"/>
                        <a:t>Capítulo</a:t>
                      </a:r>
                      <a:endParaRPr lang="en-US" sz="1700" dirty="0"/>
                    </a:p>
                  </a:txBody>
                  <a:tcPr marT="38100" marB="38100">
                    <a:blipFill dpi="0" rotWithShape="1">
                      <a:blip r:embed="rId3">
                        <a:extLst>
                          <a:ext uri="{28A0092B-C50C-407E-A947-70E740481C1C}">
                            <a14:useLocalDpi xmlns:a14="http://schemas.microsoft.com/office/drawing/2010/main" val="0"/>
                          </a:ext>
                        </a:extLst>
                      </a:blip>
                      <a:srcRect/>
                      <a:stretch>
                        <a:fillRect/>
                      </a:stretch>
                    </a:blipFill>
                  </a:tcPr>
                </a:tc>
                <a:tc>
                  <a:txBody>
                    <a:bodyPr/>
                    <a:lstStyle/>
                    <a:p>
                      <a:r>
                        <a:rPr lang="en-US" sz="1700" dirty="0" err="1" smtClean="0"/>
                        <a:t>Descripción</a:t>
                      </a:r>
                      <a:endParaRPr lang="en-US" sz="1700" dirty="0"/>
                    </a:p>
                  </a:txBody>
                  <a:tcPr marT="38100" marB="38100">
                    <a:blipFill dpi="0" rotWithShape="1">
                      <a:blip r:embed="rId3">
                        <a:extLst>
                          <a:ext uri="{28A0092B-C50C-407E-A947-70E740481C1C}">
                            <a14:useLocalDpi xmlns:a14="http://schemas.microsoft.com/office/drawing/2010/main" val="0"/>
                          </a:ext>
                        </a:extLst>
                      </a:blip>
                      <a:srcRect/>
                      <a:stretch>
                        <a:fillRect/>
                      </a:stretch>
                    </a:blipFill>
                  </a:tcPr>
                </a:tc>
                <a:tc>
                  <a:txBody>
                    <a:bodyPr/>
                    <a:lstStyle/>
                    <a:p>
                      <a:r>
                        <a:rPr lang="en-US" sz="1700" dirty="0" err="1" smtClean="0"/>
                        <a:t>Idioma</a:t>
                      </a:r>
                      <a:endParaRPr lang="en-US" sz="1700" dirty="0"/>
                    </a:p>
                  </a:txBody>
                  <a:tcPr marT="38100" marB="38100">
                    <a:blipFill dpi="0" rotWithShape="1">
                      <a:blip r:embed="rId3">
                        <a:extLst>
                          <a:ext uri="{28A0092B-C50C-407E-A947-70E740481C1C}">
                            <a14:useLocalDpi xmlns:a14="http://schemas.microsoft.com/office/drawing/2010/main" val="0"/>
                          </a:ext>
                        </a:extLst>
                      </a:blip>
                      <a:srcRect/>
                      <a:stretch>
                        <a:fillRect/>
                      </a:stretch>
                    </a:blipFill>
                  </a:tcPr>
                </a:tc>
              </a:tr>
              <a:tr h="335280">
                <a:tc>
                  <a:txBody>
                    <a:bodyPr/>
                    <a:lstStyle/>
                    <a:p>
                      <a:pPr algn="ctr"/>
                      <a:r>
                        <a:rPr lang="es-ES" sz="1600" dirty="0" smtClean="0">
                          <a:solidFill>
                            <a:schemeClr val="bg1"/>
                          </a:solidFill>
                        </a:rPr>
                        <a:t>1</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FFFF00"/>
                          </a:solidFill>
                        </a:rPr>
                        <a:t>Daniel y amigos</a:t>
                      </a:r>
                      <a:r>
                        <a:rPr lang="es-ES" sz="1600" b="1" baseline="0" dirty="0" smtClean="0">
                          <a:solidFill>
                            <a:srgbClr val="FFFF00"/>
                          </a:solidFill>
                        </a:rPr>
                        <a:t> probados en cautiverio</a:t>
                      </a:r>
                      <a:endParaRPr lang="en-US" sz="1600" b="1" dirty="0">
                        <a:solidFill>
                          <a:srgbClr val="FFFF00"/>
                        </a:solidFill>
                      </a:endParaRPr>
                    </a:p>
                  </a:txBody>
                  <a:tcPr>
                    <a:solidFill>
                      <a:schemeClr val="tx1">
                        <a:alpha val="55000"/>
                      </a:schemeClr>
                    </a:solidFill>
                  </a:tcPr>
                </a:tc>
                <a:tc>
                  <a:txBody>
                    <a:bodyPr/>
                    <a:lstStyle/>
                    <a:p>
                      <a:pPr algn="ctr"/>
                      <a:r>
                        <a:rPr lang="es-ES" sz="1400" i="1" dirty="0" smtClean="0">
                          <a:solidFill>
                            <a:srgbClr val="FFFF00"/>
                          </a:solidFill>
                        </a:rPr>
                        <a:t>HEBREO</a:t>
                      </a:r>
                      <a:endParaRPr lang="en-US" sz="1400" i="1" dirty="0">
                        <a:solidFill>
                          <a:srgbClr val="FFFF00"/>
                        </a:solidFill>
                      </a:endParaRPr>
                    </a:p>
                  </a:txBody>
                  <a:tcPr>
                    <a:solidFill>
                      <a:schemeClr val="tx1">
                        <a:alpha val="55000"/>
                      </a:schemeClr>
                    </a:solidFill>
                  </a:tcPr>
                </a:tc>
              </a:tr>
              <a:tr h="372036">
                <a:tc>
                  <a:txBody>
                    <a:bodyPr/>
                    <a:lstStyle/>
                    <a:p>
                      <a:pPr algn="ctr"/>
                      <a:r>
                        <a:rPr lang="es-ES" sz="1600" dirty="0" smtClean="0">
                          <a:solidFill>
                            <a:schemeClr val="bg1"/>
                          </a:solidFill>
                        </a:rPr>
                        <a:t>2</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00FFFF"/>
                          </a:solidFill>
                        </a:rPr>
                        <a:t>Daniel y el sueño</a:t>
                      </a:r>
                      <a:r>
                        <a:rPr lang="es-ES" sz="1600" b="1" baseline="0" dirty="0" smtClean="0">
                          <a:solidFill>
                            <a:srgbClr val="00FFFF"/>
                          </a:solidFill>
                        </a:rPr>
                        <a:t> de Nabucodonosor de cuatro reinos</a:t>
                      </a:r>
                      <a:endParaRPr lang="en-US" sz="1600" b="1" dirty="0">
                        <a:solidFill>
                          <a:srgbClr val="00FFFF"/>
                        </a:solidFill>
                      </a:endParaRPr>
                    </a:p>
                  </a:txBody>
                  <a:tcPr>
                    <a:solidFill>
                      <a:schemeClr val="tx1">
                        <a:alpha val="55000"/>
                      </a:schemeClr>
                    </a:solidFill>
                  </a:tcPr>
                </a:tc>
                <a:tc>
                  <a:txBody>
                    <a:bodyPr/>
                    <a:lstStyle/>
                    <a:p>
                      <a:pPr algn="ctr"/>
                      <a:r>
                        <a:rPr lang="es-ES" sz="1400" i="1" dirty="0" smtClean="0">
                          <a:solidFill>
                            <a:srgbClr val="FFFF00"/>
                          </a:solidFill>
                        </a:rPr>
                        <a:t>ARAMEO</a:t>
                      </a:r>
                      <a:endParaRPr lang="en-US" sz="1400" i="1" dirty="0">
                        <a:solidFill>
                          <a:srgbClr val="FFFF00"/>
                        </a:solidFill>
                      </a:endParaRPr>
                    </a:p>
                  </a:txBody>
                  <a:tcPr>
                    <a:solidFill>
                      <a:schemeClr val="tx1">
                        <a:alpha val="55000"/>
                      </a:schemeClr>
                    </a:solidFill>
                  </a:tcPr>
                </a:tc>
              </a:tr>
              <a:tr h="335280">
                <a:tc>
                  <a:txBody>
                    <a:bodyPr/>
                    <a:lstStyle/>
                    <a:p>
                      <a:pPr algn="ctr"/>
                      <a:r>
                        <a:rPr lang="es-ES" sz="1600" dirty="0" smtClean="0">
                          <a:solidFill>
                            <a:schemeClr val="bg1"/>
                          </a:solidFill>
                        </a:rPr>
                        <a:t>3</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FFFF00"/>
                          </a:solidFill>
                        </a:rPr>
                        <a:t>Fe probada</a:t>
                      </a:r>
                      <a:r>
                        <a:rPr lang="es-ES" sz="1600" b="1" baseline="0" dirty="0" smtClean="0">
                          <a:solidFill>
                            <a:srgbClr val="FFFF00"/>
                          </a:solidFill>
                        </a:rPr>
                        <a:t> por fuego</a:t>
                      </a:r>
                      <a:endParaRPr lang="en-US" sz="1600" b="1" dirty="0">
                        <a:solidFill>
                          <a:srgbClr val="FFFF00"/>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ARAMEO</a:t>
                      </a:r>
                      <a:endParaRPr lang="en-US" sz="1400" i="1" dirty="0" smtClean="0">
                        <a:solidFill>
                          <a:srgbClr val="FFFF00"/>
                        </a:solidFill>
                      </a:endParaRPr>
                    </a:p>
                  </a:txBody>
                  <a:tcPr>
                    <a:solidFill>
                      <a:schemeClr val="tx1">
                        <a:alpha val="55000"/>
                      </a:schemeClr>
                    </a:solidFill>
                  </a:tcPr>
                </a:tc>
              </a:tr>
              <a:tr h="594360">
                <a:tc>
                  <a:txBody>
                    <a:bodyPr/>
                    <a:lstStyle/>
                    <a:p>
                      <a:pPr algn="ctr"/>
                      <a:r>
                        <a:rPr lang="es-ES" sz="1600" dirty="0" smtClean="0">
                          <a:solidFill>
                            <a:schemeClr val="bg1"/>
                          </a:solidFill>
                        </a:rPr>
                        <a:t>4</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FFFF00"/>
                          </a:solidFill>
                        </a:rPr>
                        <a:t>A</a:t>
                      </a:r>
                      <a:r>
                        <a:rPr lang="es-ES" sz="1600" b="1" baseline="0" dirty="0" smtClean="0">
                          <a:solidFill>
                            <a:srgbClr val="FFFF00"/>
                          </a:solidFill>
                        </a:rPr>
                        <a:t> Nabucodonosor se le muestra que Dios domina en las naciones</a:t>
                      </a:r>
                      <a:endParaRPr lang="en-US" sz="1600" b="1" dirty="0">
                        <a:solidFill>
                          <a:srgbClr val="FFFF00"/>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ARAMEO</a:t>
                      </a:r>
                      <a:endParaRPr lang="en-US" sz="1400" i="1" dirty="0" smtClean="0">
                        <a:solidFill>
                          <a:srgbClr val="FFFF00"/>
                        </a:solidFill>
                      </a:endParaRPr>
                    </a:p>
                  </a:txBody>
                  <a:tcPr>
                    <a:solidFill>
                      <a:schemeClr val="tx1">
                        <a:alpha val="55000"/>
                      </a:schemeClr>
                    </a:solidFill>
                  </a:tcPr>
                </a:tc>
              </a:tr>
              <a:tr h="335280">
                <a:tc>
                  <a:txBody>
                    <a:bodyPr/>
                    <a:lstStyle/>
                    <a:p>
                      <a:pPr algn="ctr"/>
                      <a:r>
                        <a:rPr lang="es-ES" sz="1600" dirty="0" smtClean="0">
                          <a:solidFill>
                            <a:schemeClr val="bg1"/>
                          </a:solidFill>
                        </a:rPr>
                        <a:t>5</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FFFF00"/>
                          </a:solidFill>
                        </a:rPr>
                        <a:t>El banquete</a:t>
                      </a:r>
                      <a:r>
                        <a:rPr lang="es-ES" sz="1600" b="1" baseline="0" dirty="0" smtClean="0">
                          <a:solidFill>
                            <a:srgbClr val="FFFF00"/>
                          </a:solidFill>
                        </a:rPr>
                        <a:t> de </a:t>
                      </a:r>
                      <a:r>
                        <a:rPr lang="es-ES" sz="1600" b="1" baseline="0" dirty="0" err="1" smtClean="0">
                          <a:solidFill>
                            <a:srgbClr val="FFFF00"/>
                          </a:solidFill>
                        </a:rPr>
                        <a:t>Belsasar</a:t>
                      </a:r>
                      <a:r>
                        <a:rPr lang="es-ES" sz="1600" b="1" baseline="0" dirty="0" smtClean="0">
                          <a:solidFill>
                            <a:srgbClr val="FFFF00"/>
                          </a:solidFill>
                        </a:rPr>
                        <a:t> y la caída de Babilonia</a:t>
                      </a:r>
                      <a:endParaRPr lang="en-US" sz="1600" b="1" dirty="0">
                        <a:solidFill>
                          <a:srgbClr val="FFFF00"/>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ARAMEO</a:t>
                      </a:r>
                      <a:endParaRPr lang="en-US" sz="1400" i="1" dirty="0" smtClean="0">
                        <a:solidFill>
                          <a:srgbClr val="FFFF00"/>
                        </a:solidFill>
                      </a:endParaRPr>
                    </a:p>
                  </a:txBody>
                  <a:tcPr>
                    <a:solidFill>
                      <a:schemeClr val="tx1">
                        <a:alpha val="55000"/>
                      </a:schemeClr>
                    </a:solidFill>
                  </a:tcPr>
                </a:tc>
              </a:tr>
              <a:tr h="335280">
                <a:tc>
                  <a:txBody>
                    <a:bodyPr/>
                    <a:lstStyle/>
                    <a:p>
                      <a:pPr algn="ctr"/>
                      <a:r>
                        <a:rPr lang="es-ES" sz="1600" dirty="0" smtClean="0">
                          <a:solidFill>
                            <a:schemeClr val="bg1"/>
                          </a:solidFill>
                        </a:rPr>
                        <a:t>6</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FFFF00"/>
                          </a:solidFill>
                        </a:rPr>
                        <a:t>La fe de Daniel en un foso de leones</a:t>
                      </a:r>
                      <a:endParaRPr lang="en-US" sz="1600" b="1" dirty="0">
                        <a:solidFill>
                          <a:srgbClr val="FFFF00"/>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ARAMEO</a:t>
                      </a:r>
                      <a:endParaRPr lang="en-US" sz="1400" i="1" dirty="0" smtClean="0">
                        <a:solidFill>
                          <a:srgbClr val="FFFF00"/>
                        </a:solidFill>
                      </a:endParaRPr>
                    </a:p>
                  </a:txBody>
                  <a:tcPr>
                    <a:solidFill>
                      <a:schemeClr val="tx1">
                        <a:alpha val="55000"/>
                      </a:schemeClr>
                    </a:solidFill>
                  </a:tcPr>
                </a:tc>
              </a:tr>
              <a:tr h="335280">
                <a:tc>
                  <a:txBody>
                    <a:bodyPr/>
                    <a:lstStyle/>
                    <a:p>
                      <a:pPr algn="ctr"/>
                      <a:r>
                        <a:rPr lang="es-ES" sz="1600" dirty="0" smtClean="0">
                          <a:solidFill>
                            <a:schemeClr val="bg1"/>
                          </a:solidFill>
                        </a:rPr>
                        <a:t>7</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00FFFF"/>
                          </a:solidFill>
                        </a:rPr>
                        <a:t>La visión de Daniel de 4 bestias</a:t>
                      </a:r>
                      <a:endParaRPr lang="en-US" sz="1600" b="1" dirty="0">
                        <a:solidFill>
                          <a:srgbClr val="00FFFF"/>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ARAMEO</a:t>
                      </a:r>
                      <a:endParaRPr lang="en-US" sz="1400" i="1" dirty="0" smtClean="0">
                        <a:solidFill>
                          <a:srgbClr val="FFFF00"/>
                        </a:solidFill>
                      </a:endParaRPr>
                    </a:p>
                  </a:txBody>
                  <a:tcPr>
                    <a:solidFill>
                      <a:schemeClr val="tx1">
                        <a:alpha val="55000"/>
                      </a:schemeClr>
                    </a:solidFill>
                  </a:tcPr>
                </a:tc>
              </a:tr>
              <a:tr h="335280">
                <a:tc>
                  <a:txBody>
                    <a:bodyPr/>
                    <a:lstStyle/>
                    <a:p>
                      <a:pPr algn="ctr"/>
                      <a:r>
                        <a:rPr lang="es-ES" sz="1600" dirty="0" smtClean="0">
                          <a:solidFill>
                            <a:schemeClr val="bg1"/>
                          </a:solidFill>
                        </a:rPr>
                        <a:t>8</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00FFFF"/>
                          </a:solidFill>
                        </a:rPr>
                        <a:t>La visión</a:t>
                      </a:r>
                      <a:r>
                        <a:rPr lang="es-ES" sz="1600" b="1" baseline="0" dirty="0" smtClean="0">
                          <a:solidFill>
                            <a:srgbClr val="00FFFF"/>
                          </a:solidFill>
                        </a:rPr>
                        <a:t> de Daniel del macho cabrío y el carnero</a:t>
                      </a:r>
                      <a:endParaRPr lang="en-US" sz="1600" b="1" dirty="0">
                        <a:solidFill>
                          <a:srgbClr val="00FFFF"/>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HEBREO</a:t>
                      </a:r>
                      <a:endParaRPr lang="en-US" sz="1400" i="1" dirty="0" smtClean="0">
                        <a:solidFill>
                          <a:srgbClr val="FFFF00"/>
                        </a:solidFill>
                      </a:endParaRPr>
                    </a:p>
                  </a:txBody>
                  <a:tcPr>
                    <a:solidFill>
                      <a:schemeClr val="tx1">
                        <a:alpha val="55000"/>
                      </a:schemeClr>
                    </a:solidFill>
                  </a:tcPr>
                </a:tc>
              </a:tr>
              <a:tr h="335280">
                <a:tc>
                  <a:txBody>
                    <a:bodyPr/>
                    <a:lstStyle/>
                    <a:p>
                      <a:pPr algn="ctr"/>
                      <a:r>
                        <a:rPr lang="es-ES" sz="1600" dirty="0" smtClean="0">
                          <a:solidFill>
                            <a:schemeClr val="bg1"/>
                          </a:solidFill>
                        </a:rPr>
                        <a:t>9</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FFFF00"/>
                          </a:solidFill>
                        </a:rPr>
                        <a:t>La oración de Daniel</a:t>
                      </a:r>
                      <a:r>
                        <a:rPr lang="es-ES" sz="1600" b="1" baseline="0" dirty="0" smtClean="0">
                          <a:solidFill>
                            <a:srgbClr val="FFFF00"/>
                          </a:solidFill>
                        </a:rPr>
                        <a:t> por el retorno</a:t>
                      </a:r>
                      <a:endParaRPr lang="en-US" sz="1600" b="1" dirty="0">
                        <a:solidFill>
                          <a:srgbClr val="FFFF00"/>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HEBREO</a:t>
                      </a:r>
                      <a:endParaRPr lang="en-US" sz="1400" i="1" dirty="0" smtClean="0">
                        <a:solidFill>
                          <a:srgbClr val="FFFF00"/>
                        </a:solidFill>
                      </a:endParaRPr>
                    </a:p>
                  </a:txBody>
                  <a:tcPr>
                    <a:solidFill>
                      <a:schemeClr val="tx1">
                        <a:alpha val="55000"/>
                      </a:schemeClr>
                    </a:solidFill>
                  </a:tcPr>
                </a:tc>
              </a:tr>
              <a:tr h="335280">
                <a:tc>
                  <a:txBody>
                    <a:bodyPr/>
                    <a:lstStyle/>
                    <a:p>
                      <a:pPr algn="ctr"/>
                      <a:r>
                        <a:rPr lang="es-ES" sz="1600" dirty="0" smtClean="0">
                          <a:solidFill>
                            <a:schemeClr val="bg1"/>
                          </a:solidFill>
                        </a:rPr>
                        <a:t>10</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00FFFF"/>
                          </a:solidFill>
                        </a:rPr>
                        <a:t>Introducción a las últimas</a:t>
                      </a:r>
                      <a:r>
                        <a:rPr lang="es-ES" sz="1600" b="1" baseline="0" dirty="0" smtClean="0">
                          <a:solidFill>
                            <a:srgbClr val="00FFFF"/>
                          </a:solidFill>
                        </a:rPr>
                        <a:t> visiones de Daniel</a:t>
                      </a:r>
                      <a:endParaRPr lang="en-US" sz="1600" b="1" dirty="0">
                        <a:solidFill>
                          <a:srgbClr val="00FFFF"/>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HEBREO</a:t>
                      </a:r>
                      <a:endParaRPr lang="en-US" sz="1400" i="1" dirty="0" smtClean="0">
                        <a:solidFill>
                          <a:srgbClr val="FFFF00"/>
                        </a:solidFill>
                      </a:endParaRPr>
                    </a:p>
                  </a:txBody>
                  <a:tcPr>
                    <a:solidFill>
                      <a:schemeClr val="tx1">
                        <a:alpha val="55000"/>
                      </a:schemeClr>
                    </a:solidFill>
                  </a:tcPr>
                </a:tc>
              </a:tr>
              <a:tr h="335280">
                <a:tc>
                  <a:txBody>
                    <a:bodyPr/>
                    <a:lstStyle/>
                    <a:p>
                      <a:pPr algn="ctr"/>
                      <a:r>
                        <a:rPr lang="es-ES" sz="1600" dirty="0" smtClean="0">
                          <a:solidFill>
                            <a:schemeClr val="bg1"/>
                          </a:solidFill>
                        </a:rPr>
                        <a:t>11</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00FFFF"/>
                          </a:solidFill>
                        </a:rPr>
                        <a:t>La visión de Daniel de</a:t>
                      </a:r>
                      <a:r>
                        <a:rPr lang="es-ES" sz="1600" b="1" baseline="0" dirty="0" smtClean="0">
                          <a:solidFill>
                            <a:srgbClr val="00FFFF"/>
                          </a:solidFill>
                        </a:rPr>
                        <a:t> entre los testamentos</a:t>
                      </a:r>
                      <a:endParaRPr lang="en-US" sz="1600" b="1" dirty="0">
                        <a:solidFill>
                          <a:srgbClr val="00FFFF"/>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HEBREO</a:t>
                      </a:r>
                      <a:endParaRPr lang="en-US" sz="1400" i="1" dirty="0" smtClean="0">
                        <a:solidFill>
                          <a:srgbClr val="FFFF00"/>
                        </a:solidFill>
                      </a:endParaRPr>
                    </a:p>
                  </a:txBody>
                  <a:tcPr>
                    <a:solidFill>
                      <a:schemeClr val="tx1">
                        <a:alpha val="55000"/>
                      </a:schemeClr>
                    </a:solidFill>
                  </a:tcPr>
                </a:tc>
              </a:tr>
              <a:tr h="335280">
                <a:tc>
                  <a:txBody>
                    <a:bodyPr/>
                    <a:lstStyle/>
                    <a:p>
                      <a:pPr algn="ctr"/>
                      <a:r>
                        <a:rPr lang="es-ES" sz="1600" dirty="0" smtClean="0">
                          <a:solidFill>
                            <a:schemeClr val="bg1"/>
                          </a:solidFill>
                        </a:rPr>
                        <a:t>12</a:t>
                      </a:r>
                      <a:endParaRPr lang="en-US" sz="1600" dirty="0">
                        <a:solidFill>
                          <a:schemeClr val="bg1"/>
                        </a:solidFill>
                      </a:endParaRPr>
                    </a:p>
                  </a:txBody>
                  <a:tcPr>
                    <a:solidFill>
                      <a:schemeClr val="tx1">
                        <a:alpha val="55000"/>
                      </a:schemeClr>
                    </a:solidFill>
                  </a:tcPr>
                </a:tc>
                <a:tc>
                  <a:txBody>
                    <a:bodyPr/>
                    <a:lstStyle/>
                    <a:p>
                      <a:pPr algn="l"/>
                      <a:r>
                        <a:rPr lang="es-ES" sz="1600" b="1" dirty="0" smtClean="0">
                          <a:solidFill>
                            <a:srgbClr val="00FFFF"/>
                          </a:solidFill>
                        </a:rPr>
                        <a:t>La visión de Daniel</a:t>
                      </a:r>
                      <a:r>
                        <a:rPr lang="es-ES" sz="1600" b="1" baseline="0" dirty="0" smtClean="0">
                          <a:solidFill>
                            <a:srgbClr val="00FFFF"/>
                          </a:solidFill>
                        </a:rPr>
                        <a:t> de los últimos días</a:t>
                      </a:r>
                      <a:endParaRPr lang="en-US" sz="1600" b="1" dirty="0">
                        <a:solidFill>
                          <a:srgbClr val="00FFFF"/>
                        </a:solidFill>
                      </a:endParaRPr>
                    </a:p>
                  </a:txBody>
                  <a:tcPr>
                    <a:solidFill>
                      <a:schemeClr val="tx1">
                        <a:alpha val="5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i="1" dirty="0" smtClean="0">
                          <a:solidFill>
                            <a:srgbClr val="FFFF00"/>
                          </a:solidFill>
                        </a:rPr>
                        <a:t>HEBREO</a:t>
                      </a:r>
                      <a:endParaRPr lang="en-US" sz="1400" i="1" dirty="0" smtClean="0">
                        <a:solidFill>
                          <a:srgbClr val="FFFF00"/>
                        </a:solidFill>
                      </a:endParaRPr>
                    </a:p>
                  </a:txBody>
                  <a:tcPr>
                    <a:solidFill>
                      <a:schemeClr val="tx1">
                        <a:alpha val="55000"/>
                      </a:schemeClr>
                    </a:solidFill>
                  </a:tcPr>
                </a:tc>
              </a:tr>
            </a:tbl>
          </a:graphicData>
        </a:graphic>
      </p:graphicFrame>
      <p:sp>
        <p:nvSpPr>
          <p:cNvPr id="3" name="Freeform 2"/>
          <p:cNvSpPr/>
          <p:nvPr/>
        </p:nvSpPr>
        <p:spPr>
          <a:xfrm>
            <a:off x="492398" y="1486682"/>
            <a:ext cx="1956079" cy="2676097"/>
          </a:xfrm>
          <a:custGeom>
            <a:avLst/>
            <a:gdLst>
              <a:gd name="connsiteX0" fmla="*/ 1956079 w 1956079"/>
              <a:gd name="connsiteY0" fmla="*/ 342119 h 2676097"/>
              <a:gd name="connsiteX1" fmla="*/ 558029 w 1956079"/>
              <a:gd name="connsiteY1" fmla="*/ 9610 h 2676097"/>
              <a:gd name="connsiteX2" fmla="*/ 74380 w 1956079"/>
              <a:gd name="connsiteY2" fmla="*/ 674628 h 2676097"/>
              <a:gd name="connsiteX3" fmla="*/ 44152 w 1956079"/>
              <a:gd name="connsiteY3" fmla="*/ 1173392 h 2676097"/>
              <a:gd name="connsiteX4" fmla="*/ 490016 w 1956079"/>
              <a:gd name="connsiteY4" fmla="*/ 2586555 h 2676097"/>
              <a:gd name="connsiteX5" fmla="*/ 1933408 w 1956079"/>
              <a:gd name="connsiteY5" fmla="*/ 2412744 h 2676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079" h="2676097">
                <a:moveTo>
                  <a:pt x="1956079" y="342119"/>
                </a:moveTo>
                <a:cubicBezTo>
                  <a:pt x="1413862" y="148155"/>
                  <a:pt x="871645" y="-45808"/>
                  <a:pt x="558029" y="9610"/>
                </a:cubicBezTo>
                <a:cubicBezTo>
                  <a:pt x="244412" y="65028"/>
                  <a:pt x="160026" y="480664"/>
                  <a:pt x="74380" y="674628"/>
                </a:cubicBezTo>
                <a:cubicBezTo>
                  <a:pt x="-11266" y="868592"/>
                  <a:pt x="-25121" y="854738"/>
                  <a:pt x="44152" y="1173392"/>
                </a:cubicBezTo>
                <a:cubicBezTo>
                  <a:pt x="113425" y="1492047"/>
                  <a:pt x="175140" y="2379996"/>
                  <a:pt x="490016" y="2586555"/>
                </a:cubicBezTo>
                <a:cubicBezTo>
                  <a:pt x="804892" y="2793114"/>
                  <a:pt x="1369150" y="2602929"/>
                  <a:pt x="1933408" y="2412744"/>
                </a:cubicBezTo>
              </a:path>
            </a:pathLst>
          </a:custGeom>
          <a:noFill/>
          <a:ln w="76200">
            <a:solidFill>
              <a:schemeClr val="bg2"/>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30675" y="2186311"/>
            <a:ext cx="987620" cy="738664"/>
          </a:xfrm>
          <a:prstGeom prst="rect">
            <a:avLst/>
          </a:prstGeom>
          <a:solidFill>
            <a:schemeClr val="bg2">
              <a:lumMod val="10000"/>
            </a:schemeClr>
          </a:solidFill>
        </p:spPr>
        <p:txBody>
          <a:bodyPr wrap="square" lIns="0" rIns="0" rtlCol="0">
            <a:spAutoFit/>
          </a:bodyPr>
          <a:lstStyle/>
          <a:p>
            <a:pPr algn="ctr"/>
            <a:r>
              <a:rPr lang="en-US" sz="1400" dirty="0" smtClean="0">
                <a:solidFill>
                  <a:prstClr val="white"/>
                </a:solidFill>
                <a:latin typeface="Arial" panose="020B0604020202020204" pitchFamily="34" charset="0"/>
                <a:cs typeface="Arial" panose="020B0604020202020204" pitchFamily="34" charset="0"/>
              </a:rPr>
              <a:t>4 </a:t>
            </a:r>
            <a:r>
              <a:rPr lang="en-US" sz="1400" dirty="0" err="1" smtClean="0">
                <a:solidFill>
                  <a:prstClr val="white"/>
                </a:solidFill>
                <a:latin typeface="Arial" panose="020B0604020202020204" pitchFamily="34" charset="0"/>
                <a:cs typeface="Arial" panose="020B0604020202020204" pitchFamily="34" charset="0"/>
              </a:rPr>
              <a:t>imperios</a:t>
            </a:r>
            <a:r>
              <a:rPr lang="en-US" sz="1400" dirty="0" smtClean="0">
                <a:solidFill>
                  <a:prstClr val="white"/>
                </a:solidFill>
                <a:latin typeface="Arial" panose="020B0604020202020204" pitchFamily="34" charset="0"/>
                <a:cs typeface="Arial" panose="020B0604020202020204" pitchFamily="34" charset="0"/>
              </a:rPr>
              <a:t> se </a:t>
            </a:r>
            <a:r>
              <a:rPr lang="en-US" sz="1400" dirty="0" err="1" smtClean="0">
                <a:solidFill>
                  <a:prstClr val="white"/>
                </a:solidFill>
                <a:latin typeface="Arial" panose="020B0604020202020204" pitchFamily="34" charset="0"/>
                <a:cs typeface="Arial" panose="020B0604020202020204" pitchFamily="34" charset="0"/>
              </a:rPr>
              <a:t>levantan</a:t>
            </a:r>
            <a:r>
              <a:rPr lang="en-US" sz="1400" dirty="0" smtClean="0">
                <a:solidFill>
                  <a:prstClr val="white"/>
                </a:solidFill>
                <a:latin typeface="Arial" panose="020B0604020202020204" pitchFamily="34" charset="0"/>
                <a:cs typeface="Arial" panose="020B0604020202020204" pitchFamily="34" charset="0"/>
              </a:rPr>
              <a:t> y </a:t>
            </a:r>
            <a:r>
              <a:rPr lang="en-US" sz="1400" dirty="0" err="1" smtClean="0">
                <a:solidFill>
                  <a:prstClr val="white"/>
                </a:solidFill>
                <a:latin typeface="Arial" panose="020B0604020202020204" pitchFamily="34" charset="0"/>
                <a:cs typeface="Arial" panose="020B0604020202020204" pitchFamily="34" charset="0"/>
              </a:rPr>
              <a:t>caen</a:t>
            </a:r>
            <a:endParaRPr lang="en-US" sz="1400" dirty="0">
              <a:solidFill>
                <a:prstClr val="white"/>
              </a:solidFill>
              <a:latin typeface="Arial" panose="020B0604020202020204" pitchFamily="34" charset="0"/>
              <a:cs typeface="Arial" panose="020B0604020202020204" pitchFamily="34" charset="0"/>
            </a:endParaRPr>
          </a:p>
        </p:txBody>
      </p:sp>
      <p:sp>
        <p:nvSpPr>
          <p:cNvPr id="14" name="Freeform 13"/>
          <p:cNvSpPr/>
          <p:nvPr/>
        </p:nvSpPr>
        <p:spPr>
          <a:xfrm>
            <a:off x="1035887" y="2076127"/>
            <a:ext cx="1420146" cy="1613208"/>
          </a:xfrm>
          <a:custGeom>
            <a:avLst/>
            <a:gdLst>
              <a:gd name="connsiteX0" fmla="*/ 1420146 w 1420146"/>
              <a:gd name="connsiteY0" fmla="*/ 183423 h 1613208"/>
              <a:gd name="connsiteX1" fmla="*/ 377277 w 1420146"/>
              <a:gd name="connsiteY1" fmla="*/ 39840 h 1613208"/>
              <a:gd name="connsiteX2" fmla="*/ 6982 w 1420146"/>
              <a:gd name="connsiteY2" fmla="*/ 818213 h 1613208"/>
              <a:gd name="connsiteX3" fmla="*/ 241250 w 1420146"/>
              <a:gd name="connsiteY3" fmla="*/ 1573916 h 1613208"/>
              <a:gd name="connsiteX4" fmla="*/ 1420146 w 1420146"/>
              <a:gd name="connsiteY4" fmla="*/ 1437890 h 1613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0146" h="1613208">
                <a:moveTo>
                  <a:pt x="1420146" y="183423"/>
                </a:moveTo>
                <a:cubicBezTo>
                  <a:pt x="1016475" y="58732"/>
                  <a:pt x="612804" y="-65958"/>
                  <a:pt x="377277" y="39840"/>
                </a:cubicBezTo>
                <a:cubicBezTo>
                  <a:pt x="141750" y="145638"/>
                  <a:pt x="29653" y="562534"/>
                  <a:pt x="6982" y="818213"/>
                </a:cubicBezTo>
                <a:cubicBezTo>
                  <a:pt x="-15689" y="1073892"/>
                  <a:pt x="5723" y="1470637"/>
                  <a:pt x="241250" y="1573916"/>
                </a:cubicBezTo>
                <a:cubicBezTo>
                  <a:pt x="476777" y="1677195"/>
                  <a:pt x="948461" y="1557542"/>
                  <a:pt x="1420146" y="1437890"/>
                </a:cubicBezTo>
              </a:path>
            </a:pathLst>
          </a:custGeom>
          <a:noFill/>
          <a:ln w="76200">
            <a:solidFill>
              <a:schemeClr val="bg2"/>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57200" y="0"/>
            <a:ext cx="8229600" cy="952500"/>
          </a:xfrm>
        </p:spPr>
        <p:txBody>
          <a:bodyPr/>
          <a:lstStyle/>
          <a:p>
            <a:r>
              <a:rPr lang="en-US" dirty="0" err="1" smtClean="0"/>
              <a:t>Bosquejo</a:t>
            </a:r>
            <a:r>
              <a:rPr lang="en-US" dirty="0" smtClean="0"/>
              <a:t> de Daniel</a:t>
            </a:r>
            <a:endParaRPr lang="en-US" dirty="0"/>
          </a:p>
        </p:txBody>
      </p:sp>
      <p:sp>
        <p:nvSpPr>
          <p:cNvPr id="43" name="Rectangle 42"/>
          <p:cNvSpPr/>
          <p:nvPr/>
        </p:nvSpPr>
        <p:spPr>
          <a:xfrm>
            <a:off x="939639" y="3180399"/>
            <a:ext cx="812771" cy="738664"/>
          </a:xfrm>
          <a:prstGeom prst="rect">
            <a:avLst/>
          </a:prstGeom>
          <a:solidFill>
            <a:schemeClr val="bg2">
              <a:lumMod val="10000"/>
            </a:schemeClr>
          </a:solidFill>
        </p:spPr>
        <p:txBody>
          <a:bodyPr wrap="square" lIns="0" rIns="0" rtlCol="0">
            <a:spAutoFit/>
          </a:bodyPr>
          <a:lstStyle/>
          <a:p>
            <a:pPr algn="ctr"/>
            <a:r>
              <a:rPr lang="en-US" sz="1400" dirty="0" smtClean="0">
                <a:solidFill>
                  <a:prstClr val="white"/>
                </a:solidFill>
                <a:latin typeface="Arial" panose="020B0604020202020204" pitchFamily="34" charset="0"/>
                <a:cs typeface="Arial" panose="020B0604020202020204" pitchFamily="34" charset="0"/>
              </a:rPr>
              <a:t>Dios </a:t>
            </a:r>
            <a:r>
              <a:rPr lang="en-US" sz="1400" dirty="0" err="1" smtClean="0">
                <a:solidFill>
                  <a:prstClr val="white"/>
                </a:solidFill>
                <a:latin typeface="Arial" panose="020B0604020202020204" pitchFamily="34" charset="0"/>
                <a:cs typeface="Arial" panose="020B0604020202020204" pitchFamily="34" charset="0"/>
              </a:rPr>
              <a:t>rescata</a:t>
            </a:r>
            <a:r>
              <a:rPr lang="en-US" sz="1400" dirty="0" smtClean="0">
                <a:solidFill>
                  <a:prstClr val="white"/>
                </a:solidFill>
                <a:latin typeface="Arial" panose="020B0604020202020204" pitchFamily="34" charset="0"/>
                <a:cs typeface="Arial" panose="020B0604020202020204" pitchFamily="34" charset="0"/>
              </a:rPr>
              <a:t> a </a:t>
            </a:r>
            <a:r>
              <a:rPr lang="en-US" sz="1400" dirty="0" err="1" smtClean="0">
                <a:solidFill>
                  <a:prstClr val="white"/>
                </a:solidFill>
                <a:latin typeface="Arial" panose="020B0604020202020204" pitchFamily="34" charset="0"/>
                <a:cs typeface="Arial" panose="020B0604020202020204" pitchFamily="34" charset="0"/>
              </a:rPr>
              <a:t>los</a:t>
            </a:r>
            <a:r>
              <a:rPr lang="en-US" sz="1400" dirty="0" smtClean="0">
                <a:solidFill>
                  <a:prstClr val="white"/>
                </a:solidFill>
                <a:latin typeface="Arial" panose="020B0604020202020204" pitchFamily="34" charset="0"/>
                <a:cs typeface="Arial" panose="020B0604020202020204" pitchFamily="34" charset="0"/>
              </a:rPr>
              <a:t> </a:t>
            </a:r>
            <a:r>
              <a:rPr lang="en-US" sz="1400" dirty="0" err="1" smtClean="0">
                <a:solidFill>
                  <a:prstClr val="white"/>
                </a:solidFill>
                <a:latin typeface="Arial" panose="020B0604020202020204" pitchFamily="34" charset="0"/>
                <a:cs typeface="Arial" panose="020B0604020202020204" pitchFamily="34" charset="0"/>
              </a:rPr>
              <a:t>fieles</a:t>
            </a:r>
            <a:endParaRPr lang="en-US" sz="1400" dirty="0">
              <a:solidFill>
                <a:prstClr val="white"/>
              </a:solidFill>
              <a:latin typeface="Arial" panose="020B0604020202020204" pitchFamily="34" charset="0"/>
              <a:cs typeface="Arial" panose="020B0604020202020204" pitchFamily="34" charset="0"/>
            </a:endParaRPr>
          </a:p>
        </p:txBody>
      </p:sp>
      <p:sp>
        <p:nvSpPr>
          <p:cNvPr id="21" name="Freeform 20"/>
          <p:cNvSpPr/>
          <p:nvPr/>
        </p:nvSpPr>
        <p:spPr>
          <a:xfrm>
            <a:off x="1848659" y="2608904"/>
            <a:ext cx="614932" cy="628521"/>
          </a:xfrm>
          <a:custGeom>
            <a:avLst/>
            <a:gdLst>
              <a:gd name="connsiteX0" fmla="*/ 408453 w 423567"/>
              <a:gd name="connsiteY0" fmla="*/ 73858 h 628521"/>
              <a:gd name="connsiteX1" fmla="*/ 136400 w 423567"/>
              <a:gd name="connsiteY1" fmla="*/ 13402 h 628521"/>
              <a:gd name="connsiteX2" fmla="*/ 374 w 423567"/>
              <a:gd name="connsiteY2" fmla="*/ 300569 h 628521"/>
              <a:gd name="connsiteX3" fmla="*/ 174185 w 423567"/>
              <a:gd name="connsiteY3" fmla="*/ 610407 h 628521"/>
              <a:gd name="connsiteX4" fmla="*/ 423567 w 423567"/>
              <a:gd name="connsiteY4" fmla="*/ 565064 h 628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567" h="628521">
                <a:moveTo>
                  <a:pt x="408453" y="73858"/>
                </a:moveTo>
                <a:cubicBezTo>
                  <a:pt x="306433" y="24737"/>
                  <a:pt x="204413" y="-24383"/>
                  <a:pt x="136400" y="13402"/>
                </a:cubicBezTo>
                <a:cubicBezTo>
                  <a:pt x="68387" y="51187"/>
                  <a:pt x="-5923" y="201068"/>
                  <a:pt x="374" y="300569"/>
                </a:cubicBezTo>
                <a:cubicBezTo>
                  <a:pt x="6671" y="400070"/>
                  <a:pt x="103653" y="566325"/>
                  <a:pt x="174185" y="610407"/>
                </a:cubicBezTo>
                <a:cubicBezTo>
                  <a:pt x="244717" y="654489"/>
                  <a:pt x="334142" y="609776"/>
                  <a:pt x="423567" y="565064"/>
                </a:cubicBezTo>
              </a:path>
            </a:pathLst>
          </a:custGeom>
          <a:noFill/>
          <a:ln w="76200">
            <a:solidFill>
              <a:schemeClr val="bg2"/>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1166434" y="2413154"/>
            <a:ext cx="873737" cy="738664"/>
          </a:xfrm>
          <a:prstGeom prst="rect">
            <a:avLst/>
          </a:prstGeom>
          <a:solidFill>
            <a:schemeClr val="bg2">
              <a:lumMod val="10000"/>
            </a:schemeClr>
          </a:solidFill>
        </p:spPr>
        <p:txBody>
          <a:bodyPr wrap="square" lIns="0" rIns="0" rtlCol="0">
            <a:spAutoFit/>
          </a:bodyPr>
          <a:lstStyle/>
          <a:p>
            <a:pPr algn="r"/>
            <a:r>
              <a:rPr lang="en-US" sz="1400" dirty="0" smtClean="0">
                <a:solidFill>
                  <a:prstClr val="white"/>
                </a:solidFill>
                <a:latin typeface="Arial" panose="020B0604020202020204" pitchFamily="34" charset="0"/>
                <a:cs typeface="Arial" panose="020B0604020202020204" pitchFamily="34" charset="0"/>
              </a:rPr>
              <a:t>Dios </a:t>
            </a:r>
            <a:r>
              <a:rPr lang="en-US" sz="1400" dirty="0" err="1" smtClean="0">
                <a:solidFill>
                  <a:prstClr val="white"/>
                </a:solidFill>
                <a:latin typeface="Arial" panose="020B0604020202020204" pitchFamily="34" charset="0"/>
                <a:cs typeface="Arial" panose="020B0604020202020204" pitchFamily="34" charset="0"/>
              </a:rPr>
              <a:t>humilla</a:t>
            </a:r>
            <a:r>
              <a:rPr lang="en-US" sz="1400" dirty="0" smtClean="0">
                <a:solidFill>
                  <a:prstClr val="white"/>
                </a:solidFill>
                <a:latin typeface="Arial" panose="020B0604020202020204" pitchFamily="34" charset="0"/>
                <a:cs typeface="Arial" panose="020B0604020202020204" pitchFamily="34" charset="0"/>
              </a:rPr>
              <a:t> al </a:t>
            </a:r>
            <a:r>
              <a:rPr lang="en-US" sz="1400" dirty="0" err="1" smtClean="0">
                <a:solidFill>
                  <a:prstClr val="white"/>
                </a:solidFill>
                <a:latin typeface="Arial" panose="020B0604020202020204" pitchFamily="34" charset="0"/>
                <a:cs typeface="Arial" panose="020B0604020202020204" pitchFamily="34" charset="0"/>
              </a:rPr>
              <a:t>soberbio</a:t>
            </a:r>
            <a:endParaRPr lang="en-US" sz="14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7134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1000" fill="hold"/>
                                        <p:tgtEl>
                                          <p:spTgt spid="43"/>
                                        </p:tgtEl>
                                        <p:attrNameLst>
                                          <p:attrName>ppt_w</p:attrName>
                                        </p:attrNameLst>
                                      </p:cBhvr>
                                      <p:tavLst>
                                        <p:tav tm="0">
                                          <p:val>
                                            <p:fltVal val="0"/>
                                          </p:val>
                                        </p:tav>
                                        <p:tav tm="100000">
                                          <p:val>
                                            <p:strVal val="#ppt_w"/>
                                          </p:val>
                                        </p:tav>
                                      </p:tavLst>
                                    </p:anim>
                                    <p:anim calcmode="lin" valueType="num">
                                      <p:cBhvr>
                                        <p:cTn id="16" dur="1000" fill="hold"/>
                                        <p:tgtEl>
                                          <p:spTgt spid="43"/>
                                        </p:tgtEl>
                                        <p:attrNameLst>
                                          <p:attrName>ppt_h</p:attrName>
                                        </p:attrNameLst>
                                      </p:cBhvr>
                                      <p:tavLst>
                                        <p:tav tm="0">
                                          <p:val>
                                            <p:fltVal val="0"/>
                                          </p:val>
                                        </p:tav>
                                        <p:tav tm="100000">
                                          <p:val>
                                            <p:strVal val="#ppt_h"/>
                                          </p:val>
                                        </p:tav>
                                      </p:tavLst>
                                    </p:anim>
                                    <p:anim calcmode="lin" valueType="num">
                                      <p:cBhvr>
                                        <p:cTn id="17" dur="1000" fill="hold"/>
                                        <p:tgtEl>
                                          <p:spTgt spid="43"/>
                                        </p:tgtEl>
                                        <p:attrNameLst>
                                          <p:attrName>style.rotation</p:attrName>
                                        </p:attrNameLst>
                                      </p:cBhvr>
                                      <p:tavLst>
                                        <p:tav tm="0">
                                          <p:val>
                                            <p:fltVal val="90"/>
                                          </p:val>
                                        </p:tav>
                                        <p:tav tm="100000">
                                          <p:val>
                                            <p:fltVal val="0"/>
                                          </p:val>
                                        </p:tav>
                                      </p:tavLst>
                                    </p:anim>
                                    <p:animEffect transition="in" filter="fade">
                                      <p:cBhvr>
                                        <p:cTn id="18" dur="10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p:cTn id="23" dur="1000" fill="hold"/>
                                        <p:tgtEl>
                                          <p:spTgt spid="46"/>
                                        </p:tgtEl>
                                        <p:attrNameLst>
                                          <p:attrName>ppt_w</p:attrName>
                                        </p:attrNameLst>
                                      </p:cBhvr>
                                      <p:tavLst>
                                        <p:tav tm="0">
                                          <p:val>
                                            <p:fltVal val="0"/>
                                          </p:val>
                                        </p:tav>
                                        <p:tav tm="100000">
                                          <p:val>
                                            <p:strVal val="#ppt_w"/>
                                          </p:val>
                                        </p:tav>
                                      </p:tavLst>
                                    </p:anim>
                                    <p:anim calcmode="lin" valueType="num">
                                      <p:cBhvr>
                                        <p:cTn id="24" dur="1000" fill="hold"/>
                                        <p:tgtEl>
                                          <p:spTgt spid="46"/>
                                        </p:tgtEl>
                                        <p:attrNameLst>
                                          <p:attrName>ppt_h</p:attrName>
                                        </p:attrNameLst>
                                      </p:cBhvr>
                                      <p:tavLst>
                                        <p:tav tm="0">
                                          <p:val>
                                            <p:fltVal val="0"/>
                                          </p:val>
                                        </p:tav>
                                        <p:tav tm="100000">
                                          <p:val>
                                            <p:strVal val="#ppt_h"/>
                                          </p:val>
                                        </p:tav>
                                      </p:tavLst>
                                    </p:anim>
                                    <p:anim calcmode="lin" valueType="num">
                                      <p:cBhvr>
                                        <p:cTn id="25" dur="1000" fill="hold"/>
                                        <p:tgtEl>
                                          <p:spTgt spid="46"/>
                                        </p:tgtEl>
                                        <p:attrNameLst>
                                          <p:attrName>style.rotation</p:attrName>
                                        </p:attrNameLst>
                                      </p:cBhvr>
                                      <p:tavLst>
                                        <p:tav tm="0">
                                          <p:val>
                                            <p:fltVal val="90"/>
                                          </p:val>
                                        </p:tav>
                                        <p:tav tm="100000">
                                          <p:val>
                                            <p:fltVal val="0"/>
                                          </p:val>
                                        </p:tav>
                                      </p:tavLst>
                                    </p:anim>
                                    <p:animEffect transition="in" filter="fade">
                                      <p:cBhvr>
                                        <p:cTn id="26"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animBg="1"/>
      <p:bldP spid="4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Pruebas</a:t>
            </a:r>
            <a:r>
              <a:rPr lang="en-US" dirty="0" smtClean="0"/>
              <a:t> de </a:t>
            </a:r>
            <a:r>
              <a:rPr lang="en-US" dirty="0" err="1" smtClean="0"/>
              <a:t>fuego</a:t>
            </a:r>
            <a:endParaRPr lang="en-US" dirty="0"/>
          </a:p>
        </p:txBody>
      </p:sp>
      <p:sp>
        <p:nvSpPr>
          <p:cNvPr id="3" name="Content Placeholder 2"/>
          <p:cNvSpPr>
            <a:spLocks noGrp="1"/>
          </p:cNvSpPr>
          <p:nvPr>
            <p:ph idx="1"/>
          </p:nvPr>
        </p:nvSpPr>
        <p:spPr>
          <a:xfrm>
            <a:off x="228600" y="1257565"/>
            <a:ext cx="8534400" cy="4571735"/>
          </a:xfrm>
        </p:spPr>
        <p:txBody>
          <a:bodyPr>
            <a:normAutofit fontScale="62500" lnSpcReduction="20000"/>
          </a:bodyPr>
          <a:lstStyle/>
          <a:p>
            <a:pPr>
              <a:spcBef>
                <a:spcPts val="0"/>
              </a:spcBef>
              <a:spcAft>
                <a:spcPts val="600"/>
              </a:spcAft>
            </a:pPr>
            <a:r>
              <a:rPr lang="es-ES" dirty="0" smtClean="0"/>
              <a:t>10</a:t>
            </a:r>
            <a:r>
              <a:rPr lang="es-ES" dirty="0"/>
              <a:t>  Porque Tú nos has probado, oh Dios; Nos has refinado como se refina la plata. </a:t>
            </a:r>
            <a:r>
              <a:rPr lang="es-ES" dirty="0" smtClean="0"/>
              <a:t>11</a:t>
            </a:r>
            <a:r>
              <a:rPr lang="es-ES" dirty="0"/>
              <a:t>  Nos metiste en la red; Carga pesada pusiste sobre nuestros lomos. </a:t>
            </a:r>
            <a:r>
              <a:rPr lang="es-ES" dirty="0" smtClean="0"/>
              <a:t>12</a:t>
            </a:r>
            <a:r>
              <a:rPr lang="es-ES" dirty="0"/>
              <a:t>  Hiciste cabalgar hombres sobre nuestras cabezas; </a:t>
            </a:r>
            <a:r>
              <a:rPr lang="es-ES" b="1" dirty="0">
                <a:solidFill>
                  <a:srgbClr val="0000CC"/>
                </a:solidFill>
              </a:rPr>
              <a:t>Pasamos por el fuego</a:t>
            </a:r>
            <a:r>
              <a:rPr lang="es-ES" dirty="0"/>
              <a:t> y por el agua, Pero Tú nos sacaste a un lugar de abundancia. </a:t>
            </a:r>
            <a:r>
              <a:rPr lang="en-US" dirty="0" smtClean="0"/>
              <a:t>(Sal 66:10-12) </a:t>
            </a:r>
          </a:p>
          <a:p>
            <a:pPr>
              <a:spcBef>
                <a:spcPts val="0"/>
              </a:spcBef>
              <a:spcAft>
                <a:spcPts val="600"/>
              </a:spcAft>
            </a:pPr>
            <a:r>
              <a:rPr lang="es-ES" dirty="0"/>
              <a:t>Cuando pases por las aguas, </a:t>
            </a:r>
            <a:r>
              <a:rPr lang="es-ES" dirty="0" smtClean="0"/>
              <a:t/>
            </a:r>
            <a:br>
              <a:rPr lang="es-ES" dirty="0" smtClean="0"/>
            </a:br>
            <a:r>
              <a:rPr lang="es-ES" dirty="0" smtClean="0"/>
              <a:t>Yo </a:t>
            </a:r>
            <a:r>
              <a:rPr lang="es-ES" dirty="0"/>
              <a:t>estaré contigo, </a:t>
            </a:r>
            <a:r>
              <a:rPr lang="es-ES" dirty="0" smtClean="0"/>
              <a:t/>
            </a:r>
            <a:br>
              <a:rPr lang="es-ES" dirty="0" smtClean="0"/>
            </a:br>
            <a:r>
              <a:rPr lang="es-ES" dirty="0" smtClean="0"/>
              <a:t>Y </a:t>
            </a:r>
            <a:r>
              <a:rPr lang="es-ES" dirty="0"/>
              <a:t>si por los ríos, no te cubrirán. </a:t>
            </a:r>
            <a:r>
              <a:rPr lang="es-ES" dirty="0" smtClean="0"/>
              <a:t/>
            </a:r>
            <a:br>
              <a:rPr lang="es-ES" dirty="0" smtClean="0"/>
            </a:br>
            <a:r>
              <a:rPr lang="es-ES" b="1" dirty="0" smtClean="0">
                <a:solidFill>
                  <a:srgbClr val="0000CC"/>
                </a:solidFill>
              </a:rPr>
              <a:t>Cuando </a:t>
            </a:r>
            <a:r>
              <a:rPr lang="es-ES" b="1" dirty="0">
                <a:solidFill>
                  <a:srgbClr val="0000CC"/>
                </a:solidFill>
              </a:rPr>
              <a:t>pases por el fuego</a:t>
            </a:r>
            <a:r>
              <a:rPr lang="es-ES" dirty="0"/>
              <a:t>, no te quemarás, </a:t>
            </a:r>
            <a:r>
              <a:rPr lang="es-ES" dirty="0" smtClean="0"/>
              <a:t/>
            </a:r>
            <a:br>
              <a:rPr lang="es-ES" dirty="0" smtClean="0"/>
            </a:br>
            <a:r>
              <a:rPr lang="es-ES" dirty="0" smtClean="0"/>
              <a:t>Ni </a:t>
            </a:r>
            <a:r>
              <a:rPr lang="es-ES" dirty="0"/>
              <a:t>la llama te abrasará. </a:t>
            </a:r>
            <a:r>
              <a:rPr lang="en-US" dirty="0" smtClean="0"/>
              <a:t>(</a:t>
            </a:r>
            <a:r>
              <a:rPr lang="en-US" dirty="0" err="1" smtClean="0"/>
              <a:t>Isaías</a:t>
            </a:r>
            <a:r>
              <a:rPr lang="en-US" dirty="0" smtClean="0"/>
              <a:t> 43:2)</a:t>
            </a:r>
          </a:p>
          <a:p>
            <a:pPr>
              <a:spcBef>
                <a:spcPts val="0"/>
              </a:spcBef>
              <a:spcAft>
                <a:spcPts val="600"/>
              </a:spcAft>
            </a:pPr>
            <a:r>
              <a:rPr lang="en-US" dirty="0" smtClean="0"/>
              <a:t>…</a:t>
            </a:r>
            <a:r>
              <a:rPr lang="es-ES" dirty="0" smtClean="0"/>
              <a:t>aunque </a:t>
            </a:r>
            <a:r>
              <a:rPr lang="es-ES" dirty="0"/>
              <a:t>ahora, por un poco de tiempo si es necesario, sean afligidos con diversas pruebas, </a:t>
            </a:r>
            <a:r>
              <a:rPr lang="es-ES" dirty="0" smtClean="0"/>
              <a:t>7</a:t>
            </a:r>
            <a:r>
              <a:rPr lang="es-ES" dirty="0"/>
              <a:t>  para que la prueba de la fe de ustedes, más preciosa que el oro que perece, aunque </a:t>
            </a:r>
            <a:r>
              <a:rPr lang="es-ES" b="1" dirty="0">
                <a:solidFill>
                  <a:srgbClr val="0000CC"/>
                </a:solidFill>
              </a:rPr>
              <a:t>probado por fuego</a:t>
            </a:r>
            <a:r>
              <a:rPr lang="es-ES" dirty="0"/>
              <a:t>, sea hallada que resulta en alabanza, gloria y honor en la revelación de </a:t>
            </a:r>
            <a:r>
              <a:rPr lang="es-ES" dirty="0" smtClean="0"/>
              <a:t>Jesucristo</a:t>
            </a:r>
            <a:r>
              <a:rPr lang="en-US" dirty="0" smtClean="0"/>
              <a:t>… (I Ped 1:6-7)</a:t>
            </a:r>
          </a:p>
          <a:p>
            <a:pPr>
              <a:spcBef>
                <a:spcPts val="0"/>
              </a:spcBef>
              <a:spcAft>
                <a:spcPts val="600"/>
              </a:spcAft>
            </a:pPr>
            <a:r>
              <a:rPr lang="es-ES" dirty="0"/>
              <a:t>Amados, no se sorprendan del </a:t>
            </a:r>
            <a:r>
              <a:rPr lang="es-ES" b="1" dirty="0">
                <a:solidFill>
                  <a:srgbClr val="0000CC"/>
                </a:solidFill>
              </a:rPr>
              <a:t>fuego de prueba </a:t>
            </a:r>
            <a:r>
              <a:rPr lang="es-ES" dirty="0"/>
              <a:t>que en medio de ustedes ha venido para </a:t>
            </a:r>
            <a:r>
              <a:rPr lang="es-ES" dirty="0" smtClean="0"/>
              <a:t>probarlos</a:t>
            </a:r>
            <a:r>
              <a:rPr lang="en-US" dirty="0" smtClean="0"/>
              <a:t>…  (I Ped 4:12)</a:t>
            </a:r>
            <a:endParaRPr lang="en-US" b="1" dirty="0"/>
          </a:p>
        </p:txBody>
      </p:sp>
    </p:spTree>
    <p:extLst>
      <p:ext uri="{BB962C8B-B14F-4D97-AF65-F5344CB8AC3E}">
        <p14:creationId xmlns:p14="http://schemas.microsoft.com/office/powerpoint/2010/main" val="333095737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3876" cy="5801868"/>
          </a:xfrm>
          <a:prstGeom prst="rect">
            <a:avLst/>
          </a:prstGeom>
        </p:spPr>
      </p:pic>
      <p:sp>
        <p:nvSpPr>
          <p:cNvPr id="4" name="Title 1"/>
          <p:cNvSpPr txBox="1">
            <a:spLocks/>
          </p:cNvSpPr>
          <p:nvPr/>
        </p:nvSpPr>
        <p:spPr>
          <a:xfrm>
            <a:off x="457138" y="38101"/>
            <a:ext cx="8229600" cy="533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err="1" smtClean="0"/>
              <a:t>Bosquejo</a:t>
            </a:r>
            <a:r>
              <a:rPr lang="en-US" sz="3600" b="1" dirty="0" smtClean="0"/>
              <a:t> del </a:t>
            </a:r>
            <a:r>
              <a:rPr lang="en-US" sz="3600" b="1" dirty="0" err="1" smtClean="0"/>
              <a:t>capítulo</a:t>
            </a:r>
            <a:r>
              <a:rPr lang="en-US" sz="3600" b="1" dirty="0" smtClean="0"/>
              <a:t> 3</a:t>
            </a:r>
            <a:endParaRPr lang="en-US" sz="3600" b="1" dirty="0"/>
          </a:p>
        </p:txBody>
      </p:sp>
      <p:sp>
        <p:nvSpPr>
          <p:cNvPr id="7" name="Content Placeholder 2"/>
          <p:cNvSpPr txBox="1">
            <a:spLocks/>
          </p:cNvSpPr>
          <p:nvPr/>
        </p:nvSpPr>
        <p:spPr>
          <a:xfrm>
            <a:off x="2667000" y="1015116"/>
            <a:ext cx="6324600" cy="3771636"/>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smtClean="0"/>
              <a:t>La imagen y el </a:t>
            </a:r>
            <a:r>
              <a:rPr lang="en-US" sz="2800" dirty="0" err="1" smtClean="0"/>
              <a:t>decreto</a:t>
            </a:r>
            <a:r>
              <a:rPr lang="en-US" sz="2800" dirty="0" smtClean="0"/>
              <a:t> (1-7)</a:t>
            </a:r>
          </a:p>
          <a:p>
            <a:r>
              <a:rPr lang="en-US" sz="2800" dirty="0" smtClean="0"/>
              <a:t>La </a:t>
            </a:r>
            <a:r>
              <a:rPr lang="en-US" sz="2800" dirty="0" err="1" smtClean="0"/>
              <a:t>acusación</a:t>
            </a:r>
            <a:r>
              <a:rPr lang="en-US" sz="2800" dirty="0" smtClean="0"/>
              <a:t> y el </a:t>
            </a:r>
            <a:r>
              <a:rPr lang="en-US" sz="2800" dirty="0" err="1" smtClean="0"/>
              <a:t>jucio</a:t>
            </a:r>
            <a:r>
              <a:rPr lang="en-US" sz="2800" dirty="0" smtClean="0"/>
              <a:t> (8-18)</a:t>
            </a:r>
          </a:p>
          <a:p>
            <a:r>
              <a:rPr lang="en-US" sz="2800" dirty="0" smtClean="0"/>
              <a:t>La </a:t>
            </a:r>
            <a:r>
              <a:rPr lang="en-US" sz="2800" dirty="0" err="1" smtClean="0"/>
              <a:t>liberación</a:t>
            </a:r>
            <a:r>
              <a:rPr lang="en-US" sz="2800" dirty="0" smtClean="0"/>
              <a:t> (19-27)</a:t>
            </a:r>
          </a:p>
          <a:p>
            <a:r>
              <a:rPr lang="en-US" sz="2800" dirty="0" smtClean="0"/>
              <a:t>La </a:t>
            </a:r>
            <a:r>
              <a:rPr lang="en-US" sz="2800" dirty="0" err="1" smtClean="0"/>
              <a:t>reacción</a:t>
            </a:r>
            <a:r>
              <a:rPr lang="en-US" sz="2800" dirty="0" smtClean="0"/>
              <a:t> de </a:t>
            </a:r>
            <a:r>
              <a:rPr lang="en-US" sz="2800" dirty="0" err="1" smtClean="0"/>
              <a:t>Nabucodonosor</a:t>
            </a:r>
            <a:r>
              <a:rPr lang="en-US" sz="2800" dirty="0" smtClean="0"/>
              <a:t> (28-30)</a:t>
            </a:r>
          </a:p>
        </p:txBody>
      </p:sp>
    </p:spTree>
    <p:extLst>
      <p:ext uri="{BB962C8B-B14F-4D97-AF65-F5344CB8AC3E}">
        <p14:creationId xmlns:p14="http://schemas.microsoft.com/office/powerpoint/2010/main" val="71248087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Pruebas</a:t>
            </a:r>
            <a:r>
              <a:rPr lang="en-US" dirty="0" smtClean="0"/>
              <a:t> de </a:t>
            </a:r>
            <a:r>
              <a:rPr lang="en-US" dirty="0" err="1" smtClean="0"/>
              <a:t>fuego</a:t>
            </a:r>
            <a:endParaRPr lang="en-US" dirty="0"/>
          </a:p>
        </p:txBody>
      </p:sp>
      <p:sp>
        <p:nvSpPr>
          <p:cNvPr id="3" name="Content Placeholder 2"/>
          <p:cNvSpPr>
            <a:spLocks noGrp="1"/>
          </p:cNvSpPr>
          <p:nvPr>
            <p:ph idx="1"/>
          </p:nvPr>
        </p:nvSpPr>
        <p:spPr>
          <a:xfrm>
            <a:off x="228600" y="1257565"/>
            <a:ext cx="8534400" cy="4571735"/>
          </a:xfrm>
        </p:spPr>
        <p:txBody>
          <a:bodyPr>
            <a:normAutofit fontScale="62500" lnSpcReduction="20000"/>
          </a:bodyPr>
          <a:lstStyle/>
          <a:p>
            <a:pPr>
              <a:spcBef>
                <a:spcPts val="0"/>
              </a:spcBef>
              <a:spcAft>
                <a:spcPts val="600"/>
              </a:spcAft>
            </a:pPr>
            <a:r>
              <a:rPr lang="es-ES" dirty="0" smtClean="0"/>
              <a:t>10</a:t>
            </a:r>
            <a:r>
              <a:rPr lang="es-ES" dirty="0"/>
              <a:t>  Porque Tú nos has probado, oh Dios; Nos has refinado como se refina la plata. </a:t>
            </a:r>
            <a:r>
              <a:rPr lang="es-ES" dirty="0" smtClean="0"/>
              <a:t>11</a:t>
            </a:r>
            <a:r>
              <a:rPr lang="es-ES" dirty="0"/>
              <a:t>  Nos metiste en la red; Carga pesada pusiste sobre nuestros lomos. </a:t>
            </a:r>
            <a:r>
              <a:rPr lang="es-ES" dirty="0" smtClean="0"/>
              <a:t>12</a:t>
            </a:r>
            <a:r>
              <a:rPr lang="es-ES" dirty="0"/>
              <a:t>  Hiciste cabalgar hombres sobre nuestras cabezas; </a:t>
            </a:r>
            <a:r>
              <a:rPr lang="es-ES" b="1" dirty="0">
                <a:solidFill>
                  <a:srgbClr val="0000CC"/>
                </a:solidFill>
              </a:rPr>
              <a:t>Pasamos por el fuego</a:t>
            </a:r>
            <a:r>
              <a:rPr lang="es-ES" dirty="0"/>
              <a:t> y por el agua, Pero Tú nos sacaste a un lugar de abundancia. </a:t>
            </a:r>
            <a:r>
              <a:rPr lang="en-US" dirty="0" smtClean="0"/>
              <a:t>(Sal 66:10-12) </a:t>
            </a:r>
          </a:p>
          <a:p>
            <a:pPr>
              <a:spcBef>
                <a:spcPts val="0"/>
              </a:spcBef>
              <a:spcAft>
                <a:spcPts val="600"/>
              </a:spcAft>
            </a:pPr>
            <a:r>
              <a:rPr lang="es-ES" dirty="0"/>
              <a:t>Cuando pases por las aguas, </a:t>
            </a:r>
            <a:r>
              <a:rPr lang="es-ES" dirty="0" smtClean="0"/>
              <a:t/>
            </a:r>
            <a:br>
              <a:rPr lang="es-ES" dirty="0" smtClean="0"/>
            </a:br>
            <a:r>
              <a:rPr lang="es-ES" dirty="0" smtClean="0"/>
              <a:t>Yo </a:t>
            </a:r>
            <a:r>
              <a:rPr lang="es-ES" dirty="0"/>
              <a:t>estaré contigo, </a:t>
            </a:r>
            <a:r>
              <a:rPr lang="es-ES" dirty="0" smtClean="0"/>
              <a:t/>
            </a:r>
            <a:br>
              <a:rPr lang="es-ES" dirty="0" smtClean="0"/>
            </a:br>
            <a:r>
              <a:rPr lang="es-ES" dirty="0" smtClean="0"/>
              <a:t>Y </a:t>
            </a:r>
            <a:r>
              <a:rPr lang="es-ES" dirty="0"/>
              <a:t>si por los ríos, no te cubrirán. </a:t>
            </a:r>
            <a:r>
              <a:rPr lang="es-ES" dirty="0" smtClean="0"/>
              <a:t/>
            </a:r>
            <a:br>
              <a:rPr lang="es-ES" dirty="0" smtClean="0"/>
            </a:br>
            <a:r>
              <a:rPr lang="es-ES" b="1" dirty="0" smtClean="0">
                <a:solidFill>
                  <a:srgbClr val="0000CC"/>
                </a:solidFill>
              </a:rPr>
              <a:t>Cuando </a:t>
            </a:r>
            <a:r>
              <a:rPr lang="es-ES" b="1" dirty="0">
                <a:solidFill>
                  <a:srgbClr val="0000CC"/>
                </a:solidFill>
              </a:rPr>
              <a:t>pases por el fuego</a:t>
            </a:r>
            <a:r>
              <a:rPr lang="es-ES" dirty="0"/>
              <a:t>, no te quemarás, </a:t>
            </a:r>
            <a:r>
              <a:rPr lang="es-ES" dirty="0" smtClean="0"/>
              <a:t/>
            </a:r>
            <a:br>
              <a:rPr lang="es-ES" dirty="0" smtClean="0"/>
            </a:br>
            <a:r>
              <a:rPr lang="es-ES" dirty="0" smtClean="0"/>
              <a:t>Ni </a:t>
            </a:r>
            <a:r>
              <a:rPr lang="es-ES" dirty="0"/>
              <a:t>la llama te abrasará. </a:t>
            </a:r>
            <a:r>
              <a:rPr lang="en-US" dirty="0" smtClean="0"/>
              <a:t>(</a:t>
            </a:r>
            <a:r>
              <a:rPr lang="en-US" dirty="0" err="1" smtClean="0"/>
              <a:t>Isaías</a:t>
            </a:r>
            <a:r>
              <a:rPr lang="en-US" dirty="0" smtClean="0"/>
              <a:t> 43:2)</a:t>
            </a:r>
          </a:p>
          <a:p>
            <a:pPr>
              <a:spcBef>
                <a:spcPts val="0"/>
              </a:spcBef>
              <a:spcAft>
                <a:spcPts val="600"/>
              </a:spcAft>
            </a:pPr>
            <a:r>
              <a:rPr lang="en-US" dirty="0" smtClean="0"/>
              <a:t>…</a:t>
            </a:r>
            <a:r>
              <a:rPr lang="es-ES" dirty="0" smtClean="0"/>
              <a:t>aunque </a:t>
            </a:r>
            <a:r>
              <a:rPr lang="es-ES" dirty="0"/>
              <a:t>ahora, por un poco de tiempo si es necesario, sean afligidos con diversas pruebas, </a:t>
            </a:r>
            <a:r>
              <a:rPr lang="es-ES" dirty="0" smtClean="0"/>
              <a:t>7</a:t>
            </a:r>
            <a:r>
              <a:rPr lang="es-ES" dirty="0"/>
              <a:t>  para que la prueba de la fe de ustedes, más preciosa que el oro que perece, aunque </a:t>
            </a:r>
            <a:r>
              <a:rPr lang="es-ES" b="1" dirty="0">
                <a:solidFill>
                  <a:srgbClr val="0000CC"/>
                </a:solidFill>
              </a:rPr>
              <a:t>probado por fuego</a:t>
            </a:r>
            <a:r>
              <a:rPr lang="es-ES" dirty="0"/>
              <a:t>, sea hallada que resulta en alabanza, gloria y honor en la revelación de </a:t>
            </a:r>
            <a:r>
              <a:rPr lang="es-ES" dirty="0" smtClean="0"/>
              <a:t>Jesucristo</a:t>
            </a:r>
            <a:r>
              <a:rPr lang="en-US" dirty="0" smtClean="0"/>
              <a:t>… (I Ped 1:6-7)</a:t>
            </a:r>
          </a:p>
          <a:p>
            <a:pPr>
              <a:spcBef>
                <a:spcPts val="0"/>
              </a:spcBef>
              <a:spcAft>
                <a:spcPts val="600"/>
              </a:spcAft>
            </a:pPr>
            <a:r>
              <a:rPr lang="es-ES" dirty="0"/>
              <a:t>Amados, no se sorprendan del </a:t>
            </a:r>
            <a:r>
              <a:rPr lang="es-ES" b="1" dirty="0">
                <a:solidFill>
                  <a:srgbClr val="0000CC"/>
                </a:solidFill>
              </a:rPr>
              <a:t>fuego de prueba </a:t>
            </a:r>
            <a:r>
              <a:rPr lang="es-ES" dirty="0"/>
              <a:t>que en medio de ustedes ha venido para </a:t>
            </a:r>
            <a:r>
              <a:rPr lang="es-ES" dirty="0" smtClean="0"/>
              <a:t>probarlos</a:t>
            </a:r>
            <a:r>
              <a:rPr lang="en-US" dirty="0" smtClean="0"/>
              <a:t>…  (I Ped 4:12)</a:t>
            </a:r>
            <a:endParaRPr lang="en-US" b="1" dirty="0"/>
          </a:p>
        </p:txBody>
      </p:sp>
    </p:spTree>
    <p:extLst>
      <p:ext uri="{BB962C8B-B14F-4D97-AF65-F5344CB8AC3E}">
        <p14:creationId xmlns:p14="http://schemas.microsoft.com/office/powerpoint/2010/main" val="267549394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Movimiento</a:t>
            </a:r>
            <a:r>
              <a:rPr lang="en-US" dirty="0" smtClean="0"/>
              <a:t> </a:t>
            </a:r>
            <a:r>
              <a:rPr lang="en-US" dirty="0" err="1" smtClean="0"/>
              <a:t>narrativo</a:t>
            </a:r>
            <a:endParaRPr lang="en-US" dirty="0"/>
          </a:p>
        </p:txBody>
      </p:sp>
      <p:sp>
        <p:nvSpPr>
          <p:cNvPr id="5" name="Freeform 4"/>
          <p:cNvSpPr/>
          <p:nvPr/>
        </p:nvSpPr>
        <p:spPr>
          <a:xfrm>
            <a:off x="1492099" y="3171933"/>
            <a:ext cx="4255008" cy="1792224"/>
          </a:xfrm>
          <a:custGeom>
            <a:avLst/>
            <a:gdLst>
              <a:gd name="connsiteX0" fmla="*/ 0 w 4255008"/>
              <a:gd name="connsiteY0" fmla="*/ 1780032 h 1792224"/>
              <a:gd name="connsiteX1" fmla="*/ 731520 w 4255008"/>
              <a:gd name="connsiteY1" fmla="*/ 1780032 h 1792224"/>
              <a:gd name="connsiteX2" fmla="*/ 1438656 w 4255008"/>
              <a:gd name="connsiteY2" fmla="*/ 12192 h 1792224"/>
              <a:gd name="connsiteX3" fmla="*/ 2840736 w 4255008"/>
              <a:gd name="connsiteY3" fmla="*/ 0 h 1792224"/>
              <a:gd name="connsiteX4" fmla="*/ 3584448 w 4255008"/>
              <a:gd name="connsiteY4" fmla="*/ 1792224 h 1792224"/>
              <a:gd name="connsiteX5" fmla="*/ 4255008 w 4255008"/>
              <a:gd name="connsiteY5" fmla="*/ 1780032 h 179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5008" h="1792224">
                <a:moveTo>
                  <a:pt x="0" y="1780032"/>
                </a:moveTo>
                <a:lnTo>
                  <a:pt x="731520" y="1780032"/>
                </a:lnTo>
                <a:lnTo>
                  <a:pt x="1438656" y="12192"/>
                </a:lnTo>
                <a:lnTo>
                  <a:pt x="2840736" y="0"/>
                </a:lnTo>
                <a:lnTo>
                  <a:pt x="3584448" y="1792224"/>
                </a:lnTo>
                <a:lnTo>
                  <a:pt x="4255008" y="178003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4581254"/>
            <a:ext cx="2313134" cy="369332"/>
          </a:xfrm>
          <a:prstGeom prst="rect">
            <a:avLst/>
          </a:prstGeom>
          <a:noFill/>
        </p:spPr>
        <p:txBody>
          <a:bodyPr wrap="none" rtlCol="0">
            <a:spAutoFit/>
          </a:bodyPr>
          <a:lstStyle/>
          <a:p>
            <a:r>
              <a:rPr lang="en-US" dirty="0" smtClean="0"/>
              <a:t>Imagen </a:t>
            </a:r>
            <a:r>
              <a:rPr lang="en-US" dirty="0" err="1" smtClean="0"/>
              <a:t>hecha</a:t>
            </a:r>
            <a:r>
              <a:rPr lang="en-US" dirty="0" smtClean="0"/>
              <a:t> </a:t>
            </a:r>
            <a:r>
              <a:rPr lang="en-US" dirty="0" err="1" smtClean="0"/>
              <a:t>por</a:t>
            </a:r>
            <a:r>
              <a:rPr lang="en-US" dirty="0" smtClean="0"/>
              <a:t> Nab</a:t>
            </a:r>
            <a:endParaRPr lang="en-US" dirty="0"/>
          </a:p>
        </p:txBody>
      </p:sp>
      <p:sp>
        <p:nvSpPr>
          <p:cNvPr id="7" name="TextBox 6"/>
          <p:cNvSpPr txBox="1"/>
          <p:nvPr/>
        </p:nvSpPr>
        <p:spPr>
          <a:xfrm>
            <a:off x="667916" y="4161409"/>
            <a:ext cx="1753942" cy="369332"/>
          </a:xfrm>
          <a:prstGeom prst="rect">
            <a:avLst/>
          </a:prstGeom>
          <a:noFill/>
        </p:spPr>
        <p:txBody>
          <a:bodyPr wrap="none" rtlCol="0">
            <a:spAutoFit/>
          </a:bodyPr>
          <a:lstStyle/>
          <a:p>
            <a:r>
              <a:rPr lang="en-US" dirty="0" err="1" smtClean="0"/>
              <a:t>Líderes</a:t>
            </a:r>
            <a:r>
              <a:rPr lang="en-US" dirty="0" smtClean="0"/>
              <a:t> </a:t>
            </a:r>
            <a:r>
              <a:rPr lang="en-US" dirty="0" err="1" smtClean="0"/>
              <a:t>invitados</a:t>
            </a:r>
            <a:endParaRPr lang="en-US" dirty="0"/>
          </a:p>
        </p:txBody>
      </p:sp>
      <p:sp>
        <p:nvSpPr>
          <p:cNvPr id="8" name="TextBox 7"/>
          <p:cNvSpPr txBox="1"/>
          <p:nvPr/>
        </p:nvSpPr>
        <p:spPr>
          <a:xfrm>
            <a:off x="393099" y="3749294"/>
            <a:ext cx="2176686" cy="369332"/>
          </a:xfrm>
          <a:prstGeom prst="rect">
            <a:avLst/>
          </a:prstGeom>
          <a:noFill/>
        </p:spPr>
        <p:txBody>
          <a:bodyPr wrap="none" rtlCol="0">
            <a:spAutoFit/>
          </a:bodyPr>
          <a:lstStyle/>
          <a:p>
            <a:pPr algn="r"/>
            <a:r>
              <a:rPr lang="en-US" dirty="0" err="1" smtClean="0"/>
              <a:t>Proclamación</a:t>
            </a:r>
            <a:r>
              <a:rPr lang="en-US" dirty="0" smtClean="0"/>
              <a:t> de Nab</a:t>
            </a:r>
            <a:endParaRPr lang="en-US" dirty="0"/>
          </a:p>
        </p:txBody>
      </p:sp>
      <p:sp>
        <p:nvSpPr>
          <p:cNvPr id="9" name="TextBox 8"/>
          <p:cNvSpPr txBox="1"/>
          <p:nvPr/>
        </p:nvSpPr>
        <p:spPr>
          <a:xfrm>
            <a:off x="473557" y="3358661"/>
            <a:ext cx="2298899" cy="369332"/>
          </a:xfrm>
          <a:prstGeom prst="rect">
            <a:avLst/>
          </a:prstGeom>
          <a:noFill/>
        </p:spPr>
        <p:txBody>
          <a:bodyPr wrap="none" rtlCol="0">
            <a:spAutoFit/>
          </a:bodyPr>
          <a:lstStyle/>
          <a:p>
            <a:pPr algn="r"/>
            <a:r>
              <a:rPr lang="en-US" dirty="0" err="1" smtClean="0"/>
              <a:t>Informe</a:t>
            </a:r>
            <a:r>
              <a:rPr lang="en-US" dirty="0" smtClean="0"/>
              <a:t> de </a:t>
            </a:r>
            <a:r>
              <a:rPr lang="en-US" dirty="0" err="1" smtClean="0"/>
              <a:t>los</a:t>
            </a:r>
            <a:r>
              <a:rPr lang="en-US" dirty="0" smtClean="0"/>
              <a:t> </a:t>
            </a:r>
            <a:r>
              <a:rPr lang="en-US" dirty="0" err="1" smtClean="0"/>
              <a:t>caldeos</a:t>
            </a:r>
            <a:endParaRPr lang="en-US" dirty="0"/>
          </a:p>
        </p:txBody>
      </p:sp>
      <p:sp>
        <p:nvSpPr>
          <p:cNvPr id="10" name="TextBox 9"/>
          <p:cNvSpPr txBox="1"/>
          <p:nvPr/>
        </p:nvSpPr>
        <p:spPr>
          <a:xfrm>
            <a:off x="879001" y="2997219"/>
            <a:ext cx="2020297" cy="369332"/>
          </a:xfrm>
          <a:prstGeom prst="rect">
            <a:avLst/>
          </a:prstGeom>
          <a:noFill/>
        </p:spPr>
        <p:txBody>
          <a:bodyPr wrap="none" rtlCol="0">
            <a:spAutoFit/>
          </a:bodyPr>
          <a:lstStyle/>
          <a:p>
            <a:pPr algn="r"/>
            <a:r>
              <a:rPr lang="es-ES" dirty="0" smtClean="0"/>
              <a:t>Audiencia ante </a:t>
            </a:r>
            <a:r>
              <a:rPr lang="es-ES" dirty="0" err="1" smtClean="0"/>
              <a:t>Nab</a:t>
            </a:r>
            <a:endParaRPr lang="en-US" dirty="0"/>
          </a:p>
        </p:txBody>
      </p:sp>
      <p:sp>
        <p:nvSpPr>
          <p:cNvPr id="11" name="TextBox 10"/>
          <p:cNvSpPr txBox="1"/>
          <p:nvPr/>
        </p:nvSpPr>
        <p:spPr>
          <a:xfrm>
            <a:off x="2689915" y="2781300"/>
            <a:ext cx="1794146" cy="369332"/>
          </a:xfrm>
          <a:prstGeom prst="rect">
            <a:avLst/>
          </a:prstGeom>
          <a:noFill/>
        </p:spPr>
        <p:txBody>
          <a:bodyPr wrap="none" rtlCol="0">
            <a:spAutoFit/>
          </a:bodyPr>
          <a:lstStyle/>
          <a:p>
            <a:pPr algn="r"/>
            <a:r>
              <a:rPr lang="en-US" dirty="0" err="1" smtClean="0"/>
              <a:t>Echados</a:t>
            </a:r>
            <a:r>
              <a:rPr lang="en-US" dirty="0" smtClean="0"/>
              <a:t> al </a:t>
            </a:r>
            <a:r>
              <a:rPr lang="en-US" dirty="0" err="1" smtClean="0"/>
              <a:t>horno</a:t>
            </a:r>
            <a:endParaRPr lang="en-US" dirty="0"/>
          </a:p>
        </p:txBody>
      </p:sp>
      <p:sp>
        <p:nvSpPr>
          <p:cNvPr id="12" name="TextBox 11"/>
          <p:cNvSpPr txBox="1"/>
          <p:nvPr/>
        </p:nvSpPr>
        <p:spPr>
          <a:xfrm>
            <a:off x="4461257" y="3024967"/>
            <a:ext cx="1221809" cy="369332"/>
          </a:xfrm>
          <a:prstGeom prst="rect">
            <a:avLst/>
          </a:prstGeom>
          <a:noFill/>
        </p:spPr>
        <p:txBody>
          <a:bodyPr wrap="none" rtlCol="0">
            <a:spAutoFit/>
          </a:bodyPr>
          <a:lstStyle/>
          <a:p>
            <a:pPr algn="r"/>
            <a:r>
              <a:rPr lang="en-US" dirty="0" err="1" smtClean="0"/>
              <a:t>Sobreviven</a:t>
            </a:r>
            <a:endParaRPr lang="en-US" dirty="0"/>
          </a:p>
        </p:txBody>
      </p:sp>
      <p:sp>
        <p:nvSpPr>
          <p:cNvPr id="13" name="TextBox 12"/>
          <p:cNvSpPr txBox="1"/>
          <p:nvPr/>
        </p:nvSpPr>
        <p:spPr>
          <a:xfrm>
            <a:off x="4592422" y="3404827"/>
            <a:ext cx="1742785" cy="646331"/>
          </a:xfrm>
          <a:prstGeom prst="rect">
            <a:avLst/>
          </a:prstGeom>
          <a:noFill/>
        </p:spPr>
        <p:txBody>
          <a:bodyPr wrap="none" rtlCol="0">
            <a:spAutoFit/>
          </a:bodyPr>
          <a:lstStyle/>
          <a:p>
            <a:r>
              <a:rPr lang="en-US" dirty="0" err="1" smtClean="0"/>
              <a:t>Salen</a:t>
            </a:r>
            <a:r>
              <a:rPr lang="en-US" dirty="0" smtClean="0"/>
              <a:t>, sin </a:t>
            </a:r>
            <a:r>
              <a:rPr lang="en-US" dirty="0" err="1" smtClean="0"/>
              <a:t>daños</a:t>
            </a:r>
            <a:r>
              <a:rPr lang="en-US" dirty="0" smtClean="0"/>
              <a:t>,</a:t>
            </a:r>
          </a:p>
          <a:p>
            <a:r>
              <a:rPr lang="es-ES" dirty="0" smtClean="0"/>
              <a:t>vistos por todos</a:t>
            </a:r>
            <a:endParaRPr lang="en-US" dirty="0"/>
          </a:p>
        </p:txBody>
      </p:sp>
      <p:sp>
        <p:nvSpPr>
          <p:cNvPr id="15" name="TextBox 14"/>
          <p:cNvSpPr txBox="1"/>
          <p:nvPr/>
        </p:nvSpPr>
        <p:spPr>
          <a:xfrm>
            <a:off x="5029200" y="4574249"/>
            <a:ext cx="2108334" cy="369332"/>
          </a:xfrm>
          <a:prstGeom prst="rect">
            <a:avLst/>
          </a:prstGeom>
          <a:noFill/>
        </p:spPr>
        <p:txBody>
          <a:bodyPr wrap="none" rtlCol="0">
            <a:spAutoFit/>
          </a:bodyPr>
          <a:lstStyle/>
          <a:p>
            <a:r>
              <a:rPr lang="es-ES" dirty="0" smtClean="0"/>
              <a:t>Promovidos por </a:t>
            </a:r>
            <a:r>
              <a:rPr lang="es-ES" dirty="0" err="1" smtClean="0"/>
              <a:t>Nab</a:t>
            </a:r>
            <a:endParaRPr lang="en-US" dirty="0"/>
          </a:p>
        </p:txBody>
      </p:sp>
      <p:sp>
        <p:nvSpPr>
          <p:cNvPr id="16" name="TextBox 15"/>
          <p:cNvSpPr txBox="1"/>
          <p:nvPr/>
        </p:nvSpPr>
        <p:spPr>
          <a:xfrm>
            <a:off x="4818599" y="3953280"/>
            <a:ext cx="2075183" cy="646331"/>
          </a:xfrm>
          <a:prstGeom prst="rect">
            <a:avLst/>
          </a:prstGeom>
          <a:noFill/>
        </p:spPr>
        <p:txBody>
          <a:bodyPr wrap="none" rtlCol="0">
            <a:spAutoFit/>
          </a:bodyPr>
          <a:lstStyle/>
          <a:p>
            <a:r>
              <a:rPr lang="en-US" dirty="0" smtClean="0"/>
              <a:t>La </a:t>
            </a:r>
            <a:r>
              <a:rPr lang="en-US" dirty="0" err="1" smtClean="0"/>
              <a:t>confesión</a:t>
            </a:r>
            <a:r>
              <a:rPr lang="en-US" dirty="0" smtClean="0"/>
              <a:t> de Nab</a:t>
            </a:r>
            <a:br>
              <a:rPr lang="en-US" dirty="0" smtClean="0"/>
            </a:br>
            <a:r>
              <a:rPr lang="en-US" dirty="0" smtClean="0"/>
              <a:t>y </a:t>
            </a:r>
            <a:r>
              <a:rPr lang="en-US" dirty="0" err="1" smtClean="0"/>
              <a:t>su</a:t>
            </a:r>
            <a:r>
              <a:rPr lang="en-US" dirty="0" smtClean="0"/>
              <a:t> </a:t>
            </a:r>
            <a:r>
              <a:rPr lang="en-US" dirty="0" err="1" smtClean="0"/>
              <a:t>decreto</a:t>
            </a:r>
            <a:r>
              <a:rPr lang="en-US" dirty="0" smtClean="0"/>
              <a:t> a </a:t>
            </a:r>
            <a:r>
              <a:rPr lang="en-US" dirty="0" err="1" smtClean="0"/>
              <a:t>todos</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4272" y="1157577"/>
            <a:ext cx="3179728" cy="2385750"/>
          </a:xfrm>
          <a:prstGeom prst="rect">
            <a:avLst/>
          </a:prstGeom>
        </p:spPr>
      </p:pic>
    </p:spTree>
    <p:extLst>
      <p:ext uri="{BB962C8B-B14F-4D97-AF65-F5344CB8AC3E}">
        <p14:creationId xmlns:p14="http://schemas.microsoft.com/office/powerpoint/2010/main" val="17973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5" grpId="0"/>
      <p:bldP spid="1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¿Dios a la imagen del hombre?</a:t>
            </a:r>
            <a:endParaRPr lang="en-US" dirty="0"/>
          </a:p>
        </p:txBody>
      </p:sp>
      <p:sp>
        <p:nvSpPr>
          <p:cNvPr id="3" name="Content Placeholder 2"/>
          <p:cNvSpPr>
            <a:spLocks noGrp="1"/>
          </p:cNvSpPr>
          <p:nvPr>
            <p:ph idx="1"/>
          </p:nvPr>
        </p:nvSpPr>
        <p:spPr>
          <a:xfrm>
            <a:off x="457200" y="1714500"/>
            <a:ext cx="8229600" cy="3390636"/>
          </a:xfrm>
        </p:spPr>
        <p:txBody>
          <a:bodyPr>
            <a:normAutofit/>
          </a:bodyPr>
          <a:lstStyle/>
          <a:p>
            <a:pPr marL="0" indent="0">
              <a:buNone/>
            </a:pPr>
            <a:r>
              <a:rPr lang="en-US" dirty="0" smtClean="0"/>
              <a:t>“</a:t>
            </a:r>
            <a:r>
              <a:rPr lang="en-US" dirty="0" err="1" smtClean="0"/>
              <a:t>Ahora</a:t>
            </a:r>
            <a:r>
              <a:rPr lang="en-US" dirty="0" smtClean="0"/>
              <a:t> </a:t>
            </a:r>
            <a:r>
              <a:rPr lang="en-US" dirty="0" err="1" smtClean="0"/>
              <a:t>mismo</a:t>
            </a:r>
            <a:r>
              <a:rPr lang="en-US" dirty="0" smtClean="0"/>
              <a:t> </a:t>
            </a:r>
            <a:r>
              <a:rPr lang="en-US" dirty="0" err="1" smtClean="0"/>
              <a:t>desprobaré</a:t>
            </a:r>
            <a:r>
              <a:rPr lang="en-US" dirty="0" smtClean="0"/>
              <a:t> la </a:t>
            </a:r>
            <a:r>
              <a:rPr lang="en-US" dirty="0" err="1" smtClean="0"/>
              <a:t>existencia</a:t>
            </a:r>
            <a:r>
              <a:rPr lang="en-US" dirty="0" smtClean="0"/>
              <a:t> de </a:t>
            </a:r>
            <a:r>
              <a:rPr lang="en-US" dirty="0" err="1" smtClean="0"/>
              <a:t>todo</a:t>
            </a:r>
            <a:r>
              <a:rPr lang="en-US" dirty="0" smtClean="0"/>
              <a:t> </a:t>
            </a:r>
            <a:r>
              <a:rPr lang="en-US" dirty="0" err="1" smtClean="0"/>
              <a:t>dios</a:t>
            </a:r>
            <a:r>
              <a:rPr lang="en-US" dirty="0" smtClean="0"/>
              <a:t>.  Si </a:t>
            </a:r>
            <a:r>
              <a:rPr lang="en-US" dirty="0" err="1" smtClean="0"/>
              <a:t>hubiera</a:t>
            </a:r>
            <a:r>
              <a:rPr lang="en-US" dirty="0" smtClean="0"/>
              <a:t> dioses, ¿</a:t>
            </a:r>
            <a:r>
              <a:rPr lang="en-US" dirty="0" err="1" smtClean="0"/>
              <a:t>cómo</a:t>
            </a:r>
            <a:r>
              <a:rPr lang="en-US" dirty="0" smtClean="0"/>
              <a:t> </a:t>
            </a:r>
            <a:r>
              <a:rPr lang="en-US" dirty="0" err="1" smtClean="0"/>
              <a:t>aguantaría</a:t>
            </a:r>
            <a:r>
              <a:rPr lang="en-US" dirty="0" smtClean="0"/>
              <a:t> </a:t>
            </a:r>
            <a:r>
              <a:rPr lang="en-US" dirty="0" err="1" smtClean="0"/>
              <a:t>yo</a:t>
            </a:r>
            <a:r>
              <a:rPr lang="en-US" dirty="0" smtClean="0"/>
              <a:t> no </a:t>
            </a:r>
            <a:r>
              <a:rPr lang="en-US" dirty="0" err="1" smtClean="0"/>
              <a:t>ser</a:t>
            </a:r>
            <a:r>
              <a:rPr lang="en-US" dirty="0" smtClean="0"/>
              <a:t> un </a:t>
            </a:r>
            <a:r>
              <a:rPr lang="en-US" dirty="0" err="1" smtClean="0"/>
              <a:t>dios</a:t>
            </a:r>
            <a:r>
              <a:rPr lang="en-US" dirty="0"/>
              <a:t>?</a:t>
            </a:r>
            <a:r>
              <a:rPr lang="en-US" dirty="0" smtClean="0"/>
              <a:t>  </a:t>
            </a:r>
            <a:r>
              <a:rPr lang="en-US" dirty="0" err="1" smtClean="0"/>
              <a:t>Por</a:t>
            </a:r>
            <a:r>
              <a:rPr lang="en-US" dirty="0" smtClean="0"/>
              <a:t> </a:t>
            </a:r>
            <a:r>
              <a:rPr lang="en-US" dirty="0" err="1" smtClean="0"/>
              <a:t>consecuencia</a:t>
            </a:r>
            <a:r>
              <a:rPr lang="en-US" dirty="0" smtClean="0"/>
              <a:t>, no hay dioses”.</a:t>
            </a:r>
          </a:p>
          <a:p>
            <a:pPr marL="0" indent="0" algn="r">
              <a:buNone/>
            </a:pPr>
            <a:r>
              <a:rPr lang="en-US" dirty="0" smtClean="0"/>
              <a:t>—Friedrich </a:t>
            </a:r>
            <a:r>
              <a:rPr lang="en-US" dirty="0"/>
              <a:t>Nietzsche </a:t>
            </a:r>
          </a:p>
        </p:txBody>
      </p:sp>
    </p:spTree>
    <p:extLst>
      <p:ext uri="{BB962C8B-B14F-4D97-AF65-F5344CB8AC3E}">
        <p14:creationId xmlns:p14="http://schemas.microsoft.com/office/powerpoint/2010/main" val="419667299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448064"/>
            <a:ext cx="8610600" cy="3771636"/>
          </a:xfrm>
        </p:spPr>
        <p:txBody>
          <a:bodyPr>
            <a:normAutofit/>
          </a:bodyPr>
          <a:lstStyle/>
          <a:p>
            <a:pPr marL="0" indent="0">
              <a:buNone/>
            </a:pPr>
            <a:r>
              <a:rPr lang="en-US" dirty="0" smtClean="0"/>
              <a:t>…</a:t>
            </a:r>
            <a:r>
              <a:rPr lang="es-ES" dirty="0"/>
              <a:t>no tienen excusa. </a:t>
            </a:r>
            <a:r>
              <a:rPr lang="es-ES" dirty="0" smtClean="0"/>
              <a:t>21</a:t>
            </a:r>
            <a:r>
              <a:rPr lang="es-ES" dirty="0"/>
              <a:t>  Pues aunque conocían a Dios, no lo honraron como a Dios ni le dieron gracias, sino que se hicieron vanos en sus razonamientos y su necio corazón fue entenebrecido. </a:t>
            </a:r>
            <a:r>
              <a:rPr lang="es-ES" dirty="0" smtClean="0"/>
              <a:t>22</a:t>
            </a:r>
            <a:r>
              <a:rPr lang="es-ES" dirty="0"/>
              <a:t>  Profesando ser sabios, se volvieron </a:t>
            </a:r>
            <a:r>
              <a:rPr lang="es-ES" dirty="0" smtClean="0"/>
              <a:t>necios</a:t>
            </a:r>
            <a:r>
              <a:rPr lang="en-US" dirty="0" smtClean="0"/>
              <a:t>… (Rom 1:20-23)</a:t>
            </a:r>
            <a:endParaRPr lang="en-US" dirty="0"/>
          </a:p>
        </p:txBody>
      </p:sp>
    </p:spTree>
    <p:extLst>
      <p:ext uri="{BB962C8B-B14F-4D97-AF65-F5344CB8AC3E}">
        <p14:creationId xmlns:p14="http://schemas.microsoft.com/office/powerpoint/2010/main" val="121412239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Una </a:t>
            </a:r>
            <a:r>
              <a:rPr lang="en-US" dirty="0" err="1" smtClean="0"/>
              <a:t>profecía</a:t>
            </a:r>
            <a:r>
              <a:rPr lang="en-US" dirty="0" smtClean="0"/>
              <a:t> de </a:t>
            </a:r>
            <a:r>
              <a:rPr lang="en-US" dirty="0" err="1" smtClean="0"/>
              <a:t>Moisés</a:t>
            </a:r>
            <a:r>
              <a:rPr lang="en-US" dirty="0" smtClean="0"/>
              <a:t>…</a:t>
            </a:r>
            <a:endParaRPr lang="en-US" dirty="0"/>
          </a:p>
        </p:txBody>
      </p:sp>
      <p:sp>
        <p:nvSpPr>
          <p:cNvPr id="3" name="Content Placeholder 2"/>
          <p:cNvSpPr>
            <a:spLocks noGrp="1"/>
          </p:cNvSpPr>
          <p:nvPr>
            <p:ph idx="1"/>
          </p:nvPr>
        </p:nvSpPr>
        <p:spPr>
          <a:xfrm>
            <a:off x="114300" y="1790700"/>
            <a:ext cx="8953500" cy="3162036"/>
          </a:xfrm>
        </p:spPr>
        <p:txBody>
          <a:bodyPr/>
          <a:lstStyle/>
          <a:p>
            <a:pPr marL="0" indent="0">
              <a:buNone/>
            </a:pPr>
            <a:r>
              <a:rPr lang="es-ES" dirty="0"/>
              <a:t>El SEÑOR te llevará a ti y a tu rey, al que hayas puesto sobre ti, a una nación que ni tú ni tus padres han conocido, y </a:t>
            </a:r>
            <a:r>
              <a:rPr lang="es-ES" b="1" dirty="0"/>
              <a:t>allí servirás a otros dioses</a:t>
            </a:r>
            <a:r>
              <a:rPr lang="es-ES" dirty="0"/>
              <a:t> de madera y de piedra. </a:t>
            </a:r>
            <a:r>
              <a:rPr lang="en-US" dirty="0" smtClean="0"/>
              <a:t>(</a:t>
            </a:r>
            <a:r>
              <a:rPr lang="en-US" dirty="0" err="1" smtClean="0"/>
              <a:t>Deuteronomio</a:t>
            </a:r>
            <a:r>
              <a:rPr lang="en-US" dirty="0" smtClean="0"/>
              <a:t> 28:36)</a:t>
            </a:r>
            <a:endParaRPr lang="en-US" dirty="0"/>
          </a:p>
        </p:txBody>
      </p:sp>
    </p:spTree>
    <p:extLst>
      <p:ext uri="{BB962C8B-B14F-4D97-AF65-F5344CB8AC3E}">
        <p14:creationId xmlns:p14="http://schemas.microsoft.com/office/powerpoint/2010/main" val="4088890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48"/>
            <a:ext cx="8229600" cy="571235"/>
          </a:xfrm>
        </p:spPr>
        <p:txBody>
          <a:bodyPr>
            <a:normAutofit fontScale="90000"/>
          </a:bodyPr>
          <a:lstStyle/>
          <a:p>
            <a:r>
              <a:rPr lang="en-US" dirty="0" err="1" smtClean="0"/>
              <a:t>Capítulo</a:t>
            </a:r>
            <a:r>
              <a:rPr lang="en-US" dirty="0" smtClean="0"/>
              <a:t> Content</a:t>
            </a:r>
            <a:endParaRPr lang="en-US" dirty="0"/>
          </a:p>
        </p:txBody>
      </p:sp>
      <p:sp>
        <p:nvSpPr>
          <p:cNvPr id="3" name="TextBox 2"/>
          <p:cNvSpPr txBox="1"/>
          <p:nvPr/>
        </p:nvSpPr>
        <p:spPr>
          <a:xfrm>
            <a:off x="40252" y="1104900"/>
            <a:ext cx="9123874" cy="5078313"/>
          </a:xfrm>
          <a:prstGeom prst="rect">
            <a:avLst/>
          </a:prstGeom>
          <a:noFill/>
        </p:spPr>
        <p:txBody>
          <a:bodyPr wrap="square" rtlCol="0">
            <a:spAutoFit/>
          </a:bodyPr>
          <a:lstStyle/>
          <a:p>
            <a:pPr defTabSz="609600">
              <a:tabLst>
                <a:tab pos="1601788" algn="l"/>
                <a:tab pos="1997075" algn="l"/>
              </a:tabLst>
            </a:pPr>
            <a:r>
              <a:rPr lang="en-US" sz="2700" dirty="0"/>
              <a:t>1	Daniel y </a:t>
            </a:r>
            <a:r>
              <a:rPr lang="en-US" sz="2700" dirty="0" err="1"/>
              <a:t>sus</a:t>
            </a:r>
            <a:r>
              <a:rPr lang="en-US" sz="2700" dirty="0"/>
              <a:t> amigos son </a:t>
            </a:r>
            <a:r>
              <a:rPr lang="en-US" sz="2700" dirty="0" err="1"/>
              <a:t>seleccionados</a:t>
            </a:r>
            <a:r>
              <a:rPr lang="en-US" sz="2700" dirty="0"/>
              <a:t> y </a:t>
            </a:r>
            <a:r>
              <a:rPr lang="en-US" sz="2700" dirty="0" err="1"/>
              <a:t>probados</a:t>
            </a:r>
            <a:endParaRPr lang="en-US" sz="2700" dirty="0"/>
          </a:p>
          <a:p>
            <a:pPr defTabSz="609600">
              <a:tabLst>
                <a:tab pos="1601788" algn="l"/>
                <a:tab pos="1997075" algn="l"/>
              </a:tabLst>
            </a:pPr>
            <a:r>
              <a:rPr lang="en-US" sz="2700" dirty="0"/>
              <a:t>2	El </a:t>
            </a:r>
            <a:r>
              <a:rPr lang="en-US" sz="2700" dirty="0" err="1"/>
              <a:t>sueño</a:t>
            </a:r>
            <a:r>
              <a:rPr lang="en-US" sz="2700" dirty="0"/>
              <a:t> de </a:t>
            </a:r>
            <a:r>
              <a:rPr lang="en-US" sz="2700" dirty="0" err="1"/>
              <a:t>Nabucodonosor</a:t>
            </a:r>
            <a:r>
              <a:rPr lang="en-US" sz="2700" dirty="0"/>
              <a:t> del hombre </a:t>
            </a:r>
            <a:r>
              <a:rPr lang="en-US" sz="2700" dirty="0" err="1"/>
              <a:t>metálico</a:t>
            </a:r>
            <a:endParaRPr lang="en-US" sz="2700" dirty="0"/>
          </a:p>
          <a:p>
            <a:pPr defTabSz="609600">
              <a:tabLst>
                <a:tab pos="1601788" algn="l"/>
                <a:tab pos="1997075" algn="l"/>
              </a:tabLst>
            </a:pPr>
            <a:r>
              <a:rPr lang="en-US" sz="2700" dirty="0" smtClean="0"/>
              <a:t>3	Los </a:t>
            </a:r>
            <a:r>
              <a:rPr lang="en-US" sz="2700" dirty="0"/>
              <a:t>amigos de Daniel </a:t>
            </a:r>
            <a:r>
              <a:rPr lang="en-US" sz="2700" dirty="0" err="1"/>
              <a:t>en</a:t>
            </a:r>
            <a:r>
              <a:rPr lang="en-US" sz="2700" dirty="0"/>
              <a:t> el </a:t>
            </a:r>
            <a:r>
              <a:rPr lang="en-US" sz="2700" dirty="0" err="1"/>
              <a:t>horno</a:t>
            </a:r>
            <a:r>
              <a:rPr lang="en-US" sz="2700" dirty="0"/>
              <a:t> de </a:t>
            </a:r>
            <a:r>
              <a:rPr lang="en-US" sz="2700" dirty="0" err="1"/>
              <a:t>fuego</a:t>
            </a:r>
            <a:endParaRPr lang="en-US" sz="2700" dirty="0"/>
          </a:p>
          <a:p>
            <a:pPr defTabSz="609600">
              <a:tabLst>
                <a:tab pos="1601788" algn="l"/>
                <a:tab pos="1997075" algn="l"/>
              </a:tabLst>
            </a:pPr>
            <a:r>
              <a:rPr lang="en-US" sz="2700" dirty="0"/>
              <a:t>4	</a:t>
            </a:r>
            <a:r>
              <a:rPr lang="en-US" sz="2700" dirty="0" err="1"/>
              <a:t>Nabucodonosor</a:t>
            </a:r>
            <a:r>
              <a:rPr lang="en-US" sz="2700" dirty="0"/>
              <a:t> </a:t>
            </a:r>
            <a:r>
              <a:rPr lang="en-US" sz="2700" dirty="0" err="1"/>
              <a:t>humillado</a:t>
            </a:r>
            <a:endParaRPr lang="en-US" sz="2700" dirty="0"/>
          </a:p>
          <a:p>
            <a:pPr defTabSz="609600">
              <a:tabLst>
                <a:tab pos="1601788" algn="l"/>
                <a:tab pos="1997075" algn="l"/>
              </a:tabLst>
            </a:pPr>
            <a:r>
              <a:rPr lang="en-US" sz="2700" dirty="0"/>
              <a:t>5	El </a:t>
            </a:r>
            <a:r>
              <a:rPr lang="en-US" sz="2700" dirty="0" err="1"/>
              <a:t>banquete</a:t>
            </a:r>
            <a:r>
              <a:rPr lang="en-US" sz="2700" dirty="0"/>
              <a:t> de </a:t>
            </a:r>
            <a:r>
              <a:rPr lang="en-US" sz="2700" dirty="0" err="1"/>
              <a:t>Belsasar</a:t>
            </a:r>
            <a:r>
              <a:rPr lang="en-US" sz="2700" dirty="0"/>
              <a:t> y la </a:t>
            </a:r>
            <a:r>
              <a:rPr lang="en-US" sz="2700" dirty="0" err="1"/>
              <a:t>caída</a:t>
            </a:r>
            <a:r>
              <a:rPr lang="en-US" sz="2700" dirty="0"/>
              <a:t> de </a:t>
            </a:r>
            <a:r>
              <a:rPr lang="en-US" sz="2700" dirty="0" err="1"/>
              <a:t>Babilonia</a:t>
            </a:r>
            <a:endParaRPr lang="en-US" sz="2700" dirty="0"/>
          </a:p>
          <a:p>
            <a:pPr defTabSz="609600">
              <a:tabLst>
                <a:tab pos="1601788" algn="l"/>
                <a:tab pos="1997075" algn="l"/>
              </a:tabLst>
            </a:pPr>
            <a:r>
              <a:rPr lang="en-US" sz="2700" dirty="0"/>
              <a:t>6	Daniel </a:t>
            </a:r>
            <a:r>
              <a:rPr lang="en-US" sz="2700" dirty="0" err="1"/>
              <a:t>en</a:t>
            </a:r>
            <a:r>
              <a:rPr lang="en-US" sz="2700" dirty="0"/>
              <a:t> el </a:t>
            </a:r>
            <a:r>
              <a:rPr lang="en-US" sz="2700" dirty="0" err="1"/>
              <a:t>foso</a:t>
            </a:r>
            <a:r>
              <a:rPr lang="en-US" sz="2700" dirty="0"/>
              <a:t> de </a:t>
            </a:r>
            <a:r>
              <a:rPr lang="en-US" sz="2700" dirty="0" err="1"/>
              <a:t>leones</a:t>
            </a:r>
            <a:endParaRPr lang="en-US" sz="2700" dirty="0"/>
          </a:p>
          <a:p>
            <a:pPr defTabSz="609600">
              <a:tabLst>
                <a:tab pos="1601788" algn="l"/>
                <a:tab pos="1997075" algn="l"/>
              </a:tabLst>
            </a:pPr>
            <a:r>
              <a:rPr lang="en-US" sz="2700" dirty="0"/>
              <a:t>7	La </a:t>
            </a:r>
            <a:r>
              <a:rPr lang="en-US" sz="2700" dirty="0" err="1"/>
              <a:t>visión</a:t>
            </a:r>
            <a:r>
              <a:rPr lang="en-US" sz="2700" dirty="0"/>
              <a:t> de Daniel de las 4 </a:t>
            </a:r>
            <a:r>
              <a:rPr lang="en-US" sz="2700" dirty="0" err="1"/>
              <a:t>grandes</a:t>
            </a:r>
            <a:r>
              <a:rPr lang="en-US" sz="2700" dirty="0"/>
              <a:t> </a:t>
            </a:r>
            <a:r>
              <a:rPr lang="en-US" sz="2700" dirty="0" err="1"/>
              <a:t>bestias</a:t>
            </a:r>
            <a:endParaRPr lang="en-US" sz="2700" dirty="0"/>
          </a:p>
          <a:p>
            <a:pPr defTabSz="609600">
              <a:tabLst>
                <a:tab pos="1601788" algn="l"/>
                <a:tab pos="1997075" algn="l"/>
              </a:tabLst>
            </a:pPr>
            <a:r>
              <a:rPr lang="en-US" sz="2700" dirty="0" smtClean="0"/>
              <a:t>8	La </a:t>
            </a:r>
            <a:r>
              <a:rPr lang="en-US" sz="2700" dirty="0" err="1"/>
              <a:t>visión</a:t>
            </a:r>
            <a:r>
              <a:rPr lang="en-US" sz="2700" dirty="0"/>
              <a:t> de Daniel del </a:t>
            </a:r>
            <a:r>
              <a:rPr lang="en-US" sz="2700" dirty="0" err="1"/>
              <a:t>carnero</a:t>
            </a:r>
            <a:r>
              <a:rPr lang="en-US" sz="2700" dirty="0"/>
              <a:t> y el macho </a:t>
            </a:r>
            <a:r>
              <a:rPr lang="en-US" sz="2700" dirty="0" err="1"/>
              <a:t>cabrío</a:t>
            </a:r>
            <a:endParaRPr lang="en-US" sz="2700" dirty="0"/>
          </a:p>
          <a:p>
            <a:pPr defTabSz="609600">
              <a:tabLst>
                <a:tab pos="1601788" algn="l"/>
                <a:tab pos="1997075" algn="l"/>
              </a:tabLst>
            </a:pPr>
            <a:r>
              <a:rPr lang="en-US" sz="2700" dirty="0"/>
              <a:t>9	La </a:t>
            </a:r>
            <a:r>
              <a:rPr lang="en-US" sz="2700" dirty="0" err="1"/>
              <a:t>oración</a:t>
            </a:r>
            <a:r>
              <a:rPr lang="en-US" sz="2700" dirty="0"/>
              <a:t> de Daniel y la </a:t>
            </a:r>
            <a:r>
              <a:rPr lang="en-US" sz="2700" dirty="0" err="1"/>
              <a:t>visión</a:t>
            </a:r>
            <a:r>
              <a:rPr lang="en-US" sz="2700" dirty="0"/>
              <a:t> de las “70 </a:t>
            </a:r>
            <a:r>
              <a:rPr lang="en-US" sz="2700" dirty="0" err="1"/>
              <a:t>semanas</a:t>
            </a:r>
            <a:r>
              <a:rPr lang="en-US" sz="2700" dirty="0"/>
              <a:t>” </a:t>
            </a:r>
            <a:r>
              <a:rPr lang="en-US" sz="2700" dirty="0" smtClean="0"/>
              <a:t>10-11	El </a:t>
            </a:r>
            <a:r>
              <a:rPr lang="en-US" sz="2700" dirty="0" err="1"/>
              <a:t>varón</a:t>
            </a:r>
            <a:r>
              <a:rPr lang="en-US" sz="2700" dirty="0"/>
              <a:t> </a:t>
            </a:r>
            <a:r>
              <a:rPr lang="en-US" sz="2700" dirty="0" err="1"/>
              <a:t>glorioso</a:t>
            </a:r>
            <a:r>
              <a:rPr lang="en-US" sz="2700" dirty="0"/>
              <a:t> </a:t>
            </a:r>
            <a:r>
              <a:rPr lang="en-US" sz="2700" dirty="0" err="1"/>
              <a:t>cuenta</a:t>
            </a:r>
            <a:r>
              <a:rPr lang="en-US" sz="2700" dirty="0"/>
              <a:t> de </a:t>
            </a:r>
            <a:r>
              <a:rPr lang="en-US" sz="2700" dirty="0" err="1"/>
              <a:t>los</a:t>
            </a:r>
            <a:r>
              <a:rPr lang="en-US" sz="2700" dirty="0"/>
              <a:t> </a:t>
            </a:r>
            <a:r>
              <a:rPr lang="en-US" sz="2700" dirty="0" err="1"/>
              <a:t>reyes</a:t>
            </a:r>
            <a:r>
              <a:rPr lang="en-US" sz="2700" dirty="0"/>
              <a:t> del </a:t>
            </a:r>
            <a:r>
              <a:rPr lang="en-US" sz="2700" dirty="0" err="1"/>
              <a:t>norte</a:t>
            </a:r>
            <a:r>
              <a:rPr lang="en-US" sz="2700" dirty="0"/>
              <a:t> y sur</a:t>
            </a:r>
          </a:p>
          <a:p>
            <a:pPr defTabSz="609600">
              <a:tabLst>
                <a:tab pos="1601788" algn="l"/>
                <a:tab pos="1997075" algn="l"/>
              </a:tabLst>
            </a:pPr>
            <a:r>
              <a:rPr lang="en-US" sz="2700" dirty="0" smtClean="0"/>
              <a:t>12</a:t>
            </a:r>
            <a:r>
              <a:rPr lang="en-US" sz="2700" dirty="0"/>
              <a:t>	La </a:t>
            </a:r>
            <a:r>
              <a:rPr lang="en-US" sz="2700" dirty="0" err="1"/>
              <a:t>visión</a:t>
            </a:r>
            <a:r>
              <a:rPr lang="en-US" sz="2700" dirty="0"/>
              <a:t> final de Daniel </a:t>
            </a:r>
            <a:r>
              <a:rPr lang="en-US" sz="2700" dirty="0" err="1"/>
              <a:t>sobre</a:t>
            </a:r>
            <a:r>
              <a:rPr lang="en-US" sz="2700" dirty="0"/>
              <a:t> </a:t>
            </a:r>
            <a:r>
              <a:rPr lang="en-US" sz="2700" dirty="0" err="1"/>
              <a:t>los</a:t>
            </a:r>
            <a:r>
              <a:rPr lang="en-US" sz="2700" dirty="0"/>
              <a:t> “</a:t>
            </a:r>
            <a:r>
              <a:rPr lang="en-US" sz="2700" dirty="0" err="1"/>
              <a:t>días</a:t>
            </a:r>
            <a:r>
              <a:rPr lang="en-US" sz="2700" dirty="0"/>
              <a:t> del fin”</a:t>
            </a:r>
          </a:p>
          <a:p>
            <a:pPr defTabSz="609600">
              <a:tabLst>
                <a:tab pos="1601788" algn="l"/>
                <a:tab pos="1997075" algn="l"/>
              </a:tabLst>
            </a:pPr>
            <a:endParaRPr lang="en-US" sz="27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26" y="3"/>
            <a:ext cx="9144000" cy="1190625"/>
          </a:xfrm>
          <a:prstGeom prst="rect">
            <a:avLst/>
          </a:prstGeom>
        </p:spPr>
      </p:pic>
      <p:sp>
        <p:nvSpPr>
          <p:cNvPr id="6" name="Title 1"/>
          <p:cNvSpPr txBox="1">
            <a:spLocks/>
          </p:cNvSpPr>
          <p:nvPr/>
        </p:nvSpPr>
        <p:spPr>
          <a:xfrm>
            <a:off x="457200" y="347798"/>
            <a:ext cx="8229600" cy="49503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err="1">
                <a:solidFill>
                  <a:srgbClr val="FFFF00"/>
                </a:solidFill>
                <a:effectLst>
                  <a:outerShdw blurRad="38100" dist="38100" dir="2700000" algn="tl">
                    <a:srgbClr val="000000">
                      <a:alpha val="43137"/>
                    </a:srgbClr>
                  </a:outerShdw>
                </a:effectLst>
              </a:rPr>
              <a:t>Contenido</a:t>
            </a:r>
            <a:r>
              <a:rPr lang="en-US" sz="4000" b="1" dirty="0">
                <a:solidFill>
                  <a:srgbClr val="FFFF00"/>
                </a:solidFill>
                <a:effectLst>
                  <a:outerShdw blurRad="38100" dist="38100" dir="2700000" algn="tl">
                    <a:srgbClr val="000000">
                      <a:alpha val="43137"/>
                    </a:srgbClr>
                  </a:outerShdw>
                </a:effectLst>
              </a:rPr>
              <a:t> de </a:t>
            </a:r>
            <a:r>
              <a:rPr lang="en-US" sz="4000" b="1" dirty="0" err="1">
                <a:solidFill>
                  <a:srgbClr val="FFFF00"/>
                </a:solidFill>
                <a:effectLst>
                  <a:outerShdw blurRad="38100" dist="38100" dir="2700000" algn="tl">
                    <a:srgbClr val="000000">
                      <a:alpha val="43137"/>
                    </a:srgbClr>
                  </a:outerShdw>
                </a:effectLst>
              </a:rPr>
              <a:t>los</a:t>
            </a:r>
            <a:r>
              <a:rPr lang="en-US" sz="4000" b="1" dirty="0">
                <a:solidFill>
                  <a:srgbClr val="FFFF00"/>
                </a:solidFill>
                <a:effectLst>
                  <a:outerShdw blurRad="38100" dist="38100" dir="2700000" algn="tl">
                    <a:srgbClr val="000000">
                      <a:alpha val="43137"/>
                    </a:srgbClr>
                  </a:outerShdw>
                </a:effectLst>
              </a:rPr>
              <a:t> </a:t>
            </a:r>
            <a:r>
              <a:rPr lang="en-US" sz="4000" b="1" dirty="0" err="1" smtClean="0">
                <a:solidFill>
                  <a:srgbClr val="FFFF00"/>
                </a:solidFill>
                <a:effectLst>
                  <a:outerShdw blurRad="38100" dist="38100" dir="2700000" algn="tl">
                    <a:srgbClr val="000000">
                      <a:alpha val="43137"/>
                    </a:srgbClr>
                  </a:outerShdw>
                </a:effectLst>
              </a:rPr>
              <a:t>capítulos</a:t>
            </a:r>
            <a:r>
              <a:rPr lang="en-US" sz="4000" b="1" dirty="0" smtClean="0">
                <a:solidFill>
                  <a:srgbClr val="FFFF00"/>
                </a:solidFill>
                <a:effectLst>
                  <a:outerShdw blurRad="38100" dist="38100" dir="2700000" algn="tl">
                    <a:srgbClr val="000000">
                      <a:alpha val="43137"/>
                    </a:srgbClr>
                  </a:outerShdw>
                </a:effectLst>
              </a:rPr>
              <a:t> de Daniel</a:t>
            </a:r>
            <a:endParaRPr lang="en-US" sz="40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7741856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Dan 3:1-6</a:t>
            </a:r>
            <a:endParaRPr lang="en-US" dirty="0"/>
          </a:p>
        </p:txBody>
      </p:sp>
      <p:sp>
        <p:nvSpPr>
          <p:cNvPr id="3" name="Content Placeholder 2"/>
          <p:cNvSpPr>
            <a:spLocks noGrp="1"/>
          </p:cNvSpPr>
          <p:nvPr>
            <p:ph idx="1"/>
          </p:nvPr>
        </p:nvSpPr>
        <p:spPr>
          <a:xfrm>
            <a:off x="152400" y="1219465"/>
            <a:ext cx="5867400" cy="4533635"/>
          </a:xfrm>
        </p:spPr>
        <p:txBody>
          <a:bodyPr>
            <a:normAutofit fontScale="55000" lnSpcReduction="20000"/>
          </a:bodyPr>
          <a:lstStyle/>
          <a:p>
            <a:pPr marL="0" indent="0">
              <a:buNone/>
            </a:pPr>
            <a:r>
              <a:rPr lang="es-ES" dirty="0" smtClean="0"/>
              <a:t>El </a:t>
            </a:r>
            <a:r>
              <a:rPr lang="es-ES" dirty="0"/>
              <a:t>rey Nabucodonosor hizo una estatua de oro cuya altura era de 60 codos (27 metros) y su anchura de 6 codos (2.7 metros). La levantó en el llano de Dura, en la provincia de Babilonia.  2  Entonces el rey Nabucodonosor mandó reunir a los sátrapas, prefectos y gobernadores, los consejeros, tesoreros, jueces, magistrados y todos los gobernantes de las provincias para que vinieran a la dedicación de la estatua que el rey Nabucodonosor había levantado.  3  Se reunieron, pues, los sátrapas, prefectos y gobernadores, los consejeros, tesoreros, jueces, magistrados y todos los gobernantes de las provincias para la dedicación de la estatua que el rey Nabucodonosor había levantado. Y todos estaban de pie delante de la estatua que Nabucodonosor había levantado.  4  Entonces el heraldo proclamó con fuerza: «Se les ordena a ustedes, pueblos, naciones y lenguas,  5  que en el momento en que oigan el sonido del cuerno, la flauta, la lira, el arpa, el salterio, la gaita y toda clase de música, se postren y adoren la estatua de oro que el rey Nabucodonosor ha levantado.  6  Pero el que no se postre y adore, será echado inmediatamente en un horno de fuego ardiente».</a:t>
            </a:r>
            <a:endParaRPr lang="en-US" dirty="0"/>
          </a:p>
        </p:txBody>
      </p:sp>
      <p:pic>
        <p:nvPicPr>
          <p:cNvPr id="4" name="Picture 3"/>
          <p:cNvPicPr>
            <a:picLocks noChangeAspect="1"/>
          </p:cNvPicPr>
          <p:nvPr/>
        </p:nvPicPr>
        <p:blipFill>
          <a:blip r:embed="rId2"/>
          <a:stretch>
            <a:fillRect/>
          </a:stretch>
        </p:blipFill>
        <p:spPr>
          <a:xfrm>
            <a:off x="6096000" y="1314186"/>
            <a:ext cx="2929657" cy="2929657"/>
          </a:xfrm>
          <a:prstGeom prst="rect">
            <a:avLst/>
          </a:prstGeom>
        </p:spPr>
      </p:pic>
    </p:spTree>
    <p:extLst>
      <p:ext uri="{BB962C8B-B14F-4D97-AF65-F5344CB8AC3E}">
        <p14:creationId xmlns:p14="http://schemas.microsoft.com/office/powerpoint/2010/main" val="317342289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053" y="0"/>
            <a:ext cx="7645893" cy="5715000"/>
          </a:xfrm>
          <a:prstGeom prst="rect">
            <a:avLst/>
          </a:prstGeom>
        </p:spPr>
      </p:pic>
    </p:spTree>
    <p:extLst>
      <p:ext uri="{BB962C8B-B14F-4D97-AF65-F5344CB8AC3E}">
        <p14:creationId xmlns:p14="http://schemas.microsoft.com/office/powerpoint/2010/main" val="84720041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232" y="0"/>
            <a:ext cx="8229600" cy="952500"/>
          </a:xfrm>
        </p:spPr>
        <p:txBody>
          <a:bodyPr/>
          <a:lstStyle/>
          <a:p>
            <a:r>
              <a:rPr lang="en-US" dirty="0" err="1" smtClean="0"/>
              <a:t>Lecciones</a:t>
            </a:r>
            <a:r>
              <a:rPr lang="en-US" dirty="0" smtClean="0"/>
              <a:t> de </a:t>
            </a:r>
            <a:r>
              <a:rPr lang="en-US" dirty="0" err="1" smtClean="0"/>
              <a:t>los</a:t>
            </a:r>
            <a:r>
              <a:rPr lang="en-US" dirty="0" smtClean="0"/>
              <a:t> </a:t>
            </a:r>
            <a:r>
              <a:rPr lang="en-US" dirty="0" err="1" smtClean="0"/>
              <a:t>tres</a:t>
            </a:r>
            <a:r>
              <a:rPr lang="en-US" dirty="0" smtClean="0"/>
              <a:t> amigos</a:t>
            </a:r>
            <a:endParaRPr lang="en-US" dirty="0"/>
          </a:p>
        </p:txBody>
      </p:sp>
      <p:sp>
        <p:nvSpPr>
          <p:cNvPr id="3" name="Content Placeholder 2"/>
          <p:cNvSpPr>
            <a:spLocks noGrp="1"/>
          </p:cNvSpPr>
          <p:nvPr>
            <p:ph idx="1"/>
          </p:nvPr>
        </p:nvSpPr>
        <p:spPr>
          <a:xfrm>
            <a:off x="304800" y="1333500"/>
            <a:ext cx="8610600" cy="4572000"/>
          </a:xfrm>
        </p:spPr>
        <p:txBody>
          <a:bodyPr>
            <a:normAutofit fontScale="70000" lnSpcReduction="20000"/>
          </a:bodyPr>
          <a:lstStyle/>
          <a:p>
            <a:r>
              <a:rPr lang="en-US" dirty="0" err="1" smtClean="0"/>
              <a:t>En</a:t>
            </a:r>
            <a:r>
              <a:rPr lang="en-US" dirty="0" smtClean="0"/>
              <a:t> el </a:t>
            </a:r>
            <a:r>
              <a:rPr lang="en-US" dirty="0" err="1" smtClean="0"/>
              <a:t>momento</a:t>
            </a:r>
            <a:endParaRPr lang="en-US" dirty="0" smtClean="0"/>
          </a:p>
          <a:p>
            <a:pPr lvl="1"/>
            <a:r>
              <a:rPr lang="en-US" dirty="0" smtClean="0"/>
              <a:t>Los hombres </a:t>
            </a:r>
            <a:r>
              <a:rPr lang="en-US" dirty="0" err="1" smtClean="0"/>
              <a:t>habían</a:t>
            </a:r>
            <a:r>
              <a:rPr lang="en-US" dirty="0" smtClean="0"/>
              <a:t> </a:t>
            </a:r>
            <a:r>
              <a:rPr lang="en-US" dirty="0" err="1" smtClean="0"/>
              <a:t>sido</a:t>
            </a:r>
            <a:r>
              <a:rPr lang="en-US" dirty="0" smtClean="0"/>
              <a:t> </a:t>
            </a:r>
            <a:r>
              <a:rPr lang="en-US" dirty="0" err="1" smtClean="0"/>
              <a:t>preparados</a:t>
            </a:r>
            <a:r>
              <a:rPr lang="en-US" dirty="0" smtClean="0"/>
              <a:t> </a:t>
            </a:r>
            <a:br>
              <a:rPr lang="en-US" dirty="0" smtClean="0"/>
            </a:br>
            <a:r>
              <a:rPr lang="en-US" dirty="0" err="1" smtClean="0"/>
              <a:t>en</a:t>
            </a:r>
            <a:r>
              <a:rPr lang="en-US" dirty="0" smtClean="0"/>
              <a:t> </a:t>
            </a:r>
            <a:r>
              <a:rPr lang="en-US" dirty="0" err="1" smtClean="0"/>
              <a:t>asuntos</a:t>
            </a:r>
            <a:r>
              <a:rPr lang="en-US" dirty="0" smtClean="0"/>
              <a:t> </a:t>
            </a:r>
            <a:r>
              <a:rPr lang="en-US" dirty="0" err="1" smtClean="0"/>
              <a:t>menores</a:t>
            </a:r>
            <a:r>
              <a:rPr lang="en-US" dirty="0" smtClean="0"/>
              <a:t> (1:12-15)</a:t>
            </a:r>
            <a:endParaRPr lang="en-US" dirty="0"/>
          </a:p>
          <a:p>
            <a:pPr lvl="1"/>
            <a:r>
              <a:rPr lang="en-US" dirty="0" smtClean="0"/>
              <a:t>Dios </a:t>
            </a:r>
            <a:r>
              <a:rPr lang="en-US" dirty="0" err="1" smtClean="0"/>
              <a:t>es</a:t>
            </a:r>
            <a:r>
              <a:rPr lang="en-US" dirty="0" smtClean="0"/>
              <a:t> </a:t>
            </a:r>
            <a:r>
              <a:rPr lang="en-US" dirty="0" err="1" smtClean="0"/>
              <a:t>capaz</a:t>
            </a:r>
            <a:r>
              <a:rPr lang="en-US" dirty="0" smtClean="0"/>
              <a:t>… (3:15,17)</a:t>
            </a:r>
          </a:p>
          <a:p>
            <a:pPr lvl="1"/>
            <a:r>
              <a:rPr lang="en-US" dirty="0" err="1" smtClean="0"/>
              <a:t>Él</a:t>
            </a:r>
            <a:r>
              <a:rPr lang="en-US" dirty="0" smtClean="0"/>
              <a:t> </a:t>
            </a:r>
            <a:r>
              <a:rPr lang="en-US" dirty="0" err="1" smtClean="0"/>
              <a:t>librará</a:t>
            </a:r>
            <a:r>
              <a:rPr lang="en-US" dirty="0" smtClean="0"/>
              <a:t>… (3:17; </a:t>
            </a:r>
            <a:r>
              <a:rPr lang="en-US" dirty="0" err="1" smtClean="0"/>
              <a:t>véase</a:t>
            </a:r>
            <a:r>
              <a:rPr lang="en-US" dirty="0" smtClean="0"/>
              <a:t> II Tim 4:18)</a:t>
            </a:r>
          </a:p>
          <a:p>
            <a:r>
              <a:rPr lang="en-US" dirty="0" smtClean="0"/>
              <a:t>Para </a:t>
            </a:r>
            <a:r>
              <a:rPr lang="en-US" dirty="0" err="1" smtClean="0"/>
              <a:t>nosotros</a:t>
            </a:r>
            <a:r>
              <a:rPr lang="en-US" dirty="0" smtClean="0"/>
              <a:t>, </a:t>
            </a:r>
            <a:r>
              <a:rPr lang="en-US" dirty="0" err="1" smtClean="0"/>
              <a:t>personalmente</a:t>
            </a:r>
            <a:endParaRPr lang="en-US" dirty="0" smtClean="0"/>
          </a:p>
          <a:p>
            <a:pPr lvl="1"/>
            <a:r>
              <a:rPr lang="en-US" dirty="0" smtClean="0"/>
              <a:t>¿</a:t>
            </a:r>
            <a:r>
              <a:rPr lang="en-US" dirty="0" err="1" smtClean="0"/>
              <a:t>Estamos</a:t>
            </a:r>
            <a:r>
              <a:rPr lang="en-US" dirty="0" smtClean="0"/>
              <a:t> </a:t>
            </a:r>
            <a:r>
              <a:rPr lang="en-US" dirty="0" err="1" smtClean="0"/>
              <a:t>preparados</a:t>
            </a:r>
            <a:r>
              <a:rPr lang="en-US" dirty="0" smtClean="0"/>
              <a:t>? ¿</a:t>
            </a:r>
            <a:r>
              <a:rPr lang="en-US" dirty="0" err="1" smtClean="0"/>
              <a:t>Resistimos</a:t>
            </a:r>
            <a:r>
              <a:rPr lang="en-US" dirty="0" smtClean="0"/>
              <a:t> la </a:t>
            </a:r>
            <a:r>
              <a:rPr lang="en-US" dirty="0" err="1" smtClean="0"/>
              <a:t>presión</a:t>
            </a:r>
            <a:r>
              <a:rPr lang="en-US" dirty="0" smtClean="0"/>
              <a:t> social y el </a:t>
            </a:r>
            <a:r>
              <a:rPr lang="en-US" dirty="0" err="1" smtClean="0"/>
              <a:t>miedo</a:t>
            </a:r>
            <a:r>
              <a:rPr lang="en-US" dirty="0" smtClean="0"/>
              <a:t>?</a:t>
            </a:r>
          </a:p>
          <a:p>
            <a:pPr lvl="1"/>
            <a:r>
              <a:rPr lang="en-US" dirty="0" smtClean="0"/>
              <a:t>¿</a:t>
            </a:r>
            <a:r>
              <a:rPr lang="en-US" dirty="0" err="1" smtClean="0"/>
              <a:t>Cómo</a:t>
            </a:r>
            <a:r>
              <a:rPr lang="en-US" dirty="0" smtClean="0"/>
              <a:t> </a:t>
            </a:r>
            <a:r>
              <a:rPr lang="en-US" dirty="0" err="1" smtClean="0"/>
              <a:t>justificamos</a:t>
            </a:r>
            <a:r>
              <a:rPr lang="en-US" dirty="0" smtClean="0"/>
              <a:t> </a:t>
            </a:r>
            <a:r>
              <a:rPr lang="en-US" dirty="0" err="1" smtClean="0"/>
              <a:t>nuestra</a:t>
            </a:r>
            <a:r>
              <a:rPr lang="en-US" dirty="0" smtClean="0"/>
              <a:t> </a:t>
            </a:r>
            <a:r>
              <a:rPr lang="en-US" dirty="0" err="1" smtClean="0"/>
              <a:t>incapacidad</a:t>
            </a:r>
            <a:r>
              <a:rPr lang="en-US" dirty="0" smtClean="0"/>
              <a:t> para defender la </a:t>
            </a:r>
            <a:r>
              <a:rPr lang="en-US" dirty="0" err="1" smtClean="0"/>
              <a:t>verdad</a:t>
            </a:r>
            <a:r>
              <a:rPr lang="en-US" dirty="0" smtClean="0"/>
              <a:t>? </a:t>
            </a:r>
          </a:p>
          <a:p>
            <a:pPr lvl="1"/>
            <a:r>
              <a:rPr lang="en-US" dirty="0" smtClean="0"/>
              <a:t>¿</a:t>
            </a:r>
            <a:r>
              <a:rPr lang="en-US" dirty="0" err="1" smtClean="0"/>
              <a:t>Somos</a:t>
            </a:r>
            <a:r>
              <a:rPr lang="en-US" dirty="0" smtClean="0"/>
              <a:t> </a:t>
            </a:r>
            <a:r>
              <a:rPr lang="en-US" dirty="0" err="1" smtClean="0"/>
              <a:t>fieles</a:t>
            </a:r>
            <a:r>
              <a:rPr lang="en-US" dirty="0" smtClean="0"/>
              <a:t> (</a:t>
            </a:r>
            <a:r>
              <a:rPr lang="en-US" dirty="0" err="1" smtClean="0"/>
              <a:t>constantes</a:t>
            </a:r>
            <a:r>
              <a:rPr lang="en-US" dirty="0" smtClean="0"/>
              <a:t>) </a:t>
            </a:r>
            <a:r>
              <a:rPr lang="en-US" dirty="0" err="1" smtClean="0"/>
              <a:t>en</a:t>
            </a:r>
            <a:r>
              <a:rPr lang="en-US" dirty="0" smtClean="0"/>
              <a:t> las </a:t>
            </a:r>
            <a:r>
              <a:rPr lang="en-US" dirty="0" err="1" smtClean="0"/>
              <a:t>cosas</a:t>
            </a:r>
            <a:r>
              <a:rPr lang="en-US" dirty="0" smtClean="0"/>
              <a:t> </a:t>
            </a:r>
            <a:r>
              <a:rPr lang="en-US" dirty="0" err="1" smtClean="0"/>
              <a:t>pequeñas</a:t>
            </a:r>
            <a:r>
              <a:rPr lang="en-US" dirty="0" smtClean="0"/>
              <a:t>, para </a:t>
            </a:r>
            <a:r>
              <a:rPr lang="en-US" dirty="0" err="1" smtClean="0"/>
              <a:t>prepararnos</a:t>
            </a:r>
            <a:r>
              <a:rPr lang="en-US" dirty="0" smtClean="0"/>
              <a:t> para las </a:t>
            </a:r>
            <a:r>
              <a:rPr lang="en-US" dirty="0" err="1" smtClean="0"/>
              <a:t>mayores</a:t>
            </a:r>
            <a:r>
              <a:rPr lang="en-US" dirty="0" smtClean="0"/>
              <a:t>?</a:t>
            </a:r>
          </a:p>
          <a:p>
            <a:r>
              <a:rPr lang="en-US" dirty="0" err="1" smtClean="0"/>
              <a:t>Cuadro</a:t>
            </a:r>
            <a:r>
              <a:rPr lang="en-US" dirty="0" smtClean="0"/>
              <a:t> </a:t>
            </a:r>
            <a:r>
              <a:rPr lang="en-US" dirty="0" err="1" smtClean="0"/>
              <a:t>grande</a:t>
            </a:r>
            <a:endParaRPr lang="en-US" dirty="0" smtClean="0"/>
          </a:p>
          <a:p>
            <a:pPr lvl="1"/>
            <a:r>
              <a:rPr lang="en-US" dirty="0" err="1" smtClean="0"/>
              <a:t>Siempre</a:t>
            </a:r>
            <a:r>
              <a:rPr lang="en-US" dirty="0" smtClean="0"/>
              <a:t> se </a:t>
            </a:r>
            <a:r>
              <a:rPr lang="en-US" dirty="0" err="1" smtClean="0"/>
              <a:t>está</a:t>
            </a:r>
            <a:r>
              <a:rPr lang="en-US" dirty="0" smtClean="0"/>
              <a:t> </a:t>
            </a:r>
            <a:r>
              <a:rPr lang="en-US" dirty="0" err="1" smtClean="0"/>
              <a:t>librando</a:t>
            </a:r>
            <a:r>
              <a:rPr lang="en-US" dirty="0" smtClean="0"/>
              <a:t> </a:t>
            </a:r>
            <a:r>
              <a:rPr lang="en-US" dirty="0" err="1" smtClean="0"/>
              <a:t>una</a:t>
            </a:r>
            <a:r>
              <a:rPr lang="en-US" dirty="0" smtClean="0"/>
              <a:t> </a:t>
            </a:r>
            <a:r>
              <a:rPr lang="en-US" dirty="0" err="1" smtClean="0"/>
              <a:t>batalla</a:t>
            </a:r>
            <a:r>
              <a:rPr lang="en-US" dirty="0" smtClean="0"/>
              <a:t>—</a:t>
            </a:r>
            <a:r>
              <a:rPr lang="en-US" dirty="0" err="1" smtClean="0"/>
              <a:t>expresada</a:t>
            </a:r>
            <a:r>
              <a:rPr lang="en-US" dirty="0" smtClean="0"/>
              <a:t> </a:t>
            </a:r>
            <a:r>
              <a:rPr lang="en-US" dirty="0" err="1" smtClean="0"/>
              <a:t>por</a:t>
            </a:r>
            <a:r>
              <a:rPr lang="en-US" dirty="0" smtClean="0"/>
              <a:t> las </a:t>
            </a:r>
            <a:r>
              <a:rPr lang="en-US" dirty="0" err="1" smtClean="0"/>
              <a:t>fuerzas</a:t>
            </a:r>
            <a:r>
              <a:rPr lang="en-US" dirty="0" smtClean="0"/>
              <a:t> de </a:t>
            </a:r>
            <a:r>
              <a:rPr lang="en-US" dirty="0" err="1" smtClean="0"/>
              <a:t>Satanás</a:t>
            </a:r>
            <a:r>
              <a:rPr lang="en-US" dirty="0" smtClean="0"/>
              <a:t> tales </a:t>
            </a:r>
            <a:r>
              <a:rPr lang="en-US" dirty="0" err="1" smtClean="0"/>
              <a:t>como</a:t>
            </a:r>
            <a:r>
              <a:rPr lang="en-US" dirty="0" smtClean="0"/>
              <a:t>: el </a:t>
            </a:r>
            <a:r>
              <a:rPr lang="en-US" dirty="0" err="1" smtClean="0"/>
              <a:t>orgullo</a:t>
            </a:r>
            <a:r>
              <a:rPr lang="en-US" dirty="0" smtClean="0"/>
              <a:t>, el </a:t>
            </a:r>
            <a:r>
              <a:rPr lang="en-US" dirty="0" err="1" smtClean="0"/>
              <a:t>poder</a:t>
            </a:r>
            <a:r>
              <a:rPr lang="en-US" dirty="0" smtClean="0"/>
              <a:t>, la </a:t>
            </a:r>
            <a:r>
              <a:rPr lang="en-US" dirty="0" err="1" smtClean="0"/>
              <a:t>intimidación</a:t>
            </a:r>
            <a:r>
              <a:rPr lang="en-US" dirty="0" smtClean="0"/>
              <a:t>, la auto-</a:t>
            </a:r>
            <a:r>
              <a:rPr lang="en-US" dirty="0" err="1" smtClean="0"/>
              <a:t>justificación</a:t>
            </a:r>
            <a:r>
              <a:rPr lang="en-US" dirty="0" smtClean="0"/>
              <a:t>, las </a:t>
            </a:r>
            <a:r>
              <a:rPr lang="en-US" dirty="0" err="1" smtClean="0"/>
              <a:t>amenazas</a:t>
            </a:r>
            <a:r>
              <a:rPr lang="en-US" dirty="0" smtClean="0"/>
              <a:t> y la </a:t>
            </a:r>
            <a:r>
              <a:rPr lang="en-US" dirty="0" err="1" smtClean="0"/>
              <a:t>violencia</a:t>
            </a:r>
            <a:r>
              <a:rPr lang="en-US" dirty="0" smtClean="0"/>
              <a:t>…</a:t>
            </a:r>
          </a:p>
          <a:p>
            <a:pPr lvl="1"/>
            <a:r>
              <a:rPr lang="en-US" dirty="0" smtClean="0"/>
              <a:t>…las </a:t>
            </a:r>
            <a:r>
              <a:rPr lang="en-US" dirty="0" err="1" smtClean="0"/>
              <a:t>cuales</a:t>
            </a:r>
            <a:r>
              <a:rPr lang="en-US" dirty="0" smtClean="0"/>
              <a:t> no </a:t>
            </a:r>
            <a:r>
              <a:rPr lang="en-US" dirty="0" err="1" smtClean="0"/>
              <a:t>pueden</a:t>
            </a:r>
            <a:r>
              <a:rPr lang="en-US" dirty="0" smtClean="0"/>
              <a:t> </a:t>
            </a:r>
            <a:r>
              <a:rPr lang="en-US" dirty="0" err="1" smtClean="0"/>
              <a:t>tocar</a:t>
            </a:r>
            <a:r>
              <a:rPr lang="en-US" dirty="0" smtClean="0"/>
              <a:t> a </a:t>
            </a:r>
            <a:r>
              <a:rPr lang="en-US" dirty="0" err="1" smtClean="0"/>
              <a:t>los</a:t>
            </a:r>
            <a:r>
              <a:rPr lang="en-US" dirty="0" smtClean="0"/>
              <a:t> </a:t>
            </a:r>
            <a:r>
              <a:rPr lang="en-US" dirty="0" err="1" smtClean="0"/>
              <a:t>santos</a:t>
            </a:r>
            <a:r>
              <a:rPr lang="en-US" dirty="0" smtClean="0"/>
              <a:t>  (Is 43:2)</a:t>
            </a:r>
          </a:p>
          <a:p>
            <a:pPr lvl="1"/>
            <a:endParaRPr lang="en-US" dirty="0" smtClean="0"/>
          </a:p>
          <a:p>
            <a:pPr lvl="1"/>
            <a:endParaRPr lang="en-US" dirty="0" smtClean="0"/>
          </a:p>
          <a:p>
            <a:pPr lvl="1"/>
            <a:endParaRPr lang="en-US" dirty="0" smtClean="0"/>
          </a:p>
          <a:p>
            <a:pPr lvl="1"/>
            <a:endParaRPr lang="en-US" dirty="0" smtClean="0"/>
          </a:p>
          <a:p>
            <a:pPr lvl="1"/>
            <a:endParaRPr lang="en-US" dirty="0" smtClean="0"/>
          </a:p>
        </p:txBody>
      </p:sp>
      <p:pic>
        <p:nvPicPr>
          <p:cNvPr id="4" name="Picture 3"/>
          <p:cNvPicPr>
            <a:picLocks noChangeAspect="1"/>
          </p:cNvPicPr>
          <p:nvPr/>
        </p:nvPicPr>
        <p:blipFill>
          <a:blip r:embed="rId2"/>
          <a:stretch>
            <a:fillRect/>
          </a:stretch>
        </p:blipFill>
        <p:spPr>
          <a:xfrm>
            <a:off x="5638800" y="799968"/>
            <a:ext cx="3276600" cy="2457450"/>
          </a:xfrm>
          <a:prstGeom prst="rect">
            <a:avLst/>
          </a:prstGeom>
          <a:ln>
            <a:solidFill>
              <a:schemeClr val="bg1"/>
            </a:solidFill>
          </a:ln>
        </p:spPr>
      </p:pic>
    </p:spTree>
    <p:extLst>
      <p:ext uri="{BB962C8B-B14F-4D97-AF65-F5344CB8AC3E}">
        <p14:creationId xmlns:p14="http://schemas.microsoft.com/office/powerpoint/2010/main" val="191235422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4953000" y="952501"/>
            <a:ext cx="4191638" cy="2619774"/>
          </a:xfrm>
          <a:prstGeom prst="rect">
            <a:avLst/>
          </a:prstGeom>
        </p:spPr>
      </p:pic>
    </p:spTree>
    <p:extLst>
      <p:ext uri="{BB962C8B-B14F-4D97-AF65-F5344CB8AC3E}">
        <p14:creationId xmlns:p14="http://schemas.microsoft.com/office/powerpoint/2010/main" val="216116343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 </a:t>
            </a:r>
            <a:r>
              <a:rPr lang="en-US" dirty="0" err="1" smtClean="0"/>
              <a:t>progreso</a:t>
            </a:r>
            <a:r>
              <a:rPr lang="en-US" dirty="0" smtClean="0"/>
              <a:t> de </a:t>
            </a:r>
            <a:r>
              <a:rPr lang="en-US" dirty="0" err="1" smtClean="0"/>
              <a:t>Nabucodonosor</a:t>
            </a:r>
            <a:endParaRPr lang="en-US" dirty="0"/>
          </a:p>
        </p:txBody>
      </p:sp>
      <p:sp>
        <p:nvSpPr>
          <p:cNvPr id="3" name="Content Placeholder 2"/>
          <p:cNvSpPr>
            <a:spLocks noGrp="1"/>
          </p:cNvSpPr>
          <p:nvPr>
            <p:ph idx="1"/>
          </p:nvPr>
        </p:nvSpPr>
        <p:spPr>
          <a:xfrm>
            <a:off x="228600" y="1485900"/>
            <a:ext cx="8686800" cy="4191000"/>
          </a:xfrm>
        </p:spPr>
        <p:txBody>
          <a:bodyPr>
            <a:normAutofit fontScale="70000" lnSpcReduction="20000"/>
          </a:bodyPr>
          <a:lstStyle/>
          <a:p>
            <a:r>
              <a:rPr lang="en-US" dirty="0" err="1" smtClean="0"/>
              <a:t>Trajo</a:t>
            </a:r>
            <a:r>
              <a:rPr lang="en-US" dirty="0" smtClean="0"/>
              <a:t> </a:t>
            </a:r>
            <a:r>
              <a:rPr lang="en-US" dirty="0" err="1" smtClean="0"/>
              <a:t>vasos</a:t>
            </a:r>
            <a:r>
              <a:rPr lang="en-US" dirty="0" smtClean="0"/>
              <a:t> de la casa de </a:t>
            </a:r>
            <a:r>
              <a:rPr lang="en-US" dirty="0" err="1" smtClean="0"/>
              <a:t>Jehová</a:t>
            </a:r>
            <a:r>
              <a:rPr lang="en-US" dirty="0" smtClean="0"/>
              <a:t> a la casa de </a:t>
            </a:r>
            <a:r>
              <a:rPr lang="en-US" dirty="0" err="1" smtClean="0"/>
              <a:t>su</a:t>
            </a:r>
            <a:r>
              <a:rPr lang="en-US" dirty="0" smtClean="0"/>
              <a:t> </a:t>
            </a:r>
            <a:r>
              <a:rPr lang="en-US" dirty="0" err="1" smtClean="0"/>
              <a:t>dios</a:t>
            </a:r>
            <a:r>
              <a:rPr lang="en-US" dirty="0" smtClean="0"/>
              <a:t> (1:2)</a:t>
            </a:r>
          </a:p>
          <a:p>
            <a:pPr lvl="1"/>
            <a:r>
              <a:rPr lang="en-US" dirty="0" err="1" smtClean="0"/>
              <a:t>Impresionado</a:t>
            </a:r>
            <a:r>
              <a:rPr lang="en-US" dirty="0" smtClean="0"/>
              <a:t> con la </a:t>
            </a:r>
            <a:r>
              <a:rPr lang="en-US" dirty="0" err="1" smtClean="0"/>
              <a:t>conducta</a:t>
            </a:r>
            <a:r>
              <a:rPr lang="en-US" dirty="0" smtClean="0"/>
              <a:t> y aptitudes de </a:t>
            </a:r>
            <a:r>
              <a:rPr lang="en-US" dirty="0" err="1" smtClean="0"/>
              <a:t>los</a:t>
            </a:r>
            <a:r>
              <a:rPr lang="en-US" dirty="0" smtClean="0"/>
              <a:t> </a:t>
            </a:r>
            <a:r>
              <a:rPr lang="en-US" dirty="0" err="1" smtClean="0"/>
              <a:t>jóvenes</a:t>
            </a:r>
            <a:r>
              <a:rPr lang="en-US" dirty="0" smtClean="0"/>
              <a:t> </a:t>
            </a:r>
            <a:r>
              <a:rPr lang="en-US" dirty="0" err="1" smtClean="0"/>
              <a:t>hebreos</a:t>
            </a:r>
            <a:r>
              <a:rPr lang="en-US" dirty="0" smtClean="0"/>
              <a:t> (1:19)</a:t>
            </a:r>
          </a:p>
          <a:p>
            <a:r>
              <a:rPr lang="en-US" dirty="0" err="1" smtClean="0"/>
              <a:t>Confiesa</a:t>
            </a:r>
            <a:r>
              <a:rPr lang="en-US" dirty="0" smtClean="0"/>
              <a:t> que el </a:t>
            </a:r>
            <a:r>
              <a:rPr lang="en-US" dirty="0" err="1" smtClean="0"/>
              <a:t>dios</a:t>
            </a:r>
            <a:r>
              <a:rPr lang="en-US" dirty="0" smtClean="0"/>
              <a:t> de Daniel </a:t>
            </a:r>
            <a:r>
              <a:rPr lang="en-US" dirty="0" err="1" smtClean="0"/>
              <a:t>es</a:t>
            </a:r>
            <a:r>
              <a:rPr lang="en-US" dirty="0" smtClean="0"/>
              <a:t> “</a:t>
            </a:r>
            <a:r>
              <a:rPr lang="es-ES" dirty="0"/>
              <a:t>Dios es Dios de dioses, Señor de reyes y revelador de misterios</a:t>
            </a:r>
            <a:r>
              <a:rPr lang="en-US" dirty="0" smtClean="0"/>
              <a:t>”.  (2:47)</a:t>
            </a:r>
          </a:p>
          <a:p>
            <a:pPr lvl="1"/>
            <a:r>
              <a:rPr lang="en-US" dirty="0" err="1" smtClean="0"/>
              <a:t>Promovió</a:t>
            </a:r>
            <a:r>
              <a:rPr lang="en-US" dirty="0" smtClean="0"/>
              <a:t> a Daniel y a </a:t>
            </a:r>
            <a:r>
              <a:rPr lang="en-US" dirty="0" err="1" smtClean="0"/>
              <a:t>sus</a:t>
            </a:r>
            <a:r>
              <a:rPr lang="en-US" dirty="0" smtClean="0"/>
              <a:t> amigos</a:t>
            </a:r>
          </a:p>
          <a:p>
            <a:r>
              <a:rPr lang="en-US" dirty="0" err="1" smtClean="0"/>
              <a:t>Puso</a:t>
            </a:r>
            <a:r>
              <a:rPr lang="en-US" dirty="0" smtClean="0"/>
              <a:t> </a:t>
            </a:r>
            <a:r>
              <a:rPr lang="en-US" dirty="0" err="1" smtClean="0"/>
              <a:t>una</a:t>
            </a:r>
            <a:r>
              <a:rPr lang="en-US" dirty="0" smtClean="0"/>
              <a:t> imagen de </a:t>
            </a:r>
            <a:r>
              <a:rPr lang="en-US" dirty="0" err="1" smtClean="0"/>
              <a:t>oro</a:t>
            </a:r>
            <a:r>
              <a:rPr lang="en-US" dirty="0" smtClean="0"/>
              <a:t> para </a:t>
            </a:r>
            <a:r>
              <a:rPr lang="en-US" dirty="0" err="1" smtClean="0"/>
              <a:t>ser</a:t>
            </a:r>
            <a:r>
              <a:rPr lang="en-US" dirty="0" smtClean="0"/>
              <a:t> </a:t>
            </a:r>
            <a:r>
              <a:rPr lang="en-US" dirty="0" err="1" smtClean="0"/>
              <a:t>adorados</a:t>
            </a:r>
            <a:r>
              <a:rPr lang="en-US" dirty="0" smtClean="0"/>
              <a:t> </a:t>
            </a:r>
            <a:r>
              <a:rPr lang="en-US" dirty="0" err="1" smtClean="0"/>
              <a:t>por</a:t>
            </a:r>
            <a:r>
              <a:rPr lang="en-US" dirty="0" smtClean="0"/>
              <a:t> </a:t>
            </a:r>
            <a:r>
              <a:rPr lang="en-US" dirty="0" err="1" smtClean="0"/>
              <a:t>todos</a:t>
            </a:r>
            <a:r>
              <a:rPr lang="en-US" dirty="0" smtClean="0"/>
              <a:t>, y </a:t>
            </a:r>
            <a:r>
              <a:rPr lang="en-US" dirty="0" err="1" smtClean="0"/>
              <a:t>diseñó</a:t>
            </a:r>
            <a:r>
              <a:rPr lang="en-US" dirty="0" smtClean="0"/>
              <a:t> el </a:t>
            </a:r>
            <a:r>
              <a:rPr lang="en-US" dirty="0" err="1" smtClean="0"/>
              <a:t>método</a:t>
            </a:r>
            <a:r>
              <a:rPr lang="en-US" dirty="0" smtClean="0"/>
              <a:t> de </a:t>
            </a:r>
            <a:r>
              <a:rPr lang="en-US" dirty="0" err="1" smtClean="0"/>
              <a:t>culto</a:t>
            </a:r>
            <a:r>
              <a:rPr lang="en-US" dirty="0" smtClean="0"/>
              <a:t> (3:1; 4-5).</a:t>
            </a:r>
          </a:p>
          <a:p>
            <a:r>
              <a:rPr lang="en-US" dirty="0" err="1" smtClean="0"/>
              <a:t>Llamó</a:t>
            </a:r>
            <a:r>
              <a:rPr lang="en-US" dirty="0" smtClean="0"/>
              <a:t> a </a:t>
            </a:r>
            <a:r>
              <a:rPr lang="en-US" dirty="0" err="1" smtClean="0"/>
              <a:t>los</a:t>
            </a:r>
            <a:r>
              <a:rPr lang="en-US" dirty="0" smtClean="0"/>
              <a:t> hombres </a:t>
            </a:r>
            <a:r>
              <a:rPr lang="en-US" dirty="0" err="1" smtClean="0"/>
              <a:t>hebreos</a:t>
            </a:r>
            <a:r>
              <a:rPr lang="en-US" dirty="0" smtClean="0"/>
              <a:t> “</a:t>
            </a:r>
            <a:r>
              <a:rPr lang="en-US" dirty="0" err="1" smtClean="0"/>
              <a:t>siervos</a:t>
            </a:r>
            <a:r>
              <a:rPr lang="en-US" dirty="0" smtClean="0"/>
              <a:t> del Dios </a:t>
            </a:r>
            <a:r>
              <a:rPr lang="en-US" dirty="0" err="1" smtClean="0"/>
              <a:t>altísimo</a:t>
            </a:r>
            <a:r>
              <a:rPr lang="en-US" dirty="0" smtClean="0"/>
              <a:t>” (3:26)</a:t>
            </a:r>
          </a:p>
          <a:p>
            <a:r>
              <a:rPr lang="en-US" dirty="0" err="1" smtClean="0"/>
              <a:t>Decretó</a:t>
            </a:r>
            <a:r>
              <a:rPr lang="en-US" dirty="0" smtClean="0"/>
              <a:t> que </a:t>
            </a:r>
            <a:r>
              <a:rPr lang="en-US" dirty="0" err="1" smtClean="0"/>
              <a:t>nadie</a:t>
            </a:r>
            <a:r>
              <a:rPr lang="en-US" dirty="0" smtClean="0"/>
              <a:t> </a:t>
            </a:r>
            <a:r>
              <a:rPr lang="en-US" dirty="0" err="1" smtClean="0"/>
              <a:t>debía</a:t>
            </a:r>
            <a:r>
              <a:rPr lang="en-US" dirty="0" smtClean="0"/>
              <a:t> </a:t>
            </a:r>
            <a:r>
              <a:rPr lang="en-US" dirty="0" err="1" smtClean="0"/>
              <a:t>hablar</a:t>
            </a:r>
            <a:r>
              <a:rPr lang="en-US" dirty="0" smtClean="0"/>
              <a:t> </a:t>
            </a:r>
            <a:r>
              <a:rPr lang="en-US" dirty="0" err="1" smtClean="0"/>
              <a:t>en</a:t>
            </a:r>
            <a:r>
              <a:rPr lang="en-US" dirty="0" smtClean="0"/>
              <a:t> contra del Dios de </a:t>
            </a:r>
            <a:r>
              <a:rPr lang="en-US" dirty="0" err="1" smtClean="0"/>
              <a:t>los</a:t>
            </a:r>
            <a:r>
              <a:rPr lang="en-US" dirty="0" smtClean="0"/>
              <a:t> </a:t>
            </a:r>
            <a:r>
              <a:rPr lang="en-US" dirty="0" err="1" smtClean="0"/>
              <a:t>hebreos</a:t>
            </a:r>
            <a:r>
              <a:rPr lang="en-US" dirty="0" smtClean="0"/>
              <a:t> (3:29).</a:t>
            </a:r>
          </a:p>
          <a:p>
            <a:pPr lvl="1"/>
            <a:r>
              <a:rPr lang="en-US" dirty="0" err="1" smtClean="0"/>
              <a:t>Promovió</a:t>
            </a:r>
            <a:r>
              <a:rPr lang="en-US" dirty="0" smtClean="0"/>
              <a:t> a </a:t>
            </a:r>
            <a:r>
              <a:rPr lang="en-US" dirty="0" err="1" smtClean="0"/>
              <a:t>los</a:t>
            </a:r>
            <a:r>
              <a:rPr lang="en-US" dirty="0" smtClean="0"/>
              <a:t> </a:t>
            </a:r>
            <a:r>
              <a:rPr lang="en-US" dirty="0" err="1" smtClean="0"/>
              <a:t>tres</a:t>
            </a:r>
            <a:r>
              <a:rPr lang="en-US" dirty="0" smtClean="0"/>
              <a:t> amigos (3:30)</a:t>
            </a:r>
          </a:p>
          <a:p>
            <a:r>
              <a:rPr lang="en-US" dirty="0" err="1" smtClean="0"/>
              <a:t>Capítulo</a:t>
            </a:r>
            <a:r>
              <a:rPr lang="en-US" dirty="0" smtClean="0"/>
              <a:t> 4….</a:t>
            </a:r>
          </a:p>
        </p:txBody>
      </p:sp>
    </p:spTree>
    <p:extLst>
      <p:ext uri="{BB962C8B-B14F-4D97-AF65-F5344CB8AC3E}">
        <p14:creationId xmlns:p14="http://schemas.microsoft.com/office/powerpoint/2010/main" val="392423398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8248" y="-1"/>
            <a:ext cx="9123067" cy="5715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60097" y="5463396"/>
            <a:ext cx="2553904" cy="230832"/>
          </a:xfrm>
          <a:prstGeom prst="rect">
            <a:avLst/>
          </a:prstGeom>
          <a:noFill/>
        </p:spPr>
        <p:txBody>
          <a:bodyPr wrap="none" rtlCol="0">
            <a:spAutoFit/>
          </a:bodyPr>
          <a:lstStyle/>
          <a:p>
            <a:r>
              <a:rPr lang="en-US" sz="900" dirty="0" err="1" smtClean="0">
                <a:solidFill>
                  <a:prstClr val="black"/>
                </a:solidFill>
              </a:rPr>
              <a:t>Basado</a:t>
            </a:r>
            <a:r>
              <a:rPr lang="en-US" sz="900" dirty="0" smtClean="0">
                <a:solidFill>
                  <a:prstClr val="black"/>
                </a:solidFill>
              </a:rPr>
              <a:t> </a:t>
            </a:r>
            <a:r>
              <a:rPr lang="en-US" sz="900" dirty="0" err="1" smtClean="0">
                <a:solidFill>
                  <a:prstClr val="black"/>
                </a:solidFill>
              </a:rPr>
              <a:t>en</a:t>
            </a:r>
            <a:r>
              <a:rPr lang="en-US" sz="900" dirty="0" smtClean="0">
                <a:solidFill>
                  <a:prstClr val="black"/>
                </a:solidFill>
              </a:rPr>
              <a:t> </a:t>
            </a:r>
            <a:r>
              <a:rPr lang="en-US" sz="900" dirty="0" err="1" smtClean="0">
                <a:solidFill>
                  <a:prstClr val="black"/>
                </a:solidFill>
              </a:rPr>
              <a:t>gráficos</a:t>
            </a:r>
            <a:r>
              <a:rPr lang="en-US" sz="900" dirty="0" smtClean="0">
                <a:solidFill>
                  <a:prstClr val="black"/>
                </a:solidFill>
              </a:rPr>
              <a:t> de Marc </a:t>
            </a:r>
            <a:r>
              <a:rPr lang="en-US" sz="900" dirty="0">
                <a:solidFill>
                  <a:prstClr val="black"/>
                </a:solidFill>
              </a:rPr>
              <a:t>Hinds </a:t>
            </a:r>
            <a:r>
              <a:rPr lang="en-US" sz="900" dirty="0" smtClean="0">
                <a:solidFill>
                  <a:prstClr val="black"/>
                </a:solidFill>
              </a:rPr>
              <a:t>y </a:t>
            </a:r>
            <a:r>
              <a:rPr lang="en-US" sz="900" dirty="0">
                <a:solidFill>
                  <a:prstClr val="black"/>
                </a:solidFill>
              </a:rPr>
              <a:t>David Maxson</a:t>
            </a:r>
          </a:p>
        </p:txBody>
      </p:sp>
      <p:grpSp>
        <p:nvGrpSpPr>
          <p:cNvPr id="82" name="Group 81"/>
          <p:cNvGrpSpPr/>
          <p:nvPr/>
        </p:nvGrpSpPr>
        <p:grpSpPr>
          <a:xfrm>
            <a:off x="179628" y="2666869"/>
            <a:ext cx="1025296" cy="958232"/>
            <a:chOff x="8229600" y="3473259"/>
            <a:chExt cx="914400" cy="1149878"/>
          </a:xfrm>
        </p:grpSpPr>
        <p:sp>
          <p:nvSpPr>
            <p:cNvPr id="83" name="TextBox 82"/>
            <p:cNvSpPr txBox="1"/>
            <p:nvPr/>
          </p:nvSpPr>
          <p:spPr>
            <a:xfrm>
              <a:off x="8229600" y="3473259"/>
              <a:ext cx="914400" cy="997196"/>
            </a:xfrm>
            <a:prstGeom prst="rect">
              <a:avLst/>
            </a:prstGeom>
            <a:noFill/>
          </p:spPr>
          <p:txBody>
            <a:bodyPr wrap="square" rtlCol="0">
              <a:spAutoFit/>
            </a:bodyPr>
            <a:lstStyle/>
            <a:p>
              <a:r>
                <a:rPr lang="en-US" sz="1200" b="1" dirty="0">
                  <a:solidFill>
                    <a:prstClr val="black"/>
                  </a:solidFill>
                </a:rPr>
                <a:t>605 </a:t>
              </a:r>
              <a:r>
                <a:rPr lang="en-US" sz="1200" b="1" dirty="0" err="1" smtClean="0">
                  <a:solidFill>
                    <a:prstClr val="black"/>
                  </a:solidFill>
                </a:rPr>
                <a:t>aC</a:t>
              </a:r>
              <a:endParaRPr lang="en-US" sz="1200" b="1" dirty="0">
                <a:solidFill>
                  <a:prstClr val="black"/>
                </a:solidFill>
              </a:endParaRPr>
            </a:p>
            <a:p>
              <a:r>
                <a:rPr lang="en-US" sz="1200" b="1" dirty="0" smtClean="0">
                  <a:solidFill>
                    <a:prstClr val="black"/>
                  </a:solidFill>
                </a:rPr>
                <a:t>1</a:t>
              </a:r>
              <a:r>
                <a:rPr lang="en-US" sz="1200" b="1" baseline="30000" dirty="0" smtClean="0">
                  <a:solidFill>
                    <a:prstClr val="black"/>
                  </a:solidFill>
                </a:rPr>
                <a:t>ros</a:t>
              </a:r>
              <a:r>
                <a:rPr lang="en-US" sz="1200" b="1" dirty="0" smtClean="0">
                  <a:solidFill>
                    <a:prstClr val="black"/>
                  </a:solidFill>
                </a:rPr>
                <a:t> </a:t>
              </a:r>
              <a:r>
                <a:rPr lang="en-US" sz="1200" b="1" dirty="0" err="1" smtClean="0">
                  <a:solidFill>
                    <a:prstClr val="black"/>
                  </a:solidFill>
                </a:rPr>
                <a:t>cautivos</a:t>
              </a:r>
              <a:endParaRPr lang="en-US" sz="1200" b="1" dirty="0">
                <a:solidFill>
                  <a:prstClr val="black"/>
                </a:solidFill>
              </a:endParaRPr>
            </a:p>
            <a:p>
              <a:r>
                <a:rPr lang="en-US" sz="1200" b="1" dirty="0">
                  <a:solidFill>
                    <a:prstClr val="black"/>
                  </a:solidFill>
                </a:rPr>
                <a:t>Daniel</a:t>
              </a:r>
            </a:p>
          </p:txBody>
        </p:sp>
        <p:cxnSp>
          <p:nvCxnSpPr>
            <p:cNvPr id="84" name="Straight Connector 83"/>
            <p:cNvCxnSpPr/>
            <p:nvPr/>
          </p:nvCxnSpPr>
          <p:spPr>
            <a:xfrm flipH="1" flipV="1">
              <a:off x="8686800" y="4226004"/>
              <a:ext cx="1" cy="39713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8305800" y="4191000"/>
              <a:ext cx="762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0" name="Group 129"/>
          <p:cNvGrpSpPr/>
          <p:nvPr/>
        </p:nvGrpSpPr>
        <p:grpSpPr>
          <a:xfrm>
            <a:off x="1917423" y="2612633"/>
            <a:ext cx="901209" cy="1003412"/>
            <a:chOff x="1917423" y="2612633"/>
            <a:chExt cx="901209" cy="1003412"/>
          </a:xfrm>
        </p:grpSpPr>
        <p:sp>
          <p:nvSpPr>
            <p:cNvPr id="95" name="TextBox 94"/>
            <p:cNvSpPr txBox="1"/>
            <p:nvPr/>
          </p:nvSpPr>
          <p:spPr>
            <a:xfrm>
              <a:off x="1917423" y="2612633"/>
              <a:ext cx="901209" cy="646331"/>
            </a:xfrm>
            <a:prstGeom prst="rect">
              <a:avLst/>
            </a:prstGeom>
            <a:noFill/>
          </p:spPr>
          <p:txBody>
            <a:bodyPr wrap="none" rtlCol="0">
              <a:spAutoFit/>
            </a:bodyPr>
            <a:lstStyle>
              <a:defPPr>
                <a:defRPr lang="en-US"/>
              </a:defPPr>
              <a:lvl1pPr algn="ctr">
                <a:defRPr sz="1200" b="1">
                  <a:solidFill>
                    <a:prstClr val="black"/>
                  </a:solidFill>
                  <a:latin typeface="Arial" panose="020B0604020202020204" pitchFamily="34" charset="0"/>
                  <a:cs typeface="Arial" panose="020B0604020202020204" pitchFamily="34" charset="0"/>
                </a:defRPr>
              </a:lvl1pPr>
            </a:lstStyle>
            <a:p>
              <a:r>
                <a:rPr lang="en-US" dirty="0"/>
                <a:t>586 </a:t>
              </a:r>
              <a:r>
                <a:rPr lang="en-US" dirty="0" err="1" smtClean="0"/>
                <a:t>aC</a:t>
              </a:r>
              <a:endParaRPr lang="en-US" dirty="0"/>
            </a:p>
            <a:p>
              <a:r>
                <a:rPr lang="en-US" dirty="0" err="1" smtClean="0"/>
                <a:t>Caída</a:t>
              </a:r>
              <a:r>
                <a:rPr lang="en-US" dirty="0" smtClean="0"/>
                <a:t> de </a:t>
              </a:r>
              <a:br>
                <a:rPr lang="en-US" dirty="0" smtClean="0"/>
              </a:br>
              <a:r>
                <a:rPr lang="en-US" dirty="0" err="1" smtClean="0"/>
                <a:t>Jerusalén</a:t>
              </a:r>
              <a:endParaRPr lang="en-US" dirty="0"/>
            </a:p>
          </p:txBody>
        </p:sp>
        <p:grpSp>
          <p:nvGrpSpPr>
            <p:cNvPr id="2" name="Group 1"/>
            <p:cNvGrpSpPr/>
            <p:nvPr/>
          </p:nvGrpSpPr>
          <p:grpSpPr>
            <a:xfrm>
              <a:off x="2006761" y="3255931"/>
              <a:ext cx="762000" cy="360114"/>
              <a:chOff x="408228" y="3417387"/>
              <a:chExt cx="762000" cy="360114"/>
            </a:xfrm>
          </p:grpSpPr>
          <p:cxnSp>
            <p:nvCxnSpPr>
              <p:cNvPr id="96" name="Straight Connector 95"/>
              <p:cNvCxnSpPr/>
              <p:nvPr/>
            </p:nvCxnSpPr>
            <p:spPr>
              <a:xfrm flipH="1" flipV="1">
                <a:off x="789228" y="3446557"/>
                <a:ext cx="1" cy="33094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08228" y="3417387"/>
                <a:ext cx="7620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94" name="Lightning Bolt 93"/>
            <p:cNvSpPr/>
            <p:nvPr/>
          </p:nvSpPr>
          <p:spPr>
            <a:xfrm>
              <a:off x="2179617" y="3285101"/>
              <a:ext cx="335789" cy="323491"/>
            </a:xfrm>
            <a:prstGeom prst="lightningBol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29" name="Group 128"/>
          <p:cNvGrpSpPr/>
          <p:nvPr/>
        </p:nvGrpSpPr>
        <p:grpSpPr>
          <a:xfrm>
            <a:off x="823159" y="2095973"/>
            <a:ext cx="995978" cy="1505671"/>
            <a:chOff x="823159" y="2095973"/>
            <a:chExt cx="995978" cy="1505671"/>
          </a:xfrm>
        </p:grpSpPr>
        <p:sp>
          <p:nvSpPr>
            <p:cNvPr id="98" name="TextBox 97"/>
            <p:cNvSpPr txBox="1"/>
            <p:nvPr/>
          </p:nvSpPr>
          <p:spPr>
            <a:xfrm>
              <a:off x="823159" y="2095973"/>
              <a:ext cx="995978" cy="646331"/>
            </a:xfrm>
            <a:prstGeom prst="rect">
              <a:avLst/>
            </a:prstGeom>
            <a:noFill/>
          </p:spPr>
          <p:txBody>
            <a:bodyPr wrap="none" rtlCol="0">
              <a:spAutoFit/>
            </a:bodyPr>
            <a:lstStyle/>
            <a:p>
              <a:pPr algn="ctr"/>
              <a:r>
                <a:rPr lang="en-US" sz="1200" b="1" dirty="0">
                  <a:solidFill>
                    <a:prstClr val="black"/>
                  </a:solidFill>
                  <a:latin typeface="Arial" panose="020B0604020202020204" pitchFamily="34" charset="0"/>
                  <a:cs typeface="Arial" panose="020B0604020202020204" pitchFamily="34" charset="0"/>
                </a:rPr>
                <a:t>597 </a:t>
              </a:r>
              <a:r>
                <a:rPr lang="en-US" sz="1200" b="1" dirty="0" err="1" smtClean="0">
                  <a:solidFill>
                    <a:prstClr val="black"/>
                  </a:solidFill>
                  <a:latin typeface="Arial" panose="020B0604020202020204" pitchFamily="34" charset="0"/>
                  <a:cs typeface="Arial" panose="020B0604020202020204" pitchFamily="34" charset="0"/>
                </a:rPr>
                <a:t>aC</a:t>
              </a:r>
              <a:endParaRPr lang="en-US" sz="1200" b="1" dirty="0">
                <a:solidFill>
                  <a:prstClr val="black"/>
                </a:solidFill>
                <a:latin typeface="Arial" panose="020B0604020202020204" pitchFamily="34" charset="0"/>
                <a:cs typeface="Arial" panose="020B0604020202020204" pitchFamily="34" charset="0"/>
              </a:endParaRPr>
            </a:p>
            <a:p>
              <a:pPr algn="ctr"/>
              <a:r>
                <a:rPr lang="en-US" sz="1200" b="1" dirty="0" smtClean="0">
                  <a:solidFill>
                    <a:prstClr val="black"/>
                  </a:solidFill>
                </a:rPr>
                <a:t>2</a:t>
              </a:r>
              <a:r>
                <a:rPr lang="en-US" sz="1200" b="1" baseline="30000" dirty="0" smtClean="0">
                  <a:solidFill>
                    <a:prstClr val="black"/>
                  </a:solidFill>
                </a:rPr>
                <a:t>dos</a:t>
              </a:r>
              <a:r>
                <a:rPr lang="en-US" sz="1200" b="1" dirty="0" smtClean="0">
                  <a:solidFill>
                    <a:prstClr val="black"/>
                  </a:solidFill>
                </a:rPr>
                <a:t> </a:t>
              </a:r>
              <a:r>
                <a:rPr lang="en-US" sz="1200" b="1" dirty="0" err="1" smtClean="0">
                  <a:solidFill>
                    <a:prstClr val="black"/>
                  </a:solidFill>
                </a:rPr>
                <a:t>cautivos</a:t>
              </a:r>
              <a:endParaRPr lang="en-US" sz="1200" b="1" dirty="0">
                <a:solidFill>
                  <a:prstClr val="black"/>
                </a:solidFill>
              </a:endParaRPr>
            </a:p>
            <a:p>
              <a:pPr algn="ctr"/>
              <a:r>
                <a:rPr lang="en-US" sz="1200" b="1" dirty="0" smtClean="0">
                  <a:solidFill>
                    <a:prstClr val="black"/>
                  </a:solidFill>
                </a:rPr>
                <a:t>Ezequiel</a:t>
              </a:r>
              <a:endParaRPr lang="en-US" sz="1200" b="1" dirty="0">
                <a:solidFill>
                  <a:prstClr val="black"/>
                </a:solidFill>
              </a:endParaRPr>
            </a:p>
          </p:txBody>
        </p:sp>
        <p:grpSp>
          <p:nvGrpSpPr>
            <p:cNvPr id="99" name="Group 98"/>
            <p:cNvGrpSpPr/>
            <p:nvPr/>
          </p:nvGrpSpPr>
          <p:grpSpPr>
            <a:xfrm>
              <a:off x="902097" y="2790520"/>
              <a:ext cx="762000" cy="811124"/>
              <a:chOff x="408228" y="3440021"/>
              <a:chExt cx="762000" cy="337480"/>
            </a:xfrm>
          </p:grpSpPr>
          <p:cxnSp>
            <p:nvCxnSpPr>
              <p:cNvPr id="100" name="Straight Connector 99"/>
              <p:cNvCxnSpPr/>
              <p:nvPr/>
            </p:nvCxnSpPr>
            <p:spPr>
              <a:xfrm flipH="1" flipV="1">
                <a:off x="789228" y="3446557"/>
                <a:ext cx="1" cy="33094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08228" y="3440021"/>
                <a:ext cx="762000"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77" name="Group 76"/>
          <p:cNvGrpSpPr/>
          <p:nvPr/>
        </p:nvGrpSpPr>
        <p:grpSpPr>
          <a:xfrm>
            <a:off x="615864" y="3625101"/>
            <a:ext cx="3931920" cy="467216"/>
            <a:chOff x="615864" y="3625101"/>
            <a:chExt cx="3931920" cy="467216"/>
          </a:xfrm>
        </p:grpSpPr>
        <p:sp>
          <p:nvSpPr>
            <p:cNvPr id="90" name="TextBox 89"/>
            <p:cNvSpPr txBox="1"/>
            <p:nvPr/>
          </p:nvSpPr>
          <p:spPr>
            <a:xfrm>
              <a:off x="2731512" y="3663991"/>
              <a:ext cx="1269899" cy="261610"/>
            </a:xfrm>
            <a:prstGeom prst="rect">
              <a:avLst/>
            </a:prstGeom>
            <a:noFill/>
          </p:spPr>
          <p:txBody>
            <a:bodyPr wrap="none" rtlCol="0">
              <a:spAutoFit/>
            </a:bodyPr>
            <a:lstStyle/>
            <a:p>
              <a:r>
                <a:rPr lang="en-US" sz="1100" b="1" dirty="0" err="1" smtClean="0">
                  <a:solidFill>
                    <a:prstClr val="black"/>
                  </a:solidFill>
                  <a:latin typeface="Arial" panose="020B0604020202020204" pitchFamily="34" charset="0"/>
                  <a:cs typeface="Arial" panose="020B0604020202020204" pitchFamily="34" charset="0"/>
                </a:rPr>
                <a:t>Nabucodonosor</a:t>
              </a:r>
              <a:endParaRPr lang="en-US" sz="1100" b="1" dirty="0">
                <a:solidFill>
                  <a:prstClr val="black"/>
                </a:solidFill>
                <a:latin typeface="Arial" panose="020B0604020202020204" pitchFamily="34" charset="0"/>
                <a:cs typeface="Arial" panose="020B0604020202020204" pitchFamily="34" charset="0"/>
              </a:endParaRPr>
            </a:p>
          </p:txBody>
        </p:sp>
        <p:sp>
          <p:nvSpPr>
            <p:cNvPr id="91" name="TextBox 90"/>
            <p:cNvSpPr txBox="1"/>
            <p:nvPr/>
          </p:nvSpPr>
          <p:spPr>
            <a:xfrm>
              <a:off x="2897423" y="3830707"/>
              <a:ext cx="922047"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605-562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cxnSp>
          <p:nvCxnSpPr>
            <p:cNvPr id="42" name="Straight Connector 41"/>
            <p:cNvCxnSpPr/>
            <p:nvPr/>
          </p:nvCxnSpPr>
          <p:spPr>
            <a:xfrm>
              <a:off x="615864" y="3625101"/>
              <a:ext cx="393192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2" name="Rounded Rectangle 121"/>
            <p:cNvSpPr/>
            <p:nvPr/>
          </p:nvSpPr>
          <p:spPr>
            <a:xfrm>
              <a:off x="2713380" y="3681928"/>
              <a:ext cx="1344633" cy="3924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grpSp>
        <p:nvGrpSpPr>
          <p:cNvPr id="132" name="Group 131"/>
          <p:cNvGrpSpPr/>
          <p:nvPr/>
        </p:nvGrpSpPr>
        <p:grpSpPr>
          <a:xfrm>
            <a:off x="3911182" y="2990034"/>
            <a:ext cx="2785234" cy="1154043"/>
            <a:chOff x="3911182" y="2990034"/>
            <a:chExt cx="2785234" cy="1154043"/>
          </a:xfrm>
        </p:grpSpPr>
        <p:cxnSp>
          <p:nvCxnSpPr>
            <p:cNvPr id="102" name="Straight Connector 101"/>
            <p:cNvCxnSpPr/>
            <p:nvPr/>
          </p:nvCxnSpPr>
          <p:spPr>
            <a:xfrm>
              <a:off x="4559366" y="3477815"/>
              <a:ext cx="1828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329446" y="3478748"/>
              <a:ext cx="1828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127108" y="3477815"/>
              <a:ext cx="18288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3911182" y="3214317"/>
              <a:ext cx="1053494" cy="261610"/>
            </a:xfrm>
            <a:prstGeom prst="rect">
              <a:avLst/>
            </a:prstGeom>
            <a:noFill/>
          </p:spPr>
          <p:txBody>
            <a:bodyPr wrap="none" rtlCol="0">
              <a:spAutoFit/>
            </a:bodyPr>
            <a:lstStyle/>
            <a:p>
              <a:r>
                <a:rPr lang="en-US" sz="1100" b="1" dirty="0" smtClean="0">
                  <a:solidFill>
                    <a:prstClr val="black"/>
                  </a:solidFill>
                  <a:latin typeface="Arial" panose="020B0604020202020204" pitchFamily="34" charset="0"/>
                  <a:cs typeface="Arial" panose="020B0604020202020204" pitchFamily="34" charset="0"/>
                </a:rPr>
                <a:t>Evil </a:t>
              </a:r>
              <a:r>
                <a:rPr lang="en-US" sz="1100" b="1" dirty="0" err="1" smtClean="0">
                  <a:solidFill>
                    <a:prstClr val="black"/>
                  </a:solidFill>
                  <a:latin typeface="Arial" panose="020B0604020202020204" pitchFamily="34" charset="0"/>
                  <a:cs typeface="Arial" panose="020B0604020202020204" pitchFamily="34" charset="0"/>
                </a:rPr>
                <a:t>Merodac</a:t>
              </a:r>
              <a:endParaRPr lang="en-US" sz="1100" b="1" dirty="0">
                <a:solidFill>
                  <a:prstClr val="black"/>
                </a:solidFill>
                <a:latin typeface="Arial" panose="020B0604020202020204" pitchFamily="34" charset="0"/>
                <a:cs typeface="Arial" panose="020B0604020202020204" pitchFamily="34" charset="0"/>
              </a:endParaRPr>
            </a:p>
          </p:txBody>
        </p:sp>
        <p:sp>
          <p:nvSpPr>
            <p:cNvPr id="106" name="TextBox 105"/>
            <p:cNvSpPr txBox="1"/>
            <p:nvPr/>
          </p:nvSpPr>
          <p:spPr>
            <a:xfrm>
              <a:off x="3975787" y="3039914"/>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562-560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sp>
          <p:nvSpPr>
            <p:cNvPr id="107" name="Rectangle 106"/>
            <p:cNvSpPr/>
            <p:nvPr/>
          </p:nvSpPr>
          <p:spPr>
            <a:xfrm>
              <a:off x="4780819" y="3457874"/>
              <a:ext cx="365760" cy="381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prstClr val="white"/>
                </a:solidFill>
              </a:endParaRPr>
            </a:p>
          </p:txBody>
        </p:sp>
        <p:sp>
          <p:nvSpPr>
            <p:cNvPr id="108" name="TextBox 107"/>
            <p:cNvSpPr txBox="1"/>
            <p:nvPr/>
          </p:nvSpPr>
          <p:spPr>
            <a:xfrm>
              <a:off x="4467965" y="3638362"/>
              <a:ext cx="873957" cy="261610"/>
            </a:xfrm>
            <a:prstGeom prst="rect">
              <a:avLst/>
            </a:prstGeom>
            <a:noFill/>
          </p:spPr>
          <p:txBody>
            <a:bodyPr wrap="none" rtlCol="0">
              <a:spAutoFit/>
            </a:bodyPr>
            <a:lstStyle/>
            <a:p>
              <a:r>
                <a:rPr lang="en-US" sz="1100" b="1" dirty="0" err="1" smtClean="0">
                  <a:solidFill>
                    <a:prstClr val="black"/>
                  </a:solidFill>
                  <a:latin typeface="Arial" panose="020B0604020202020204" pitchFamily="34" charset="0"/>
                  <a:cs typeface="Arial" panose="020B0604020202020204" pitchFamily="34" charset="0"/>
                </a:rPr>
                <a:t>Neriglasar</a:t>
              </a:r>
              <a:endParaRPr lang="en-US" sz="1100" b="1" dirty="0">
                <a:solidFill>
                  <a:prstClr val="black"/>
                </a:solidFill>
                <a:latin typeface="Arial" panose="020B0604020202020204" pitchFamily="34" charset="0"/>
                <a:cs typeface="Arial" panose="020B0604020202020204" pitchFamily="34" charset="0"/>
              </a:endParaRPr>
            </a:p>
          </p:txBody>
        </p:sp>
        <p:sp>
          <p:nvSpPr>
            <p:cNvPr id="109" name="TextBox 108"/>
            <p:cNvSpPr txBox="1"/>
            <p:nvPr/>
          </p:nvSpPr>
          <p:spPr>
            <a:xfrm>
              <a:off x="4428673" y="3882467"/>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560-556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cxnSp>
          <p:nvCxnSpPr>
            <p:cNvPr id="110" name="Straight Connector 109"/>
            <p:cNvCxnSpPr/>
            <p:nvPr/>
          </p:nvCxnSpPr>
          <p:spPr>
            <a:xfrm flipV="1">
              <a:off x="4941499" y="3476506"/>
              <a:ext cx="0" cy="20542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5141936" y="3475927"/>
              <a:ext cx="155448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5444048" y="3178410"/>
              <a:ext cx="837089" cy="261610"/>
            </a:xfrm>
            <a:prstGeom prst="rect">
              <a:avLst/>
            </a:prstGeom>
            <a:noFill/>
          </p:spPr>
          <p:txBody>
            <a:bodyPr wrap="none" rtlCol="0">
              <a:spAutoFit/>
            </a:bodyPr>
            <a:lstStyle/>
            <a:p>
              <a:r>
                <a:rPr lang="en-US" sz="1100" b="1" dirty="0" err="1" smtClean="0">
                  <a:solidFill>
                    <a:prstClr val="black"/>
                  </a:solidFill>
                  <a:latin typeface="Arial" panose="020B0604020202020204" pitchFamily="34" charset="0"/>
                  <a:cs typeface="Arial" panose="020B0604020202020204" pitchFamily="34" charset="0"/>
                </a:rPr>
                <a:t>Nabonido</a:t>
              </a:r>
              <a:endParaRPr lang="en-US" sz="1100" b="1" dirty="0">
                <a:solidFill>
                  <a:prstClr val="black"/>
                </a:solidFill>
                <a:latin typeface="Arial" panose="020B0604020202020204" pitchFamily="34" charset="0"/>
                <a:cs typeface="Arial" panose="020B0604020202020204" pitchFamily="34" charset="0"/>
              </a:endParaRPr>
            </a:p>
          </p:txBody>
        </p:sp>
        <p:sp>
          <p:nvSpPr>
            <p:cNvPr id="113" name="TextBox 112"/>
            <p:cNvSpPr txBox="1"/>
            <p:nvPr/>
          </p:nvSpPr>
          <p:spPr>
            <a:xfrm>
              <a:off x="5432826" y="2990034"/>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556-539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cxnSp>
          <p:nvCxnSpPr>
            <p:cNvPr id="114" name="Straight Connector 113"/>
            <p:cNvCxnSpPr/>
            <p:nvPr/>
          </p:nvCxnSpPr>
          <p:spPr>
            <a:xfrm>
              <a:off x="5407630" y="3638798"/>
              <a:ext cx="128016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a:off x="5658325" y="3690118"/>
              <a:ext cx="772969" cy="261610"/>
            </a:xfrm>
            <a:prstGeom prst="rect">
              <a:avLst/>
            </a:prstGeom>
            <a:noFill/>
          </p:spPr>
          <p:txBody>
            <a:bodyPr wrap="none" rtlCol="0">
              <a:spAutoFit/>
            </a:bodyPr>
            <a:lstStyle/>
            <a:p>
              <a:r>
                <a:rPr lang="en-US" sz="1100" b="1" dirty="0" err="1" smtClean="0">
                  <a:solidFill>
                    <a:prstClr val="black"/>
                  </a:solidFill>
                  <a:latin typeface="Arial" panose="020B0604020202020204" pitchFamily="34" charset="0"/>
                  <a:cs typeface="Arial" panose="020B0604020202020204" pitchFamily="34" charset="0"/>
                </a:rPr>
                <a:t>Belsasar</a:t>
              </a:r>
              <a:endParaRPr lang="en-US" sz="1100" b="1" dirty="0">
                <a:solidFill>
                  <a:prstClr val="black"/>
                </a:solidFill>
                <a:latin typeface="Arial" panose="020B0604020202020204" pitchFamily="34" charset="0"/>
                <a:cs typeface="Arial" panose="020B0604020202020204" pitchFamily="34" charset="0"/>
              </a:endParaRPr>
            </a:p>
          </p:txBody>
        </p:sp>
        <p:sp>
          <p:nvSpPr>
            <p:cNvPr id="116" name="TextBox 115"/>
            <p:cNvSpPr txBox="1"/>
            <p:nvPr/>
          </p:nvSpPr>
          <p:spPr>
            <a:xfrm>
              <a:off x="5658325" y="3865215"/>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553-539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sp>
          <p:nvSpPr>
            <p:cNvPr id="123" name="Rounded Rectangle 122"/>
            <p:cNvSpPr/>
            <p:nvPr/>
          </p:nvSpPr>
          <p:spPr>
            <a:xfrm>
              <a:off x="5685126" y="3721016"/>
              <a:ext cx="940485" cy="3924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grpSp>
        <p:nvGrpSpPr>
          <p:cNvPr id="133" name="Group 132"/>
          <p:cNvGrpSpPr/>
          <p:nvPr/>
        </p:nvGrpSpPr>
        <p:grpSpPr>
          <a:xfrm>
            <a:off x="6236697" y="2569491"/>
            <a:ext cx="2132555" cy="1653760"/>
            <a:chOff x="6236697" y="2569491"/>
            <a:chExt cx="2132555" cy="1653760"/>
          </a:xfrm>
        </p:grpSpPr>
        <p:sp>
          <p:nvSpPr>
            <p:cNvPr id="118" name="TextBox 117"/>
            <p:cNvSpPr txBox="1"/>
            <p:nvPr/>
          </p:nvSpPr>
          <p:spPr>
            <a:xfrm>
              <a:off x="6236697" y="2633911"/>
              <a:ext cx="878767" cy="646331"/>
            </a:xfrm>
            <a:prstGeom prst="rect">
              <a:avLst/>
            </a:prstGeom>
            <a:noFill/>
          </p:spPr>
          <p:txBody>
            <a:bodyPr wrap="none" rtlCol="0">
              <a:spAutoFit/>
            </a:bodyPr>
            <a:lstStyle/>
            <a:p>
              <a:pPr algn="ctr"/>
              <a:r>
                <a:rPr lang="en-US" sz="1200" b="1" dirty="0" smtClean="0">
                  <a:solidFill>
                    <a:prstClr val="black"/>
                  </a:solidFill>
                  <a:latin typeface="Arial" panose="020B0604020202020204" pitchFamily="34" charset="0"/>
                  <a:cs typeface="Arial" panose="020B0604020202020204" pitchFamily="34" charset="0"/>
                </a:rPr>
                <a:t>539 </a:t>
              </a:r>
              <a:r>
                <a:rPr lang="en-US" sz="1200" b="1" dirty="0" err="1" smtClean="0">
                  <a:solidFill>
                    <a:prstClr val="black"/>
                  </a:solidFill>
                  <a:latin typeface="Arial" panose="020B0604020202020204" pitchFamily="34" charset="0"/>
                  <a:cs typeface="Arial" panose="020B0604020202020204" pitchFamily="34" charset="0"/>
                </a:rPr>
                <a:t>aC</a:t>
              </a:r>
              <a:endParaRPr lang="en-US" sz="1200" b="1" dirty="0">
                <a:solidFill>
                  <a:prstClr val="black"/>
                </a:solidFill>
                <a:latin typeface="Arial" panose="020B0604020202020204" pitchFamily="34" charset="0"/>
                <a:cs typeface="Arial" panose="020B0604020202020204" pitchFamily="34" charset="0"/>
              </a:endParaRPr>
            </a:p>
            <a:p>
              <a:pPr algn="ctr"/>
              <a:r>
                <a:rPr lang="en-US" sz="1200" b="1" dirty="0" err="1" smtClean="0">
                  <a:solidFill>
                    <a:prstClr val="black"/>
                  </a:solidFill>
                  <a:latin typeface="Arial" panose="020B0604020202020204" pitchFamily="34" charset="0"/>
                  <a:cs typeface="Arial" panose="020B0604020202020204" pitchFamily="34" charset="0"/>
                </a:rPr>
                <a:t>Caída</a:t>
              </a:r>
              <a:r>
                <a:rPr lang="en-US" sz="1200" b="1" dirty="0" smtClean="0">
                  <a:solidFill>
                    <a:prstClr val="black"/>
                  </a:solidFill>
                  <a:latin typeface="Arial" panose="020B0604020202020204" pitchFamily="34" charset="0"/>
                  <a:cs typeface="Arial" panose="020B0604020202020204" pitchFamily="34" charset="0"/>
                </a:rPr>
                <a:t> de </a:t>
              </a:r>
              <a:br>
                <a:rPr lang="en-US" sz="1200" b="1" dirty="0" smtClean="0">
                  <a:solidFill>
                    <a:prstClr val="black"/>
                  </a:solidFill>
                  <a:latin typeface="Arial" panose="020B0604020202020204" pitchFamily="34" charset="0"/>
                  <a:cs typeface="Arial" panose="020B0604020202020204" pitchFamily="34" charset="0"/>
                </a:rPr>
              </a:br>
              <a:r>
                <a:rPr lang="en-US" sz="1200" b="1" dirty="0" err="1" smtClean="0">
                  <a:solidFill>
                    <a:prstClr val="black"/>
                  </a:solidFill>
                  <a:latin typeface="Arial" panose="020B0604020202020204" pitchFamily="34" charset="0"/>
                  <a:cs typeface="Arial" panose="020B0604020202020204" pitchFamily="34" charset="0"/>
                </a:rPr>
                <a:t>Babilonia</a:t>
              </a:r>
              <a:endParaRPr lang="en-US" sz="1200" b="1" dirty="0">
                <a:solidFill>
                  <a:prstClr val="black"/>
                </a:solidFill>
                <a:latin typeface="Arial" panose="020B0604020202020204" pitchFamily="34" charset="0"/>
                <a:cs typeface="Arial" panose="020B0604020202020204" pitchFamily="34" charset="0"/>
              </a:endParaRPr>
            </a:p>
          </p:txBody>
        </p:sp>
        <p:sp>
          <p:nvSpPr>
            <p:cNvPr id="119" name="TextBox 118"/>
            <p:cNvSpPr txBox="1"/>
            <p:nvPr/>
          </p:nvSpPr>
          <p:spPr>
            <a:xfrm>
              <a:off x="6989066" y="3623087"/>
              <a:ext cx="1380186" cy="600164"/>
            </a:xfrm>
            <a:prstGeom prst="rect">
              <a:avLst/>
            </a:prstGeom>
            <a:noFill/>
          </p:spPr>
          <p:txBody>
            <a:bodyPr wrap="square" rtlCol="0">
              <a:spAutoFit/>
            </a:bodyPr>
            <a:lstStyle/>
            <a:p>
              <a:r>
                <a:rPr lang="en-US" sz="1100" b="1" dirty="0" err="1" smtClean="0">
                  <a:solidFill>
                    <a:prstClr val="black"/>
                  </a:solidFill>
                  <a:latin typeface="Arial" panose="020B0604020202020204" pitchFamily="34" charset="0"/>
                  <a:cs typeface="Arial" panose="020B0604020202020204" pitchFamily="34" charset="0"/>
                </a:rPr>
                <a:t>Ciro</a:t>
              </a:r>
              <a:r>
                <a:rPr lang="en-US" sz="1100" b="1" dirty="0" smtClean="0">
                  <a:solidFill>
                    <a:prstClr val="black"/>
                  </a:solidFill>
                  <a:latin typeface="Arial" panose="020B0604020202020204" pitchFamily="34" charset="0"/>
                  <a:cs typeface="Arial" panose="020B0604020202020204" pitchFamily="34" charset="0"/>
                </a:rPr>
                <a:t> el Grande</a:t>
              </a:r>
              <a:endParaRPr lang="en-US" sz="1100" b="1" dirty="0">
                <a:solidFill>
                  <a:prstClr val="black"/>
                </a:solidFill>
                <a:latin typeface="Arial" panose="020B0604020202020204" pitchFamily="34" charset="0"/>
                <a:cs typeface="Arial" panose="020B0604020202020204" pitchFamily="34" charset="0"/>
              </a:endParaRPr>
            </a:p>
            <a:p>
              <a:endParaRPr lang="en-US" sz="1100" b="1" dirty="0">
                <a:solidFill>
                  <a:prstClr val="black"/>
                </a:solidFill>
                <a:latin typeface="Arial" panose="020B0604020202020204" pitchFamily="34" charset="0"/>
                <a:cs typeface="Arial" panose="020B0604020202020204" pitchFamily="34" charset="0"/>
              </a:endParaRPr>
            </a:p>
            <a:p>
              <a:r>
                <a:rPr lang="en-US" sz="1100" b="1" dirty="0" err="1" smtClean="0">
                  <a:solidFill>
                    <a:prstClr val="black"/>
                  </a:solidFill>
                  <a:latin typeface="Arial" panose="020B0604020202020204" pitchFamily="34" charset="0"/>
                  <a:cs typeface="Arial" panose="020B0604020202020204" pitchFamily="34" charset="0"/>
                </a:rPr>
                <a:t>Darío</a:t>
              </a:r>
              <a:r>
                <a:rPr lang="en-US" sz="1100" b="1" dirty="0" smtClean="0">
                  <a:solidFill>
                    <a:prstClr val="black"/>
                  </a:solidFill>
                  <a:latin typeface="Arial" panose="020B0604020202020204" pitchFamily="34" charset="0"/>
                  <a:cs typeface="Arial" panose="020B0604020202020204" pitchFamily="34" charset="0"/>
                </a:rPr>
                <a:t> el </a:t>
              </a:r>
              <a:r>
                <a:rPr lang="en-US" sz="1100" b="1" dirty="0" err="1" smtClean="0">
                  <a:solidFill>
                    <a:prstClr val="black"/>
                  </a:solidFill>
                  <a:latin typeface="Arial" panose="020B0604020202020204" pitchFamily="34" charset="0"/>
                  <a:cs typeface="Arial" panose="020B0604020202020204" pitchFamily="34" charset="0"/>
                </a:rPr>
                <a:t>Medo</a:t>
              </a:r>
              <a:endParaRPr lang="en-US" sz="1100" b="1" dirty="0">
                <a:solidFill>
                  <a:prstClr val="black"/>
                </a:solidFill>
                <a:latin typeface="Arial" panose="020B0604020202020204" pitchFamily="34" charset="0"/>
                <a:cs typeface="Arial" panose="020B0604020202020204" pitchFamily="34" charset="0"/>
              </a:endParaRPr>
            </a:p>
          </p:txBody>
        </p:sp>
        <p:sp>
          <p:nvSpPr>
            <p:cNvPr id="120" name="TextBox 119"/>
            <p:cNvSpPr txBox="1"/>
            <p:nvPr/>
          </p:nvSpPr>
          <p:spPr>
            <a:xfrm>
              <a:off x="7091806" y="3802590"/>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539-530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cxnSp>
          <p:nvCxnSpPr>
            <p:cNvPr id="121" name="Straight Connector 120"/>
            <p:cNvCxnSpPr/>
            <p:nvPr/>
          </p:nvCxnSpPr>
          <p:spPr>
            <a:xfrm>
              <a:off x="6759355" y="3539309"/>
              <a:ext cx="82296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24" name="Rounded Rectangle 123"/>
            <p:cNvSpPr/>
            <p:nvPr/>
          </p:nvSpPr>
          <p:spPr>
            <a:xfrm>
              <a:off x="6963960" y="3574307"/>
              <a:ext cx="1200214" cy="62403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nvGrpSpPr>
            <p:cNvPr id="125" name="Group 124"/>
            <p:cNvGrpSpPr/>
            <p:nvPr/>
          </p:nvGrpSpPr>
          <p:grpSpPr>
            <a:xfrm>
              <a:off x="7115484" y="2569491"/>
              <a:ext cx="914400" cy="958232"/>
              <a:chOff x="8229600" y="3473259"/>
              <a:chExt cx="914400" cy="1149878"/>
            </a:xfrm>
          </p:grpSpPr>
          <p:sp>
            <p:nvSpPr>
              <p:cNvPr id="126" name="TextBox 125"/>
              <p:cNvSpPr txBox="1"/>
              <p:nvPr/>
            </p:nvSpPr>
            <p:spPr>
              <a:xfrm>
                <a:off x="8229600" y="3473259"/>
                <a:ext cx="914400" cy="775597"/>
              </a:xfrm>
              <a:prstGeom prst="rect">
                <a:avLst/>
              </a:prstGeom>
              <a:noFill/>
            </p:spPr>
            <p:txBody>
              <a:bodyPr wrap="square" rtlCol="0">
                <a:spAutoFit/>
              </a:bodyPr>
              <a:lstStyle/>
              <a:p>
                <a:r>
                  <a:rPr lang="en-US" sz="1200" b="1" dirty="0">
                    <a:solidFill>
                      <a:prstClr val="black"/>
                    </a:solidFill>
                  </a:rPr>
                  <a:t>538 </a:t>
                </a:r>
                <a:r>
                  <a:rPr lang="en-US" sz="1200" b="1" dirty="0" err="1" smtClean="0">
                    <a:solidFill>
                      <a:prstClr val="black"/>
                    </a:solidFill>
                  </a:rPr>
                  <a:t>aC</a:t>
                </a:r>
                <a:endParaRPr lang="en-US" sz="1200" b="1" dirty="0">
                  <a:solidFill>
                    <a:prstClr val="black"/>
                  </a:solidFill>
                </a:endParaRPr>
              </a:p>
              <a:p>
                <a:r>
                  <a:rPr lang="en-US" sz="1200" b="1" dirty="0" smtClean="0">
                    <a:solidFill>
                      <a:prstClr val="black"/>
                    </a:solidFill>
                  </a:rPr>
                  <a:t>1</a:t>
                </a:r>
                <a:r>
                  <a:rPr lang="en-US" sz="1200" b="1" baseline="30000" dirty="0" smtClean="0">
                    <a:solidFill>
                      <a:prstClr val="black"/>
                    </a:solidFill>
                  </a:rPr>
                  <a:t>er</a:t>
                </a:r>
                <a:r>
                  <a:rPr lang="en-US" sz="1200" b="1" dirty="0" smtClean="0">
                    <a:solidFill>
                      <a:prstClr val="black"/>
                    </a:solidFill>
                  </a:rPr>
                  <a:t> </a:t>
                </a:r>
                <a:r>
                  <a:rPr lang="en-US" sz="1200" b="1" dirty="0" err="1" smtClean="0">
                    <a:solidFill>
                      <a:prstClr val="black"/>
                    </a:solidFill>
                  </a:rPr>
                  <a:t>Retorno</a:t>
                </a:r>
                <a:r>
                  <a:rPr lang="en-US" sz="1200" b="1" dirty="0" smtClean="0">
                    <a:solidFill>
                      <a:prstClr val="black"/>
                    </a:solidFill>
                  </a:rPr>
                  <a:t> del </a:t>
                </a:r>
                <a:r>
                  <a:rPr lang="en-US" sz="1200" b="1" dirty="0" err="1" smtClean="0">
                    <a:solidFill>
                      <a:prstClr val="black"/>
                    </a:solidFill>
                  </a:rPr>
                  <a:t>exilio</a:t>
                </a:r>
                <a:endParaRPr lang="en-US" sz="1200" b="1" dirty="0">
                  <a:solidFill>
                    <a:prstClr val="black"/>
                  </a:solidFill>
                </a:endParaRPr>
              </a:p>
            </p:txBody>
          </p:sp>
          <p:cxnSp>
            <p:nvCxnSpPr>
              <p:cNvPr id="127" name="Straight Connector 126"/>
              <p:cNvCxnSpPr/>
              <p:nvPr/>
            </p:nvCxnSpPr>
            <p:spPr>
              <a:xfrm flipH="1" flipV="1">
                <a:off x="8686800" y="4226004"/>
                <a:ext cx="1" cy="39713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8305800" y="4191000"/>
                <a:ext cx="7620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17" name="Lightning Bolt 116"/>
            <p:cNvSpPr/>
            <p:nvPr/>
          </p:nvSpPr>
          <p:spPr>
            <a:xfrm rot="1324401">
              <a:off x="6475346" y="3215429"/>
              <a:ext cx="360060" cy="626078"/>
            </a:xfrm>
            <a:prstGeom prst="lightningBolt">
              <a:avLst/>
            </a:prstGeom>
            <a:blipFill>
              <a:blip r:embed="rId3" cstate="print"/>
              <a:stretch>
                <a:fillRect/>
              </a:stretch>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36" name="Group 135"/>
          <p:cNvGrpSpPr/>
          <p:nvPr/>
        </p:nvGrpSpPr>
        <p:grpSpPr>
          <a:xfrm>
            <a:off x="75624" y="3623087"/>
            <a:ext cx="1122407" cy="1278713"/>
            <a:chOff x="75624" y="3636811"/>
            <a:chExt cx="1122407" cy="1085233"/>
          </a:xfrm>
        </p:grpSpPr>
        <p:sp>
          <p:nvSpPr>
            <p:cNvPr id="134" name="TextBox 133"/>
            <p:cNvSpPr txBox="1"/>
            <p:nvPr/>
          </p:nvSpPr>
          <p:spPr>
            <a:xfrm>
              <a:off x="75624" y="4277991"/>
              <a:ext cx="1122407" cy="444053"/>
            </a:xfrm>
            <a:prstGeom prst="rect">
              <a:avLst/>
            </a:prstGeom>
            <a:noFill/>
            <a:ln>
              <a:solidFill>
                <a:schemeClr val="tx2"/>
              </a:solidFill>
            </a:ln>
          </p:spPr>
          <p:txBody>
            <a:bodyPr wrap="square" rtlCol="0">
              <a:spAutoFit/>
            </a:bodyPr>
            <a:lstStyle>
              <a:defPPr>
                <a:defRPr lang="en-US"/>
              </a:defPPr>
              <a:lvl1pPr algn="ctr">
                <a:defRPr sz="1400">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1</a:t>
              </a:r>
            </a:p>
            <a:p>
              <a:r>
                <a:rPr lang="en-US" dirty="0"/>
                <a:t>605-603 </a:t>
              </a:r>
              <a:r>
                <a:rPr lang="en-US" dirty="0" err="1" smtClean="0"/>
                <a:t>aC</a:t>
              </a:r>
              <a:endParaRPr lang="en-US" dirty="0"/>
            </a:p>
          </p:txBody>
        </p:sp>
        <p:sp>
          <p:nvSpPr>
            <p:cNvPr id="135" name="Line 9"/>
            <p:cNvSpPr>
              <a:spLocks noChangeShapeType="1"/>
            </p:cNvSpPr>
            <p:nvPr/>
          </p:nvSpPr>
          <p:spPr bwMode="auto">
            <a:xfrm flipH="1">
              <a:off x="639099" y="3636811"/>
              <a:ext cx="0" cy="644908"/>
            </a:xfrm>
            <a:prstGeom prst="line">
              <a:avLst/>
            </a:prstGeom>
            <a:noFill/>
            <a:ln>
              <a:solidFill>
                <a:schemeClr val="tx2"/>
              </a:solidFill>
            </a:ln>
            <a:extLst/>
          </p:spPr>
          <p:txBody>
            <a:bodyPr wrap="square" rtlCol="0">
              <a:spAutoFit/>
            </a:bodyPr>
            <a:lstStyle/>
            <a:p>
              <a:pPr algn="ctr"/>
              <a:endParaRPr lang="en-US" sz="14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51" name="Group 150"/>
          <p:cNvGrpSpPr/>
          <p:nvPr/>
        </p:nvGrpSpPr>
        <p:grpSpPr>
          <a:xfrm>
            <a:off x="864098" y="3623088"/>
            <a:ext cx="1541623" cy="1280045"/>
            <a:chOff x="864098" y="3623088"/>
            <a:chExt cx="1541623" cy="1280045"/>
          </a:xfrm>
        </p:grpSpPr>
        <p:sp>
          <p:nvSpPr>
            <p:cNvPr id="137" name="TextBox 136"/>
            <p:cNvSpPr txBox="1"/>
            <p:nvPr/>
          </p:nvSpPr>
          <p:spPr>
            <a:xfrm>
              <a:off x="1283314" y="4379913"/>
              <a:ext cx="1122407" cy="523220"/>
            </a:xfrm>
            <a:prstGeom prst="rect">
              <a:avLst/>
            </a:prstGeom>
            <a:noFill/>
            <a:ln>
              <a:solidFill>
                <a:schemeClr val="tx2"/>
              </a:solidFill>
            </a:ln>
          </p:spPr>
          <p:txBody>
            <a:bodyPr wrap="square" rtlCol="0">
              <a:spAutoFit/>
            </a:bodyPr>
            <a:lstStyle/>
            <a:p>
              <a:pPr algn="ctr"/>
              <a:r>
                <a:rPr lang="en-US" sz="1400" dirty="0">
                  <a:solidFill>
                    <a:srgbClr val="0070C0"/>
                  </a:solidFill>
                  <a:latin typeface="Tahoma" panose="020B0604030504040204" pitchFamily="34" charset="0"/>
                  <a:ea typeface="Tahoma" panose="020B0604030504040204" pitchFamily="34" charset="0"/>
                  <a:cs typeface="Tahoma" panose="020B0604030504040204" pitchFamily="34" charset="0"/>
                </a:rPr>
                <a:t>Daniel 2</a:t>
              </a:r>
            </a:p>
            <a:p>
              <a:pPr algn="ctr"/>
              <a:r>
                <a:rPr lang="en-US" sz="1400" dirty="0">
                  <a:solidFill>
                    <a:srgbClr val="0070C0"/>
                  </a:solidFill>
                  <a:latin typeface="Tahoma" panose="020B0604030504040204" pitchFamily="34" charset="0"/>
                  <a:ea typeface="Tahoma" panose="020B0604030504040204" pitchFamily="34" charset="0"/>
                  <a:cs typeface="Tahoma" panose="020B0604030504040204" pitchFamily="34" charset="0"/>
                </a:rPr>
                <a:t>603 </a:t>
              </a:r>
              <a:r>
                <a:rPr lang="en-US" sz="1400" dirty="0" err="1" smtClean="0">
                  <a:solidFill>
                    <a:srgbClr val="0070C0"/>
                  </a:solidFill>
                  <a:latin typeface="Tahoma" panose="020B0604030504040204" pitchFamily="34" charset="0"/>
                  <a:ea typeface="Tahoma" panose="020B0604030504040204" pitchFamily="34" charset="0"/>
                  <a:cs typeface="Tahoma" panose="020B0604030504040204" pitchFamily="34" charset="0"/>
                </a:rPr>
                <a:t>aC</a:t>
              </a:r>
              <a:endParaRPr lang="en-US" sz="1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38" name="Line 9"/>
            <p:cNvSpPr>
              <a:spLocks noChangeShapeType="1"/>
            </p:cNvSpPr>
            <p:nvPr/>
          </p:nvSpPr>
          <p:spPr bwMode="auto">
            <a:xfrm>
              <a:off x="864098" y="3623088"/>
              <a:ext cx="948337" cy="756826"/>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2" name="Group 151"/>
          <p:cNvGrpSpPr/>
          <p:nvPr/>
        </p:nvGrpSpPr>
        <p:grpSpPr>
          <a:xfrm>
            <a:off x="2006761" y="3623088"/>
            <a:ext cx="1727017" cy="1264496"/>
            <a:chOff x="2006761" y="3623088"/>
            <a:chExt cx="1727017" cy="1264496"/>
          </a:xfrm>
        </p:grpSpPr>
        <p:sp>
          <p:nvSpPr>
            <p:cNvPr id="139" name="TextBox 138"/>
            <p:cNvSpPr txBox="1"/>
            <p:nvPr/>
          </p:nvSpPr>
          <p:spPr>
            <a:xfrm>
              <a:off x="2515406" y="4364364"/>
              <a:ext cx="1218372"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3</a:t>
              </a:r>
            </a:p>
            <a:p>
              <a:r>
                <a:rPr lang="en-US" dirty="0"/>
                <a:t>603-587? </a:t>
              </a:r>
              <a:r>
                <a:rPr lang="en-US" dirty="0" err="1" smtClean="0"/>
                <a:t>aC</a:t>
              </a:r>
              <a:endParaRPr lang="en-US" dirty="0"/>
            </a:p>
          </p:txBody>
        </p:sp>
        <p:sp>
          <p:nvSpPr>
            <p:cNvPr id="140" name="Line 9"/>
            <p:cNvSpPr>
              <a:spLocks noChangeShapeType="1"/>
            </p:cNvSpPr>
            <p:nvPr/>
          </p:nvSpPr>
          <p:spPr bwMode="auto">
            <a:xfrm>
              <a:off x="2006761" y="3623088"/>
              <a:ext cx="1034039" cy="744469"/>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3" name="Group 152"/>
          <p:cNvGrpSpPr/>
          <p:nvPr/>
        </p:nvGrpSpPr>
        <p:grpSpPr>
          <a:xfrm>
            <a:off x="3938598" y="3638798"/>
            <a:ext cx="1218372" cy="1267395"/>
            <a:chOff x="3938598" y="3638798"/>
            <a:chExt cx="1218372" cy="1267395"/>
          </a:xfrm>
        </p:grpSpPr>
        <p:sp>
          <p:nvSpPr>
            <p:cNvPr id="141" name="TextBox 140"/>
            <p:cNvSpPr txBox="1"/>
            <p:nvPr/>
          </p:nvSpPr>
          <p:spPr>
            <a:xfrm>
              <a:off x="3938598" y="4382973"/>
              <a:ext cx="1218372"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4</a:t>
              </a:r>
            </a:p>
            <a:p>
              <a:r>
                <a:rPr lang="en-US" dirty="0" smtClean="0"/>
                <a:t>¿? </a:t>
              </a:r>
              <a:r>
                <a:rPr lang="en-US" dirty="0" err="1" smtClean="0"/>
                <a:t>aC</a:t>
              </a:r>
              <a:endParaRPr lang="en-US" dirty="0"/>
            </a:p>
          </p:txBody>
        </p:sp>
        <p:sp>
          <p:nvSpPr>
            <p:cNvPr id="142" name="Line 9"/>
            <p:cNvSpPr>
              <a:spLocks noChangeShapeType="1"/>
            </p:cNvSpPr>
            <p:nvPr/>
          </p:nvSpPr>
          <p:spPr bwMode="auto">
            <a:xfrm>
              <a:off x="4309988" y="3638798"/>
              <a:ext cx="283572" cy="744176"/>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4" name="Group 153"/>
          <p:cNvGrpSpPr/>
          <p:nvPr/>
        </p:nvGrpSpPr>
        <p:grpSpPr>
          <a:xfrm>
            <a:off x="6448472" y="3608592"/>
            <a:ext cx="1316928" cy="1307087"/>
            <a:chOff x="6448472" y="3608592"/>
            <a:chExt cx="1316928" cy="1307087"/>
          </a:xfrm>
        </p:grpSpPr>
        <p:sp>
          <p:nvSpPr>
            <p:cNvPr id="143" name="TextBox 142"/>
            <p:cNvSpPr txBox="1"/>
            <p:nvPr/>
          </p:nvSpPr>
          <p:spPr>
            <a:xfrm>
              <a:off x="6448472" y="4392459"/>
              <a:ext cx="1316928"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5-6</a:t>
              </a:r>
            </a:p>
            <a:p>
              <a:r>
                <a:rPr lang="en-US" dirty="0"/>
                <a:t>539 </a:t>
              </a:r>
              <a:r>
                <a:rPr lang="en-US" dirty="0" err="1" smtClean="0"/>
                <a:t>aC</a:t>
              </a:r>
              <a:endParaRPr lang="en-US" dirty="0"/>
            </a:p>
          </p:txBody>
        </p:sp>
        <p:sp>
          <p:nvSpPr>
            <p:cNvPr id="144" name="Line 9"/>
            <p:cNvSpPr>
              <a:spLocks noChangeShapeType="1"/>
            </p:cNvSpPr>
            <p:nvPr/>
          </p:nvSpPr>
          <p:spPr bwMode="auto">
            <a:xfrm>
              <a:off x="6712272" y="3608592"/>
              <a:ext cx="292509" cy="769988"/>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5" name="Group 154"/>
          <p:cNvGrpSpPr/>
          <p:nvPr/>
        </p:nvGrpSpPr>
        <p:grpSpPr>
          <a:xfrm>
            <a:off x="4196514" y="3655615"/>
            <a:ext cx="1247533" cy="1893808"/>
            <a:chOff x="4196514" y="3655615"/>
            <a:chExt cx="1247533" cy="1893808"/>
          </a:xfrm>
        </p:grpSpPr>
        <p:sp>
          <p:nvSpPr>
            <p:cNvPr id="145" name="TextBox 144"/>
            <p:cNvSpPr txBox="1"/>
            <p:nvPr/>
          </p:nvSpPr>
          <p:spPr>
            <a:xfrm>
              <a:off x="4196514" y="5026203"/>
              <a:ext cx="1122407"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7</a:t>
              </a:r>
            </a:p>
            <a:p>
              <a:r>
                <a:rPr lang="en-US" dirty="0"/>
                <a:t>553 </a:t>
              </a:r>
              <a:r>
                <a:rPr lang="en-US" dirty="0" err="1" smtClean="0"/>
                <a:t>aC</a:t>
              </a:r>
              <a:endParaRPr lang="en-US" dirty="0"/>
            </a:p>
          </p:txBody>
        </p:sp>
        <p:sp>
          <p:nvSpPr>
            <p:cNvPr id="146" name="Line 9"/>
            <p:cNvSpPr>
              <a:spLocks noChangeShapeType="1"/>
            </p:cNvSpPr>
            <p:nvPr/>
          </p:nvSpPr>
          <p:spPr bwMode="auto">
            <a:xfrm flipH="1">
              <a:off x="5285016" y="3655615"/>
              <a:ext cx="159031" cy="137059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6" name="Group 155"/>
          <p:cNvGrpSpPr/>
          <p:nvPr/>
        </p:nvGrpSpPr>
        <p:grpSpPr>
          <a:xfrm>
            <a:off x="5341301" y="3638797"/>
            <a:ext cx="1122407" cy="1910626"/>
            <a:chOff x="5341301" y="3638797"/>
            <a:chExt cx="1122407" cy="1910626"/>
          </a:xfrm>
        </p:grpSpPr>
        <p:sp>
          <p:nvSpPr>
            <p:cNvPr id="147" name="TextBox 146"/>
            <p:cNvSpPr txBox="1"/>
            <p:nvPr/>
          </p:nvSpPr>
          <p:spPr>
            <a:xfrm>
              <a:off x="5341301" y="5026203"/>
              <a:ext cx="1122407" cy="523220"/>
            </a:xfrm>
            <a:prstGeom prst="rect">
              <a:avLst/>
            </a:prstGeom>
            <a:noFill/>
            <a:ln>
              <a:solidFill>
                <a:schemeClr val="tx2"/>
              </a:solidFill>
            </a:ln>
          </p:spPr>
          <p:txBody>
            <a:bodyPr wrap="square" rtlCol="0">
              <a:spAutoFit/>
            </a:bodyPr>
            <a:lstStyle/>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Daniel 8</a:t>
              </a:r>
            </a:p>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551 </a:t>
              </a:r>
              <a:r>
                <a:rPr lang="en-US" sz="14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aC</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48" name="Line 9"/>
            <p:cNvSpPr>
              <a:spLocks noChangeShapeType="1"/>
            </p:cNvSpPr>
            <p:nvPr/>
          </p:nvSpPr>
          <p:spPr bwMode="auto">
            <a:xfrm>
              <a:off x="5594160" y="3638797"/>
              <a:ext cx="90966" cy="1378737"/>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sp>
        <p:nvSpPr>
          <p:cNvPr id="149" name="TextBox 148"/>
          <p:cNvSpPr txBox="1"/>
          <p:nvPr/>
        </p:nvSpPr>
        <p:spPr>
          <a:xfrm>
            <a:off x="6482309" y="5025885"/>
            <a:ext cx="1072800" cy="523220"/>
          </a:xfrm>
          <a:prstGeom prst="rect">
            <a:avLst/>
          </a:prstGeom>
          <a:noFill/>
          <a:ln>
            <a:solidFill>
              <a:schemeClr val="tx2"/>
            </a:solidFill>
          </a:ln>
        </p:spPr>
        <p:txBody>
          <a:bodyPr wrap="square" rtlCol="0">
            <a:spAutoFit/>
          </a:bodyPr>
          <a:lstStyle/>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Daniel 9</a:t>
            </a:r>
          </a:p>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539 </a:t>
            </a:r>
            <a:r>
              <a:rPr lang="en-US" sz="14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aC</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50" name="TextBox 149"/>
          <p:cNvSpPr txBox="1"/>
          <p:nvPr/>
        </p:nvSpPr>
        <p:spPr>
          <a:xfrm>
            <a:off x="7572684" y="5025885"/>
            <a:ext cx="1243258" cy="523220"/>
          </a:xfrm>
          <a:prstGeom prst="rect">
            <a:avLst/>
          </a:prstGeom>
          <a:noFill/>
          <a:ln>
            <a:solidFill>
              <a:schemeClr val="tx2"/>
            </a:solidFill>
          </a:ln>
        </p:spPr>
        <p:txBody>
          <a:bodyPr wrap="square" rtlCol="0">
            <a:spAutoFit/>
          </a:bodyPr>
          <a:lstStyle/>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Daniel 10-12</a:t>
            </a:r>
          </a:p>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536 </a:t>
            </a:r>
            <a:r>
              <a:rPr lang="en-US" sz="14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aC</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nvGrpSpPr>
          <p:cNvPr id="131" name="Group 130"/>
          <p:cNvGrpSpPr/>
          <p:nvPr/>
        </p:nvGrpSpPr>
        <p:grpSpPr>
          <a:xfrm>
            <a:off x="238624" y="1239145"/>
            <a:ext cx="8501553" cy="315751"/>
            <a:chOff x="238539" y="1486923"/>
            <a:chExt cx="8501553" cy="378901"/>
          </a:xfrm>
        </p:grpSpPr>
        <p:grpSp>
          <p:nvGrpSpPr>
            <p:cNvPr id="157" name="Group 156"/>
            <p:cNvGrpSpPr/>
            <p:nvPr/>
          </p:nvGrpSpPr>
          <p:grpSpPr>
            <a:xfrm>
              <a:off x="238539" y="1547192"/>
              <a:ext cx="8501553" cy="246490"/>
              <a:chOff x="238539" y="1547192"/>
              <a:chExt cx="8501553" cy="246490"/>
            </a:xfrm>
          </p:grpSpPr>
          <p:sp>
            <p:nvSpPr>
              <p:cNvPr id="171" name="Rectangle 170"/>
              <p:cNvSpPr/>
              <p:nvPr/>
            </p:nvSpPr>
            <p:spPr>
              <a:xfrm>
                <a:off x="3490623" y="1547192"/>
                <a:ext cx="954156" cy="24649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2" name="Rectangle 171"/>
              <p:cNvSpPr/>
              <p:nvPr/>
            </p:nvSpPr>
            <p:spPr>
              <a:xfrm>
                <a:off x="2941984" y="1547192"/>
                <a:ext cx="160350" cy="246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3" name="Rectangle 172"/>
              <p:cNvSpPr/>
              <p:nvPr/>
            </p:nvSpPr>
            <p:spPr>
              <a:xfrm>
                <a:off x="6712226" y="1547192"/>
                <a:ext cx="1771815" cy="24649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4" name="Rectangle 173"/>
              <p:cNvSpPr/>
              <p:nvPr/>
            </p:nvSpPr>
            <p:spPr>
              <a:xfrm>
                <a:off x="238539" y="1547192"/>
                <a:ext cx="1162215" cy="24649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5" name="Rectangle 174"/>
              <p:cNvSpPr/>
              <p:nvPr/>
            </p:nvSpPr>
            <p:spPr>
              <a:xfrm>
                <a:off x="8535905" y="1547192"/>
                <a:ext cx="204187" cy="2464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6" name="Rectangle 175"/>
              <p:cNvSpPr/>
              <p:nvPr/>
            </p:nvSpPr>
            <p:spPr>
              <a:xfrm>
                <a:off x="1400754" y="1547192"/>
                <a:ext cx="1541230" cy="24649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7" name="Rectangle 176"/>
              <p:cNvSpPr/>
              <p:nvPr/>
            </p:nvSpPr>
            <p:spPr>
              <a:xfrm flipH="1">
                <a:off x="3102333" y="1547192"/>
                <a:ext cx="388290" cy="2464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8" name="Rectangle 177"/>
              <p:cNvSpPr/>
              <p:nvPr/>
            </p:nvSpPr>
            <p:spPr>
              <a:xfrm>
                <a:off x="4444778" y="1547192"/>
                <a:ext cx="2267447" cy="24649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9" name="Rectangle 178"/>
              <p:cNvSpPr/>
              <p:nvPr/>
            </p:nvSpPr>
            <p:spPr>
              <a:xfrm>
                <a:off x="8484041" y="1547192"/>
                <a:ext cx="51864" cy="24649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58" name="Rectangle 157"/>
            <p:cNvSpPr/>
            <p:nvPr/>
          </p:nvSpPr>
          <p:spPr>
            <a:xfrm>
              <a:off x="238539" y="1491121"/>
              <a:ext cx="116221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9" name="Rectangle 158"/>
            <p:cNvSpPr/>
            <p:nvPr/>
          </p:nvSpPr>
          <p:spPr>
            <a:xfrm>
              <a:off x="1401333" y="1820104"/>
              <a:ext cx="1540651"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0" name="Rectangle 159"/>
            <p:cNvSpPr/>
            <p:nvPr/>
          </p:nvSpPr>
          <p:spPr>
            <a:xfrm>
              <a:off x="2941984" y="1491121"/>
              <a:ext cx="160349"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1" name="Rectangle 160"/>
            <p:cNvSpPr/>
            <p:nvPr/>
          </p:nvSpPr>
          <p:spPr>
            <a:xfrm>
              <a:off x="3490623" y="1491121"/>
              <a:ext cx="95415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2" name="Rectangle 161"/>
            <p:cNvSpPr/>
            <p:nvPr/>
          </p:nvSpPr>
          <p:spPr>
            <a:xfrm>
              <a:off x="3102333" y="1820104"/>
              <a:ext cx="38829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3" name="Rectangle 162"/>
            <p:cNvSpPr/>
            <p:nvPr/>
          </p:nvSpPr>
          <p:spPr>
            <a:xfrm>
              <a:off x="4901026" y="1489604"/>
              <a:ext cx="780637" cy="4723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4" name="Rectangle 163"/>
            <p:cNvSpPr/>
            <p:nvPr/>
          </p:nvSpPr>
          <p:spPr>
            <a:xfrm>
              <a:off x="4444778" y="1820104"/>
              <a:ext cx="41773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5" name="Rectangle 164"/>
            <p:cNvSpPr/>
            <p:nvPr/>
          </p:nvSpPr>
          <p:spPr>
            <a:xfrm>
              <a:off x="5681664" y="1820105"/>
              <a:ext cx="495300"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6" name="Rectangle 165"/>
            <p:cNvSpPr/>
            <p:nvPr/>
          </p:nvSpPr>
          <p:spPr>
            <a:xfrm>
              <a:off x="6448425" y="1820104"/>
              <a:ext cx="26380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7" name="Rectangle 166"/>
            <p:cNvSpPr/>
            <p:nvPr/>
          </p:nvSpPr>
          <p:spPr>
            <a:xfrm>
              <a:off x="6176964" y="1491121"/>
              <a:ext cx="276594"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8" name="Rectangle 167"/>
            <p:cNvSpPr/>
            <p:nvPr/>
          </p:nvSpPr>
          <p:spPr>
            <a:xfrm>
              <a:off x="6712226" y="1491121"/>
              <a:ext cx="177181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9" name="Rectangle 168"/>
            <p:cNvSpPr/>
            <p:nvPr/>
          </p:nvSpPr>
          <p:spPr>
            <a:xfrm>
              <a:off x="8535904" y="1486923"/>
              <a:ext cx="204187" cy="4991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0" name="Rectangle 169"/>
            <p:cNvSpPr/>
            <p:nvPr/>
          </p:nvSpPr>
          <p:spPr>
            <a:xfrm>
              <a:off x="8487113" y="1820104"/>
              <a:ext cx="4572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80" name="TextBox 179"/>
          <p:cNvSpPr txBox="1"/>
          <p:nvPr/>
        </p:nvSpPr>
        <p:spPr>
          <a:xfrm>
            <a:off x="399869" y="845759"/>
            <a:ext cx="928459" cy="353943"/>
          </a:xfrm>
          <a:prstGeom prst="rect">
            <a:avLst/>
          </a:prstGeom>
          <a:noFill/>
        </p:spPr>
        <p:txBody>
          <a:bodyPr wrap="none" bIns="0" rtlCol="0">
            <a:spAutoFit/>
          </a:bodyPr>
          <a:lstStyle/>
          <a:p>
            <a:pPr algn="ctr"/>
            <a:r>
              <a:rPr lang="en-US" sz="900" dirty="0">
                <a:solidFill>
                  <a:prstClr val="black"/>
                </a:solidFill>
                <a:latin typeface="Arial" panose="020B0604020202020204" pitchFamily="34" charset="0"/>
                <a:cs typeface="Arial" panose="020B0604020202020204" pitchFamily="34" charset="0"/>
              </a:rPr>
              <a:t>2166-1859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Patriarcas</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1" name="TextBox 180"/>
          <p:cNvSpPr txBox="1"/>
          <p:nvPr/>
        </p:nvSpPr>
        <p:spPr>
          <a:xfrm>
            <a:off x="1713840" y="1554896"/>
            <a:ext cx="91563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Esclavitud</a:t>
            </a:r>
            <a:r>
              <a:rPr lang="en-US" sz="1100" b="1" dirty="0" smtClean="0">
                <a:solidFill>
                  <a:prstClr val="black"/>
                </a:solidFill>
                <a:latin typeface="Arial" panose="020B0604020202020204" pitchFamily="34" charset="0"/>
                <a:cs typeface="Arial" panose="020B0604020202020204" pitchFamily="34" charset="0"/>
              </a:rPr>
              <a:t/>
            </a:r>
            <a:br>
              <a:rPr lang="en-US" sz="1100" b="1" dirty="0" smtClean="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en</a:t>
            </a:r>
            <a:r>
              <a:rPr lang="en-US" sz="1100" b="1" dirty="0" smtClean="0">
                <a:solidFill>
                  <a:prstClr val="black"/>
                </a:solidFill>
                <a:latin typeface="Arial" panose="020B0604020202020204" pitchFamily="34" charset="0"/>
                <a:cs typeface="Arial" panose="020B0604020202020204" pitchFamily="34" charset="0"/>
              </a:rPr>
              <a:t> </a:t>
            </a:r>
            <a:r>
              <a:rPr lang="en-US" sz="1100" b="1" dirty="0" err="1" smtClean="0">
                <a:solidFill>
                  <a:prstClr val="black"/>
                </a:solidFill>
                <a:latin typeface="Arial" panose="020B0604020202020204" pitchFamily="34" charset="0"/>
                <a:cs typeface="Arial" panose="020B0604020202020204" pitchFamily="34" charset="0"/>
              </a:rPr>
              <a:t>Egipto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1859-1445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82" name="TextBox 181"/>
          <p:cNvSpPr txBox="1"/>
          <p:nvPr/>
        </p:nvSpPr>
        <p:spPr>
          <a:xfrm>
            <a:off x="2422444" y="871440"/>
            <a:ext cx="928459" cy="353943"/>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1445-1405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Desierto</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3" name="TextBox 182"/>
          <p:cNvSpPr txBox="1"/>
          <p:nvPr/>
        </p:nvSpPr>
        <p:spPr>
          <a:xfrm>
            <a:off x="2857718" y="1563159"/>
            <a:ext cx="915635" cy="477054"/>
          </a:xfrm>
          <a:prstGeom prst="rect">
            <a:avLst/>
          </a:prstGeom>
          <a:noFill/>
        </p:spPr>
        <p:txBody>
          <a:bodyPr wrap="none" tIns="0" bIns="0" rtlCol="0">
            <a:spAutoFit/>
          </a:bodyPr>
          <a:lstStyle/>
          <a:p>
            <a:pPr algn="ctr"/>
            <a:r>
              <a:rPr lang="en-US" sz="1100" b="1" dirty="0" smtClean="0">
                <a:solidFill>
                  <a:prstClr val="black"/>
                </a:solidFill>
                <a:latin typeface="Arial" panose="020B0604020202020204" pitchFamily="34" charset="0"/>
                <a:cs typeface="Arial" panose="020B0604020202020204" pitchFamily="34" charset="0"/>
              </a:rPr>
              <a:t>Conquista </a:t>
            </a:r>
            <a:br>
              <a:rPr lang="en-US" sz="1100" b="1" dirty="0" smtClean="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de </a:t>
            </a:r>
            <a:r>
              <a:rPr lang="en-US" sz="1100" b="1" dirty="0" err="1" smtClean="0">
                <a:solidFill>
                  <a:prstClr val="black"/>
                </a:solidFill>
                <a:latin typeface="Arial" panose="020B0604020202020204" pitchFamily="34" charset="0"/>
                <a:cs typeface="Arial" panose="020B0604020202020204" pitchFamily="34" charset="0"/>
              </a:rPr>
              <a:t>Canaán</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1405-1300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84" name="TextBox 183"/>
          <p:cNvSpPr txBox="1"/>
          <p:nvPr/>
        </p:nvSpPr>
        <p:spPr>
          <a:xfrm>
            <a:off x="3503475" y="845759"/>
            <a:ext cx="928459" cy="353943"/>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1300-1050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Jueces</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5" name="TextBox 184"/>
          <p:cNvSpPr txBox="1"/>
          <p:nvPr/>
        </p:nvSpPr>
        <p:spPr>
          <a:xfrm>
            <a:off x="4227909" y="1563159"/>
            <a:ext cx="85151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Reino</a:t>
            </a:r>
            <a:r>
              <a:rPr lang="en-US" sz="1100" b="1" dirty="0" smtClean="0">
                <a:solidFill>
                  <a:prstClr val="black"/>
                </a:solidFill>
                <a:latin typeface="Arial" panose="020B0604020202020204" pitchFamily="34" charset="0"/>
                <a:cs typeface="Arial" panose="020B0604020202020204" pitchFamily="34" charset="0"/>
              </a:rPr>
              <a:t/>
            </a:r>
            <a:br>
              <a:rPr lang="en-US" sz="1100" b="1" dirty="0" smtClean="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unido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1050-931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86" name="TextBox 185"/>
          <p:cNvSpPr txBox="1"/>
          <p:nvPr/>
        </p:nvSpPr>
        <p:spPr>
          <a:xfrm>
            <a:off x="4891319" y="697395"/>
            <a:ext cx="787395"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931-722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Reino</a:t>
            </a:r>
            <a:r>
              <a:rPr lang="en-US" sz="1100" b="1" dirty="0" smtClean="0">
                <a:solidFill>
                  <a:prstClr val="black"/>
                </a:solidFill>
                <a:latin typeface="Arial" panose="020B0604020202020204" pitchFamily="34" charset="0"/>
                <a:cs typeface="Arial" panose="020B0604020202020204" pitchFamily="34" charset="0"/>
              </a:rPr>
              <a:t> </a:t>
            </a:r>
            <a:br>
              <a:rPr lang="en-US" sz="1100" b="1" dirty="0" smtClean="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dividido</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7" name="TextBox 186"/>
          <p:cNvSpPr txBox="1"/>
          <p:nvPr/>
        </p:nvSpPr>
        <p:spPr>
          <a:xfrm>
            <a:off x="5535624" y="1563159"/>
            <a:ext cx="78739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Judá</a:t>
            </a:r>
            <a:r>
              <a:rPr lang="en-US" sz="1100" b="1" dirty="0">
                <a:solidFill>
                  <a:prstClr val="black"/>
                </a:solidFill>
                <a:latin typeface="Arial" panose="020B0604020202020204" pitchFamily="34" charset="0"/>
                <a:cs typeface="Arial" panose="020B0604020202020204" pitchFamily="34" charset="0"/>
              </a:rPr>
              <a:t/>
            </a:r>
            <a:br>
              <a:rPr lang="en-US" sz="1100" b="1" dirty="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solo</a:t>
            </a:r>
          </a:p>
          <a:p>
            <a:pPr algn="ctr"/>
            <a:r>
              <a:rPr lang="en-US" sz="900" dirty="0" smtClean="0">
                <a:solidFill>
                  <a:prstClr val="black"/>
                </a:solidFill>
                <a:latin typeface="Arial" panose="020B0604020202020204" pitchFamily="34" charset="0"/>
                <a:cs typeface="Arial" panose="020B0604020202020204" pitchFamily="34" charset="0"/>
              </a:rPr>
              <a:t>722-605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88" name="TextBox 187"/>
          <p:cNvSpPr txBox="1"/>
          <p:nvPr/>
        </p:nvSpPr>
        <p:spPr>
          <a:xfrm>
            <a:off x="5790670" y="703072"/>
            <a:ext cx="1077538"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605-538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Cautiverio</a:t>
            </a:r>
            <a:r>
              <a:rPr lang="en-US" sz="1100" b="1" dirty="0" smtClean="0">
                <a:solidFill>
                  <a:prstClr val="black"/>
                </a:solidFill>
                <a:latin typeface="Arial" panose="020B0604020202020204" pitchFamily="34" charset="0"/>
                <a:cs typeface="Arial" panose="020B0604020202020204" pitchFamily="34" charset="0"/>
              </a:rPr>
              <a:t> </a:t>
            </a:r>
            <a:r>
              <a:rPr lang="en-US" sz="1100" b="1" dirty="0" err="1" smtClean="0">
                <a:solidFill>
                  <a:prstClr val="black"/>
                </a:solidFill>
                <a:latin typeface="Arial" panose="020B0604020202020204" pitchFamily="34" charset="0"/>
                <a:cs typeface="Arial" panose="020B0604020202020204" pitchFamily="34" charset="0"/>
              </a:rPr>
              <a:t>en</a:t>
            </a:r>
            <a:r>
              <a:rPr lang="en-US" sz="1100" b="1" dirty="0">
                <a:solidFill>
                  <a:prstClr val="black"/>
                </a:solidFill>
                <a:latin typeface="Arial" panose="020B0604020202020204" pitchFamily="34" charset="0"/>
                <a:cs typeface="Arial" panose="020B0604020202020204" pitchFamily="34" charset="0"/>
              </a:rPr>
              <a:t/>
            </a:r>
            <a:br>
              <a:rPr lang="en-US" sz="1100" b="1" dirty="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Babilonia</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9" name="TextBox 188"/>
          <p:cNvSpPr txBox="1"/>
          <p:nvPr/>
        </p:nvSpPr>
        <p:spPr>
          <a:xfrm>
            <a:off x="6304095" y="1563159"/>
            <a:ext cx="78739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Retorno</a:t>
            </a:r>
            <a:r>
              <a:rPr lang="en-US" sz="1100" b="1" dirty="0">
                <a:solidFill>
                  <a:prstClr val="black"/>
                </a:solidFill>
                <a:latin typeface="Arial" panose="020B0604020202020204" pitchFamily="34" charset="0"/>
                <a:cs typeface="Arial" panose="020B0604020202020204" pitchFamily="34" charset="0"/>
              </a:rPr>
              <a:t/>
            </a:r>
            <a:br>
              <a:rPr lang="en-US" sz="1100" b="1" dirty="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del </a:t>
            </a:r>
            <a:r>
              <a:rPr lang="en-US" sz="1100" b="1" dirty="0" err="1" smtClean="0">
                <a:solidFill>
                  <a:prstClr val="black"/>
                </a:solidFill>
                <a:latin typeface="Arial" panose="020B0604020202020204" pitchFamily="34" charset="0"/>
                <a:cs typeface="Arial" panose="020B0604020202020204" pitchFamily="34" charset="0"/>
              </a:rPr>
              <a:t>exilio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538-444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90" name="TextBox 189"/>
          <p:cNvSpPr txBox="1"/>
          <p:nvPr/>
        </p:nvSpPr>
        <p:spPr>
          <a:xfrm>
            <a:off x="6976804" y="741101"/>
            <a:ext cx="1305165" cy="477054"/>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444 </a:t>
            </a:r>
            <a:r>
              <a:rPr lang="en-US" sz="900" dirty="0" err="1" smtClean="0">
                <a:solidFill>
                  <a:prstClr val="black"/>
                </a:solidFill>
                <a:latin typeface="Arial" panose="020B0604020202020204" pitchFamily="34" charset="0"/>
                <a:cs typeface="Arial" panose="020B0604020202020204" pitchFamily="34" charset="0"/>
              </a:rPr>
              <a:t>aC</a:t>
            </a:r>
            <a:r>
              <a:rPr lang="en-US" sz="900" dirty="0" smtClean="0">
                <a:solidFill>
                  <a:prstClr val="black"/>
                </a:solidFill>
                <a:latin typeface="Arial" panose="020B0604020202020204" pitchFamily="34" charset="0"/>
                <a:cs typeface="Arial" panose="020B0604020202020204" pitchFamily="34" charset="0"/>
              </a:rPr>
              <a:t> - ~4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Años</a:t>
            </a:r>
            <a:r>
              <a:rPr lang="en-US" sz="1100" b="1" dirty="0" smtClean="0">
                <a:solidFill>
                  <a:prstClr val="black"/>
                </a:solidFill>
                <a:latin typeface="Arial" panose="020B0604020202020204" pitchFamily="34" charset="0"/>
                <a:cs typeface="Arial" panose="020B0604020202020204" pitchFamily="34" charset="0"/>
              </a:rPr>
              <a:t> de </a:t>
            </a:r>
            <a:r>
              <a:rPr lang="en-US" sz="1100" b="1" dirty="0" err="1" smtClean="0">
                <a:solidFill>
                  <a:prstClr val="black"/>
                </a:solidFill>
                <a:latin typeface="Arial" panose="020B0604020202020204" pitchFamily="34" charset="0"/>
                <a:cs typeface="Arial" panose="020B0604020202020204" pitchFamily="34" charset="0"/>
              </a:rPr>
              <a:t>silencio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800" dirty="0" smtClean="0">
                <a:solidFill>
                  <a:prstClr val="black"/>
                </a:solidFill>
                <a:latin typeface="Arial" panose="020B0604020202020204" pitchFamily="34" charset="0"/>
                <a:cs typeface="Arial" panose="020B0604020202020204" pitchFamily="34" charset="0"/>
              </a:rPr>
              <a:t>(Intertestamental)</a:t>
            </a:r>
          </a:p>
        </p:txBody>
      </p:sp>
      <p:sp>
        <p:nvSpPr>
          <p:cNvPr id="191" name="TextBox 190"/>
          <p:cNvSpPr txBox="1"/>
          <p:nvPr/>
        </p:nvSpPr>
        <p:spPr>
          <a:xfrm>
            <a:off x="7932367" y="1554853"/>
            <a:ext cx="877163" cy="477054"/>
          </a:xfrm>
          <a:prstGeom prst="rect">
            <a:avLst/>
          </a:prstGeom>
          <a:noFill/>
        </p:spPr>
        <p:txBody>
          <a:bodyPr wrap="none" tIns="0" bIns="0" rtlCol="0">
            <a:spAutoFit/>
          </a:bodyPr>
          <a:lstStyle/>
          <a:p>
            <a:pPr algn="ctr"/>
            <a:r>
              <a:rPr lang="en-US" sz="1100" b="1" dirty="0" smtClean="0">
                <a:solidFill>
                  <a:prstClr val="black"/>
                </a:solidFill>
                <a:latin typeface="Arial" panose="020B0604020202020204" pitchFamily="34" charset="0"/>
                <a:cs typeface="Arial" panose="020B0604020202020204" pitchFamily="34" charset="0"/>
              </a:rPr>
              <a:t>Vida de</a:t>
            </a:r>
            <a:br>
              <a:rPr lang="en-US" sz="1100" b="1" dirty="0" smtClean="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Cristo</a:t>
            </a:r>
          </a:p>
          <a:p>
            <a:pPr algn="ctr"/>
            <a:r>
              <a:rPr lang="en-US" sz="900" dirty="0" smtClean="0">
                <a:solidFill>
                  <a:prstClr val="black"/>
                </a:solidFill>
                <a:latin typeface="Arial" panose="020B0604020202020204" pitchFamily="34" charset="0"/>
                <a:cs typeface="Arial" panose="020B0604020202020204" pitchFamily="34" charset="0"/>
              </a:rPr>
              <a:t>4 BC – 30 </a:t>
            </a:r>
            <a:r>
              <a:rPr lang="en-US" sz="900" dirty="0" err="1" smtClean="0">
                <a:solidFill>
                  <a:prstClr val="black"/>
                </a:solidFill>
                <a:latin typeface="Arial" panose="020B0604020202020204" pitchFamily="34" charset="0"/>
                <a:cs typeface="Arial" panose="020B0604020202020204" pitchFamily="34" charset="0"/>
              </a:rPr>
              <a:t>dC</a:t>
            </a:r>
            <a:endParaRPr lang="en-US" sz="900" dirty="0">
              <a:solidFill>
                <a:prstClr val="black"/>
              </a:solidFill>
              <a:latin typeface="Arial" panose="020B0604020202020204" pitchFamily="34" charset="0"/>
              <a:cs typeface="Arial" panose="020B0604020202020204" pitchFamily="34" charset="0"/>
            </a:endParaRPr>
          </a:p>
        </p:txBody>
      </p:sp>
      <p:sp>
        <p:nvSpPr>
          <p:cNvPr id="192" name="TextBox 191"/>
          <p:cNvSpPr txBox="1"/>
          <p:nvPr/>
        </p:nvSpPr>
        <p:spPr>
          <a:xfrm>
            <a:off x="8197096" y="708346"/>
            <a:ext cx="881973"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30-90 </a:t>
            </a:r>
            <a:r>
              <a:rPr lang="en-US" sz="900" dirty="0" err="1" smtClean="0">
                <a:solidFill>
                  <a:prstClr val="black"/>
                </a:solidFill>
                <a:latin typeface="Arial" panose="020B0604020202020204" pitchFamily="34" charset="0"/>
                <a:cs typeface="Arial" panose="020B0604020202020204" pitchFamily="34" charset="0"/>
              </a:rPr>
              <a:t>dC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smtClean="0">
                <a:solidFill>
                  <a:prstClr val="black"/>
                </a:solidFill>
                <a:latin typeface="Arial" panose="020B0604020202020204" pitchFamily="34" charset="0"/>
                <a:cs typeface="Arial" panose="020B0604020202020204" pitchFamily="34" charset="0"/>
              </a:rPr>
              <a:t>La </a:t>
            </a:r>
            <a:r>
              <a:rPr lang="en-US" sz="1100" b="1" dirty="0" err="1" smtClean="0">
                <a:solidFill>
                  <a:prstClr val="black"/>
                </a:solidFill>
                <a:latin typeface="Arial" panose="020B0604020202020204" pitchFamily="34" charset="0"/>
                <a:cs typeface="Arial" panose="020B0604020202020204" pitchFamily="34" charset="0"/>
              </a:rPr>
              <a:t>iglesia</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1100" b="1" dirty="0" smtClean="0">
                <a:solidFill>
                  <a:prstClr val="black"/>
                </a:solidFill>
                <a:latin typeface="Arial" panose="020B0604020202020204" pitchFamily="34" charset="0"/>
                <a:cs typeface="Arial" panose="020B0604020202020204" pitchFamily="34" charset="0"/>
              </a:rPr>
              <a:t>Era del NT</a:t>
            </a:r>
          </a:p>
        </p:txBody>
      </p:sp>
    </p:spTree>
    <p:extLst>
      <p:ext uri="{BB962C8B-B14F-4D97-AF65-F5344CB8AC3E}">
        <p14:creationId xmlns:p14="http://schemas.microsoft.com/office/powerpoint/2010/main" val="196313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p:cTn id="7" dur="1000" fill="hold"/>
                                        <p:tgtEl>
                                          <p:spTgt spid="77"/>
                                        </p:tgtEl>
                                        <p:attrNameLst>
                                          <p:attrName>ppt_w</p:attrName>
                                        </p:attrNameLst>
                                      </p:cBhvr>
                                      <p:tavLst>
                                        <p:tav tm="0">
                                          <p:val>
                                            <p:fltVal val="0"/>
                                          </p:val>
                                        </p:tav>
                                        <p:tav tm="100000">
                                          <p:val>
                                            <p:strVal val="#ppt_w"/>
                                          </p:val>
                                        </p:tav>
                                      </p:tavLst>
                                    </p:anim>
                                    <p:anim calcmode="lin" valueType="num">
                                      <p:cBhvr>
                                        <p:cTn id="8" dur="1000" fill="hold"/>
                                        <p:tgtEl>
                                          <p:spTgt spid="77"/>
                                        </p:tgtEl>
                                        <p:attrNameLst>
                                          <p:attrName>ppt_h</p:attrName>
                                        </p:attrNameLst>
                                      </p:cBhvr>
                                      <p:tavLst>
                                        <p:tav tm="0">
                                          <p:val>
                                            <p:fltVal val="0"/>
                                          </p:val>
                                        </p:tav>
                                        <p:tav tm="100000">
                                          <p:val>
                                            <p:strVal val="#ppt_h"/>
                                          </p:val>
                                        </p:tav>
                                      </p:tavLst>
                                    </p:anim>
                                    <p:anim calcmode="lin" valueType="num">
                                      <p:cBhvr>
                                        <p:cTn id="9" dur="1000" fill="hold"/>
                                        <p:tgtEl>
                                          <p:spTgt spid="77"/>
                                        </p:tgtEl>
                                        <p:attrNameLst>
                                          <p:attrName>style.rotation</p:attrName>
                                        </p:attrNameLst>
                                      </p:cBhvr>
                                      <p:tavLst>
                                        <p:tav tm="0">
                                          <p:val>
                                            <p:fltVal val="90"/>
                                          </p:val>
                                        </p:tav>
                                        <p:tav tm="100000">
                                          <p:val>
                                            <p:fltVal val="0"/>
                                          </p:val>
                                        </p:tav>
                                      </p:tavLst>
                                    </p:anim>
                                    <p:animEffect transition="in" filter="fade">
                                      <p:cBhvr>
                                        <p:cTn id="10" dur="1000"/>
                                        <p:tgtEl>
                                          <p:spTgt spid="7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wipe(down)">
                                      <p:cBhvr>
                                        <p:cTn id="15" dur="500"/>
                                        <p:tgtEl>
                                          <p:spTgt spid="8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9"/>
                                        </p:tgtEl>
                                        <p:attrNameLst>
                                          <p:attrName>style.visibility</p:attrName>
                                        </p:attrNameLst>
                                      </p:cBhvr>
                                      <p:to>
                                        <p:strVal val="visible"/>
                                      </p:to>
                                    </p:set>
                                    <p:animEffect transition="in" filter="wipe(down)">
                                      <p:cBhvr>
                                        <p:cTn id="20" dur="500"/>
                                        <p:tgtEl>
                                          <p:spTgt spid="1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30"/>
                                        </p:tgtEl>
                                        <p:attrNameLst>
                                          <p:attrName>style.visibility</p:attrName>
                                        </p:attrNameLst>
                                      </p:cBhvr>
                                      <p:to>
                                        <p:strVal val="visible"/>
                                      </p:to>
                                    </p:set>
                                    <p:animEffect transition="in" filter="wipe(up)">
                                      <p:cBhvr>
                                        <p:cTn id="25" dur="500"/>
                                        <p:tgtEl>
                                          <p:spTgt spid="130"/>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32"/>
                                        </p:tgtEl>
                                        <p:attrNameLst>
                                          <p:attrName>style.visibility</p:attrName>
                                        </p:attrNameLst>
                                      </p:cBhvr>
                                      <p:to>
                                        <p:strVal val="visible"/>
                                      </p:to>
                                    </p:set>
                                    <p:anim calcmode="lin" valueType="num">
                                      <p:cBhvr>
                                        <p:cTn id="30" dur="1000" fill="hold"/>
                                        <p:tgtEl>
                                          <p:spTgt spid="132"/>
                                        </p:tgtEl>
                                        <p:attrNameLst>
                                          <p:attrName>ppt_w</p:attrName>
                                        </p:attrNameLst>
                                      </p:cBhvr>
                                      <p:tavLst>
                                        <p:tav tm="0">
                                          <p:val>
                                            <p:fltVal val="0"/>
                                          </p:val>
                                        </p:tav>
                                        <p:tav tm="100000">
                                          <p:val>
                                            <p:strVal val="#ppt_w"/>
                                          </p:val>
                                        </p:tav>
                                      </p:tavLst>
                                    </p:anim>
                                    <p:anim calcmode="lin" valueType="num">
                                      <p:cBhvr>
                                        <p:cTn id="31" dur="1000" fill="hold"/>
                                        <p:tgtEl>
                                          <p:spTgt spid="132"/>
                                        </p:tgtEl>
                                        <p:attrNameLst>
                                          <p:attrName>ppt_h</p:attrName>
                                        </p:attrNameLst>
                                      </p:cBhvr>
                                      <p:tavLst>
                                        <p:tav tm="0">
                                          <p:val>
                                            <p:fltVal val="0"/>
                                          </p:val>
                                        </p:tav>
                                        <p:tav tm="100000">
                                          <p:val>
                                            <p:strVal val="#ppt_h"/>
                                          </p:val>
                                        </p:tav>
                                      </p:tavLst>
                                    </p:anim>
                                    <p:anim calcmode="lin" valueType="num">
                                      <p:cBhvr>
                                        <p:cTn id="32" dur="1000" fill="hold"/>
                                        <p:tgtEl>
                                          <p:spTgt spid="132"/>
                                        </p:tgtEl>
                                        <p:attrNameLst>
                                          <p:attrName>style.rotation</p:attrName>
                                        </p:attrNameLst>
                                      </p:cBhvr>
                                      <p:tavLst>
                                        <p:tav tm="0">
                                          <p:val>
                                            <p:fltVal val="90"/>
                                          </p:val>
                                        </p:tav>
                                        <p:tav tm="100000">
                                          <p:val>
                                            <p:fltVal val="0"/>
                                          </p:val>
                                        </p:tav>
                                      </p:tavLst>
                                    </p:anim>
                                    <p:animEffect transition="in" filter="fade">
                                      <p:cBhvr>
                                        <p:cTn id="33" dur="1000"/>
                                        <p:tgtEl>
                                          <p:spTgt spid="13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33"/>
                                        </p:tgtEl>
                                        <p:attrNameLst>
                                          <p:attrName>style.visibility</p:attrName>
                                        </p:attrNameLst>
                                      </p:cBhvr>
                                      <p:to>
                                        <p:strVal val="visible"/>
                                      </p:to>
                                    </p:set>
                                    <p:anim calcmode="lin" valueType="num">
                                      <p:cBhvr>
                                        <p:cTn id="38" dur="500" fill="hold"/>
                                        <p:tgtEl>
                                          <p:spTgt spid="133"/>
                                        </p:tgtEl>
                                        <p:attrNameLst>
                                          <p:attrName>ppt_w</p:attrName>
                                        </p:attrNameLst>
                                      </p:cBhvr>
                                      <p:tavLst>
                                        <p:tav tm="0">
                                          <p:val>
                                            <p:fltVal val="0"/>
                                          </p:val>
                                        </p:tav>
                                        <p:tav tm="100000">
                                          <p:val>
                                            <p:strVal val="#ppt_w"/>
                                          </p:val>
                                        </p:tav>
                                      </p:tavLst>
                                    </p:anim>
                                    <p:anim calcmode="lin" valueType="num">
                                      <p:cBhvr>
                                        <p:cTn id="39" dur="500" fill="hold"/>
                                        <p:tgtEl>
                                          <p:spTgt spid="133"/>
                                        </p:tgtEl>
                                        <p:attrNameLst>
                                          <p:attrName>ppt_h</p:attrName>
                                        </p:attrNameLst>
                                      </p:cBhvr>
                                      <p:tavLst>
                                        <p:tav tm="0">
                                          <p:val>
                                            <p:fltVal val="0"/>
                                          </p:val>
                                        </p:tav>
                                        <p:tav tm="100000">
                                          <p:val>
                                            <p:strVal val="#ppt_h"/>
                                          </p:val>
                                        </p:tav>
                                      </p:tavLst>
                                    </p:anim>
                                    <p:animEffect transition="in" filter="fade">
                                      <p:cBhvr>
                                        <p:cTn id="40" dur="500"/>
                                        <p:tgtEl>
                                          <p:spTgt spid="13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36"/>
                                        </p:tgtEl>
                                        <p:attrNameLst>
                                          <p:attrName>style.visibility</p:attrName>
                                        </p:attrNameLst>
                                      </p:cBhvr>
                                      <p:to>
                                        <p:strVal val="visible"/>
                                      </p:to>
                                    </p:set>
                                    <p:animEffect transition="in" filter="wipe(up)">
                                      <p:cBhvr>
                                        <p:cTn id="45" dur="500"/>
                                        <p:tgtEl>
                                          <p:spTgt spid="13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151"/>
                                        </p:tgtEl>
                                        <p:attrNameLst>
                                          <p:attrName>style.visibility</p:attrName>
                                        </p:attrNameLst>
                                      </p:cBhvr>
                                      <p:to>
                                        <p:strVal val="visible"/>
                                      </p:to>
                                    </p:set>
                                    <p:animEffect transition="in" filter="wipe(up)">
                                      <p:cBhvr>
                                        <p:cTn id="50" dur="500"/>
                                        <p:tgtEl>
                                          <p:spTgt spid="15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152"/>
                                        </p:tgtEl>
                                        <p:attrNameLst>
                                          <p:attrName>style.visibility</p:attrName>
                                        </p:attrNameLst>
                                      </p:cBhvr>
                                      <p:to>
                                        <p:strVal val="visible"/>
                                      </p:to>
                                    </p:set>
                                    <p:animEffect transition="in" filter="wipe(up)">
                                      <p:cBhvr>
                                        <p:cTn id="55" dur="500"/>
                                        <p:tgtEl>
                                          <p:spTgt spid="15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153"/>
                                        </p:tgtEl>
                                        <p:attrNameLst>
                                          <p:attrName>style.visibility</p:attrName>
                                        </p:attrNameLst>
                                      </p:cBhvr>
                                      <p:to>
                                        <p:strVal val="visible"/>
                                      </p:to>
                                    </p:set>
                                    <p:animEffect transition="in" filter="wipe(up)">
                                      <p:cBhvr>
                                        <p:cTn id="60" dur="500"/>
                                        <p:tgtEl>
                                          <p:spTgt spid="15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154"/>
                                        </p:tgtEl>
                                        <p:attrNameLst>
                                          <p:attrName>style.visibility</p:attrName>
                                        </p:attrNameLst>
                                      </p:cBhvr>
                                      <p:to>
                                        <p:strVal val="visible"/>
                                      </p:to>
                                    </p:set>
                                    <p:animEffect transition="in" filter="wipe(up)">
                                      <p:cBhvr>
                                        <p:cTn id="65" dur="500"/>
                                        <p:tgtEl>
                                          <p:spTgt spid="15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155"/>
                                        </p:tgtEl>
                                        <p:attrNameLst>
                                          <p:attrName>style.visibility</p:attrName>
                                        </p:attrNameLst>
                                      </p:cBhvr>
                                      <p:to>
                                        <p:strVal val="visible"/>
                                      </p:to>
                                    </p:set>
                                    <p:animEffect transition="in" filter="wipe(up)">
                                      <p:cBhvr>
                                        <p:cTn id="70" dur="500"/>
                                        <p:tgtEl>
                                          <p:spTgt spid="155"/>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156"/>
                                        </p:tgtEl>
                                        <p:attrNameLst>
                                          <p:attrName>style.visibility</p:attrName>
                                        </p:attrNameLst>
                                      </p:cBhvr>
                                      <p:to>
                                        <p:strVal val="visible"/>
                                      </p:to>
                                    </p:set>
                                    <p:animEffect transition="in" filter="wipe(up)">
                                      <p:cBhvr>
                                        <p:cTn id="75" dur="500"/>
                                        <p:tgtEl>
                                          <p:spTgt spid="156"/>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49"/>
                                        </p:tgtEl>
                                        <p:attrNameLst>
                                          <p:attrName>style.visibility</p:attrName>
                                        </p:attrNameLst>
                                      </p:cBhvr>
                                      <p:to>
                                        <p:strVal val="visible"/>
                                      </p:to>
                                    </p:set>
                                    <p:animEffect transition="in" filter="wipe(down)">
                                      <p:cBhvr>
                                        <p:cTn id="80" dur="500"/>
                                        <p:tgtEl>
                                          <p:spTgt spid="14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150"/>
                                        </p:tgtEl>
                                        <p:attrNameLst>
                                          <p:attrName>style.visibility</p:attrName>
                                        </p:attrNameLst>
                                      </p:cBhvr>
                                      <p:to>
                                        <p:strVal val="visible"/>
                                      </p:to>
                                    </p:set>
                                    <p:animEffect transition="in" filter="wipe(down)">
                                      <p:cBhvr>
                                        <p:cTn id="85" dur="500"/>
                                        <p:tgtEl>
                                          <p:spTgt spid="150"/>
                                        </p:tgtEl>
                                      </p:cBhvr>
                                    </p:animEffect>
                                  </p:childTnLst>
                                </p:cTn>
                              </p:par>
                            </p:childTnLst>
                          </p:cTn>
                        </p:par>
                      </p:childTnLst>
                    </p:cTn>
                  </p:par>
                  <p:par>
                    <p:cTn id="86" fill="hold">
                      <p:stCondLst>
                        <p:cond delay="indefinite"/>
                      </p:stCondLst>
                      <p:childTnLst>
                        <p:par>
                          <p:cTn id="87" fill="hold">
                            <p:stCondLst>
                              <p:cond delay="0"/>
                            </p:stCondLst>
                            <p:childTnLst>
                              <p:par>
                                <p:cTn id="88" presetID="0" presetClass="path" presetSubtype="0" accel="50000" decel="50000" fill="hold" grpId="0" nodeType="clickEffect">
                                  <p:stCondLst>
                                    <p:cond delay="0"/>
                                  </p:stCondLst>
                                  <p:childTnLst>
                                    <p:animMotion origin="layout" path="M 0 0 C 0.00035 0.04953 0.00087 0.09907 0.00191 0.14977 C 0.00295 0.20046 0.01927 0.2537 0.0066 0.3044 C -0.00608 0.35509 -0.04028 0.40463 -0.07448 0.45416 " pathEditMode="relative" ptsTypes="aaaA">
                                      <p:cBhvr>
                                        <p:cTn id="89" dur="2000" fill="hold"/>
                                        <p:tgtEl>
                                          <p:spTgt spid="186"/>
                                        </p:tgtEl>
                                        <p:attrNameLst>
                                          <p:attrName>ppt_x</p:attrName>
                                          <p:attrName>ppt_y</p:attrName>
                                        </p:attrNameLst>
                                      </p:cBhvr>
                                    </p:animMotion>
                                  </p:childTnLst>
                                </p:cTn>
                              </p:par>
                            </p:childTnLst>
                          </p:cTn>
                        </p:par>
                        <p:par>
                          <p:cTn id="90" fill="hold">
                            <p:stCondLst>
                              <p:cond delay="2000"/>
                            </p:stCondLst>
                            <p:childTnLst>
                              <p:par>
                                <p:cTn id="91" presetID="31" presetClass="exit" presetSubtype="0" fill="hold" grpId="1" nodeType="afterEffect">
                                  <p:stCondLst>
                                    <p:cond delay="0"/>
                                  </p:stCondLst>
                                  <p:childTnLst>
                                    <p:anim calcmode="lin" valueType="num">
                                      <p:cBhvr>
                                        <p:cTn id="92" dur="1500"/>
                                        <p:tgtEl>
                                          <p:spTgt spid="186"/>
                                        </p:tgtEl>
                                        <p:attrNameLst>
                                          <p:attrName>ppt_w</p:attrName>
                                        </p:attrNameLst>
                                      </p:cBhvr>
                                      <p:tavLst>
                                        <p:tav tm="0">
                                          <p:val>
                                            <p:strVal val="ppt_w"/>
                                          </p:val>
                                        </p:tav>
                                        <p:tav tm="100000">
                                          <p:val>
                                            <p:fltVal val="0"/>
                                          </p:val>
                                        </p:tav>
                                      </p:tavLst>
                                    </p:anim>
                                    <p:anim calcmode="lin" valueType="num">
                                      <p:cBhvr>
                                        <p:cTn id="93" dur="1500"/>
                                        <p:tgtEl>
                                          <p:spTgt spid="186"/>
                                        </p:tgtEl>
                                        <p:attrNameLst>
                                          <p:attrName>ppt_h</p:attrName>
                                        </p:attrNameLst>
                                      </p:cBhvr>
                                      <p:tavLst>
                                        <p:tav tm="0">
                                          <p:val>
                                            <p:strVal val="ppt_h"/>
                                          </p:val>
                                        </p:tav>
                                        <p:tav tm="100000">
                                          <p:val>
                                            <p:fltVal val="0"/>
                                          </p:val>
                                        </p:tav>
                                      </p:tavLst>
                                    </p:anim>
                                    <p:anim calcmode="lin" valueType="num">
                                      <p:cBhvr>
                                        <p:cTn id="94" dur="1500"/>
                                        <p:tgtEl>
                                          <p:spTgt spid="186"/>
                                        </p:tgtEl>
                                        <p:attrNameLst>
                                          <p:attrName>style.rotation</p:attrName>
                                        </p:attrNameLst>
                                      </p:cBhvr>
                                      <p:tavLst>
                                        <p:tav tm="0">
                                          <p:val>
                                            <p:fltVal val="0"/>
                                          </p:val>
                                        </p:tav>
                                        <p:tav tm="100000">
                                          <p:val>
                                            <p:fltVal val="90"/>
                                          </p:val>
                                        </p:tav>
                                      </p:tavLst>
                                    </p:anim>
                                    <p:animEffect transition="out" filter="fade">
                                      <p:cBhvr>
                                        <p:cTn id="95" dur="1500"/>
                                        <p:tgtEl>
                                          <p:spTgt spid="186"/>
                                        </p:tgtEl>
                                      </p:cBhvr>
                                    </p:animEffect>
                                    <p:set>
                                      <p:cBhvr>
                                        <p:cTn id="96" dur="1" fill="hold">
                                          <p:stCondLst>
                                            <p:cond delay="1499"/>
                                          </p:stCondLst>
                                        </p:cTn>
                                        <p:tgtEl>
                                          <p:spTgt spid="1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150" grpId="0" animBg="1"/>
      <p:bldP spid="186" grpId="0"/>
      <p:bldP spid="186" grpId="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5926" y="1602053"/>
            <a:ext cx="7828474" cy="1788847"/>
          </a:xfrm>
        </p:spPr>
        <p:txBody>
          <a:bodyPr>
            <a:normAutofit/>
          </a:bodyPr>
          <a:lstStyle/>
          <a:p>
            <a:r>
              <a:rPr lang="en-US" sz="5400" b="1" dirty="0" err="1" smtClean="0">
                <a:solidFill>
                  <a:srgbClr val="0000CC"/>
                </a:solidFill>
              </a:rPr>
              <a:t>Estudio</a:t>
            </a:r>
            <a:r>
              <a:rPr lang="en-US" sz="5400" b="1" dirty="0" smtClean="0">
                <a:solidFill>
                  <a:srgbClr val="0000CC"/>
                </a:solidFill>
              </a:rPr>
              <a:t> de Daniel</a:t>
            </a:r>
            <a:br>
              <a:rPr lang="en-US" sz="5400" b="1" dirty="0" smtClean="0">
                <a:solidFill>
                  <a:srgbClr val="0000CC"/>
                </a:solidFill>
              </a:rPr>
            </a:br>
            <a:r>
              <a:rPr lang="en-US" sz="4000" dirty="0" smtClean="0">
                <a:solidFill>
                  <a:srgbClr val="0000CC"/>
                </a:solidFill>
              </a:rPr>
              <a:t>(</a:t>
            </a:r>
            <a:r>
              <a:rPr lang="en-US" sz="4000" dirty="0" err="1" smtClean="0">
                <a:solidFill>
                  <a:srgbClr val="0000CC"/>
                </a:solidFill>
              </a:rPr>
              <a:t>Lecci</a:t>
            </a:r>
            <a:r>
              <a:rPr lang="es-ES" sz="4000" dirty="0" err="1" smtClean="0">
                <a:solidFill>
                  <a:srgbClr val="0000CC"/>
                </a:solidFill>
              </a:rPr>
              <a:t>ó</a:t>
            </a:r>
            <a:r>
              <a:rPr lang="en-US" sz="4000" dirty="0" smtClean="0">
                <a:solidFill>
                  <a:srgbClr val="0000CC"/>
                </a:solidFill>
              </a:rPr>
              <a:t>n 5)</a:t>
            </a:r>
            <a:endParaRPr lang="en-US" sz="4000" b="1" dirty="0">
              <a:solidFill>
                <a:srgbClr val="0000CC"/>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26" y="2"/>
            <a:ext cx="9144000" cy="1190625"/>
          </a:xfrm>
          <a:prstGeom prst="rect">
            <a:avLst/>
          </a:prstGeom>
        </p:spPr>
      </p:pic>
    </p:spTree>
    <p:extLst>
      <p:ext uri="{BB962C8B-B14F-4D97-AF65-F5344CB8AC3E}">
        <p14:creationId xmlns:p14="http://schemas.microsoft.com/office/powerpoint/2010/main" val="381622938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553200" y="17561"/>
            <a:ext cx="2514600" cy="1568054"/>
          </a:xfrm>
          <a:solidFill>
            <a:schemeClr val="bg1"/>
          </a:solidFill>
          <a:ln>
            <a:solidFill>
              <a:schemeClr val="tx1"/>
            </a:solidFill>
          </a:ln>
          <a:effectLst>
            <a:outerShdw blurRad="50800" dist="38100" dir="2700000" algn="tl" rotWithShape="0">
              <a:prstClr val="black">
                <a:alpha val="40000"/>
              </a:prstClr>
            </a:outerShdw>
          </a:effectLst>
        </p:spPr>
        <p:txBody>
          <a:bodyPr>
            <a:noAutofit/>
          </a:bodyPr>
          <a:lstStyle/>
          <a:p>
            <a:pPr algn="l"/>
            <a:r>
              <a:rPr lang="en-US" sz="3600" dirty="0" err="1"/>
              <a:t>Prueba</a:t>
            </a:r>
            <a:r>
              <a:rPr lang="en-US" sz="3600" dirty="0"/>
              <a:t> de </a:t>
            </a:r>
            <a:r>
              <a:rPr lang="en-US" sz="3600" dirty="0" err="1"/>
              <a:t>repaso</a:t>
            </a:r>
            <a:r>
              <a:rPr lang="en-US" sz="3600" dirty="0"/>
              <a:t> </a:t>
            </a:r>
            <a:r>
              <a:rPr lang="en-US" sz="3600" dirty="0" smtClean="0"/>
              <a:t>para la </a:t>
            </a:r>
            <a:r>
              <a:rPr lang="en-US" sz="3600" dirty="0" err="1" smtClean="0"/>
              <a:t>lección</a:t>
            </a:r>
            <a:r>
              <a:rPr lang="en-US" sz="3600" dirty="0" smtClean="0"/>
              <a:t> 5</a:t>
            </a:r>
            <a:endParaRPr lang="en-US" sz="3600" dirty="0"/>
          </a:p>
        </p:txBody>
      </p:sp>
      <p:sp>
        <p:nvSpPr>
          <p:cNvPr id="3" name="Content Placeholder 2"/>
          <p:cNvSpPr>
            <a:spLocks noGrp="1"/>
          </p:cNvSpPr>
          <p:nvPr>
            <p:ph idx="4294967295"/>
          </p:nvPr>
        </p:nvSpPr>
        <p:spPr>
          <a:xfrm>
            <a:off x="152400" y="190500"/>
            <a:ext cx="8763000" cy="5372100"/>
          </a:xfrm>
        </p:spPr>
        <p:txBody>
          <a:bodyPr>
            <a:noAutofit/>
          </a:bodyPr>
          <a:lstStyle/>
          <a:p>
            <a:pPr marL="403225" indent="-403225">
              <a:spcBef>
                <a:spcPts val="0"/>
              </a:spcBef>
              <a:buAutoNum type="arabicPeriod"/>
            </a:pPr>
            <a:r>
              <a:rPr lang="en-US" sz="1400" dirty="0" err="1"/>
              <a:t>Fechas</a:t>
            </a:r>
            <a:r>
              <a:rPr lang="en-US" sz="1400" dirty="0"/>
              <a:t> clave</a:t>
            </a:r>
          </a:p>
          <a:p>
            <a:pPr marL="400050" lvl="2" indent="0">
              <a:spcBef>
                <a:spcPts val="0"/>
              </a:spcBef>
              <a:buNone/>
            </a:pPr>
            <a:r>
              <a:rPr lang="en-US" sz="1400" dirty="0"/>
              <a:t>_______ </a:t>
            </a:r>
            <a:r>
              <a:rPr lang="es-ES" sz="1400" dirty="0"/>
              <a:t>1er grupo de cautivos (y Daniel) llevados a Babilonia</a:t>
            </a:r>
          </a:p>
          <a:p>
            <a:pPr marL="400050" lvl="2" indent="0">
              <a:spcBef>
                <a:spcPts val="0"/>
              </a:spcBef>
              <a:buNone/>
            </a:pPr>
            <a:r>
              <a:rPr lang="en-US" sz="1400" dirty="0"/>
              <a:t>_______ 2do </a:t>
            </a:r>
            <a:r>
              <a:rPr lang="en-US" sz="1400" dirty="0" err="1"/>
              <a:t>grupo</a:t>
            </a:r>
            <a:r>
              <a:rPr lang="en-US" sz="1400" dirty="0"/>
              <a:t> de </a:t>
            </a:r>
            <a:r>
              <a:rPr lang="en-US" sz="1400" dirty="0" err="1"/>
              <a:t>cautivos</a:t>
            </a:r>
            <a:r>
              <a:rPr lang="en-US" sz="1400" dirty="0"/>
              <a:t> (y Ezequiel) </a:t>
            </a:r>
            <a:r>
              <a:rPr lang="en-US" sz="1400" dirty="0" err="1"/>
              <a:t>llevados</a:t>
            </a:r>
            <a:r>
              <a:rPr lang="en-US" sz="1400" dirty="0"/>
              <a:t> a </a:t>
            </a:r>
            <a:r>
              <a:rPr lang="en-US" sz="1400" dirty="0" err="1"/>
              <a:t>Babilonia</a:t>
            </a:r>
            <a:endParaRPr lang="en-US" sz="1400" b="1" dirty="0"/>
          </a:p>
          <a:p>
            <a:pPr marL="400050" lvl="2" indent="0">
              <a:spcBef>
                <a:spcPts val="0"/>
              </a:spcBef>
              <a:buNone/>
            </a:pPr>
            <a:r>
              <a:rPr lang="en-US" sz="1400" dirty="0"/>
              <a:t>_______ </a:t>
            </a:r>
            <a:r>
              <a:rPr lang="en-US" sz="1400" dirty="0" err="1"/>
              <a:t>Caída</a:t>
            </a:r>
            <a:r>
              <a:rPr lang="en-US" sz="1400" dirty="0"/>
              <a:t> de </a:t>
            </a:r>
            <a:r>
              <a:rPr lang="en-US" sz="1400" dirty="0" err="1"/>
              <a:t>Jerusalén</a:t>
            </a:r>
            <a:r>
              <a:rPr lang="en-US" sz="1400" dirty="0"/>
              <a:t> </a:t>
            </a:r>
          </a:p>
          <a:p>
            <a:pPr marL="400050" lvl="2" indent="0">
              <a:spcBef>
                <a:spcPts val="0"/>
              </a:spcBef>
              <a:buNone/>
            </a:pPr>
            <a:r>
              <a:rPr lang="en-US" sz="1400" dirty="0"/>
              <a:t>_______ </a:t>
            </a:r>
            <a:r>
              <a:rPr lang="en-US" sz="1400" dirty="0" err="1"/>
              <a:t>Caída</a:t>
            </a:r>
            <a:r>
              <a:rPr lang="en-US" sz="1400" dirty="0"/>
              <a:t> de </a:t>
            </a:r>
            <a:r>
              <a:rPr lang="en-US" sz="1400" dirty="0" err="1"/>
              <a:t>Babilonia</a:t>
            </a:r>
            <a:endParaRPr lang="en-US" sz="1400" dirty="0"/>
          </a:p>
          <a:p>
            <a:pPr marL="403225" lvl="1" indent="-403225">
              <a:spcBef>
                <a:spcPts val="0"/>
              </a:spcBef>
              <a:buNone/>
            </a:pPr>
            <a:r>
              <a:rPr lang="en-US" sz="1400" dirty="0" smtClean="0"/>
              <a:t>2.	</a:t>
            </a:r>
            <a:r>
              <a:rPr lang="en-US" sz="1400" dirty="0" err="1" smtClean="0"/>
              <a:t>Enumere</a:t>
            </a:r>
            <a:r>
              <a:rPr lang="en-US" sz="1400" dirty="0" smtClean="0"/>
              <a:t> </a:t>
            </a:r>
            <a:r>
              <a:rPr lang="en-US" sz="1400" dirty="0" err="1" smtClean="0"/>
              <a:t>estos</a:t>
            </a:r>
            <a:r>
              <a:rPr lang="en-US" sz="1400" dirty="0" smtClean="0"/>
              <a:t> </a:t>
            </a:r>
            <a:r>
              <a:rPr lang="en-US" sz="1400" dirty="0" err="1" smtClean="0"/>
              <a:t>capítulos</a:t>
            </a:r>
            <a:endParaRPr lang="en-US" sz="1400" dirty="0" smtClean="0"/>
          </a:p>
          <a:p>
            <a:pPr marL="400050" lvl="2" indent="0">
              <a:spcBef>
                <a:spcPts val="0"/>
              </a:spcBef>
              <a:buNone/>
            </a:pPr>
            <a:r>
              <a:rPr lang="en-US" sz="1400" dirty="0" smtClean="0"/>
              <a:t>____________ Dos </a:t>
            </a:r>
            <a:r>
              <a:rPr lang="en-US" sz="1400" dirty="0" err="1" smtClean="0"/>
              <a:t>capítulos</a:t>
            </a:r>
            <a:r>
              <a:rPr lang="en-US" sz="1400" dirty="0" smtClean="0"/>
              <a:t> que </a:t>
            </a:r>
            <a:r>
              <a:rPr lang="en-US" sz="1400" dirty="0" err="1" smtClean="0"/>
              <a:t>tienen</a:t>
            </a:r>
            <a:r>
              <a:rPr lang="en-US" sz="1400" dirty="0" smtClean="0"/>
              <a:t> </a:t>
            </a:r>
            <a:r>
              <a:rPr lang="en-US" sz="1400" dirty="0" err="1" smtClean="0"/>
              <a:t>una</a:t>
            </a:r>
            <a:r>
              <a:rPr lang="en-US" sz="1400" dirty="0" smtClean="0"/>
              <a:t> </a:t>
            </a:r>
            <a:r>
              <a:rPr lang="en-US" sz="1400" dirty="0" err="1" smtClean="0"/>
              <a:t>visión</a:t>
            </a:r>
            <a:r>
              <a:rPr lang="en-US" sz="1400" dirty="0" smtClean="0"/>
              <a:t> o </a:t>
            </a:r>
            <a:r>
              <a:rPr lang="en-US" sz="1400" dirty="0" err="1" smtClean="0"/>
              <a:t>sueño</a:t>
            </a:r>
            <a:r>
              <a:rPr lang="en-US" sz="1400" dirty="0" smtClean="0"/>
              <a:t> </a:t>
            </a:r>
            <a:r>
              <a:rPr lang="en-US" sz="1400" dirty="0" err="1" smtClean="0"/>
              <a:t>sobre</a:t>
            </a:r>
            <a:r>
              <a:rPr lang="en-US" sz="1400" dirty="0" smtClean="0"/>
              <a:t> 4 </a:t>
            </a:r>
            <a:r>
              <a:rPr lang="en-US" sz="1400" dirty="0" err="1" smtClean="0"/>
              <a:t>reinos</a:t>
            </a:r>
            <a:endParaRPr lang="en-US" sz="1400" dirty="0" smtClean="0"/>
          </a:p>
          <a:p>
            <a:pPr marL="400050" lvl="2" indent="0">
              <a:spcBef>
                <a:spcPts val="0"/>
              </a:spcBef>
              <a:buNone/>
            </a:pPr>
            <a:r>
              <a:rPr lang="en-US" sz="1400" dirty="0" smtClean="0"/>
              <a:t>____________ Dos </a:t>
            </a:r>
            <a:r>
              <a:rPr lang="en-US" sz="1400" dirty="0" err="1" smtClean="0"/>
              <a:t>capítulos</a:t>
            </a:r>
            <a:r>
              <a:rPr lang="en-US" sz="1400" dirty="0" smtClean="0"/>
              <a:t> que se </a:t>
            </a:r>
            <a:r>
              <a:rPr lang="en-US" sz="1400" dirty="0" err="1" smtClean="0"/>
              <a:t>tratan</a:t>
            </a:r>
            <a:r>
              <a:rPr lang="en-US" sz="1400" dirty="0" smtClean="0"/>
              <a:t> de dos </a:t>
            </a:r>
            <a:r>
              <a:rPr lang="en-US" sz="1400" dirty="0" err="1" smtClean="0"/>
              <a:t>reyes</a:t>
            </a:r>
            <a:r>
              <a:rPr lang="en-US" sz="1400" dirty="0" smtClean="0"/>
              <a:t> que son </a:t>
            </a:r>
            <a:r>
              <a:rPr lang="en-US" sz="1400" dirty="0" err="1" smtClean="0"/>
              <a:t>humillados</a:t>
            </a:r>
            <a:endParaRPr lang="en-US" sz="1400" dirty="0" smtClean="0"/>
          </a:p>
          <a:p>
            <a:pPr marL="400050" lvl="2" indent="0">
              <a:spcBef>
                <a:spcPts val="0"/>
              </a:spcBef>
              <a:buNone/>
            </a:pPr>
            <a:r>
              <a:rPr lang="en-US" sz="1400" dirty="0" smtClean="0"/>
              <a:t>____________ Dos </a:t>
            </a:r>
            <a:r>
              <a:rPr lang="en-US" sz="1400" dirty="0" err="1" smtClean="0"/>
              <a:t>capítulos</a:t>
            </a:r>
            <a:r>
              <a:rPr lang="en-US" sz="1400" dirty="0" smtClean="0"/>
              <a:t> </a:t>
            </a:r>
            <a:r>
              <a:rPr lang="en-US" sz="1400" dirty="0" err="1" smtClean="0"/>
              <a:t>sobre</a:t>
            </a:r>
            <a:r>
              <a:rPr lang="en-US" sz="1400" dirty="0" smtClean="0"/>
              <a:t> la </a:t>
            </a:r>
            <a:r>
              <a:rPr lang="en-US" sz="1400" dirty="0" err="1" smtClean="0"/>
              <a:t>liberación</a:t>
            </a:r>
            <a:r>
              <a:rPr lang="en-US" sz="1400" dirty="0" smtClean="0"/>
              <a:t> del </a:t>
            </a:r>
            <a:r>
              <a:rPr lang="en-US" sz="1400" dirty="0" err="1" smtClean="0"/>
              <a:t>fiel</a:t>
            </a:r>
            <a:r>
              <a:rPr lang="en-US" sz="1400" dirty="0" smtClean="0"/>
              <a:t> pueblo de Dios </a:t>
            </a:r>
          </a:p>
          <a:p>
            <a:pPr marL="403225" lvl="1" indent="-403225">
              <a:spcBef>
                <a:spcPts val="0"/>
              </a:spcBef>
              <a:buAutoNum type="arabicPeriod" startAt="3"/>
            </a:pPr>
            <a:r>
              <a:rPr lang="en-US" sz="1400" dirty="0" smtClean="0"/>
              <a:t>Los </a:t>
            </a:r>
            <a:r>
              <a:rPr lang="en-US" sz="1400" dirty="0" err="1" smtClean="0"/>
              <a:t>cuatro</a:t>
            </a:r>
            <a:r>
              <a:rPr lang="en-US" sz="1400" dirty="0" smtClean="0"/>
              <a:t> </a:t>
            </a:r>
            <a:r>
              <a:rPr lang="en-US" sz="1400" dirty="0" err="1" smtClean="0"/>
              <a:t>metales</a:t>
            </a:r>
            <a:r>
              <a:rPr lang="en-US" sz="1400" dirty="0" smtClean="0"/>
              <a:t> de la </a:t>
            </a:r>
            <a:r>
              <a:rPr lang="en-US" sz="1400" dirty="0" err="1" smtClean="0"/>
              <a:t>estatua</a:t>
            </a:r>
            <a:r>
              <a:rPr lang="en-US" sz="1400" dirty="0" smtClean="0"/>
              <a:t> </a:t>
            </a:r>
            <a:r>
              <a:rPr lang="en-US" sz="1400" dirty="0" err="1" smtClean="0"/>
              <a:t>en</a:t>
            </a:r>
            <a:r>
              <a:rPr lang="en-US" sz="1400" dirty="0" smtClean="0"/>
              <a:t> el </a:t>
            </a:r>
            <a:r>
              <a:rPr lang="en-US" sz="1400" dirty="0" err="1" smtClean="0"/>
              <a:t>sueño</a:t>
            </a:r>
            <a:r>
              <a:rPr lang="en-US" sz="1400" dirty="0" smtClean="0"/>
              <a:t> de </a:t>
            </a:r>
            <a:r>
              <a:rPr lang="en-US" sz="1400" dirty="0" err="1" smtClean="0"/>
              <a:t>Nabucodonosor</a:t>
            </a:r>
            <a:r>
              <a:rPr lang="en-US" sz="1400" dirty="0" smtClean="0"/>
              <a:t>, y </a:t>
            </a:r>
            <a:r>
              <a:rPr lang="en-US" sz="1400" dirty="0" err="1" smtClean="0"/>
              <a:t>los</a:t>
            </a:r>
            <a:r>
              <a:rPr lang="en-US" sz="1400" dirty="0" smtClean="0"/>
              <a:t> </a:t>
            </a:r>
            <a:r>
              <a:rPr lang="en-US" sz="1400" dirty="0" err="1" smtClean="0"/>
              <a:t>cuatro</a:t>
            </a:r>
            <a:r>
              <a:rPr lang="en-US" sz="1400" dirty="0" smtClean="0"/>
              <a:t> </a:t>
            </a:r>
            <a:r>
              <a:rPr lang="en-US" sz="1400" dirty="0" err="1" smtClean="0"/>
              <a:t>reinos</a:t>
            </a:r>
            <a:r>
              <a:rPr lang="en-US" sz="1400" dirty="0" smtClean="0"/>
              <a:t> </a:t>
            </a:r>
            <a:r>
              <a:rPr lang="en-US" sz="1400" dirty="0" err="1" smtClean="0"/>
              <a:t>representados</a:t>
            </a:r>
            <a:endParaRPr lang="en-US" sz="1400" dirty="0" smtClean="0"/>
          </a:p>
          <a:p>
            <a:pPr marL="400050" lvl="2" indent="0">
              <a:spcBef>
                <a:spcPts val="0"/>
              </a:spcBef>
              <a:buNone/>
            </a:pPr>
            <a:r>
              <a:rPr lang="en-US" sz="1400" dirty="0"/>
              <a:t>_________________ </a:t>
            </a:r>
            <a:r>
              <a:rPr lang="en-US" sz="1400" dirty="0" smtClean="0"/>
              <a:t>	______________</a:t>
            </a:r>
          </a:p>
          <a:p>
            <a:pPr marL="400050" lvl="2" indent="0">
              <a:spcBef>
                <a:spcPts val="0"/>
              </a:spcBef>
              <a:buNone/>
            </a:pPr>
            <a:r>
              <a:rPr lang="en-US" sz="1400" dirty="0"/>
              <a:t>_________________ 	</a:t>
            </a:r>
            <a:r>
              <a:rPr lang="en-US" sz="1400" dirty="0" smtClean="0"/>
              <a:t>______________</a:t>
            </a:r>
          </a:p>
          <a:p>
            <a:pPr marL="400050" lvl="2" indent="0">
              <a:spcBef>
                <a:spcPts val="0"/>
              </a:spcBef>
              <a:buNone/>
            </a:pPr>
            <a:r>
              <a:rPr lang="en-US" sz="1400" dirty="0" smtClean="0"/>
              <a:t>_________________ </a:t>
            </a:r>
            <a:r>
              <a:rPr lang="en-US" sz="1400" dirty="0"/>
              <a:t>	</a:t>
            </a:r>
            <a:r>
              <a:rPr lang="en-US" sz="1400" dirty="0" smtClean="0"/>
              <a:t>______________</a:t>
            </a:r>
          </a:p>
          <a:p>
            <a:pPr marL="400050" lvl="2" indent="0">
              <a:spcBef>
                <a:spcPts val="0"/>
              </a:spcBef>
              <a:buNone/>
            </a:pPr>
            <a:r>
              <a:rPr lang="en-US" sz="1400" dirty="0"/>
              <a:t>_________________ 	</a:t>
            </a:r>
            <a:r>
              <a:rPr lang="en-US" sz="1400" dirty="0" smtClean="0"/>
              <a:t>______________</a:t>
            </a:r>
          </a:p>
          <a:p>
            <a:pPr marL="403225" lvl="1" indent="-403225">
              <a:spcBef>
                <a:spcPts val="0"/>
              </a:spcBef>
              <a:buFont typeface="Arial" panose="020B0604020202020204" pitchFamily="34" charset="0"/>
              <a:buAutoNum type="arabicPeriod" startAt="3"/>
            </a:pPr>
            <a:r>
              <a:rPr lang="en-US" sz="1400" dirty="0" err="1"/>
              <a:t>Tema</a:t>
            </a:r>
            <a:r>
              <a:rPr lang="en-US" sz="1400" dirty="0"/>
              <a:t> principal del </a:t>
            </a:r>
            <a:r>
              <a:rPr lang="en-US" sz="1400" dirty="0" err="1"/>
              <a:t>libro</a:t>
            </a:r>
            <a:r>
              <a:rPr lang="en-US" sz="1400" dirty="0"/>
              <a:t>:  ________________________________________________________ </a:t>
            </a:r>
          </a:p>
          <a:p>
            <a:pPr marL="403225" lvl="1" indent="-403225">
              <a:spcBef>
                <a:spcPts val="0"/>
              </a:spcBef>
              <a:buFont typeface="Arial" panose="020B0604020202020204" pitchFamily="34" charset="0"/>
              <a:buAutoNum type="arabicPeriod" startAt="3"/>
            </a:pPr>
            <a:r>
              <a:rPr lang="en-US" sz="1400" dirty="0" smtClean="0"/>
              <a:t>La imagen principal </a:t>
            </a:r>
            <a:r>
              <a:rPr lang="en-US" sz="1400" dirty="0" err="1" smtClean="0"/>
              <a:t>en</a:t>
            </a:r>
            <a:r>
              <a:rPr lang="en-US" sz="1400" dirty="0" smtClean="0"/>
              <a:t> el </a:t>
            </a:r>
            <a:r>
              <a:rPr lang="en-US" sz="1400" dirty="0" err="1" smtClean="0"/>
              <a:t>sueño</a:t>
            </a:r>
            <a:r>
              <a:rPr lang="en-US" sz="1400" dirty="0" smtClean="0"/>
              <a:t> de </a:t>
            </a:r>
            <a:r>
              <a:rPr lang="en-US" sz="1400" dirty="0" err="1" smtClean="0"/>
              <a:t>Nabucodonor</a:t>
            </a:r>
            <a:r>
              <a:rPr lang="en-US" sz="1400" dirty="0" smtClean="0"/>
              <a:t> </a:t>
            </a:r>
            <a:r>
              <a:rPr lang="en-US" sz="1400" dirty="0" err="1" smtClean="0"/>
              <a:t>en</a:t>
            </a:r>
            <a:r>
              <a:rPr lang="en-US" sz="1400" dirty="0" smtClean="0"/>
              <a:t> el cap. 4:  ________________________________________ </a:t>
            </a:r>
            <a:endParaRPr lang="en-US" sz="1400" dirty="0"/>
          </a:p>
          <a:p>
            <a:pPr marL="403225" lvl="1" indent="-403225">
              <a:spcBef>
                <a:spcPts val="0"/>
              </a:spcBef>
              <a:buFont typeface="Arial" panose="020B0604020202020204" pitchFamily="34" charset="0"/>
              <a:buAutoNum type="arabicPeriod" startAt="3"/>
            </a:pPr>
            <a:r>
              <a:rPr lang="en-US" sz="1400" dirty="0" err="1"/>
              <a:t>Tres</a:t>
            </a:r>
            <a:r>
              <a:rPr lang="en-US" sz="1400" dirty="0"/>
              <a:t> </a:t>
            </a:r>
            <a:r>
              <a:rPr lang="en-US" sz="1400" dirty="0" err="1"/>
              <a:t>milagros</a:t>
            </a:r>
            <a:r>
              <a:rPr lang="en-US" sz="1400" dirty="0"/>
              <a:t> </a:t>
            </a:r>
            <a:r>
              <a:rPr lang="en-US" sz="1400" dirty="0" err="1"/>
              <a:t>en</a:t>
            </a:r>
            <a:r>
              <a:rPr lang="en-US" sz="1400" dirty="0"/>
              <a:t> Daniel</a:t>
            </a:r>
          </a:p>
          <a:p>
            <a:pPr marL="400050" lvl="2" indent="0">
              <a:spcBef>
                <a:spcPts val="0"/>
              </a:spcBef>
              <a:buNone/>
            </a:pPr>
            <a:r>
              <a:rPr lang="en-US" sz="1400" dirty="0"/>
              <a:t>_____________________  (</a:t>
            </a:r>
            <a:r>
              <a:rPr lang="en-US" sz="1400" dirty="0" err="1"/>
              <a:t>capítulo</a:t>
            </a:r>
            <a:r>
              <a:rPr lang="en-US" sz="1400" dirty="0"/>
              <a:t> ______)</a:t>
            </a:r>
          </a:p>
          <a:p>
            <a:pPr marL="400050" lvl="2" indent="0">
              <a:spcBef>
                <a:spcPts val="0"/>
              </a:spcBef>
              <a:buNone/>
            </a:pPr>
            <a:r>
              <a:rPr lang="en-US" sz="1400" dirty="0"/>
              <a:t>_____________________  (</a:t>
            </a:r>
            <a:r>
              <a:rPr lang="en-US" sz="1400" dirty="0" err="1"/>
              <a:t>capítulo</a:t>
            </a:r>
            <a:r>
              <a:rPr lang="en-US" sz="1400" dirty="0"/>
              <a:t> ______)</a:t>
            </a:r>
          </a:p>
          <a:p>
            <a:pPr marL="400050" lvl="2" indent="0">
              <a:spcBef>
                <a:spcPts val="0"/>
              </a:spcBef>
              <a:buNone/>
            </a:pPr>
            <a:r>
              <a:rPr lang="en-US" sz="1400" dirty="0"/>
              <a:t>_____________________  (</a:t>
            </a:r>
            <a:r>
              <a:rPr lang="en-US" sz="1400" dirty="0" err="1"/>
              <a:t>capítulo</a:t>
            </a:r>
            <a:r>
              <a:rPr lang="en-US" sz="1400" dirty="0"/>
              <a:t> ______)</a:t>
            </a:r>
          </a:p>
          <a:p>
            <a:pPr marL="403225" lvl="1" indent="-403225">
              <a:spcBef>
                <a:spcPts val="0"/>
              </a:spcBef>
              <a:buFont typeface="Arial" panose="020B0604020202020204" pitchFamily="34" charset="0"/>
              <a:buAutoNum type="arabicPeriod" startAt="3"/>
            </a:pPr>
            <a:r>
              <a:rPr lang="en-US" sz="1400" dirty="0" err="1" smtClean="0"/>
              <a:t>Nombres</a:t>
            </a:r>
            <a:r>
              <a:rPr lang="en-US" sz="1400" dirty="0" smtClean="0"/>
              <a:t> </a:t>
            </a:r>
            <a:r>
              <a:rPr lang="en-US" sz="1400" dirty="0" err="1" smtClean="0"/>
              <a:t>hebreos</a:t>
            </a:r>
            <a:r>
              <a:rPr lang="en-US" sz="1400" dirty="0" smtClean="0"/>
              <a:t> de </a:t>
            </a:r>
            <a:r>
              <a:rPr lang="en-US" sz="1400" dirty="0" err="1" smtClean="0"/>
              <a:t>los</a:t>
            </a:r>
            <a:r>
              <a:rPr lang="en-US" sz="1400" dirty="0" smtClean="0"/>
              <a:t> </a:t>
            </a:r>
            <a:r>
              <a:rPr lang="en-US" sz="1400" dirty="0" err="1" smtClean="0"/>
              <a:t>cuatro</a:t>
            </a:r>
            <a:r>
              <a:rPr lang="en-US" sz="1400" dirty="0" smtClean="0"/>
              <a:t> amigos</a:t>
            </a:r>
          </a:p>
          <a:p>
            <a:pPr marL="400050" lvl="2" indent="0">
              <a:spcBef>
                <a:spcPts val="0"/>
              </a:spcBef>
              <a:buNone/>
            </a:pPr>
            <a:r>
              <a:rPr lang="en-US" sz="1400" dirty="0" smtClean="0"/>
              <a:t>______________ </a:t>
            </a:r>
          </a:p>
          <a:p>
            <a:pPr marL="400050" lvl="2" indent="0">
              <a:spcBef>
                <a:spcPts val="0"/>
              </a:spcBef>
              <a:buNone/>
            </a:pPr>
            <a:r>
              <a:rPr lang="en-US" sz="1400" dirty="0" smtClean="0"/>
              <a:t>______________</a:t>
            </a:r>
          </a:p>
          <a:p>
            <a:pPr marL="400050" lvl="2" indent="0">
              <a:spcBef>
                <a:spcPts val="0"/>
              </a:spcBef>
              <a:buNone/>
            </a:pPr>
            <a:r>
              <a:rPr lang="en-US" sz="1400" dirty="0" smtClean="0"/>
              <a:t>______________</a:t>
            </a:r>
          </a:p>
          <a:p>
            <a:pPr marL="400050" lvl="2" indent="0">
              <a:spcBef>
                <a:spcPts val="0"/>
              </a:spcBef>
              <a:buNone/>
            </a:pPr>
            <a:r>
              <a:rPr lang="en-US" sz="1400" dirty="0" smtClean="0"/>
              <a:t>______________</a:t>
            </a:r>
            <a:endParaRPr lang="en-US" sz="1400" dirty="0"/>
          </a:p>
        </p:txBody>
      </p:sp>
      <p:sp>
        <p:nvSpPr>
          <p:cNvPr id="4" name="TextBox 3"/>
          <p:cNvSpPr txBox="1"/>
          <p:nvPr/>
        </p:nvSpPr>
        <p:spPr>
          <a:xfrm>
            <a:off x="745249" y="416123"/>
            <a:ext cx="550151"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605</a:t>
            </a:r>
            <a:endParaRPr lang="en-US" sz="1400" i="1" dirty="0">
              <a:solidFill>
                <a:srgbClr val="0000CC"/>
              </a:solidFill>
              <a:latin typeface="Lucida Handwriting" panose="03010101010101010101" pitchFamily="66" charset="0"/>
            </a:endParaRPr>
          </a:p>
        </p:txBody>
      </p:sp>
      <p:sp>
        <p:nvSpPr>
          <p:cNvPr id="5" name="TextBox 4"/>
          <p:cNvSpPr txBox="1"/>
          <p:nvPr/>
        </p:nvSpPr>
        <p:spPr>
          <a:xfrm>
            <a:off x="745249" y="647700"/>
            <a:ext cx="550151"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597</a:t>
            </a:r>
            <a:endParaRPr lang="en-US" sz="1400" i="1" dirty="0">
              <a:solidFill>
                <a:srgbClr val="0000CC"/>
              </a:solidFill>
              <a:latin typeface="Lucida Handwriting" panose="03010101010101010101" pitchFamily="66" charset="0"/>
            </a:endParaRPr>
          </a:p>
        </p:txBody>
      </p:sp>
      <p:sp>
        <p:nvSpPr>
          <p:cNvPr id="6" name="TextBox 5"/>
          <p:cNvSpPr txBox="1"/>
          <p:nvPr/>
        </p:nvSpPr>
        <p:spPr>
          <a:xfrm>
            <a:off x="717824" y="838200"/>
            <a:ext cx="550151"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586</a:t>
            </a:r>
            <a:endParaRPr lang="en-US" sz="1400" i="1" dirty="0">
              <a:solidFill>
                <a:srgbClr val="0000CC"/>
              </a:solidFill>
              <a:latin typeface="Lucida Handwriting" panose="03010101010101010101" pitchFamily="66" charset="0"/>
            </a:endParaRPr>
          </a:p>
        </p:txBody>
      </p:sp>
      <p:sp>
        <p:nvSpPr>
          <p:cNvPr id="7" name="TextBox 6"/>
          <p:cNvSpPr txBox="1"/>
          <p:nvPr/>
        </p:nvSpPr>
        <p:spPr>
          <a:xfrm>
            <a:off x="717823" y="1046205"/>
            <a:ext cx="550151"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539</a:t>
            </a:r>
            <a:endParaRPr lang="en-US" sz="1400" i="1" dirty="0">
              <a:solidFill>
                <a:srgbClr val="0000CC"/>
              </a:solidFill>
              <a:latin typeface="Lucida Handwriting" panose="03010101010101010101" pitchFamily="66" charset="0"/>
            </a:endParaRPr>
          </a:p>
        </p:txBody>
      </p:sp>
      <p:sp>
        <p:nvSpPr>
          <p:cNvPr id="8" name="TextBox 7"/>
          <p:cNvSpPr txBox="1"/>
          <p:nvPr/>
        </p:nvSpPr>
        <p:spPr>
          <a:xfrm>
            <a:off x="698247" y="1485900"/>
            <a:ext cx="652743"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2 </a:t>
            </a:r>
            <a:r>
              <a:rPr lang="en-US" sz="1400" i="1" dirty="0">
                <a:solidFill>
                  <a:srgbClr val="0000CC"/>
                </a:solidFill>
                <a:latin typeface="Lucida Handwriting" panose="03010101010101010101" pitchFamily="66" charset="0"/>
              </a:rPr>
              <a:t>y</a:t>
            </a:r>
            <a:r>
              <a:rPr lang="en-US" sz="1400" i="1" dirty="0" smtClean="0">
                <a:solidFill>
                  <a:srgbClr val="0000CC"/>
                </a:solidFill>
                <a:latin typeface="Lucida Handwriting" panose="03010101010101010101" pitchFamily="66" charset="0"/>
              </a:rPr>
              <a:t> 7</a:t>
            </a:r>
            <a:endParaRPr lang="en-US" sz="1400" i="1" dirty="0">
              <a:solidFill>
                <a:srgbClr val="0000CC"/>
              </a:solidFill>
              <a:latin typeface="Lucida Handwriting" panose="03010101010101010101" pitchFamily="66" charset="0"/>
            </a:endParaRPr>
          </a:p>
        </p:txBody>
      </p:sp>
      <p:sp>
        <p:nvSpPr>
          <p:cNvPr id="9" name="TextBox 8"/>
          <p:cNvSpPr txBox="1"/>
          <p:nvPr/>
        </p:nvSpPr>
        <p:spPr>
          <a:xfrm>
            <a:off x="853257" y="1711523"/>
            <a:ext cx="652743"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4 </a:t>
            </a:r>
            <a:r>
              <a:rPr lang="en-US" sz="1400" i="1" dirty="0">
                <a:solidFill>
                  <a:srgbClr val="0000CC"/>
                </a:solidFill>
                <a:latin typeface="Lucida Handwriting" panose="03010101010101010101" pitchFamily="66" charset="0"/>
              </a:rPr>
              <a:t>y</a:t>
            </a:r>
            <a:r>
              <a:rPr lang="en-US" sz="1400" i="1" dirty="0" smtClean="0">
                <a:solidFill>
                  <a:srgbClr val="0000CC"/>
                </a:solidFill>
                <a:latin typeface="Lucida Handwriting" panose="03010101010101010101" pitchFamily="66" charset="0"/>
              </a:rPr>
              <a:t> 5</a:t>
            </a:r>
            <a:endParaRPr lang="en-US" sz="1400" i="1" dirty="0">
              <a:solidFill>
                <a:srgbClr val="0000CC"/>
              </a:solidFill>
              <a:latin typeface="Lucida Handwriting" panose="03010101010101010101" pitchFamily="66" charset="0"/>
            </a:endParaRPr>
          </a:p>
        </p:txBody>
      </p:sp>
      <p:sp>
        <p:nvSpPr>
          <p:cNvPr id="10" name="TextBox 9"/>
          <p:cNvSpPr txBox="1"/>
          <p:nvPr/>
        </p:nvSpPr>
        <p:spPr>
          <a:xfrm>
            <a:off x="830436" y="1907977"/>
            <a:ext cx="652744"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3 y 6</a:t>
            </a:r>
            <a:endParaRPr lang="en-US" sz="1400" i="1" dirty="0">
              <a:solidFill>
                <a:srgbClr val="0000CC"/>
              </a:solidFill>
              <a:latin typeface="Lucida Handwriting" panose="03010101010101010101" pitchFamily="66" charset="0"/>
            </a:endParaRPr>
          </a:p>
        </p:txBody>
      </p:sp>
      <p:sp>
        <p:nvSpPr>
          <p:cNvPr id="11" name="TextBox 10"/>
          <p:cNvSpPr txBox="1"/>
          <p:nvPr/>
        </p:nvSpPr>
        <p:spPr>
          <a:xfrm>
            <a:off x="1090386" y="2324100"/>
            <a:ext cx="558166"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Oro</a:t>
            </a:r>
            <a:endParaRPr lang="en-US" sz="1400" i="1" dirty="0">
              <a:solidFill>
                <a:srgbClr val="0000CC"/>
              </a:solidFill>
              <a:latin typeface="Lucida Handwriting" panose="03010101010101010101" pitchFamily="66" charset="0"/>
            </a:endParaRPr>
          </a:p>
        </p:txBody>
      </p:sp>
      <p:sp>
        <p:nvSpPr>
          <p:cNvPr id="12" name="TextBox 11"/>
          <p:cNvSpPr txBox="1"/>
          <p:nvPr/>
        </p:nvSpPr>
        <p:spPr>
          <a:xfrm>
            <a:off x="996613" y="2549320"/>
            <a:ext cx="745718"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Plata</a:t>
            </a:r>
            <a:endParaRPr lang="en-US" sz="1400" i="1" dirty="0">
              <a:solidFill>
                <a:srgbClr val="0000CC"/>
              </a:solidFill>
              <a:latin typeface="Lucida Handwriting" panose="03010101010101010101" pitchFamily="66" charset="0"/>
            </a:endParaRPr>
          </a:p>
        </p:txBody>
      </p:sp>
      <p:sp>
        <p:nvSpPr>
          <p:cNvPr id="13" name="TextBox 12"/>
          <p:cNvSpPr txBox="1"/>
          <p:nvPr/>
        </p:nvSpPr>
        <p:spPr>
          <a:xfrm>
            <a:off x="928598" y="2778323"/>
            <a:ext cx="889988"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Bronce</a:t>
            </a:r>
            <a:endParaRPr lang="en-US" sz="1400" i="1" dirty="0">
              <a:solidFill>
                <a:srgbClr val="0000CC"/>
              </a:solidFill>
              <a:latin typeface="Lucida Handwriting" panose="03010101010101010101" pitchFamily="66" charset="0"/>
            </a:endParaRPr>
          </a:p>
        </p:txBody>
      </p:sp>
      <p:sp>
        <p:nvSpPr>
          <p:cNvPr id="14" name="TextBox 13"/>
          <p:cNvSpPr txBox="1"/>
          <p:nvPr/>
        </p:nvSpPr>
        <p:spPr>
          <a:xfrm>
            <a:off x="551892" y="2971800"/>
            <a:ext cx="1643400"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Hierro</a:t>
            </a:r>
            <a:r>
              <a:rPr lang="en-US" sz="1400" i="1" dirty="0" smtClean="0">
                <a:solidFill>
                  <a:srgbClr val="0000CC"/>
                </a:solidFill>
                <a:latin typeface="Lucida Handwriting" panose="03010101010101010101" pitchFamily="66" charset="0"/>
              </a:rPr>
              <a:t> y </a:t>
            </a:r>
            <a:r>
              <a:rPr lang="en-US" sz="1400" i="1" dirty="0" err="1" smtClean="0">
                <a:solidFill>
                  <a:srgbClr val="0000CC"/>
                </a:solidFill>
                <a:latin typeface="Lucida Handwriting" panose="03010101010101010101" pitchFamily="66" charset="0"/>
              </a:rPr>
              <a:t>barro</a:t>
            </a:r>
            <a:endParaRPr lang="en-US" sz="1400" i="1" dirty="0">
              <a:solidFill>
                <a:srgbClr val="0000CC"/>
              </a:solidFill>
              <a:latin typeface="Lucida Handwriting" panose="03010101010101010101" pitchFamily="66" charset="0"/>
            </a:endParaRPr>
          </a:p>
        </p:txBody>
      </p:sp>
      <p:sp>
        <p:nvSpPr>
          <p:cNvPr id="15" name="TextBox 14"/>
          <p:cNvSpPr txBox="1"/>
          <p:nvPr/>
        </p:nvSpPr>
        <p:spPr>
          <a:xfrm>
            <a:off x="2424681" y="3136130"/>
            <a:ext cx="5636479" cy="307777"/>
          </a:xfrm>
          <a:prstGeom prst="rect">
            <a:avLst/>
          </a:prstGeom>
          <a:noFill/>
        </p:spPr>
        <p:txBody>
          <a:bodyPr wrap="none" rtlCol="0">
            <a:spAutoFit/>
          </a:bodyPr>
          <a:lstStyle/>
          <a:p>
            <a:pPr algn="ctr"/>
            <a:r>
              <a:rPr lang="en-US" sz="1400" i="1">
                <a:solidFill>
                  <a:srgbClr val="0000CC"/>
                </a:solidFill>
                <a:latin typeface="Lucida Handwriting" panose="03010101010101010101" pitchFamily="66" charset="0"/>
              </a:rPr>
              <a:t>Dios </a:t>
            </a:r>
            <a:r>
              <a:rPr lang="en-US" sz="1400" i="1" dirty="0" err="1">
                <a:solidFill>
                  <a:srgbClr val="0000CC"/>
                </a:solidFill>
                <a:latin typeface="Lucida Handwriting" panose="03010101010101010101" pitchFamily="66" charset="0"/>
              </a:rPr>
              <a:t>domina</a:t>
            </a:r>
            <a:r>
              <a:rPr lang="en-US" sz="1400" i="1" dirty="0">
                <a:solidFill>
                  <a:srgbClr val="0000CC"/>
                </a:solidFill>
                <a:latin typeface="Lucida Handwriting" panose="03010101010101010101" pitchFamily="66" charset="0"/>
              </a:rPr>
              <a:t> </a:t>
            </a:r>
            <a:r>
              <a:rPr lang="en-US" sz="1400" i="1" dirty="0" err="1">
                <a:solidFill>
                  <a:srgbClr val="0000CC"/>
                </a:solidFill>
                <a:latin typeface="Lucida Handwriting" panose="03010101010101010101" pitchFamily="66" charset="0"/>
              </a:rPr>
              <a:t>en</a:t>
            </a:r>
            <a:r>
              <a:rPr lang="en-US" sz="1400" i="1" dirty="0">
                <a:solidFill>
                  <a:srgbClr val="0000CC"/>
                </a:solidFill>
                <a:latin typeface="Lucida Handwriting" panose="03010101010101010101" pitchFamily="66" charset="0"/>
              </a:rPr>
              <a:t> </a:t>
            </a:r>
            <a:r>
              <a:rPr lang="en-US" sz="1400" i="1" dirty="0" err="1">
                <a:solidFill>
                  <a:srgbClr val="0000CC"/>
                </a:solidFill>
                <a:latin typeface="Lucida Handwriting" panose="03010101010101010101" pitchFamily="66" charset="0"/>
              </a:rPr>
              <a:t>los</a:t>
            </a:r>
            <a:r>
              <a:rPr lang="en-US" sz="1400" i="1" dirty="0">
                <a:solidFill>
                  <a:srgbClr val="0000CC"/>
                </a:solidFill>
                <a:latin typeface="Lucida Handwriting" panose="03010101010101010101" pitchFamily="66" charset="0"/>
              </a:rPr>
              <a:t> </a:t>
            </a:r>
            <a:r>
              <a:rPr lang="en-US" sz="1400" i="1" dirty="0" err="1">
                <a:solidFill>
                  <a:srgbClr val="0000CC"/>
                </a:solidFill>
                <a:latin typeface="Lucida Handwriting" panose="03010101010101010101" pitchFamily="66" charset="0"/>
              </a:rPr>
              <a:t>reinos</a:t>
            </a:r>
            <a:r>
              <a:rPr lang="en-US" sz="1400" i="1" dirty="0">
                <a:solidFill>
                  <a:srgbClr val="0000CC"/>
                </a:solidFill>
                <a:latin typeface="Lucida Handwriting" panose="03010101010101010101" pitchFamily="66" charset="0"/>
              </a:rPr>
              <a:t> de </a:t>
            </a:r>
            <a:r>
              <a:rPr lang="en-US" sz="1400" i="1" dirty="0" err="1">
                <a:solidFill>
                  <a:srgbClr val="0000CC"/>
                </a:solidFill>
                <a:latin typeface="Lucida Handwriting" panose="03010101010101010101" pitchFamily="66" charset="0"/>
              </a:rPr>
              <a:t>los</a:t>
            </a:r>
            <a:r>
              <a:rPr lang="en-US" sz="1400" i="1" dirty="0">
                <a:solidFill>
                  <a:srgbClr val="0000CC"/>
                </a:solidFill>
                <a:latin typeface="Lucida Handwriting" panose="03010101010101010101" pitchFamily="66" charset="0"/>
              </a:rPr>
              <a:t> hombres. (Dan 4:17)</a:t>
            </a:r>
          </a:p>
        </p:txBody>
      </p:sp>
      <p:sp>
        <p:nvSpPr>
          <p:cNvPr id="16" name="TextBox 15"/>
          <p:cNvSpPr txBox="1"/>
          <p:nvPr/>
        </p:nvSpPr>
        <p:spPr>
          <a:xfrm>
            <a:off x="5105400" y="3385907"/>
            <a:ext cx="1899879" cy="307777"/>
          </a:xfrm>
          <a:prstGeom prst="rect">
            <a:avLst/>
          </a:prstGeom>
          <a:noFill/>
        </p:spPr>
        <p:txBody>
          <a:bodyPr wrap="none" rtlCol="0">
            <a:spAutoFit/>
          </a:bodyPr>
          <a:lstStyle/>
          <a:p>
            <a:pPr algn="ctr"/>
            <a:r>
              <a:rPr lang="es-ES" sz="1400" i="1" dirty="0" smtClean="0">
                <a:solidFill>
                  <a:srgbClr val="0000CC"/>
                </a:solidFill>
                <a:latin typeface="Lucida Handwriting" panose="03010101010101010101" pitchFamily="66" charset="0"/>
              </a:rPr>
              <a:t>Árbol gigantesco</a:t>
            </a:r>
            <a:endParaRPr lang="en-US" sz="1400" i="1" dirty="0">
              <a:solidFill>
                <a:srgbClr val="0000CC"/>
              </a:solidFill>
              <a:latin typeface="Lucida Handwriting" panose="03010101010101010101" pitchFamily="66" charset="0"/>
            </a:endParaRPr>
          </a:p>
        </p:txBody>
      </p:sp>
      <p:sp>
        <p:nvSpPr>
          <p:cNvPr id="18" name="TextBox 17"/>
          <p:cNvSpPr txBox="1"/>
          <p:nvPr/>
        </p:nvSpPr>
        <p:spPr>
          <a:xfrm>
            <a:off x="3352800" y="3835743"/>
            <a:ext cx="306494"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3</a:t>
            </a:r>
            <a:endParaRPr lang="en-US" sz="1400" i="1" dirty="0">
              <a:solidFill>
                <a:srgbClr val="0000CC"/>
              </a:solidFill>
              <a:latin typeface="Lucida Handwriting" panose="03010101010101010101" pitchFamily="66" charset="0"/>
            </a:endParaRPr>
          </a:p>
        </p:txBody>
      </p:sp>
      <p:sp>
        <p:nvSpPr>
          <p:cNvPr id="20" name="TextBox 19"/>
          <p:cNvSpPr txBox="1"/>
          <p:nvPr/>
        </p:nvSpPr>
        <p:spPr>
          <a:xfrm>
            <a:off x="3352800" y="4041577"/>
            <a:ext cx="306494"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5</a:t>
            </a:r>
            <a:endParaRPr lang="en-US" sz="1400" i="1" dirty="0">
              <a:solidFill>
                <a:srgbClr val="0000CC"/>
              </a:solidFill>
              <a:latin typeface="Lucida Handwriting" panose="03010101010101010101" pitchFamily="66" charset="0"/>
            </a:endParaRPr>
          </a:p>
        </p:txBody>
      </p:sp>
      <p:sp>
        <p:nvSpPr>
          <p:cNvPr id="22" name="TextBox 21"/>
          <p:cNvSpPr txBox="1"/>
          <p:nvPr/>
        </p:nvSpPr>
        <p:spPr>
          <a:xfrm>
            <a:off x="3363097" y="4251239"/>
            <a:ext cx="306494"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6</a:t>
            </a:r>
            <a:endParaRPr lang="en-US" sz="1400" i="1" dirty="0">
              <a:solidFill>
                <a:srgbClr val="0000CC"/>
              </a:solidFill>
              <a:latin typeface="Lucida Handwriting" panose="03010101010101010101" pitchFamily="66" charset="0"/>
            </a:endParaRPr>
          </a:p>
        </p:txBody>
      </p:sp>
      <p:sp>
        <p:nvSpPr>
          <p:cNvPr id="23" name="TextBox 22"/>
          <p:cNvSpPr txBox="1"/>
          <p:nvPr/>
        </p:nvSpPr>
        <p:spPr>
          <a:xfrm>
            <a:off x="824584" y="4674749"/>
            <a:ext cx="886782"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Daniel</a:t>
            </a:r>
            <a:endParaRPr lang="en-US" sz="1400" i="1" dirty="0">
              <a:solidFill>
                <a:srgbClr val="0000CC"/>
              </a:solidFill>
              <a:latin typeface="Lucida Handwriting" panose="03010101010101010101" pitchFamily="66" charset="0"/>
            </a:endParaRPr>
          </a:p>
        </p:txBody>
      </p:sp>
      <p:sp>
        <p:nvSpPr>
          <p:cNvPr id="24" name="TextBox 23"/>
          <p:cNvSpPr txBox="1"/>
          <p:nvPr/>
        </p:nvSpPr>
        <p:spPr>
          <a:xfrm>
            <a:off x="769456" y="4891507"/>
            <a:ext cx="1051891"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Ananías</a:t>
            </a:r>
            <a:endParaRPr lang="en-US" sz="1400" i="1" dirty="0">
              <a:solidFill>
                <a:srgbClr val="0000CC"/>
              </a:solidFill>
              <a:latin typeface="Lucida Handwriting" panose="03010101010101010101" pitchFamily="66" charset="0"/>
            </a:endParaRPr>
          </a:p>
        </p:txBody>
      </p:sp>
      <p:sp>
        <p:nvSpPr>
          <p:cNvPr id="25" name="TextBox 24"/>
          <p:cNvSpPr txBox="1"/>
          <p:nvPr/>
        </p:nvSpPr>
        <p:spPr>
          <a:xfrm>
            <a:off x="851834" y="5094140"/>
            <a:ext cx="832279"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Misael</a:t>
            </a:r>
            <a:endParaRPr lang="en-US" sz="1400" i="1" dirty="0">
              <a:solidFill>
                <a:srgbClr val="0000CC"/>
              </a:solidFill>
              <a:latin typeface="Lucida Handwriting" panose="03010101010101010101" pitchFamily="66" charset="0"/>
            </a:endParaRPr>
          </a:p>
        </p:txBody>
      </p:sp>
      <p:sp>
        <p:nvSpPr>
          <p:cNvPr id="26" name="TextBox 25"/>
          <p:cNvSpPr txBox="1"/>
          <p:nvPr/>
        </p:nvSpPr>
        <p:spPr>
          <a:xfrm>
            <a:off x="781304" y="5320782"/>
            <a:ext cx="973344"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Azarías</a:t>
            </a:r>
            <a:endParaRPr lang="en-US" sz="1400" i="1" dirty="0">
              <a:solidFill>
                <a:srgbClr val="0000CC"/>
              </a:solidFill>
              <a:latin typeface="Lucida Handwriting" panose="03010101010101010101" pitchFamily="66" charset="0"/>
            </a:endParaRPr>
          </a:p>
        </p:txBody>
      </p:sp>
      <p:sp>
        <p:nvSpPr>
          <p:cNvPr id="28" name="TextBox 27"/>
          <p:cNvSpPr txBox="1"/>
          <p:nvPr/>
        </p:nvSpPr>
        <p:spPr>
          <a:xfrm>
            <a:off x="2929262" y="2325733"/>
            <a:ext cx="1301959"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Babilónico</a:t>
            </a:r>
            <a:endParaRPr lang="en-US" sz="1400" i="1" dirty="0">
              <a:solidFill>
                <a:srgbClr val="0000CC"/>
              </a:solidFill>
              <a:latin typeface="Lucida Handwriting" panose="03010101010101010101" pitchFamily="66" charset="0"/>
            </a:endParaRPr>
          </a:p>
        </p:txBody>
      </p:sp>
      <p:sp>
        <p:nvSpPr>
          <p:cNvPr id="29" name="TextBox 28"/>
          <p:cNvSpPr txBox="1"/>
          <p:nvPr/>
        </p:nvSpPr>
        <p:spPr>
          <a:xfrm>
            <a:off x="2910831" y="2550953"/>
            <a:ext cx="1338829"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Medo-persa</a:t>
            </a:r>
            <a:endParaRPr lang="en-US" sz="1400" i="1" dirty="0">
              <a:solidFill>
                <a:srgbClr val="0000CC"/>
              </a:solidFill>
              <a:latin typeface="Lucida Handwriting" panose="03010101010101010101" pitchFamily="66" charset="0"/>
            </a:endParaRPr>
          </a:p>
        </p:txBody>
      </p:sp>
      <p:sp>
        <p:nvSpPr>
          <p:cNvPr id="30" name="TextBox 29"/>
          <p:cNvSpPr txBox="1"/>
          <p:nvPr/>
        </p:nvSpPr>
        <p:spPr>
          <a:xfrm>
            <a:off x="3161808" y="2779956"/>
            <a:ext cx="845104"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Griego</a:t>
            </a:r>
            <a:endParaRPr lang="en-US" sz="1400" i="1" dirty="0">
              <a:solidFill>
                <a:srgbClr val="0000CC"/>
              </a:solidFill>
              <a:latin typeface="Lucida Handwriting" panose="03010101010101010101" pitchFamily="66" charset="0"/>
            </a:endParaRPr>
          </a:p>
        </p:txBody>
      </p:sp>
      <p:sp>
        <p:nvSpPr>
          <p:cNvPr id="31" name="TextBox 30"/>
          <p:cNvSpPr txBox="1"/>
          <p:nvPr/>
        </p:nvSpPr>
        <p:spPr>
          <a:xfrm>
            <a:off x="3060019" y="2973433"/>
            <a:ext cx="1048685"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Romano</a:t>
            </a:r>
            <a:endParaRPr lang="en-US" sz="1400" i="1" dirty="0">
              <a:solidFill>
                <a:srgbClr val="0000CC"/>
              </a:solidFill>
              <a:latin typeface="Lucida Handwriting" panose="03010101010101010101" pitchFamily="66" charset="0"/>
            </a:endParaRPr>
          </a:p>
        </p:txBody>
      </p:sp>
      <p:sp>
        <p:nvSpPr>
          <p:cNvPr id="40" name="TextBox 39"/>
          <p:cNvSpPr txBox="1"/>
          <p:nvPr/>
        </p:nvSpPr>
        <p:spPr>
          <a:xfrm>
            <a:off x="750024" y="3845123"/>
            <a:ext cx="1749198" cy="307777"/>
          </a:xfrm>
          <a:prstGeom prst="rect">
            <a:avLst/>
          </a:prstGeom>
          <a:noFill/>
        </p:spPr>
        <p:txBody>
          <a:bodyPr wrap="none" rtlCol="0">
            <a:spAutoFit/>
          </a:bodyPr>
          <a:lstStyle/>
          <a:p>
            <a:pPr algn="ctr"/>
            <a:r>
              <a:rPr lang="es-ES" sz="1400" i="1" dirty="0" smtClean="0">
                <a:solidFill>
                  <a:srgbClr val="0000CC"/>
                </a:solidFill>
                <a:latin typeface="Lucida Handwriting" panose="03010101010101010101" pitchFamily="66" charset="0"/>
              </a:rPr>
              <a:t>Horno de fuego</a:t>
            </a:r>
            <a:endParaRPr lang="en-US" sz="1400" i="1" dirty="0">
              <a:solidFill>
                <a:srgbClr val="0000CC"/>
              </a:solidFill>
              <a:latin typeface="Lucida Handwriting" panose="03010101010101010101" pitchFamily="66" charset="0"/>
            </a:endParaRPr>
          </a:p>
        </p:txBody>
      </p:sp>
      <p:sp>
        <p:nvSpPr>
          <p:cNvPr id="41" name="TextBox 40"/>
          <p:cNvSpPr txBox="1"/>
          <p:nvPr/>
        </p:nvSpPr>
        <p:spPr>
          <a:xfrm>
            <a:off x="304800" y="4041577"/>
            <a:ext cx="2356735"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Escritura</a:t>
            </a:r>
            <a:r>
              <a:rPr lang="en-US" sz="1400" i="1" dirty="0" smtClean="0">
                <a:solidFill>
                  <a:srgbClr val="0000CC"/>
                </a:solidFill>
                <a:latin typeface="Lucida Handwriting" panose="03010101010101010101" pitchFamily="66" charset="0"/>
              </a:rPr>
              <a:t> </a:t>
            </a:r>
            <a:r>
              <a:rPr lang="en-US" sz="1400" i="1" dirty="0" err="1" smtClean="0">
                <a:solidFill>
                  <a:srgbClr val="0000CC"/>
                </a:solidFill>
                <a:latin typeface="Lucida Handwriting" panose="03010101010101010101" pitchFamily="66" charset="0"/>
              </a:rPr>
              <a:t>en</a:t>
            </a:r>
            <a:r>
              <a:rPr lang="en-US" sz="1400" i="1" dirty="0" smtClean="0">
                <a:solidFill>
                  <a:srgbClr val="0000CC"/>
                </a:solidFill>
                <a:latin typeface="Lucida Handwriting" panose="03010101010101010101" pitchFamily="66" charset="0"/>
              </a:rPr>
              <a:t> la pared</a:t>
            </a:r>
            <a:endParaRPr lang="en-US" sz="1400" i="1" dirty="0">
              <a:solidFill>
                <a:srgbClr val="0000CC"/>
              </a:solidFill>
              <a:latin typeface="Lucida Handwriting" panose="03010101010101010101" pitchFamily="66" charset="0"/>
            </a:endParaRPr>
          </a:p>
        </p:txBody>
      </p:sp>
      <p:sp>
        <p:nvSpPr>
          <p:cNvPr id="42" name="TextBox 41"/>
          <p:cNvSpPr txBox="1"/>
          <p:nvPr/>
        </p:nvSpPr>
        <p:spPr>
          <a:xfrm>
            <a:off x="696749" y="4255358"/>
            <a:ext cx="1806906"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El </a:t>
            </a:r>
            <a:r>
              <a:rPr lang="en-US" sz="1400" i="1" dirty="0" err="1" smtClean="0">
                <a:solidFill>
                  <a:srgbClr val="0000CC"/>
                </a:solidFill>
                <a:latin typeface="Lucida Handwriting" panose="03010101010101010101" pitchFamily="66" charset="0"/>
              </a:rPr>
              <a:t>foso</a:t>
            </a:r>
            <a:r>
              <a:rPr lang="en-US" sz="1400" i="1" dirty="0" smtClean="0">
                <a:solidFill>
                  <a:srgbClr val="0000CC"/>
                </a:solidFill>
                <a:latin typeface="Lucida Handwriting" panose="03010101010101010101" pitchFamily="66" charset="0"/>
              </a:rPr>
              <a:t> de </a:t>
            </a:r>
            <a:r>
              <a:rPr lang="en-US" sz="1400" i="1" dirty="0" err="1" smtClean="0">
                <a:solidFill>
                  <a:srgbClr val="0000CC"/>
                </a:solidFill>
                <a:latin typeface="Lucida Handwriting" panose="03010101010101010101" pitchFamily="66" charset="0"/>
              </a:rPr>
              <a:t>leones</a:t>
            </a:r>
            <a:endParaRPr lang="en-US" sz="1400" i="1" dirty="0">
              <a:solidFill>
                <a:srgbClr val="0000CC"/>
              </a:solidFill>
              <a:latin typeface="Lucida Handwriting" panose="03010101010101010101" pitchFamily="66" charset="0"/>
            </a:endParaRPr>
          </a:p>
        </p:txBody>
      </p:sp>
    </p:spTree>
    <p:extLst>
      <p:ext uri="{BB962C8B-B14F-4D97-AF65-F5344CB8AC3E}">
        <p14:creationId xmlns:p14="http://schemas.microsoft.com/office/powerpoint/2010/main" val="54783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8" grpId="0"/>
      <p:bldP spid="20" grpId="0"/>
      <p:bldP spid="22" grpId="0"/>
      <p:bldP spid="23" grpId="0"/>
      <p:bldP spid="24" grpId="0"/>
      <p:bldP spid="25" grpId="0"/>
      <p:bldP spid="26" grpId="0"/>
      <p:bldP spid="28" grpId="0"/>
      <p:bldP spid="29" grpId="0"/>
      <p:bldP spid="30" grpId="0"/>
      <p:bldP spid="31" grpId="0"/>
      <p:bldP spid="40" grpId="0"/>
      <p:bldP spid="41" grpId="0"/>
      <p:bldP spid="4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8248" y="-1"/>
            <a:ext cx="9123067" cy="5715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60097" y="5463396"/>
            <a:ext cx="2553904" cy="230832"/>
          </a:xfrm>
          <a:prstGeom prst="rect">
            <a:avLst/>
          </a:prstGeom>
          <a:noFill/>
        </p:spPr>
        <p:txBody>
          <a:bodyPr wrap="none" rtlCol="0">
            <a:spAutoFit/>
          </a:bodyPr>
          <a:lstStyle/>
          <a:p>
            <a:r>
              <a:rPr lang="en-US" sz="900" dirty="0" err="1" smtClean="0">
                <a:solidFill>
                  <a:prstClr val="black"/>
                </a:solidFill>
              </a:rPr>
              <a:t>Basado</a:t>
            </a:r>
            <a:r>
              <a:rPr lang="en-US" sz="900" dirty="0" smtClean="0">
                <a:solidFill>
                  <a:prstClr val="black"/>
                </a:solidFill>
              </a:rPr>
              <a:t> </a:t>
            </a:r>
            <a:r>
              <a:rPr lang="en-US" sz="900" dirty="0" err="1" smtClean="0">
                <a:solidFill>
                  <a:prstClr val="black"/>
                </a:solidFill>
              </a:rPr>
              <a:t>en</a:t>
            </a:r>
            <a:r>
              <a:rPr lang="en-US" sz="900" dirty="0" smtClean="0">
                <a:solidFill>
                  <a:prstClr val="black"/>
                </a:solidFill>
              </a:rPr>
              <a:t> </a:t>
            </a:r>
            <a:r>
              <a:rPr lang="en-US" sz="900" dirty="0" err="1" smtClean="0">
                <a:solidFill>
                  <a:prstClr val="black"/>
                </a:solidFill>
              </a:rPr>
              <a:t>gráficos</a:t>
            </a:r>
            <a:r>
              <a:rPr lang="en-US" sz="900" dirty="0" smtClean="0">
                <a:solidFill>
                  <a:prstClr val="black"/>
                </a:solidFill>
              </a:rPr>
              <a:t> de Marc </a:t>
            </a:r>
            <a:r>
              <a:rPr lang="en-US" sz="900" dirty="0">
                <a:solidFill>
                  <a:prstClr val="black"/>
                </a:solidFill>
              </a:rPr>
              <a:t>Hinds </a:t>
            </a:r>
            <a:r>
              <a:rPr lang="en-US" sz="900" dirty="0" smtClean="0">
                <a:solidFill>
                  <a:prstClr val="black"/>
                </a:solidFill>
              </a:rPr>
              <a:t>y </a:t>
            </a:r>
            <a:r>
              <a:rPr lang="en-US" sz="900" dirty="0">
                <a:solidFill>
                  <a:prstClr val="black"/>
                </a:solidFill>
              </a:rPr>
              <a:t>David Maxson</a:t>
            </a:r>
          </a:p>
        </p:txBody>
      </p:sp>
      <p:grpSp>
        <p:nvGrpSpPr>
          <p:cNvPr id="82" name="Group 81"/>
          <p:cNvGrpSpPr/>
          <p:nvPr/>
        </p:nvGrpSpPr>
        <p:grpSpPr>
          <a:xfrm>
            <a:off x="179628" y="2666869"/>
            <a:ext cx="1025296" cy="958232"/>
            <a:chOff x="8229600" y="3473259"/>
            <a:chExt cx="914400" cy="1149878"/>
          </a:xfrm>
        </p:grpSpPr>
        <p:sp>
          <p:nvSpPr>
            <p:cNvPr id="83" name="TextBox 82"/>
            <p:cNvSpPr txBox="1"/>
            <p:nvPr/>
          </p:nvSpPr>
          <p:spPr>
            <a:xfrm>
              <a:off x="8229600" y="3473259"/>
              <a:ext cx="914400" cy="997196"/>
            </a:xfrm>
            <a:prstGeom prst="rect">
              <a:avLst/>
            </a:prstGeom>
            <a:noFill/>
          </p:spPr>
          <p:txBody>
            <a:bodyPr wrap="square" rtlCol="0">
              <a:spAutoFit/>
            </a:bodyPr>
            <a:lstStyle/>
            <a:p>
              <a:r>
                <a:rPr lang="en-US" sz="1200" b="1" dirty="0">
                  <a:solidFill>
                    <a:prstClr val="black"/>
                  </a:solidFill>
                </a:rPr>
                <a:t>605 </a:t>
              </a:r>
              <a:r>
                <a:rPr lang="en-US" sz="1200" b="1" dirty="0" err="1" smtClean="0">
                  <a:solidFill>
                    <a:prstClr val="black"/>
                  </a:solidFill>
                </a:rPr>
                <a:t>aC</a:t>
              </a:r>
              <a:endParaRPr lang="en-US" sz="1200" b="1" dirty="0">
                <a:solidFill>
                  <a:prstClr val="black"/>
                </a:solidFill>
              </a:endParaRPr>
            </a:p>
            <a:p>
              <a:r>
                <a:rPr lang="en-US" sz="1200" b="1" dirty="0" smtClean="0">
                  <a:solidFill>
                    <a:prstClr val="black"/>
                  </a:solidFill>
                </a:rPr>
                <a:t>1</a:t>
              </a:r>
              <a:r>
                <a:rPr lang="en-US" sz="1200" b="1" baseline="30000" dirty="0" smtClean="0">
                  <a:solidFill>
                    <a:prstClr val="black"/>
                  </a:solidFill>
                </a:rPr>
                <a:t>ros</a:t>
              </a:r>
              <a:r>
                <a:rPr lang="en-US" sz="1200" b="1" dirty="0" smtClean="0">
                  <a:solidFill>
                    <a:prstClr val="black"/>
                  </a:solidFill>
                </a:rPr>
                <a:t> </a:t>
              </a:r>
              <a:r>
                <a:rPr lang="en-US" sz="1200" b="1" dirty="0" err="1" smtClean="0">
                  <a:solidFill>
                    <a:prstClr val="black"/>
                  </a:solidFill>
                </a:rPr>
                <a:t>cautivos</a:t>
              </a:r>
              <a:endParaRPr lang="en-US" sz="1200" b="1" dirty="0">
                <a:solidFill>
                  <a:prstClr val="black"/>
                </a:solidFill>
              </a:endParaRPr>
            </a:p>
            <a:p>
              <a:r>
                <a:rPr lang="en-US" sz="1200" b="1" dirty="0">
                  <a:solidFill>
                    <a:prstClr val="black"/>
                  </a:solidFill>
                </a:rPr>
                <a:t>Daniel</a:t>
              </a:r>
            </a:p>
          </p:txBody>
        </p:sp>
        <p:cxnSp>
          <p:nvCxnSpPr>
            <p:cNvPr id="84" name="Straight Connector 83"/>
            <p:cNvCxnSpPr/>
            <p:nvPr/>
          </p:nvCxnSpPr>
          <p:spPr>
            <a:xfrm flipH="1" flipV="1">
              <a:off x="8686800" y="4226004"/>
              <a:ext cx="1" cy="39713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8305800" y="4191000"/>
              <a:ext cx="762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0" name="Group 129"/>
          <p:cNvGrpSpPr/>
          <p:nvPr/>
        </p:nvGrpSpPr>
        <p:grpSpPr>
          <a:xfrm>
            <a:off x="1917423" y="2612633"/>
            <a:ext cx="901209" cy="1003412"/>
            <a:chOff x="1917423" y="2612633"/>
            <a:chExt cx="901209" cy="1003412"/>
          </a:xfrm>
        </p:grpSpPr>
        <p:sp>
          <p:nvSpPr>
            <p:cNvPr id="95" name="TextBox 94"/>
            <p:cNvSpPr txBox="1"/>
            <p:nvPr/>
          </p:nvSpPr>
          <p:spPr>
            <a:xfrm>
              <a:off x="1917423" y="2612633"/>
              <a:ext cx="901209" cy="646331"/>
            </a:xfrm>
            <a:prstGeom prst="rect">
              <a:avLst/>
            </a:prstGeom>
            <a:noFill/>
          </p:spPr>
          <p:txBody>
            <a:bodyPr wrap="none" rtlCol="0">
              <a:spAutoFit/>
            </a:bodyPr>
            <a:lstStyle>
              <a:defPPr>
                <a:defRPr lang="en-US"/>
              </a:defPPr>
              <a:lvl1pPr algn="ctr">
                <a:defRPr sz="1200" b="1">
                  <a:solidFill>
                    <a:prstClr val="black"/>
                  </a:solidFill>
                  <a:latin typeface="Arial" panose="020B0604020202020204" pitchFamily="34" charset="0"/>
                  <a:cs typeface="Arial" panose="020B0604020202020204" pitchFamily="34" charset="0"/>
                </a:defRPr>
              </a:lvl1pPr>
            </a:lstStyle>
            <a:p>
              <a:r>
                <a:rPr lang="en-US" dirty="0"/>
                <a:t>586 </a:t>
              </a:r>
              <a:r>
                <a:rPr lang="en-US" dirty="0" err="1" smtClean="0"/>
                <a:t>aC</a:t>
              </a:r>
              <a:endParaRPr lang="en-US" dirty="0"/>
            </a:p>
            <a:p>
              <a:r>
                <a:rPr lang="en-US" dirty="0" err="1" smtClean="0"/>
                <a:t>Caída</a:t>
              </a:r>
              <a:r>
                <a:rPr lang="en-US" dirty="0" smtClean="0"/>
                <a:t> de </a:t>
              </a:r>
              <a:br>
                <a:rPr lang="en-US" dirty="0" smtClean="0"/>
              </a:br>
              <a:r>
                <a:rPr lang="en-US" dirty="0" err="1" smtClean="0"/>
                <a:t>Jerusalén</a:t>
              </a:r>
              <a:endParaRPr lang="en-US" dirty="0"/>
            </a:p>
          </p:txBody>
        </p:sp>
        <p:grpSp>
          <p:nvGrpSpPr>
            <p:cNvPr id="2" name="Group 1"/>
            <p:cNvGrpSpPr/>
            <p:nvPr/>
          </p:nvGrpSpPr>
          <p:grpSpPr>
            <a:xfrm>
              <a:off x="2006761" y="3255931"/>
              <a:ext cx="762000" cy="360114"/>
              <a:chOff x="408228" y="3417387"/>
              <a:chExt cx="762000" cy="360114"/>
            </a:xfrm>
          </p:grpSpPr>
          <p:cxnSp>
            <p:nvCxnSpPr>
              <p:cNvPr id="96" name="Straight Connector 95"/>
              <p:cNvCxnSpPr/>
              <p:nvPr/>
            </p:nvCxnSpPr>
            <p:spPr>
              <a:xfrm flipH="1" flipV="1">
                <a:off x="789228" y="3446557"/>
                <a:ext cx="1" cy="33094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08228" y="3417387"/>
                <a:ext cx="7620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94" name="Lightning Bolt 93"/>
            <p:cNvSpPr/>
            <p:nvPr/>
          </p:nvSpPr>
          <p:spPr>
            <a:xfrm>
              <a:off x="2179617" y="3285101"/>
              <a:ext cx="335789" cy="323491"/>
            </a:xfrm>
            <a:prstGeom prst="lightningBol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29" name="Group 128"/>
          <p:cNvGrpSpPr/>
          <p:nvPr/>
        </p:nvGrpSpPr>
        <p:grpSpPr>
          <a:xfrm>
            <a:off x="823159" y="2095973"/>
            <a:ext cx="995978" cy="1505671"/>
            <a:chOff x="823159" y="2095973"/>
            <a:chExt cx="995978" cy="1505671"/>
          </a:xfrm>
        </p:grpSpPr>
        <p:sp>
          <p:nvSpPr>
            <p:cNvPr id="98" name="TextBox 97"/>
            <p:cNvSpPr txBox="1"/>
            <p:nvPr/>
          </p:nvSpPr>
          <p:spPr>
            <a:xfrm>
              <a:off x="823159" y="2095973"/>
              <a:ext cx="995978" cy="646331"/>
            </a:xfrm>
            <a:prstGeom prst="rect">
              <a:avLst/>
            </a:prstGeom>
            <a:noFill/>
          </p:spPr>
          <p:txBody>
            <a:bodyPr wrap="none" rtlCol="0">
              <a:spAutoFit/>
            </a:bodyPr>
            <a:lstStyle/>
            <a:p>
              <a:pPr algn="ctr"/>
              <a:r>
                <a:rPr lang="en-US" sz="1200" b="1" dirty="0">
                  <a:solidFill>
                    <a:prstClr val="black"/>
                  </a:solidFill>
                  <a:latin typeface="Arial" panose="020B0604020202020204" pitchFamily="34" charset="0"/>
                  <a:cs typeface="Arial" panose="020B0604020202020204" pitchFamily="34" charset="0"/>
                </a:rPr>
                <a:t>597 </a:t>
              </a:r>
              <a:r>
                <a:rPr lang="en-US" sz="1200" b="1" dirty="0" err="1" smtClean="0">
                  <a:solidFill>
                    <a:prstClr val="black"/>
                  </a:solidFill>
                  <a:latin typeface="Arial" panose="020B0604020202020204" pitchFamily="34" charset="0"/>
                  <a:cs typeface="Arial" panose="020B0604020202020204" pitchFamily="34" charset="0"/>
                </a:rPr>
                <a:t>aC</a:t>
              </a:r>
              <a:endParaRPr lang="en-US" sz="1200" b="1" dirty="0">
                <a:solidFill>
                  <a:prstClr val="black"/>
                </a:solidFill>
                <a:latin typeface="Arial" panose="020B0604020202020204" pitchFamily="34" charset="0"/>
                <a:cs typeface="Arial" panose="020B0604020202020204" pitchFamily="34" charset="0"/>
              </a:endParaRPr>
            </a:p>
            <a:p>
              <a:pPr algn="ctr"/>
              <a:r>
                <a:rPr lang="en-US" sz="1200" b="1" dirty="0" smtClean="0">
                  <a:solidFill>
                    <a:prstClr val="black"/>
                  </a:solidFill>
                </a:rPr>
                <a:t>2</a:t>
              </a:r>
              <a:r>
                <a:rPr lang="en-US" sz="1200" b="1" baseline="30000" dirty="0" smtClean="0">
                  <a:solidFill>
                    <a:prstClr val="black"/>
                  </a:solidFill>
                </a:rPr>
                <a:t>dos</a:t>
              </a:r>
              <a:r>
                <a:rPr lang="en-US" sz="1200" b="1" dirty="0" smtClean="0">
                  <a:solidFill>
                    <a:prstClr val="black"/>
                  </a:solidFill>
                </a:rPr>
                <a:t> </a:t>
              </a:r>
              <a:r>
                <a:rPr lang="en-US" sz="1200" b="1" dirty="0" err="1" smtClean="0">
                  <a:solidFill>
                    <a:prstClr val="black"/>
                  </a:solidFill>
                </a:rPr>
                <a:t>cautivos</a:t>
              </a:r>
              <a:endParaRPr lang="en-US" sz="1200" b="1" dirty="0">
                <a:solidFill>
                  <a:prstClr val="black"/>
                </a:solidFill>
              </a:endParaRPr>
            </a:p>
            <a:p>
              <a:pPr algn="ctr"/>
              <a:r>
                <a:rPr lang="en-US" sz="1200" b="1" dirty="0" smtClean="0">
                  <a:solidFill>
                    <a:prstClr val="black"/>
                  </a:solidFill>
                </a:rPr>
                <a:t>Ezequiel</a:t>
              </a:r>
              <a:endParaRPr lang="en-US" sz="1200" b="1" dirty="0">
                <a:solidFill>
                  <a:prstClr val="black"/>
                </a:solidFill>
              </a:endParaRPr>
            </a:p>
          </p:txBody>
        </p:sp>
        <p:grpSp>
          <p:nvGrpSpPr>
            <p:cNvPr id="99" name="Group 98"/>
            <p:cNvGrpSpPr/>
            <p:nvPr/>
          </p:nvGrpSpPr>
          <p:grpSpPr>
            <a:xfrm>
              <a:off x="902097" y="2790520"/>
              <a:ext cx="762000" cy="811124"/>
              <a:chOff x="408228" y="3440021"/>
              <a:chExt cx="762000" cy="337480"/>
            </a:xfrm>
          </p:grpSpPr>
          <p:cxnSp>
            <p:nvCxnSpPr>
              <p:cNvPr id="100" name="Straight Connector 99"/>
              <p:cNvCxnSpPr/>
              <p:nvPr/>
            </p:nvCxnSpPr>
            <p:spPr>
              <a:xfrm flipH="1" flipV="1">
                <a:off x="789228" y="3446557"/>
                <a:ext cx="1" cy="33094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08228" y="3440021"/>
                <a:ext cx="762000"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77" name="Group 76"/>
          <p:cNvGrpSpPr/>
          <p:nvPr/>
        </p:nvGrpSpPr>
        <p:grpSpPr>
          <a:xfrm>
            <a:off x="615864" y="3625101"/>
            <a:ext cx="3931920" cy="467216"/>
            <a:chOff x="615864" y="3625101"/>
            <a:chExt cx="3931920" cy="467216"/>
          </a:xfrm>
        </p:grpSpPr>
        <p:sp>
          <p:nvSpPr>
            <p:cNvPr id="90" name="TextBox 89"/>
            <p:cNvSpPr txBox="1"/>
            <p:nvPr/>
          </p:nvSpPr>
          <p:spPr>
            <a:xfrm>
              <a:off x="2731512" y="3663991"/>
              <a:ext cx="1269899" cy="261610"/>
            </a:xfrm>
            <a:prstGeom prst="rect">
              <a:avLst/>
            </a:prstGeom>
            <a:noFill/>
          </p:spPr>
          <p:txBody>
            <a:bodyPr wrap="none" rtlCol="0">
              <a:spAutoFit/>
            </a:bodyPr>
            <a:lstStyle/>
            <a:p>
              <a:r>
                <a:rPr lang="en-US" sz="1100" b="1" dirty="0" err="1" smtClean="0">
                  <a:solidFill>
                    <a:prstClr val="black"/>
                  </a:solidFill>
                  <a:latin typeface="Arial" panose="020B0604020202020204" pitchFamily="34" charset="0"/>
                  <a:cs typeface="Arial" panose="020B0604020202020204" pitchFamily="34" charset="0"/>
                </a:rPr>
                <a:t>Nabucodonosor</a:t>
              </a:r>
              <a:endParaRPr lang="en-US" sz="1100" b="1" dirty="0">
                <a:solidFill>
                  <a:prstClr val="black"/>
                </a:solidFill>
                <a:latin typeface="Arial" panose="020B0604020202020204" pitchFamily="34" charset="0"/>
                <a:cs typeface="Arial" panose="020B0604020202020204" pitchFamily="34" charset="0"/>
              </a:endParaRPr>
            </a:p>
          </p:txBody>
        </p:sp>
        <p:sp>
          <p:nvSpPr>
            <p:cNvPr id="91" name="TextBox 90"/>
            <p:cNvSpPr txBox="1"/>
            <p:nvPr/>
          </p:nvSpPr>
          <p:spPr>
            <a:xfrm>
              <a:off x="2897423" y="3830707"/>
              <a:ext cx="922047"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605-562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cxnSp>
          <p:nvCxnSpPr>
            <p:cNvPr id="42" name="Straight Connector 41"/>
            <p:cNvCxnSpPr/>
            <p:nvPr/>
          </p:nvCxnSpPr>
          <p:spPr>
            <a:xfrm>
              <a:off x="615864" y="3625101"/>
              <a:ext cx="393192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2" name="Rounded Rectangle 121"/>
            <p:cNvSpPr/>
            <p:nvPr/>
          </p:nvSpPr>
          <p:spPr>
            <a:xfrm>
              <a:off x="2713380" y="3681928"/>
              <a:ext cx="1344633" cy="3924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grpSp>
        <p:nvGrpSpPr>
          <p:cNvPr id="132" name="Group 131"/>
          <p:cNvGrpSpPr/>
          <p:nvPr/>
        </p:nvGrpSpPr>
        <p:grpSpPr>
          <a:xfrm>
            <a:off x="3911182" y="2990034"/>
            <a:ext cx="2785234" cy="1154043"/>
            <a:chOff x="3911182" y="2990034"/>
            <a:chExt cx="2785234" cy="1154043"/>
          </a:xfrm>
        </p:grpSpPr>
        <p:cxnSp>
          <p:nvCxnSpPr>
            <p:cNvPr id="102" name="Straight Connector 101"/>
            <p:cNvCxnSpPr/>
            <p:nvPr/>
          </p:nvCxnSpPr>
          <p:spPr>
            <a:xfrm>
              <a:off x="4559366" y="3477815"/>
              <a:ext cx="1828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329446" y="3478748"/>
              <a:ext cx="1828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127108" y="3477815"/>
              <a:ext cx="18288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3911182" y="3214317"/>
              <a:ext cx="1053494" cy="261610"/>
            </a:xfrm>
            <a:prstGeom prst="rect">
              <a:avLst/>
            </a:prstGeom>
            <a:noFill/>
          </p:spPr>
          <p:txBody>
            <a:bodyPr wrap="none" rtlCol="0">
              <a:spAutoFit/>
            </a:bodyPr>
            <a:lstStyle/>
            <a:p>
              <a:r>
                <a:rPr lang="en-US" sz="1100" b="1" dirty="0" smtClean="0">
                  <a:solidFill>
                    <a:prstClr val="black"/>
                  </a:solidFill>
                  <a:latin typeface="Arial" panose="020B0604020202020204" pitchFamily="34" charset="0"/>
                  <a:cs typeface="Arial" panose="020B0604020202020204" pitchFamily="34" charset="0"/>
                </a:rPr>
                <a:t>Evil </a:t>
              </a:r>
              <a:r>
                <a:rPr lang="en-US" sz="1100" b="1" dirty="0" err="1" smtClean="0">
                  <a:solidFill>
                    <a:prstClr val="black"/>
                  </a:solidFill>
                  <a:latin typeface="Arial" panose="020B0604020202020204" pitchFamily="34" charset="0"/>
                  <a:cs typeface="Arial" panose="020B0604020202020204" pitchFamily="34" charset="0"/>
                </a:rPr>
                <a:t>Merodac</a:t>
              </a:r>
              <a:endParaRPr lang="en-US" sz="1100" b="1" dirty="0">
                <a:solidFill>
                  <a:prstClr val="black"/>
                </a:solidFill>
                <a:latin typeface="Arial" panose="020B0604020202020204" pitchFamily="34" charset="0"/>
                <a:cs typeface="Arial" panose="020B0604020202020204" pitchFamily="34" charset="0"/>
              </a:endParaRPr>
            </a:p>
          </p:txBody>
        </p:sp>
        <p:sp>
          <p:nvSpPr>
            <p:cNvPr id="106" name="TextBox 105"/>
            <p:cNvSpPr txBox="1"/>
            <p:nvPr/>
          </p:nvSpPr>
          <p:spPr>
            <a:xfrm>
              <a:off x="3975787" y="3039914"/>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562-560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sp>
          <p:nvSpPr>
            <p:cNvPr id="107" name="Rectangle 106"/>
            <p:cNvSpPr/>
            <p:nvPr/>
          </p:nvSpPr>
          <p:spPr>
            <a:xfrm>
              <a:off x="4780819" y="3457874"/>
              <a:ext cx="365760" cy="381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prstClr val="white"/>
                </a:solidFill>
              </a:endParaRPr>
            </a:p>
          </p:txBody>
        </p:sp>
        <p:sp>
          <p:nvSpPr>
            <p:cNvPr id="108" name="TextBox 107"/>
            <p:cNvSpPr txBox="1"/>
            <p:nvPr/>
          </p:nvSpPr>
          <p:spPr>
            <a:xfrm>
              <a:off x="4467965" y="3638362"/>
              <a:ext cx="873957" cy="261610"/>
            </a:xfrm>
            <a:prstGeom prst="rect">
              <a:avLst/>
            </a:prstGeom>
            <a:noFill/>
          </p:spPr>
          <p:txBody>
            <a:bodyPr wrap="none" rtlCol="0">
              <a:spAutoFit/>
            </a:bodyPr>
            <a:lstStyle/>
            <a:p>
              <a:r>
                <a:rPr lang="en-US" sz="1100" b="1" dirty="0" err="1" smtClean="0">
                  <a:solidFill>
                    <a:prstClr val="black"/>
                  </a:solidFill>
                  <a:latin typeface="Arial" panose="020B0604020202020204" pitchFamily="34" charset="0"/>
                  <a:cs typeface="Arial" panose="020B0604020202020204" pitchFamily="34" charset="0"/>
                </a:rPr>
                <a:t>Neriglasar</a:t>
              </a:r>
              <a:endParaRPr lang="en-US" sz="1100" b="1" dirty="0">
                <a:solidFill>
                  <a:prstClr val="black"/>
                </a:solidFill>
                <a:latin typeface="Arial" panose="020B0604020202020204" pitchFamily="34" charset="0"/>
                <a:cs typeface="Arial" panose="020B0604020202020204" pitchFamily="34" charset="0"/>
              </a:endParaRPr>
            </a:p>
          </p:txBody>
        </p:sp>
        <p:sp>
          <p:nvSpPr>
            <p:cNvPr id="109" name="TextBox 108"/>
            <p:cNvSpPr txBox="1"/>
            <p:nvPr/>
          </p:nvSpPr>
          <p:spPr>
            <a:xfrm>
              <a:off x="4428673" y="3882467"/>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560-556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cxnSp>
          <p:nvCxnSpPr>
            <p:cNvPr id="110" name="Straight Connector 109"/>
            <p:cNvCxnSpPr/>
            <p:nvPr/>
          </p:nvCxnSpPr>
          <p:spPr>
            <a:xfrm flipV="1">
              <a:off x="4941499" y="3476506"/>
              <a:ext cx="0" cy="20542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5141936" y="3475927"/>
              <a:ext cx="155448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5444048" y="3178410"/>
              <a:ext cx="837089" cy="261610"/>
            </a:xfrm>
            <a:prstGeom prst="rect">
              <a:avLst/>
            </a:prstGeom>
            <a:noFill/>
          </p:spPr>
          <p:txBody>
            <a:bodyPr wrap="none" rtlCol="0">
              <a:spAutoFit/>
            </a:bodyPr>
            <a:lstStyle/>
            <a:p>
              <a:r>
                <a:rPr lang="en-US" sz="1100" b="1" dirty="0" err="1" smtClean="0">
                  <a:solidFill>
                    <a:prstClr val="black"/>
                  </a:solidFill>
                  <a:latin typeface="Arial" panose="020B0604020202020204" pitchFamily="34" charset="0"/>
                  <a:cs typeface="Arial" panose="020B0604020202020204" pitchFamily="34" charset="0"/>
                </a:rPr>
                <a:t>Nabonido</a:t>
              </a:r>
              <a:endParaRPr lang="en-US" sz="1100" b="1" dirty="0">
                <a:solidFill>
                  <a:prstClr val="black"/>
                </a:solidFill>
                <a:latin typeface="Arial" panose="020B0604020202020204" pitchFamily="34" charset="0"/>
                <a:cs typeface="Arial" panose="020B0604020202020204" pitchFamily="34" charset="0"/>
              </a:endParaRPr>
            </a:p>
          </p:txBody>
        </p:sp>
        <p:sp>
          <p:nvSpPr>
            <p:cNvPr id="113" name="TextBox 112"/>
            <p:cNvSpPr txBox="1"/>
            <p:nvPr/>
          </p:nvSpPr>
          <p:spPr>
            <a:xfrm>
              <a:off x="5432826" y="2990034"/>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556-539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cxnSp>
          <p:nvCxnSpPr>
            <p:cNvPr id="114" name="Straight Connector 113"/>
            <p:cNvCxnSpPr/>
            <p:nvPr/>
          </p:nvCxnSpPr>
          <p:spPr>
            <a:xfrm>
              <a:off x="5407630" y="3638798"/>
              <a:ext cx="128016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a:off x="5658325" y="3690118"/>
              <a:ext cx="772969" cy="261610"/>
            </a:xfrm>
            <a:prstGeom prst="rect">
              <a:avLst/>
            </a:prstGeom>
            <a:noFill/>
          </p:spPr>
          <p:txBody>
            <a:bodyPr wrap="none" rtlCol="0">
              <a:spAutoFit/>
            </a:bodyPr>
            <a:lstStyle/>
            <a:p>
              <a:r>
                <a:rPr lang="en-US" sz="1100" b="1" dirty="0" err="1" smtClean="0">
                  <a:solidFill>
                    <a:prstClr val="black"/>
                  </a:solidFill>
                  <a:latin typeface="Arial" panose="020B0604020202020204" pitchFamily="34" charset="0"/>
                  <a:cs typeface="Arial" panose="020B0604020202020204" pitchFamily="34" charset="0"/>
                </a:rPr>
                <a:t>Belsasar</a:t>
              </a:r>
              <a:endParaRPr lang="en-US" sz="1100" b="1" dirty="0">
                <a:solidFill>
                  <a:prstClr val="black"/>
                </a:solidFill>
                <a:latin typeface="Arial" panose="020B0604020202020204" pitchFamily="34" charset="0"/>
                <a:cs typeface="Arial" panose="020B0604020202020204" pitchFamily="34" charset="0"/>
              </a:endParaRPr>
            </a:p>
          </p:txBody>
        </p:sp>
        <p:sp>
          <p:nvSpPr>
            <p:cNvPr id="116" name="TextBox 115"/>
            <p:cNvSpPr txBox="1"/>
            <p:nvPr/>
          </p:nvSpPr>
          <p:spPr>
            <a:xfrm>
              <a:off x="5658325" y="3865215"/>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553-539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sp>
          <p:nvSpPr>
            <p:cNvPr id="123" name="Rounded Rectangle 122"/>
            <p:cNvSpPr/>
            <p:nvPr/>
          </p:nvSpPr>
          <p:spPr>
            <a:xfrm>
              <a:off x="5685126" y="3721016"/>
              <a:ext cx="940485" cy="3924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grpSp>
        <p:nvGrpSpPr>
          <p:cNvPr id="133" name="Group 132"/>
          <p:cNvGrpSpPr/>
          <p:nvPr/>
        </p:nvGrpSpPr>
        <p:grpSpPr>
          <a:xfrm>
            <a:off x="6236697" y="2569491"/>
            <a:ext cx="2132555" cy="1653760"/>
            <a:chOff x="6236697" y="2569491"/>
            <a:chExt cx="2132555" cy="1653760"/>
          </a:xfrm>
        </p:grpSpPr>
        <p:sp>
          <p:nvSpPr>
            <p:cNvPr id="118" name="TextBox 117"/>
            <p:cNvSpPr txBox="1"/>
            <p:nvPr/>
          </p:nvSpPr>
          <p:spPr>
            <a:xfrm>
              <a:off x="6236697" y="2633911"/>
              <a:ext cx="878767" cy="646331"/>
            </a:xfrm>
            <a:prstGeom prst="rect">
              <a:avLst/>
            </a:prstGeom>
            <a:noFill/>
          </p:spPr>
          <p:txBody>
            <a:bodyPr wrap="none" rtlCol="0">
              <a:spAutoFit/>
            </a:bodyPr>
            <a:lstStyle/>
            <a:p>
              <a:pPr algn="ctr"/>
              <a:r>
                <a:rPr lang="en-US" sz="1200" b="1" dirty="0" smtClean="0">
                  <a:solidFill>
                    <a:prstClr val="black"/>
                  </a:solidFill>
                  <a:latin typeface="Arial" panose="020B0604020202020204" pitchFamily="34" charset="0"/>
                  <a:cs typeface="Arial" panose="020B0604020202020204" pitchFamily="34" charset="0"/>
                </a:rPr>
                <a:t>539 </a:t>
              </a:r>
              <a:r>
                <a:rPr lang="en-US" sz="1200" b="1" dirty="0" err="1" smtClean="0">
                  <a:solidFill>
                    <a:prstClr val="black"/>
                  </a:solidFill>
                  <a:latin typeface="Arial" panose="020B0604020202020204" pitchFamily="34" charset="0"/>
                  <a:cs typeface="Arial" panose="020B0604020202020204" pitchFamily="34" charset="0"/>
                </a:rPr>
                <a:t>aC</a:t>
              </a:r>
              <a:endParaRPr lang="en-US" sz="1200" b="1" dirty="0">
                <a:solidFill>
                  <a:prstClr val="black"/>
                </a:solidFill>
                <a:latin typeface="Arial" panose="020B0604020202020204" pitchFamily="34" charset="0"/>
                <a:cs typeface="Arial" panose="020B0604020202020204" pitchFamily="34" charset="0"/>
              </a:endParaRPr>
            </a:p>
            <a:p>
              <a:pPr algn="ctr"/>
              <a:r>
                <a:rPr lang="en-US" sz="1200" b="1" dirty="0" err="1" smtClean="0">
                  <a:solidFill>
                    <a:prstClr val="black"/>
                  </a:solidFill>
                  <a:latin typeface="Arial" panose="020B0604020202020204" pitchFamily="34" charset="0"/>
                  <a:cs typeface="Arial" panose="020B0604020202020204" pitchFamily="34" charset="0"/>
                </a:rPr>
                <a:t>Caída</a:t>
              </a:r>
              <a:r>
                <a:rPr lang="en-US" sz="1200" b="1" dirty="0" smtClean="0">
                  <a:solidFill>
                    <a:prstClr val="black"/>
                  </a:solidFill>
                  <a:latin typeface="Arial" panose="020B0604020202020204" pitchFamily="34" charset="0"/>
                  <a:cs typeface="Arial" panose="020B0604020202020204" pitchFamily="34" charset="0"/>
                </a:rPr>
                <a:t> de </a:t>
              </a:r>
              <a:br>
                <a:rPr lang="en-US" sz="1200" b="1" dirty="0" smtClean="0">
                  <a:solidFill>
                    <a:prstClr val="black"/>
                  </a:solidFill>
                  <a:latin typeface="Arial" panose="020B0604020202020204" pitchFamily="34" charset="0"/>
                  <a:cs typeface="Arial" panose="020B0604020202020204" pitchFamily="34" charset="0"/>
                </a:rPr>
              </a:br>
              <a:r>
                <a:rPr lang="en-US" sz="1200" b="1" dirty="0" err="1" smtClean="0">
                  <a:solidFill>
                    <a:prstClr val="black"/>
                  </a:solidFill>
                  <a:latin typeface="Arial" panose="020B0604020202020204" pitchFamily="34" charset="0"/>
                  <a:cs typeface="Arial" panose="020B0604020202020204" pitchFamily="34" charset="0"/>
                </a:rPr>
                <a:t>Babilonia</a:t>
              </a:r>
              <a:endParaRPr lang="en-US" sz="1200" b="1" dirty="0">
                <a:solidFill>
                  <a:prstClr val="black"/>
                </a:solidFill>
                <a:latin typeface="Arial" panose="020B0604020202020204" pitchFamily="34" charset="0"/>
                <a:cs typeface="Arial" panose="020B0604020202020204" pitchFamily="34" charset="0"/>
              </a:endParaRPr>
            </a:p>
          </p:txBody>
        </p:sp>
        <p:sp>
          <p:nvSpPr>
            <p:cNvPr id="119" name="TextBox 118"/>
            <p:cNvSpPr txBox="1"/>
            <p:nvPr/>
          </p:nvSpPr>
          <p:spPr>
            <a:xfrm>
              <a:off x="6989066" y="3623087"/>
              <a:ext cx="1380186" cy="600164"/>
            </a:xfrm>
            <a:prstGeom prst="rect">
              <a:avLst/>
            </a:prstGeom>
            <a:noFill/>
          </p:spPr>
          <p:txBody>
            <a:bodyPr wrap="square" rtlCol="0">
              <a:spAutoFit/>
            </a:bodyPr>
            <a:lstStyle/>
            <a:p>
              <a:r>
                <a:rPr lang="en-US" sz="1100" b="1" dirty="0" err="1" smtClean="0">
                  <a:solidFill>
                    <a:prstClr val="black"/>
                  </a:solidFill>
                  <a:latin typeface="Arial" panose="020B0604020202020204" pitchFamily="34" charset="0"/>
                  <a:cs typeface="Arial" panose="020B0604020202020204" pitchFamily="34" charset="0"/>
                </a:rPr>
                <a:t>Ciro</a:t>
              </a:r>
              <a:r>
                <a:rPr lang="en-US" sz="1100" b="1" dirty="0" smtClean="0">
                  <a:solidFill>
                    <a:prstClr val="black"/>
                  </a:solidFill>
                  <a:latin typeface="Arial" panose="020B0604020202020204" pitchFamily="34" charset="0"/>
                  <a:cs typeface="Arial" panose="020B0604020202020204" pitchFamily="34" charset="0"/>
                </a:rPr>
                <a:t> el Grande</a:t>
              </a:r>
              <a:endParaRPr lang="en-US" sz="1100" b="1" dirty="0">
                <a:solidFill>
                  <a:prstClr val="black"/>
                </a:solidFill>
                <a:latin typeface="Arial" panose="020B0604020202020204" pitchFamily="34" charset="0"/>
                <a:cs typeface="Arial" panose="020B0604020202020204" pitchFamily="34" charset="0"/>
              </a:endParaRPr>
            </a:p>
            <a:p>
              <a:endParaRPr lang="en-US" sz="1100" b="1" dirty="0">
                <a:solidFill>
                  <a:prstClr val="black"/>
                </a:solidFill>
                <a:latin typeface="Arial" panose="020B0604020202020204" pitchFamily="34" charset="0"/>
                <a:cs typeface="Arial" panose="020B0604020202020204" pitchFamily="34" charset="0"/>
              </a:endParaRPr>
            </a:p>
            <a:p>
              <a:r>
                <a:rPr lang="en-US" sz="1100" b="1" dirty="0" err="1" smtClean="0">
                  <a:solidFill>
                    <a:prstClr val="black"/>
                  </a:solidFill>
                  <a:latin typeface="Arial" panose="020B0604020202020204" pitchFamily="34" charset="0"/>
                  <a:cs typeface="Arial" panose="020B0604020202020204" pitchFamily="34" charset="0"/>
                </a:rPr>
                <a:t>Darío</a:t>
              </a:r>
              <a:r>
                <a:rPr lang="en-US" sz="1100" b="1" dirty="0" smtClean="0">
                  <a:solidFill>
                    <a:prstClr val="black"/>
                  </a:solidFill>
                  <a:latin typeface="Arial" panose="020B0604020202020204" pitchFamily="34" charset="0"/>
                  <a:cs typeface="Arial" panose="020B0604020202020204" pitchFamily="34" charset="0"/>
                </a:rPr>
                <a:t> el </a:t>
              </a:r>
              <a:r>
                <a:rPr lang="en-US" sz="1100" b="1" dirty="0" err="1" smtClean="0">
                  <a:solidFill>
                    <a:prstClr val="black"/>
                  </a:solidFill>
                  <a:latin typeface="Arial" panose="020B0604020202020204" pitchFamily="34" charset="0"/>
                  <a:cs typeface="Arial" panose="020B0604020202020204" pitchFamily="34" charset="0"/>
                </a:rPr>
                <a:t>Medo</a:t>
              </a:r>
              <a:endParaRPr lang="en-US" sz="1100" b="1" dirty="0">
                <a:solidFill>
                  <a:prstClr val="black"/>
                </a:solidFill>
                <a:latin typeface="Arial" panose="020B0604020202020204" pitchFamily="34" charset="0"/>
                <a:cs typeface="Arial" panose="020B0604020202020204" pitchFamily="34" charset="0"/>
              </a:endParaRPr>
            </a:p>
          </p:txBody>
        </p:sp>
        <p:sp>
          <p:nvSpPr>
            <p:cNvPr id="120" name="TextBox 119"/>
            <p:cNvSpPr txBox="1"/>
            <p:nvPr/>
          </p:nvSpPr>
          <p:spPr>
            <a:xfrm>
              <a:off x="7091806" y="3802590"/>
              <a:ext cx="938078"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539-530 </a:t>
              </a:r>
              <a:r>
                <a:rPr lang="en-US" sz="1100" dirty="0" err="1" smtClean="0">
                  <a:solidFill>
                    <a:prstClr val="black"/>
                  </a:solidFill>
                  <a:latin typeface="Arial" panose="020B0604020202020204" pitchFamily="34" charset="0"/>
                  <a:cs typeface="Arial" panose="020B0604020202020204" pitchFamily="34" charset="0"/>
                </a:rPr>
                <a:t>aC</a:t>
              </a:r>
              <a:endParaRPr lang="en-US" sz="1100" dirty="0">
                <a:solidFill>
                  <a:prstClr val="black"/>
                </a:solidFill>
                <a:latin typeface="Arial" panose="020B0604020202020204" pitchFamily="34" charset="0"/>
                <a:cs typeface="Arial" panose="020B0604020202020204" pitchFamily="34" charset="0"/>
              </a:endParaRPr>
            </a:p>
          </p:txBody>
        </p:sp>
        <p:cxnSp>
          <p:nvCxnSpPr>
            <p:cNvPr id="121" name="Straight Connector 120"/>
            <p:cNvCxnSpPr/>
            <p:nvPr/>
          </p:nvCxnSpPr>
          <p:spPr>
            <a:xfrm>
              <a:off x="6759355" y="3539309"/>
              <a:ext cx="82296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24" name="Rounded Rectangle 123"/>
            <p:cNvSpPr/>
            <p:nvPr/>
          </p:nvSpPr>
          <p:spPr>
            <a:xfrm>
              <a:off x="6963960" y="3574307"/>
              <a:ext cx="1200214" cy="62403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nvGrpSpPr>
            <p:cNvPr id="125" name="Group 124"/>
            <p:cNvGrpSpPr/>
            <p:nvPr/>
          </p:nvGrpSpPr>
          <p:grpSpPr>
            <a:xfrm>
              <a:off x="7115484" y="2569491"/>
              <a:ext cx="914400" cy="958232"/>
              <a:chOff x="8229600" y="3473259"/>
              <a:chExt cx="914400" cy="1149878"/>
            </a:xfrm>
          </p:grpSpPr>
          <p:sp>
            <p:nvSpPr>
              <p:cNvPr id="126" name="TextBox 125"/>
              <p:cNvSpPr txBox="1"/>
              <p:nvPr/>
            </p:nvSpPr>
            <p:spPr>
              <a:xfrm>
                <a:off x="8229600" y="3473259"/>
                <a:ext cx="914400" cy="775597"/>
              </a:xfrm>
              <a:prstGeom prst="rect">
                <a:avLst/>
              </a:prstGeom>
              <a:noFill/>
            </p:spPr>
            <p:txBody>
              <a:bodyPr wrap="square" rtlCol="0">
                <a:spAutoFit/>
              </a:bodyPr>
              <a:lstStyle/>
              <a:p>
                <a:r>
                  <a:rPr lang="en-US" sz="1200" b="1" dirty="0">
                    <a:solidFill>
                      <a:prstClr val="black"/>
                    </a:solidFill>
                  </a:rPr>
                  <a:t>538 </a:t>
                </a:r>
                <a:r>
                  <a:rPr lang="en-US" sz="1200" b="1" dirty="0" err="1" smtClean="0">
                    <a:solidFill>
                      <a:prstClr val="black"/>
                    </a:solidFill>
                  </a:rPr>
                  <a:t>aC</a:t>
                </a:r>
                <a:endParaRPr lang="en-US" sz="1200" b="1" dirty="0">
                  <a:solidFill>
                    <a:prstClr val="black"/>
                  </a:solidFill>
                </a:endParaRPr>
              </a:p>
              <a:p>
                <a:r>
                  <a:rPr lang="en-US" sz="1200" b="1" dirty="0" smtClean="0">
                    <a:solidFill>
                      <a:prstClr val="black"/>
                    </a:solidFill>
                  </a:rPr>
                  <a:t>1</a:t>
                </a:r>
                <a:r>
                  <a:rPr lang="en-US" sz="1200" b="1" baseline="30000" dirty="0" smtClean="0">
                    <a:solidFill>
                      <a:prstClr val="black"/>
                    </a:solidFill>
                  </a:rPr>
                  <a:t>er</a:t>
                </a:r>
                <a:r>
                  <a:rPr lang="en-US" sz="1200" b="1" dirty="0" smtClean="0">
                    <a:solidFill>
                      <a:prstClr val="black"/>
                    </a:solidFill>
                  </a:rPr>
                  <a:t> </a:t>
                </a:r>
                <a:r>
                  <a:rPr lang="en-US" sz="1200" b="1" dirty="0" err="1" smtClean="0">
                    <a:solidFill>
                      <a:prstClr val="black"/>
                    </a:solidFill>
                  </a:rPr>
                  <a:t>Retorno</a:t>
                </a:r>
                <a:r>
                  <a:rPr lang="en-US" sz="1200" b="1" dirty="0" smtClean="0">
                    <a:solidFill>
                      <a:prstClr val="black"/>
                    </a:solidFill>
                  </a:rPr>
                  <a:t> del </a:t>
                </a:r>
                <a:r>
                  <a:rPr lang="en-US" sz="1200" b="1" dirty="0" err="1" smtClean="0">
                    <a:solidFill>
                      <a:prstClr val="black"/>
                    </a:solidFill>
                  </a:rPr>
                  <a:t>exilio</a:t>
                </a:r>
                <a:endParaRPr lang="en-US" sz="1200" b="1" dirty="0">
                  <a:solidFill>
                    <a:prstClr val="black"/>
                  </a:solidFill>
                </a:endParaRPr>
              </a:p>
            </p:txBody>
          </p:sp>
          <p:cxnSp>
            <p:nvCxnSpPr>
              <p:cNvPr id="127" name="Straight Connector 126"/>
              <p:cNvCxnSpPr/>
              <p:nvPr/>
            </p:nvCxnSpPr>
            <p:spPr>
              <a:xfrm flipH="1" flipV="1">
                <a:off x="8686800" y="4226004"/>
                <a:ext cx="1" cy="39713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8305800" y="4191000"/>
                <a:ext cx="7620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17" name="Lightning Bolt 116"/>
            <p:cNvSpPr/>
            <p:nvPr/>
          </p:nvSpPr>
          <p:spPr>
            <a:xfrm rot="1324401">
              <a:off x="6475346" y="3215429"/>
              <a:ext cx="360060" cy="626078"/>
            </a:xfrm>
            <a:prstGeom prst="lightningBolt">
              <a:avLst/>
            </a:prstGeom>
            <a:blipFill>
              <a:blip r:embed="rId3" cstate="print"/>
              <a:stretch>
                <a:fillRect/>
              </a:stretch>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36" name="Group 135"/>
          <p:cNvGrpSpPr/>
          <p:nvPr/>
        </p:nvGrpSpPr>
        <p:grpSpPr>
          <a:xfrm>
            <a:off x="75624" y="3623087"/>
            <a:ext cx="1122407" cy="1278713"/>
            <a:chOff x="75624" y="3636811"/>
            <a:chExt cx="1122407" cy="1085233"/>
          </a:xfrm>
        </p:grpSpPr>
        <p:sp>
          <p:nvSpPr>
            <p:cNvPr id="134" name="TextBox 133"/>
            <p:cNvSpPr txBox="1"/>
            <p:nvPr/>
          </p:nvSpPr>
          <p:spPr>
            <a:xfrm>
              <a:off x="75624" y="4277991"/>
              <a:ext cx="1122407" cy="444053"/>
            </a:xfrm>
            <a:prstGeom prst="rect">
              <a:avLst/>
            </a:prstGeom>
            <a:noFill/>
            <a:ln>
              <a:solidFill>
                <a:schemeClr val="tx2"/>
              </a:solidFill>
            </a:ln>
          </p:spPr>
          <p:txBody>
            <a:bodyPr wrap="square" rtlCol="0">
              <a:spAutoFit/>
            </a:bodyPr>
            <a:lstStyle>
              <a:defPPr>
                <a:defRPr lang="en-US"/>
              </a:defPPr>
              <a:lvl1pPr algn="ctr">
                <a:defRPr sz="1400">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1</a:t>
              </a:r>
            </a:p>
            <a:p>
              <a:r>
                <a:rPr lang="en-US" dirty="0"/>
                <a:t>605-603 </a:t>
              </a:r>
              <a:r>
                <a:rPr lang="en-US" dirty="0" err="1" smtClean="0"/>
                <a:t>aC</a:t>
              </a:r>
              <a:endParaRPr lang="en-US" dirty="0"/>
            </a:p>
          </p:txBody>
        </p:sp>
        <p:sp>
          <p:nvSpPr>
            <p:cNvPr id="135" name="Line 9"/>
            <p:cNvSpPr>
              <a:spLocks noChangeShapeType="1"/>
            </p:cNvSpPr>
            <p:nvPr/>
          </p:nvSpPr>
          <p:spPr bwMode="auto">
            <a:xfrm flipH="1">
              <a:off x="639099" y="3636811"/>
              <a:ext cx="0" cy="644908"/>
            </a:xfrm>
            <a:prstGeom prst="line">
              <a:avLst/>
            </a:prstGeom>
            <a:noFill/>
            <a:ln>
              <a:solidFill>
                <a:schemeClr val="tx2"/>
              </a:solidFill>
            </a:ln>
            <a:extLst/>
          </p:spPr>
          <p:txBody>
            <a:bodyPr wrap="square" rtlCol="0">
              <a:spAutoFit/>
            </a:bodyPr>
            <a:lstStyle/>
            <a:p>
              <a:pPr algn="ctr"/>
              <a:endParaRPr lang="en-US" sz="14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51" name="Group 150"/>
          <p:cNvGrpSpPr/>
          <p:nvPr/>
        </p:nvGrpSpPr>
        <p:grpSpPr>
          <a:xfrm>
            <a:off x="864098" y="3623088"/>
            <a:ext cx="1541623" cy="1280045"/>
            <a:chOff x="864098" y="3623088"/>
            <a:chExt cx="1541623" cy="1280045"/>
          </a:xfrm>
        </p:grpSpPr>
        <p:sp>
          <p:nvSpPr>
            <p:cNvPr id="137" name="TextBox 136"/>
            <p:cNvSpPr txBox="1"/>
            <p:nvPr/>
          </p:nvSpPr>
          <p:spPr>
            <a:xfrm>
              <a:off x="1283314" y="4379913"/>
              <a:ext cx="1122407" cy="523220"/>
            </a:xfrm>
            <a:prstGeom prst="rect">
              <a:avLst/>
            </a:prstGeom>
            <a:noFill/>
            <a:ln>
              <a:solidFill>
                <a:schemeClr val="tx2"/>
              </a:solidFill>
            </a:ln>
          </p:spPr>
          <p:txBody>
            <a:bodyPr wrap="square" rtlCol="0">
              <a:spAutoFit/>
            </a:bodyPr>
            <a:lstStyle/>
            <a:p>
              <a:pPr algn="ctr"/>
              <a:r>
                <a:rPr lang="en-US" sz="1400" dirty="0">
                  <a:solidFill>
                    <a:srgbClr val="0070C0"/>
                  </a:solidFill>
                  <a:latin typeface="Tahoma" panose="020B0604030504040204" pitchFamily="34" charset="0"/>
                  <a:ea typeface="Tahoma" panose="020B0604030504040204" pitchFamily="34" charset="0"/>
                  <a:cs typeface="Tahoma" panose="020B0604030504040204" pitchFamily="34" charset="0"/>
                </a:rPr>
                <a:t>Daniel 2</a:t>
              </a:r>
            </a:p>
            <a:p>
              <a:pPr algn="ctr"/>
              <a:r>
                <a:rPr lang="en-US" sz="1400" dirty="0">
                  <a:solidFill>
                    <a:srgbClr val="0070C0"/>
                  </a:solidFill>
                  <a:latin typeface="Tahoma" panose="020B0604030504040204" pitchFamily="34" charset="0"/>
                  <a:ea typeface="Tahoma" panose="020B0604030504040204" pitchFamily="34" charset="0"/>
                  <a:cs typeface="Tahoma" panose="020B0604030504040204" pitchFamily="34" charset="0"/>
                </a:rPr>
                <a:t>603 </a:t>
              </a:r>
              <a:r>
                <a:rPr lang="en-US" sz="1400" dirty="0" err="1" smtClean="0">
                  <a:solidFill>
                    <a:srgbClr val="0070C0"/>
                  </a:solidFill>
                  <a:latin typeface="Tahoma" panose="020B0604030504040204" pitchFamily="34" charset="0"/>
                  <a:ea typeface="Tahoma" panose="020B0604030504040204" pitchFamily="34" charset="0"/>
                  <a:cs typeface="Tahoma" panose="020B0604030504040204" pitchFamily="34" charset="0"/>
                </a:rPr>
                <a:t>aC</a:t>
              </a:r>
              <a:endParaRPr lang="en-US" sz="1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38" name="Line 9"/>
            <p:cNvSpPr>
              <a:spLocks noChangeShapeType="1"/>
            </p:cNvSpPr>
            <p:nvPr/>
          </p:nvSpPr>
          <p:spPr bwMode="auto">
            <a:xfrm>
              <a:off x="864098" y="3623088"/>
              <a:ext cx="948337" cy="756826"/>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2" name="Group 151"/>
          <p:cNvGrpSpPr/>
          <p:nvPr/>
        </p:nvGrpSpPr>
        <p:grpSpPr>
          <a:xfrm>
            <a:off x="2006761" y="3623088"/>
            <a:ext cx="1727017" cy="1264496"/>
            <a:chOff x="2006761" y="3623088"/>
            <a:chExt cx="1727017" cy="1264496"/>
          </a:xfrm>
        </p:grpSpPr>
        <p:sp>
          <p:nvSpPr>
            <p:cNvPr id="139" name="TextBox 138"/>
            <p:cNvSpPr txBox="1"/>
            <p:nvPr/>
          </p:nvSpPr>
          <p:spPr>
            <a:xfrm>
              <a:off x="2515406" y="4364364"/>
              <a:ext cx="1218372"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3</a:t>
              </a:r>
            </a:p>
            <a:p>
              <a:r>
                <a:rPr lang="en-US" dirty="0"/>
                <a:t>603-587? </a:t>
              </a:r>
              <a:r>
                <a:rPr lang="en-US" dirty="0" err="1" smtClean="0"/>
                <a:t>aC</a:t>
              </a:r>
              <a:endParaRPr lang="en-US" dirty="0"/>
            </a:p>
          </p:txBody>
        </p:sp>
        <p:sp>
          <p:nvSpPr>
            <p:cNvPr id="140" name="Line 9"/>
            <p:cNvSpPr>
              <a:spLocks noChangeShapeType="1"/>
            </p:cNvSpPr>
            <p:nvPr/>
          </p:nvSpPr>
          <p:spPr bwMode="auto">
            <a:xfrm>
              <a:off x="2006761" y="3623088"/>
              <a:ext cx="1034039" cy="744469"/>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3" name="Group 152"/>
          <p:cNvGrpSpPr/>
          <p:nvPr/>
        </p:nvGrpSpPr>
        <p:grpSpPr>
          <a:xfrm>
            <a:off x="3938598" y="3638798"/>
            <a:ext cx="1218372" cy="1267395"/>
            <a:chOff x="3938598" y="3638798"/>
            <a:chExt cx="1218372" cy="1267395"/>
          </a:xfrm>
        </p:grpSpPr>
        <p:sp>
          <p:nvSpPr>
            <p:cNvPr id="141" name="TextBox 140"/>
            <p:cNvSpPr txBox="1"/>
            <p:nvPr/>
          </p:nvSpPr>
          <p:spPr>
            <a:xfrm>
              <a:off x="3938598" y="4382973"/>
              <a:ext cx="1218372"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4</a:t>
              </a:r>
            </a:p>
            <a:p>
              <a:r>
                <a:rPr lang="en-US" dirty="0" smtClean="0"/>
                <a:t>¿? </a:t>
              </a:r>
              <a:r>
                <a:rPr lang="en-US" dirty="0" err="1" smtClean="0"/>
                <a:t>aC</a:t>
              </a:r>
              <a:endParaRPr lang="en-US" dirty="0"/>
            </a:p>
          </p:txBody>
        </p:sp>
        <p:sp>
          <p:nvSpPr>
            <p:cNvPr id="142" name="Line 9"/>
            <p:cNvSpPr>
              <a:spLocks noChangeShapeType="1"/>
            </p:cNvSpPr>
            <p:nvPr/>
          </p:nvSpPr>
          <p:spPr bwMode="auto">
            <a:xfrm>
              <a:off x="4309988" y="3638798"/>
              <a:ext cx="283572" cy="744176"/>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4" name="Group 153"/>
          <p:cNvGrpSpPr/>
          <p:nvPr/>
        </p:nvGrpSpPr>
        <p:grpSpPr>
          <a:xfrm>
            <a:off x="6448472" y="3608592"/>
            <a:ext cx="1316928" cy="1307087"/>
            <a:chOff x="6448472" y="3608592"/>
            <a:chExt cx="1316928" cy="1307087"/>
          </a:xfrm>
        </p:grpSpPr>
        <p:sp>
          <p:nvSpPr>
            <p:cNvPr id="143" name="TextBox 142"/>
            <p:cNvSpPr txBox="1"/>
            <p:nvPr/>
          </p:nvSpPr>
          <p:spPr>
            <a:xfrm>
              <a:off x="6448472" y="4392459"/>
              <a:ext cx="1316928"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5-6</a:t>
              </a:r>
            </a:p>
            <a:p>
              <a:r>
                <a:rPr lang="en-US" dirty="0"/>
                <a:t>539 </a:t>
              </a:r>
              <a:r>
                <a:rPr lang="en-US" dirty="0" err="1" smtClean="0"/>
                <a:t>aC</a:t>
              </a:r>
              <a:endParaRPr lang="en-US" dirty="0"/>
            </a:p>
          </p:txBody>
        </p:sp>
        <p:sp>
          <p:nvSpPr>
            <p:cNvPr id="144" name="Line 9"/>
            <p:cNvSpPr>
              <a:spLocks noChangeShapeType="1"/>
            </p:cNvSpPr>
            <p:nvPr/>
          </p:nvSpPr>
          <p:spPr bwMode="auto">
            <a:xfrm>
              <a:off x="6712272" y="3608592"/>
              <a:ext cx="292509" cy="769988"/>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5" name="Group 154"/>
          <p:cNvGrpSpPr/>
          <p:nvPr/>
        </p:nvGrpSpPr>
        <p:grpSpPr>
          <a:xfrm>
            <a:off x="4196514" y="3655615"/>
            <a:ext cx="1247533" cy="1893808"/>
            <a:chOff x="4196514" y="3655615"/>
            <a:chExt cx="1247533" cy="1893808"/>
          </a:xfrm>
        </p:grpSpPr>
        <p:sp>
          <p:nvSpPr>
            <p:cNvPr id="145" name="TextBox 144"/>
            <p:cNvSpPr txBox="1"/>
            <p:nvPr/>
          </p:nvSpPr>
          <p:spPr>
            <a:xfrm>
              <a:off x="4196514" y="5026203"/>
              <a:ext cx="1122407"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7</a:t>
              </a:r>
            </a:p>
            <a:p>
              <a:r>
                <a:rPr lang="en-US" dirty="0"/>
                <a:t>553 </a:t>
              </a:r>
              <a:r>
                <a:rPr lang="en-US" dirty="0" err="1" smtClean="0"/>
                <a:t>aC</a:t>
              </a:r>
              <a:endParaRPr lang="en-US" dirty="0"/>
            </a:p>
          </p:txBody>
        </p:sp>
        <p:sp>
          <p:nvSpPr>
            <p:cNvPr id="146" name="Line 9"/>
            <p:cNvSpPr>
              <a:spLocks noChangeShapeType="1"/>
            </p:cNvSpPr>
            <p:nvPr/>
          </p:nvSpPr>
          <p:spPr bwMode="auto">
            <a:xfrm flipH="1">
              <a:off x="5285016" y="3655615"/>
              <a:ext cx="159031" cy="137059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6" name="Group 155"/>
          <p:cNvGrpSpPr/>
          <p:nvPr/>
        </p:nvGrpSpPr>
        <p:grpSpPr>
          <a:xfrm>
            <a:off x="5341301" y="3638797"/>
            <a:ext cx="1122407" cy="1910626"/>
            <a:chOff x="5341301" y="3638797"/>
            <a:chExt cx="1122407" cy="1910626"/>
          </a:xfrm>
        </p:grpSpPr>
        <p:sp>
          <p:nvSpPr>
            <p:cNvPr id="147" name="TextBox 146"/>
            <p:cNvSpPr txBox="1"/>
            <p:nvPr/>
          </p:nvSpPr>
          <p:spPr>
            <a:xfrm>
              <a:off x="5341301" y="5026203"/>
              <a:ext cx="1122407" cy="523220"/>
            </a:xfrm>
            <a:prstGeom prst="rect">
              <a:avLst/>
            </a:prstGeom>
            <a:noFill/>
            <a:ln>
              <a:solidFill>
                <a:schemeClr val="tx2"/>
              </a:solidFill>
            </a:ln>
          </p:spPr>
          <p:txBody>
            <a:bodyPr wrap="square" rtlCol="0">
              <a:spAutoFit/>
            </a:bodyPr>
            <a:lstStyle/>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Daniel 8</a:t>
              </a:r>
            </a:p>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551 </a:t>
              </a:r>
              <a:r>
                <a:rPr lang="en-US" sz="14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aC</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48" name="Line 9"/>
            <p:cNvSpPr>
              <a:spLocks noChangeShapeType="1"/>
            </p:cNvSpPr>
            <p:nvPr/>
          </p:nvSpPr>
          <p:spPr bwMode="auto">
            <a:xfrm>
              <a:off x="5594160" y="3638797"/>
              <a:ext cx="90966" cy="1378737"/>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sp>
        <p:nvSpPr>
          <p:cNvPr id="149" name="TextBox 148"/>
          <p:cNvSpPr txBox="1"/>
          <p:nvPr/>
        </p:nvSpPr>
        <p:spPr>
          <a:xfrm>
            <a:off x="6482309" y="5025885"/>
            <a:ext cx="1072800" cy="523220"/>
          </a:xfrm>
          <a:prstGeom prst="rect">
            <a:avLst/>
          </a:prstGeom>
          <a:noFill/>
          <a:ln>
            <a:solidFill>
              <a:schemeClr val="tx2"/>
            </a:solidFill>
          </a:ln>
        </p:spPr>
        <p:txBody>
          <a:bodyPr wrap="square" rtlCol="0">
            <a:spAutoFit/>
          </a:bodyPr>
          <a:lstStyle/>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Daniel 9</a:t>
            </a:r>
          </a:p>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539 </a:t>
            </a:r>
            <a:r>
              <a:rPr lang="en-US" sz="14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aC</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50" name="TextBox 149"/>
          <p:cNvSpPr txBox="1"/>
          <p:nvPr/>
        </p:nvSpPr>
        <p:spPr>
          <a:xfrm>
            <a:off x="7572684" y="5025885"/>
            <a:ext cx="1243258" cy="523220"/>
          </a:xfrm>
          <a:prstGeom prst="rect">
            <a:avLst/>
          </a:prstGeom>
          <a:noFill/>
          <a:ln>
            <a:solidFill>
              <a:schemeClr val="tx2"/>
            </a:solidFill>
          </a:ln>
        </p:spPr>
        <p:txBody>
          <a:bodyPr wrap="square" rtlCol="0">
            <a:spAutoFit/>
          </a:bodyPr>
          <a:lstStyle/>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Daniel 10-12</a:t>
            </a:r>
          </a:p>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536 </a:t>
            </a:r>
            <a:r>
              <a:rPr lang="en-US" sz="14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aC</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nvGrpSpPr>
          <p:cNvPr id="131" name="Group 130"/>
          <p:cNvGrpSpPr/>
          <p:nvPr/>
        </p:nvGrpSpPr>
        <p:grpSpPr>
          <a:xfrm>
            <a:off x="238624" y="1239145"/>
            <a:ext cx="8501553" cy="315751"/>
            <a:chOff x="238539" y="1486923"/>
            <a:chExt cx="8501553" cy="378901"/>
          </a:xfrm>
        </p:grpSpPr>
        <p:grpSp>
          <p:nvGrpSpPr>
            <p:cNvPr id="157" name="Group 156"/>
            <p:cNvGrpSpPr/>
            <p:nvPr/>
          </p:nvGrpSpPr>
          <p:grpSpPr>
            <a:xfrm>
              <a:off x="238539" y="1547192"/>
              <a:ext cx="8501553" cy="246490"/>
              <a:chOff x="238539" y="1547192"/>
              <a:chExt cx="8501553" cy="246490"/>
            </a:xfrm>
          </p:grpSpPr>
          <p:sp>
            <p:nvSpPr>
              <p:cNvPr id="171" name="Rectangle 170"/>
              <p:cNvSpPr/>
              <p:nvPr/>
            </p:nvSpPr>
            <p:spPr>
              <a:xfrm>
                <a:off x="3490623" y="1547192"/>
                <a:ext cx="954156" cy="24649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2" name="Rectangle 171"/>
              <p:cNvSpPr/>
              <p:nvPr/>
            </p:nvSpPr>
            <p:spPr>
              <a:xfrm>
                <a:off x="2941984" y="1547192"/>
                <a:ext cx="160350" cy="246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3" name="Rectangle 172"/>
              <p:cNvSpPr/>
              <p:nvPr/>
            </p:nvSpPr>
            <p:spPr>
              <a:xfrm>
                <a:off x="6712226" y="1547192"/>
                <a:ext cx="1771815" cy="24649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4" name="Rectangle 173"/>
              <p:cNvSpPr/>
              <p:nvPr/>
            </p:nvSpPr>
            <p:spPr>
              <a:xfrm>
                <a:off x="238539" y="1547192"/>
                <a:ext cx="1162215" cy="24649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5" name="Rectangle 174"/>
              <p:cNvSpPr/>
              <p:nvPr/>
            </p:nvSpPr>
            <p:spPr>
              <a:xfrm>
                <a:off x="8535905" y="1547192"/>
                <a:ext cx="204187" cy="2464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6" name="Rectangle 175"/>
              <p:cNvSpPr/>
              <p:nvPr/>
            </p:nvSpPr>
            <p:spPr>
              <a:xfrm>
                <a:off x="1400754" y="1547192"/>
                <a:ext cx="1541230" cy="24649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7" name="Rectangle 176"/>
              <p:cNvSpPr/>
              <p:nvPr/>
            </p:nvSpPr>
            <p:spPr>
              <a:xfrm flipH="1">
                <a:off x="3102333" y="1547192"/>
                <a:ext cx="388290" cy="2464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8" name="Rectangle 177"/>
              <p:cNvSpPr/>
              <p:nvPr/>
            </p:nvSpPr>
            <p:spPr>
              <a:xfrm>
                <a:off x="4444778" y="1547192"/>
                <a:ext cx="2267447" cy="24649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9" name="Rectangle 178"/>
              <p:cNvSpPr/>
              <p:nvPr/>
            </p:nvSpPr>
            <p:spPr>
              <a:xfrm>
                <a:off x="8484041" y="1547192"/>
                <a:ext cx="51864" cy="24649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58" name="Rectangle 157"/>
            <p:cNvSpPr/>
            <p:nvPr/>
          </p:nvSpPr>
          <p:spPr>
            <a:xfrm>
              <a:off x="238539" y="1491121"/>
              <a:ext cx="116221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9" name="Rectangle 158"/>
            <p:cNvSpPr/>
            <p:nvPr/>
          </p:nvSpPr>
          <p:spPr>
            <a:xfrm>
              <a:off x="1401333" y="1820104"/>
              <a:ext cx="1540651"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0" name="Rectangle 159"/>
            <p:cNvSpPr/>
            <p:nvPr/>
          </p:nvSpPr>
          <p:spPr>
            <a:xfrm>
              <a:off x="2941984" y="1491121"/>
              <a:ext cx="160349"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1" name="Rectangle 160"/>
            <p:cNvSpPr/>
            <p:nvPr/>
          </p:nvSpPr>
          <p:spPr>
            <a:xfrm>
              <a:off x="3490623" y="1491121"/>
              <a:ext cx="95415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2" name="Rectangle 161"/>
            <p:cNvSpPr/>
            <p:nvPr/>
          </p:nvSpPr>
          <p:spPr>
            <a:xfrm>
              <a:off x="3102333" y="1820104"/>
              <a:ext cx="38829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3" name="Rectangle 162"/>
            <p:cNvSpPr/>
            <p:nvPr/>
          </p:nvSpPr>
          <p:spPr>
            <a:xfrm>
              <a:off x="4901026" y="1489604"/>
              <a:ext cx="780637" cy="4723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4" name="Rectangle 163"/>
            <p:cNvSpPr/>
            <p:nvPr/>
          </p:nvSpPr>
          <p:spPr>
            <a:xfrm>
              <a:off x="4444778" y="1820104"/>
              <a:ext cx="41773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5" name="Rectangle 164"/>
            <p:cNvSpPr/>
            <p:nvPr/>
          </p:nvSpPr>
          <p:spPr>
            <a:xfrm>
              <a:off x="5681664" y="1820105"/>
              <a:ext cx="495300"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6" name="Rectangle 165"/>
            <p:cNvSpPr/>
            <p:nvPr/>
          </p:nvSpPr>
          <p:spPr>
            <a:xfrm>
              <a:off x="6448425" y="1820104"/>
              <a:ext cx="26380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7" name="Rectangle 166"/>
            <p:cNvSpPr/>
            <p:nvPr/>
          </p:nvSpPr>
          <p:spPr>
            <a:xfrm>
              <a:off x="6176964" y="1491121"/>
              <a:ext cx="276594"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8" name="Rectangle 167"/>
            <p:cNvSpPr/>
            <p:nvPr/>
          </p:nvSpPr>
          <p:spPr>
            <a:xfrm>
              <a:off x="6712226" y="1491121"/>
              <a:ext cx="177181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9" name="Rectangle 168"/>
            <p:cNvSpPr/>
            <p:nvPr/>
          </p:nvSpPr>
          <p:spPr>
            <a:xfrm>
              <a:off x="8535904" y="1486923"/>
              <a:ext cx="204187" cy="4991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0" name="Rectangle 169"/>
            <p:cNvSpPr/>
            <p:nvPr/>
          </p:nvSpPr>
          <p:spPr>
            <a:xfrm>
              <a:off x="8487113" y="1820104"/>
              <a:ext cx="4572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80" name="TextBox 179"/>
          <p:cNvSpPr txBox="1"/>
          <p:nvPr/>
        </p:nvSpPr>
        <p:spPr>
          <a:xfrm>
            <a:off x="399869" y="845759"/>
            <a:ext cx="928459" cy="353943"/>
          </a:xfrm>
          <a:prstGeom prst="rect">
            <a:avLst/>
          </a:prstGeom>
          <a:noFill/>
        </p:spPr>
        <p:txBody>
          <a:bodyPr wrap="none" bIns="0" rtlCol="0">
            <a:spAutoFit/>
          </a:bodyPr>
          <a:lstStyle/>
          <a:p>
            <a:pPr algn="ctr"/>
            <a:r>
              <a:rPr lang="en-US" sz="900" dirty="0">
                <a:solidFill>
                  <a:prstClr val="black"/>
                </a:solidFill>
                <a:latin typeface="Arial" panose="020B0604020202020204" pitchFamily="34" charset="0"/>
                <a:cs typeface="Arial" panose="020B0604020202020204" pitchFamily="34" charset="0"/>
              </a:rPr>
              <a:t>2166-1859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Patriarcas</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1" name="TextBox 180"/>
          <p:cNvSpPr txBox="1"/>
          <p:nvPr/>
        </p:nvSpPr>
        <p:spPr>
          <a:xfrm>
            <a:off x="1713840" y="1554896"/>
            <a:ext cx="91563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Esclavitud</a:t>
            </a:r>
            <a:r>
              <a:rPr lang="en-US" sz="1100" b="1" dirty="0" smtClean="0">
                <a:solidFill>
                  <a:prstClr val="black"/>
                </a:solidFill>
                <a:latin typeface="Arial" panose="020B0604020202020204" pitchFamily="34" charset="0"/>
                <a:cs typeface="Arial" panose="020B0604020202020204" pitchFamily="34" charset="0"/>
              </a:rPr>
              <a:t/>
            </a:r>
            <a:br>
              <a:rPr lang="en-US" sz="1100" b="1" dirty="0" smtClean="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en</a:t>
            </a:r>
            <a:r>
              <a:rPr lang="en-US" sz="1100" b="1" dirty="0" smtClean="0">
                <a:solidFill>
                  <a:prstClr val="black"/>
                </a:solidFill>
                <a:latin typeface="Arial" panose="020B0604020202020204" pitchFamily="34" charset="0"/>
                <a:cs typeface="Arial" panose="020B0604020202020204" pitchFamily="34" charset="0"/>
              </a:rPr>
              <a:t> </a:t>
            </a:r>
            <a:r>
              <a:rPr lang="en-US" sz="1100" b="1" dirty="0" err="1" smtClean="0">
                <a:solidFill>
                  <a:prstClr val="black"/>
                </a:solidFill>
                <a:latin typeface="Arial" panose="020B0604020202020204" pitchFamily="34" charset="0"/>
                <a:cs typeface="Arial" panose="020B0604020202020204" pitchFamily="34" charset="0"/>
              </a:rPr>
              <a:t>Egipto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1859-1445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82" name="TextBox 181"/>
          <p:cNvSpPr txBox="1"/>
          <p:nvPr/>
        </p:nvSpPr>
        <p:spPr>
          <a:xfrm>
            <a:off x="2422444" y="871440"/>
            <a:ext cx="928459" cy="353943"/>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1445-1405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Desierto</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3" name="TextBox 182"/>
          <p:cNvSpPr txBox="1"/>
          <p:nvPr/>
        </p:nvSpPr>
        <p:spPr>
          <a:xfrm>
            <a:off x="2857718" y="1563159"/>
            <a:ext cx="915635" cy="477054"/>
          </a:xfrm>
          <a:prstGeom prst="rect">
            <a:avLst/>
          </a:prstGeom>
          <a:noFill/>
        </p:spPr>
        <p:txBody>
          <a:bodyPr wrap="none" tIns="0" bIns="0" rtlCol="0">
            <a:spAutoFit/>
          </a:bodyPr>
          <a:lstStyle/>
          <a:p>
            <a:pPr algn="ctr"/>
            <a:r>
              <a:rPr lang="en-US" sz="1100" b="1" dirty="0" smtClean="0">
                <a:solidFill>
                  <a:prstClr val="black"/>
                </a:solidFill>
                <a:latin typeface="Arial" panose="020B0604020202020204" pitchFamily="34" charset="0"/>
                <a:cs typeface="Arial" panose="020B0604020202020204" pitchFamily="34" charset="0"/>
              </a:rPr>
              <a:t>Conquista </a:t>
            </a:r>
            <a:br>
              <a:rPr lang="en-US" sz="1100" b="1" dirty="0" smtClean="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de </a:t>
            </a:r>
            <a:r>
              <a:rPr lang="en-US" sz="1100" b="1" dirty="0" err="1" smtClean="0">
                <a:solidFill>
                  <a:prstClr val="black"/>
                </a:solidFill>
                <a:latin typeface="Arial" panose="020B0604020202020204" pitchFamily="34" charset="0"/>
                <a:cs typeface="Arial" panose="020B0604020202020204" pitchFamily="34" charset="0"/>
              </a:rPr>
              <a:t>Canaán</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1405-1300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84" name="TextBox 183"/>
          <p:cNvSpPr txBox="1"/>
          <p:nvPr/>
        </p:nvSpPr>
        <p:spPr>
          <a:xfrm>
            <a:off x="3503475" y="845759"/>
            <a:ext cx="928459" cy="353943"/>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1300-1050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Jueces</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5" name="TextBox 184"/>
          <p:cNvSpPr txBox="1"/>
          <p:nvPr/>
        </p:nvSpPr>
        <p:spPr>
          <a:xfrm>
            <a:off x="4227909" y="1563159"/>
            <a:ext cx="85151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Reino</a:t>
            </a:r>
            <a:r>
              <a:rPr lang="en-US" sz="1100" b="1" dirty="0" smtClean="0">
                <a:solidFill>
                  <a:prstClr val="black"/>
                </a:solidFill>
                <a:latin typeface="Arial" panose="020B0604020202020204" pitchFamily="34" charset="0"/>
                <a:cs typeface="Arial" panose="020B0604020202020204" pitchFamily="34" charset="0"/>
              </a:rPr>
              <a:t/>
            </a:r>
            <a:br>
              <a:rPr lang="en-US" sz="1100" b="1" dirty="0" smtClean="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unido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1050-931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86" name="TextBox 185"/>
          <p:cNvSpPr txBox="1"/>
          <p:nvPr/>
        </p:nvSpPr>
        <p:spPr>
          <a:xfrm>
            <a:off x="4891319" y="697395"/>
            <a:ext cx="787395"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931-722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Reino</a:t>
            </a:r>
            <a:r>
              <a:rPr lang="en-US" sz="1100" b="1" dirty="0" smtClean="0">
                <a:solidFill>
                  <a:prstClr val="black"/>
                </a:solidFill>
                <a:latin typeface="Arial" panose="020B0604020202020204" pitchFamily="34" charset="0"/>
                <a:cs typeface="Arial" panose="020B0604020202020204" pitchFamily="34" charset="0"/>
              </a:rPr>
              <a:t> </a:t>
            </a:r>
            <a:br>
              <a:rPr lang="en-US" sz="1100" b="1" dirty="0" smtClean="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dividido</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7" name="TextBox 186"/>
          <p:cNvSpPr txBox="1"/>
          <p:nvPr/>
        </p:nvSpPr>
        <p:spPr>
          <a:xfrm>
            <a:off x="5535624" y="1563159"/>
            <a:ext cx="78739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Judá</a:t>
            </a:r>
            <a:r>
              <a:rPr lang="en-US" sz="1100" b="1" dirty="0">
                <a:solidFill>
                  <a:prstClr val="black"/>
                </a:solidFill>
                <a:latin typeface="Arial" panose="020B0604020202020204" pitchFamily="34" charset="0"/>
                <a:cs typeface="Arial" panose="020B0604020202020204" pitchFamily="34" charset="0"/>
              </a:rPr>
              <a:t/>
            </a:r>
            <a:br>
              <a:rPr lang="en-US" sz="1100" b="1" dirty="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solo</a:t>
            </a:r>
          </a:p>
          <a:p>
            <a:pPr algn="ctr"/>
            <a:r>
              <a:rPr lang="en-US" sz="900" dirty="0" smtClean="0">
                <a:solidFill>
                  <a:prstClr val="black"/>
                </a:solidFill>
                <a:latin typeface="Arial" panose="020B0604020202020204" pitchFamily="34" charset="0"/>
                <a:cs typeface="Arial" panose="020B0604020202020204" pitchFamily="34" charset="0"/>
              </a:rPr>
              <a:t>722-605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88" name="TextBox 187"/>
          <p:cNvSpPr txBox="1"/>
          <p:nvPr/>
        </p:nvSpPr>
        <p:spPr>
          <a:xfrm>
            <a:off x="5790670" y="703072"/>
            <a:ext cx="1077538"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605-538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Cautiverio</a:t>
            </a:r>
            <a:r>
              <a:rPr lang="en-US" sz="1100" b="1" dirty="0" smtClean="0">
                <a:solidFill>
                  <a:prstClr val="black"/>
                </a:solidFill>
                <a:latin typeface="Arial" panose="020B0604020202020204" pitchFamily="34" charset="0"/>
                <a:cs typeface="Arial" panose="020B0604020202020204" pitchFamily="34" charset="0"/>
              </a:rPr>
              <a:t> </a:t>
            </a:r>
            <a:r>
              <a:rPr lang="en-US" sz="1100" b="1" dirty="0" err="1" smtClean="0">
                <a:solidFill>
                  <a:prstClr val="black"/>
                </a:solidFill>
                <a:latin typeface="Arial" panose="020B0604020202020204" pitchFamily="34" charset="0"/>
                <a:cs typeface="Arial" panose="020B0604020202020204" pitchFamily="34" charset="0"/>
              </a:rPr>
              <a:t>en</a:t>
            </a:r>
            <a:r>
              <a:rPr lang="en-US" sz="1100" b="1" dirty="0">
                <a:solidFill>
                  <a:prstClr val="black"/>
                </a:solidFill>
                <a:latin typeface="Arial" panose="020B0604020202020204" pitchFamily="34" charset="0"/>
                <a:cs typeface="Arial" panose="020B0604020202020204" pitchFamily="34" charset="0"/>
              </a:rPr>
              <a:t/>
            </a:r>
            <a:br>
              <a:rPr lang="en-US" sz="1100" b="1" dirty="0">
                <a:solidFill>
                  <a:prstClr val="black"/>
                </a:solidFill>
                <a:latin typeface="Arial" panose="020B0604020202020204" pitchFamily="34" charset="0"/>
                <a:cs typeface="Arial" panose="020B0604020202020204" pitchFamily="34" charset="0"/>
              </a:rPr>
            </a:br>
            <a:r>
              <a:rPr lang="en-US" sz="1100" b="1" dirty="0" err="1" smtClean="0">
                <a:solidFill>
                  <a:prstClr val="black"/>
                </a:solidFill>
                <a:latin typeface="Arial" panose="020B0604020202020204" pitchFamily="34" charset="0"/>
                <a:cs typeface="Arial" panose="020B0604020202020204" pitchFamily="34" charset="0"/>
              </a:rPr>
              <a:t>Babilonia</a:t>
            </a:r>
            <a:endParaRPr lang="en-US" sz="1100" b="1" dirty="0" smtClean="0">
              <a:solidFill>
                <a:prstClr val="black"/>
              </a:solidFill>
              <a:latin typeface="Arial" panose="020B0604020202020204" pitchFamily="34" charset="0"/>
              <a:cs typeface="Arial" panose="020B0604020202020204" pitchFamily="34" charset="0"/>
            </a:endParaRPr>
          </a:p>
        </p:txBody>
      </p:sp>
      <p:sp>
        <p:nvSpPr>
          <p:cNvPr id="189" name="TextBox 188"/>
          <p:cNvSpPr txBox="1"/>
          <p:nvPr/>
        </p:nvSpPr>
        <p:spPr>
          <a:xfrm>
            <a:off x="6304095" y="1563159"/>
            <a:ext cx="787395" cy="477054"/>
          </a:xfrm>
          <a:prstGeom prst="rect">
            <a:avLst/>
          </a:prstGeom>
          <a:noFill/>
        </p:spPr>
        <p:txBody>
          <a:bodyPr wrap="none" tIns="0" bIns="0" rtlCol="0">
            <a:spAutoFit/>
          </a:bodyPr>
          <a:lstStyle/>
          <a:p>
            <a:pPr algn="ctr"/>
            <a:r>
              <a:rPr lang="en-US" sz="1100" b="1" dirty="0" err="1" smtClean="0">
                <a:solidFill>
                  <a:prstClr val="black"/>
                </a:solidFill>
                <a:latin typeface="Arial" panose="020B0604020202020204" pitchFamily="34" charset="0"/>
                <a:cs typeface="Arial" panose="020B0604020202020204" pitchFamily="34" charset="0"/>
              </a:rPr>
              <a:t>Retorno</a:t>
            </a:r>
            <a:r>
              <a:rPr lang="en-US" sz="1100" b="1" dirty="0">
                <a:solidFill>
                  <a:prstClr val="black"/>
                </a:solidFill>
                <a:latin typeface="Arial" panose="020B0604020202020204" pitchFamily="34" charset="0"/>
                <a:cs typeface="Arial" panose="020B0604020202020204" pitchFamily="34" charset="0"/>
              </a:rPr>
              <a:t/>
            </a:r>
            <a:br>
              <a:rPr lang="en-US" sz="1100" b="1" dirty="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del </a:t>
            </a:r>
            <a:r>
              <a:rPr lang="en-US" sz="1100" b="1" dirty="0" err="1" smtClean="0">
                <a:solidFill>
                  <a:prstClr val="black"/>
                </a:solidFill>
                <a:latin typeface="Arial" panose="020B0604020202020204" pitchFamily="34" charset="0"/>
                <a:cs typeface="Arial" panose="020B0604020202020204" pitchFamily="34" charset="0"/>
              </a:rPr>
              <a:t>exilio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900" dirty="0" smtClean="0">
                <a:solidFill>
                  <a:prstClr val="black"/>
                </a:solidFill>
                <a:latin typeface="Arial" panose="020B0604020202020204" pitchFamily="34" charset="0"/>
                <a:cs typeface="Arial" panose="020B0604020202020204" pitchFamily="34" charset="0"/>
              </a:rPr>
              <a:t>538-444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p:txBody>
      </p:sp>
      <p:sp>
        <p:nvSpPr>
          <p:cNvPr id="190" name="TextBox 189"/>
          <p:cNvSpPr txBox="1"/>
          <p:nvPr/>
        </p:nvSpPr>
        <p:spPr>
          <a:xfrm>
            <a:off x="6976804" y="741101"/>
            <a:ext cx="1305165" cy="477054"/>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444 </a:t>
            </a:r>
            <a:r>
              <a:rPr lang="en-US" sz="900" dirty="0" err="1" smtClean="0">
                <a:solidFill>
                  <a:prstClr val="black"/>
                </a:solidFill>
                <a:latin typeface="Arial" panose="020B0604020202020204" pitchFamily="34" charset="0"/>
                <a:cs typeface="Arial" panose="020B0604020202020204" pitchFamily="34" charset="0"/>
              </a:rPr>
              <a:t>aC</a:t>
            </a:r>
            <a:r>
              <a:rPr lang="en-US" sz="900" dirty="0" smtClean="0">
                <a:solidFill>
                  <a:prstClr val="black"/>
                </a:solidFill>
                <a:latin typeface="Arial" panose="020B0604020202020204" pitchFamily="34" charset="0"/>
                <a:cs typeface="Arial" panose="020B0604020202020204" pitchFamily="34" charset="0"/>
              </a:rPr>
              <a:t> - ~4 </a:t>
            </a:r>
            <a:r>
              <a:rPr lang="en-US" sz="900" dirty="0" err="1" smtClean="0">
                <a:solidFill>
                  <a:prstClr val="black"/>
                </a:solidFill>
                <a:latin typeface="Arial" panose="020B0604020202020204" pitchFamily="34" charset="0"/>
                <a:cs typeface="Arial" panose="020B0604020202020204" pitchFamily="34" charset="0"/>
              </a:rPr>
              <a:t>aC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err="1" smtClean="0">
                <a:solidFill>
                  <a:prstClr val="black"/>
                </a:solidFill>
                <a:latin typeface="Arial" panose="020B0604020202020204" pitchFamily="34" charset="0"/>
                <a:cs typeface="Arial" panose="020B0604020202020204" pitchFamily="34" charset="0"/>
              </a:rPr>
              <a:t>Años</a:t>
            </a:r>
            <a:r>
              <a:rPr lang="en-US" sz="1100" b="1" dirty="0" smtClean="0">
                <a:solidFill>
                  <a:prstClr val="black"/>
                </a:solidFill>
                <a:latin typeface="Arial" panose="020B0604020202020204" pitchFamily="34" charset="0"/>
                <a:cs typeface="Arial" panose="020B0604020202020204" pitchFamily="34" charset="0"/>
              </a:rPr>
              <a:t> de </a:t>
            </a:r>
            <a:r>
              <a:rPr lang="en-US" sz="1100" b="1" dirty="0" err="1" smtClean="0">
                <a:solidFill>
                  <a:prstClr val="black"/>
                </a:solidFill>
                <a:latin typeface="Arial" panose="020B0604020202020204" pitchFamily="34" charset="0"/>
                <a:cs typeface="Arial" panose="020B0604020202020204" pitchFamily="34" charset="0"/>
              </a:rPr>
              <a:t>silencio</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800" dirty="0" smtClean="0">
                <a:solidFill>
                  <a:prstClr val="black"/>
                </a:solidFill>
                <a:latin typeface="Arial" panose="020B0604020202020204" pitchFamily="34" charset="0"/>
                <a:cs typeface="Arial" panose="020B0604020202020204" pitchFamily="34" charset="0"/>
              </a:rPr>
              <a:t>(Intertestamental)</a:t>
            </a:r>
          </a:p>
        </p:txBody>
      </p:sp>
      <p:sp>
        <p:nvSpPr>
          <p:cNvPr id="191" name="TextBox 190"/>
          <p:cNvSpPr txBox="1"/>
          <p:nvPr/>
        </p:nvSpPr>
        <p:spPr>
          <a:xfrm>
            <a:off x="7932367" y="1554853"/>
            <a:ext cx="877163" cy="477054"/>
          </a:xfrm>
          <a:prstGeom prst="rect">
            <a:avLst/>
          </a:prstGeom>
          <a:noFill/>
        </p:spPr>
        <p:txBody>
          <a:bodyPr wrap="none" tIns="0" bIns="0" rtlCol="0">
            <a:spAutoFit/>
          </a:bodyPr>
          <a:lstStyle/>
          <a:p>
            <a:pPr algn="ctr"/>
            <a:r>
              <a:rPr lang="en-US" sz="1100" b="1" dirty="0" smtClean="0">
                <a:solidFill>
                  <a:prstClr val="black"/>
                </a:solidFill>
                <a:latin typeface="Arial" panose="020B0604020202020204" pitchFamily="34" charset="0"/>
                <a:cs typeface="Arial" panose="020B0604020202020204" pitchFamily="34" charset="0"/>
              </a:rPr>
              <a:t>Vida de</a:t>
            </a:r>
            <a:br>
              <a:rPr lang="en-US" sz="1100" b="1" dirty="0" smtClean="0">
                <a:solidFill>
                  <a:prstClr val="black"/>
                </a:solidFill>
                <a:latin typeface="Arial" panose="020B0604020202020204" pitchFamily="34" charset="0"/>
                <a:cs typeface="Arial" panose="020B0604020202020204" pitchFamily="34" charset="0"/>
              </a:rPr>
            </a:br>
            <a:r>
              <a:rPr lang="en-US" sz="1100" b="1" dirty="0" smtClean="0">
                <a:solidFill>
                  <a:prstClr val="black"/>
                </a:solidFill>
                <a:latin typeface="Arial" panose="020B0604020202020204" pitchFamily="34" charset="0"/>
                <a:cs typeface="Arial" panose="020B0604020202020204" pitchFamily="34" charset="0"/>
              </a:rPr>
              <a:t>Cristo</a:t>
            </a:r>
          </a:p>
          <a:p>
            <a:pPr algn="ctr"/>
            <a:r>
              <a:rPr lang="en-US" sz="900" dirty="0" smtClean="0">
                <a:solidFill>
                  <a:prstClr val="black"/>
                </a:solidFill>
                <a:latin typeface="Arial" panose="020B0604020202020204" pitchFamily="34" charset="0"/>
                <a:cs typeface="Arial" panose="020B0604020202020204" pitchFamily="34" charset="0"/>
              </a:rPr>
              <a:t>4 BC – 30 </a:t>
            </a:r>
            <a:r>
              <a:rPr lang="en-US" sz="900" dirty="0" err="1" smtClean="0">
                <a:solidFill>
                  <a:prstClr val="black"/>
                </a:solidFill>
                <a:latin typeface="Arial" panose="020B0604020202020204" pitchFamily="34" charset="0"/>
                <a:cs typeface="Arial" panose="020B0604020202020204" pitchFamily="34" charset="0"/>
              </a:rPr>
              <a:t>dC</a:t>
            </a:r>
            <a:endParaRPr lang="en-US" sz="900" dirty="0">
              <a:solidFill>
                <a:prstClr val="black"/>
              </a:solidFill>
              <a:latin typeface="Arial" panose="020B0604020202020204" pitchFamily="34" charset="0"/>
              <a:cs typeface="Arial" panose="020B0604020202020204" pitchFamily="34" charset="0"/>
            </a:endParaRPr>
          </a:p>
        </p:txBody>
      </p:sp>
      <p:sp>
        <p:nvSpPr>
          <p:cNvPr id="192" name="TextBox 191"/>
          <p:cNvSpPr txBox="1"/>
          <p:nvPr/>
        </p:nvSpPr>
        <p:spPr>
          <a:xfrm>
            <a:off x="8197096" y="708346"/>
            <a:ext cx="881973"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30-90 </a:t>
            </a:r>
            <a:r>
              <a:rPr lang="en-US" sz="900" dirty="0" err="1" smtClean="0">
                <a:solidFill>
                  <a:prstClr val="black"/>
                </a:solidFill>
                <a:latin typeface="Arial" panose="020B0604020202020204" pitchFamily="34" charset="0"/>
                <a:cs typeface="Arial" panose="020B0604020202020204" pitchFamily="34" charset="0"/>
              </a:rPr>
              <a:t>dC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smtClean="0">
                <a:solidFill>
                  <a:prstClr val="black"/>
                </a:solidFill>
                <a:latin typeface="Arial" panose="020B0604020202020204" pitchFamily="34" charset="0"/>
                <a:cs typeface="Arial" panose="020B0604020202020204" pitchFamily="34" charset="0"/>
              </a:rPr>
              <a:t>La </a:t>
            </a:r>
            <a:r>
              <a:rPr lang="en-US" sz="1100" b="1" dirty="0" err="1" smtClean="0">
                <a:solidFill>
                  <a:prstClr val="black"/>
                </a:solidFill>
                <a:latin typeface="Arial" panose="020B0604020202020204" pitchFamily="34" charset="0"/>
                <a:cs typeface="Arial" panose="020B0604020202020204" pitchFamily="34" charset="0"/>
              </a:rPr>
              <a:t>iglesia</a:t>
            </a:r>
            <a:endParaRPr lang="en-US" sz="1100" b="1" dirty="0" smtClean="0">
              <a:solidFill>
                <a:prstClr val="black"/>
              </a:solidFill>
              <a:latin typeface="Arial" panose="020B0604020202020204" pitchFamily="34" charset="0"/>
              <a:cs typeface="Arial" panose="020B0604020202020204" pitchFamily="34" charset="0"/>
            </a:endParaRPr>
          </a:p>
          <a:p>
            <a:pPr algn="ctr"/>
            <a:r>
              <a:rPr lang="en-US" sz="1100" b="1" dirty="0" smtClean="0">
                <a:solidFill>
                  <a:prstClr val="black"/>
                </a:solidFill>
                <a:latin typeface="Arial" panose="020B0604020202020204" pitchFamily="34" charset="0"/>
                <a:cs typeface="Arial" panose="020B0604020202020204" pitchFamily="34" charset="0"/>
              </a:rPr>
              <a:t>Era del NT</a:t>
            </a:r>
          </a:p>
        </p:txBody>
      </p:sp>
    </p:spTree>
    <p:extLst>
      <p:ext uri="{BB962C8B-B14F-4D97-AF65-F5344CB8AC3E}">
        <p14:creationId xmlns:p14="http://schemas.microsoft.com/office/powerpoint/2010/main" val="335879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p:cTn id="7" dur="1000" fill="hold"/>
                                        <p:tgtEl>
                                          <p:spTgt spid="77"/>
                                        </p:tgtEl>
                                        <p:attrNameLst>
                                          <p:attrName>ppt_w</p:attrName>
                                        </p:attrNameLst>
                                      </p:cBhvr>
                                      <p:tavLst>
                                        <p:tav tm="0">
                                          <p:val>
                                            <p:fltVal val="0"/>
                                          </p:val>
                                        </p:tav>
                                        <p:tav tm="100000">
                                          <p:val>
                                            <p:strVal val="#ppt_w"/>
                                          </p:val>
                                        </p:tav>
                                      </p:tavLst>
                                    </p:anim>
                                    <p:anim calcmode="lin" valueType="num">
                                      <p:cBhvr>
                                        <p:cTn id="8" dur="1000" fill="hold"/>
                                        <p:tgtEl>
                                          <p:spTgt spid="77"/>
                                        </p:tgtEl>
                                        <p:attrNameLst>
                                          <p:attrName>ppt_h</p:attrName>
                                        </p:attrNameLst>
                                      </p:cBhvr>
                                      <p:tavLst>
                                        <p:tav tm="0">
                                          <p:val>
                                            <p:fltVal val="0"/>
                                          </p:val>
                                        </p:tav>
                                        <p:tav tm="100000">
                                          <p:val>
                                            <p:strVal val="#ppt_h"/>
                                          </p:val>
                                        </p:tav>
                                      </p:tavLst>
                                    </p:anim>
                                    <p:anim calcmode="lin" valueType="num">
                                      <p:cBhvr>
                                        <p:cTn id="9" dur="1000" fill="hold"/>
                                        <p:tgtEl>
                                          <p:spTgt spid="77"/>
                                        </p:tgtEl>
                                        <p:attrNameLst>
                                          <p:attrName>style.rotation</p:attrName>
                                        </p:attrNameLst>
                                      </p:cBhvr>
                                      <p:tavLst>
                                        <p:tav tm="0">
                                          <p:val>
                                            <p:fltVal val="90"/>
                                          </p:val>
                                        </p:tav>
                                        <p:tav tm="100000">
                                          <p:val>
                                            <p:fltVal val="0"/>
                                          </p:val>
                                        </p:tav>
                                      </p:tavLst>
                                    </p:anim>
                                    <p:animEffect transition="in" filter="fade">
                                      <p:cBhvr>
                                        <p:cTn id="10" dur="1000"/>
                                        <p:tgtEl>
                                          <p:spTgt spid="7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wipe(down)">
                                      <p:cBhvr>
                                        <p:cTn id="15" dur="500"/>
                                        <p:tgtEl>
                                          <p:spTgt spid="8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9"/>
                                        </p:tgtEl>
                                        <p:attrNameLst>
                                          <p:attrName>style.visibility</p:attrName>
                                        </p:attrNameLst>
                                      </p:cBhvr>
                                      <p:to>
                                        <p:strVal val="visible"/>
                                      </p:to>
                                    </p:set>
                                    <p:animEffect transition="in" filter="wipe(down)">
                                      <p:cBhvr>
                                        <p:cTn id="20" dur="500"/>
                                        <p:tgtEl>
                                          <p:spTgt spid="1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30"/>
                                        </p:tgtEl>
                                        <p:attrNameLst>
                                          <p:attrName>style.visibility</p:attrName>
                                        </p:attrNameLst>
                                      </p:cBhvr>
                                      <p:to>
                                        <p:strVal val="visible"/>
                                      </p:to>
                                    </p:set>
                                    <p:animEffect transition="in" filter="wipe(up)">
                                      <p:cBhvr>
                                        <p:cTn id="25" dur="500"/>
                                        <p:tgtEl>
                                          <p:spTgt spid="130"/>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32"/>
                                        </p:tgtEl>
                                        <p:attrNameLst>
                                          <p:attrName>style.visibility</p:attrName>
                                        </p:attrNameLst>
                                      </p:cBhvr>
                                      <p:to>
                                        <p:strVal val="visible"/>
                                      </p:to>
                                    </p:set>
                                    <p:anim calcmode="lin" valueType="num">
                                      <p:cBhvr>
                                        <p:cTn id="30" dur="1000" fill="hold"/>
                                        <p:tgtEl>
                                          <p:spTgt spid="132"/>
                                        </p:tgtEl>
                                        <p:attrNameLst>
                                          <p:attrName>ppt_w</p:attrName>
                                        </p:attrNameLst>
                                      </p:cBhvr>
                                      <p:tavLst>
                                        <p:tav tm="0">
                                          <p:val>
                                            <p:fltVal val="0"/>
                                          </p:val>
                                        </p:tav>
                                        <p:tav tm="100000">
                                          <p:val>
                                            <p:strVal val="#ppt_w"/>
                                          </p:val>
                                        </p:tav>
                                      </p:tavLst>
                                    </p:anim>
                                    <p:anim calcmode="lin" valueType="num">
                                      <p:cBhvr>
                                        <p:cTn id="31" dur="1000" fill="hold"/>
                                        <p:tgtEl>
                                          <p:spTgt spid="132"/>
                                        </p:tgtEl>
                                        <p:attrNameLst>
                                          <p:attrName>ppt_h</p:attrName>
                                        </p:attrNameLst>
                                      </p:cBhvr>
                                      <p:tavLst>
                                        <p:tav tm="0">
                                          <p:val>
                                            <p:fltVal val="0"/>
                                          </p:val>
                                        </p:tav>
                                        <p:tav tm="100000">
                                          <p:val>
                                            <p:strVal val="#ppt_h"/>
                                          </p:val>
                                        </p:tav>
                                      </p:tavLst>
                                    </p:anim>
                                    <p:anim calcmode="lin" valueType="num">
                                      <p:cBhvr>
                                        <p:cTn id="32" dur="1000" fill="hold"/>
                                        <p:tgtEl>
                                          <p:spTgt spid="132"/>
                                        </p:tgtEl>
                                        <p:attrNameLst>
                                          <p:attrName>style.rotation</p:attrName>
                                        </p:attrNameLst>
                                      </p:cBhvr>
                                      <p:tavLst>
                                        <p:tav tm="0">
                                          <p:val>
                                            <p:fltVal val="90"/>
                                          </p:val>
                                        </p:tav>
                                        <p:tav tm="100000">
                                          <p:val>
                                            <p:fltVal val="0"/>
                                          </p:val>
                                        </p:tav>
                                      </p:tavLst>
                                    </p:anim>
                                    <p:animEffect transition="in" filter="fade">
                                      <p:cBhvr>
                                        <p:cTn id="33" dur="1000"/>
                                        <p:tgtEl>
                                          <p:spTgt spid="13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33"/>
                                        </p:tgtEl>
                                        <p:attrNameLst>
                                          <p:attrName>style.visibility</p:attrName>
                                        </p:attrNameLst>
                                      </p:cBhvr>
                                      <p:to>
                                        <p:strVal val="visible"/>
                                      </p:to>
                                    </p:set>
                                    <p:anim calcmode="lin" valueType="num">
                                      <p:cBhvr>
                                        <p:cTn id="38" dur="500" fill="hold"/>
                                        <p:tgtEl>
                                          <p:spTgt spid="133"/>
                                        </p:tgtEl>
                                        <p:attrNameLst>
                                          <p:attrName>ppt_w</p:attrName>
                                        </p:attrNameLst>
                                      </p:cBhvr>
                                      <p:tavLst>
                                        <p:tav tm="0">
                                          <p:val>
                                            <p:fltVal val="0"/>
                                          </p:val>
                                        </p:tav>
                                        <p:tav tm="100000">
                                          <p:val>
                                            <p:strVal val="#ppt_w"/>
                                          </p:val>
                                        </p:tav>
                                      </p:tavLst>
                                    </p:anim>
                                    <p:anim calcmode="lin" valueType="num">
                                      <p:cBhvr>
                                        <p:cTn id="39" dur="500" fill="hold"/>
                                        <p:tgtEl>
                                          <p:spTgt spid="133"/>
                                        </p:tgtEl>
                                        <p:attrNameLst>
                                          <p:attrName>ppt_h</p:attrName>
                                        </p:attrNameLst>
                                      </p:cBhvr>
                                      <p:tavLst>
                                        <p:tav tm="0">
                                          <p:val>
                                            <p:fltVal val="0"/>
                                          </p:val>
                                        </p:tav>
                                        <p:tav tm="100000">
                                          <p:val>
                                            <p:strVal val="#ppt_h"/>
                                          </p:val>
                                        </p:tav>
                                      </p:tavLst>
                                    </p:anim>
                                    <p:animEffect transition="in" filter="fade">
                                      <p:cBhvr>
                                        <p:cTn id="40" dur="500"/>
                                        <p:tgtEl>
                                          <p:spTgt spid="13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36"/>
                                        </p:tgtEl>
                                        <p:attrNameLst>
                                          <p:attrName>style.visibility</p:attrName>
                                        </p:attrNameLst>
                                      </p:cBhvr>
                                      <p:to>
                                        <p:strVal val="visible"/>
                                      </p:to>
                                    </p:set>
                                    <p:animEffect transition="in" filter="wipe(up)">
                                      <p:cBhvr>
                                        <p:cTn id="45" dur="500"/>
                                        <p:tgtEl>
                                          <p:spTgt spid="13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151"/>
                                        </p:tgtEl>
                                        <p:attrNameLst>
                                          <p:attrName>style.visibility</p:attrName>
                                        </p:attrNameLst>
                                      </p:cBhvr>
                                      <p:to>
                                        <p:strVal val="visible"/>
                                      </p:to>
                                    </p:set>
                                    <p:animEffect transition="in" filter="wipe(up)">
                                      <p:cBhvr>
                                        <p:cTn id="50" dur="500"/>
                                        <p:tgtEl>
                                          <p:spTgt spid="15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152"/>
                                        </p:tgtEl>
                                        <p:attrNameLst>
                                          <p:attrName>style.visibility</p:attrName>
                                        </p:attrNameLst>
                                      </p:cBhvr>
                                      <p:to>
                                        <p:strVal val="visible"/>
                                      </p:to>
                                    </p:set>
                                    <p:animEffect transition="in" filter="wipe(up)">
                                      <p:cBhvr>
                                        <p:cTn id="55" dur="500"/>
                                        <p:tgtEl>
                                          <p:spTgt spid="15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153"/>
                                        </p:tgtEl>
                                        <p:attrNameLst>
                                          <p:attrName>style.visibility</p:attrName>
                                        </p:attrNameLst>
                                      </p:cBhvr>
                                      <p:to>
                                        <p:strVal val="visible"/>
                                      </p:to>
                                    </p:set>
                                    <p:animEffect transition="in" filter="wipe(up)">
                                      <p:cBhvr>
                                        <p:cTn id="60" dur="500"/>
                                        <p:tgtEl>
                                          <p:spTgt spid="15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154"/>
                                        </p:tgtEl>
                                        <p:attrNameLst>
                                          <p:attrName>style.visibility</p:attrName>
                                        </p:attrNameLst>
                                      </p:cBhvr>
                                      <p:to>
                                        <p:strVal val="visible"/>
                                      </p:to>
                                    </p:set>
                                    <p:animEffect transition="in" filter="wipe(up)">
                                      <p:cBhvr>
                                        <p:cTn id="65" dur="500"/>
                                        <p:tgtEl>
                                          <p:spTgt spid="15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155"/>
                                        </p:tgtEl>
                                        <p:attrNameLst>
                                          <p:attrName>style.visibility</p:attrName>
                                        </p:attrNameLst>
                                      </p:cBhvr>
                                      <p:to>
                                        <p:strVal val="visible"/>
                                      </p:to>
                                    </p:set>
                                    <p:animEffect transition="in" filter="wipe(up)">
                                      <p:cBhvr>
                                        <p:cTn id="70" dur="500"/>
                                        <p:tgtEl>
                                          <p:spTgt spid="155"/>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156"/>
                                        </p:tgtEl>
                                        <p:attrNameLst>
                                          <p:attrName>style.visibility</p:attrName>
                                        </p:attrNameLst>
                                      </p:cBhvr>
                                      <p:to>
                                        <p:strVal val="visible"/>
                                      </p:to>
                                    </p:set>
                                    <p:animEffect transition="in" filter="wipe(up)">
                                      <p:cBhvr>
                                        <p:cTn id="75" dur="500"/>
                                        <p:tgtEl>
                                          <p:spTgt spid="156"/>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49"/>
                                        </p:tgtEl>
                                        <p:attrNameLst>
                                          <p:attrName>style.visibility</p:attrName>
                                        </p:attrNameLst>
                                      </p:cBhvr>
                                      <p:to>
                                        <p:strVal val="visible"/>
                                      </p:to>
                                    </p:set>
                                    <p:animEffect transition="in" filter="wipe(down)">
                                      <p:cBhvr>
                                        <p:cTn id="80" dur="500"/>
                                        <p:tgtEl>
                                          <p:spTgt spid="14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150"/>
                                        </p:tgtEl>
                                        <p:attrNameLst>
                                          <p:attrName>style.visibility</p:attrName>
                                        </p:attrNameLst>
                                      </p:cBhvr>
                                      <p:to>
                                        <p:strVal val="visible"/>
                                      </p:to>
                                    </p:set>
                                    <p:animEffect transition="in" filter="wipe(down)">
                                      <p:cBhvr>
                                        <p:cTn id="85" dur="500"/>
                                        <p:tgtEl>
                                          <p:spTgt spid="150"/>
                                        </p:tgtEl>
                                      </p:cBhvr>
                                    </p:animEffect>
                                  </p:childTnLst>
                                </p:cTn>
                              </p:par>
                            </p:childTnLst>
                          </p:cTn>
                        </p:par>
                      </p:childTnLst>
                    </p:cTn>
                  </p:par>
                  <p:par>
                    <p:cTn id="86" fill="hold">
                      <p:stCondLst>
                        <p:cond delay="indefinite"/>
                      </p:stCondLst>
                      <p:childTnLst>
                        <p:par>
                          <p:cTn id="87" fill="hold">
                            <p:stCondLst>
                              <p:cond delay="0"/>
                            </p:stCondLst>
                            <p:childTnLst>
                              <p:par>
                                <p:cTn id="88" presetID="0" presetClass="path" presetSubtype="0" accel="50000" decel="50000" fill="hold" grpId="0" nodeType="clickEffect">
                                  <p:stCondLst>
                                    <p:cond delay="0"/>
                                  </p:stCondLst>
                                  <p:childTnLst>
                                    <p:animMotion origin="layout" path="M 0 0 C 0.00035 0.04953 0.00087 0.09907 0.00191 0.14977 C 0.00295 0.20046 0.01927 0.2537 0.0066 0.3044 C -0.00608 0.35509 -0.04028 0.40463 -0.07448 0.45416 " pathEditMode="relative" ptsTypes="aaaA">
                                      <p:cBhvr>
                                        <p:cTn id="89" dur="2000" fill="hold"/>
                                        <p:tgtEl>
                                          <p:spTgt spid="186"/>
                                        </p:tgtEl>
                                        <p:attrNameLst>
                                          <p:attrName>ppt_x</p:attrName>
                                          <p:attrName>ppt_y</p:attrName>
                                        </p:attrNameLst>
                                      </p:cBhvr>
                                    </p:animMotion>
                                  </p:childTnLst>
                                </p:cTn>
                              </p:par>
                            </p:childTnLst>
                          </p:cTn>
                        </p:par>
                        <p:par>
                          <p:cTn id="90" fill="hold">
                            <p:stCondLst>
                              <p:cond delay="2000"/>
                            </p:stCondLst>
                            <p:childTnLst>
                              <p:par>
                                <p:cTn id="91" presetID="31" presetClass="exit" presetSubtype="0" fill="hold" grpId="1" nodeType="afterEffect">
                                  <p:stCondLst>
                                    <p:cond delay="0"/>
                                  </p:stCondLst>
                                  <p:childTnLst>
                                    <p:anim calcmode="lin" valueType="num">
                                      <p:cBhvr>
                                        <p:cTn id="92" dur="1500"/>
                                        <p:tgtEl>
                                          <p:spTgt spid="186"/>
                                        </p:tgtEl>
                                        <p:attrNameLst>
                                          <p:attrName>ppt_w</p:attrName>
                                        </p:attrNameLst>
                                      </p:cBhvr>
                                      <p:tavLst>
                                        <p:tav tm="0">
                                          <p:val>
                                            <p:strVal val="ppt_w"/>
                                          </p:val>
                                        </p:tav>
                                        <p:tav tm="100000">
                                          <p:val>
                                            <p:fltVal val="0"/>
                                          </p:val>
                                        </p:tav>
                                      </p:tavLst>
                                    </p:anim>
                                    <p:anim calcmode="lin" valueType="num">
                                      <p:cBhvr>
                                        <p:cTn id="93" dur="1500"/>
                                        <p:tgtEl>
                                          <p:spTgt spid="186"/>
                                        </p:tgtEl>
                                        <p:attrNameLst>
                                          <p:attrName>ppt_h</p:attrName>
                                        </p:attrNameLst>
                                      </p:cBhvr>
                                      <p:tavLst>
                                        <p:tav tm="0">
                                          <p:val>
                                            <p:strVal val="ppt_h"/>
                                          </p:val>
                                        </p:tav>
                                        <p:tav tm="100000">
                                          <p:val>
                                            <p:fltVal val="0"/>
                                          </p:val>
                                        </p:tav>
                                      </p:tavLst>
                                    </p:anim>
                                    <p:anim calcmode="lin" valueType="num">
                                      <p:cBhvr>
                                        <p:cTn id="94" dur="1500"/>
                                        <p:tgtEl>
                                          <p:spTgt spid="186"/>
                                        </p:tgtEl>
                                        <p:attrNameLst>
                                          <p:attrName>style.rotation</p:attrName>
                                        </p:attrNameLst>
                                      </p:cBhvr>
                                      <p:tavLst>
                                        <p:tav tm="0">
                                          <p:val>
                                            <p:fltVal val="0"/>
                                          </p:val>
                                        </p:tav>
                                        <p:tav tm="100000">
                                          <p:val>
                                            <p:fltVal val="90"/>
                                          </p:val>
                                        </p:tav>
                                      </p:tavLst>
                                    </p:anim>
                                    <p:animEffect transition="out" filter="fade">
                                      <p:cBhvr>
                                        <p:cTn id="95" dur="1500"/>
                                        <p:tgtEl>
                                          <p:spTgt spid="186"/>
                                        </p:tgtEl>
                                      </p:cBhvr>
                                    </p:animEffect>
                                    <p:set>
                                      <p:cBhvr>
                                        <p:cTn id="96" dur="1" fill="hold">
                                          <p:stCondLst>
                                            <p:cond delay="1499"/>
                                          </p:stCondLst>
                                        </p:cTn>
                                        <p:tgtEl>
                                          <p:spTgt spid="1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150" grpId="0" animBg="1"/>
      <p:bldP spid="186" grpId="0"/>
      <p:bldP spid="186" grpId="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952500"/>
          </a:xfrm>
        </p:spPr>
        <p:txBody>
          <a:bodyPr>
            <a:noAutofit/>
          </a:bodyPr>
          <a:lstStyle/>
          <a:p>
            <a:r>
              <a:rPr lang="en-US" sz="6000" dirty="0" err="1" smtClean="0"/>
              <a:t>Ciclo</a:t>
            </a:r>
            <a:r>
              <a:rPr lang="en-US" sz="6000" dirty="0" smtClean="0"/>
              <a:t> de </a:t>
            </a:r>
            <a:r>
              <a:rPr lang="en-US" sz="6000" dirty="0" err="1" smtClean="0"/>
              <a:t>visiones</a:t>
            </a:r>
            <a:endParaRPr lang="en-US" sz="6000" dirty="0"/>
          </a:p>
        </p:txBody>
      </p:sp>
      <p:sp>
        <p:nvSpPr>
          <p:cNvPr id="3" name="TextBox 2"/>
          <p:cNvSpPr txBox="1"/>
          <p:nvPr/>
        </p:nvSpPr>
        <p:spPr>
          <a:xfrm>
            <a:off x="103314" y="1409700"/>
            <a:ext cx="301686" cy="369332"/>
          </a:xfrm>
          <a:prstGeom prst="rect">
            <a:avLst/>
          </a:prstGeom>
          <a:noFill/>
        </p:spPr>
        <p:txBody>
          <a:bodyPr wrap="none" rtlCol="0">
            <a:spAutoFit/>
          </a:bodyPr>
          <a:lstStyle/>
          <a:p>
            <a:pPr algn="ctr"/>
            <a:r>
              <a:rPr lang="en-US" dirty="0">
                <a:solidFill>
                  <a:prstClr val="black"/>
                </a:solidFill>
              </a:rPr>
              <a:t>1</a:t>
            </a:r>
          </a:p>
        </p:txBody>
      </p:sp>
      <p:sp>
        <p:nvSpPr>
          <p:cNvPr id="4" name="TextBox 3"/>
          <p:cNvSpPr txBox="1"/>
          <p:nvPr/>
        </p:nvSpPr>
        <p:spPr>
          <a:xfrm>
            <a:off x="720558" y="1343680"/>
            <a:ext cx="367409" cy="523220"/>
          </a:xfrm>
          <a:prstGeom prst="rect">
            <a:avLst/>
          </a:prstGeom>
          <a:solidFill>
            <a:srgbClr val="FFFF00"/>
          </a:solidFill>
          <a:ln>
            <a:solidFill>
              <a:schemeClr val="tx1"/>
            </a:solidFill>
          </a:ln>
        </p:spPr>
        <p:txBody>
          <a:bodyPr wrap="none" rtlCol="0">
            <a:spAutoFit/>
          </a:bodyPr>
          <a:lstStyle/>
          <a:p>
            <a:pPr algn="ctr"/>
            <a:r>
              <a:rPr lang="en-US" sz="2800" dirty="0" smtClean="0">
                <a:solidFill>
                  <a:prstClr val="black"/>
                </a:solidFill>
              </a:rPr>
              <a:t>2</a:t>
            </a:r>
            <a:endParaRPr lang="en-US" sz="2800" dirty="0">
              <a:solidFill>
                <a:prstClr val="black"/>
              </a:solidFill>
            </a:endParaRPr>
          </a:p>
        </p:txBody>
      </p:sp>
      <p:sp>
        <p:nvSpPr>
          <p:cNvPr id="5" name="TextBox 4"/>
          <p:cNvSpPr txBox="1"/>
          <p:nvPr/>
        </p:nvSpPr>
        <p:spPr>
          <a:xfrm>
            <a:off x="1371600" y="1409700"/>
            <a:ext cx="301686" cy="369332"/>
          </a:xfrm>
          <a:prstGeom prst="rect">
            <a:avLst/>
          </a:prstGeom>
          <a:noFill/>
        </p:spPr>
        <p:txBody>
          <a:bodyPr wrap="none" rtlCol="0">
            <a:spAutoFit/>
          </a:bodyPr>
          <a:lstStyle/>
          <a:p>
            <a:pPr algn="ctr"/>
            <a:r>
              <a:rPr lang="en-US" dirty="0" smtClean="0">
                <a:solidFill>
                  <a:prstClr val="black"/>
                </a:solidFill>
              </a:rPr>
              <a:t>3</a:t>
            </a:r>
            <a:endParaRPr lang="en-US" dirty="0">
              <a:solidFill>
                <a:prstClr val="black"/>
              </a:solidFill>
            </a:endParaRPr>
          </a:p>
        </p:txBody>
      </p:sp>
      <p:sp>
        <p:nvSpPr>
          <p:cNvPr id="6" name="TextBox 5"/>
          <p:cNvSpPr txBox="1"/>
          <p:nvPr/>
        </p:nvSpPr>
        <p:spPr>
          <a:xfrm>
            <a:off x="1905000" y="1402200"/>
            <a:ext cx="301686" cy="369332"/>
          </a:xfrm>
          <a:prstGeom prst="rect">
            <a:avLst/>
          </a:prstGeom>
          <a:noFill/>
        </p:spPr>
        <p:txBody>
          <a:bodyPr wrap="none" rtlCol="0">
            <a:spAutoFit/>
          </a:bodyPr>
          <a:lstStyle/>
          <a:p>
            <a:pPr algn="ctr"/>
            <a:r>
              <a:rPr lang="en-US" dirty="0" smtClean="0">
                <a:solidFill>
                  <a:prstClr val="black"/>
                </a:solidFill>
              </a:rPr>
              <a:t>4</a:t>
            </a:r>
            <a:endParaRPr lang="en-US" dirty="0">
              <a:solidFill>
                <a:prstClr val="black"/>
              </a:solidFill>
            </a:endParaRPr>
          </a:p>
        </p:txBody>
      </p:sp>
      <p:sp>
        <p:nvSpPr>
          <p:cNvPr id="7" name="TextBox 6"/>
          <p:cNvSpPr txBox="1"/>
          <p:nvPr/>
        </p:nvSpPr>
        <p:spPr>
          <a:xfrm>
            <a:off x="2429819" y="1409700"/>
            <a:ext cx="301686" cy="369332"/>
          </a:xfrm>
          <a:prstGeom prst="rect">
            <a:avLst/>
          </a:prstGeom>
          <a:noFill/>
        </p:spPr>
        <p:txBody>
          <a:bodyPr wrap="none" rtlCol="0">
            <a:spAutoFit/>
          </a:bodyPr>
          <a:lstStyle/>
          <a:p>
            <a:pPr algn="ctr"/>
            <a:r>
              <a:rPr lang="en-US" dirty="0" smtClean="0">
                <a:solidFill>
                  <a:prstClr val="black"/>
                </a:solidFill>
              </a:rPr>
              <a:t>5</a:t>
            </a:r>
            <a:endParaRPr lang="en-US" dirty="0">
              <a:solidFill>
                <a:prstClr val="black"/>
              </a:solidFill>
            </a:endParaRPr>
          </a:p>
        </p:txBody>
      </p:sp>
      <p:sp>
        <p:nvSpPr>
          <p:cNvPr id="8" name="TextBox 7"/>
          <p:cNvSpPr txBox="1"/>
          <p:nvPr/>
        </p:nvSpPr>
        <p:spPr>
          <a:xfrm>
            <a:off x="2963219" y="1402200"/>
            <a:ext cx="301686" cy="369332"/>
          </a:xfrm>
          <a:prstGeom prst="rect">
            <a:avLst/>
          </a:prstGeom>
          <a:noFill/>
        </p:spPr>
        <p:txBody>
          <a:bodyPr wrap="none" rtlCol="0">
            <a:spAutoFit/>
          </a:bodyPr>
          <a:lstStyle/>
          <a:p>
            <a:pPr algn="ctr"/>
            <a:r>
              <a:rPr lang="en-US" dirty="0" smtClean="0">
                <a:solidFill>
                  <a:prstClr val="black"/>
                </a:solidFill>
              </a:rPr>
              <a:t>6</a:t>
            </a:r>
            <a:endParaRPr lang="en-US" dirty="0">
              <a:solidFill>
                <a:prstClr val="black"/>
              </a:solidFill>
            </a:endParaRPr>
          </a:p>
        </p:txBody>
      </p:sp>
      <p:sp>
        <p:nvSpPr>
          <p:cNvPr id="9" name="TextBox 8"/>
          <p:cNvSpPr txBox="1"/>
          <p:nvPr/>
        </p:nvSpPr>
        <p:spPr>
          <a:xfrm>
            <a:off x="3692358" y="1343680"/>
            <a:ext cx="367408" cy="523220"/>
          </a:xfrm>
          <a:prstGeom prst="rect">
            <a:avLst/>
          </a:prstGeom>
          <a:solidFill>
            <a:srgbClr val="FFFF00"/>
          </a:solidFill>
          <a:ln>
            <a:solidFill>
              <a:schemeClr val="tx1"/>
            </a:solidFill>
          </a:ln>
        </p:spPr>
        <p:txBody>
          <a:bodyPr wrap="none" rtlCol="0">
            <a:spAutoFit/>
          </a:bodyPr>
          <a:lstStyle>
            <a:defPPr>
              <a:defRPr lang="en-US"/>
            </a:defPPr>
            <a:lvl1pPr algn="ctr">
              <a:defRPr sz="2800"/>
            </a:lvl1pPr>
          </a:lstStyle>
          <a:p>
            <a:r>
              <a:rPr lang="en-US" dirty="0">
                <a:solidFill>
                  <a:prstClr val="black"/>
                </a:solidFill>
              </a:rPr>
              <a:t>7</a:t>
            </a:r>
          </a:p>
        </p:txBody>
      </p:sp>
      <p:sp>
        <p:nvSpPr>
          <p:cNvPr id="10" name="TextBox 9"/>
          <p:cNvSpPr txBox="1"/>
          <p:nvPr/>
        </p:nvSpPr>
        <p:spPr>
          <a:xfrm>
            <a:off x="4636160" y="1402200"/>
            <a:ext cx="301686" cy="369332"/>
          </a:xfrm>
          <a:prstGeom prst="rect">
            <a:avLst/>
          </a:prstGeom>
          <a:noFill/>
        </p:spPr>
        <p:txBody>
          <a:bodyPr wrap="none" rtlCol="0">
            <a:spAutoFit/>
          </a:bodyPr>
          <a:lstStyle/>
          <a:p>
            <a:pPr algn="ctr"/>
            <a:r>
              <a:rPr lang="en-US" dirty="0" smtClean="0">
                <a:solidFill>
                  <a:prstClr val="black"/>
                </a:solidFill>
              </a:rPr>
              <a:t>8</a:t>
            </a:r>
            <a:endParaRPr lang="en-US" dirty="0">
              <a:solidFill>
                <a:prstClr val="black"/>
              </a:solidFill>
            </a:endParaRPr>
          </a:p>
        </p:txBody>
      </p:sp>
      <p:sp>
        <p:nvSpPr>
          <p:cNvPr id="11" name="TextBox 10"/>
          <p:cNvSpPr txBox="1"/>
          <p:nvPr/>
        </p:nvSpPr>
        <p:spPr>
          <a:xfrm>
            <a:off x="5652392" y="1333500"/>
            <a:ext cx="367408" cy="523220"/>
          </a:xfrm>
          <a:prstGeom prst="rect">
            <a:avLst/>
          </a:prstGeom>
          <a:solidFill>
            <a:srgbClr val="FFFF00"/>
          </a:solidFill>
          <a:ln>
            <a:solidFill>
              <a:schemeClr val="tx1"/>
            </a:solidFill>
          </a:ln>
        </p:spPr>
        <p:txBody>
          <a:bodyPr wrap="none" rtlCol="0">
            <a:spAutoFit/>
          </a:bodyPr>
          <a:lstStyle>
            <a:defPPr>
              <a:defRPr lang="en-US"/>
            </a:defPPr>
            <a:lvl1pPr algn="ctr">
              <a:defRPr sz="2800"/>
            </a:lvl1pPr>
          </a:lstStyle>
          <a:p>
            <a:r>
              <a:rPr lang="en-US" dirty="0">
                <a:solidFill>
                  <a:prstClr val="black"/>
                </a:solidFill>
              </a:rPr>
              <a:t>9</a:t>
            </a:r>
          </a:p>
        </p:txBody>
      </p:sp>
      <p:sp>
        <p:nvSpPr>
          <p:cNvPr id="12" name="TextBox 11"/>
          <p:cNvSpPr txBox="1"/>
          <p:nvPr/>
        </p:nvSpPr>
        <p:spPr>
          <a:xfrm>
            <a:off x="6439296" y="1402200"/>
            <a:ext cx="418704" cy="369332"/>
          </a:xfrm>
          <a:prstGeom prst="rect">
            <a:avLst/>
          </a:prstGeom>
          <a:noFill/>
        </p:spPr>
        <p:txBody>
          <a:bodyPr wrap="none" rtlCol="0">
            <a:spAutoFit/>
          </a:bodyPr>
          <a:lstStyle/>
          <a:p>
            <a:pPr algn="ctr"/>
            <a:r>
              <a:rPr lang="en-US" dirty="0" smtClean="0">
                <a:solidFill>
                  <a:prstClr val="black"/>
                </a:solidFill>
              </a:rPr>
              <a:t>10</a:t>
            </a:r>
            <a:endParaRPr lang="en-US" dirty="0">
              <a:solidFill>
                <a:prstClr val="black"/>
              </a:solidFill>
            </a:endParaRPr>
          </a:p>
        </p:txBody>
      </p:sp>
      <p:sp>
        <p:nvSpPr>
          <p:cNvPr id="13" name="TextBox 12"/>
          <p:cNvSpPr txBox="1"/>
          <p:nvPr/>
        </p:nvSpPr>
        <p:spPr>
          <a:xfrm>
            <a:off x="7362640" y="1409700"/>
            <a:ext cx="418704" cy="369332"/>
          </a:xfrm>
          <a:prstGeom prst="rect">
            <a:avLst/>
          </a:prstGeom>
          <a:noFill/>
        </p:spPr>
        <p:txBody>
          <a:bodyPr wrap="none" rtlCol="0">
            <a:spAutoFit/>
          </a:bodyPr>
          <a:lstStyle/>
          <a:p>
            <a:pPr algn="ctr"/>
            <a:r>
              <a:rPr lang="en-US" dirty="0" smtClean="0">
                <a:solidFill>
                  <a:prstClr val="black"/>
                </a:solidFill>
              </a:rPr>
              <a:t>11</a:t>
            </a:r>
            <a:endParaRPr lang="en-US" dirty="0">
              <a:solidFill>
                <a:prstClr val="black"/>
              </a:solidFill>
            </a:endParaRPr>
          </a:p>
        </p:txBody>
      </p:sp>
      <p:sp>
        <p:nvSpPr>
          <p:cNvPr id="14" name="TextBox 13"/>
          <p:cNvSpPr txBox="1"/>
          <p:nvPr/>
        </p:nvSpPr>
        <p:spPr>
          <a:xfrm>
            <a:off x="8486515" y="1402200"/>
            <a:ext cx="418704" cy="369332"/>
          </a:xfrm>
          <a:prstGeom prst="rect">
            <a:avLst/>
          </a:prstGeom>
          <a:noFill/>
        </p:spPr>
        <p:txBody>
          <a:bodyPr wrap="none" rtlCol="0">
            <a:spAutoFit/>
          </a:bodyPr>
          <a:lstStyle/>
          <a:p>
            <a:pPr algn="ctr"/>
            <a:r>
              <a:rPr lang="en-US" dirty="0" smtClean="0">
                <a:solidFill>
                  <a:prstClr val="black"/>
                </a:solidFill>
              </a:rPr>
              <a:t>12</a:t>
            </a:r>
            <a:endParaRPr lang="en-US" dirty="0">
              <a:solidFill>
                <a:prstClr val="black"/>
              </a:solidFill>
            </a:endParaRPr>
          </a:p>
        </p:txBody>
      </p:sp>
      <p:sp>
        <p:nvSpPr>
          <p:cNvPr id="15" name="TextBox 14"/>
          <p:cNvSpPr txBox="1"/>
          <p:nvPr/>
        </p:nvSpPr>
        <p:spPr>
          <a:xfrm>
            <a:off x="350909" y="1950303"/>
            <a:ext cx="1106713" cy="837152"/>
          </a:xfrm>
          <a:prstGeom prst="rect">
            <a:avLst/>
          </a:prstGeom>
          <a:noFill/>
        </p:spPr>
        <p:txBody>
          <a:bodyPr wrap="none" rtlCol="0">
            <a:spAutoFit/>
          </a:bodyPr>
          <a:lstStyle/>
          <a:p>
            <a:pPr algn="ctr">
              <a:lnSpc>
                <a:spcPct val="80000"/>
              </a:lnSpc>
            </a:pPr>
            <a:r>
              <a:rPr lang="en-US" sz="2000" b="1" dirty="0" smtClean="0">
                <a:solidFill>
                  <a:prstClr val="black"/>
                </a:solidFill>
              </a:rPr>
              <a:t>Gran</a:t>
            </a:r>
            <a:br>
              <a:rPr lang="en-US" sz="2000" b="1" dirty="0" smtClean="0">
                <a:solidFill>
                  <a:prstClr val="black"/>
                </a:solidFill>
              </a:rPr>
            </a:br>
            <a:r>
              <a:rPr lang="en-US" sz="2000" b="1" dirty="0" smtClean="0">
                <a:solidFill>
                  <a:prstClr val="black"/>
                </a:solidFill>
              </a:rPr>
              <a:t>hombre </a:t>
            </a:r>
            <a:br>
              <a:rPr lang="en-US" sz="2000" b="1" dirty="0" smtClean="0">
                <a:solidFill>
                  <a:prstClr val="black"/>
                </a:solidFill>
              </a:rPr>
            </a:br>
            <a:r>
              <a:rPr lang="en-US" sz="2000" b="1" dirty="0" err="1" smtClean="0">
                <a:solidFill>
                  <a:prstClr val="black"/>
                </a:solidFill>
              </a:rPr>
              <a:t>metálico</a:t>
            </a:r>
            <a:endParaRPr lang="en-US" sz="2000" b="1" dirty="0">
              <a:solidFill>
                <a:prstClr val="black"/>
              </a:solidFill>
            </a:endParaRPr>
          </a:p>
        </p:txBody>
      </p:sp>
      <p:sp>
        <p:nvSpPr>
          <p:cNvPr id="16" name="TextBox 15"/>
          <p:cNvSpPr txBox="1"/>
          <p:nvPr/>
        </p:nvSpPr>
        <p:spPr>
          <a:xfrm>
            <a:off x="3398565" y="1967925"/>
            <a:ext cx="955005" cy="590931"/>
          </a:xfrm>
          <a:prstGeom prst="rect">
            <a:avLst/>
          </a:prstGeom>
          <a:noFill/>
        </p:spPr>
        <p:txBody>
          <a:bodyPr wrap="none" rtlCol="0">
            <a:spAutoFit/>
          </a:bodyPr>
          <a:lstStyle/>
          <a:p>
            <a:pPr algn="ctr">
              <a:lnSpc>
                <a:spcPct val="80000"/>
              </a:lnSpc>
            </a:pPr>
            <a:r>
              <a:rPr lang="en-US" sz="2000" b="1" dirty="0" err="1" smtClean="0">
                <a:solidFill>
                  <a:prstClr val="black"/>
                </a:solidFill>
              </a:rPr>
              <a:t>Cuatro</a:t>
            </a:r>
            <a:r>
              <a:rPr lang="en-US" sz="2000" b="1" dirty="0" smtClean="0">
                <a:solidFill>
                  <a:prstClr val="black"/>
                </a:solidFill>
              </a:rPr>
              <a:t> </a:t>
            </a:r>
            <a:br>
              <a:rPr lang="en-US" sz="2000" b="1" dirty="0" smtClean="0">
                <a:solidFill>
                  <a:prstClr val="black"/>
                </a:solidFill>
              </a:rPr>
            </a:br>
            <a:r>
              <a:rPr lang="en-US" sz="2000" b="1" dirty="0" err="1" smtClean="0">
                <a:solidFill>
                  <a:prstClr val="black"/>
                </a:solidFill>
              </a:rPr>
              <a:t>bestias</a:t>
            </a:r>
            <a:endParaRPr lang="en-US" sz="2000" b="1" dirty="0">
              <a:solidFill>
                <a:prstClr val="black"/>
              </a:solidFill>
            </a:endParaRPr>
          </a:p>
        </p:txBody>
      </p:sp>
      <p:sp>
        <p:nvSpPr>
          <p:cNvPr id="17" name="TextBox 16"/>
          <p:cNvSpPr txBox="1"/>
          <p:nvPr/>
        </p:nvSpPr>
        <p:spPr>
          <a:xfrm>
            <a:off x="5250076" y="1967925"/>
            <a:ext cx="1119217" cy="584775"/>
          </a:xfrm>
          <a:prstGeom prst="rect">
            <a:avLst/>
          </a:prstGeom>
          <a:noFill/>
        </p:spPr>
        <p:txBody>
          <a:bodyPr wrap="none" rtlCol="0">
            <a:spAutoFit/>
          </a:bodyPr>
          <a:lstStyle/>
          <a:p>
            <a:pPr algn="ctr">
              <a:lnSpc>
                <a:spcPct val="80000"/>
              </a:lnSpc>
            </a:pPr>
            <a:r>
              <a:rPr lang="en-US" sz="2000" b="1" dirty="0" err="1" smtClean="0">
                <a:solidFill>
                  <a:prstClr val="black"/>
                </a:solidFill>
              </a:rPr>
              <a:t>Setenta</a:t>
            </a:r>
            <a:r>
              <a:rPr lang="en-US" sz="2000" b="1" dirty="0" smtClean="0">
                <a:solidFill>
                  <a:prstClr val="black"/>
                </a:solidFill>
              </a:rPr>
              <a:t> </a:t>
            </a:r>
            <a:br>
              <a:rPr lang="en-US" sz="2000" b="1" dirty="0" smtClean="0">
                <a:solidFill>
                  <a:prstClr val="black"/>
                </a:solidFill>
              </a:rPr>
            </a:br>
            <a:r>
              <a:rPr lang="en-US" sz="2000" b="1" dirty="0" err="1" smtClean="0">
                <a:solidFill>
                  <a:prstClr val="black"/>
                </a:solidFill>
              </a:rPr>
              <a:t>semanas</a:t>
            </a:r>
            <a:endParaRPr lang="en-US" sz="2000" b="1" dirty="0">
              <a:solidFill>
                <a:prstClr val="black"/>
              </a:solidFill>
            </a:endParaRPr>
          </a:p>
        </p:txBody>
      </p:sp>
      <p:sp>
        <p:nvSpPr>
          <p:cNvPr id="18" name="TextBox 17"/>
          <p:cNvSpPr txBox="1"/>
          <p:nvPr/>
        </p:nvSpPr>
        <p:spPr>
          <a:xfrm>
            <a:off x="4499629" y="3332776"/>
            <a:ext cx="636713" cy="338554"/>
          </a:xfrm>
          <a:prstGeom prst="rect">
            <a:avLst/>
          </a:prstGeom>
          <a:solidFill>
            <a:schemeClr val="bg1"/>
          </a:solidFill>
        </p:spPr>
        <p:txBody>
          <a:bodyPr wrap="none" rtlCol="0">
            <a:spAutoFit/>
          </a:bodyPr>
          <a:lstStyle/>
          <a:p>
            <a:pPr algn="ctr"/>
            <a:r>
              <a:rPr lang="en-US" sz="1600" b="1" dirty="0" smtClean="0">
                <a:solidFill>
                  <a:prstClr val="black"/>
                </a:solidFill>
              </a:rPr>
              <a:t>Ram</a:t>
            </a:r>
            <a:r>
              <a:rPr lang="en-US" sz="1600" b="1" baseline="30000" dirty="0" smtClean="0">
                <a:solidFill>
                  <a:prstClr val="black"/>
                </a:solidFill>
              </a:rPr>
              <a:t>3</a:t>
            </a:r>
            <a:endParaRPr lang="en-US" sz="1600" b="1" dirty="0">
              <a:solidFill>
                <a:prstClr val="black"/>
              </a:solidFill>
            </a:endParaRPr>
          </a:p>
        </p:txBody>
      </p:sp>
      <p:sp>
        <p:nvSpPr>
          <p:cNvPr id="19" name="Rectangle 18"/>
          <p:cNvSpPr/>
          <p:nvPr/>
        </p:nvSpPr>
        <p:spPr>
          <a:xfrm>
            <a:off x="533400" y="2781300"/>
            <a:ext cx="783124" cy="457200"/>
          </a:xfrm>
          <a:prstGeom prst="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b="1" dirty="0" smtClean="0">
                <a:solidFill>
                  <a:prstClr val="black"/>
                </a:solidFill>
              </a:rPr>
              <a:t>1</a:t>
            </a:r>
          </a:p>
          <a:p>
            <a:pPr algn="ctr">
              <a:lnSpc>
                <a:spcPct val="80000"/>
              </a:lnSpc>
            </a:pPr>
            <a:r>
              <a:rPr lang="en-US" sz="1600" b="1" dirty="0" smtClean="0">
                <a:solidFill>
                  <a:prstClr val="black"/>
                </a:solidFill>
              </a:rPr>
              <a:t>Oro</a:t>
            </a:r>
            <a:r>
              <a:rPr lang="en-US" sz="1600" b="1" baseline="30000" dirty="0" smtClean="0">
                <a:solidFill>
                  <a:prstClr val="black"/>
                </a:solidFill>
              </a:rPr>
              <a:t>4</a:t>
            </a:r>
            <a:endParaRPr lang="en-US" sz="1600" b="1" dirty="0">
              <a:solidFill>
                <a:prstClr val="black"/>
              </a:solidFill>
            </a:endParaRPr>
          </a:p>
        </p:txBody>
      </p:sp>
      <p:sp>
        <p:nvSpPr>
          <p:cNvPr id="20" name="Rectangle 19"/>
          <p:cNvSpPr/>
          <p:nvPr/>
        </p:nvSpPr>
        <p:spPr>
          <a:xfrm>
            <a:off x="533400" y="3238500"/>
            <a:ext cx="783124" cy="457200"/>
          </a:xfrm>
          <a:prstGeom prst="rect">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b="1" dirty="0" smtClean="0">
                <a:solidFill>
                  <a:prstClr val="black"/>
                </a:solidFill>
              </a:rPr>
              <a:t>2</a:t>
            </a:r>
          </a:p>
          <a:p>
            <a:pPr algn="ctr">
              <a:lnSpc>
                <a:spcPct val="80000"/>
              </a:lnSpc>
            </a:pPr>
            <a:r>
              <a:rPr lang="es-ES" sz="1600" b="1" dirty="0" smtClean="0">
                <a:solidFill>
                  <a:prstClr val="black"/>
                </a:solidFill>
              </a:rPr>
              <a:t>Plata</a:t>
            </a:r>
            <a:endParaRPr lang="en-US" sz="1600" b="1" dirty="0">
              <a:solidFill>
                <a:prstClr val="black"/>
              </a:solidFill>
            </a:endParaRPr>
          </a:p>
        </p:txBody>
      </p:sp>
      <p:sp>
        <p:nvSpPr>
          <p:cNvPr id="21" name="Rectangle 20"/>
          <p:cNvSpPr/>
          <p:nvPr/>
        </p:nvSpPr>
        <p:spPr>
          <a:xfrm>
            <a:off x="534393" y="3695700"/>
            <a:ext cx="783124" cy="457200"/>
          </a:xfrm>
          <a:prstGeom prst="rect">
            <a:avLst/>
          </a:prstGeom>
          <a:solidFill>
            <a:schemeClr val="bg2">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b="1" dirty="0" smtClean="0">
                <a:solidFill>
                  <a:prstClr val="black"/>
                </a:solidFill>
              </a:rPr>
              <a:t>3</a:t>
            </a:r>
          </a:p>
          <a:p>
            <a:pPr algn="ctr">
              <a:lnSpc>
                <a:spcPct val="80000"/>
              </a:lnSpc>
            </a:pPr>
            <a:r>
              <a:rPr lang="en-US" sz="1600" b="1" dirty="0" err="1" smtClean="0">
                <a:solidFill>
                  <a:prstClr val="black"/>
                </a:solidFill>
              </a:rPr>
              <a:t>Bronce</a:t>
            </a:r>
            <a:endParaRPr lang="en-US" sz="1600" b="1" dirty="0">
              <a:solidFill>
                <a:prstClr val="black"/>
              </a:solidFill>
            </a:endParaRPr>
          </a:p>
        </p:txBody>
      </p:sp>
      <p:sp>
        <p:nvSpPr>
          <p:cNvPr id="22" name="Rectangle 21"/>
          <p:cNvSpPr/>
          <p:nvPr/>
        </p:nvSpPr>
        <p:spPr>
          <a:xfrm>
            <a:off x="533400" y="4152899"/>
            <a:ext cx="783124" cy="540603"/>
          </a:xfrm>
          <a:prstGeom prst="rect">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r>
              <a:rPr lang="en-US" sz="1600" b="1" dirty="0" smtClean="0">
                <a:solidFill>
                  <a:prstClr val="black"/>
                </a:solidFill>
              </a:rPr>
              <a:t>4</a:t>
            </a:r>
          </a:p>
          <a:p>
            <a:pPr algn="ctr">
              <a:lnSpc>
                <a:spcPct val="80000"/>
              </a:lnSpc>
            </a:pPr>
            <a:r>
              <a:rPr lang="en-US" sz="1600" b="1" dirty="0" err="1" smtClean="0">
                <a:solidFill>
                  <a:prstClr val="black"/>
                </a:solidFill>
              </a:rPr>
              <a:t>Hierro</a:t>
            </a:r>
            <a:r>
              <a:rPr lang="en-US" sz="1600" b="1" dirty="0" smtClean="0">
                <a:solidFill>
                  <a:prstClr val="black"/>
                </a:solidFill>
              </a:rPr>
              <a:t>/</a:t>
            </a:r>
            <a:br>
              <a:rPr lang="en-US" sz="1600" b="1" dirty="0" smtClean="0">
                <a:solidFill>
                  <a:prstClr val="black"/>
                </a:solidFill>
              </a:rPr>
            </a:br>
            <a:r>
              <a:rPr lang="en-US" sz="1600" b="1" dirty="0" err="1" smtClean="0">
                <a:solidFill>
                  <a:prstClr val="black"/>
                </a:solidFill>
              </a:rPr>
              <a:t>barro</a:t>
            </a:r>
            <a:endParaRPr lang="en-US" sz="1600" b="1" dirty="0">
              <a:solidFill>
                <a:prstClr val="black"/>
              </a:solidFill>
            </a:endParaRPr>
          </a:p>
        </p:txBody>
      </p:sp>
      <p:sp>
        <p:nvSpPr>
          <p:cNvPr id="23" name="Explosion 1 22"/>
          <p:cNvSpPr/>
          <p:nvPr/>
        </p:nvSpPr>
        <p:spPr>
          <a:xfrm>
            <a:off x="76200" y="4342200"/>
            <a:ext cx="1706366" cy="1182300"/>
          </a:xfrm>
          <a:prstGeom prst="irregularSeal1">
            <a:avLst/>
          </a:prstGeom>
          <a:solidFill>
            <a:srgbClr val="0000CC"/>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b" anchorCtr="0" forceAA="0" compatLnSpc="1">
            <a:prstTxWarp prst="textNoShape">
              <a:avLst/>
            </a:prstTxWarp>
            <a:noAutofit/>
          </a:bodyPr>
          <a:lstStyle/>
          <a:p>
            <a:pPr algn="ctr">
              <a:lnSpc>
                <a:spcPct val="80000"/>
              </a:lnSpc>
            </a:pPr>
            <a:r>
              <a:rPr lang="en-US" b="1" dirty="0" smtClean="0">
                <a:solidFill>
                  <a:prstClr val="white"/>
                </a:solidFill>
              </a:rPr>
              <a:t>Piedra</a:t>
            </a:r>
            <a:r>
              <a:rPr lang="en-US" b="1" baseline="30000" dirty="0" smtClean="0">
                <a:solidFill>
                  <a:prstClr val="white"/>
                </a:solidFill>
              </a:rPr>
              <a:t>34</a:t>
            </a:r>
            <a:endParaRPr lang="en-US" b="1" dirty="0">
              <a:solidFill>
                <a:prstClr val="white"/>
              </a:solidFill>
            </a:endParaRPr>
          </a:p>
        </p:txBody>
      </p:sp>
      <p:sp>
        <p:nvSpPr>
          <p:cNvPr id="24" name="Rectangle 23"/>
          <p:cNvSpPr/>
          <p:nvPr/>
        </p:nvSpPr>
        <p:spPr>
          <a:xfrm>
            <a:off x="3488038" y="2780100"/>
            <a:ext cx="808350" cy="457200"/>
          </a:xfrm>
          <a:prstGeom prst="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b="1" dirty="0" smtClean="0">
                <a:solidFill>
                  <a:prstClr val="black"/>
                </a:solidFill>
              </a:rPr>
              <a:t>1</a:t>
            </a:r>
          </a:p>
          <a:p>
            <a:pPr algn="ctr">
              <a:lnSpc>
                <a:spcPct val="80000"/>
              </a:lnSpc>
            </a:pPr>
            <a:r>
              <a:rPr lang="en-US" sz="1600" b="1" dirty="0" smtClean="0">
                <a:solidFill>
                  <a:prstClr val="black"/>
                </a:solidFill>
              </a:rPr>
              <a:t>León</a:t>
            </a:r>
            <a:r>
              <a:rPr lang="en-US" sz="1600" b="1" baseline="30000" dirty="0" smtClean="0">
                <a:solidFill>
                  <a:prstClr val="black"/>
                </a:solidFill>
              </a:rPr>
              <a:t>4</a:t>
            </a:r>
            <a:endParaRPr lang="en-US" sz="1600" b="1" dirty="0">
              <a:solidFill>
                <a:prstClr val="black"/>
              </a:solidFill>
            </a:endParaRPr>
          </a:p>
        </p:txBody>
      </p:sp>
      <p:sp>
        <p:nvSpPr>
          <p:cNvPr id="25" name="Rectangle 24"/>
          <p:cNvSpPr/>
          <p:nvPr/>
        </p:nvSpPr>
        <p:spPr>
          <a:xfrm>
            <a:off x="3488038" y="3237300"/>
            <a:ext cx="808350" cy="457200"/>
          </a:xfrm>
          <a:prstGeom prst="rect">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b="1" dirty="0" smtClean="0">
                <a:solidFill>
                  <a:prstClr val="black"/>
                </a:solidFill>
              </a:rPr>
              <a:t>2</a:t>
            </a:r>
          </a:p>
          <a:p>
            <a:pPr algn="ctr">
              <a:lnSpc>
                <a:spcPct val="80000"/>
              </a:lnSpc>
            </a:pPr>
            <a:r>
              <a:rPr lang="en-US" sz="1600" b="1" dirty="0" smtClean="0">
                <a:solidFill>
                  <a:prstClr val="black"/>
                </a:solidFill>
              </a:rPr>
              <a:t>Oso</a:t>
            </a:r>
            <a:r>
              <a:rPr lang="en-US" sz="1600" b="1" baseline="30000" dirty="0" smtClean="0">
                <a:solidFill>
                  <a:prstClr val="black"/>
                </a:solidFill>
              </a:rPr>
              <a:t>5</a:t>
            </a:r>
            <a:endParaRPr lang="en-US" sz="1600" b="1" baseline="30000" dirty="0">
              <a:solidFill>
                <a:prstClr val="black"/>
              </a:solidFill>
            </a:endParaRPr>
          </a:p>
        </p:txBody>
      </p:sp>
      <p:sp>
        <p:nvSpPr>
          <p:cNvPr id="26" name="Rectangle 25"/>
          <p:cNvSpPr/>
          <p:nvPr/>
        </p:nvSpPr>
        <p:spPr>
          <a:xfrm>
            <a:off x="3489031" y="3694500"/>
            <a:ext cx="808350" cy="457200"/>
          </a:xfrm>
          <a:prstGeom prst="rect">
            <a:avLst/>
          </a:prstGeom>
          <a:solidFill>
            <a:schemeClr val="bg2">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r>
              <a:rPr lang="en-US" b="1" dirty="0" smtClean="0">
                <a:solidFill>
                  <a:prstClr val="black"/>
                </a:solidFill>
              </a:rPr>
              <a:t>3</a:t>
            </a:r>
          </a:p>
          <a:p>
            <a:pPr algn="ctr">
              <a:lnSpc>
                <a:spcPct val="80000"/>
              </a:lnSpc>
            </a:pPr>
            <a:r>
              <a:rPr lang="en-US" sz="1400" b="1" dirty="0" smtClean="0">
                <a:solidFill>
                  <a:prstClr val="black"/>
                </a:solidFill>
              </a:rPr>
              <a:t>Leopardo</a:t>
            </a:r>
            <a:r>
              <a:rPr lang="en-US" sz="1600" b="1" baseline="30000" dirty="0" smtClean="0">
                <a:solidFill>
                  <a:prstClr val="black"/>
                </a:solidFill>
              </a:rPr>
              <a:t>6</a:t>
            </a:r>
            <a:endParaRPr lang="en-US" sz="1600" b="1" dirty="0">
              <a:solidFill>
                <a:prstClr val="black"/>
              </a:solidFill>
            </a:endParaRPr>
          </a:p>
        </p:txBody>
      </p:sp>
      <p:sp>
        <p:nvSpPr>
          <p:cNvPr id="27" name="Rectangle 26"/>
          <p:cNvSpPr/>
          <p:nvPr/>
        </p:nvSpPr>
        <p:spPr>
          <a:xfrm>
            <a:off x="3488038" y="4151699"/>
            <a:ext cx="808350" cy="540603"/>
          </a:xfrm>
          <a:prstGeom prst="rect">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r>
              <a:rPr lang="en-US" sz="1600" b="1" dirty="0" smtClean="0">
                <a:solidFill>
                  <a:prstClr val="black"/>
                </a:solidFill>
              </a:rPr>
              <a:t>4</a:t>
            </a:r>
          </a:p>
          <a:p>
            <a:pPr algn="ctr">
              <a:lnSpc>
                <a:spcPct val="80000"/>
              </a:lnSpc>
            </a:pPr>
            <a:r>
              <a:rPr lang="en-US" sz="1600" b="1" dirty="0" smtClean="0">
                <a:solidFill>
                  <a:prstClr val="black"/>
                </a:solidFill>
              </a:rPr>
              <a:t>(</a:t>
            </a:r>
            <a:r>
              <a:rPr lang="en-US" sz="1600" b="1" dirty="0" err="1" smtClean="0">
                <a:solidFill>
                  <a:prstClr val="black"/>
                </a:solidFill>
              </a:rPr>
              <a:t>feo</a:t>
            </a:r>
            <a:r>
              <a:rPr lang="en-US" sz="1600" b="1" dirty="0" smtClean="0">
                <a:solidFill>
                  <a:prstClr val="black"/>
                </a:solidFill>
              </a:rPr>
              <a:t>)</a:t>
            </a:r>
            <a:r>
              <a:rPr lang="en-US" sz="1600" b="1" baseline="30000" dirty="0" smtClean="0">
                <a:solidFill>
                  <a:prstClr val="black"/>
                </a:solidFill>
              </a:rPr>
              <a:t>7</a:t>
            </a:r>
            <a:endParaRPr lang="en-US" sz="1600" b="1" baseline="30000" dirty="0">
              <a:solidFill>
                <a:prstClr val="black"/>
              </a:solidFill>
            </a:endParaRPr>
          </a:p>
        </p:txBody>
      </p:sp>
      <p:sp>
        <p:nvSpPr>
          <p:cNvPr id="28" name="Explosion 1 27"/>
          <p:cNvSpPr/>
          <p:nvPr/>
        </p:nvSpPr>
        <p:spPr>
          <a:xfrm>
            <a:off x="3039030" y="4347481"/>
            <a:ext cx="1706366" cy="1182300"/>
          </a:xfrm>
          <a:prstGeom prst="irregularSeal1">
            <a:avLst/>
          </a:prstGeom>
          <a:solidFill>
            <a:srgbClr val="0000CC"/>
          </a:solidFill>
          <a:ln w="9525"/>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lnSpc>
                <a:spcPct val="80000"/>
              </a:lnSpc>
            </a:pPr>
            <a:r>
              <a:rPr lang="en-US" b="1" dirty="0" err="1" smtClean="0">
                <a:solidFill>
                  <a:prstClr val="white"/>
                </a:solidFill>
              </a:rPr>
              <a:t>Hijo</a:t>
            </a:r>
            <a:r>
              <a:rPr lang="en-US" b="1" dirty="0" smtClean="0">
                <a:solidFill>
                  <a:prstClr val="white"/>
                </a:solidFill>
              </a:rPr>
              <a:t> del Hombre</a:t>
            </a:r>
            <a:r>
              <a:rPr lang="en-US" b="1" baseline="30000" dirty="0" smtClean="0">
                <a:solidFill>
                  <a:prstClr val="white"/>
                </a:solidFill>
              </a:rPr>
              <a:t>13</a:t>
            </a:r>
            <a:endParaRPr lang="en-US" b="1" dirty="0">
              <a:solidFill>
                <a:prstClr val="white"/>
              </a:solidFill>
            </a:endParaRPr>
          </a:p>
        </p:txBody>
      </p:sp>
      <p:sp>
        <p:nvSpPr>
          <p:cNvPr id="30" name="TextBox 29"/>
          <p:cNvSpPr txBox="1"/>
          <p:nvPr/>
        </p:nvSpPr>
        <p:spPr>
          <a:xfrm>
            <a:off x="6248400" y="3253990"/>
            <a:ext cx="723660" cy="289310"/>
          </a:xfrm>
          <a:prstGeom prst="rect">
            <a:avLst/>
          </a:prstGeom>
          <a:noFill/>
        </p:spPr>
        <p:txBody>
          <a:bodyPr wrap="none" rtlCol="0">
            <a:spAutoFit/>
          </a:bodyPr>
          <a:lstStyle/>
          <a:p>
            <a:pPr algn="ctr">
              <a:lnSpc>
                <a:spcPct val="80000"/>
              </a:lnSpc>
            </a:pPr>
            <a:r>
              <a:rPr lang="en-US" sz="1600" b="1" dirty="0" smtClean="0">
                <a:solidFill>
                  <a:prstClr val="black"/>
                </a:solidFill>
              </a:rPr>
              <a:t>(Intro)</a:t>
            </a:r>
            <a:endParaRPr lang="en-US" sz="1600" b="1" dirty="0">
              <a:solidFill>
                <a:prstClr val="black"/>
              </a:solidFill>
            </a:endParaRPr>
          </a:p>
        </p:txBody>
      </p:sp>
      <p:sp>
        <p:nvSpPr>
          <p:cNvPr id="31" name="TextBox 30"/>
          <p:cNvSpPr txBox="1"/>
          <p:nvPr/>
        </p:nvSpPr>
        <p:spPr>
          <a:xfrm>
            <a:off x="6871955" y="3628192"/>
            <a:ext cx="1432572" cy="338554"/>
          </a:xfrm>
          <a:prstGeom prst="rect">
            <a:avLst/>
          </a:prstGeom>
          <a:noFill/>
        </p:spPr>
        <p:txBody>
          <a:bodyPr wrap="none" rtlCol="0">
            <a:spAutoFit/>
          </a:bodyPr>
          <a:lstStyle/>
          <a:p>
            <a:pPr algn="ctr"/>
            <a:r>
              <a:rPr lang="en-US" sz="1600" b="1" dirty="0" smtClean="0">
                <a:solidFill>
                  <a:prstClr val="black"/>
                </a:solidFill>
              </a:rPr>
              <a:t>Reyes del NyS</a:t>
            </a:r>
            <a:r>
              <a:rPr lang="en-US" sz="1600" b="1" baseline="30000" dirty="0" smtClean="0">
                <a:solidFill>
                  <a:prstClr val="black"/>
                </a:solidFill>
              </a:rPr>
              <a:t>6</a:t>
            </a:r>
            <a:endParaRPr lang="en-US" sz="1600" b="1" dirty="0">
              <a:solidFill>
                <a:prstClr val="black"/>
              </a:solidFill>
            </a:endParaRPr>
          </a:p>
        </p:txBody>
      </p:sp>
      <p:sp>
        <p:nvSpPr>
          <p:cNvPr id="32" name="TextBox 31"/>
          <p:cNvSpPr txBox="1"/>
          <p:nvPr/>
        </p:nvSpPr>
        <p:spPr>
          <a:xfrm>
            <a:off x="6803144" y="3839171"/>
            <a:ext cx="1597810" cy="338554"/>
          </a:xfrm>
          <a:prstGeom prst="rect">
            <a:avLst/>
          </a:prstGeom>
          <a:noFill/>
        </p:spPr>
        <p:txBody>
          <a:bodyPr wrap="none" rtlCol="0">
            <a:spAutoFit/>
          </a:bodyPr>
          <a:lstStyle/>
          <a:p>
            <a:pPr algn="ctr"/>
            <a:r>
              <a:rPr lang="en-US" sz="1600" b="1" dirty="0" smtClean="0">
                <a:solidFill>
                  <a:prstClr val="black"/>
                </a:solidFill>
              </a:rPr>
              <a:t>El despreciable</a:t>
            </a:r>
            <a:r>
              <a:rPr lang="en-US" sz="1600" b="1" baseline="30000" dirty="0" smtClean="0">
                <a:solidFill>
                  <a:prstClr val="black"/>
                </a:solidFill>
              </a:rPr>
              <a:t>21</a:t>
            </a:r>
            <a:endParaRPr lang="en-US" sz="1600" b="1" dirty="0">
              <a:solidFill>
                <a:prstClr val="black"/>
              </a:solidFill>
            </a:endParaRPr>
          </a:p>
        </p:txBody>
      </p:sp>
      <p:sp>
        <p:nvSpPr>
          <p:cNvPr id="33" name="TextBox 32"/>
          <p:cNvSpPr txBox="1"/>
          <p:nvPr/>
        </p:nvSpPr>
        <p:spPr>
          <a:xfrm>
            <a:off x="8001000" y="4782010"/>
            <a:ext cx="1150692" cy="880241"/>
          </a:xfrm>
          <a:prstGeom prst="rect">
            <a:avLst/>
          </a:prstGeom>
          <a:noFill/>
        </p:spPr>
        <p:txBody>
          <a:bodyPr wrap="square" rtlCol="0">
            <a:spAutoFit/>
          </a:bodyPr>
          <a:lstStyle>
            <a:defPPr>
              <a:defRPr lang="en-US"/>
            </a:defPPr>
            <a:lvl1pPr algn="ctr">
              <a:lnSpc>
                <a:spcPct val="80000"/>
              </a:lnSpc>
              <a:defRPr sz="2000" b="1"/>
            </a:lvl1pPr>
          </a:lstStyle>
          <a:p>
            <a:r>
              <a:rPr lang="en-US" sz="1600" dirty="0" err="1" smtClean="0">
                <a:solidFill>
                  <a:prstClr val="black"/>
                </a:solidFill>
              </a:rPr>
              <a:t>Tiempo</a:t>
            </a:r>
            <a:r>
              <a:rPr lang="en-US" sz="1600" dirty="0" smtClean="0">
                <a:solidFill>
                  <a:prstClr val="black"/>
                </a:solidFill>
              </a:rPr>
              <a:t> de angustia</a:t>
            </a:r>
            <a:r>
              <a:rPr lang="en-US" sz="1600" baseline="30000" dirty="0" smtClean="0">
                <a:solidFill>
                  <a:prstClr val="black"/>
                </a:solidFill>
              </a:rPr>
              <a:t>1</a:t>
            </a:r>
            <a:r>
              <a:rPr lang="en-US" sz="1600" dirty="0" smtClean="0">
                <a:solidFill>
                  <a:prstClr val="black"/>
                </a:solidFill>
              </a:rPr>
              <a:t>, </a:t>
            </a:r>
            <a:r>
              <a:rPr lang="en-US" sz="1600" dirty="0" err="1" smtClean="0">
                <a:solidFill>
                  <a:prstClr val="black"/>
                </a:solidFill>
              </a:rPr>
              <a:t>tiempo</a:t>
            </a:r>
            <a:r>
              <a:rPr lang="en-US" sz="1600" dirty="0" smtClean="0">
                <a:solidFill>
                  <a:prstClr val="black"/>
                </a:solidFill>
              </a:rPr>
              <a:t> del fin</a:t>
            </a:r>
            <a:r>
              <a:rPr lang="en-US" sz="1600" baseline="30000" dirty="0" smtClean="0">
                <a:solidFill>
                  <a:prstClr val="black"/>
                </a:solidFill>
              </a:rPr>
              <a:t>4</a:t>
            </a:r>
            <a:endParaRPr lang="en-US" sz="1600" baseline="30000" dirty="0">
              <a:solidFill>
                <a:prstClr val="black"/>
              </a:solidFill>
            </a:endParaRPr>
          </a:p>
        </p:txBody>
      </p:sp>
      <p:sp>
        <p:nvSpPr>
          <p:cNvPr id="34" name="TextBox 33"/>
          <p:cNvSpPr txBox="1"/>
          <p:nvPr/>
        </p:nvSpPr>
        <p:spPr>
          <a:xfrm>
            <a:off x="6945716" y="3357146"/>
            <a:ext cx="1252139" cy="338554"/>
          </a:xfrm>
          <a:prstGeom prst="rect">
            <a:avLst/>
          </a:prstGeom>
          <a:noFill/>
        </p:spPr>
        <p:txBody>
          <a:bodyPr wrap="none" rtlCol="0">
            <a:spAutoFit/>
          </a:bodyPr>
          <a:lstStyle/>
          <a:p>
            <a:pPr algn="ctr"/>
            <a:r>
              <a:rPr lang="en-US" sz="1600" b="1" dirty="0" smtClean="0">
                <a:solidFill>
                  <a:prstClr val="black"/>
                </a:solidFill>
              </a:rPr>
              <a:t>3 </a:t>
            </a:r>
            <a:r>
              <a:rPr lang="en-US" sz="1600" b="1" dirty="0" err="1" smtClean="0">
                <a:solidFill>
                  <a:prstClr val="black"/>
                </a:solidFill>
              </a:rPr>
              <a:t>reyes</a:t>
            </a:r>
            <a:r>
              <a:rPr lang="en-US" sz="1600" b="1" dirty="0" smtClean="0">
                <a:solidFill>
                  <a:prstClr val="black"/>
                </a:solidFill>
              </a:rPr>
              <a:t> más</a:t>
            </a:r>
            <a:r>
              <a:rPr lang="en-US" sz="1600" b="1" baseline="30000" dirty="0" smtClean="0">
                <a:solidFill>
                  <a:prstClr val="black"/>
                </a:solidFill>
              </a:rPr>
              <a:t>2</a:t>
            </a:r>
            <a:endParaRPr lang="en-US" sz="1600" b="1" dirty="0">
              <a:solidFill>
                <a:prstClr val="black"/>
              </a:solidFill>
            </a:endParaRPr>
          </a:p>
        </p:txBody>
      </p:sp>
      <p:sp>
        <p:nvSpPr>
          <p:cNvPr id="40" name="TextBox 39"/>
          <p:cNvSpPr txBox="1"/>
          <p:nvPr/>
        </p:nvSpPr>
        <p:spPr>
          <a:xfrm>
            <a:off x="6983244" y="4042946"/>
            <a:ext cx="1242520" cy="338554"/>
          </a:xfrm>
          <a:prstGeom prst="rect">
            <a:avLst/>
          </a:prstGeom>
          <a:noFill/>
        </p:spPr>
        <p:txBody>
          <a:bodyPr wrap="none" rtlCol="0">
            <a:spAutoFit/>
          </a:bodyPr>
          <a:lstStyle/>
          <a:p>
            <a:pPr algn="ctr"/>
            <a:r>
              <a:rPr lang="en-US" sz="1600" b="1" dirty="0" smtClean="0">
                <a:solidFill>
                  <a:prstClr val="black"/>
                </a:solidFill>
              </a:rPr>
              <a:t>Rey [</a:t>
            </a:r>
            <a:r>
              <a:rPr lang="en-US" sz="1600" b="1" dirty="0" err="1" smtClean="0">
                <a:solidFill>
                  <a:prstClr val="black"/>
                </a:solidFill>
              </a:rPr>
              <a:t>malo</a:t>
            </a:r>
            <a:r>
              <a:rPr lang="en-US" sz="1600" b="1" dirty="0" smtClean="0">
                <a:solidFill>
                  <a:prstClr val="black"/>
                </a:solidFill>
              </a:rPr>
              <a:t>]</a:t>
            </a:r>
            <a:r>
              <a:rPr lang="en-US" sz="1600" b="1" baseline="30000" dirty="0" smtClean="0">
                <a:solidFill>
                  <a:prstClr val="black"/>
                </a:solidFill>
              </a:rPr>
              <a:t>36</a:t>
            </a:r>
            <a:endParaRPr lang="en-US" sz="1600" b="1" dirty="0">
              <a:solidFill>
                <a:prstClr val="black"/>
              </a:solidFill>
            </a:endParaRPr>
          </a:p>
        </p:txBody>
      </p:sp>
      <p:sp>
        <p:nvSpPr>
          <p:cNvPr id="41" name="TextBox 40"/>
          <p:cNvSpPr txBox="1"/>
          <p:nvPr/>
        </p:nvSpPr>
        <p:spPr>
          <a:xfrm>
            <a:off x="4275639" y="3890546"/>
            <a:ext cx="1113446" cy="307777"/>
          </a:xfrm>
          <a:prstGeom prst="rect">
            <a:avLst/>
          </a:prstGeom>
          <a:noFill/>
        </p:spPr>
        <p:txBody>
          <a:bodyPr wrap="none" rtlCol="0">
            <a:spAutoFit/>
          </a:bodyPr>
          <a:lstStyle/>
          <a:p>
            <a:pPr algn="ctr"/>
            <a:r>
              <a:rPr lang="en-US" sz="1400" b="1" dirty="0" smtClean="0">
                <a:solidFill>
                  <a:prstClr val="black"/>
                </a:solidFill>
              </a:rPr>
              <a:t>Fierce King</a:t>
            </a:r>
            <a:r>
              <a:rPr lang="en-US" sz="1400" b="1" baseline="30000" dirty="0" smtClean="0">
                <a:solidFill>
                  <a:prstClr val="black"/>
                </a:solidFill>
              </a:rPr>
              <a:t>23</a:t>
            </a:r>
            <a:endParaRPr lang="en-US" sz="1400" b="1" baseline="30000" dirty="0">
              <a:solidFill>
                <a:prstClr val="black"/>
              </a:solidFill>
            </a:endParaRPr>
          </a:p>
        </p:txBody>
      </p:sp>
      <p:sp>
        <p:nvSpPr>
          <p:cNvPr id="42" name="TextBox 41"/>
          <p:cNvSpPr txBox="1"/>
          <p:nvPr/>
        </p:nvSpPr>
        <p:spPr>
          <a:xfrm>
            <a:off x="4370145" y="3661946"/>
            <a:ext cx="960199" cy="338554"/>
          </a:xfrm>
          <a:prstGeom prst="rect">
            <a:avLst/>
          </a:prstGeom>
          <a:noFill/>
        </p:spPr>
        <p:txBody>
          <a:bodyPr wrap="none" rtlCol="0">
            <a:spAutoFit/>
          </a:bodyPr>
          <a:lstStyle/>
          <a:p>
            <a:pPr algn="ctr"/>
            <a:r>
              <a:rPr lang="en-US" sz="1600" b="1" dirty="0" smtClean="0">
                <a:solidFill>
                  <a:prstClr val="black"/>
                </a:solidFill>
              </a:rPr>
              <a:t>He-Goat</a:t>
            </a:r>
            <a:r>
              <a:rPr lang="en-US" sz="1600" b="1" baseline="30000" dirty="0" smtClean="0">
                <a:solidFill>
                  <a:prstClr val="black"/>
                </a:solidFill>
              </a:rPr>
              <a:t>8</a:t>
            </a:r>
            <a:endParaRPr lang="en-US" sz="1600" b="1" dirty="0">
              <a:solidFill>
                <a:prstClr val="black"/>
              </a:solidFill>
            </a:endParaRPr>
          </a:p>
        </p:txBody>
      </p:sp>
      <p:sp>
        <p:nvSpPr>
          <p:cNvPr id="44" name="Rectangle 43"/>
          <p:cNvSpPr/>
          <p:nvPr/>
        </p:nvSpPr>
        <p:spPr>
          <a:xfrm>
            <a:off x="5398621" y="2775643"/>
            <a:ext cx="822317" cy="457198"/>
          </a:xfrm>
          <a:prstGeom prst="rect">
            <a:avLst/>
          </a:prstGeom>
          <a:solidFill>
            <a:schemeClr val="bg1"/>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1600" b="1" dirty="0">
              <a:solidFill>
                <a:prstClr val="black"/>
              </a:solidFill>
            </a:endParaRPr>
          </a:p>
        </p:txBody>
      </p:sp>
      <p:sp>
        <p:nvSpPr>
          <p:cNvPr id="45" name="Rectangle 44"/>
          <p:cNvSpPr/>
          <p:nvPr/>
        </p:nvSpPr>
        <p:spPr>
          <a:xfrm>
            <a:off x="5398621" y="3226839"/>
            <a:ext cx="822317" cy="1459461"/>
          </a:xfrm>
          <a:prstGeom prst="rect">
            <a:avLst/>
          </a:prstGeom>
          <a:gradFill flip="none" rotWithShape="1">
            <a:gsLst>
              <a:gs pos="0">
                <a:schemeClr val="accent6"/>
              </a:gs>
              <a:gs pos="50000">
                <a:schemeClr val="bg2">
                  <a:lumMod val="50000"/>
                </a:schemeClr>
              </a:gs>
              <a:gs pos="100000">
                <a:schemeClr val="bg1">
                  <a:lumMod val="75000"/>
                </a:schemeClr>
              </a:gs>
            </a:gsLst>
            <a:lin ang="162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Explosion 1 38"/>
          <p:cNvSpPr/>
          <p:nvPr/>
        </p:nvSpPr>
        <p:spPr>
          <a:xfrm>
            <a:off x="4936261" y="4341000"/>
            <a:ext cx="1706366" cy="1182300"/>
          </a:xfrm>
          <a:prstGeom prst="irregularSeal1">
            <a:avLst/>
          </a:prstGeom>
          <a:solidFill>
            <a:srgbClr val="0000CC"/>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b" anchorCtr="0" forceAA="0" compatLnSpc="1">
            <a:prstTxWarp prst="textNoShape">
              <a:avLst/>
            </a:prstTxWarp>
            <a:noAutofit/>
          </a:bodyPr>
          <a:lstStyle/>
          <a:p>
            <a:pPr algn="ctr"/>
            <a:r>
              <a:rPr lang="en-US" b="1" dirty="0" smtClean="0">
                <a:solidFill>
                  <a:prstClr val="white"/>
                </a:solidFill>
              </a:rPr>
              <a:t>Mesías</a:t>
            </a:r>
            <a:r>
              <a:rPr lang="en-US" b="1" baseline="30000" dirty="0" smtClean="0">
                <a:solidFill>
                  <a:prstClr val="white"/>
                </a:solidFill>
              </a:rPr>
              <a:t>25</a:t>
            </a:r>
            <a:endParaRPr lang="en-US" b="1" dirty="0">
              <a:solidFill>
                <a:prstClr val="white"/>
              </a:solidFill>
            </a:endParaRPr>
          </a:p>
        </p:txBody>
      </p:sp>
    </p:spTree>
    <p:extLst>
      <p:ext uri="{BB962C8B-B14F-4D97-AF65-F5344CB8AC3E}">
        <p14:creationId xmlns:p14="http://schemas.microsoft.com/office/powerpoint/2010/main" val="315255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500" fill="hold"/>
                                        <p:tgtEl>
                                          <p:spTgt spid="28"/>
                                        </p:tgtEl>
                                        <p:attrNameLst>
                                          <p:attrName>ppt_w</p:attrName>
                                        </p:attrNameLst>
                                      </p:cBhvr>
                                      <p:tavLst>
                                        <p:tav tm="0">
                                          <p:val>
                                            <p:fltVal val="0"/>
                                          </p:val>
                                        </p:tav>
                                        <p:tav tm="100000">
                                          <p:val>
                                            <p:strVal val="#ppt_w"/>
                                          </p:val>
                                        </p:tav>
                                      </p:tavLst>
                                    </p:anim>
                                    <p:anim calcmode="lin" valueType="num">
                                      <p:cBhvr>
                                        <p:cTn id="39" dur="500" fill="hold"/>
                                        <p:tgtEl>
                                          <p:spTgt spid="28"/>
                                        </p:tgtEl>
                                        <p:attrNameLst>
                                          <p:attrName>ppt_h</p:attrName>
                                        </p:attrNameLst>
                                      </p:cBhvr>
                                      <p:tavLst>
                                        <p:tav tm="0">
                                          <p:val>
                                            <p:fltVal val="0"/>
                                          </p:val>
                                        </p:tav>
                                        <p:tav tm="100000">
                                          <p:val>
                                            <p:strVal val="#ppt_h"/>
                                          </p:val>
                                        </p:tav>
                                      </p:tavLst>
                                    </p:anim>
                                    <p:animEffect transition="in" filter="fade">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5"/>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39"/>
                                        </p:tgtEl>
                                        <p:attrNameLst>
                                          <p:attrName>style.visibility</p:attrName>
                                        </p:attrNameLst>
                                      </p:cBhvr>
                                      <p:to>
                                        <p:strVal val="visible"/>
                                      </p:to>
                                    </p:set>
                                    <p:anim calcmode="lin" valueType="num">
                                      <p:cBhvr>
                                        <p:cTn id="66" dur="500" fill="hold"/>
                                        <p:tgtEl>
                                          <p:spTgt spid="39"/>
                                        </p:tgtEl>
                                        <p:attrNameLst>
                                          <p:attrName>ppt_w</p:attrName>
                                        </p:attrNameLst>
                                      </p:cBhvr>
                                      <p:tavLst>
                                        <p:tav tm="0">
                                          <p:val>
                                            <p:fltVal val="0"/>
                                          </p:val>
                                        </p:tav>
                                        <p:tav tm="100000">
                                          <p:val>
                                            <p:strVal val="#ppt_w"/>
                                          </p:val>
                                        </p:tav>
                                      </p:tavLst>
                                    </p:anim>
                                    <p:anim calcmode="lin" valueType="num">
                                      <p:cBhvr>
                                        <p:cTn id="67" dur="500" fill="hold"/>
                                        <p:tgtEl>
                                          <p:spTgt spid="39"/>
                                        </p:tgtEl>
                                        <p:attrNameLst>
                                          <p:attrName>ppt_h</p:attrName>
                                        </p:attrNameLst>
                                      </p:cBhvr>
                                      <p:tavLst>
                                        <p:tav tm="0">
                                          <p:val>
                                            <p:fltVal val="0"/>
                                          </p:val>
                                        </p:tav>
                                        <p:tav tm="100000">
                                          <p:val>
                                            <p:strVal val="#ppt_h"/>
                                          </p:val>
                                        </p:tav>
                                      </p:tavLst>
                                    </p:anim>
                                    <p:animEffect transition="in" filter="fade">
                                      <p:cBhvr>
                                        <p:cTn id="68" dur="500"/>
                                        <p:tgtEl>
                                          <p:spTgt spid="39"/>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p:bldP spid="31" grpId="0"/>
      <p:bldP spid="32" grpId="0"/>
      <p:bldP spid="33" grpId="0"/>
      <p:bldP spid="34" grpId="0"/>
      <p:bldP spid="40" grpId="0"/>
      <p:bldP spid="41" grpId="0"/>
      <p:bldP spid="42" grpId="0"/>
      <p:bldP spid="44" grpId="0" animBg="1"/>
      <p:bldP spid="45" grpId="0" animBg="1"/>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J:\Temp\BibleMaps &amp; Clipart\Waldron Bible Maps\JPEG Folder\Babyloni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816" y="394229"/>
            <a:ext cx="8139113" cy="5044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p:cNvSpPr>
            <a:spLocks noGrp="1" noChangeArrowheads="1"/>
          </p:cNvSpPr>
          <p:nvPr>
            <p:ph type="title"/>
          </p:nvPr>
        </p:nvSpPr>
        <p:spPr>
          <a:xfrm>
            <a:off x="361950" y="333375"/>
            <a:ext cx="8229600" cy="952500"/>
          </a:xfrm>
          <a:solidFill>
            <a:srgbClr val="FFFF99"/>
          </a:solidFill>
        </p:spPr>
        <p:txBody>
          <a:bodyPr/>
          <a:lstStyle/>
          <a:p>
            <a:r>
              <a:rPr lang="en-US" altLang="en-US" dirty="0" err="1" smtClean="0"/>
              <a:t>Profetas</a:t>
            </a:r>
            <a:r>
              <a:rPr lang="en-US" altLang="en-US" dirty="0" smtClean="0"/>
              <a:t> del </a:t>
            </a:r>
            <a:r>
              <a:rPr lang="en-US" altLang="en-US" dirty="0" err="1" smtClean="0"/>
              <a:t>período</a:t>
            </a:r>
            <a:r>
              <a:rPr lang="en-US" altLang="en-US" dirty="0" smtClean="0"/>
              <a:t> </a:t>
            </a:r>
            <a:r>
              <a:rPr lang="en-US" altLang="en-US" dirty="0" err="1" smtClean="0"/>
              <a:t>babilónico</a:t>
            </a:r>
            <a:endParaRPr lang="en-US" altLang="en-US" dirty="0" smtClean="0"/>
          </a:p>
        </p:txBody>
      </p:sp>
      <p:sp>
        <p:nvSpPr>
          <p:cNvPr id="63492" name="Text Box 4"/>
          <p:cNvSpPr txBox="1">
            <a:spLocks noChangeArrowheads="1"/>
          </p:cNvSpPr>
          <p:nvPr/>
        </p:nvSpPr>
        <p:spPr bwMode="ltGray">
          <a:xfrm>
            <a:off x="381002" y="1246189"/>
            <a:ext cx="3186113" cy="2246769"/>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2000" dirty="0" err="1" smtClean="0">
                <a:solidFill>
                  <a:srgbClr val="000000"/>
                </a:solidFill>
                <a:latin typeface="Tahoma" pitchFamily="34" charset="0"/>
                <a:cs typeface="Times New Roman" pitchFamily="18" charset="0"/>
              </a:rPr>
              <a:t>Sofonías</a:t>
            </a:r>
            <a:r>
              <a:rPr lang="en-US" altLang="en-US" sz="2000" dirty="0" smtClean="0">
                <a:solidFill>
                  <a:srgbClr val="000000"/>
                </a:solidFill>
                <a:latin typeface="Tahoma" pitchFamily="34" charset="0"/>
                <a:cs typeface="Times New Roman" pitchFamily="18" charset="0"/>
              </a:rPr>
              <a:t> </a:t>
            </a:r>
            <a:r>
              <a:rPr lang="en-US" altLang="en-US" sz="2000" dirty="0">
                <a:solidFill>
                  <a:srgbClr val="000000"/>
                </a:solidFill>
                <a:latin typeface="Tahoma" pitchFamily="34" charset="0"/>
                <a:cs typeface="Times New Roman" pitchFamily="18" charset="0"/>
              </a:rPr>
              <a:t>(630-625 </a:t>
            </a:r>
            <a:r>
              <a:rPr lang="en-US" altLang="en-US" sz="2000" dirty="0" err="1" smtClean="0">
                <a:solidFill>
                  <a:srgbClr val="000000"/>
                </a:solidFill>
                <a:latin typeface="Tahoma" pitchFamily="34" charset="0"/>
                <a:cs typeface="Times New Roman" pitchFamily="18" charset="0"/>
              </a:rPr>
              <a:t>aC</a:t>
            </a:r>
            <a:r>
              <a:rPr lang="en-US" altLang="en-US" sz="2000" dirty="0">
                <a:solidFill>
                  <a:srgbClr val="000000"/>
                </a:solidFill>
                <a:latin typeface="Tahoma" pitchFamily="34" charset="0"/>
                <a:cs typeface="Times New Roman" pitchFamily="18" charset="0"/>
              </a:rPr>
              <a:t>)</a:t>
            </a:r>
          </a:p>
          <a:p>
            <a:pPr algn="ctr" eaLnBrk="1" fontAlgn="base" hangingPunct="1">
              <a:spcBef>
                <a:spcPct val="0"/>
              </a:spcBef>
              <a:spcAft>
                <a:spcPct val="0"/>
              </a:spcAft>
            </a:pPr>
            <a:r>
              <a:rPr lang="en-US" altLang="en-US" sz="2000" dirty="0" smtClean="0">
                <a:solidFill>
                  <a:srgbClr val="000000"/>
                </a:solidFill>
                <a:latin typeface="Tahoma" pitchFamily="34" charset="0"/>
                <a:cs typeface="Times New Roman" pitchFamily="18" charset="0"/>
              </a:rPr>
              <a:t>Nahum </a:t>
            </a:r>
            <a:r>
              <a:rPr lang="en-US" altLang="en-US" sz="2000" dirty="0">
                <a:solidFill>
                  <a:srgbClr val="000000"/>
                </a:solidFill>
                <a:latin typeface="Tahoma" pitchFamily="34" charset="0"/>
                <a:cs typeface="Times New Roman" pitchFamily="18" charset="0"/>
              </a:rPr>
              <a:t>(630-612 </a:t>
            </a:r>
            <a:r>
              <a:rPr lang="en-US" altLang="en-US" sz="2000" dirty="0" err="1" smtClean="0">
                <a:solidFill>
                  <a:srgbClr val="000000"/>
                </a:solidFill>
                <a:latin typeface="Tahoma" pitchFamily="34" charset="0"/>
                <a:cs typeface="Times New Roman" pitchFamily="18" charset="0"/>
              </a:rPr>
              <a:t>aC</a:t>
            </a:r>
            <a:r>
              <a:rPr lang="en-US" altLang="en-US" sz="2000" dirty="0">
                <a:solidFill>
                  <a:srgbClr val="000000"/>
                </a:solidFill>
                <a:latin typeface="Tahoma" pitchFamily="34" charset="0"/>
                <a:cs typeface="Times New Roman" pitchFamily="18" charset="0"/>
              </a:rPr>
              <a:t>)</a:t>
            </a:r>
          </a:p>
          <a:p>
            <a:pPr algn="ctr" eaLnBrk="1" fontAlgn="base" hangingPunct="1">
              <a:spcBef>
                <a:spcPct val="0"/>
              </a:spcBef>
              <a:spcAft>
                <a:spcPct val="0"/>
              </a:spcAft>
            </a:pPr>
            <a:r>
              <a:rPr lang="en-US" altLang="en-US" sz="2000" dirty="0" err="1" smtClean="0">
                <a:latin typeface="Tahoma" pitchFamily="34" charset="0"/>
                <a:cs typeface="Times New Roman" pitchFamily="18" charset="0"/>
              </a:rPr>
              <a:t>Jeremías</a:t>
            </a:r>
            <a:r>
              <a:rPr lang="en-US" altLang="en-US" sz="2000" dirty="0" smtClean="0">
                <a:latin typeface="Tahoma" pitchFamily="34" charset="0"/>
                <a:cs typeface="Times New Roman" pitchFamily="18" charset="0"/>
              </a:rPr>
              <a:t> </a:t>
            </a:r>
            <a:r>
              <a:rPr lang="en-US" altLang="en-US" sz="2000" dirty="0">
                <a:latin typeface="Tahoma" pitchFamily="34" charset="0"/>
                <a:cs typeface="Times New Roman" pitchFamily="18" charset="0"/>
              </a:rPr>
              <a:t>(627-586 </a:t>
            </a:r>
            <a:r>
              <a:rPr lang="en-US" altLang="en-US" sz="2000" dirty="0" err="1" smtClean="0">
                <a:latin typeface="Tahoma" pitchFamily="34" charset="0"/>
                <a:cs typeface="Times New Roman" pitchFamily="18" charset="0"/>
              </a:rPr>
              <a:t>aC</a:t>
            </a:r>
            <a:r>
              <a:rPr lang="en-US" altLang="en-US" sz="2000" dirty="0">
                <a:latin typeface="Tahoma" pitchFamily="34" charset="0"/>
                <a:cs typeface="Times New Roman" pitchFamily="18" charset="0"/>
              </a:rPr>
              <a:t>)</a:t>
            </a:r>
          </a:p>
          <a:p>
            <a:pPr algn="ctr" eaLnBrk="1" fontAlgn="base" hangingPunct="1">
              <a:spcBef>
                <a:spcPct val="0"/>
              </a:spcBef>
              <a:spcAft>
                <a:spcPct val="0"/>
              </a:spcAft>
            </a:pPr>
            <a:r>
              <a:rPr lang="en-US" altLang="en-US" sz="2000" dirty="0" err="1" smtClean="0">
                <a:solidFill>
                  <a:srgbClr val="000000"/>
                </a:solidFill>
                <a:latin typeface="Tahoma" pitchFamily="34" charset="0"/>
                <a:cs typeface="Times New Roman" pitchFamily="18" charset="0"/>
              </a:rPr>
              <a:t>Habacuc</a:t>
            </a:r>
            <a:r>
              <a:rPr lang="en-US" altLang="en-US" sz="2000" dirty="0" smtClean="0">
                <a:solidFill>
                  <a:srgbClr val="000000"/>
                </a:solidFill>
                <a:latin typeface="Tahoma" pitchFamily="34" charset="0"/>
                <a:cs typeface="Times New Roman" pitchFamily="18" charset="0"/>
              </a:rPr>
              <a:t> </a:t>
            </a:r>
            <a:r>
              <a:rPr lang="en-US" altLang="en-US" sz="2000" dirty="0">
                <a:solidFill>
                  <a:srgbClr val="000000"/>
                </a:solidFill>
                <a:latin typeface="Tahoma" pitchFamily="34" charset="0"/>
                <a:cs typeface="Times New Roman" pitchFamily="18" charset="0"/>
              </a:rPr>
              <a:t>(612-602 </a:t>
            </a:r>
            <a:r>
              <a:rPr lang="en-US" altLang="en-US" sz="2000" dirty="0" err="1" smtClean="0">
                <a:solidFill>
                  <a:srgbClr val="000000"/>
                </a:solidFill>
                <a:latin typeface="Tahoma" pitchFamily="34" charset="0"/>
                <a:cs typeface="Times New Roman" pitchFamily="18" charset="0"/>
              </a:rPr>
              <a:t>aC</a:t>
            </a:r>
            <a:r>
              <a:rPr lang="en-US" altLang="en-US" sz="2000" dirty="0">
                <a:solidFill>
                  <a:srgbClr val="000000"/>
                </a:solidFill>
                <a:latin typeface="Tahoma" pitchFamily="34" charset="0"/>
                <a:cs typeface="Times New Roman" pitchFamily="18" charset="0"/>
              </a:rPr>
              <a:t>)</a:t>
            </a:r>
          </a:p>
          <a:p>
            <a:pPr algn="ctr" eaLnBrk="1" fontAlgn="base" hangingPunct="1">
              <a:spcBef>
                <a:spcPct val="0"/>
              </a:spcBef>
              <a:spcAft>
                <a:spcPct val="0"/>
              </a:spcAft>
            </a:pPr>
            <a:r>
              <a:rPr lang="en-US" altLang="en-US" sz="2000" dirty="0">
                <a:solidFill>
                  <a:srgbClr val="3333CC"/>
                </a:solidFill>
                <a:latin typeface="Tahoma" pitchFamily="34" charset="0"/>
                <a:cs typeface="Times New Roman" pitchFamily="18" charset="0"/>
              </a:rPr>
              <a:t>Daniel (606-536 </a:t>
            </a:r>
            <a:r>
              <a:rPr lang="en-US" altLang="en-US" sz="2000" dirty="0" err="1" smtClean="0">
                <a:solidFill>
                  <a:srgbClr val="3333CC"/>
                </a:solidFill>
                <a:latin typeface="Tahoma" pitchFamily="34" charset="0"/>
                <a:cs typeface="Times New Roman" pitchFamily="18" charset="0"/>
              </a:rPr>
              <a:t>aC</a:t>
            </a:r>
            <a:r>
              <a:rPr lang="en-US" altLang="en-US" sz="2000" dirty="0">
                <a:solidFill>
                  <a:srgbClr val="3333CC"/>
                </a:solidFill>
                <a:latin typeface="Tahoma" pitchFamily="34" charset="0"/>
                <a:cs typeface="Times New Roman" pitchFamily="18" charset="0"/>
              </a:rPr>
              <a:t>)</a:t>
            </a:r>
          </a:p>
          <a:p>
            <a:pPr algn="ctr" eaLnBrk="1" fontAlgn="base" hangingPunct="1">
              <a:spcBef>
                <a:spcPct val="0"/>
              </a:spcBef>
              <a:spcAft>
                <a:spcPct val="0"/>
              </a:spcAft>
            </a:pPr>
            <a:r>
              <a:rPr lang="en-US" altLang="en-US" sz="2000" dirty="0" smtClean="0">
                <a:solidFill>
                  <a:srgbClr val="000000"/>
                </a:solidFill>
                <a:latin typeface="Tahoma" pitchFamily="34" charset="0"/>
                <a:cs typeface="Times New Roman" pitchFamily="18" charset="0"/>
              </a:rPr>
              <a:t>Ezequiel </a:t>
            </a:r>
            <a:r>
              <a:rPr lang="en-US" altLang="en-US" sz="2000" dirty="0">
                <a:solidFill>
                  <a:srgbClr val="000000"/>
                </a:solidFill>
                <a:latin typeface="Tahoma" pitchFamily="34" charset="0"/>
                <a:cs typeface="Times New Roman" pitchFamily="18" charset="0"/>
              </a:rPr>
              <a:t>(592-570 </a:t>
            </a:r>
            <a:r>
              <a:rPr lang="en-US" altLang="en-US" sz="2000" dirty="0" err="1" smtClean="0">
                <a:solidFill>
                  <a:srgbClr val="000000"/>
                </a:solidFill>
                <a:latin typeface="Tahoma" pitchFamily="34" charset="0"/>
                <a:cs typeface="Times New Roman" pitchFamily="18" charset="0"/>
              </a:rPr>
              <a:t>aC</a:t>
            </a:r>
            <a:r>
              <a:rPr lang="en-US" altLang="en-US" sz="2000" dirty="0">
                <a:solidFill>
                  <a:srgbClr val="000000"/>
                </a:solidFill>
                <a:latin typeface="Tahoma" pitchFamily="34" charset="0"/>
                <a:cs typeface="Times New Roman" pitchFamily="18" charset="0"/>
              </a:rPr>
              <a:t>)</a:t>
            </a:r>
          </a:p>
          <a:p>
            <a:pPr algn="ctr" eaLnBrk="1" fontAlgn="base" hangingPunct="1">
              <a:spcBef>
                <a:spcPct val="0"/>
              </a:spcBef>
              <a:spcAft>
                <a:spcPct val="0"/>
              </a:spcAft>
            </a:pPr>
            <a:endParaRPr lang="en-US" altLang="en-US" sz="2000" dirty="0">
              <a:solidFill>
                <a:srgbClr val="000000"/>
              </a:solidFill>
              <a:latin typeface="Tahoma" pitchFamily="34" charset="0"/>
              <a:cs typeface="Times New Roman" pitchFamily="18" charset="0"/>
            </a:endParaRPr>
          </a:p>
        </p:txBody>
      </p:sp>
      <p:sp>
        <p:nvSpPr>
          <p:cNvPr id="5" name="TextBox 4"/>
          <p:cNvSpPr txBox="1"/>
          <p:nvPr/>
        </p:nvSpPr>
        <p:spPr>
          <a:xfrm>
            <a:off x="4476750" y="2951820"/>
            <a:ext cx="1905000" cy="646331"/>
          </a:xfrm>
          <a:prstGeom prst="rect">
            <a:avLst/>
          </a:prstGeom>
          <a:noFill/>
        </p:spPr>
        <p:txBody>
          <a:bodyPr wrap="square" rtlCol="0">
            <a:spAutoFit/>
          </a:bodyPr>
          <a:lstStyle/>
          <a:p>
            <a:pPr algn="ctr"/>
            <a:r>
              <a:rPr lang="en-US" b="1" dirty="0" smtClean="0">
                <a:solidFill>
                  <a:prstClr val="black"/>
                </a:solidFill>
              </a:rPr>
              <a:t>[Nuevo </a:t>
            </a:r>
            <a:r>
              <a:rPr lang="en-US" b="1" dirty="0" err="1" smtClean="0">
                <a:solidFill>
                  <a:prstClr val="black"/>
                </a:solidFill>
              </a:rPr>
              <a:t>imperio</a:t>
            </a:r>
            <a:r>
              <a:rPr lang="en-US" b="1" dirty="0" smtClean="0">
                <a:solidFill>
                  <a:prstClr val="black"/>
                </a:solidFill>
              </a:rPr>
              <a:t> </a:t>
            </a:r>
            <a:r>
              <a:rPr lang="en-US" b="1" dirty="0" err="1" smtClean="0">
                <a:solidFill>
                  <a:prstClr val="black"/>
                </a:solidFill>
              </a:rPr>
              <a:t>babil</a:t>
            </a:r>
            <a:r>
              <a:rPr lang="es-ES" b="1" dirty="0" err="1" smtClean="0">
                <a:solidFill>
                  <a:prstClr val="black"/>
                </a:solidFill>
              </a:rPr>
              <a:t>ónico</a:t>
            </a:r>
            <a:r>
              <a:rPr lang="en-US" b="1" dirty="0" smtClean="0">
                <a:solidFill>
                  <a:prstClr val="black"/>
                </a:solidFill>
              </a:rPr>
              <a:t>]</a:t>
            </a:r>
            <a:endParaRPr lang="en-US" b="1" dirty="0">
              <a:solidFill>
                <a:prstClr val="black"/>
              </a:solidFill>
            </a:endParaRPr>
          </a:p>
        </p:txBody>
      </p:sp>
      <p:sp>
        <p:nvSpPr>
          <p:cNvPr id="6" name="TextBox 5"/>
          <p:cNvSpPr txBox="1"/>
          <p:nvPr/>
        </p:nvSpPr>
        <p:spPr>
          <a:xfrm>
            <a:off x="2438400" y="4142569"/>
            <a:ext cx="1905000" cy="369332"/>
          </a:xfrm>
          <a:prstGeom prst="rect">
            <a:avLst/>
          </a:prstGeom>
          <a:noFill/>
        </p:spPr>
        <p:txBody>
          <a:bodyPr wrap="square" rtlCol="0">
            <a:spAutoFit/>
          </a:bodyPr>
          <a:lstStyle/>
          <a:p>
            <a:pPr algn="ctr"/>
            <a:r>
              <a:rPr lang="en-US" b="1" dirty="0" smtClean="0">
                <a:solidFill>
                  <a:prstClr val="black"/>
                </a:solidFill>
              </a:rPr>
              <a:t>[</a:t>
            </a:r>
            <a:r>
              <a:rPr lang="es-ES" b="1" dirty="0" smtClean="0">
                <a:solidFill>
                  <a:prstClr val="black"/>
                </a:solidFill>
              </a:rPr>
              <a:t>Reino egipcio</a:t>
            </a:r>
            <a:r>
              <a:rPr lang="en-US" b="1" dirty="0" smtClean="0">
                <a:solidFill>
                  <a:prstClr val="black"/>
                </a:solidFill>
              </a:rPr>
              <a:t>]</a:t>
            </a:r>
            <a:endParaRPr lang="en-US" b="1" dirty="0">
              <a:solidFill>
                <a:prstClr val="black"/>
              </a:solidFill>
            </a:endParaRPr>
          </a:p>
        </p:txBody>
      </p:sp>
      <p:sp>
        <p:nvSpPr>
          <p:cNvPr id="7" name="TextBox 6"/>
          <p:cNvSpPr txBox="1"/>
          <p:nvPr/>
        </p:nvSpPr>
        <p:spPr>
          <a:xfrm>
            <a:off x="6248400" y="1362300"/>
            <a:ext cx="1619250" cy="646331"/>
          </a:xfrm>
          <a:prstGeom prst="rect">
            <a:avLst/>
          </a:prstGeom>
          <a:noFill/>
        </p:spPr>
        <p:txBody>
          <a:bodyPr wrap="square" rtlCol="0">
            <a:spAutoFit/>
          </a:bodyPr>
          <a:lstStyle/>
          <a:p>
            <a:pPr algn="ctr"/>
            <a:r>
              <a:rPr lang="en-US" b="1" dirty="0" smtClean="0">
                <a:solidFill>
                  <a:prstClr val="black"/>
                </a:solidFill>
              </a:rPr>
              <a:t>[</a:t>
            </a:r>
            <a:r>
              <a:rPr lang="es-ES" b="1" dirty="0" smtClean="0">
                <a:solidFill>
                  <a:prstClr val="black"/>
                </a:solidFill>
              </a:rPr>
              <a:t>Imperio medo</a:t>
            </a:r>
            <a:r>
              <a:rPr lang="en-US" b="1" dirty="0" smtClean="0">
                <a:solidFill>
                  <a:prstClr val="black"/>
                </a:solidFill>
              </a:rPr>
              <a:t>]</a:t>
            </a:r>
            <a:endParaRPr lang="en-US" b="1" dirty="0">
              <a:solidFill>
                <a:prstClr val="black"/>
              </a:solidFill>
            </a:endParaRPr>
          </a:p>
        </p:txBody>
      </p:sp>
    </p:spTree>
    <p:extLst>
      <p:ext uri="{BB962C8B-B14F-4D97-AF65-F5344CB8AC3E}">
        <p14:creationId xmlns:p14="http://schemas.microsoft.com/office/powerpoint/2010/main" val="355177517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Bosquejo</a:t>
            </a:r>
            <a:r>
              <a:rPr lang="en-US" dirty="0" smtClean="0"/>
              <a:t> del </a:t>
            </a:r>
            <a:r>
              <a:rPr lang="en-US" dirty="0" err="1" smtClean="0"/>
              <a:t>capítulo</a:t>
            </a:r>
            <a:r>
              <a:rPr lang="en-US" dirty="0" smtClean="0"/>
              <a:t> 4</a:t>
            </a:r>
            <a:endParaRPr lang="en-US" dirty="0"/>
          </a:p>
        </p:txBody>
      </p:sp>
      <p:sp>
        <p:nvSpPr>
          <p:cNvPr id="3" name="Content Placeholder 2"/>
          <p:cNvSpPr>
            <a:spLocks noGrp="1"/>
          </p:cNvSpPr>
          <p:nvPr>
            <p:ph idx="1"/>
          </p:nvPr>
        </p:nvSpPr>
        <p:spPr>
          <a:xfrm>
            <a:off x="304800" y="1333500"/>
            <a:ext cx="8686800" cy="4114800"/>
          </a:xfrm>
        </p:spPr>
        <p:txBody>
          <a:bodyPr>
            <a:normAutofit/>
          </a:bodyPr>
          <a:lstStyle/>
          <a:p>
            <a:r>
              <a:rPr lang="en-US" dirty="0" err="1" smtClean="0"/>
              <a:t>Introducción</a:t>
            </a:r>
            <a:r>
              <a:rPr lang="en-US" dirty="0" smtClean="0"/>
              <a:t> de parte de </a:t>
            </a:r>
            <a:r>
              <a:rPr lang="en-US" dirty="0" err="1" smtClean="0"/>
              <a:t>Nabucodonosor</a:t>
            </a:r>
            <a:r>
              <a:rPr lang="en-US" dirty="0" smtClean="0"/>
              <a:t> (1-3)</a:t>
            </a:r>
          </a:p>
          <a:p>
            <a:r>
              <a:rPr lang="en-US" dirty="0" smtClean="0"/>
              <a:t>Los </a:t>
            </a:r>
            <a:r>
              <a:rPr lang="en-US" dirty="0" err="1" smtClean="0"/>
              <a:t>magos</a:t>
            </a:r>
            <a:r>
              <a:rPr lang="en-US" dirty="0" smtClean="0"/>
              <a:t> no </a:t>
            </a:r>
            <a:r>
              <a:rPr lang="en-US" dirty="0" err="1" smtClean="0"/>
              <a:t>pueden</a:t>
            </a:r>
            <a:r>
              <a:rPr lang="en-US" dirty="0" smtClean="0"/>
              <a:t> interpreter el </a:t>
            </a:r>
            <a:r>
              <a:rPr lang="en-US" dirty="0" err="1" smtClean="0"/>
              <a:t>sueño</a:t>
            </a:r>
            <a:r>
              <a:rPr lang="en-US" dirty="0" smtClean="0"/>
              <a:t> (4-8)</a:t>
            </a:r>
          </a:p>
          <a:p>
            <a:r>
              <a:rPr lang="en-US" dirty="0" err="1" smtClean="0"/>
              <a:t>Nabudonosor</a:t>
            </a:r>
            <a:r>
              <a:rPr lang="en-US" dirty="0" smtClean="0"/>
              <a:t> </a:t>
            </a:r>
            <a:r>
              <a:rPr lang="en-US" dirty="0" err="1" smtClean="0"/>
              <a:t>cuenta</a:t>
            </a:r>
            <a:r>
              <a:rPr lang="en-US" dirty="0" smtClean="0"/>
              <a:t> el </a:t>
            </a:r>
            <a:r>
              <a:rPr lang="en-US" dirty="0" err="1" smtClean="0"/>
              <a:t>sueño</a:t>
            </a:r>
            <a:r>
              <a:rPr lang="en-US" dirty="0" smtClean="0"/>
              <a:t> a Daniel (9-18)</a:t>
            </a:r>
          </a:p>
          <a:p>
            <a:r>
              <a:rPr lang="en-US" dirty="0" smtClean="0"/>
              <a:t>Daniel </a:t>
            </a:r>
            <a:r>
              <a:rPr lang="en-US" dirty="0" err="1" smtClean="0"/>
              <a:t>repite</a:t>
            </a:r>
            <a:r>
              <a:rPr lang="en-US" dirty="0" smtClean="0"/>
              <a:t> el </a:t>
            </a:r>
            <a:r>
              <a:rPr lang="en-US" dirty="0" err="1" smtClean="0"/>
              <a:t>sueño</a:t>
            </a:r>
            <a:r>
              <a:rPr lang="en-US" dirty="0" smtClean="0"/>
              <a:t> y lo </a:t>
            </a:r>
            <a:r>
              <a:rPr lang="en-US" dirty="0" err="1" smtClean="0"/>
              <a:t>interpreta</a:t>
            </a:r>
            <a:r>
              <a:rPr lang="en-US" dirty="0" smtClean="0"/>
              <a:t> (19-27)</a:t>
            </a:r>
          </a:p>
          <a:p>
            <a:r>
              <a:rPr lang="en-US" dirty="0" smtClean="0"/>
              <a:t>El </a:t>
            </a:r>
            <a:r>
              <a:rPr lang="en-US" dirty="0" err="1" smtClean="0"/>
              <a:t>sueño</a:t>
            </a:r>
            <a:r>
              <a:rPr lang="en-US" dirty="0" smtClean="0"/>
              <a:t> se </a:t>
            </a:r>
            <a:r>
              <a:rPr lang="en-US" dirty="0" err="1" smtClean="0"/>
              <a:t>cumple</a:t>
            </a:r>
            <a:r>
              <a:rPr lang="en-US" dirty="0" smtClean="0"/>
              <a:t> </a:t>
            </a:r>
            <a:r>
              <a:rPr lang="en-US" dirty="0" err="1" smtClean="0"/>
              <a:t>después</a:t>
            </a:r>
            <a:r>
              <a:rPr lang="en-US" dirty="0" smtClean="0"/>
              <a:t> de un </a:t>
            </a:r>
            <a:r>
              <a:rPr lang="en-US" dirty="0" err="1" smtClean="0"/>
              <a:t>año</a:t>
            </a:r>
            <a:r>
              <a:rPr lang="en-US" dirty="0" smtClean="0"/>
              <a:t> (28-33)</a:t>
            </a:r>
          </a:p>
          <a:p>
            <a:r>
              <a:rPr lang="en-US" dirty="0" err="1" smtClean="0"/>
              <a:t>Nabucodonosor</a:t>
            </a:r>
            <a:r>
              <a:rPr lang="en-US" dirty="0" smtClean="0"/>
              <a:t> se </a:t>
            </a:r>
            <a:r>
              <a:rPr lang="en-US" dirty="0" err="1" smtClean="0"/>
              <a:t>arrepiente</a:t>
            </a:r>
            <a:r>
              <a:rPr lang="en-US" dirty="0" smtClean="0"/>
              <a:t> y </a:t>
            </a:r>
            <a:r>
              <a:rPr lang="en-US" dirty="0" err="1" smtClean="0"/>
              <a:t>es</a:t>
            </a:r>
            <a:r>
              <a:rPr lang="en-US" dirty="0" smtClean="0"/>
              <a:t> </a:t>
            </a:r>
            <a:r>
              <a:rPr lang="en-US" dirty="0" err="1" smtClean="0"/>
              <a:t>restaurado</a:t>
            </a:r>
            <a:r>
              <a:rPr lang="en-US" dirty="0" smtClean="0"/>
              <a:t> (34-37)</a:t>
            </a:r>
            <a:endParaRPr lang="en-US" dirty="0"/>
          </a:p>
        </p:txBody>
      </p:sp>
    </p:spTree>
    <p:extLst>
      <p:ext uri="{BB962C8B-B14F-4D97-AF65-F5344CB8AC3E}">
        <p14:creationId xmlns:p14="http://schemas.microsoft.com/office/powerpoint/2010/main" val="273954084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Salmo 145</a:t>
            </a:r>
            <a:endParaRPr lang="en-US" dirty="0"/>
          </a:p>
        </p:txBody>
      </p:sp>
      <p:sp>
        <p:nvSpPr>
          <p:cNvPr id="3" name="Content Placeholder 2"/>
          <p:cNvSpPr>
            <a:spLocks noGrp="1"/>
          </p:cNvSpPr>
          <p:nvPr>
            <p:ph idx="1"/>
          </p:nvPr>
        </p:nvSpPr>
        <p:spPr>
          <a:xfrm>
            <a:off x="114300" y="1562100"/>
            <a:ext cx="8915400" cy="3657600"/>
          </a:xfrm>
        </p:spPr>
        <p:txBody>
          <a:bodyPr>
            <a:normAutofit fontScale="92500"/>
          </a:bodyPr>
          <a:lstStyle/>
          <a:p>
            <a:pPr marL="0" indent="0">
              <a:buNone/>
            </a:pPr>
            <a:r>
              <a:rPr lang="es-ES" dirty="0" smtClean="0"/>
              <a:t>10</a:t>
            </a:r>
            <a:r>
              <a:rPr lang="es-ES" dirty="0"/>
              <a:t>  SEÑOR, Tus obras todas te darán gracias, Y Tus santos te bendecirán. </a:t>
            </a:r>
          </a:p>
          <a:p>
            <a:pPr marL="0" indent="0">
              <a:buNone/>
            </a:pPr>
            <a:r>
              <a:rPr lang="es-ES" dirty="0" smtClean="0"/>
              <a:t>11</a:t>
            </a:r>
            <a:r>
              <a:rPr lang="es-ES" dirty="0"/>
              <a:t>  La gloria de Tu reino dirán, Y hablarán de Tu poder, </a:t>
            </a:r>
          </a:p>
          <a:p>
            <a:pPr marL="0" indent="0">
              <a:buNone/>
            </a:pPr>
            <a:r>
              <a:rPr lang="es-ES" dirty="0" smtClean="0"/>
              <a:t>12</a:t>
            </a:r>
            <a:r>
              <a:rPr lang="es-ES" dirty="0"/>
              <a:t>  Para dar a conocer a los hijos de los hombres Tus hechos poderosos Y la gloria de la majestad de Tu reino. </a:t>
            </a:r>
          </a:p>
          <a:p>
            <a:pPr marL="0" indent="0">
              <a:buNone/>
            </a:pPr>
            <a:r>
              <a:rPr lang="es-ES" dirty="0" smtClean="0"/>
              <a:t>13</a:t>
            </a:r>
            <a:r>
              <a:rPr lang="es-ES" dirty="0"/>
              <a:t>  Tu reino es reino por todos los siglos, Y Tu dominio permanece por todas las generaciones. </a:t>
            </a:r>
            <a:endParaRPr lang="en-US" dirty="0"/>
          </a:p>
        </p:txBody>
      </p:sp>
    </p:spTree>
    <p:extLst>
      <p:ext uri="{BB962C8B-B14F-4D97-AF65-F5344CB8AC3E}">
        <p14:creationId xmlns:p14="http://schemas.microsoft.com/office/powerpoint/2010/main" val="26731244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Preguntas</a:t>
            </a:r>
            <a:r>
              <a:rPr lang="en-US" dirty="0" smtClean="0"/>
              <a:t> </a:t>
            </a:r>
            <a:r>
              <a:rPr lang="en-US" dirty="0" err="1" smtClean="0"/>
              <a:t>sobre</a:t>
            </a:r>
            <a:r>
              <a:rPr lang="en-US" dirty="0" smtClean="0"/>
              <a:t> el </a:t>
            </a:r>
            <a:r>
              <a:rPr lang="en-US" dirty="0" err="1" smtClean="0"/>
              <a:t>capítulo</a:t>
            </a:r>
            <a:r>
              <a:rPr lang="en-US" dirty="0" smtClean="0"/>
              <a:t> 4</a:t>
            </a:r>
            <a:endParaRPr lang="en-US" dirty="0"/>
          </a:p>
        </p:txBody>
      </p:sp>
      <p:sp>
        <p:nvSpPr>
          <p:cNvPr id="3" name="Content Placeholder 2"/>
          <p:cNvSpPr>
            <a:spLocks noGrp="1"/>
          </p:cNvSpPr>
          <p:nvPr>
            <p:ph idx="1"/>
          </p:nvPr>
        </p:nvSpPr>
        <p:spPr>
          <a:xfrm>
            <a:off x="304800" y="1485900"/>
            <a:ext cx="8534400" cy="4191000"/>
          </a:xfrm>
        </p:spPr>
        <p:txBody>
          <a:bodyPr>
            <a:normAutofit fontScale="85000" lnSpcReduction="20000"/>
          </a:bodyPr>
          <a:lstStyle/>
          <a:p>
            <a:pPr marL="396875" indent="-396875">
              <a:buFont typeface="+mj-lt"/>
              <a:buAutoNum type="arabicPeriod"/>
            </a:pPr>
            <a:r>
              <a:rPr lang="en-US" dirty="0" smtClean="0"/>
              <a:t>¿</a:t>
            </a:r>
            <a:r>
              <a:rPr lang="en-US" dirty="0" err="1" smtClean="0"/>
              <a:t>Por</a:t>
            </a:r>
            <a:r>
              <a:rPr lang="en-US" dirty="0" smtClean="0"/>
              <a:t> </a:t>
            </a:r>
            <a:r>
              <a:rPr lang="en-US" dirty="0" err="1" smtClean="0"/>
              <a:t>qué</a:t>
            </a:r>
            <a:r>
              <a:rPr lang="en-US" dirty="0" smtClean="0"/>
              <a:t> no </a:t>
            </a:r>
            <a:r>
              <a:rPr lang="en-US" dirty="0" err="1" smtClean="0"/>
              <a:t>pidió</a:t>
            </a:r>
            <a:r>
              <a:rPr lang="en-US" dirty="0" smtClean="0"/>
              <a:t> </a:t>
            </a:r>
            <a:r>
              <a:rPr lang="en-US" dirty="0" err="1" smtClean="0"/>
              <a:t>Nabucodonoor</a:t>
            </a:r>
            <a:r>
              <a:rPr lang="en-US" dirty="0" smtClean="0"/>
              <a:t> a Daniel que </a:t>
            </a:r>
            <a:r>
              <a:rPr lang="en-US" dirty="0" err="1" smtClean="0"/>
              <a:t>interpretara</a:t>
            </a:r>
            <a:r>
              <a:rPr lang="en-US" dirty="0" smtClean="0"/>
              <a:t> el </a:t>
            </a:r>
            <a:r>
              <a:rPr lang="en-US" dirty="0" err="1" smtClean="0"/>
              <a:t>sueño</a:t>
            </a:r>
            <a:r>
              <a:rPr lang="en-US" dirty="0" smtClean="0"/>
              <a:t> de </a:t>
            </a:r>
            <a:r>
              <a:rPr lang="en-US" dirty="0" err="1" smtClean="0"/>
              <a:t>inmediato</a:t>
            </a:r>
            <a:r>
              <a:rPr lang="en-US" dirty="0" smtClean="0"/>
              <a:t>, </a:t>
            </a:r>
            <a:r>
              <a:rPr lang="en-US" dirty="0" err="1" smtClean="0"/>
              <a:t>en</a:t>
            </a:r>
            <a:r>
              <a:rPr lang="en-US" dirty="0" smtClean="0"/>
              <a:t> </a:t>
            </a:r>
            <a:r>
              <a:rPr lang="en-US" dirty="0" err="1" smtClean="0"/>
              <a:t>vez</a:t>
            </a:r>
            <a:r>
              <a:rPr lang="en-US" dirty="0" smtClean="0"/>
              <a:t> de </a:t>
            </a:r>
            <a:r>
              <a:rPr lang="en-US" dirty="0" err="1" smtClean="0"/>
              <a:t>pedir</a:t>
            </a:r>
            <a:r>
              <a:rPr lang="en-US" dirty="0" smtClean="0"/>
              <a:t> a </a:t>
            </a:r>
            <a:r>
              <a:rPr lang="en-US" dirty="0" err="1" smtClean="0"/>
              <a:t>los</a:t>
            </a:r>
            <a:r>
              <a:rPr lang="en-US" dirty="0" smtClean="0"/>
              <a:t> </a:t>
            </a:r>
            <a:r>
              <a:rPr lang="en-US" dirty="0" err="1" smtClean="0"/>
              <a:t>otros</a:t>
            </a:r>
            <a:r>
              <a:rPr lang="en-US" dirty="0" smtClean="0"/>
              <a:t> ‘</a:t>
            </a:r>
            <a:r>
              <a:rPr lang="en-US" dirty="0" err="1" smtClean="0"/>
              <a:t>sabios</a:t>
            </a:r>
            <a:r>
              <a:rPr lang="en-US" dirty="0" smtClean="0"/>
              <a:t>’ (v 6)?</a:t>
            </a:r>
          </a:p>
          <a:p>
            <a:pPr marL="396875" indent="-396875">
              <a:buFont typeface="+mj-lt"/>
              <a:buAutoNum type="arabicPeriod"/>
            </a:pPr>
            <a:r>
              <a:rPr lang="es-ES" dirty="0" smtClean="0"/>
              <a:t>¿Por qué contó el sueño Nabucodonosor, en vez de exigir que los sabios se lo contaran a él, como antes </a:t>
            </a:r>
            <a:r>
              <a:rPr lang="en-US" dirty="0" smtClean="0"/>
              <a:t>(v 7)?</a:t>
            </a:r>
          </a:p>
          <a:p>
            <a:pPr marL="396875" indent="-396875">
              <a:buFont typeface="+mj-lt"/>
              <a:buAutoNum type="arabicPeriod"/>
            </a:pPr>
            <a:r>
              <a:rPr lang="en-US" dirty="0" smtClean="0"/>
              <a:t>¿</a:t>
            </a:r>
            <a:r>
              <a:rPr lang="en-US" dirty="0" err="1" smtClean="0"/>
              <a:t>Por</a:t>
            </a:r>
            <a:r>
              <a:rPr lang="en-US" dirty="0" smtClean="0"/>
              <a:t> </a:t>
            </a:r>
            <a:r>
              <a:rPr lang="en-US" dirty="0" err="1" smtClean="0"/>
              <a:t>qué</a:t>
            </a:r>
            <a:r>
              <a:rPr lang="en-US" dirty="0" smtClean="0"/>
              <a:t> no ‘se </a:t>
            </a:r>
            <a:r>
              <a:rPr lang="en-US" dirty="0" err="1" smtClean="0"/>
              <a:t>inventaron</a:t>
            </a:r>
            <a:r>
              <a:rPr lang="en-US" dirty="0" smtClean="0"/>
              <a:t>’ </a:t>
            </a:r>
            <a:r>
              <a:rPr lang="es-ES" dirty="0" smtClean="0"/>
              <a:t>los sabios alguna interpretación después de que Nabucodonosor les contó el sueño? </a:t>
            </a:r>
            <a:r>
              <a:rPr lang="en-US" dirty="0" smtClean="0"/>
              <a:t>(</a:t>
            </a:r>
            <a:r>
              <a:rPr lang="en-US" dirty="0" err="1" smtClean="0"/>
              <a:t>véase</a:t>
            </a:r>
            <a:r>
              <a:rPr lang="en-US" dirty="0" smtClean="0"/>
              <a:t> 2:7)?</a:t>
            </a:r>
          </a:p>
          <a:p>
            <a:pPr marL="396875" indent="-396875">
              <a:buFont typeface="+mj-lt"/>
              <a:buAutoNum type="arabicPeriod"/>
            </a:pPr>
            <a:r>
              <a:rPr lang="en-US" dirty="0" smtClean="0"/>
              <a:t>¿</a:t>
            </a:r>
            <a:r>
              <a:rPr lang="en-US" dirty="0" err="1" smtClean="0"/>
              <a:t>Cuánto</a:t>
            </a:r>
            <a:r>
              <a:rPr lang="en-US" dirty="0" smtClean="0"/>
              <a:t> son </a:t>
            </a:r>
            <a:r>
              <a:rPr lang="en-US" dirty="0" err="1" smtClean="0"/>
              <a:t>los</a:t>
            </a:r>
            <a:r>
              <a:rPr lang="en-US" dirty="0" smtClean="0"/>
              <a:t> ‘7 </a:t>
            </a:r>
            <a:r>
              <a:rPr lang="en-US" dirty="0" err="1" smtClean="0"/>
              <a:t>tiempos</a:t>
            </a:r>
            <a:r>
              <a:rPr lang="en-US" dirty="0" smtClean="0"/>
              <a:t>’ (</a:t>
            </a:r>
            <a:r>
              <a:rPr lang="en-US" dirty="0" err="1" smtClean="0"/>
              <a:t>véanse</a:t>
            </a:r>
            <a:r>
              <a:rPr lang="en-US" dirty="0" smtClean="0"/>
              <a:t> </a:t>
            </a:r>
            <a:r>
              <a:rPr lang="en-US" dirty="0" err="1" smtClean="0"/>
              <a:t>vv</a:t>
            </a:r>
            <a:r>
              <a:rPr lang="en-US" dirty="0" smtClean="0"/>
              <a:t> 25 y 32, RV)?</a:t>
            </a:r>
          </a:p>
          <a:p>
            <a:pPr marL="396875" indent="-396875">
              <a:buFont typeface="+mj-lt"/>
              <a:buAutoNum type="arabicPeriod"/>
            </a:pPr>
            <a:r>
              <a:rPr lang="en-US" dirty="0" smtClean="0"/>
              <a:t>¿</a:t>
            </a:r>
            <a:r>
              <a:rPr lang="en-US" dirty="0" err="1" smtClean="0"/>
              <a:t>Por</a:t>
            </a:r>
            <a:r>
              <a:rPr lang="en-US" dirty="0" smtClean="0"/>
              <a:t> </a:t>
            </a:r>
            <a:r>
              <a:rPr lang="en-US" dirty="0" err="1" smtClean="0"/>
              <a:t>qué</a:t>
            </a:r>
            <a:r>
              <a:rPr lang="en-US" dirty="0" smtClean="0"/>
              <a:t> no se </a:t>
            </a:r>
            <a:r>
              <a:rPr lang="en-US" dirty="0" err="1" smtClean="0"/>
              <a:t>arrepintió</a:t>
            </a:r>
            <a:r>
              <a:rPr lang="en-US" dirty="0" smtClean="0"/>
              <a:t> </a:t>
            </a:r>
            <a:r>
              <a:rPr lang="en-US" dirty="0" err="1" smtClean="0"/>
              <a:t>Nabucodonosor</a:t>
            </a:r>
            <a:r>
              <a:rPr lang="en-US" dirty="0" smtClean="0"/>
              <a:t> y </a:t>
            </a:r>
            <a:r>
              <a:rPr lang="en-US" dirty="0" err="1" smtClean="0"/>
              <a:t>así</a:t>
            </a:r>
            <a:r>
              <a:rPr lang="en-US" dirty="0" smtClean="0"/>
              <a:t> </a:t>
            </a:r>
            <a:r>
              <a:rPr lang="en-US" dirty="0" err="1" smtClean="0"/>
              <a:t>evitar</a:t>
            </a:r>
            <a:r>
              <a:rPr lang="en-US" dirty="0" smtClean="0"/>
              <a:t> el </a:t>
            </a:r>
            <a:r>
              <a:rPr lang="en-US" dirty="0" err="1" smtClean="0"/>
              <a:t>período</a:t>
            </a:r>
            <a:r>
              <a:rPr lang="en-US" dirty="0" smtClean="0"/>
              <a:t> de </a:t>
            </a:r>
            <a:r>
              <a:rPr lang="en-US" dirty="0" err="1" smtClean="0"/>
              <a:t>locura</a:t>
            </a:r>
            <a:r>
              <a:rPr lang="en-US" dirty="0" smtClean="0"/>
              <a:t>? </a:t>
            </a:r>
          </a:p>
        </p:txBody>
      </p:sp>
    </p:spTree>
    <p:extLst>
      <p:ext uri="{BB962C8B-B14F-4D97-AF65-F5344CB8AC3E}">
        <p14:creationId xmlns:p14="http://schemas.microsoft.com/office/powerpoint/2010/main" val="155794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smtClean="0"/>
              <a:t>Ayudas</a:t>
            </a:r>
            <a:r>
              <a:rPr lang="en-US" sz="3600" dirty="0" smtClean="0"/>
              <a:t> para interpreter </a:t>
            </a:r>
            <a:r>
              <a:rPr lang="en-US" sz="3600" dirty="0" err="1" smtClean="0"/>
              <a:t>los</a:t>
            </a:r>
            <a:r>
              <a:rPr lang="en-US" sz="3600" dirty="0" smtClean="0"/>
              <a:t> </a:t>
            </a:r>
            <a:r>
              <a:rPr lang="en-US" sz="3600" dirty="0" err="1" smtClean="0"/>
              <a:t>sueños</a:t>
            </a:r>
            <a:endParaRPr lang="en-US" sz="3600" dirty="0"/>
          </a:p>
        </p:txBody>
      </p:sp>
      <p:sp>
        <p:nvSpPr>
          <p:cNvPr id="3" name="Content Placeholder 2"/>
          <p:cNvSpPr>
            <a:spLocks noGrp="1"/>
          </p:cNvSpPr>
          <p:nvPr>
            <p:ph idx="1"/>
          </p:nvPr>
        </p:nvSpPr>
        <p:spPr>
          <a:xfrm>
            <a:off x="457200" y="1333500"/>
            <a:ext cx="8229600" cy="4191000"/>
          </a:xfrm>
        </p:spPr>
        <p:txBody>
          <a:bodyPr>
            <a:normAutofit fontScale="92500" lnSpcReduction="10000"/>
          </a:bodyPr>
          <a:lstStyle/>
          <a:p>
            <a:r>
              <a:rPr lang="en-US" dirty="0" smtClean="0"/>
              <a:t>El </a:t>
            </a:r>
            <a:r>
              <a:rPr lang="en-US" dirty="0" err="1" smtClean="0"/>
              <a:t>sueño</a:t>
            </a:r>
            <a:r>
              <a:rPr lang="en-US" dirty="0" smtClean="0"/>
              <a:t> sin </a:t>
            </a:r>
            <a:r>
              <a:rPr lang="en-US" dirty="0" err="1" smtClean="0"/>
              <a:t>duda</a:t>
            </a:r>
            <a:r>
              <a:rPr lang="en-US" dirty="0" smtClean="0"/>
              <a:t> </a:t>
            </a:r>
            <a:r>
              <a:rPr lang="en-US" dirty="0" err="1" smtClean="0"/>
              <a:t>es</a:t>
            </a:r>
            <a:r>
              <a:rPr lang="en-US" dirty="0" smtClean="0"/>
              <a:t> de Dios (5, y </a:t>
            </a:r>
            <a:r>
              <a:rPr lang="en-US" dirty="0" err="1" smtClean="0"/>
              <a:t>véase</a:t>
            </a:r>
            <a:r>
              <a:rPr lang="en-US" dirty="0" smtClean="0"/>
              <a:t> 2:1)</a:t>
            </a:r>
          </a:p>
          <a:p>
            <a:r>
              <a:rPr lang="en-US" dirty="0" smtClean="0"/>
              <a:t>“</a:t>
            </a:r>
            <a:r>
              <a:rPr lang="en-US" dirty="0" err="1" smtClean="0"/>
              <a:t>Siete</a:t>
            </a:r>
            <a:r>
              <a:rPr lang="en-US" dirty="0" smtClean="0"/>
              <a:t> </a:t>
            </a:r>
            <a:r>
              <a:rPr lang="en-US" dirty="0" err="1" smtClean="0"/>
              <a:t>tiempos</a:t>
            </a:r>
            <a:r>
              <a:rPr lang="en-US" dirty="0" smtClean="0"/>
              <a:t>” (16,23,25, RV) = ¿?</a:t>
            </a:r>
          </a:p>
          <a:p>
            <a:r>
              <a:rPr lang="en-US" dirty="0" err="1" smtClean="0"/>
              <a:t>Ataduras</a:t>
            </a:r>
            <a:r>
              <a:rPr lang="en-US" dirty="0" smtClean="0"/>
              <a:t> de </a:t>
            </a:r>
            <a:r>
              <a:rPr lang="en-US" dirty="0" err="1" smtClean="0"/>
              <a:t>hierro</a:t>
            </a:r>
            <a:r>
              <a:rPr lang="en-US" dirty="0" smtClean="0"/>
              <a:t> y </a:t>
            </a:r>
            <a:r>
              <a:rPr lang="en-US" dirty="0" err="1" smtClean="0"/>
              <a:t>bronce</a:t>
            </a:r>
            <a:r>
              <a:rPr lang="en-US" dirty="0" smtClean="0"/>
              <a:t> (15, 23) = ¿?</a:t>
            </a:r>
          </a:p>
          <a:p>
            <a:r>
              <a:rPr lang="en-US" dirty="0" smtClean="0"/>
              <a:t>Fin de </a:t>
            </a:r>
            <a:r>
              <a:rPr lang="en-US" dirty="0" err="1" smtClean="0"/>
              <a:t>los</a:t>
            </a:r>
            <a:r>
              <a:rPr lang="en-US" dirty="0" smtClean="0"/>
              <a:t> </a:t>
            </a:r>
            <a:r>
              <a:rPr lang="en-US" dirty="0" err="1" smtClean="0"/>
              <a:t>días</a:t>
            </a:r>
            <a:r>
              <a:rPr lang="en-US" dirty="0" smtClean="0"/>
              <a:t> (34) = ¿?</a:t>
            </a:r>
          </a:p>
          <a:p>
            <a:r>
              <a:rPr lang="en-US" dirty="0" err="1" smtClean="0"/>
              <a:t>Destellos</a:t>
            </a:r>
            <a:r>
              <a:rPr lang="en-US" dirty="0" smtClean="0"/>
              <a:t> del </a:t>
            </a:r>
            <a:r>
              <a:rPr lang="en-US" dirty="0" err="1" smtClean="0"/>
              <a:t>mundo</a:t>
            </a:r>
            <a:r>
              <a:rPr lang="en-US" dirty="0" smtClean="0"/>
              <a:t> </a:t>
            </a:r>
            <a:r>
              <a:rPr lang="en-US" dirty="0" err="1" smtClean="0"/>
              <a:t>espiritual</a:t>
            </a:r>
            <a:r>
              <a:rPr lang="en-US" dirty="0" smtClean="0"/>
              <a:t> </a:t>
            </a:r>
          </a:p>
          <a:p>
            <a:pPr lvl="1"/>
            <a:r>
              <a:rPr lang="en-US" dirty="0" smtClean="0"/>
              <a:t>Vigilante, </a:t>
            </a:r>
            <a:r>
              <a:rPr lang="en-US" dirty="0" err="1" smtClean="0"/>
              <a:t>santo</a:t>
            </a:r>
            <a:r>
              <a:rPr lang="en-US" dirty="0" smtClean="0"/>
              <a:t> (13-14)</a:t>
            </a:r>
          </a:p>
          <a:p>
            <a:pPr lvl="1"/>
            <a:r>
              <a:rPr lang="en-US" dirty="0" err="1" smtClean="0"/>
              <a:t>Ejército</a:t>
            </a:r>
            <a:r>
              <a:rPr lang="en-US" dirty="0" smtClean="0"/>
              <a:t> del </a:t>
            </a:r>
            <a:r>
              <a:rPr lang="en-US" dirty="0" err="1" smtClean="0"/>
              <a:t>cielo</a:t>
            </a:r>
            <a:r>
              <a:rPr lang="en-US" dirty="0" smtClean="0"/>
              <a:t> (35)</a:t>
            </a:r>
          </a:p>
          <a:p>
            <a:r>
              <a:rPr lang="en-US" dirty="0" err="1" smtClean="0"/>
              <a:t>Aplicación</a:t>
            </a:r>
            <a:r>
              <a:rPr lang="en-US" dirty="0" smtClean="0"/>
              <a:t> sin ‘</a:t>
            </a:r>
            <a:r>
              <a:rPr lang="en-US" dirty="0" err="1" smtClean="0"/>
              <a:t>interpretación</a:t>
            </a:r>
            <a:r>
              <a:rPr lang="en-US" dirty="0" smtClean="0"/>
              <a:t>’ (17)</a:t>
            </a:r>
          </a:p>
          <a:p>
            <a:endParaRPr lang="en-US" dirty="0" smtClean="0"/>
          </a:p>
          <a:p>
            <a:pPr lvl="1"/>
            <a:endParaRPr lang="en-US" dirty="0" smtClean="0"/>
          </a:p>
          <a:p>
            <a:endParaRPr lang="en-US" dirty="0"/>
          </a:p>
        </p:txBody>
      </p:sp>
    </p:spTree>
    <p:extLst>
      <p:ext uri="{BB962C8B-B14F-4D97-AF65-F5344CB8AC3E}">
        <p14:creationId xmlns:p14="http://schemas.microsoft.com/office/powerpoint/2010/main" val="69207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Aplicaciones</a:t>
            </a:r>
            <a:endParaRPr lang="en-US" dirty="0"/>
          </a:p>
        </p:txBody>
      </p:sp>
      <p:sp>
        <p:nvSpPr>
          <p:cNvPr id="3" name="Content Placeholder 2"/>
          <p:cNvSpPr>
            <a:spLocks noGrp="1"/>
          </p:cNvSpPr>
          <p:nvPr>
            <p:ph idx="1"/>
          </p:nvPr>
        </p:nvSpPr>
        <p:spPr/>
        <p:txBody>
          <a:bodyPr>
            <a:normAutofit/>
          </a:bodyPr>
          <a:lstStyle/>
          <a:p>
            <a:r>
              <a:rPr lang="en-US" dirty="0" smtClean="0"/>
              <a:t>¿</a:t>
            </a:r>
            <a:r>
              <a:rPr lang="en-US" dirty="0" err="1" smtClean="0"/>
              <a:t>Cuándo</a:t>
            </a:r>
            <a:r>
              <a:rPr lang="en-US" dirty="0" smtClean="0"/>
              <a:t> </a:t>
            </a:r>
            <a:r>
              <a:rPr lang="en-US" dirty="0" err="1" smtClean="0"/>
              <a:t>es</a:t>
            </a:r>
            <a:r>
              <a:rPr lang="en-US" dirty="0" smtClean="0"/>
              <a:t> probable que el </a:t>
            </a:r>
            <a:r>
              <a:rPr lang="en-US" dirty="0" err="1" smtClean="0"/>
              <a:t>orgullo</a:t>
            </a:r>
            <a:r>
              <a:rPr lang="en-US" dirty="0" smtClean="0"/>
              <a:t> sea un </a:t>
            </a:r>
            <a:r>
              <a:rPr lang="en-US" dirty="0" err="1" smtClean="0"/>
              <a:t>problema</a:t>
            </a:r>
            <a:r>
              <a:rPr lang="en-US" dirty="0" smtClean="0"/>
              <a:t> </a:t>
            </a:r>
            <a:r>
              <a:rPr lang="en-US" dirty="0" err="1" smtClean="0"/>
              <a:t>en</a:t>
            </a:r>
            <a:r>
              <a:rPr lang="en-US" dirty="0" smtClean="0"/>
              <a:t> </a:t>
            </a:r>
            <a:r>
              <a:rPr lang="en-US" dirty="0" err="1" smtClean="0"/>
              <a:t>nuestras</a:t>
            </a:r>
            <a:r>
              <a:rPr lang="en-US" dirty="0" smtClean="0"/>
              <a:t> </a:t>
            </a:r>
            <a:r>
              <a:rPr lang="en-US" dirty="0" err="1" smtClean="0"/>
              <a:t>vidas</a:t>
            </a:r>
            <a:r>
              <a:rPr lang="en-US" dirty="0" smtClean="0"/>
              <a:t> (</a:t>
            </a:r>
            <a:r>
              <a:rPr lang="en-US" dirty="0" err="1" smtClean="0"/>
              <a:t>vv</a:t>
            </a:r>
            <a:r>
              <a:rPr lang="en-US" dirty="0" smtClean="0"/>
              <a:t> 4, 29-30)?</a:t>
            </a:r>
          </a:p>
          <a:p>
            <a:pPr lvl="1"/>
            <a:r>
              <a:rPr lang="en-US" dirty="0" smtClean="0"/>
              <a:t>¿</a:t>
            </a:r>
            <a:r>
              <a:rPr lang="en-US" dirty="0" err="1" smtClean="0"/>
              <a:t>Cuáles</a:t>
            </a:r>
            <a:r>
              <a:rPr lang="en-US" dirty="0" smtClean="0"/>
              <a:t> son </a:t>
            </a:r>
            <a:r>
              <a:rPr lang="en-US" dirty="0" err="1" smtClean="0"/>
              <a:t>los</a:t>
            </a:r>
            <a:r>
              <a:rPr lang="en-US" dirty="0" smtClean="0"/>
              <a:t> </a:t>
            </a:r>
            <a:r>
              <a:rPr lang="en-US" dirty="0" err="1" smtClean="0"/>
              <a:t>síntomas</a:t>
            </a:r>
            <a:r>
              <a:rPr lang="en-US" dirty="0" smtClean="0"/>
              <a:t>?</a:t>
            </a:r>
          </a:p>
          <a:p>
            <a:pPr lvl="1"/>
            <a:r>
              <a:rPr lang="en-US" dirty="0" smtClean="0"/>
              <a:t>¿</a:t>
            </a:r>
            <a:r>
              <a:rPr lang="en-US" dirty="0" err="1" smtClean="0"/>
              <a:t>Cuáles</a:t>
            </a:r>
            <a:r>
              <a:rPr lang="en-US" dirty="0" smtClean="0"/>
              <a:t> </a:t>
            </a:r>
            <a:r>
              <a:rPr lang="en-US" dirty="0" err="1" smtClean="0"/>
              <a:t>acciones</a:t>
            </a:r>
            <a:r>
              <a:rPr lang="en-US" dirty="0" smtClean="0"/>
              <a:t> </a:t>
            </a:r>
            <a:r>
              <a:rPr lang="en-US" dirty="0" err="1" smtClean="0"/>
              <a:t>nos</a:t>
            </a:r>
            <a:r>
              <a:rPr lang="en-US" dirty="0" smtClean="0"/>
              <a:t> </a:t>
            </a:r>
            <a:r>
              <a:rPr lang="en-US" dirty="0" err="1" smtClean="0"/>
              <a:t>ayudarían</a:t>
            </a:r>
            <a:r>
              <a:rPr lang="en-US" dirty="0" smtClean="0"/>
              <a:t> a </a:t>
            </a:r>
            <a:r>
              <a:rPr lang="en-US" dirty="0" err="1" smtClean="0"/>
              <a:t>evitarlo</a:t>
            </a:r>
            <a:r>
              <a:rPr lang="en-US" dirty="0" smtClean="0"/>
              <a:t> (27)?</a:t>
            </a:r>
          </a:p>
          <a:p>
            <a:r>
              <a:rPr lang="en-US" dirty="0" smtClean="0"/>
              <a:t>¿</a:t>
            </a:r>
            <a:r>
              <a:rPr lang="en-US" dirty="0" err="1" smtClean="0"/>
              <a:t>Cómo</a:t>
            </a:r>
            <a:r>
              <a:rPr lang="en-US" dirty="0" smtClean="0"/>
              <a:t> </a:t>
            </a:r>
            <a:r>
              <a:rPr lang="en-US" dirty="0" err="1" smtClean="0"/>
              <a:t>podría</a:t>
            </a:r>
            <a:r>
              <a:rPr lang="en-US" dirty="0" smtClean="0"/>
              <a:t> Dios “</a:t>
            </a:r>
            <a:r>
              <a:rPr lang="en-US" dirty="0" err="1" smtClean="0"/>
              <a:t>humillarnos</a:t>
            </a:r>
            <a:r>
              <a:rPr lang="en-US" dirty="0" smtClean="0"/>
              <a:t>” (v 37)?</a:t>
            </a:r>
          </a:p>
          <a:p>
            <a:r>
              <a:rPr lang="en-US" dirty="0" smtClean="0"/>
              <a:t>¿</a:t>
            </a:r>
            <a:r>
              <a:rPr lang="en-US" dirty="0" err="1" smtClean="0"/>
              <a:t>Cuándo</a:t>
            </a:r>
            <a:r>
              <a:rPr lang="en-US" dirty="0" smtClean="0"/>
              <a:t> “</a:t>
            </a:r>
            <a:r>
              <a:rPr lang="en-US" dirty="0" err="1" smtClean="0"/>
              <a:t>recobramos</a:t>
            </a:r>
            <a:r>
              <a:rPr lang="en-US" dirty="0" smtClean="0"/>
              <a:t> la </a:t>
            </a:r>
            <a:r>
              <a:rPr lang="en-US" dirty="0" err="1" smtClean="0"/>
              <a:t>razón</a:t>
            </a:r>
            <a:r>
              <a:rPr lang="en-US" dirty="0" smtClean="0"/>
              <a:t>” (v 26, 34)?</a:t>
            </a:r>
            <a:endParaRPr lang="en-US" dirty="0"/>
          </a:p>
        </p:txBody>
      </p:sp>
    </p:spTree>
    <p:extLst>
      <p:ext uri="{BB962C8B-B14F-4D97-AF65-F5344CB8AC3E}">
        <p14:creationId xmlns:p14="http://schemas.microsoft.com/office/powerpoint/2010/main" val="51402169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El progreso de Nabucodonosor</a:t>
            </a:r>
            <a:endParaRPr lang="en-US" dirty="0"/>
          </a:p>
        </p:txBody>
      </p:sp>
      <p:sp>
        <p:nvSpPr>
          <p:cNvPr id="3" name="Content Placeholder 2"/>
          <p:cNvSpPr>
            <a:spLocks noGrp="1"/>
          </p:cNvSpPr>
          <p:nvPr>
            <p:ph idx="1"/>
          </p:nvPr>
        </p:nvSpPr>
        <p:spPr>
          <a:xfrm>
            <a:off x="76200" y="1333500"/>
            <a:ext cx="8991600" cy="4495800"/>
          </a:xfrm>
        </p:spPr>
        <p:txBody>
          <a:bodyPr>
            <a:normAutofit fontScale="77500" lnSpcReduction="20000"/>
          </a:bodyPr>
          <a:lstStyle/>
          <a:p>
            <a:r>
              <a:rPr lang="en-US" dirty="0" err="1"/>
              <a:t>Trajo</a:t>
            </a:r>
            <a:r>
              <a:rPr lang="en-US" dirty="0"/>
              <a:t> </a:t>
            </a:r>
            <a:r>
              <a:rPr lang="en-US" dirty="0" err="1"/>
              <a:t>vasos</a:t>
            </a:r>
            <a:r>
              <a:rPr lang="en-US" dirty="0"/>
              <a:t> de la casa de </a:t>
            </a:r>
            <a:r>
              <a:rPr lang="en-US" dirty="0" err="1"/>
              <a:t>Jehová</a:t>
            </a:r>
            <a:r>
              <a:rPr lang="en-US" dirty="0"/>
              <a:t> a la casa de </a:t>
            </a:r>
            <a:r>
              <a:rPr lang="en-US" dirty="0" err="1"/>
              <a:t>su</a:t>
            </a:r>
            <a:r>
              <a:rPr lang="en-US" dirty="0"/>
              <a:t> </a:t>
            </a:r>
            <a:r>
              <a:rPr lang="en-US" dirty="0" err="1"/>
              <a:t>dios</a:t>
            </a:r>
            <a:r>
              <a:rPr lang="en-US" dirty="0"/>
              <a:t> (1:2)</a:t>
            </a:r>
          </a:p>
          <a:p>
            <a:pPr lvl="1"/>
            <a:r>
              <a:rPr lang="en-US" dirty="0" err="1"/>
              <a:t>Impresionado</a:t>
            </a:r>
            <a:r>
              <a:rPr lang="en-US" dirty="0"/>
              <a:t> con la </a:t>
            </a:r>
            <a:r>
              <a:rPr lang="en-US" dirty="0" err="1"/>
              <a:t>conducta</a:t>
            </a:r>
            <a:r>
              <a:rPr lang="en-US" dirty="0"/>
              <a:t> y aptitudes de </a:t>
            </a:r>
            <a:r>
              <a:rPr lang="en-US" dirty="0" err="1"/>
              <a:t>los</a:t>
            </a:r>
            <a:r>
              <a:rPr lang="en-US" dirty="0"/>
              <a:t> </a:t>
            </a:r>
            <a:r>
              <a:rPr lang="en-US" dirty="0" err="1"/>
              <a:t>jóvenes</a:t>
            </a:r>
            <a:r>
              <a:rPr lang="en-US" dirty="0"/>
              <a:t> </a:t>
            </a:r>
            <a:r>
              <a:rPr lang="en-US" dirty="0" err="1"/>
              <a:t>hebreos</a:t>
            </a:r>
            <a:r>
              <a:rPr lang="en-US" dirty="0"/>
              <a:t> (1:19)</a:t>
            </a:r>
          </a:p>
          <a:p>
            <a:r>
              <a:rPr lang="en-US" dirty="0" err="1"/>
              <a:t>Confiesa</a:t>
            </a:r>
            <a:r>
              <a:rPr lang="en-US" dirty="0"/>
              <a:t> que el </a:t>
            </a:r>
            <a:r>
              <a:rPr lang="en-US" dirty="0" err="1"/>
              <a:t>dios</a:t>
            </a:r>
            <a:r>
              <a:rPr lang="en-US" dirty="0"/>
              <a:t> de Daniel </a:t>
            </a:r>
            <a:r>
              <a:rPr lang="en-US" dirty="0" err="1"/>
              <a:t>es</a:t>
            </a:r>
            <a:r>
              <a:rPr lang="en-US" dirty="0"/>
              <a:t> “</a:t>
            </a:r>
            <a:r>
              <a:rPr lang="es-ES" dirty="0"/>
              <a:t>Dios es Dios de dioses, Señor de reyes y revelador de misterios</a:t>
            </a:r>
            <a:r>
              <a:rPr lang="en-US" dirty="0"/>
              <a:t>”.  (2:47)</a:t>
            </a:r>
          </a:p>
          <a:p>
            <a:pPr lvl="1"/>
            <a:r>
              <a:rPr lang="en-US" dirty="0" err="1"/>
              <a:t>Promovió</a:t>
            </a:r>
            <a:r>
              <a:rPr lang="en-US" dirty="0"/>
              <a:t> a Daniel y a </a:t>
            </a:r>
            <a:r>
              <a:rPr lang="en-US" dirty="0" err="1"/>
              <a:t>sus</a:t>
            </a:r>
            <a:r>
              <a:rPr lang="en-US" dirty="0"/>
              <a:t> amigos</a:t>
            </a:r>
          </a:p>
          <a:p>
            <a:r>
              <a:rPr lang="en-US" dirty="0" err="1"/>
              <a:t>Puso</a:t>
            </a:r>
            <a:r>
              <a:rPr lang="en-US" dirty="0"/>
              <a:t> </a:t>
            </a:r>
            <a:r>
              <a:rPr lang="en-US" dirty="0" err="1"/>
              <a:t>una</a:t>
            </a:r>
            <a:r>
              <a:rPr lang="en-US" dirty="0"/>
              <a:t> imagen de </a:t>
            </a:r>
            <a:r>
              <a:rPr lang="en-US" dirty="0" err="1"/>
              <a:t>oro</a:t>
            </a:r>
            <a:r>
              <a:rPr lang="en-US" dirty="0"/>
              <a:t> para </a:t>
            </a:r>
            <a:r>
              <a:rPr lang="en-US" dirty="0" err="1"/>
              <a:t>ser</a:t>
            </a:r>
            <a:r>
              <a:rPr lang="en-US" dirty="0"/>
              <a:t> </a:t>
            </a:r>
            <a:r>
              <a:rPr lang="en-US" dirty="0" err="1"/>
              <a:t>adorados</a:t>
            </a:r>
            <a:r>
              <a:rPr lang="en-US" dirty="0"/>
              <a:t> </a:t>
            </a:r>
            <a:r>
              <a:rPr lang="en-US" dirty="0" err="1"/>
              <a:t>por</a:t>
            </a:r>
            <a:r>
              <a:rPr lang="en-US" dirty="0"/>
              <a:t> </a:t>
            </a:r>
            <a:r>
              <a:rPr lang="en-US" dirty="0" err="1"/>
              <a:t>todos</a:t>
            </a:r>
            <a:r>
              <a:rPr lang="en-US" dirty="0"/>
              <a:t>, y </a:t>
            </a:r>
            <a:r>
              <a:rPr lang="en-US" dirty="0" err="1"/>
              <a:t>diseñó</a:t>
            </a:r>
            <a:r>
              <a:rPr lang="en-US" dirty="0"/>
              <a:t> el </a:t>
            </a:r>
            <a:r>
              <a:rPr lang="en-US" dirty="0" err="1"/>
              <a:t>método</a:t>
            </a:r>
            <a:r>
              <a:rPr lang="en-US" dirty="0"/>
              <a:t> de </a:t>
            </a:r>
            <a:r>
              <a:rPr lang="en-US" dirty="0" err="1"/>
              <a:t>culto</a:t>
            </a:r>
            <a:r>
              <a:rPr lang="en-US" dirty="0"/>
              <a:t> (3:1; 4-5).</a:t>
            </a:r>
          </a:p>
          <a:p>
            <a:r>
              <a:rPr lang="en-US" dirty="0" err="1"/>
              <a:t>Llamó</a:t>
            </a:r>
            <a:r>
              <a:rPr lang="en-US" dirty="0"/>
              <a:t> a </a:t>
            </a:r>
            <a:r>
              <a:rPr lang="en-US" dirty="0" err="1"/>
              <a:t>los</a:t>
            </a:r>
            <a:r>
              <a:rPr lang="en-US" dirty="0"/>
              <a:t> hombres </a:t>
            </a:r>
            <a:r>
              <a:rPr lang="en-US" dirty="0" err="1"/>
              <a:t>hebreos</a:t>
            </a:r>
            <a:r>
              <a:rPr lang="en-US" dirty="0"/>
              <a:t> “</a:t>
            </a:r>
            <a:r>
              <a:rPr lang="en-US" dirty="0" err="1"/>
              <a:t>siervos</a:t>
            </a:r>
            <a:r>
              <a:rPr lang="en-US" dirty="0"/>
              <a:t> del Dios </a:t>
            </a:r>
            <a:r>
              <a:rPr lang="en-US" dirty="0" err="1"/>
              <a:t>altísimo</a:t>
            </a:r>
            <a:r>
              <a:rPr lang="en-US" dirty="0"/>
              <a:t>” (3:26)</a:t>
            </a:r>
          </a:p>
          <a:p>
            <a:r>
              <a:rPr lang="en-US" dirty="0" err="1"/>
              <a:t>Decretó</a:t>
            </a:r>
            <a:r>
              <a:rPr lang="en-US" dirty="0"/>
              <a:t> que </a:t>
            </a:r>
            <a:r>
              <a:rPr lang="en-US" dirty="0" err="1"/>
              <a:t>nadie</a:t>
            </a:r>
            <a:r>
              <a:rPr lang="en-US" dirty="0"/>
              <a:t> </a:t>
            </a:r>
            <a:r>
              <a:rPr lang="en-US" dirty="0" err="1"/>
              <a:t>debía</a:t>
            </a:r>
            <a:r>
              <a:rPr lang="en-US" dirty="0"/>
              <a:t> </a:t>
            </a:r>
            <a:r>
              <a:rPr lang="en-US" dirty="0" err="1"/>
              <a:t>hablar</a:t>
            </a:r>
            <a:r>
              <a:rPr lang="en-US" dirty="0"/>
              <a:t> </a:t>
            </a:r>
            <a:r>
              <a:rPr lang="en-US" dirty="0" err="1"/>
              <a:t>en</a:t>
            </a:r>
            <a:r>
              <a:rPr lang="en-US" dirty="0"/>
              <a:t> contra del Dios de </a:t>
            </a:r>
            <a:r>
              <a:rPr lang="en-US" dirty="0" err="1"/>
              <a:t>los</a:t>
            </a:r>
            <a:r>
              <a:rPr lang="en-US" dirty="0"/>
              <a:t> </a:t>
            </a:r>
            <a:r>
              <a:rPr lang="en-US" dirty="0" err="1" smtClean="0"/>
              <a:t>hebreos</a:t>
            </a:r>
            <a:r>
              <a:rPr lang="en-US" dirty="0" smtClean="0"/>
              <a:t>. “</a:t>
            </a:r>
            <a:r>
              <a:rPr lang="es-ES" dirty="0"/>
              <a:t>N</a:t>
            </a:r>
            <a:r>
              <a:rPr lang="es-ES" dirty="0" smtClean="0"/>
              <a:t>o </a:t>
            </a:r>
            <a:r>
              <a:rPr lang="es-ES" dirty="0"/>
              <a:t>hay otro dios que pueda librar de esta </a:t>
            </a:r>
            <a:r>
              <a:rPr lang="es-ES" dirty="0" smtClean="0"/>
              <a:t>manera” </a:t>
            </a:r>
            <a:r>
              <a:rPr lang="en-US" dirty="0" smtClean="0"/>
              <a:t>(3:29</a:t>
            </a:r>
            <a:r>
              <a:rPr lang="en-US" dirty="0"/>
              <a:t>).</a:t>
            </a:r>
          </a:p>
          <a:p>
            <a:pPr lvl="1"/>
            <a:r>
              <a:rPr lang="en-US" dirty="0" err="1"/>
              <a:t>Promovió</a:t>
            </a:r>
            <a:r>
              <a:rPr lang="en-US" dirty="0"/>
              <a:t> a </a:t>
            </a:r>
            <a:r>
              <a:rPr lang="en-US" dirty="0" err="1"/>
              <a:t>los</a:t>
            </a:r>
            <a:r>
              <a:rPr lang="en-US" dirty="0"/>
              <a:t> </a:t>
            </a:r>
            <a:r>
              <a:rPr lang="en-US" dirty="0" err="1"/>
              <a:t>tres</a:t>
            </a:r>
            <a:r>
              <a:rPr lang="en-US" dirty="0"/>
              <a:t> amigos (3:30</a:t>
            </a:r>
            <a:r>
              <a:rPr lang="en-US" dirty="0" smtClean="0"/>
              <a:t>)</a:t>
            </a:r>
            <a:endParaRPr lang="en-US" dirty="0"/>
          </a:p>
        </p:txBody>
      </p:sp>
    </p:spTree>
    <p:extLst>
      <p:ext uri="{BB962C8B-B14F-4D97-AF65-F5344CB8AC3E}">
        <p14:creationId xmlns:p14="http://schemas.microsoft.com/office/powerpoint/2010/main" val="177191160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 </a:t>
            </a:r>
            <a:r>
              <a:rPr lang="en-US" dirty="0" err="1" smtClean="0"/>
              <a:t>progreso</a:t>
            </a:r>
            <a:r>
              <a:rPr lang="en-US" dirty="0" smtClean="0"/>
              <a:t> de </a:t>
            </a:r>
            <a:r>
              <a:rPr lang="en-US" dirty="0" err="1" smtClean="0"/>
              <a:t>Nabucodonosor</a:t>
            </a:r>
            <a:endParaRPr lang="en-US" dirty="0"/>
          </a:p>
        </p:txBody>
      </p:sp>
      <p:sp>
        <p:nvSpPr>
          <p:cNvPr id="3" name="Content Placeholder 2"/>
          <p:cNvSpPr>
            <a:spLocks noGrp="1"/>
          </p:cNvSpPr>
          <p:nvPr>
            <p:ph idx="1"/>
          </p:nvPr>
        </p:nvSpPr>
        <p:spPr>
          <a:xfrm>
            <a:off x="457200" y="1333500"/>
            <a:ext cx="8534400" cy="4495800"/>
          </a:xfrm>
        </p:spPr>
        <p:txBody>
          <a:bodyPr>
            <a:normAutofit fontScale="77500" lnSpcReduction="20000"/>
          </a:bodyPr>
          <a:lstStyle/>
          <a:p>
            <a:r>
              <a:rPr lang="en-US" dirty="0" err="1" smtClean="0"/>
              <a:t>Capítulo</a:t>
            </a:r>
            <a:r>
              <a:rPr lang="en-US" dirty="0" smtClean="0"/>
              <a:t> 4 [“…a </a:t>
            </a:r>
            <a:r>
              <a:rPr lang="en-US" dirty="0" err="1" smtClean="0"/>
              <a:t>todos</a:t>
            </a:r>
            <a:r>
              <a:rPr lang="en-US" dirty="0" smtClean="0"/>
              <a:t> </a:t>
            </a:r>
            <a:r>
              <a:rPr lang="en-US" dirty="0" err="1" smtClean="0"/>
              <a:t>los</a:t>
            </a:r>
            <a:r>
              <a:rPr lang="en-US" dirty="0" smtClean="0"/>
              <a:t> pueblos…”]</a:t>
            </a:r>
          </a:p>
          <a:p>
            <a:pPr lvl="1"/>
            <a:r>
              <a:rPr lang="en-US" dirty="0" smtClean="0"/>
              <a:t>‘</a:t>
            </a:r>
            <a:r>
              <a:rPr lang="en-US" dirty="0" err="1" smtClean="0"/>
              <a:t>En</a:t>
            </a:r>
            <a:r>
              <a:rPr lang="en-US" dirty="0" smtClean="0"/>
              <a:t> </a:t>
            </a:r>
            <a:r>
              <a:rPr lang="en-US" dirty="0" err="1" smtClean="0"/>
              <a:t>ti</a:t>
            </a:r>
            <a:r>
              <a:rPr lang="en-US" dirty="0" smtClean="0"/>
              <a:t> </a:t>
            </a:r>
            <a:r>
              <a:rPr lang="en-US" dirty="0" err="1" smtClean="0"/>
              <a:t>está</a:t>
            </a:r>
            <a:r>
              <a:rPr lang="en-US" dirty="0" smtClean="0"/>
              <a:t> el </a:t>
            </a:r>
            <a:r>
              <a:rPr lang="en-US" dirty="0" err="1" smtClean="0"/>
              <a:t>espíritu</a:t>
            </a:r>
            <a:r>
              <a:rPr lang="en-US" dirty="0" smtClean="0"/>
              <a:t> de </a:t>
            </a:r>
            <a:r>
              <a:rPr lang="en-US" dirty="0" err="1" smtClean="0"/>
              <a:t>los</a:t>
            </a:r>
            <a:r>
              <a:rPr lang="en-US" dirty="0" smtClean="0"/>
              <a:t> dioses </a:t>
            </a:r>
            <a:r>
              <a:rPr lang="en-US" dirty="0" err="1" smtClean="0"/>
              <a:t>santos</a:t>
            </a:r>
            <a:r>
              <a:rPr lang="en-US" dirty="0" smtClean="0"/>
              <a:t> [       ]’ </a:t>
            </a:r>
            <a:r>
              <a:rPr lang="en-US" dirty="0"/>
              <a:t>(</a:t>
            </a:r>
            <a:r>
              <a:rPr lang="en-US" dirty="0" smtClean="0"/>
              <a:t>9, 18)</a:t>
            </a:r>
            <a:endParaRPr lang="en-US" dirty="0"/>
          </a:p>
          <a:p>
            <a:pPr lvl="1"/>
            <a:r>
              <a:rPr lang="en-US" dirty="0" smtClean="0"/>
              <a:t>‘Las </a:t>
            </a:r>
            <a:r>
              <a:rPr lang="en-US" dirty="0" err="1" smtClean="0"/>
              <a:t>señales</a:t>
            </a:r>
            <a:r>
              <a:rPr lang="en-US" dirty="0" smtClean="0"/>
              <a:t> y </a:t>
            </a:r>
            <a:r>
              <a:rPr lang="en-US" dirty="0" err="1" smtClean="0"/>
              <a:t>maravillas</a:t>
            </a:r>
            <a:r>
              <a:rPr lang="en-US" dirty="0"/>
              <a:t> </a:t>
            </a:r>
            <a:r>
              <a:rPr lang="en-US" dirty="0" smtClean="0"/>
              <a:t>que ha </a:t>
            </a:r>
            <a:r>
              <a:rPr lang="en-US" dirty="0" err="1" smtClean="0"/>
              <a:t>hecho</a:t>
            </a:r>
            <a:r>
              <a:rPr lang="en-US" dirty="0" smtClean="0"/>
              <a:t> </a:t>
            </a:r>
            <a:r>
              <a:rPr lang="en-US" dirty="0" err="1" smtClean="0"/>
              <a:t>conmigo</a:t>
            </a:r>
            <a:r>
              <a:rPr lang="en-US" dirty="0" smtClean="0"/>
              <a:t> el Dios </a:t>
            </a:r>
            <a:r>
              <a:rPr lang="en-US" dirty="0"/>
              <a:t>[       ]</a:t>
            </a:r>
            <a:r>
              <a:rPr lang="en-US" dirty="0" smtClean="0"/>
              <a:t> </a:t>
            </a:r>
            <a:r>
              <a:rPr lang="en-US" dirty="0" err="1" smtClean="0"/>
              <a:t>Altísimo</a:t>
            </a:r>
            <a:r>
              <a:rPr lang="en-US" dirty="0" smtClean="0"/>
              <a:t>…’ (2)</a:t>
            </a:r>
          </a:p>
          <a:p>
            <a:pPr lvl="1"/>
            <a:r>
              <a:rPr lang="en-US" dirty="0" smtClean="0"/>
              <a:t>‘Su </a:t>
            </a:r>
            <a:r>
              <a:rPr lang="en-US" dirty="0" err="1" smtClean="0"/>
              <a:t>reino</a:t>
            </a:r>
            <a:r>
              <a:rPr lang="en-US" dirty="0" smtClean="0"/>
              <a:t> </a:t>
            </a:r>
            <a:r>
              <a:rPr lang="en-US" dirty="0" err="1" smtClean="0"/>
              <a:t>es</a:t>
            </a:r>
            <a:r>
              <a:rPr lang="en-US" dirty="0" smtClean="0"/>
              <a:t> un </a:t>
            </a:r>
            <a:r>
              <a:rPr lang="en-US" dirty="0" err="1" smtClean="0"/>
              <a:t>reino</a:t>
            </a:r>
            <a:r>
              <a:rPr lang="en-US" dirty="0" smtClean="0"/>
              <a:t> </a:t>
            </a:r>
            <a:r>
              <a:rPr lang="en-US" dirty="0" err="1" smtClean="0"/>
              <a:t>eterno</a:t>
            </a:r>
            <a:r>
              <a:rPr lang="en-US" dirty="0" smtClean="0"/>
              <a:t>…de </a:t>
            </a:r>
            <a:r>
              <a:rPr lang="en-US" dirty="0" err="1" smtClean="0"/>
              <a:t>generación</a:t>
            </a:r>
            <a:r>
              <a:rPr lang="en-US" dirty="0" smtClean="0"/>
              <a:t> </a:t>
            </a:r>
            <a:r>
              <a:rPr lang="en-US" dirty="0" err="1" smtClean="0"/>
              <a:t>en</a:t>
            </a:r>
            <a:r>
              <a:rPr lang="en-US" dirty="0" smtClean="0"/>
              <a:t> </a:t>
            </a:r>
            <a:r>
              <a:rPr lang="en-US" dirty="0" err="1" smtClean="0"/>
              <a:t>generación</a:t>
            </a:r>
            <a:r>
              <a:rPr lang="en-US" dirty="0" smtClean="0"/>
              <a:t>’ (3, 34)</a:t>
            </a:r>
          </a:p>
          <a:p>
            <a:pPr lvl="1"/>
            <a:r>
              <a:rPr lang="en-US" dirty="0" smtClean="0"/>
              <a:t>‘Los habitants de la </a:t>
            </a:r>
            <a:r>
              <a:rPr lang="en-US" dirty="0" err="1" smtClean="0"/>
              <a:t>tierra</a:t>
            </a:r>
            <a:r>
              <a:rPr lang="en-US" dirty="0" smtClean="0"/>
              <a:t> son </a:t>
            </a:r>
            <a:r>
              <a:rPr lang="en-US" dirty="0" err="1" smtClean="0"/>
              <a:t>considerados</a:t>
            </a:r>
            <a:r>
              <a:rPr lang="en-US" dirty="0" smtClean="0"/>
              <a:t> </a:t>
            </a:r>
            <a:r>
              <a:rPr lang="en-US" dirty="0" err="1" smtClean="0"/>
              <a:t>como</a:t>
            </a:r>
            <a:r>
              <a:rPr lang="en-US" dirty="0" smtClean="0"/>
              <a:t> nada’ (35)</a:t>
            </a:r>
          </a:p>
          <a:p>
            <a:pPr lvl="1"/>
            <a:r>
              <a:rPr lang="en-US" dirty="0" smtClean="0"/>
              <a:t>‘</a:t>
            </a:r>
            <a:r>
              <a:rPr lang="en-US" dirty="0" err="1" smtClean="0"/>
              <a:t>Él</a:t>
            </a:r>
            <a:r>
              <a:rPr lang="en-US" dirty="0" smtClean="0"/>
              <a:t> </a:t>
            </a:r>
            <a:r>
              <a:rPr lang="en-US" dirty="0" err="1" smtClean="0"/>
              <a:t>actúa</a:t>
            </a:r>
            <a:r>
              <a:rPr lang="en-US" dirty="0" smtClean="0"/>
              <a:t> </a:t>
            </a:r>
            <a:r>
              <a:rPr lang="en-US" dirty="0" err="1" smtClean="0"/>
              <a:t>conforme</a:t>
            </a:r>
            <a:r>
              <a:rPr lang="en-US" dirty="0" smtClean="0"/>
              <a:t> a Su </a:t>
            </a:r>
            <a:r>
              <a:rPr lang="en-US" dirty="0" err="1" smtClean="0"/>
              <a:t>voluntad</a:t>
            </a:r>
            <a:r>
              <a:rPr lang="en-US" dirty="0" smtClean="0"/>
              <a:t> </a:t>
            </a:r>
            <a:r>
              <a:rPr lang="en-US" dirty="0" err="1" smtClean="0"/>
              <a:t>en</a:t>
            </a:r>
            <a:r>
              <a:rPr lang="en-US" dirty="0" smtClean="0"/>
              <a:t> el </a:t>
            </a:r>
            <a:r>
              <a:rPr lang="en-US" dirty="0" err="1" smtClean="0"/>
              <a:t>ejército</a:t>
            </a:r>
            <a:r>
              <a:rPr lang="en-US" dirty="0" smtClean="0"/>
              <a:t> del </a:t>
            </a:r>
            <a:r>
              <a:rPr lang="en-US" dirty="0" err="1" smtClean="0"/>
              <a:t>cielo</a:t>
            </a:r>
            <a:r>
              <a:rPr lang="en-US" dirty="0" smtClean="0"/>
              <a:t>’ (35)</a:t>
            </a:r>
          </a:p>
          <a:p>
            <a:pPr lvl="1"/>
            <a:r>
              <a:rPr lang="en-US" dirty="0" smtClean="0"/>
              <a:t>‘</a:t>
            </a:r>
            <a:r>
              <a:rPr lang="en-US" dirty="0" err="1" smtClean="0"/>
              <a:t>Nadie</a:t>
            </a:r>
            <a:r>
              <a:rPr lang="en-US" dirty="0" smtClean="0"/>
              <a:t> </a:t>
            </a:r>
            <a:r>
              <a:rPr lang="en-US" dirty="0" err="1" smtClean="0"/>
              <a:t>puede</a:t>
            </a:r>
            <a:r>
              <a:rPr lang="en-US" dirty="0" smtClean="0"/>
              <a:t> </a:t>
            </a:r>
            <a:r>
              <a:rPr lang="en-US" dirty="0" err="1" smtClean="0"/>
              <a:t>detner</a:t>
            </a:r>
            <a:r>
              <a:rPr lang="en-US" dirty="0" smtClean="0"/>
              <a:t> Su </a:t>
            </a:r>
            <a:r>
              <a:rPr lang="en-US" dirty="0" err="1" smtClean="0"/>
              <a:t>mano</a:t>
            </a:r>
            <a:r>
              <a:rPr lang="en-US" dirty="0" smtClean="0"/>
              <a:t>, Ni </a:t>
            </a:r>
            <a:r>
              <a:rPr lang="en-US" dirty="0" err="1" smtClean="0"/>
              <a:t>decirle</a:t>
            </a:r>
            <a:r>
              <a:rPr lang="en-US" dirty="0" smtClean="0"/>
              <a:t>: “¿</a:t>
            </a:r>
            <a:r>
              <a:rPr lang="en-US" dirty="0" err="1" smtClean="0"/>
              <a:t>Qué</a:t>
            </a:r>
            <a:r>
              <a:rPr lang="en-US" dirty="0" smtClean="0"/>
              <a:t> has </a:t>
            </a:r>
            <a:r>
              <a:rPr lang="en-US" dirty="0" err="1" smtClean="0"/>
              <a:t>hecho</a:t>
            </a:r>
            <a:r>
              <a:rPr lang="en-US" dirty="0" smtClean="0"/>
              <a:t>?” ’ (35)</a:t>
            </a:r>
          </a:p>
          <a:p>
            <a:pPr lvl="1"/>
            <a:r>
              <a:rPr lang="en-US" dirty="0" smtClean="0"/>
              <a:t>‘</a:t>
            </a:r>
            <a:r>
              <a:rPr lang="en-US" dirty="0" err="1" smtClean="0"/>
              <a:t>Ensalzo</a:t>
            </a:r>
            <a:r>
              <a:rPr lang="en-US" dirty="0" smtClean="0"/>
              <a:t> y </a:t>
            </a:r>
            <a:r>
              <a:rPr lang="en-US" dirty="0" err="1" smtClean="0"/>
              <a:t>glorifico</a:t>
            </a:r>
            <a:r>
              <a:rPr lang="en-US" dirty="0" smtClean="0"/>
              <a:t> al Rey del </a:t>
            </a:r>
            <a:r>
              <a:rPr lang="en-US" dirty="0" err="1" smtClean="0"/>
              <a:t>cielo</a:t>
            </a:r>
            <a:r>
              <a:rPr lang="en-US" dirty="0" smtClean="0"/>
              <a:t>’ (37)</a:t>
            </a:r>
          </a:p>
          <a:p>
            <a:pPr lvl="1"/>
            <a:r>
              <a:rPr lang="en-US" dirty="0" smtClean="0"/>
              <a:t>‘</a:t>
            </a:r>
            <a:r>
              <a:rPr lang="en-US" dirty="0" err="1" smtClean="0"/>
              <a:t>Sus</a:t>
            </a:r>
            <a:r>
              <a:rPr lang="en-US" dirty="0" smtClean="0"/>
              <a:t> </a:t>
            </a:r>
            <a:r>
              <a:rPr lang="en-US" dirty="0" err="1" smtClean="0"/>
              <a:t>obras</a:t>
            </a:r>
            <a:r>
              <a:rPr lang="en-US" dirty="0" smtClean="0"/>
              <a:t> son </a:t>
            </a:r>
            <a:r>
              <a:rPr lang="en-US" dirty="0" err="1" smtClean="0"/>
              <a:t>todas</a:t>
            </a:r>
            <a:r>
              <a:rPr lang="en-US" dirty="0" smtClean="0"/>
              <a:t> </a:t>
            </a:r>
            <a:r>
              <a:rPr lang="en-US" dirty="0" err="1" smtClean="0"/>
              <a:t>verdaderas</a:t>
            </a:r>
            <a:r>
              <a:rPr lang="en-US" dirty="0" smtClean="0"/>
              <a:t>’ (37)</a:t>
            </a:r>
          </a:p>
          <a:p>
            <a:pPr lvl="1"/>
            <a:r>
              <a:rPr lang="en-US" dirty="0" smtClean="0"/>
              <a:t>‘Y </a:t>
            </a:r>
            <a:r>
              <a:rPr lang="en-US" dirty="0" err="1" smtClean="0"/>
              <a:t>justos</a:t>
            </a:r>
            <a:r>
              <a:rPr lang="en-US" dirty="0" smtClean="0"/>
              <a:t> </a:t>
            </a:r>
            <a:r>
              <a:rPr lang="en-US" dirty="0" err="1" smtClean="0"/>
              <a:t>Sus</a:t>
            </a:r>
            <a:r>
              <a:rPr lang="en-US" dirty="0" smtClean="0"/>
              <a:t> </a:t>
            </a:r>
            <a:r>
              <a:rPr lang="en-US" dirty="0" err="1" smtClean="0"/>
              <a:t>caminos’</a:t>
            </a:r>
            <a:r>
              <a:rPr lang="en-US" dirty="0" smtClean="0"/>
              <a:t> (37)</a:t>
            </a:r>
          </a:p>
          <a:p>
            <a:pPr lvl="1"/>
            <a:r>
              <a:rPr lang="en-US" dirty="0" smtClean="0"/>
              <a:t>‘</a:t>
            </a:r>
            <a:r>
              <a:rPr lang="en-US" dirty="0" err="1" smtClean="0"/>
              <a:t>Él</a:t>
            </a:r>
            <a:r>
              <a:rPr lang="en-US" dirty="0" smtClean="0"/>
              <a:t> </a:t>
            </a:r>
            <a:r>
              <a:rPr lang="en-US" dirty="0" err="1" smtClean="0"/>
              <a:t>puede</a:t>
            </a:r>
            <a:r>
              <a:rPr lang="en-US" dirty="0" smtClean="0"/>
              <a:t> </a:t>
            </a:r>
            <a:r>
              <a:rPr lang="en-US" dirty="0" err="1" smtClean="0"/>
              <a:t>humillar</a:t>
            </a:r>
            <a:r>
              <a:rPr lang="en-US" dirty="0" smtClean="0"/>
              <a:t> a </a:t>
            </a:r>
            <a:r>
              <a:rPr lang="en-US" dirty="0" err="1" smtClean="0"/>
              <a:t>los</a:t>
            </a:r>
            <a:r>
              <a:rPr lang="en-US" dirty="0" smtClean="0"/>
              <a:t> que </a:t>
            </a:r>
            <a:r>
              <a:rPr lang="en-US" dirty="0" err="1" smtClean="0"/>
              <a:t>caminan</a:t>
            </a:r>
            <a:r>
              <a:rPr lang="en-US" dirty="0" smtClean="0"/>
              <a:t> con </a:t>
            </a:r>
            <a:r>
              <a:rPr lang="en-US" dirty="0" err="1" smtClean="0"/>
              <a:t>soberbia</a:t>
            </a:r>
            <a:r>
              <a:rPr lang="en-US" dirty="0" smtClean="0"/>
              <a:t>’ (37)</a:t>
            </a:r>
          </a:p>
        </p:txBody>
      </p:sp>
      <p:sp>
        <p:nvSpPr>
          <p:cNvPr id="4" name="Rectangle 3"/>
          <p:cNvSpPr/>
          <p:nvPr/>
        </p:nvSpPr>
        <p:spPr>
          <a:xfrm>
            <a:off x="7467600" y="1943100"/>
            <a:ext cx="686406" cy="461665"/>
          </a:xfrm>
          <a:prstGeom prst="rect">
            <a:avLst/>
          </a:prstGeom>
        </p:spPr>
        <p:txBody>
          <a:bodyPr wrap="none">
            <a:spAutoFit/>
          </a:bodyPr>
          <a:lstStyle/>
          <a:p>
            <a:r>
              <a:rPr lang="he-IL" sz="2400" dirty="0"/>
              <a:t>אֱלָהּ</a:t>
            </a:r>
            <a:endParaRPr lang="en-US" sz="2400" dirty="0"/>
          </a:p>
        </p:txBody>
      </p:sp>
      <p:sp>
        <p:nvSpPr>
          <p:cNvPr id="6" name="Rectangle 5"/>
          <p:cNvSpPr/>
          <p:nvPr/>
        </p:nvSpPr>
        <p:spPr>
          <a:xfrm>
            <a:off x="5943600" y="1638300"/>
            <a:ext cx="686406" cy="461665"/>
          </a:xfrm>
          <a:prstGeom prst="rect">
            <a:avLst/>
          </a:prstGeom>
        </p:spPr>
        <p:txBody>
          <a:bodyPr wrap="none">
            <a:spAutoFit/>
          </a:bodyPr>
          <a:lstStyle/>
          <a:p>
            <a:r>
              <a:rPr lang="he-IL" sz="2400" dirty="0"/>
              <a:t>אֱלָהּ</a:t>
            </a:r>
            <a:endParaRPr lang="en-US" sz="2400" dirty="0"/>
          </a:p>
        </p:txBody>
      </p:sp>
    </p:spTree>
    <p:extLst>
      <p:ext uri="{BB962C8B-B14F-4D97-AF65-F5344CB8AC3E}">
        <p14:creationId xmlns:p14="http://schemas.microsoft.com/office/powerpoint/2010/main" val="14324248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Hechos</a:t>
            </a:r>
            <a:r>
              <a:rPr lang="en-US" dirty="0" smtClean="0"/>
              <a:t> 17:26</a:t>
            </a:r>
            <a:endParaRPr lang="en-US" dirty="0"/>
          </a:p>
        </p:txBody>
      </p:sp>
      <p:sp>
        <p:nvSpPr>
          <p:cNvPr id="3" name="Content Placeholder 2"/>
          <p:cNvSpPr>
            <a:spLocks noGrp="1"/>
          </p:cNvSpPr>
          <p:nvPr>
            <p:ph idx="1"/>
          </p:nvPr>
        </p:nvSpPr>
        <p:spPr>
          <a:xfrm>
            <a:off x="448056" y="1485900"/>
            <a:ext cx="8534400" cy="3771636"/>
          </a:xfrm>
        </p:spPr>
        <p:txBody>
          <a:bodyPr/>
          <a:lstStyle/>
          <a:p>
            <a:pPr marL="0" indent="0">
              <a:buNone/>
            </a:pPr>
            <a:r>
              <a:rPr lang="es-ES" dirty="0"/>
              <a:t>De uno solo, Dios hizo todas las naciones del mundo para que habitaran sobre toda la superficie de la tierra, habiendo determinado </a:t>
            </a:r>
            <a:r>
              <a:rPr lang="es-ES" i="1" dirty="0"/>
              <a:t>sus</a:t>
            </a:r>
            <a:r>
              <a:rPr lang="es-ES" dirty="0"/>
              <a:t> tiempos y las fronteras de los lugares donde </a:t>
            </a:r>
            <a:r>
              <a:rPr lang="es-ES" dirty="0" smtClean="0"/>
              <a:t>viven</a:t>
            </a:r>
            <a:r>
              <a:rPr lang="es-ES" dirty="0"/>
              <a:t>.</a:t>
            </a:r>
            <a:endParaRPr lang="en-US" dirty="0"/>
          </a:p>
        </p:txBody>
      </p:sp>
    </p:spTree>
    <p:extLst>
      <p:ext uri="{BB962C8B-B14F-4D97-AF65-F5344CB8AC3E}">
        <p14:creationId xmlns:p14="http://schemas.microsoft.com/office/powerpoint/2010/main" val="16570728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Lectura</a:t>
            </a:r>
            <a:r>
              <a:rPr lang="en-US" dirty="0" smtClean="0"/>
              <a:t> para antes de la </a:t>
            </a:r>
            <a:r>
              <a:rPr lang="en-US" dirty="0" err="1" smtClean="0"/>
              <a:t>clase</a:t>
            </a:r>
            <a:endParaRPr lang="en-US" dirty="0"/>
          </a:p>
        </p:txBody>
      </p:sp>
      <p:sp>
        <p:nvSpPr>
          <p:cNvPr id="3" name="Content Placeholder 2"/>
          <p:cNvSpPr>
            <a:spLocks noGrp="1"/>
          </p:cNvSpPr>
          <p:nvPr>
            <p:ph idx="1"/>
          </p:nvPr>
        </p:nvSpPr>
        <p:spPr/>
        <p:txBody>
          <a:bodyPr/>
          <a:lstStyle/>
          <a:p>
            <a:r>
              <a:rPr lang="en-US" dirty="0" smtClean="0"/>
              <a:t>Salmo 2</a:t>
            </a:r>
          </a:p>
          <a:p>
            <a:r>
              <a:rPr lang="en-US" dirty="0" smtClean="0"/>
              <a:t>Salmo 110:1-2; 6-7</a:t>
            </a:r>
          </a:p>
        </p:txBody>
      </p:sp>
    </p:spTree>
    <p:extLst>
      <p:ext uri="{BB962C8B-B14F-4D97-AF65-F5344CB8AC3E}">
        <p14:creationId xmlns:p14="http://schemas.microsoft.com/office/powerpoint/2010/main" val="90643819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5926" y="1602053"/>
            <a:ext cx="7828474" cy="1788847"/>
          </a:xfrm>
        </p:spPr>
        <p:txBody>
          <a:bodyPr>
            <a:normAutofit/>
          </a:bodyPr>
          <a:lstStyle/>
          <a:p>
            <a:r>
              <a:rPr lang="en-US" sz="5400" b="1" dirty="0" err="1" smtClean="0">
                <a:solidFill>
                  <a:srgbClr val="0000CC"/>
                </a:solidFill>
              </a:rPr>
              <a:t>Estudio</a:t>
            </a:r>
            <a:r>
              <a:rPr lang="en-US" sz="5400" b="1" dirty="0" smtClean="0">
                <a:solidFill>
                  <a:srgbClr val="0000CC"/>
                </a:solidFill>
              </a:rPr>
              <a:t> de Daniel</a:t>
            </a:r>
            <a:br>
              <a:rPr lang="en-US" sz="5400" b="1" dirty="0" smtClean="0">
                <a:solidFill>
                  <a:srgbClr val="0000CC"/>
                </a:solidFill>
              </a:rPr>
            </a:br>
            <a:r>
              <a:rPr lang="en-US" sz="4000" dirty="0" smtClean="0">
                <a:solidFill>
                  <a:srgbClr val="0000CC"/>
                </a:solidFill>
              </a:rPr>
              <a:t>(</a:t>
            </a:r>
            <a:r>
              <a:rPr lang="en-US" sz="4000" dirty="0" err="1" smtClean="0">
                <a:solidFill>
                  <a:srgbClr val="0000CC"/>
                </a:solidFill>
              </a:rPr>
              <a:t>Lecci</a:t>
            </a:r>
            <a:r>
              <a:rPr lang="es-ES" sz="4000" dirty="0" err="1" smtClean="0">
                <a:solidFill>
                  <a:srgbClr val="0000CC"/>
                </a:solidFill>
              </a:rPr>
              <a:t>ón</a:t>
            </a:r>
            <a:r>
              <a:rPr lang="en-US" sz="4000" dirty="0" smtClean="0">
                <a:solidFill>
                  <a:srgbClr val="0000CC"/>
                </a:solidFill>
              </a:rPr>
              <a:t> 6 - </a:t>
            </a:r>
            <a:r>
              <a:rPr lang="en-US" sz="4000" dirty="0" err="1" smtClean="0">
                <a:solidFill>
                  <a:srgbClr val="0000CC"/>
                </a:solidFill>
              </a:rPr>
              <a:t>Capítulo</a:t>
            </a:r>
            <a:r>
              <a:rPr lang="en-US" sz="4000" dirty="0" smtClean="0">
                <a:solidFill>
                  <a:srgbClr val="0000CC"/>
                </a:solidFill>
              </a:rPr>
              <a:t> 5)</a:t>
            </a:r>
            <a:endParaRPr lang="en-US" sz="4000" b="1" dirty="0">
              <a:solidFill>
                <a:srgbClr val="0000CC"/>
              </a:solidFill>
            </a:endParaRPr>
          </a:p>
        </p:txBody>
      </p:sp>
      <p:sp>
        <p:nvSpPr>
          <p:cNvPr id="3" name="Subtitle 2"/>
          <p:cNvSpPr>
            <a:spLocks noGrp="1"/>
          </p:cNvSpPr>
          <p:nvPr>
            <p:ph type="subTitle" idx="1"/>
          </p:nvPr>
        </p:nvSpPr>
        <p:spPr>
          <a:xfrm>
            <a:off x="1371600" y="3835400"/>
            <a:ext cx="6400800" cy="1460500"/>
          </a:xfrm>
        </p:spPr>
        <p:txBody>
          <a:bodyPr/>
          <a:lstStyle/>
          <a:p>
            <a:r>
              <a:rPr lang="en-US" dirty="0" smtClean="0"/>
              <a:t>2016</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26" y="2"/>
            <a:ext cx="9144000" cy="1190625"/>
          </a:xfrm>
          <a:prstGeom prst="rect">
            <a:avLst/>
          </a:prstGeom>
        </p:spPr>
      </p:pic>
    </p:spTree>
    <p:extLst>
      <p:ext uri="{BB962C8B-B14F-4D97-AF65-F5344CB8AC3E}">
        <p14:creationId xmlns:p14="http://schemas.microsoft.com/office/powerpoint/2010/main" val="407423889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0 Adds\2 Jerus\051601 Holyland Hotel\sr\Temple Mount from west, tb n051601.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2 Jerusalem\Southern Temple Mount Excavations\Sr\Stones fallen from Western Wall, tb n090599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0 Adds\2 Jerus\051601 Holyland Hotel\sr\Temple Mount from west, tb n051601.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2 Jerusalem\Southern Temple Mount Excavations\Sr\Stones fallen from Western Wall, tb n090599 sr.jp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11416</TotalTime>
  <Words>22844</Words>
  <Application>Microsoft Office PowerPoint</Application>
  <PresentationFormat>On-screen Show (16:10)</PresentationFormat>
  <Paragraphs>5984</Paragraphs>
  <Slides>370</Slides>
  <Notes>89</Notes>
  <HiddenSlides>9</HiddenSlides>
  <MMClips>0</MMClips>
  <ScaleCrop>false</ScaleCrop>
  <HeadingPairs>
    <vt:vector size="8" baseType="variant">
      <vt:variant>
        <vt:lpstr>Fonts Used</vt:lpstr>
      </vt:variant>
      <vt:variant>
        <vt:i4>26</vt:i4>
      </vt:variant>
      <vt:variant>
        <vt:lpstr>Theme</vt:lpstr>
      </vt:variant>
      <vt:variant>
        <vt:i4>26</vt:i4>
      </vt:variant>
      <vt:variant>
        <vt:lpstr>Embedded OLE Servers</vt:lpstr>
      </vt:variant>
      <vt:variant>
        <vt:i4>2</vt:i4>
      </vt:variant>
      <vt:variant>
        <vt:lpstr>Slide Titles</vt:lpstr>
      </vt:variant>
      <vt:variant>
        <vt:i4>370</vt:i4>
      </vt:variant>
    </vt:vector>
  </HeadingPairs>
  <TitlesOfParts>
    <vt:vector size="424" baseType="lpstr">
      <vt:lpstr>Arial Unicode MS</vt:lpstr>
      <vt:lpstr>SimSun</vt:lpstr>
      <vt:lpstr>Adobe Fan Heiti Std B</vt:lpstr>
      <vt:lpstr>Aegean</vt:lpstr>
      <vt:lpstr>Algerian</vt:lpstr>
      <vt:lpstr>Arial</vt:lpstr>
      <vt:lpstr>Arial Narrow</vt:lpstr>
      <vt:lpstr>Bauhaus 93</vt:lpstr>
      <vt:lpstr>Blackoak Std</vt:lpstr>
      <vt:lpstr>Book Antiqua</vt:lpstr>
      <vt:lpstr>Bradley Hand ITC</vt:lpstr>
      <vt:lpstr>Calibri</vt:lpstr>
      <vt:lpstr>Consolas</vt:lpstr>
      <vt:lpstr>David</vt:lpstr>
      <vt:lpstr>Default</vt:lpstr>
      <vt:lpstr>Graphite Std Wide</vt:lpstr>
      <vt:lpstr>Lucida Handwriting</vt:lpstr>
      <vt:lpstr>Papyrus</vt:lpstr>
      <vt:lpstr>Rockwell Extra Bold</vt:lpstr>
      <vt:lpstr>StarSymbol</vt:lpstr>
      <vt:lpstr>Tahoma</vt:lpstr>
      <vt:lpstr>Tempus Sans ITC</vt:lpstr>
      <vt:lpstr>Times New Roman</vt:lpstr>
      <vt:lpstr>Wingdings</vt:lpstr>
      <vt:lpstr>Wingdings 2</vt:lpstr>
      <vt:lpstr>Zurich BlkEx BT</vt:lpstr>
      <vt:lpstr>Office Theme</vt:lpstr>
      <vt:lpstr>1_Office Theme</vt:lpstr>
      <vt:lpstr>2_Office Theme</vt:lpstr>
      <vt:lpstr>4_Office Theme</vt:lpstr>
      <vt:lpstr>3_Office Theme</vt:lpstr>
      <vt:lpstr>3_Default Design</vt:lpstr>
      <vt:lpstr>Default Design</vt:lpstr>
      <vt:lpstr>5_Office Theme</vt:lpstr>
      <vt:lpstr>6_Office Theme</vt:lpstr>
      <vt:lpstr>8_Office Theme</vt:lpstr>
      <vt:lpstr>7_Office Theme</vt:lpstr>
      <vt:lpstr>9_Office Theme</vt:lpstr>
      <vt:lpstr>10_Office Theme</vt:lpstr>
      <vt:lpstr>11_Office Theme</vt:lpstr>
      <vt:lpstr>12_Office Theme</vt:lpstr>
      <vt:lpstr>14_Office Theme</vt:lpstr>
      <vt:lpstr>13_Office Theme</vt:lpstr>
      <vt:lpstr>15_Office Theme</vt:lpstr>
      <vt:lpstr>16_Office Theme</vt:lpstr>
      <vt:lpstr>17_Office Theme</vt:lpstr>
      <vt:lpstr>18_Office Theme</vt:lpstr>
      <vt:lpstr>18_Default Design</vt:lpstr>
      <vt:lpstr>19_Office Theme</vt:lpstr>
      <vt:lpstr>20_Office Theme</vt:lpstr>
      <vt:lpstr>Default</vt:lpstr>
      <vt:lpstr>23_Office Theme</vt:lpstr>
      <vt:lpstr>Image</vt:lpstr>
      <vt:lpstr>Document</vt:lpstr>
      <vt:lpstr>Estudio de Daniel</vt:lpstr>
      <vt:lpstr>Tome la prueba antes del curso</vt:lpstr>
      <vt:lpstr>A.  Información personal sobre Daniel</vt:lpstr>
      <vt:lpstr>PowerPoint Presentation</vt:lpstr>
      <vt:lpstr>C.  Tema principal de Daniel</vt:lpstr>
      <vt:lpstr>D.  Personajes en Daniel</vt:lpstr>
      <vt:lpstr>Contenido de los capítulos</vt:lpstr>
      <vt:lpstr>Capítulo Content</vt:lpstr>
      <vt:lpstr>Profetas del período babilónico</vt:lpstr>
      <vt:lpstr>La familia de Josías</vt:lpstr>
      <vt:lpstr>PowerPoint Presentation</vt:lpstr>
      <vt:lpstr>PowerPoint Presentation</vt:lpstr>
      <vt:lpstr>PowerPoint Presentation</vt:lpstr>
      <vt:lpstr>C.  Profecías precursoras</vt:lpstr>
      <vt:lpstr>Los profetas de Dios</vt:lpstr>
      <vt:lpstr>PowerPoint Presentation</vt:lpstr>
      <vt:lpstr>Los buenos y malos higos de Jeremías - Jer 24</vt:lpstr>
      <vt:lpstr>Promesa de retorno después de 70 años de cautiverio</vt:lpstr>
      <vt:lpstr>PowerPoint Presentation</vt:lpstr>
      <vt:lpstr>Bosquejo de Daniel</vt:lpstr>
      <vt:lpstr>Estudio de Daniel</vt:lpstr>
      <vt:lpstr>Prueba de repaso sobre la lección 1</vt:lpstr>
      <vt:lpstr>Prueba de repaso sobre la lección 1</vt:lpstr>
      <vt:lpstr>PowerPoint Presentation</vt:lpstr>
      <vt:lpstr>Emparejando capítulos</vt:lpstr>
      <vt:lpstr>Contenido de los capítulos</vt:lpstr>
      <vt:lpstr>PowerPoint Presentation</vt:lpstr>
      <vt:lpstr>Bosquejo de Daniel</vt:lpstr>
      <vt:lpstr>Ciclo de visiones</vt:lpstr>
      <vt:lpstr>D.  Personajes en Daniel</vt:lpstr>
      <vt:lpstr>Daniel 1</vt:lpstr>
      <vt:lpstr>Daniel: Manteniendo las convicciones</vt:lpstr>
      <vt:lpstr>Estudio de Daniel</vt:lpstr>
      <vt:lpstr>Prueba de repaso sobre las lecciones 1 y 2</vt:lpstr>
      <vt:lpstr>Prueba de repaso sobre las lecciones 1 y 2</vt:lpstr>
      <vt:lpstr>4 jóvenes hebreos en Babilonia</vt:lpstr>
      <vt:lpstr>PowerPoint Presentation</vt:lpstr>
      <vt:lpstr>Contenido de los capítulos</vt:lpstr>
      <vt:lpstr>PowerPoint Presentation</vt:lpstr>
      <vt:lpstr>Bosquejo de Daniel</vt:lpstr>
      <vt:lpstr>Ciclo de visiones</vt:lpstr>
      <vt:lpstr>PowerPoint Presentation</vt:lpstr>
      <vt:lpstr>PowerPoint Presentation</vt:lpstr>
      <vt:lpstr>PowerPoint Presentation</vt:lpstr>
      <vt:lpstr>Entendiendo las fechas</vt:lpstr>
      <vt:lpstr>PowerPoint Presentation</vt:lpstr>
      <vt:lpstr>Carácter de Nabucodonosor</vt:lpstr>
      <vt:lpstr>Movimiento narrativo</vt:lpstr>
      <vt:lpstr>Daniel 2 - Narrativa</vt:lpstr>
      <vt:lpstr>Daniel 2 - Narrativa</vt:lpstr>
      <vt:lpstr>Traducciones diferentes</vt:lpstr>
      <vt:lpstr>Daniel 2 - Narrativa</vt:lpstr>
      <vt:lpstr>Daniel 2 - Narrativa</vt:lpstr>
      <vt:lpstr>Daniel 2 - Narrativa</vt:lpstr>
      <vt:lpstr>La oración de Daniel</vt:lpstr>
      <vt:lpstr>Daniel 2 - Narrativa</vt:lpstr>
      <vt:lpstr>Daniel 2 - Narrativa</vt:lpstr>
      <vt:lpstr>PowerPoint Presentation</vt:lpstr>
      <vt:lpstr>PowerPoint Presentation</vt:lpstr>
      <vt:lpstr>El sueño de Nabucodonosor Daniel 2</vt:lpstr>
      <vt:lpstr>El sueño de Nabucodonosor Daniel 2</vt:lpstr>
      <vt:lpstr>Daniel 2 - Narrativa</vt:lpstr>
      <vt:lpstr>PowerPoint Presentation</vt:lpstr>
      <vt:lpstr>Los profetas de Dios</vt:lpstr>
      <vt:lpstr>PowerPoint Presentation</vt:lpstr>
      <vt:lpstr>Un mundo radicalmente diferente en la plenitud de los tiempos</vt:lpstr>
      <vt:lpstr>Estableciendo un reino eterno</vt:lpstr>
      <vt:lpstr>Contenido de los capítulos</vt:lpstr>
      <vt:lpstr>Estudio de Daniel (Lección 4)</vt:lpstr>
      <vt:lpstr>PowerPoint Presentation</vt:lpstr>
      <vt:lpstr>PowerPoint Presentation</vt:lpstr>
      <vt:lpstr>Bosquejo de Daniel</vt:lpstr>
      <vt:lpstr>Pruebas de fuego</vt:lpstr>
      <vt:lpstr>PowerPoint Presentation</vt:lpstr>
      <vt:lpstr>Pruebas de fuego</vt:lpstr>
      <vt:lpstr>Movimiento narrativo</vt:lpstr>
      <vt:lpstr>¿Dios a la imagen del hombre?</vt:lpstr>
      <vt:lpstr>PowerPoint Presentation</vt:lpstr>
      <vt:lpstr>Una profecía de Moisés…</vt:lpstr>
      <vt:lpstr>Dan 3:1-6</vt:lpstr>
      <vt:lpstr>PowerPoint Presentation</vt:lpstr>
      <vt:lpstr>Lecciones de los tres amigos</vt:lpstr>
      <vt:lpstr>PowerPoint Presentation</vt:lpstr>
      <vt:lpstr>El progreso de Nabucodonosor</vt:lpstr>
      <vt:lpstr>PowerPoint Presentation</vt:lpstr>
      <vt:lpstr>Estudio de Daniel (Lección 5)</vt:lpstr>
      <vt:lpstr>Prueba de repaso para la lección 5</vt:lpstr>
      <vt:lpstr>PowerPoint Presentation</vt:lpstr>
      <vt:lpstr>Ciclo de visiones</vt:lpstr>
      <vt:lpstr>Bosquejo del capítulo 4</vt:lpstr>
      <vt:lpstr>Salmo 145</vt:lpstr>
      <vt:lpstr>Preguntas sobre el capítulo 4</vt:lpstr>
      <vt:lpstr>Ayudas para interpreter los sueños</vt:lpstr>
      <vt:lpstr>Aplicaciones</vt:lpstr>
      <vt:lpstr>El progreso de Nabucodonosor</vt:lpstr>
      <vt:lpstr>El progreso de Nabucodonosor</vt:lpstr>
      <vt:lpstr>Hechos 17:26</vt:lpstr>
      <vt:lpstr>Lectura para antes de la clase</vt:lpstr>
      <vt:lpstr>Estudio de Daniel (Lección 6 - Capítulo 5)</vt:lpstr>
      <vt:lpstr>Prueba de repaso para la lección 6</vt:lpstr>
      <vt:lpstr>PowerPoint Presentation</vt:lpstr>
      <vt:lpstr>La oración de Pablo por los efesios</vt:lpstr>
      <vt:lpstr>La eficacia de la fuerza de su poder</vt:lpstr>
      <vt:lpstr>Lectura en la clase</vt:lpstr>
      <vt:lpstr>PowerPoint Presentation</vt:lpstr>
      <vt:lpstr>PowerPoint Presentation</vt:lpstr>
      <vt:lpstr>Salmo 90:10-12</vt:lpstr>
      <vt:lpstr>Habacuc 2:18-20</vt:lpstr>
      <vt:lpstr>El progreso de Nabucodonosor</vt:lpstr>
      <vt:lpstr>El progreso de Nabucodonosor</vt:lpstr>
      <vt:lpstr>Bosquejo del capítulo 5</vt:lpstr>
      <vt:lpstr>PowerPoint Presentation</vt:lpstr>
      <vt:lpstr>PowerPoint Presentation</vt:lpstr>
      <vt:lpstr>PowerPoint Presentation</vt:lpstr>
      <vt:lpstr>PowerPoint Presentation</vt:lpstr>
      <vt:lpstr>Aplicaciones</vt:lpstr>
      <vt:lpstr>Estudio de Daniel</vt:lpstr>
      <vt:lpstr>Prueba de repaso para la lección 7</vt:lpstr>
      <vt:lpstr>PowerPoint Presentation</vt:lpstr>
      <vt:lpstr>PowerPoint Presentation</vt:lpstr>
      <vt:lpstr>La oración de Pablo por los efesios</vt:lpstr>
      <vt:lpstr>La eficacia de la fuerza de su poder</vt:lpstr>
      <vt:lpstr>Movimiento narrativo  – Caps. 3/6</vt:lpstr>
      <vt:lpstr>Diferencia en las pruebas de los capítulos 3 y 6</vt:lpstr>
      <vt:lpstr>Bosquejo del cap. 6</vt:lpstr>
      <vt:lpstr>¿Darío el Medo?</vt:lpstr>
      <vt:lpstr>Daniel 6 - Narrativa</vt:lpstr>
      <vt:lpstr>Daniel 6 - Narrativa</vt:lpstr>
      <vt:lpstr>Daniel 6 - Narrativa</vt:lpstr>
      <vt:lpstr>PowerPoint Presentation</vt:lpstr>
      <vt:lpstr>Daniel 6 - Narrativa</vt:lpstr>
      <vt:lpstr>PowerPoint Presentation</vt:lpstr>
      <vt:lpstr>Un anillo de sello</vt:lpstr>
      <vt:lpstr>PowerPoint Presentation</vt:lpstr>
      <vt:lpstr>PowerPoint Presentation</vt:lpstr>
      <vt:lpstr>Daniel 6 - Narrativa</vt:lpstr>
      <vt:lpstr>PowerPoint Presentation</vt:lpstr>
      <vt:lpstr>Daniel 6 - Narrativa</vt:lpstr>
      <vt:lpstr>PowerPoint Presentation</vt:lpstr>
      <vt:lpstr>PowerPoint Presentation</vt:lpstr>
      <vt:lpstr>Los magos de Daniel</vt:lpstr>
      <vt:lpstr>Estudio de Daniel</vt:lpstr>
      <vt:lpstr>PowerPoint Presentation</vt:lpstr>
      <vt:lpstr>PowerPoint Presentation</vt:lpstr>
      <vt:lpstr>Prueba de repaso para la lección 8</vt:lpstr>
      <vt:lpstr>Prueba de repaso para la lección 8</vt:lpstr>
      <vt:lpstr>PowerPoint Presentation</vt:lpstr>
      <vt:lpstr>PowerPoint Presentation</vt:lpstr>
      <vt:lpstr>Bosquejo de Daniel</vt:lpstr>
      <vt:lpstr>Ciclo de visiones</vt:lpstr>
      <vt:lpstr>PowerPoint Presentation</vt:lpstr>
      <vt:lpstr>PowerPoint Presentation</vt:lpstr>
      <vt:lpstr>Plenitud del tiempo</vt:lpstr>
      <vt:lpstr>Bosquejo del cap. 7</vt:lpstr>
      <vt:lpstr>Capítulo 7</vt:lpstr>
      <vt:lpstr>PowerPoint Presentation</vt:lpstr>
      <vt:lpstr>PowerPoint Presentation</vt:lpstr>
      <vt:lpstr>PowerPoint Presentation</vt:lpstr>
      <vt:lpstr>Capítulo 7</vt:lpstr>
      <vt:lpstr>Capítulo 7</vt:lpstr>
      <vt:lpstr>Capítulo 7</vt:lpstr>
      <vt:lpstr>Capítulo 7</vt:lpstr>
      <vt:lpstr>Capítulo 7 – Las cuatro bestias</vt:lpstr>
      <vt:lpstr>Capítulo 7 – Las cuatro bestias</vt:lpstr>
      <vt:lpstr>Capítulo 7 – Las cuatro bestias</vt:lpstr>
      <vt:lpstr>Capítulo 7 – Las cuatro bestias</vt:lpstr>
      <vt:lpstr>El sueño de Nabucodonosor Daniel 2 y 7 tienen 4 reinos</vt:lpstr>
      <vt:lpstr>El sueño de Nabucodonosor </vt:lpstr>
      <vt:lpstr>Capítulo 7 – Juicio celestial</vt:lpstr>
      <vt:lpstr>Capítulo 7 – Juicio celestial</vt:lpstr>
      <vt:lpstr>Capítulo 7 – Juicio celestial</vt:lpstr>
      <vt:lpstr>Capítulo 7 – La perplejidad de Daniel Explicación de las bestias</vt:lpstr>
      <vt:lpstr>PowerPoint Presentation</vt:lpstr>
      <vt:lpstr>Capítulo 7 – Explicación de las bestias</vt:lpstr>
      <vt:lpstr>Capítulo 7 – Explicación de las bestias</vt:lpstr>
      <vt:lpstr>Capítulo 7 – Explicación de las bestias</vt:lpstr>
      <vt:lpstr>Capítulo 7 – Explicación de las bestias</vt:lpstr>
      <vt:lpstr>3 ½ tiempos</vt:lpstr>
      <vt:lpstr>3 ½ contra 7 </vt:lpstr>
      <vt:lpstr>PowerPoint Presentation</vt:lpstr>
      <vt:lpstr>Capítulo 7 – Explicación adicional sobre la cuarta bestia</vt:lpstr>
      <vt:lpstr>Capítulo 7 – Explicación adicional sobre la cuarta bestia</vt:lpstr>
      <vt:lpstr>Class Exercise for Lesson 9</vt:lpstr>
      <vt:lpstr>Estudio de Daniel (Lección 9 – Capítulo 8)</vt:lpstr>
      <vt:lpstr>Ejercicio en clase para la lección 9</vt:lpstr>
      <vt:lpstr>PowerPoint Presentation</vt:lpstr>
      <vt:lpstr>Ciclo de visiones</vt:lpstr>
      <vt:lpstr>Visions of Kingdoms - Daniel</vt:lpstr>
      <vt:lpstr>PowerPoint Presentation</vt:lpstr>
      <vt:lpstr>Cronología griega y romana</vt:lpstr>
      <vt:lpstr>Los cuatro cuernos – Daniel 8</vt:lpstr>
      <vt:lpstr>Dinastía seléucida</vt:lpstr>
      <vt:lpstr>PowerPoint Presentation</vt:lpstr>
      <vt:lpstr>Ejercicio en clase para la lección 9</vt:lpstr>
      <vt:lpstr>Bosquejo del cap. 7</vt:lpstr>
      <vt:lpstr>Bosquejo del cap. 8</vt:lpstr>
      <vt:lpstr>“Personajes” en el capítulo 8</vt:lpstr>
      <vt:lpstr>Comparaciones entre los cap. 7 y 8</vt:lpstr>
      <vt:lpstr>Aprendiendo de Daniel, hombre muy estimado por Dios</vt:lpstr>
      <vt:lpstr>Overview</vt:lpstr>
      <vt:lpstr>PowerPoint Presentation</vt:lpstr>
      <vt:lpstr>Ciclo de visiones</vt:lpstr>
      <vt:lpstr>PowerPoint Presentation</vt:lpstr>
      <vt:lpstr>Libro de la ley hallado – 2 años antes de Daniel</vt:lpstr>
      <vt:lpstr>609 aC Muerte de Josías - Daniel 11 años de edad</vt:lpstr>
      <vt:lpstr>4 jóvenes hebreos en Babilonia</vt:lpstr>
      <vt:lpstr>4 jóvenes hebreos en Babilonia –  605 aC, Daniel 15 años de edad</vt:lpstr>
      <vt:lpstr>Daniel 2 – Visión del hombre metálico 602 BC – Daniel 19 años de edad</vt:lpstr>
      <vt:lpstr>Trasfondo</vt:lpstr>
      <vt:lpstr>Jerusalem destruida – 586 aC Daniel 34 años de edad</vt:lpstr>
      <vt:lpstr>Locura de Nabucodonosor - Daniel 4 ¿~ 565 aC?  Daniel 55 años de edad</vt:lpstr>
      <vt:lpstr>Inscripción en la pared – 539 aC Daniel 81 años de edad</vt:lpstr>
      <vt:lpstr>Bosquejo del Capítulo 9</vt:lpstr>
      <vt:lpstr>PowerPoint Presentation</vt:lpstr>
      <vt:lpstr>Jeremías 25:8-11</vt:lpstr>
      <vt:lpstr>Jeremías 25:12-13</vt:lpstr>
      <vt:lpstr>Jeremías 29:10-14</vt:lpstr>
      <vt:lpstr>Promesa de retorno después de 70 años de cautiverio</vt:lpstr>
      <vt:lpstr>La oración de Daniel Volvió su rostro</vt:lpstr>
      <vt:lpstr>PowerPoint Presentation</vt:lpstr>
      <vt:lpstr>La advertencia de Dios antes del día del Señor</vt:lpstr>
      <vt:lpstr>La advertencia de Dios antes del día del Señor</vt:lpstr>
      <vt:lpstr>PowerPoint Presentation</vt:lpstr>
      <vt:lpstr>Daniel 9:11-12 (NBLA) </vt:lpstr>
      <vt:lpstr>Daniel 9:13-14 (NBLA) </vt:lpstr>
      <vt:lpstr>Daniel 9:15-16 (NBLA) </vt:lpstr>
      <vt:lpstr>Salmo 44:11-15</vt:lpstr>
      <vt:lpstr>Deuteronomio 28:15; 36-37</vt:lpstr>
      <vt:lpstr>Deuteronomio 28:47-50</vt:lpstr>
      <vt:lpstr>La oración de Daniel</vt:lpstr>
      <vt:lpstr>La oración de Daniel ¿Cuáles tres cosas pidió Daniel de Dios?</vt:lpstr>
      <vt:lpstr>Oración contestada</vt:lpstr>
      <vt:lpstr>Oración contestada - decreto</vt:lpstr>
      <vt:lpstr>Visión de las 70 semanas</vt:lpstr>
      <vt:lpstr>Visión de las 70 semanas</vt:lpstr>
      <vt:lpstr>Visión de las 70 semanas</vt:lpstr>
      <vt:lpstr>Visión de las 70 semanas</vt:lpstr>
      <vt:lpstr>Visión de las 70 semanas</vt:lpstr>
      <vt:lpstr>Visión de las 70 semanas</vt:lpstr>
      <vt:lpstr>Visión de las 70 semanas</vt:lpstr>
      <vt:lpstr>PowerPoint Presentation</vt:lpstr>
      <vt:lpstr>PowerPoint Presentation</vt:lpstr>
      <vt:lpstr>Exponiendo las 70 semanas (70 “7s”)</vt:lpstr>
      <vt:lpstr>Visión de las 70 semanas</vt:lpstr>
      <vt:lpstr>Visión de las 70 semanas</vt:lpstr>
      <vt:lpstr>Estudio de Daniel</vt:lpstr>
      <vt:lpstr>Overview</vt:lpstr>
      <vt:lpstr>PowerPoint Presentation</vt:lpstr>
      <vt:lpstr>PowerPoint Presentation</vt:lpstr>
      <vt:lpstr>Ciclo de visiones</vt:lpstr>
      <vt:lpstr>PowerPoint Presentation</vt:lpstr>
      <vt:lpstr>PowerPoint Presentation</vt:lpstr>
      <vt:lpstr>Antíoco IV (175-164 aC),  8o gobernante del Imperio seleúcida</vt:lpstr>
      <vt:lpstr>Antíoco IV (175-164 aC),  8o gobernante del Imperio seleúcida</vt:lpstr>
      <vt:lpstr>PowerPoint Presentation</vt:lpstr>
      <vt:lpstr>PowerPoint Presentation</vt:lpstr>
      <vt:lpstr>PowerPoint Presentation</vt:lpstr>
      <vt:lpstr>Exponiendo las 70 semanas (70 “7s”)</vt:lpstr>
      <vt:lpstr>PowerPoint Presentation</vt:lpstr>
      <vt:lpstr>Bosquejo de los capítulos 10 y 11</vt:lpstr>
      <vt:lpstr>Escenario de la visión</vt:lpstr>
      <vt:lpstr>Visión del mensajero celestial</vt:lpstr>
      <vt:lpstr>Visión del mensajero celestial</vt:lpstr>
      <vt:lpstr>Visión del mensajero celestial</vt:lpstr>
      <vt:lpstr>La recuperación de Daniel</vt:lpstr>
      <vt:lpstr>Lo que se trata el mensaje  y efecto adicional en Daniel</vt:lpstr>
      <vt:lpstr>Fortalecido por el mensajero celestial</vt:lpstr>
      <vt:lpstr>Strengthened by Heavenly Messenger</vt:lpstr>
      <vt:lpstr>Cuatro reyes persas y Alejandro Magno han de venir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Dinastía seléucida</vt:lpstr>
      <vt:lpstr>PowerPoint Presentation</vt:lpstr>
      <vt:lpstr>PowerPoint Presentation</vt:lpstr>
      <vt:lpstr>PowerPoint Presentation</vt:lpstr>
      <vt:lpstr>Eventos bíblicos y los persas</vt:lpstr>
      <vt:lpstr>Estudio de Daniel</vt:lpstr>
      <vt:lpstr>Overview</vt:lpstr>
      <vt:lpstr>PowerPoint Presentation</vt:lpstr>
      <vt:lpstr>PowerPoint Presentation</vt:lpstr>
      <vt:lpstr>PowerPoint Presentation</vt:lpstr>
      <vt:lpstr>La eficacia de la fuerza de su poder</vt:lpstr>
      <vt:lpstr>Bosquejo de los capítulos 11 y 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Dinastía seléucida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Dinastía seléucida</vt:lpstr>
      <vt:lpstr>Un mundo radicalmente diferente en la plenitud de los tiempos</vt:lpstr>
      <vt:lpstr>PowerPoint Presentation</vt:lpstr>
      <vt:lpstr>PowerPoint Presentation</vt:lpstr>
      <vt:lpstr>Daniel y los Manuscritos del Mar Muerto</vt:lpstr>
      <vt:lpstr>El manuscrito más antiguo de Daniel en Qumrán</vt:lpstr>
      <vt:lpstr>Rey obstinado v 36</vt:lpstr>
      <vt:lpstr>PowerPoint Presentation</vt:lpstr>
      <vt:lpstr>Rey obstinado/Imperio romano</vt:lpstr>
      <vt:lpstr>dios de las fortalezas</vt:lpstr>
      <vt:lpstr>Rey obstinado/Imperio romano</vt:lpstr>
      <vt:lpstr>Rey obstinado/Imperio romano</vt:lpstr>
      <vt:lpstr>Rey obstinado/Imperio romano</vt:lpstr>
      <vt:lpstr>La tribulación final</vt:lpstr>
      <vt:lpstr>La tribulación final</vt:lpstr>
      <vt:lpstr>La tribulación final</vt:lpstr>
      <vt:lpstr>Monte del Templo desde el oeste</vt:lpstr>
      <vt:lpstr>Piedras del curso maestro</vt:lpstr>
      <vt:lpstr>PowerPoint Presentation</vt:lpstr>
      <vt:lpstr>Exponiendo las 70 semanas (70 “7s”)</vt:lpstr>
      <vt:lpstr>Destrucción de Jerusalén</vt:lpstr>
      <vt:lpstr>La tribulación final</vt:lpstr>
      <vt:lpstr>PowerPoint Presentation</vt:lpstr>
      <vt:lpstr>Mensaje final del ángel</vt:lpstr>
      <vt:lpstr>Mensaje final del ángel</vt:lpstr>
      <vt:lpstr>Mensaje final del ángel</vt:lpstr>
      <vt:lpstr>PowerPoint Presentation</vt:lpstr>
      <vt:lpstr>Mensaje final del ángel</vt:lpstr>
      <vt:lpstr>Daniel Prueba de repaso Lección 13</vt:lpstr>
      <vt:lpstr>Prueba de repaso</vt:lpstr>
      <vt:lpstr>Prueba de repaso</vt:lpstr>
      <vt:lpstr>Prueba de repaso</vt:lpstr>
      <vt:lpstr>Prueba de repaso</vt:lpstr>
      <vt:lpstr>La tribulación final</vt:lpstr>
      <vt:lpstr>Monte del Templo desde el oeste</vt:lpstr>
      <vt:lpstr>Piedras del curso maestro</vt:lpstr>
      <vt:lpstr>PowerPoint Presentation</vt:lpstr>
      <vt:lpstr>La tribulación final</vt:lpstr>
      <vt:lpstr>Destrucción de Jerusalén</vt:lpstr>
      <vt:lpstr>La tribulación final</vt:lpstr>
      <vt:lpstr>PowerPoint Presentation</vt:lpstr>
      <vt:lpstr>Los cuatro cuernos – Daniel 8</vt:lpstr>
      <vt:lpstr>Ejercicio en clase para la lección 9</vt:lpstr>
      <vt:lpstr>Salmo 89</vt:lpstr>
      <vt:lpstr>Preguntas de discusión</vt:lpstr>
      <vt:lpstr>Mensaje final del ángel</vt:lpstr>
      <vt:lpstr>PowerPoint Presentation</vt:lpstr>
      <vt:lpstr>PowerPoint Presentation</vt:lpstr>
      <vt:lpstr>Lecciones de los tres amigos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Outline-Class Review Slides Time Lines</dc:title>
  <dc:creator>Danny Haynes</dc:creator>
  <cp:lastModifiedBy>Esther Eubanks</cp:lastModifiedBy>
  <cp:revision>284</cp:revision>
  <cp:lastPrinted>2015-10-24T19:49:58Z</cp:lastPrinted>
  <dcterms:created xsi:type="dcterms:W3CDTF">2015-10-17T15:23:22Z</dcterms:created>
  <dcterms:modified xsi:type="dcterms:W3CDTF">2023-06-15T15:11:43Z</dcterms:modified>
</cp:coreProperties>
</file>